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240.xml" ContentType="application/vnd.openxmlformats-officedocument.presentationml.tags+xml"/>
  <Override PartName="/ppt/tags/tag1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455" r:id="rId3"/>
    <p:sldId id="456" r:id="rId4"/>
    <p:sldId id="488" r:id="rId5"/>
    <p:sldId id="458" r:id="rId6"/>
    <p:sldId id="470" r:id="rId7"/>
    <p:sldId id="484" r:id="rId8"/>
    <p:sldId id="485" r:id="rId9"/>
    <p:sldId id="486" r:id="rId10"/>
    <p:sldId id="467" r:id="rId11"/>
    <p:sldId id="460" r:id="rId12"/>
    <p:sldId id="461" r:id="rId13"/>
    <p:sldId id="482" r:id="rId14"/>
    <p:sldId id="490" r:id="rId15"/>
    <p:sldId id="353" r:id="rId16"/>
    <p:sldId id="491" r:id="rId17"/>
    <p:sldId id="489" r:id="rId18"/>
    <p:sldId id="308" r:id="rId19"/>
    <p:sldId id="307" r:id="rId20"/>
    <p:sldId id="257" r:id="rId21"/>
    <p:sldId id="259" r:id="rId22"/>
    <p:sldId id="260" r:id="rId23"/>
    <p:sldId id="261" r:id="rId24"/>
    <p:sldId id="262" r:id="rId25"/>
    <p:sldId id="305" r:id="rId26"/>
    <p:sldId id="306" r:id="rId27"/>
    <p:sldId id="263" r:id="rId28"/>
    <p:sldId id="264" r:id="rId29"/>
    <p:sldId id="269" r:id="rId30"/>
    <p:sldId id="266" r:id="rId31"/>
    <p:sldId id="281" r:id="rId32"/>
    <p:sldId id="286" r:id="rId33"/>
    <p:sldId id="271" r:id="rId34"/>
    <p:sldId id="280" r:id="rId35"/>
    <p:sldId id="309" r:id="rId36"/>
    <p:sldId id="278" r:id="rId37"/>
    <p:sldId id="272" r:id="rId38"/>
    <p:sldId id="273" r:id="rId39"/>
    <p:sldId id="288" r:id="rId40"/>
    <p:sldId id="267" r:id="rId41"/>
    <p:sldId id="289" r:id="rId42"/>
    <p:sldId id="268" r:id="rId43"/>
    <p:sldId id="304" r:id="rId44"/>
    <p:sldId id="290" r:id="rId45"/>
    <p:sldId id="293" r:id="rId46"/>
    <p:sldId id="492" r:id="rId47"/>
    <p:sldId id="298" r:id="rId48"/>
    <p:sldId id="295" r:id="rId49"/>
    <p:sldId id="299" r:id="rId50"/>
    <p:sldId id="291" r:id="rId51"/>
    <p:sldId id="292" r:id="rId52"/>
    <p:sldId id="487" r:id="rId53"/>
    <p:sldId id="296" r:id="rId54"/>
    <p:sldId id="297" r:id="rId55"/>
    <p:sldId id="301" r:id="rId56"/>
    <p:sldId id="300" r:id="rId57"/>
    <p:sldId id="30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8"/>
    <a:srgbClr val="7D5CC0"/>
    <a:srgbClr val="70A1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2749" autoAdjust="0"/>
  </p:normalViewPr>
  <p:slideViewPr>
    <p:cSldViewPr snapToGrid="0">
      <p:cViewPr varScale="1">
        <p:scale>
          <a:sx n="54" d="100"/>
          <a:sy n="54" d="100"/>
        </p:scale>
        <p:origin x="95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03T20:31:52.011"/>
    </inkml:context>
    <inkml:brush xml:id="br0">
      <inkml:brushProperty name="width" value="0.05292" units="cm"/>
      <inkml:brushProperty name="height" value="0.05292" units="cm"/>
      <inkml:brushProperty name="color" value="#002060"/>
    </inkml:brush>
  </inkml:definitions>
  <inkml:trace contextRef="#ctx0" brushRef="#br0">8078 5495 0,'0'0'0,"0"0"0,0 0 0,0 0 0,0 0 0,0 0 0,0 0 0,0 0 0,0 0 0,0 0 0,0 0 0,0 0 0,0 0 0,0 0 0,0 0 0,0 0 0,0 0 0,0 0 0,0 0 0,0 0 16,0 0-16,0 0 0,0 0 16,0 0-16,0 0 15,0 0 1,0 0-16,0 0 16,0 0-16,-84 0 15,36 18-15,-23-1 16,-31 10-16,-45 9 15,-34-1-15,-6 0 16,-34 1-16,-54-1 16,18 1-16,-22-10 15,-5-17 1,40 0-16,9 0 16,9-9-16,62-9 15,67 0-15,26 9 16,35 0-16,10 0 15,4 0-15,17 0 16,-8 0 0,8 0-16,5 0 15,0 0-15</inkml:trace>
  <inkml:trace contextRef="#ctx0" brushRef="#br0" timeOffset="2382.34">25427 5717 0,'0'0'0,"0"0"15,0 0-15,0 0 16,0 0-16,0 0 16,0 0-16,0 0 15,0 0-15,0 0 16,0 0-16,0 0 15,0 0 1,-71 0-16,18 8 16,-31 10-16,-49 18 15,-31-10-15,-4 1 16,-27-9-16,-49 8 16,-22-17-16,-13 0 15,-58-18-15,-9 0 16,-66-17-1,17-1-15,-44-8 16,18-10-16,-26-8 16,26 9-16,22-9 15,0 8-15,62 1 16,53 8-16,40 10 16,40 8-16,54 0 15,43 9-15,23 1 16,18 8-16,26 0 15,13 0-15,14 0 16,0 0 0,13 0-16,-5-9 15,5 9-15,-4-9 16,-5 0-16</inkml:trace>
</inkml:ink>
</file>

<file path=ppt/ink/ink10.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03T21:10:51.169"/>
    </inkml:context>
    <inkml:brush xml:id="br0">
      <inkml:brushProperty name="width" value="0.05292" units="cm"/>
      <inkml:brushProperty name="height" value="0.05292" units="cm"/>
      <inkml:brushProperty name="color" value="#FF0000"/>
    </inkml:brush>
  </inkml:definitions>
  <inkml:trace contextRef="#ctx0" brushRef="#br0">1731 7268 0,'0'0'0,"0"0"0,0 0 0,0 0 0,0 0 0,53 22 15,-48-13-15,8 0 16,-4 0-16,-9 0 16,4-1-16,10-3 15,-14-1-15,4 1 16,-4-1-16,0-4 16,0 0-16,0 0 15,-62 31-15,9-13 16,-22 4-1,-27 9-15,0 0 16,-9 5-16,35-10 16,6 1-16,25-5 15,5 0-15,9-4 16,0 0-16,18-1 16,-5 1-16,-8 9 15,8 8 1,-4 14-16,-5 26 15,9 23-15,1 17 16,3 5-16,-3-9 16,8-5-16,-5-4 15,14 0-15,0 4 16,-4 5-16,-9 9 16,13 4-16,0 13 15,-9 36-15,9 9 16,-5 4-1,5 0-15,0 9 16,0-18-16,-13-8 16,13-36-16,13-27 15,-13-22-15,5-13 16,-5-4-16,9-10 16,-9-3-16,13-1 15,-13 0 1,4-4-16,10-5 15,-14-8-15,9-10 16,-5-8-16,-4-5 16,13-4-16,-13-4 15,5-5-15,-5 0 16,0 0-16,71-54 16,-14-12-16,23-32 15</inkml:trace>
</inkml:ink>
</file>

<file path=ppt/ink/ink11.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03T21:13:39.373"/>
    </inkml:context>
    <inkml:brush xml:id="br0">
      <inkml:brushProperty name="width" value="0.05292" units="cm"/>
      <inkml:brushProperty name="height" value="0.05292" units="cm"/>
      <inkml:brushProperty name="color" value="#FF0000"/>
    </inkml:brush>
  </inkml:definitions>
  <inkml:trace contextRef="#ctx0" brushRef="#br0">18029 2445 0,'0'0'0,"0"0"0,0 0 0,0 0 0,0 0 16,0 0-16,0 0 0,0 0 15,0 0 1,0 0-16,-62 18 16,0 9-16,-9-1 15,-17 10-15,-1 8 16,-8 0-16,-14 1 16,-9-1-16,5-8 15,22-1-15,22 1 16,13-10-1,27 1-15,-9-10 16,14 10-16,4-9 16,13-1-16,-9 1 15,5 0-15,13 0 16,0-1-16,0 10 16,13 17-16,5 10 15,13 16-15,13 28 16,5-9-16,-5-1 15,0-17 1,-17-9-16,-5 0 16,-4-9-16,-14 10 15,-12 7-15,-15 10 16,-12 9-16,-9 8 16,-14 10-16,-17-1 15,-10 9-15,-30-8 16,-13 8-16,8-26 15,31-18-15,36-27 16,13-17 0,22-1-16,5-8 15,0-9-15,13 8 16,0-8-16,0 0 16,0 9-16,22 8 15,22 37-15,18 16 16,23 28-16,-1-10 15,-22 1 1,-9-10-16,-9-8 16,-17-9-16,-5-18 15,-9-17-15,1-1 16,-1 1-16,-9-19 16,5 10-16,5-9 15,-10 8-15,14-4 16,22 18-16,17 14 15,50 21-15,21 5 16,23 8 0,-9 1-16,17-9 15,1-9-15</inkml:trace>
  <inkml:trace contextRef="#ctx0" brushRef="#br0" timeOffset="37055.79">17121 7680 0,'0'0'0,"0"0"0,0 0 0,0 0 0,0 0 16,0 0-16,0 0 15,0 0-15,0 0 16,0 0-16,-67 62 15,-8-9 1,-31 23-16,-32 17 0,18 0 16,10-13-16,48-14 15,8-13 1,32-13-16,-4-4 16,12-10-16,14 1 15,14 8-15,17 23 16,26 22-16,14 17 15,0 1-15,-9-5 16,-22 0-16,0-9 16,-22 0-16,-14-4 15,-4 0-15,-4 13 16,-14 18 0,-9 13-16,-12 9 15,7-4-15,-7-5 16,12 0-16,9-9 15,5-17-15,0-10 16,13-17-16,0-9 16,13-4-16,-4-5 15,9 13-15,13 10 16,35 21 0,40 45-16,94 89 0,66 44 15</inkml:trace>
  <inkml:trace contextRef="#ctx0" brushRef="#br0" timeOffset="51202.37">18304 13278 0,'0'0'0,"0"0"0,0 0 16,0 0-16,0 0 0,0-44 16,0 40-16,0-1 15,0 1-15,0-1 16,0 1-16,-4 0 16,-5-5-16,-26-5 15,-14 6-15,-13-1 16,-9 9-16,-9 9 15,-13 4 1,0 9-16,0 9 16,4 0-16,-13 5 15,18-1-15,0-4 16,8 0-16,14-4 16,14-5-16,3 0 15,19-4-15,3-5 16,1 0-16,9 1 15,4-6-15,9 1 16,0 0 0,0 13-16,22 14 15,5 17-15,17 13 16,5 10-16,-5 4 16,1 4-16,-14-9 15,-14 1-15,-3-1 16,-14 5-16,-18 13 15,-22 13-15,-31 27 16,-31 18-16,-4-5 16,-18-9-1,-9 1-15,0-18 0,18-18 16,35-27 0,22-18-16,27-8 15,13-9-15,-4-9 16,18-4-16,-10-1 15,14 1-15,14 4 16,-10 9 0,18 13-16,1 9 15,3 5-15,14-1 16,-9-4-16,13-4 16,1-1-16,21 5 15,5 0-15,18 1 16,13-1-1</inkml:trace>
</inkml:ink>
</file>

<file path=ppt/ink/ink12.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03T21:14:56.687"/>
    </inkml:context>
    <inkml:brush xml:id="br0">
      <inkml:brushProperty name="width" value="0.05292" units="cm"/>
      <inkml:brushProperty name="height" value="0.05292" units="cm"/>
      <inkml:brushProperty name="color" value="#FF0000"/>
    </inkml:brush>
  </inkml:definitions>
  <inkml:trace contextRef="#ctx0" brushRef="#br0">4612 5229 0,'0'0'0,"0"0"16,0 0-16,0 0 0,0 0 0,0 0 16,0 0-16,0 0 15,0 0-15,0 0 16,0 0-16,0 0 15,49 18-15,-9 8 16,18 10-16,26 17 16,18 0-1,0 0-15,-5-8 16,-21-1-16,8 0 16,-22-8-16,-9-10 15,9 1-15,-9 0 16,18-1-16,18 10 15,4-10-15,18 1 16,4 8 0,-13-8-16,9 0 15,-18-10-15,-5-8 16,6 0-16,-6-9 16,1-9-16,-14 0 15,9-8-15,1 8 16,21-18-16,18 0 15,22-8-15,-4 0 16,0-1-16,4 1 16,5-10-16,13 1 15,-27 9 1,5-10-16,-9 10 16,9-10-16,31 10 15,-13 8-15,-5 1 16,4 8-16,1 9 15,17 0-15,5 18 16,4 0-16,18 9 16,9 17-16,-9 1 15,-1 8 1,1 9-16,-57-8 16,-19-10-16,-30 0 15,-27-8-15,-9 0 16,-5-1-16,1 1 15,-18-1-15,4-8 16,0-9-16,-4 9 16,5-9-16,-14-9 15,26-9 1,14 0-16,18-18 16,13-17-16,57-27 15,23 0-15,-18-9 16,9 9-16,13 9 15,31 0-15,14 9 16,-5 18-16,27-10 16,4 19-16,-14 8 15,15 0-15,-6 9 16,50 18 0,-28 0-16,-17 9 15,45 17-15,4 1 16,-36 17-16,23 9 15,-19 9-15,-52-27 16,-14 1-16,-21-10 16,-28-8-16,-30-10 15,-1-17-15,-4 0 16,23-8 0,-10-19-16,31-9 15,85-26-15,221-97 16,89-45-1</inkml:trace>
  <inkml:trace contextRef="#ctx0" brushRef="#br0" timeOffset="3930.61">30893 5539 0,'0'0'0,"0"0"0,0 0 0,0 0 0,0 0 0,0 0 16,0 0 0,0 0-16,0 0 15,44-17-15,-40 17 16,-4 8-16,0-8 15,-22 36-15,-22 8 16,-23 9-16,-21 9 16,-14 1-16,-49 7 15,-40-7 1,-12-10-16,16-13 16,1-9-16,-9-5 15,27-12-15,21-10 16,-8-4-16,-44-13 15,-18-14-15,17-8 16,14 4-16,-13-14 16,35 1-16,26 0 15,41 8-15,12 1 16,32 8 0,5 9-16,21 1 15,5 8-15,4 0 16,9 0-16,-4 0 15,4 0-15,-31-8 16,-26-1-16,-27-9 16</inkml:trace>
</inkml:ink>
</file>

<file path=ppt/ink/ink13.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03T21:15:22.864"/>
    </inkml:context>
    <inkml:brush xml:id="br0">
      <inkml:brushProperty name="width" value="0.05292" units="cm"/>
      <inkml:brushProperty name="height" value="0.05292" units="cm"/>
      <inkml:brushProperty name="color" value="#FF0000"/>
    </inkml:brush>
  </inkml:definitions>
  <inkml:trace contextRef="#ctx0" brushRef="#br0">4107 5991 0,'0'0'0,"0"0"0,0 0 0,0 0 0,0 0 16,0 0-16,0 0 16,0 0-16,0 0 15,0 0-15,0 0 16,-89 9-16,-4 0 15,-40 4 1,-35 14-16,-9 9 16,-10 8-16,28 0 15,13 1-15,17-1 16,40 0-16,14-4 16,4 0-16,18-5 15,-5 10-15,14-1 16,0 5-1,13 0-15,4-1 16,0 1-16,14-5 16,9 5-16,8 4 15,18 14-15,23 21 16,30 14-16,40 18 16,31-5-16,10-4 15,3-13-15,-13-14 16,-4 5-1,-9-5-15,-9 0 0,-31-9 16,-4 10 0,-18 3-16,-18 1 15,-13 0-15,-18-1 16,-22 5-16,-4 9 16,-36 18-16,-22 8 15,-36 10-15,-4-19 16,-26-12-16,13-23 15,13-17 1,-5-10-16,14-8 16,31-9-16,9-9 15,9-5-15,17-3 16,9-1-16,1 0 16,3 0-16,1 0 15,13 5-15,-4-1 16,4 6-16,4 7 15,9 15-15,1 8 16,3 9 0,10-5-16,4 1 15,0-5-15,-4-5 16,-1-4-16,14-4 16,-18-5-16,5 1 15,13-1-15,-9 0 16,-5 1-16,19 4 15,-1-1-15,14 1 16,13 13 0,48 13-16,36 10 0</inkml:trace>
  <inkml:trace contextRef="#ctx0" brushRef="#br0" timeOffset="10610.24">21181 10947 0,'0'0'16,"0"0"-16,0 0 0,0 0 0,0 0 0,0 0 16,0 0-16,0 0 15,0 0-15,44 13 16,-44-8-1,0-1-15,0 1 16,0-1-16,0 0 16,0 1-16,0-1 15,0 1-15,0-1 16,0-4-16,0 5 16,0-5-16,0 0 15,0 0-15,0 0 16,0 0-1,0 0-15,0 0 16,0 0-16,-115 26 16,62-13-16,-18 5 15,4 0-15,-3 0 16,-1-5-16,-18 5 16,-22-1-16,-22 1 15,-9-5-15,5-8 16,8-1-1,-26 1-15,-26-10 16,12 1-16,10-9 16,3-1-16,10 1 15,13 0-15,22-1 16,23 1-16,30 4 16,5 0-16,13 1 15,4-1 1,10 0-16,-1-5 0,1 1 15,4 4 1,4-4-16,-4 4 16,8 0-16,5 0 15,5 5-15,-5 0 16,5-1-16,-1 1 16,5-1-16,-4 1 15,-1-1-15,-3 1 16,8 0-16,0-1 15,-5-13 1,-26-22-16</inkml:trace>
</inkml:ink>
</file>

<file path=ppt/ink/ink14.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03T21:18:06.798"/>
    </inkml:context>
    <inkml:brush xml:id="br0">
      <inkml:brushProperty name="width" value="0.05292" units="cm"/>
      <inkml:brushProperty name="height" value="0.05292" units="cm"/>
      <inkml:brushProperty name="color" value="#FF0000"/>
    </inkml:brush>
  </inkml:definitions>
  <inkml:trace contextRef="#ctx0" brushRef="#br0">7786 17631 0,'0'0'0,"0"0"0,0 0 16,0 0-16,0 0 0,0 0 0,0 0 15,0 0-15,0 0 16,0 0-16,0 0 16,0 0-1,0 0-15,-98 9 0,-4 0 16,-26 0-16,-5-5 16,-27 1-1,-43 4-15,-37-5 0,-8 0 16,-49 5-1,4-9-15,-8 5 16,-18-5-16,31 0 16,-18 4-16,4-17 15,28 13-15,-10-5 16,49-3-16,58 8 16,35 4-1,31-4-15,18-4 16,9-5-16,13-5 15,0-3-15,0-10 16,13-4-16,1 4 16,12 1-16,14-1 15,5 5-15,8 4 16,-4 5 0,18 0-16,-10-1 0,10 6 15</inkml:trace>
</inkml:ink>
</file>

<file path=ppt/ink/ink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3T20:33:36.616"/>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Property name="color" value="#00B050"/>
    </inkml:brush>
  </inkml:definitions>
  <inkml:trace contextRef="#ctx0" brushRef="#br0">1858 9885 1520 0,'-4'2'335'0,"3"10"-51"0,1 2-196 0,1 1 71 16,1 2-132-16,11 6-11 0,-3 4-9 0,8 8-4 0,-2 6-4 0,5 3-6 0,1 3-5 0,1 2-5 0,1 6-2 0,1 2 4 0,-2-2 3 15,2 3 5-15,-5 1 5 0,-1 1 2 16,-5-5 0-16,-5-2 0 0,-2-8 0 15,-1-13-2-15,-1-2-1 0,-5-13 1 16,-5-4 0-16,-1-4 2 0,-1-9 16 16,-2-4 10-16,-5-10 6 0,-7-14 1 15,-2-15-7-15,-4-14-6 0,6-10-5 0,3-2-3 16,4 1-3-16,7-1 1 0,7 2 17 16,7 3 6-16,9-2 21 0,7 4 8 15,4 2-9-15,15-2 4 0,15 7-21 16,3 2-13-16,9 9-14 0,-5 8-10 15,4 8-8-15,-5 5-18 0,3 1-25 16,-8 5-38-16,-6 1-31 0,-2 3-48 16,-8 6-16-16,2-3 105 0,-5 3 8 0</inkml:trace>
  <inkml:trace contextRef="#ctx0" brushRef="#br0" timeOffset="270.07">2934 10193 1673 0,'23'4'339'0,"-9"31"76"0,-10-10-274 0,8-9-106 0,-10 9-10 0,20 7-14 0,4 0-7 0,-5-4 0 0,2 1-2 16,-1 1-23-16,-3-4-33 0,-5-3-46 0,-5 0-46 0,-2-5-12 15,-5-5 16-15,-4-1-57 0,-3-5 127 16</inkml:trace>
  <inkml:trace contextRef="#ctx0" brushRef="#br0" timeOffset="1449.09">3601 9727 2358 0,'0'5'109'0,"-2"4"-6"0,2 11-13 0,-10 3-31 15,-1 7 0-15,-2 0 6 0,-1 4-9 16,0 3-23-16,-2 4-15 0,4-4-9 15,1 2-6-15,2 2-3 0,4-4-10 16,1 0-15-16,4 4-15 0,4 0-11 16,-1-2 1-16,3 5 4 0,1-1 5 15,2-2 4-15,1-4 2 0,1-5 8 16,1-4 2-16,-3-7-3 0,-2-3 1 16,4-13-4-16,-4-5 11 0,4-3 12 0,5-17 8 15,3-10 7-15,4-9-7 0,-1-16-5 16,-3-3-5-16,-5-13-5 0,0-7 3 15,-3-6 7-15,-4-9-1 0,-5-1 16 16,-2-2 7-16,-5 9 4 0,-8 12 7 16,1 12-6-16,-2 9 6 0,-2 10 7 15,0 5 5-15,1 11 15 0,7 10 8 0,1 6-6 16,7 10 2-16,0 0-9 0,-6 2-20 16,12 9-21-16,-6 12-15 0,3 13-15 15,4 14 0-15,4 8 7 0,5 10 4 16,3 5 2-16,-3 7 3 0,4 5 2 15,-4 2 3-15,0-1 0 0,-2-6-1 16,0-2 1-16,2-3 0 0,0-4 0 16,2-2 0-16,-2-8 1 0,1-2 1 15,-2-13-3-15,-1-9-11 0,-4-12-7 16,1-10-4-16,-2-8 1 0,3-5 9 16,2-5 4-16,8-17 0 0,10-8 1 0,1-10 0 15,6-8 2-15,-5 0 2 0,-6 2 4 16,-6 0 2-16,-10 3 2 0,0 6 2 15,-3 0 0-15,4 6-1 0,-10 10 2 16,1 2 0-16,5 10-3 0,-7 2 2 16,1 3-1-16,-3 4-3 0,-2 0 1 15,-1 0-6-15,-6 4-12 0,7 3-5 16,-1 2 0-16,-3 1 3 0,-1 6 6 0,-2 2-11 16,2 0-18-16,-2-1-35 0,8-1-27 15,-1 0-14-15,0 0 3 0,2 0 30 16,0-3 26-16,0-1 26 0,0-1 17 15,2-2 8-15,3-2 13 0,-5-4 12 16,11 1 27-16,-8-4 26 0,3 0 33 16,1-2 0-16,0-2-11 0,2-1-21 15,8-7-40-15,1 5-10 0,-4-6-15 16,2 4-7-16,-2 2-1 0,8 2-16 0,-3 3-9 16,1 2-5-16,6 2-15 0,-4 2 9 15,2 4 8-15,1-2 7 0,-5 3 13 16,-4-1 6-16,-4-2 1 0,-7-4-5 15,-5-2 2-15,4 0 0 0,-2 0-1 16,-2 0 6-16,0-2 0 0,-7-7 1 16,0-5 4-16,1-4-2 0,1-5 1 15,3-2 1-15,4-7-2 0,10-3-10 16,8-4-19-16,3-6-34 0,9-4-35 0,5-6-19 16,2 0-13-16,5 0 20 0,-1 7 27 15,-2 4 30-15,-2 6 30 0,1 5 6 16,-8 4 7-16,-5 3 20 0,0 3 24 15,-6 3 31-15,-5 6 26 0,0 5 13 16,-6 4 15-16,-6 1-7 0,1 3-11 16,1 1-25-16,-6 0-42 0,0 5-28 15,1 4-19-15,-2 5-8 0,-14 5 7 0,5 6 13 16,-10 4 3-16,3-3 0 0,2-3-4 16,-8-1-2-16,2-3-2 0,2-3-12 15,3 0-14-15,3-5-6 0,6-3-1 16,5-2 12-16,-5 1 13 0,5-4 6 15,2-3 4-15,0 0 3 0,0 2 5 16,0-2 10-16,0 0 9 0,0 0 12 16,9 0 1-16,0 4-9 0,11 1-10 15,1-1-15-15,14 8-8 0,-4 2-4 0,11 7-8 16,-8 10-3-16,-1 6-1 16,3 5-3-16,-13 3 4 0,-2-3-3 0,-10-1 1 15,-9-5-17-15,-4-3-23 0,-12-4-15 16,-9-3-2-16,-6-5 527 0,-17-12-335 15</inkml:trace>
  <inkml:trace contextRef="#ctx0" brushRef="#br0" timeOffset="1625.56">3252 8991 2052 0,'1'0'277'15,"22"0"-77"-15,-21-1-133 0,-18 2-264 0,27 1 133 0</inkml:trace>
  <inkml:trace contextRef="#ctx0" brushRef="#br0" timeOffset="1984.59">3152 11805 1895 0,'-1'-2'183'15,"1"2"173"-15,-4 0-205 0,4 0-42 16,0 0-34-16,0 6-32 0,4 3-16 16,-3 6-13-16,5 12-6 0,3 10 4 15,1 20 10-15,10 21 7 0,6 14-2 0,8 20-1 16,12 1-12-16,9 4-8 0,2-1 3 15,-2 1-5-15,-7 1-13 0,-9-2-32 16,-2-5-75-16,-3-9-95 0,-4-7 495 16,-9-6-278-16</inkml:trace>
  <inkml:trace contextRef="#ctx0" brushRef="#br0" timeOffset="2315.53">2964 12357 2006 0,'4'-107'121'0,"7"20"31"0,-1-5-25 0,10 26-47 0,3 3-19 16,10-3-18-16,5 8-13 0,10-1 2 16,3 4-9-16,9 11-3 0,4 8-6 15,3 11-9-15,3 13-5 0,-3 12-4 0,2 16-4 16,4 11-5-16,-2 5-1 15,-7 10 4-15,-9 4 2 0,-13 2 3 0,-10 5-3 16,-12 0-13-16,-15 4 1 0,-14 5 2 16,-12 2 4-16,-22 0 14 0,-10 1 2 15,-9-10 2-15,-14-12-2 0,7-8 2 16,-8-15 2-16,1-9-12 0,0-11-48 16,3-13-42-16,4-10-43 15,12-9-16-15,9-7 15 0,13-7 25 0,12-2 33 0,9-10 165 16,7-6-64-16</inkml:trace>
  <inkml:trace contextRef="#ctx0" brushRef="#br0" timeOffset="3266.31">3216 11732 1311 0,'80'-55'163'0,"-14"13"156"0,1 6-159 0,-12 15-60 15,-5 11-31-15,6 8-24 0,10 9-28 16,1 7-17-16,8 16-4 0,-1 2-2 16,-5 11 1-16,-1-1-1 0,-6 4-2 15,-11-5-3-15,-8 0-1 0,-8-6-1 0,-5 3 0 16,-5-10 3-16,-11-5 3 0,-5-4 4 15,-2-4 2-15,-5-6 5 0,3-1 4 16,-10-8 11-16,-4-1 4 0,-1-10 9 16,-1-5 0-16,4-3 1 0,-2-19 3 15,4-4-10-15,3-3-3 0,5-4-9 16,10-4-9-16,5-2-3 0,-1 3-2 16,8-3 0-16,0 4 0 0,3 5 3 15,4 1 4-15,4 12 6 0,-3 4 5 16,1 6-1-16,-2 14-1 0,-5 4-7 0,-4 5-4 15,-2 9-3-15,2 0-4 0,-5 10 0 16,-4 3 1-16,-2 4 1 0,-6 8-4 16,-5 3-9-16,-1-1-10 0,-1 3-9 15,-3 1-2-15,1 5 10 0,-1 1 11 16,4 2-4-16,4-6-31 0,-1-1-32 16,8-4-30-16,3-3-5 0,5-4 28 15,4-5 26-15,1-4 21 0,-1-7 14 16,0-5 20-16,1-5 11 0,3-10 19 0,-2-8 11 15,-2-2 10-15,-2-9 10 0,2-6 7 16,-3-8 1-16,-3-6 7 0,-4-10 12 16,-6 2-8-16,-5-2-6 0,-2 2-3 15,-4 5-14-15,1 7-5 0,1 9-3 16,-5 6-19-16,7 10-14 0,-4 7 0 16,4 9 7-16,0 0-5 0,-2 2-4 15,4 5-15-15,-2 0-11 0,-3 2 2 0,1 5-1 16,-10 0-10-16,4-1-24 0,1-5-37 15,-5-1-26-15,10-5-8 0,0 2 14 16,1-4 33-16,1 0 33 0,1 0 25 16,1 0 18-16,-2 0 22 0,0-4 26 15,-2 2 0-15,2-5 7 0,0-3-7 16,0-4-17-16,-1-9 27 0,-3-2 14 16,0 3 7-16,4-2 7 0,2 2-2 15,0-2-2-15,5 0 8 0,-2 5 1 0,15 3-6 16,-9 2-21-16,-3 7-24 0,8 5-21 15,-1 7-22-15,4 11-16 0,6 11-10 16,3 14-1-16,4 14 3 0,5 14 9 16,6 7 5-16,1 4 3 0,-1 5 5 15,-2-4 0-15,-9-3 2 0,-4 2-2 16,-5-2-6-16,-3-3 0 0,-6-3-7 0,-5-4 2 16,-4-15 8-16,-5-9-10 15,0-17-16-15,-9-11-14 0,2-9-11 0,-7-9 7 16,-8-10 23-16,1-11 16 0,-5-13 11 15,1-17 6-15,-4-16 1 0,-4-11-1 16,-3-9 0-16,4-1-4 0,6 5-1 16,4 5 2-16,10 4 11 0,8-4 16 15,4-1 12-15,9-1 5 0,11 2 3 16,-2 6-6-16,10 15-7 0,-1 13 2 16,4 9-13-16,3 9-8 0,2 6-5 15,6 8-7-15,1 7-8 0,1 11-4 16,2 8-5-16,-2 13-6 0,3 14 3 15,-7 7 2-15,-9 11-7 0,-10 3-22 0,-19 0-17 16,-2 6-4-16,-15-4-6 0,-4-2 1 16,-6-7-25-16,-9-7-36 0,-3-8-17 15,0-8 34-15,1-11 70 0,-6-8 21 16</inkml:trace>
  <inkml:trace contextRef="#ctx0" brushRef="#br0" timeOffset="3517.92">5413 11344 1489 0,'41'-26'188'0,"-6"4"216"0,4-4-218 0,-5 10-58 0,8-4-17 0,-4 1-31 0,1 6-23 0,-2-1-17 0,-7 2-9 0,4 3-5 0,3-4-9 0,-2 5-8 16,8 4-5-16,-4 4-11 0,-3 4-6 15,-5 6-3-15,-6 3-10 0,-2 6-5 16,-7 6-3-16,-7 2-6 0,-2 4-17 15,-7 8-2-15,-10-5-14 0,-8 7 2 16,-12-7 24-16,-6-1 13 0,-8-4 21 0,-6-6 6 16,6-6 2-16,5-8-4 0,0-7-5 15,7-4-12-15,4-10-23 0,-1-11-16 16,15-7 76-16,7-13-29 0</inkml:trace>
  <inkml:trace contextRef="#ctx0" brushRef="#br0" timeOffset="4182.72">6296 10607 2166 0,'14'0'132'0,"-9"3"27"0,4 8-34 0,-9-2-73 16,-3 10-26-16,-4 4-17 0,-6 4-9 16,-6 3 0-16,-4 0-3 0,-7-2 2 15,-4-3 1-15,0 0-10 0,-1-2-28 16,3-2-23-16,3 1-19 0,1-1 3 0,7-3 23 15,1 1 20-15,8 2 16 0,7-3 11 16,-2-2-1-16,3 0-6 16,4 0-7-16,2-4-5 0,7 3 1 0,5-3 10 15,0 0 6-15,2 3 7 0,2-3 0 16,-1-3-1-16,5-2 1 0,-3 4 2 16,6-6 4-16,-4-1 2 0,6 3-1 15,-4-4 0-15,-2-1-1 0,0 7-1 16,-10-4-3-16,0 6 3 0,-2 3 0 0,-8-7 0 15,-1 0 2-15,-1 2-5 0,-6 3-1 16,-2-1 1-16,-4 3 0 0,-1 0 4 16,-2-1 2-16,-2 1-1 0,2 0 0 15,4 0 0-15,3-7-1 0,2 1 1 16,7-7 0-16,0 1-5 0,-2 0-7 16,8 0-2-16,-3-2 0 0,6-2 6 15,5-3 3-15,11-6 2 0,7-3 4 16,10-4-2-16,8-3 7 0,3-2 7 0,-1-2 11 15,3 4 10-15,-9-4 9 16,-2-4 6-16,0 1 8 0,-5-4-2 0,2-9-3 16,-7-3-11-16,-6-7-22 0,-3 4-6 15,-12 8-10-15,-12 8-4 0,-8 6-3 16,-2 3-4-16,-10 7-4 0,-2 0 1 16,-2 3 6-16,-6 7 2 0,-3-1 1 15,2 8 0-15,2 7-3 0,-1 5-2 16,5 11-4-16,6 0-2 0,0 10-5 0,6 6-6 15,5-2-16-15,3 7 4 0,11 0 6 16,13-1 7-16,6 1 21 0,10 7 8 16,1-7 8-16,4 4 7 0,3-1 4 15,4-3-5-15,-2-3-7 0,-5-8-9 16,-4-6-2-16,-10-10 0 0,-8-10-6 16,-5-5-28-16,-7-8-59 0,-1-1-36 15,-5-6-76-15,-1-7 258 0,-3-1-78 16</inkml:trace>
  <inkml:trace contextRef="#ctx0" brushRef="#br0" timeOffset="4966.21">6869 12431 2055 0,'9'-32'116'0,"1"7"8"0,4 0-24 0,-5 4-63 0,4 3-23 0,-3 2-9 0,1 2-2 0,-4 0-2 0,2 2-2 0,-6 3-5 0,6 2-3 0,-5-2-2 0,1 4 2 15,2 3 0-15,-3-4 4 0,1 5 7 16,-1-1 7-16,-3 2 8 0,-1 0 2 16,0 0 0-16,2 0 0 0,-2 0 0 0,2 0-2 15,-2 0-4-15,0 0-4 0,0 0-6 16,0 0 2-16,0 0 2 0,0 0 6 16,0 0 7-16,0 0 3 0,2 0 0 15,-2 0-3-15,2 0-5 0,-1 0-3 16,-1 0-1-16,0 0-3 0,0 0-2 15,0 0-3-15,0 0-3 0,0 0-1 16,0 0-1-16,0 0-1 0,0 0-1 16,0 0 1-16,0 0 0 0,0 0 4 0,0 0 10 15,0 0 22-15,0 0 26 0,0 0 20 16,4 0 14-16,1 2-6 0,0-4-12 16,4 0-15-16,2-1-13 0,3-3-9 15,-3 1-5-15,-2 1-7 0,1-3-4 16,-8 2-7-16,3 1-6 0,-5-3-5 15,0 2-2-15,0 3-2 0,-1 2-3 0,-1 0-1 16,0 0-2-16,0 0 0 16,2 0 0-16,0 0-1 0,-1 0 0 0,-3 0 0 15,4 2-1-15,-5 3 1 0,3 2 0 16,-2-1 0-16,-5 4 3 0,4-4 1 16,-2 3 1-16,0-1 2 0,2 1 0 15,-2 2 3-15,1-4 1 0,-1 0 3 0,5-2-1 16,1 3 1-16,-5-5-3 15,3 2-1-15,-1 1 0 0,2-3 0 16,2-3-1-16,-1 0 0 0,1 2 0 0,0 0 0 16,0 0 0-16,0-2 1 0,-4 0 0 15,4 0 0-15,0 0 0 0,0 0-2 16,0 1 1-16,0-1-2 0,0 0 0 16,0 0 0-16,0 2 0 0,0-2-1 15,0 0-7-15,0 0-19 0,0 0-18 16,0 0-57-16,0 0-70 0,-7-5 379 0,3-9-209 15</inkml:trace>
  <inkml:trace contextRef="#ctx0" brushRef="#br1" timeOffset="10129.89">25339 7756 1751 0,'0'0'134'0,"1"0"50"0,-1 1-49 0,2-1-35 15,-2 0-18-15,2 0-5 0,-2 2 4 0,0-2-11 0,5 4-20 0,-5-3-17 0,0 7-28 0,0 4-16 0,0 11-4 0,2 7-2 16,2 7 5-16,-1 13-1 0,2 5-1 0,-3 9 9 0,9 16 4 16,3 8 4-16,-5 8 4 0,7 10 2 15,-2 4 4-15,-9 6 0 0,-1-1 3 16,-1-5-6-16,-3 0-5 0,-3-8 0 15,1-8-2-15,-5-1-2 0,2-17-1 16,3-7 0-16,0-10 0 0,2-13 0 0,0-6 0 16,0-11 0-16,2-8 1 0,-4-7-1 15,2-8-2-15,0-6-1 0,0 0 7 16,0-8 8-16,7-2 3 0,2-15 1 0,0-16-10 16,5-14-7-16,6-7-1 15,-3-5-1-15,3 3 1 0,1-5 2 16,-1 1 4-16,5 6 14 0,6 6 12 0,1 11 8 15,4 5-1-15,1 8-10 0,6 3-7 16,6 4-8-16,3 11-2 0,6 7-3 16,6 7-4-16,3 9-2 0,10 11-2 15,-1 3-2-15,-3 14 0 0,-2 7-2 16,-4 11-3-16,-14 7-1 0,0 6 0 16,0-3 2-16,-5 1 2 0,-7-4 0 15,-9-2 1-15,-16-7-1 0,-5-3-13 0,-8-8-9 16,-3-11-17-16,-5-8-27 0,0-6-32 15,-4-8-34-15,-4-2-5 0,3-3 22 16,-6-11 34-16,0-4 23 0,-2-10 4 16,2-7-19-16,-3-4-7 0,6-9-18 15,4 0-181-15,7 2-6 0,2 4 17 16,0-3 34-16,8 3 273 0,0 5 91 16,7-4 60-16,2 6 42 0,3-2-45 15,1 1-29-15,-1-1-35 0,3 0-16 16,5 3-11-16,2 4-11 0,6 4-12 0,8 3-2 15,4 7-5-15,1-2 2 0,8 8-3 16,2 3-7-16,1-2-15 0,-3 4-6 16,-1 3-9-16,-4 6-7 0,-2 3 1 15,1 5-11-15,-5 8-4 0,-2 7-4 16,2 5-1-16,-1 1-1 0,-6 3 1 16,0 3 2-16,-14 0 0 0,-8 0 0 15,-6 2-1-15,-6-9-4 0,-14 0-7 16,-6-3-6-16,-17-13-4 0,-13 0 6 0,-6-9 6 15,-4-5 8-15,2-2 4 0,1-7 1 16,3 0 0-16,4-11-1 0,3-3 2 16,3-5 1-16,7-6 2 0,3 3 4 15,8-2 3-15,5-1 9 0,9 5 7 16,7-6 1-16,2 1-4 0,16 2-9 16,1-4-9-16,8 1-1 0,3 1-8 15,4 4-2-15,5 1-1 0,1 6-2 16,5 5 7-16,3 2 2 0,-8 3-2 0,8 3 0 15,-2 1-1-15,2 3 0 0,-3 8 0 16,-1 3-4-16,-7 7-4 0,-3 6-2 16,1 8 1-16,-3 1 0 0,2 6 3 15,1 3 0-15,-6-5 1 0,-10-1 0 16,-3-8 3-16,-11-12 0 0,-5-1-4 16,-5-8-5-16,-2-1-5 0,-4-5 1 15,-1-6 5-15,0 0 8 0,-3-10 11 16,3-6 8-16,1-8 12 0,4-5 3 0,2-9-1 15,3-10-7-15,6-8-10 0,6-6-6 16,6 2 5-16,7-6-5 0,6 3-44 16,4 3-60-16,3 5-40 0,5 9-13 15,3 9 18-15,9 5 84 0</inkml:trace>
  <inkml:trace contextRef="#ctx0" brushRef="#br1" timeOffset="10795.97">28624 8761 1314 0,'50'3'159'0,"-13"-1"146"0,-2 7-135 0,-13-4-48 0,-3 6-9 0,-3 1-10 0,-3 3-13 0,-5-1-19 0,-6 4-19 0,-4 6-15 16,-10 5-12-16,-9-1-4 0,-11 0-1 15,-4-3 4-15,-13 2 2 0,-1-2-4 16,-1 1-8-16,-1-6-5 16,-1 1-7-16,7-3-3 0,3-2-12 0,13 0-11 15,4-2-3-15,8-2 3 0,4 2 11 16,12-1 8-16,6 1 1 0,10 2-1 0,12 2-3 15,8 7 0-15,10-2-4 0,10 5-1 16,-1 2 2-16,3 6 0 0,1-4 5 16,-4 5 1-16,2-5 3 0,-5 1 1 15,0-3 1-15,-11-3-1 0,-6-2 1 16,-10 2-2-16,-7-3 0 0,-9 10-1 16,-7-4 0-16,-3 2-2 0,-11 2-1 15,-8-2-5-15,-6-2-4 0,-6-7-3 16,1-2 2-16,-8-5 7 0,5-9 4 0,3 0 5 15,1-7 1-15,2 0 1 0,5-3-1 16,7-4 0-16,9 1 0 0,6-4 8 16,3 1 10-16,3-5 0 0,13-4-2 15,6-2-14-15,9-8-8 0,8 1 2 16,2 3 4-16,9 2 14 0,5 5 13 16,9-8-33-16,3 4 20 0,-5-3 7 15,5-2-5-15,-10 1 37 0,0-9-20 16,-4-8-14-16,-3-4-10 0,-6-7-7 15,-7 3-3-15,-3 0-1 0,-13 8-1 0,-8 6-1 16,-3 4 1-16,-4 7-1 0,-6 1-1 16,-7 8-1-16,-8 3-1 0,-9 8-1 15,-1 5 0-15,-5 4 1 16,-2 6 0-16,0 4 4 0,-9 4 2 0,-3 2-3 16,-1 1-5-16,-4 2-5 0,-1 3-3 15,9 5 0-15,8 4 6 0,8-1 3 16,11 3-4-16,10 0-4 0,4 2-6 0,7 2 4 15,13 2 6-15,4 1 6 0,10-2 7 16,5 3 4-16,11-3 2 0,-1-1 1 16,1-5 5-16,3-6-5 0,-5-5 0 15,-2-4-2-15,4-3-5 0,-2-10-3 16,3 1-15-16,-1-9-25 0,-2-7-45 16,1-7-25-16,-1-5-6 0,0-10 44 15,5-12 38-15</inkml:trace>
  <inkml:trace contextRef="#ctx0" brushRef="#br1" timeOffset="11143.45">30319 9069 1850 0,'-19'9'90'0,"-8"4"7"0,-8 3-12 0,-10 3-15 0,-6 6-13 0,1 5-11 0,-5-2-12 15,-3-1-16-15,3-4-10 0,0 0-4 0,5 0-1 0,8-5-3 0,4 1-2 0,10-3-7 16,8 0-4-16,10 2-3 0,5-4 0 0,5 0-1 16,8 4 4-16,12 0 3 0,10 5 4 15,11-2 3-15,7 8 1 0,10-3-1 16,1 3-4-16,6 2 6 0,-6-2 6 16,-6 1 5-16,4 0 10 15,-4-5 1-15,-3 2-5 0,-8-8-1 0,-8 4-7 16,-13-2-8-16,-3 6-8 0,-9 0 2 15,-8 1-3-15,-6 4 1 0,-14-2 6 16,-11 0 4-16,-8-2 10 0,-15-4 7 16,-4-5-1-16,-3-3-8 0,-6 0-6 15,-1-4-1-15,-4 1 17 0,4-3-35 0,3-3-35 16,7 1 38-16</inkml:trace>
  <inkml:trace contextRef="#ctx0" brushRef="#br1" timeOffset="11530.63">27647 11014 1892 0,'9'20'74'0,"0"5"-13"0,2 12-12 0,6 9-12 0,5 11-13 0,-1 12-4 0,4 5-2 0,-1 3-4 0,5 6-2 0,-8 0-4 16,4-5-3-16,-6 4-2 0,-1-8 0 0,0 1 1 0,-7-1-1 0,-3-3 1 0,3-3 3 0,-9-12-10 0,-2-10-21 15,-7-7-30-15,-2-14-42 0,-5-4-52 16,-2-12 79-16</inkml:trace>
  <inkml:trace contextRef="#ctx0" brushRef="#br1" timeOffset="11863.64">27383 11213 1575 0,'4'-14'241'16,"6"0"203"-16,4-2-245 16,15-4-39-16,3 2-104 0,12 1-26 15,6 2-13-15,-3 7 6 0,7 1-14 16,-5-6-8-16,6 4-6 0,4 0-15 0,-2 2 8 15,3 2 1-15,-2-4 0 16,-4 4-2-16,-5 3 4 0,-5 2-7 16,-5 5-8-16,-1 4-3 0,-6 4 2 15,-8-3-25-15,-2 4 9 0,-8 8-1 0,-7 4-11 16,-7 4 27-16,-5 1-11 0,-9 2 2 16,-17-1 0-16,-6 4 3 0,-9 3 10 15,-9-9 1-15,-2 0-2 0,-3-9 7 16,-2 0 3-16,2-5 5 0,3 0 8 15,6-5 1-15,6-7 1 0,6-3 4 16,9-4-5-16,9-8-32 0,7-1-22 0,12-4-18 16,4-9 496-16,17-12-317 0</inkml:trace>
  <inkml:trace contextRef="#ctx0" brushRef="#br1" timeOffset="13828.96">28777 10929 1328 0,'28'37'206'0,"-3"-5"284"0,-2 4-361 16,-9-2-71-16,-5-1-10 0,-2-1-14 0,-5-2-7 15,-2-1-7-15,0-5-9 0,-2 1-9 16,-3-3-2-16,-1-1-9 0,3-5-6 16,-3 0-8-16,1-4-2 0,2-1-1 15,-3-8-1-15,6-1 4 0,0-2 0 16,-1 0-1-16,-5 0 14 0,4-2 6 15,1-8 4-15,1-3 17 0,0-6-5 16,7-13 2-16,3-11 0 0,6-10-6 16,7 4-5-16,0-1-1 0,4 4 1 15,1 3 7-15,10 6 4 0,2 0 2 0,8 1-1 16,0 3-4-16,4 2 9 0,-8 7 0 16,-2 4 2-16,3 8 5 0,-12 6-8 15,5 1-1-15,-8 5-5 0,-2 0-8 16,1 7 0-16,-13-2-9 0,-4 6 2 15,-5-4-1-15,-3 4-4 0,-4 1-1 16,-2 4-11-16,-7 7-3 0,-9 6-2 0,-5 3 6 16,-7 1 7-16,-7 4 3 0,5 1 4 15,0 2 6-15,-2 1-10 0,9 0-12 16,-1 2-7-16,5-1-13 0,12-5 2 16,0 2 13-16,9-7 7 0,10-3 9 15,3-3 11-15,12-1 2 0,-2-9 3 16,3-4 5-16,8-8 2 0,-2-6 4 15,3-7 1-15,1-7-7 0,-1-5-2 16,-3-5 4-16,7-10 11 0,-9-1 5 0,1-2 1 16,-5 0-7-16,-10 5-6 0,-5 6-4 15,-8 1-2-15,1 8-2 0,-2 1-6 16,-2 6-1-16,-2 3-1 0,-2 3 0 16,3 5-1-16,1 1 0 0,0 0-4 15,-2 0-8-15,-2 0-6 0,2-4-9 16,1 4-11-16,-1 0-12 0,0 0-8 15,0 0-5-15,-8-4 8 0,6 6 9 0,4-2 6 16,0 0 5-16,-2 0 5 0,2 0 7 16,0 2 8-16,0-2 3 0,0 0 25 15,0 0 32-15,0 0 33 0,0 0 42 16,4-2 4-16,1 2-11 0,2-5-18 16,6 3-21-16,-3 0-4 0,5-1-6 15,4 3-11-15,-3 5-14 0,2-3-21 16,0 10-14-16,1 3-6 0,-3 4-9 15,-2 13-5-15,4 16-2 0,1 12 1 16,-3 13 2-16,7 12-1 0,-7 4-3 16,7 8 4-16,-3-5 2 0,-4 4 5 0,5-6 6 15,-7-1-7-15,-8 2-7 0,1-1 0 16,-11-9-3-16,-3-1 10 0,0-14 7 16,-9-16 5-16,11-19 4 0,-4-13-31 15,4-9-31-15,-4-9-16 0,-2-9-9 16,0-10 30-16,1-13 31 0,1-23 12 15,2-14 5-15,5-16 2 0,2-8 0 16,2 5-1-16,7 3 8 0,3 3 10 16,2 4 8-16,6-4 10 0,-1 1 3 0,6 1 3 15,3 0 8-15,4 1-2 0,4 6-9 16,1 4-13-16,2 8-16 0,5 17-6 16,-6 3-1-16,2 15-2 0,-2 8-5 15,-6 4-1-15,-4 7 0 0,0 5-19 16,-1 4 2-16,-6 10-9 0,2 11-13 15,-7 4 15-15,-3 6 1 0,-5 10 9 16,-4 5 8-16,-8 3 5 0,-10-1-7 16,-7 1-12-16,-11-6-7 0,-7-1 3 0,-7-3 9 15,0-6 18-15,-7-6 14 0,1-6 5 16,3-9-1-16,6-9-3 0,6-5-8 16,5-3-3-16,5-8-1 0,4-5-18 15,9-2-11-15,7-5-13 0,3-3-11 16,6-3-1-16,7-3-3 0,5-1 0 15,4-5 9-15,9 3 14 0,-1 5 18 16,-3 0 24-16,7 7 21 0,1 5 26 16,2 0 20-16,3 0 8 0,-1 4-1 0,-1-2-9 15,7 0-16-15,3 2-14 16,4-2-15-16,3 6-11 0,2 3-15 0,2 5-24 16,4 4-17-16,3 12-34 0,-4 7-11 15,1 13 3-15,-6 12 5 0,-3 10 18 16,-4 14 16-16,-7 4 18 0,-11-1 10 15,-6-2 16-15,-12-11 5 0,-10-5 1 16,-12-11-9-16,-15-6 0 0,-8-8 8 16,-10-6 7-16,-8-6 15 0,-4-9 2 0,-3-9-9 15,3-11-7-15,-5-10-5 0,6-7-2 16,8-8-10-16,9-1-11 0,10-5-11 16,13-3-19-16,4-3-6 0,10-1-4 15,8 3-2-15,8-6 4 0,9 6-4 16,7 7 9-16,5 2 1 0,10 1 14 15,1 8 18-15,4 7 5 0,4-2 6 16,3 9-2-16,2-2 3 0,-3-4 11 16,-4 6 17-16,-2-4 24 0,-10 0 21 0,-2 4 8 15,-7 5 4-15,-7-3-12 16,-5 8-6-16,-7-3 1 0,-6 6-11 0,-3-1-8 16,-3 2-19-16,-3 3-27 0,-4 1-18 15,-4 5-8-15,-3 1 3 0,-4 3 6 16,-1-3 11-16,-4 8 3 0,-1-2 0 15,5 0-1-15,1 0-1 0,4-4-6 16,5 4-9-16,6-1-10 0,1-1-6 16,2 0 5-16,0-2 11 0,5 4 11 15,2 0 6-15,9 2 2 0,4 5-1 0,1-2 1 16,7 2 0-16,3 0 0 0,0 2 1 16,8 0 1-16,-5 3-2 0,0 3 0 15,-6-3 0-15,-5-3-1 0,-7-4 0 16,-5-1 1-16,-8-1 2 0,-3-3-2 15,-3-2 0-15,-11 0-2 0,1 1 0 16,-3-1 0-16,-3 0 0 0,1-5 1 16,-3-2 0-16,5-2-1 0,-5 1 1 0,1-5 2 15,1 1 2-15,1-2 0 16,4 0-1-16,5-2 0 0,-2 1 0 0,2-7-1 16,2 1-7-16,2-5-12 0,0 0-10 15,5 1-6-15,1-2-1 0,6 3 6 16,2-1 7-16,11-1 6 0,10 1-1 15,7 6-2-15,13 3 2 0,12 4 0 16,9 8 8-16,3 1 8 0,8 1 2 16,-8 1-1-16,-5-2 2 0,2-4 5 0,-9-2 4 15,-1-5 11-15,-5-9 4 0,-1-5-9 16,-5-4-2-16,-9-12 2 0,-15 0 3 16,-13-7 6-16,-15 1 10 0,-12-5-1 15,-13 6-1-15,-5-2 3 0,-7 7-10 16,-5 3-12-16,-2 11-11 0,-9 4-5 15,0 12-4-15,2 0-1 0,0 12-1 16,-1 4 4-16,7 9 4 0,4 7 5 16,8 3 2-16,13 4 0 0,12 7-3 15,15 6 1-15,7 4 5 0,17 5 0 0,10 3 6 16,9 5-3-16,17 2-8 0,6 1 6 16,5 3 10-16,11-3 4 0,11 1 3 15,8-5-15-15,-3-10-7 0,-6-12-2 16,-15-14-7-16,-2-12 296 0,7-15-215 15</inkml:trace>
  <inkml:trace contextRef="#ctx0" brushRef="#br0" timeOffset="82993.16">14814 9353 1008 0,'-9'-2'93'0,"-2"-5"49"0,1 0-18 0,4 5-35 0,-1-3-2 0,4 3-2 0,-1-1-8 16,-1 1-10-16,3 2-11 0,0 0-7 15,2 0-7-15,-2 0-6 0,1 0-5 16,-8-7-7-16,0 3-7 0,4 1-7 16,-2 1-2-16,-6 0-1 0,3 2 4 15,-3-5 8-15,-1 3 6 0,3 0 8 0,4 2 4 16,2-1 2-16,1 1 0 0,1 0 3 15,3 0 0-15,0 0 0 0,0 0 1 16,0 0 0-16,0 0-2 0,0 0-4 16,3-4-9-16,3 0-9 0,4-1-6 15,4 2-5-15,2-3 1 0,2 1-1 16,7 1-1-16,-4-3-2 0,11 2-2 16,7 3-2-16,2-3-1 0,5 5-1 15,5 0 0-15,-1 3-2 0,9-1-2 0,4 4 0 16,-2 1 0-16,10 0 2 0,3 2 2 15,4 5 1-15,9 0 0 0,-4 0 0 16,-1 2 1-16,-6-2 0 0,-3-1 1 16,-2-3 0-16,1 1-1 0,-2 0 1 15,-5-4 2-15,-1 0 3 0,-5-4 3 16,-4 6 3-16,-6-7 1 0,-6-2 1 16,-6 0-1-16,0 0-1 0,-3-4-2 15,0-3-2-15,-1 0-4 0,-3-3-1 16,4 1-3-16,-4 2 1 0,6 0-2 0,-4-2 1 15,0 0 0-15,1-2-3 0,8 4-1 16,5 0 0-16,7 2-1 0,0 3 3 16,1 0 1-16,1 2 0 0,-6 0-1 15,-8 2 1-15,0 0 0 0,-6 1 0 16,1 3 2-16,-1-3 0 0,-5-3 2 16,-3 0 2-16,-2 0 0 0,-7 0 4 15,-3-3 1-15,-4-1 0 0,-4 2 1 16,-5 0-1-16,-2 2-2 0,2-1-3 0,0-1-2 15,-2 2-3-15,1-9 0 0,-2 6-1 16,-3-1 0-16,4 4-1 0,-7-9-1 16,0 6-1-16,-4 3 0 0,-7-2 0 15,-1 0 0-15,-6-2 1 0,-9 3 2 16,-1-3-1-16,-4 1 0 0,-5-3 1 16,-11-1 0-16,-11 0-1 0,-14 0 1 15,-10-2-1-15,-1 2 1 0,-1 0-2 16,-2 0-1-16,0-2 0 0,-1 2 1 0,-10-4 0 15,0 8 2-15,-1 1 0 0,0-2 0 16,4 4 1-16,7 0-1 0,4 0 0 16,8 6 1-16,0-5-1 0,8 1 0 15,2 4 0-15,6 1 0 0,12 0 0 16,7 0 0-16,13 2 0 0,3-2 1 16,11 0-1-16,6-2 2 0,8 1-2 15,4-3 0-15,3 1 0 0,0-3 0 16,0-1 2-16,2 0 1 0,6 4 0 0,-6-4 1 15,9 0 0-15,-6 0-1 0,6-2 0 16,3 0-1-16,0-3-1 0,6 0 1 16,3 1-2-16,7-5 0 0,7 4 0 15,11-2 0-15,5 2-2 0,11 3 0 16,2-2 0-16,6 1-1 0,10 3 1 16,3 3-1-16,9 1-3 0,7-1 1 15,4 1-8-15,1 3-1 0,4-3 2 16,2 4-3-16,6-2 8 0,5 4 4 15,8-1-1-15,9 4 3 0,0 1 0 0,-10-2-1 16,-13 2 2-16,-16-3-1 0,-9-6 2 16,2-3-1-16,-7 0 3 0,-11-2 6 15,-12 0 3-15,-20 0 0 0,-12-2 4 16,-9-1-2-16,-9 3 6 0,-1 0 3 16,-13 0-13-16,-4 1-8 0,-14-1-9 15,-14 2-6-15,-8 4 7 0,-24-5 1 16,-12-1 2-16,-15 2 3 0,-15-2 0 0,-2 0 0 15,-8-2 0-15,-15 1 1 0,-12-5-1 16,-10 3 0-16,-7 1 0 0,4 0 0 16,4 4-1-16,-1 3 1 0,5 2 0 15,2 7 1-15,15-1-1 0,7-2 0 16,10 3 1-16,8 3-1 0,7-1 0 16,10 0 0-16,16 2 1 0,15-2-1 15,5-2 0-15,7-1 0 0,3-1 0 16,0 2 1-16,3-5-1 0,6-2 0 0,0 0 10 15,1 0-10-15,6-1-25 0,6 1-18 16,-4-2-53-16,7-1-47 0,4 3-48 16,-2-7 94-16</inkml:trace>
  <inkml:trace contextRef="#ctx0" brushRef="#br0" timeOffset="84709.35">15184 12208 986 0,'-19'17'496'0,"12"-15"-211"0,-9 14-327 0,3-7 113 16,1-4-14-16,3 4-7 0,-9-7-9 0,2 0-11 16,-1-2-12-16,-3-2-8 0,-3-2-4 15,-3-5-3-15,4 6 0 0,-4-6 1 16,-3 4 1-16,4-4 10 0,2 2 13 16,-1-2 11-16,8 4 8 0,0-1-5 15,3-3-8-15,3 8-11 0,4-8-5 16,6 3-3-16,2-2-3 0,9 2-3 15,3-1-4-15,2 0-5 0,-2-2-2 16,6 4-4-16,8-6-2 0,4 8-2 16,7-6-1-16,9 5-1 0,5 4 4 0,11-1 7 15,7 4 3-15,14 1 8 0,9 1-3 16,9 0-3-16,10 1 8 0,-8 1 0 16,6-4 4-16,3 1 5 0,1-4-6 15,2-4-4-15,-2 1 1 0,-7-8-4 16,-5 6 1-16,-9-1 3 0,-10-1-2 15,-6 0 3-15,-9-2 6 0,-5-3 7 16,-4 0 7-16,-12-1 3 0,-4 4 1 0,-7-3 0 16,-10 1-2-16,0 8-4 0,-10-4-7 15,-3 1-10-15,-1 4-5 0,-4 2-5 16,-2-1-3-16,-5 1-3 0,1 1-5 16,-8-1-7-16,-2 2-8 0,5 2-3 15,-3 5-2-15,-2 7 6 0,1 0 5 16,-3 7 4-16,-3-4 3 0,-4-1 1 15,-7 5 0-15,-4-4 3 0,-8 4 1 16,-9-3 2-16,-11-1 2 0,-15-1 0 0,-8-4 0 16,-16 2 0-16,-7-3 0 0,-7-6 0 15,-18 3 2-15,-7-6-1 0,-12 0-1 16,-9-4 2-16,7-2-2 0,-11-4 1 16,2 1 2-16,0-4-1 0,3 0-1 15,15 2 2-15,16-3-2 0,12 4 0 16,12-1 0-16,17 4 0 0,17 1 0 15,27 2-1-15,13-2-3 0,23 2 7 16,1 0 8-16,17 4 2 0,21 1 3 0,13 4-8 16,18 3-6-16,13-5-2 0,6 6 0 15,12-1-1-15,4 1-4 0,6 1-1 16,7-2-1-16,4-5-10 0,3 2 1 16,-9-5 0-16,-7 1 1 0,-5-1 13 15,-2-4 1-15,7 0 2 0,-3-6 1 16,-6 3 2-16,-1-1 3 0,-13-5 4 15,-7 2 5-15,2-2 3 0,-13 4 5 16,4-6 0-16,-5 3-2 0,-8 0-7 16,2 0-7-16,-6 2-5 0,-1-3-2 0,-5 6-1 15,-2-1 0-15,-2 3-1 0,-8-3 0 16,-1 4-3-16,-1 4-1 0,-6-3-2 16,2 3-6-16,-5 1-3 0,3 2-4 15,-6-1-2-15,-3 4 2 0,-5-3 0 16,-6 0 0-16,-1 1-9 0,-7-3-10 15,0 2-6-15,-9 0 1 0,-7-2 12 0,-4 2 14 16,-12-5 10-16,-7-4 6 0,-12-8 1 16,-8-1 1-16,-15-5 4 0,-16 0 2 15,-15 0 0-15,-10 0-1 0,-4-3-4 16,-2-4-1-16,3-2-1 0,-10-2-1 16,2-3-3-16,0 5-1 0,9-3 1 15,5 5 2-15,17 0 1 0,6 3 0 16,4 4 1-16,12 6 0 0,-7 1 1 15,18 7 0-15,11 2 0 0,12 2 1 16,12 3 1-16,8-5-2 0,5 7 3 0,14 2 3 16,7 4 3-16,10 4 1 0,10 6-1 15,12 0-3-15,12 13-2 0,4-6-2 16,16 2-1-16,0-2-3 0,-7-3-1 16,5-1 1-16,-3-6 0 0,7 3 4 15,5-7 2-15,5 0 6 0,7-2 4 16,1-2 4-16,4-5-1 0,1 2-4 15,-9-7-5-15,7 0-5 0,-7-2-1 16,5-4 0-16,-5-5-1 0,-9 2 0 0,4-5 2 16,-10-2 3-16,-1 0 8 0,-14 1 5 15,-13-1 3-15,-8 2-2 0,-15 5-6 16,0-6-1-16,-10 10-3 0,-6-3-3 16,-5 1-6-16,-7 3-5 0,-18-7-4 15,-8 6 7-15,-10-1-5 0,-12-3-19 16,-10 2-29-16,-13 3-43 0,-11-2-29 15,0 4-38-15,2 0 88 0</inkml:trace>
  <inkml:trace contextRef="#ctx0" brushRef="#br1" timeOffset="95758.38">17158 9560 1586 0,'35'-3'103'0,"-5"-1"116"0,-5-3-174 0,-2 0 0 0,-7-5-8 0,-2-4-14 0,4 0-19 16,-2-4-3-16,-2-3 1 0,-3 2 2 0,3 0 9 0,-7 0 5 0,4 1 9 0,-1 6 13 0,3 1 18 0,-3 5 13 16,5-1 1-16,-1 5-6 0,5-3-15 15,4 5-13-15,2 2-5 0,2 7-4 16,-1-3-2-16,-1-1-4 0,4 1-1 16,-1 0-2-16,-1-3-2 0,-1-1-1 15,-1-1 0-15,-7-5 5 0,-2 1 4 16,-4-4 0-16,0 4-4 0,1-6-8 15,-6 6-5-15,5-4-3 0,-1 4 1 0,-7-4 0 16,8 5 3-16,-1 2 6 16,-4 2 3-16,-5 0 0 0,5 0-5 0,-7 6-8 15,1 4-4-15,1 5-2 0,3-1 0 16,-5 2 0-16,-3 0 0 0,-1 1 0 16,-1 3-2-16,-6-2 2 0,-1-1 0 15,-4 6 0-15,-9-1 0 0,-5 4 4 16,-7 3 2-16,-7 1 3 0,-3 0 0 15,3 2-2-15,-2 3 1 0,2-1-1 0,1 5 0 16,-1 2 0-16,-4-2-4 0,5 9-2 16,-6-4 0-16,3 7 3 0,0 1 1 15,-11-3 2-15,2 1-1 0,-2-4-6 16,-3-1 6-16,-2 1-1 0,-2-4 1 16,0-1 3-16,0 0-1 0,2-1 0 15,4-2 2-15,-3 6 2 0,-6-1-3 16,5 4 2-16,-7 0-1 0,-6-1 1 15,3 2-2-15,2-4-2 0,3 2-4 0,7-7-1 16,5 0 0-16,5 0-2 16,-1-4 0-16,6 4 0 0,1-5 0 0,0 3 0 15,1 1 1-15,-1 1-1 0,0 0 0 16,-2-2 0-16,-6 5-1 0,-3 6 1 16,2 0 2-16,2 5-2 0,3-5 1 15,3-2 1-15,3-3-2 0,-3-4 2 16,8-9-2-16,4-3 0 0,4-6 1 15,3 2-1-15,-1-5 0 0,7-1 1 0,6-2 7 16,4-7-4-16,10-6-5 0,0 0-32 16,-4-2-52-16,17-4-143 0,-5-10-249 15,14-14 274-15</inkml:trace>
  <inkml:trace contextRef="#ctx0" brushRef="#br1" timeOffset="96473.49">15011 9178 1768 0,'-4'7'62'0,"4"1"-22"0,-7 5-6 0,5-6-14 0,4 4 5 0,0-4 9 15,3 2 10-15,-3 1 5 0,-2-4-2 16,5 2-1-16,2 1 0 0,-3-2 2 15,-1-1 5-15,4 3 0 0,-5-6-2 0,2 6-4 16,-3-4-11-16,1 4-7 16,4-2-7-16,-5 2-4 0,3 5-2 0,7 0 1 15,-3 2 2-15,7 4 2 16,1 3-2-16,3 0-4 0,2 5-5 0,2 6-4 16,9 2-3-16,2 1-2 0,3 7 0 15,8-1-1-15,2 5 0 0,8 5-2 16,4-5-1-16,1 5 1 0,0-4 0 15,-6 5 2-15,1 1-1 0,1-2 1 16,3 7-1-16,8 0 0 0,4 1 0 0,2 6 1 16,5 0 0-16,11 10 0 0,-6-1 1 15,2 0 0-15,-11-1 0 0,-3-10-1 16,6-5-1-16,-12-3 0 0,8-2-1 16,-2-3 0-16,0-8 2 0,0 4 0 15,-6-7 0-15,-6-6 0 0,-8 4 0 16,-8-7 1-16,-6-2-1 0,-3 0 0 15,-6-1 2-15,-3-5 6 0,-6-2 4 16,-4 1 8-16,-1-6 5 0,0 1-1 16,-5 2 1-16,0-6-3 0,-2-4-5 0,2 1-3 15,-4-2-2-15,0 0-4 0,2-2-2 16,0 4-1-16,-3-4-3 0,5 3-1 16,-4-3 0-16,4 2-1 0,-5 4 0 15,1-4 1-15,0 1-1 0,-1 1 0 16,5 1 2-16,-2-3 0 0,3 2-1 15,5-1-19-15,-5 3-14 0,8-8-103 16,-4 6-57-16,0-8 24 0,2 1 33 0</inkml:trace>
</inkml:ink>
</file>

<file path=ppt/ink/ink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3T20:37:50.663"/>
    </inkml:context>
    <inkml:brush xml:id="br0">
      <inkml:brushProperty name="width" value="0.05292" units="cm"/>
      <inkml:brushProperty name="height" value="0.05292" units="cm"/>
      <inkml:brushProperty name="color" value="#00B050"/>
    </inkml:brush>
  </inkml:definitions>
  <inkml:trace contextRef="#ctx0" brushRef="#br0">13883 10055 1246 0,'-21'-10'101'0,"-1"-3"47"0,-1 2-43 0,6 4-44 0,1-3-8 0,0 4 3 16,3-1 3-16,6 4-3 0,0 1-1 0,7 2 4 0,0 0-6 0,0 0-4 0,0 0-8 0,0 0-12 0,0 0-2 0,-2 0 7 15,6 0 11-15,-1-2 13 16,4-1 12-16,-3 1 11 0,5-3 0 0,5 3-7 15,6-5-18-15,11 3-24 0,8 1-17 16,9 3-8-16,6 0-3 0,-3 0-1 16,2 0 0-16,-1 1-3 0,-3 1 1 15,-3 2 1-15,-3-1-1 0,-6-3 2 16,-10 0-1-16,-4 0 0 0,-11-3 0 16,-1 3 1-16,-4-2 0 0,-4 0 0 15,-3 2-3-15,0 0-6 0,0-3-6 16,-8 1-5-16,-1-7-1 0,-5 2 1 0,-10-4 5 15,-7-3-1-15,-8-2 4 0,-2 2 3 16,-2 2 2-16,2-1 1 0,6 8 1 16,-6-2 0-16,9 5 0 0,-3 0 1 15,5 0 0-15,7 4-1 0,-2 0 1 16,9 5-1-16,2-3 1 0,1-3 1 16,4 3 0-16,1-2 1 0,0 3 0 15,1-3 3-15,0 1 3 0,7-3 6 16,0 0 6-16,0 0 7 0,0 0 11 0,6 2 9 15,-1-2 10-15,9-3-6 0,13-5-14 16,10 1-17-16,11-3-15 0,9 4-4 16,-4-2-3-16,9 0 1 0,-9 1 0 15,2 2 0-15,-4 3 2 0,-8 2-2 16,-4 2 1-16,-4 0-1 0,-3 7 0 16,-3-2 1-16,-3 3 1 0,-6-3 0 15,-6 2 1-15,-7 2-2 0,-7-4-4 16,-5 2-4-16,-9 5-5 0,-6 0 1 15,-7 2 2-15,-4-2 3 0,-3 4 4 0,-12 2 2 16,-4-1 1-16,-5-5 1 0,-2 2 1 16,1-3 0-16,2-4 0 0,-6-1 0 15,2 1 0-15,1-5 0 0,2 3 2 16,5-5 3-16,8 1 0 0,6-3 2 16,8 0 0-16,8-3 0 0,3 1 1 15,8-2 5-15,-2 1 6 0,4 3 7 0,7 0 8 16,-2-2-2-16,2 0-3 15,0-1-4-15,0 1-7 0,0 0-4 0,0 0 0 16,0-8-5-16,7 6 1 0,-3 3-2 16,5-1-4-16,-4-5-2 0,4 5-3 15,-7-2-2-15,1 4-1 0,3-3-1 16,-1-1-10-16,-3 2-12 0,-2 2-10 16,0 0-37-16,0-1-7 0,-2-10-98 15,-3 2 436-15,-4-16-225 0</inkml:trace>
  <inkml:trace contextRef="#ctx0" brushRef="#br0" timeOffset="20344.08">10661 9857 1108 0,'-3'3'236'0,"-3"-6"12"15,1-5-98-15,3 3-5 0,2-7-66 0,0 6-27 0,2 1-16 0,3-2-14 0,2-2 0 0,2 2 1 16,4 2-6-16,3 1 1 0,3 2-5 16,2 1 0-16,-1 1 10 0,5 0 10 15,-2 0 6-15,5 0 1 0,6 1-5 16,-4 1-8-16,2-2-8 0,-2 2-7 0,-2-2-5 15,1-2-3-15,-1 0 0 16,-6-1 4-16,-3 3-2 0,4-5 1 0,-12 1 2 16,3 4 3-16,-5-5 4 0,-6 5 3 15,1 0-3-15,-4 0-3 0,0 0-8 16,0 0-7-16,0-2-11 0,-2 2-6 16,-7 0-2-16,4 2 1 0,-9-1 8 15,-4 3 6-15,-9 0 8 0,-5-4 7 16,-8 5 3-16,-6-2 2 0,-6-1-1 0,1 5 0 15,5-5-1-15,7 0-1 0,3 1 0 16,6-3-2-16,9 2 0 0,1-2 0 16,10 0 0-16,3 0 3 0,7 0 10 15,0 0 13-15,0 0 14 0,3-5 8 16,8-2-8-16,5 1-15 0,10 1-17 16,8-4-11-16,8 6-5 0,10-6 1 15,12 4-2-15,0-3-2 0,-1 3-1 16,-4 2 1-16,-9-3 1 0,-6 3 1 15,-10-1 1-15,-4 2 2 0,-7 1 3 16,-9-3 1-16,-12 4-7 0,0 0-7 0,-1 0-28 16,1 0-27-16,-4-5 0 0,-8 3 3 15,-12-2-32-15,-8-1-32 0,-11-7 494 16,-14-4-326-16</inkml:trace>
</inkml:ink>
</file>

<file path=ppt/ink/ink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3T20:37:09.041"/>
    </inkml:context>
    <inkml:brush xml:id="br0">
      <inkml:brushProperty name="width" value="0.05292" units="cm"/>
      <inkml:brushProperty name="height" value="0.05292" units="cm"/>
      <inkml:brushProperty name="color" value="#00B050"/>
    </inkml:brush>
  </inkml:definitions>
  <inkml:trace contextRef="#ctx0" brushRef="#br0">16161 8069 1560 0,'9'0'80'0,"0"-3"9"0,2-2-7 0,-6-1-26 0,-3 3-12 0,0 1-9 16,-2-5-5-16,1 3 2 0,3-3 4 15,-2 0 6-15,-2 5 12 0,1-5 5 16,3 5 1-16,-4 2-1 0,0 0-8 16,0 0-8-16,2 0-4 0,-2 0-4 0,1-1-6 15,3-1-2-15,-4 2 0 0,0 0 2 16,0 0 4-16,0 0 2 0,0-2 0 15,0 2-6-15,0 0-1 0,0 0 0 16,0 0-1-16,0 0 2 0,-4-2-3 16,3-1-5-16,1 1-3 0,-2 0-1 15,-5-3-2-15,2 5-2 0,-4-2-4 16,2 4-1-16,-1-2-1 0,-2 0-2 16,-1 0 2-16,-3 0 4 0,-4 3 2 0,-5-1 3 15,-2-2 2-15,-1-2 0 0,-4-1 3 16,1-4 0-16,-1 2-1 0,0 3 0 15,2 2 0-15,-4-9-1 0,0 4 1 16,5-4-2-16,-5 3-1 0,4 5-2 16,3-5 1-16,-5 1-3 0,7 3-1 15,-7 0-2-15,1-5-1 0,1 4 0 16,-11 1 1-16,5-2 0 0,-6-1-1 0,-5 5 2 16,-1 0-1-16,0 0 2 0,-5 2 6 15,1 1 2-15,-1 1 4 0,-4-2-1 16,0 1-2-16,0 4-4 0,-4-5-4 15,2 4-3-15,-1 1-2 0,-6-4-3 16,4 8-3-16,-2-4 0 0,-4 5 0 16,9 1-1-16,1-1 1 0,2-5-1 15,7 4-1-15,-1 1 2 0,0 1-1 16,-4-1 0-16,-3-1 1 0,-1-4 0 0,-8 0-2 16,-5 2 0-16,-2 1 3 0,-4-1-2 15,6 2 2-15,7 1-1 0,-2-5-2 16,4 4 0-16,-2-2 4 0,-2 0 6 15,-1 0 2-15,1 1 4 0,-2-3-6 16,2 0-5-16,0-3-1 0,-1 0-3 16,1 3 1-16,7-4 0 0,-1-1-2 15,-1-2 0-15,1 0 0 0,-3-2 0 16,-6 2 1-16,-4-2-1 0,-7-3 0 0,0 2 1 16,2 1 0-16,5 2-1 15,9-2 2-15,3 2-2 0,1 2 0 0,3-2 1 16,-4 0-1-16,4 0 0 0,-3 0 0 15,-4-2 0-15,-9 2 0 0,-2-2 1 16,-3 0 0-16,2-6 1 0,4 4 0 16,-2-5-1-16,4-1 0 0,-4 1 4 15,-5 0 4-15,-4 0 4 0,-11-2 4 0,-4-1 2 16,-5 0-2-16,7 6-2 0,5-4-3 16,4 1-6-16,7 3 1 0,-5-3 1 15,8 2 1-15,3 2 5 0,-1-4 0 16,6 6-2-16,4-3 0 0,7 1-4 15,10 1-6-15,5-3-1 0,7 2 0 16,8-2-1-16,6 3 1 0,11 3-1 16,6 1 0-16,1 0 1 0,0 0 0 15,2 0-2-15,7 0-2 0,9 5-7 0,11 2-11 16,5 4-23-16,5-8-25 0,7 3-34 16,4-5-9-16,-4 3-14 0,-3-4-239 15,-9-7 249-15</inkml:trace>
  <inkml:trace contextRef="#ctx0" brushRef="#br0" timeOffset="8869.07">23271 7881 1521 0,'0'-1'329'31,"32"65"-271"0,-41-80-26-31,9 16 5 0,-23-39-17 0,25 44 0 16,5 0 11-16,0 4 12 0,2-4 7 15,-4 6 2-15,2-4-6 0,1 4-11 16,-1-2-9-16,2-4-7 0,-4 4-4 16,2-6-2-16,-4 4-4 0,-1 1-3 15,4 2-2-15,-1-3-2 0,2 2 0 16,4 7-1-16,-1-11 2 0,8 8 1 15,-2-1 1-15,5 1 3 0,1 3-1 0,4 0 0 16,4 1 1-16,2-1-2 0,4 4-1 16,1-3 2-16,5 3 0 0,10 3 0 15,5-3-1-15,-1 3-2 0,6-7-2 16,8 1 1-16,-8 1 0 0,10 1 1 16,1-1 2-16,-6 0-2 0,13 3 0 15,3-5 0-15,4-2 2 0,9 1 0 0,-2-3 3 16,-5-8 3-16,1 1 0 15,-8 0 1-15,1-5-1 0,0-5-4 0,6 0-2 16,3-8-2-16,0-1-1 0,-1-4 1 16,-6 0 0-16,-3-6 2 0,-10-1-2 15,1-2-3-15,-2 1 0 0,2 3-1 16,1-2 2-16,2 3 1 0,0-1 1 16,1 4 1-16,-12-1-2 0,-1 6 1 15,-5 5 1-15,-6-1 0 0,-2 1-1 0,6 2-1 16,0 3-2-16,5 1 1 0,3 6 1 15,1 1-1-15,3 8 3 0,2 1 1 16,-9 1 0-16,-5-4-2 0,-4 5-2 16,-7-3-1-16,2 0 0 0,-2 3 0 15,-3-3 2-15,1 2 1 0,0-3 2 16,-1-2 0-16,1 0 2 0,2-2 0 16,-1-2-1-16,3-3-2 0,-6-2-1 15,-5 0-3-15,6-2 0 0,-6-5 0 16,4 2-1-16,3-3-1 0,4 3 1 0,-4 0 8 15,6 1 6-15,1 1 4 0,3 1 1 16,13 0-4-16,15 2 0 0,6 0 2 16,13 0 3-16,6 0 1 0,1 0-6 15,12 2-3-15,17 0-6 0,8-2-5 16,10-2 2-16,-15-2 5 0,-6-8-10 16,-4-4-11-16,3-7-23 0,5-11-121 15,0-10 102-15</inkml:trace>
  <inkml:trace contextRef="#ctx0" brushRef="#br0" timeOffset="9897.15">5608 9091 1302 0,'55'0'353'0,"-124"12"245"16,64-15-579-16,5 6-1 0,1 1 1 15,-1 1 5-15,0 4 5 0,0-2 5 16,-7 4 1-16,2 1-5 0,-2 2-7 15,-2 0-7-15,-7 0-3 0,-4 1-1 16,-4-1 0-16,-12 2 0 0,-5 2 0 0,-6-1 3 16,-5 3 4-16,-8-4 7 15,0 3 4-15,-8-1 3 0,-5 0 0 16,-6-2-5-16,-10-2-6 0,-5-7-9 0,-7 2-6 16,-7-7-3-16,-11-2-3 0,-7 1 0 15,-12-1 0-15,3 2-1 0,-7 0 0 16,-1 3 0-16,3-3 0 0,-11 2 1 15,0-3 0-15,4-1-1 0,0 0 1 16,14-5 0-16,3-2 0 0,-6-2 2 0,5-5-1 16,3-2 0-16,2-5-1 0,11 1 0 15,3-3 0-15,8 4 0 0,10-6 1 16,12 3-2-16,15-1 1 0,15 2 0 16,17-4 0-16,6 8 4 0,13-6-5 15,11 5-19-15,5-5-14 0,5 5-72 16,-1 0-69-16,7-1 96 0,-2 1-11 15</inkml:trace>
  <inkml:trace contextRef="#ctx0" brushRef="#br0" timeOffset="75946.14">4807 12381 1313 0,'5'-14'67'0,"-2"-2"15"0,1-3-40 0,1 1-33 0,-5 0 4 0,2 2 14 0,-2 0 11 0,2 2 16 0,1 2 10 0,1 1 0 0,0 4 4 0,-3-2 1 0,5 6 2 0,-5-6 1 16,5 5-3-16,-5-3-13 0,1 2-17 16,2 1-17-16,-2-3-9 15,-1 5-5-15,5-1 3 0,-3 1 3 0,3 0 5 16,-6 2-2-16,1-5-4 0,-4 5-4 16,-3 0-8-16,3 0-4 0,-4 0-6 15,-4 3-2-15,1-3 1 0,-12 2 1 16,1 0 1-16,-7 2 2 0,-1 3-3 0,1 2-2 15,-2 1-4-15,1 3-2 16,-4 4 0-16,1 1 4 0,-2 3 3 0,-3 1 2 16,0 1 1-16,-6 0 1 0,0 2-1 15,3-1 0-15,1-1-2 0,-2 2 0 16,2-2 2-16,-4-3 2 0,1 3 3 16,3-5 2-16,0 6 0 0,3-4 0 15,4 6 1-15,4-2-1 0,1-3 3 16,6 4 2-16,3-8 2 0,4 3 1 15,5-1-1-15,1-8-2 0,2 1-2 0,3 3-2 16,1-3-2-16,2 0 1 0,0 3 0 16,5-3 0-16,1-3 8 0,2 1 8 15,7 5 5-15,1-1 5 0,7 0-6 16,7 4-2-16,3-2-1 0,6 3-2 16,2-3-3-16,0 5-5 0,2 6-5 15,-1 1-1-15,-1 6-1 0,3 2 0 16,1 4-1-16,2-1-1 0,5 7 0 0,-3 2 0 15,-1 6-4-15,-7 6 0 0,-4 4-5 16,-5 1-4-16,-3 8-3 0,-6 1-1 16,-6 1 1-16,-6-1 3 0,-9-5 6 15,-4-10-2-15,-12-2-2 0,-6-6-5 16,-12-3-2-16,-3-2 4 0,-13 0 2 16,-10-3 8-16,-4-2 3 0,1-2 3 15,1-9 3-15,7 2 5 0,8-6 4 16,1 1 5-16,5-6 2 0,5-5 0 15,6 2-1-15,7-11-2 0,7 2-1 0,3-6 1 16,6-1 1-16,5 2 3 0,0-1 0 16,0-3-2-16,5 5-1 0,-1 1-9 15,1 1-1-15,7 5-1 0,4 2-3 16,5 4 6-16,4 9-5 0,0 1-2 16,2 6-1-16,-2 7 1 0,-2 3-2 15,-2 6-1-15,-3 1-1 0,-1 2-1 16,-8 0 0-16,-2 6 1 0,0 5-2 15,-3 1 1-15,-4 4 0 0,-5 2-1 0,-8 2 2 16,-3 0 0-16,-3 1 1 0,-3 2 1 16,-4-3 2-16,1 0 5 0,2-6 4 15,2 2 6-15,3-3 3 0,2-4 4 16,4 5 8-16,5-3 5 0,1 5 6 16,6-3 4-16,7 0 0 0,7-3 1 15,2 1 3-15,7-3-2 0,1-5 2 16,2 1-3-16,15-9-6 0,1-4-7 15,3-1-11-15,1-6-8 0,2-2-6 0,-4-6 1 16,4-6 4-16,-11-7-7 0,-5-4-45 16,2-10-139-16,1-13 106 0</inkml:trace>
</inkml:ink>
</file>

<file path=ppt/ink/ink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3T20:39:31.769"/>
    </inkml:context>
    <inkml:brush xml:id="br0">
      <inkml:brushProperty name="width" value="0.05292" units="cm"/>
      <inkml:brushProperty name="height" value="0.05292" units="cm"/>
      <inkml:brushProperty name="color" value="#00B050"/>
    </inkml:brush>
    <inkml:context xml:id="ctx1">
      <inkml:inkSource xml:id="inkSrc2">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6-04-03T20:40:32.267"/>
    </inkml:context>
    <inkml:brush xml:id="br1">
      <inkml:brushProperty name="width" value="0.05292" units="cm"/>
      <inkml:brushProperty name="height" value="0.05292" units="cm"/>
      <inkml:brushProperty name="color" value="#FF0000"/>
    </inkml:brush>
  </inkml:definitions>
  <inkml:trace contextRef="#ctx0" brushRef="#br0">5420 7209 1217 0,'-7'-3'128'0,"2"-1"129"0,-1 4-130 0,6 0-34 0,-1-1-13 0,1 1-20 0,0-2-5 0,0 2 1 0,0 0-5 0,0 0-4 0,3-5-14 0,-1 3-11 0,1 2-14 0,-3 0-11 0,4 0-2 15,1 2 1-15,2-2 4 0,4 0 10 16,0 0 2-16,3-2-2 0,0 2-1 15,0-2-3-15,4 0-3 0,1 2-3 0,1-3 1 16,-2-3-1-16,-1 3 0 16,1 1 2-16,0-5 1 0,-6 3 0 15,1-1 1-15,-3 5-1 0,-4-2 2 0,-3 2 3 16,-3 0-1-16,0 0 2 0,0 0-2 16,0 0-3-16,0 0 0 0,0 0-1 15,0 0-3-15,2-5-2 0,-2 5-2 16,0 0-3-16,-2 0-1 0,-5 0-2 15,7 0 0-15,-2 0 0 0,-8-2 2 16,3 2 2-16,-9-3 2 0,-6 1 2 0,1-5 0 16,-9 3 2-16,3 2 0 15,3 1 0-15,-3-1 5 0,0-2 5 0,3 3 5 16,-1-1 5-16,7 2 5 0,4-2 3 16,5 0 0-16,4 2-2 0,5 0-3 15,0 0 2-15,0 0 13 0,-2-1 10 16,2 1 15-16,0 0-6 0,2 0-20 15,5-2-22-15,2 2-20 0,7-6-13 16,8 1 1-16,7 3 8 0,4-5 3 16,8 4 6-16,3-1-1 0,1 4-2 0,-2 0 0 15,-3 0 1-15,-1 4-1 0,-7-1 0 16,0 4 1-16,-1-1 0 0,-8 3 0 16,-2-2 0-16,-3 0 3 0,-12-2 3 15,-6-5-1-15,0 2 4 0,-2 3-8 16,-2-3-9-16,-3-2 6 0,-4 3 5 15,-5-1 6-15,-6 2 10 0,-3 1-6 16,-3-1-5-16,-3-3-2 0,1 3-2 16,-4-4-1-16,5 0 1 0,-3 0-1 0,5-2 1 15,4-1-1-15,3 1 6 0,6 2 2 16,-2-2-57-16,5 2-66 0,2 0-74 16,0-2 74-16</inkml:trace>
  <inkml:trace contextRef="#ctx0" brushRef="#br0" timeOffset="10446.45">5106 8032 1404 0,'-12'4'74'0,"3"-4"4"0,-3 1-9 0,8-1-22 0,-1 2-8 0,-1-2-2 0,6 0 5 0,0 0 5 16,0 0-1-16,7 0-3 0,1 2-4 0,-3 0-15 0,7 0-6 0,1 3-6 0,3-2 3 0,7 1 8 0,0 7 5 15,7-3 3-15,4 1-1 0,8 4-3 16,-1-1-1-16,9 1-2 0,1 3-3 15,4 0-2-15,9 1-7 0,-2 6-3 16,7-7-4-16,-3 2-2 0,-3-4-2 16,-6-1 0-16,-11-3 0 0,-3-6 0 15,-9-2 0-15,-10-1 0 0,-11 1-1 16,-6-2 0-16,-7 0 6 0,-4 0-6 16,-8-3 1-16,-18-1 5 0,-9-8-4 15,-14-3 13-15,-11-1 11 0,-7-3 6 0,-7 1 8 16,2 2 2-16,-4-1-6 0,12 4-4 15,8 1-3-15,5 5-5 0,11-2-7 16,7 5-3-16,3-1-4 0,11 1-1 16,9 4 2-16,14 0 2 0,-2 0 5 15,2 0 11-15,0-1 8 0,-2-1 1 16,6 2-5-16,-1-2-12 0,11 2-13 16,6-9-5-16,3 9-1 0,5-2-1 0,2 2 0 15,4 2 0-15,3 5 0 0,6-5 1 16,3 3-1-16,5 2 0 0,-1 1 1 15,3 2-1-15,-3 1 0 0,-8-4 1 16,1 4-1-16,-4-8 0 0,0 4-1 16,-9-3 0-16,-1 3 0 0,-10 0 0 15,-5 2 0-15,-1-4-3 0,-12-1-3 16,1 6-7-16,-5-6-2 0,-6 8 9 16,-13-1 7-16,-8-2 11 0,-12 0 4 15,-10-4-3-15,-8 2 0 0,-11-5-2 0,-5-2-2 16,-7 3-3-16,10 1-4 0,13 1-1 15,6 2 18-15,19 0 23 0,12-3-114 16,11-2 71-16</inkml:trace>
  <inkml:trace contextRef="#ctx1" brushRef="#br0">9098 12547 0,'0'0'0,"0"0"16,0 0-16,0 0 0,44-4 0,-39-1 0,8 5 15,-4 0-15,-9 0 16,4 0-16,-4-4 16,14 4-16,-14 0 15,4 0-15,-4 0 16,0-5-16,0 5 15,0 0 1,0 0-16,-106-35 16,4 8-16,-40-4 15,0 5-15,9 4 16,5 4-16,8 5 16,22-1-16,-4 5 15,18 0-15,22 5 16,9 0-16,9-1 15,17 1-15,-4-1 16,27 5 0,-19 0-16,19 0 15,-9 0-15,-14 0 16,0 0-16</inkml:trace>
  <inkml:trace contextRef="#ctx1" brushRef="#br0" timeOffset="75548.42">31642 9254 0,'0'0'0,"0"0"0,0 0 0,0 0 0,0 0 15,0 0-15,44-22 16,-17 8 0,12-3-16,6-1 0,-1 0 15,23 0 1,8 10-16,31 3 16,14 14-1,4 4-15,-13 14 0,-5 8 16,-13 1-16,-22 4 15,-4-5-15,-18 1 16,-10 8 0,-12 0-16,-18 9 15,-9 5-15,-5 13 16,-21 18-16,-18 21 16,-1 6-16,-8 12 15,-18 27-15,-13 9 16,9-9-16,-5-13 15,4 0-15,10 9 16,-1 0-16,14-5 16,5-9-16,8-17 15,13 0 1,5-1-16,4-8 16,0-5-16,10-4 15,3-17-15,5-10 16,0-17-16,0-5 15,0-9-15,0-8 16,5-10 0,-5-4-16,0-4 0,0-5 15,0 1-15,0-5 16,0-1 0,4-3-16,0-1 15,10 1-15,-5-5 16,8 0-16,5 0 15,5 0-15,-5 0 16,0 0-16,-4 4 16,4 9-16,5 18 15,-1 32-15,10 38 16,-14 24 0,-13 39-16,-9 26 15,-4 19-15,-14 17 16,0 17-16,9-3 15,-4-23-15,4-4 16,-4-9-16,4-18 16,9-31-16,0-18 15,-5-17 1,10-14-16,-5-4 16,9-9-16,4-8 15,9-10-15,5 0 16,13 5-16,8 9 15,1 13-15,4 17 16,-13 19-16,-18 4 16,-22 4-16,-31 18 15,-62 57-15,-53 23 16,-5-27-16,-53-17 16,-84-9-1,49-59-15,-107-16 16,-48-14-1</inkml:trace>
  <inkml:trace contextRef="#ctx1" brushRef="#br1" timeOffset="87843.9">26615 13793 0,'0'0'0,"0"0"0,0 0 0,0 0 0,0 0 0,0 0 0,0 0 16,0 0-16,0 0 16,49 0-16,-40-5 15,13 1-15,5-1 16,8 1-16,-4-1 16,13 5-16,5 0 15,13 5-15,5-1 16,-1 1-16,-13-1 15,-4 1 1,-9-1-16,-18 1 16,-4-5-16</inkml:trace>
  <inkml:trace contextRef="#ctx1" brushRef="#br1" timeOffset="88178.18">27847 13332 0,'0'0'0,"0"0"0,0 0 0,0 0 0,0 0 16,0 0-16,0 0 15,45-18-15,-36 18 16,-5 0-16,1-4 16,-5 4-16,4 0 15,9 0-15,1 0 16,25 0-1</inkml:trace>
  <inkml:trace contextRef="#ctx1" brushRef="#br1" timeOffset="88477.97">28419 13403 0,'0'0'0,"0"0"0,0 0 0,0 0 0,0 0 16,0 0-16,0 0 15,0 0-15,58 0 16,-49 0-16,13-5 15,0 1 1,0-1-16,9 1 0,18-5 16,13 0-1</inkml:trace>
  <inkml:trace contextRef="#ctx1" brushRef="#br1" timeOffset="88680.11">29133 13500 0,'0'0'0,"0"0"0,0 0 15,0 0-15,57-9 16,-25 0 0,7-4-16,6 0 0,26-1 15,22-3 1</inkml:trace>
  <inkml:trace contextRef="#ctx1" brushRef="#br1" timeOffset="123467.64">26527 7255 0,'0'0'0,"0"0"0,0 0 0,0 0 0,0 0 0,0 0 16,0 0-16,0 0 15,44 31-15,-40-31 16,-4 0 0,5 0-16,-1 0 15,-4 4-15,0 1 16,0-1-16,0 0 15,0 1-15,0-1 16,0 10-16,9 8 16,-5 13-16,1 23 15,8 8-15,-4 14 16,4 13-16,1 14 16,3-1-1,1-4-15,-9-9 16,4-18-16,-8-13 15,4-8-15,-1-10 16,-3-9-16,-1-8 16,-4 0-16,0-10 15,0-3-15,0-6 16,0 1 0,0 0-16,0-4 15,0-1-15,0 1 16,0-5-16,0 0 15,0 0-15,0 0 16,0 0-16,0 0 16,0 0-16,5-98 15,12 63-15,6-5 16,8 0-16,9 0 16,8 4-1,1 10-15,4 4 16,-4 8-16,-5 5 15,-8 9-15,4 0 16,-14 9-16,14 9 16,5 26-16,-1 23 15,0 17-15,-13 18 16,0 4-16,-9-17 16,-4-22-1,-13-23-15,3-9 16,-3-12-16,-5-6 15,0-3-15,0-6 16,0-3-16,4-5 16</inkml:trace>
  <inkml:trace contextRef="#ctx1" brushRef="#br1" timeOffset="123685.71">27980 7804 0,'0'0'0,"0"0"0,0 0 0,0 0 15,0 0 1,0 0-16</inkml:trace>
  <inkml:trace contextRef="#ctx1" brushRef="#br1" timeOffset="123837.23">27914 7955 0,'0'0'0,"0"0"0,0 0 0,0 0 15,0 0-15,0 0 16,58 75-16,-45-17 16</inkml:trace>
  <inkml:trace contextRef="#ctx1" brushRef="#br1" timeOffset="124869.08">29217 7924 0,'0'0'0</inkml:trace>
  <inkml:trace contextRef="#ctx1" brushRef="#br1" timeOffset="125117.22">29474 8070 0,'0'0'0,"0"0"0,0 0 16,0 0-16,0 0 16,0 0-16,0 0 15</inkml:trace>
  <inkml:trace contextRef="#ctx1" brushRef="#br1" timeOffset="127267.78">28698 8022 0,'0'0'0,"0"0"0,0 0 15,45 13-15,-27-4 16,4 4 0,0 0-16,0 14 0,5 13 15,4 13 1,13 22-16,-4 14 15,4 13-15,-13-5 16,5-12-16,-19-19 16,-8-17-16,5-18 15,-10-9-15,0-4 16,-4-5 0,0-4-16,0-5 15,0-4-15,0-4 16,0-9-16,0-23 15,-4-26-15,4-18 16,4-8-16,14-5 16,9 0-16,17 4 15,14 18-15,17 27 16,0 26-16,18 14 16,18 12-1</inkml:trace>
  <inkml:trace contextRef="#ctx1" brushRef="#br1" timeOffset="127526.66">30192 7889 0,'0'0'0,"0"0"0,0 0 0,0 0 0,0 0 15,0 0-15,0 0 16,0 0-16,0 0 16,0 0-16,0 0 15,-53 70-15,18 15 16,4 30-16,8 18 16,6 4-1</inkml:trace>
  <inkml:trace contextRef="#ctx1" brushRef="#br1" timeOffset="127916.53">30560 8474 0,'0'0'0,"0"0"15,0 0 1,0 0-16,0 0 0,0 0 16,49 22-1,-27-18-15</inkml:trace>
  <inkml:trace contextRef="#ctx1" brushRef="#br1" timeOffset="128082.74">30870 8478 0,'0'0'0,"0"0"15,0 0-15,0 0 0,0 0 16,0 0-16,0 0 15,0 0-15,0 0 16,0 0 0</inkml:trace>
  <inkml:trace contextRef="#ctx1" brushRef="#br1" timeOffset="128217.02">31309 8545 0,'0'0'0,"0"0"0,0 0 0,0 0 0,0 0 15,0 0-15,0 0 16,67 35-16</inkml:trace>
  <inkml:trace contextRef="#ctx1" brushRef="#br1" timeOffset="128617.33">31429 8186 0,'0'0'0,"0"0"0,0 0 0,0 0 15,18 44-15,-5 0 16,22 27-16,-4 18 16,9 17-1,-9 18-15,9-4 16,-18-14-16,9-8 15,0-18-15,-17-14 16,3-17-16,-3-5 16,-5-8-16,-9-14 15,4-4-15,-4-5 16,0-4-16,0-9 16,0 0-16,0 0 15,0 0-15,-9-120 16,18 9-16,22-17 15,9-1 1,13 5-16,0 13 16,9 9-16,0 14 15,49-10-15,44-13 16</inkml:trace>
  <inkml:trace contextRef="#ctx1" brushRef="#br1" timeOffset="153275.79">9373 16111 0,'0'0'0,"-58"0"0,45 0 0,0 0 0,-1-5 16,1 1-16</inkml:trace>
  <inkml:trace contextRef="#ctx1" brushRef="#br1" timeOffset="154043.85">8610 15818 0,'0'0'0,"0"0"0,0 0 0,0 0 0,0 0 0,0 0 16,0 0-16,0 0 15,0 0-15,0 0 16,0 0-16,0 0 15,0 0-15,0 0 16,0 0 0,0 0-16,0 0 15,0 0-15,0 0 16,0 0-16,0 0 16,0 0-16,0 0 15,0 0-15,0 0 16,0 0-16,0 0 15,0 0-15,0 0 16,0 0 0,0 0-16,0 0 15,58 36-15,13-32 16,35 5-16,32 9 16,79 4-16,58 0 15,-31-4-15,-14-5 16,32-4-16,-32-5 15,58-4-15,-9-13 16,-35-5-16,13-8 16,5-14-1,-45 4-15,-4-8 16,44-5-16,9 5 16,-9 0-16,22 4 15,-22 0-15,14 4 16,3-3-16,-39 8 15,9 8-15,-5-12 16,-48 4 0,-36 4-16,-17 5 15,3-4-15,-25-1 16,-14 5-16,-45 0 16,-12 8-16,-19 1 15,-8 0-15</inkml:trace>
  <inkml:trace contextRef="#ctx1" brushRef="#br1" timeOffset="166922.1">26323 14147 0,'0'0'0,"0"0"0,0 0 0,0 0 0,0 0 0,0 0 16,0 0 0,0 0-16,44-40 15,-26 36-15,-9 4 16,-5 0-16,9 0 16,-4-5-16,9 5 15,0 0-15,4-4 16,4 0-16,1-1 15,17 1-15,5-1 16,-5 1-16,-4-1 16,-9 5-1,-9 0-15,1 0 16,-19 0-16,5 0 16,-9 0-16,0 0 15,0 0-15,-98 14 16,-8-5-16,-49-1 15,13 1-15,22-4 16,18-1-16,23 1 16,8-5-16,9 0 15,0 0 1,8 0-16,10-5 16,13 1-16,0-1 15,18 1-15,-1 4 16,10-5-16,4 1 15,0 4-15,0 0 16,93-13-16,0 8 16,62 10-1,27 4-15,-18 4 16,-22 9-16,0 0 16,-5-4-16,-4 0 15,-40-5-15,-17-4 16,-19-5-16,-26 1 15,-9-1-15,-8-4 16,-14 0-16,0 0 16,0 0-1,-213-84-15,44 17 16,-61-3-16,8 3 16,72 9-16,39 19 15,22 12-15,36 14 16,13 4-16,18 4 15,13 1-15,-4-1 16,8 1-16,5 0 16,0-1-1,0 5-15,18 0 16,26 0-16,54 0 16,35 0-16,-5 0 15,-17-4-15,-22-1 16,-40 1-16,-9 4 15,-18 0-15,-13 0 16,4 0-16,-9 0 16,-4 0-1,-22-5-15,-137-30 16,-134-40-16,-106-10 16,102 6-16,44 17 15,45 26-15,93 27 16,26 9-1</inkml:trace>
  <inkml:trace contextRef="#ctx1" brushRef="#br1" timeOffset="-213170.41">22825 15122 0,'0'0'15,"0"0"-15,0 0 0,0 0 0,0 0 0,0 0 0,0 0 16,0 0-16,0 0 15,45 0 1,-41 5-16,-4-1 16,5 1-16,8 12 15,-4 14-15,13 18 16,13 18-16,1 17 16,4 5-16,-9-1 15,-9-8-15,-4-5 16,-1-4-16,-12-9 15,-1-4 1,-4-9-16,-4-9 16,4-9-16,-5-5 15,1-8-15,-5-5 16,5-4-16,4-4 16,0-5-16,0 0 15,0 0-15,4-169 16,18 41-1,18-32-15,13-31 16,14 10-16,-1 26 16,1 26-16,-5 14 15,-9 17-15,0 14 16,5 9-16,-5 4 16,9 13-16,-4 9 15,8 14-15,-4 13 16,-13 17-16,0 14 15,0 13 1</inkml:trace>
  <inkml:trace contextRef="#ctx1" brushRef="#br1" timeOffset="-212904.15">24257 13558 0,'0'0'0,"0"0"0,0 0 16,0 0-1,0 0-15,0 0 16,0 0-16,0 0 16,22 62-16,-22-5 15,0 41-15,-4 57 16,-1 40-16,-12 0 15,-10-35 1,-13-32-16,9-26 0,0-18 16</inkml:trace>
  <inkml:trace contextRef="#ctx1" brushRef="#br1" timeOffset="-212319.76">24873 14524 0,'0'0'0,"0"0"0,0 0 16,0 0 0,0 0-16,0 0 15,31 53-15,-22-4 16</inkml:trace>
  <inkml:trace contextRef="#ctx1" brushRef="#br1" timeOffset="-212171.86">24922 15442 0,'0'0'0,"0"0"0,0 0 16,0 0-16,0 0 15,0 0-15,0 0 16</inkml:trace>
  <inkml:trace contextRef="#ctx1" brushRef="#br1" timeOffset="-210389.04">26017 14426 0,'0'0'0,"0"0"0,0 0 0,0 0 16,0 0-16,0 0 15,0 0-15,0 0 16,-40 45-16,40-41 15,0 10-15,0 21 16,9 40-16,22 72 16,4 43-1,23 10-15,-5-27 16,-13-36-16,-18-26 16,-9-18-16,1-13 15,-10-9-15,1-9 16,3-9-16,-3-9 15,-1-8-15,-4-10 16,0-4-16,0-4 16,0-9-1,0 0-15,-4-9 0,4 0 16,0 0-16,0 0 16,18-98-1,13 36-15,9 0 16,8 5-16,1 8 15,0 9-15,-5 18 16,0 4-16,1 14 16,4 12-1,35 19-15,9 26 0,4 36 16,1 17 0,-18-4-16,-32-18 15,-21-22-15,-5-17 16,-17-14-16,-5-9 15,0-4-15,-18-5 16,-9-9-16,1-21 16,-5-32-1</inkml:trace>
  <inkml:trace contextRef="#ctx1" brushRef="#br1" timeOffset="-210139.13">27675 14400 0,'0'0'0,"0"0"0,0 0 16,0 0-16,0 0 15,4 66-15,-22-8 16,-8 22-16,-5 8 16,-9 1-16,-5-5 15</inkml:trace>
  <inkml:trace contextRef="#ctx1" brushRef="#br1" timeOffset="-209938.79">27719 15575 0,'0'0'0,"0"0"0,0 0 16,0 0-16,49-23 15,-23 14 1,14-8-16,13-14 15</inkml:trace>
  <inkml:trace contextRef="#ctx1" brushRef="#br1" timeOffset="-209754.71">28885 15282 0,'0'0'0,"0"0"0,0 0 0,0 0 0,0 0 15,0 0 1,0 0-16,0 0 16,0 0-16,44 18 15,-26-27-15</inkml:trace>
  <inkml:trace contextRef="#ctx1" brushRef="#br1" timeOffset="-209605.38">29235 15118 0,'0'0'0,"0"0"0,0 0 16,0 0-16,49 0 16,-45 0-16,5 0 15,0 0-15,-5-4 16,-4 4-16,0 0 16</inkml:trace>
  <inkml:trace contextRef="#ctx1" brushRef="#br1" timeOffset="-209072.45">29722 14227 0,'0'0'0,"0"0"0,0 0 16,0 0-16,0 0 15,27 67 1,-9-19-16,-5 28 16,5 30-16,-1 18 15,-8 5-15,5-5 16,-5-13-16,8-18 16,-12-14-16,12-8 15,1-4-15,-9-10 16,9-3-16,-9-6 15,4-8-15,-9-13 16,1-5 0,4-4-16,-5-5 15,0-4-15,-4-5 16,9-4-16,-9 0 16,45-22-16,8-9 15,9-9-15,18-8 16,-5 3-16,-8 10 15,3 13-15,15 4 16,-10 9 0,9 18-16,9 17 15,5 32-15,-5 31 16,0 48-16,-18 27 16,-30-18-16,-23-17 15,-27-14-15,-17 9 16</inkml:trace>
  <inkml:trace contextRef="#ctx1" brushRef="#br1" timeOffset="-178764.35">22178 16483 0,'0'0'0,"0"0"0,0 0 0,0 0 16,0 0-16,0 0 16,-17 45-16,17-37 15,-5 1-15,1 0 16,-5 0-16,4-5 16,5 1-16,0-1 15,0 1-15,0-1 16,0 1-16,0-1 15,0 0-15,0 1 16,0-1-16,0 5 16,14 4-1,-1 5-15,31 9 16,41 4-16,34 4 16,14 5-16,-4 0 15,8-9-15,18-4 16,5-10-16,-23-8 15,-30 0-15,-23-4 16,0-1-16,-9-4 16,-8 0-1,-1 0-15,-17 0 16,-5-4-16,1 4 16,-19 0-16,-3 0 15,-1 0-15,-9 0 16,-4 0-16,-9 0 15,4 0-15,-4 0 16,0 0-16,0 0 16,-97 0-1,4 0-15,-67 0 16,-30-5-16,-1-8 16,5-9-16,-27 0 15,-13-5-15,58 0 16,48 5-16,36 4 15,30 5 1,19 9-16,13-1 0,13 1 16,-4-1-16,8 5 15,5 0 1,5 0-16,8 0 16,14-4-16,48 0 15,49-1-15,22 1 16,-8 4-16,-1 4 15,5-4-15,-9 0 16,-36 0-16,-8 0 16,-18 0-1,-5 0-15,-17 5 16,-4-1-16,-14 0 16,0 1-16,-18-5 15,5 0-15,-14 0 16,9 0-16,-8 0 15,-1 0-15,5 0 16,-4 0-16,-5 0 16,0 0-16,0 0 15</inkml:trace>
  <inkml:trace contextRef="#ctx1" brushRef="#br1" timeOffset="-172915.84">29474 11129 0,'0'0'0,"0"0"0,0 0 0,0 0 0,0 0 0,0 0 16,0 0-16,0 0 15,0 0 1,0 0-16,44-31 15,-44 26-15,5 5 16,-1 0-16,5 0 16,-4 0-16,4 0 15,8 0-15,1 5 16,4-1-16,5 1 16,4-1-16,13 0 15,18 5 1,9 0-16,0 0 15,0 0-15,-5-5 16,1 5-16,-18 0 16,-5 0-16,-4-5 15,-14 1-15,1-1 16,-9 1-16,0-1 16,-10 0-1,1-4-15,5 0 16,-14 0-16,4 0 15,0 0-15,5 0 16,-4 0-16,-5 0 16,0 0-16,0 0 15,0 0-15,0 0 16,0 0-16,0 0 16,0 0-16,-151-35 15,76 22 1,-14-1-16,18 1 15,18 4-15,9 0 16,8 5-16,18 0 16,1-1-16,-1 5 15,13 0-15,-8 0 16,9 0-16,4 0 16,-5 0-16,5 0 15,5 0 1,-5 0-16,0 0 15,128 22-15,-21-8 16,17 3-16,-27 1 16,-26-5-16,-18-4 15,-13-4-15,-18-1 16,-8 0-16,-5-4 16,-9 0-16,4 0 15,-4 0 1,0 5-16,0-5 15,0 0-15,-257 84 16,-5-35-16</inkml:trace>
  <inkml:trace contextRef="#ctx1" brushRef="#br1" timeOffset="-131992.78">29541 16523 0,'0'0'0,"0"0"0,0 0 0,0 0 0,0 0 16,0 0-16,0 0 15,0 0-15,44 0 16,-40 0-16,-4 0 15,5 0 1,4 0-16,0 5 16,35 3-16,45 6 15,57 3-15,27 14 16,-9 0-16,-5 0 16,5-4-16,-4-5 15,-18 5-15,-27-5 16,-18 0-1,-26-4-15,-13-9 16,-27 0-16,-9-5 16,-4-4-16,-14 0 15,-8 0-15,4 0 16,-200-40-16,-12-9 16,-19-4-16,-44 0 15,27 9-15,62 4 16,0 4-16,-14 10 15,32 8 1,31 5-16,48 4 16,36 4-16,13 1 15,18 4-15,13 0 16,-5 0-16,10 0 16,8 0-16,-4 0 15,156 22-15,52 14 16,98 12-1,31 6-15,-58-1 0,9 0 16,-53-13 0,-67 0-16,-35-9 15,-40-5-15,-22-8 16,-35-9-16,-18-5 16,-5 1-16,-13-5 15,-18 0-15,-84-13 16,-146-23-16,-49-8 15,-27-5-15,63 9 16,61 5 0,50 8-16,34 5 15,41 9-15,35 4 16,22 4-16,5 1 16,9 4-16,4 0 15,4 0-15,-4 0 16,67 9-1,48 8-15,71 6 16,-9-6-16,-35 1 16,-44-5-16,-32-4 15,-35-4-15,-9-5 16,-8 0-16,-10 0 16,1 0-16,-5 0 15,0 0-15,0-5 16,0 5-16,0 0 15,0 0-15,0 0 16,-98-31-16,71 27 16,1-1-1,4 1-15,-5 13 16,-17 17 0</inkml:trace>
  <inkml:trace contextRef="#ctx1" brushRef="#br1" timeOffset="-124962.58">25028 16084 0,'0'0'16,"0"0"-16,0 0 0,0 0 0,0 0 0,0 0 15,0 0-15,0 0 16,0 0-16,0 0 16,45 9-16,-45-4 15,4-1-15,1 0 16,-5 5-16,4 13 16,9 14-16,-8 13 15,-1 17-15,1 9 16,-5 14-16,-5 9 15,-4 17 1,-8 5-16,-6-10 16,1-8-16,-4-9 15,-1-4-15,0-9 16,5-9-16,5-14 16,-1-17-16,13-9 15,1-9-15,-5-4 16,9-4-1,0-6-15,0 1 16,0-4-16,0-1 16,9 1-16,0-5 15,17 0-15,14-5 16,31 1-16,27-5 16,35 0-16,17 0 15,-3 5-15,-14 4 16,9 4-16,-1 5 15,1-5 1,-9 1-16,-22 4 16,-13 0-16,-10-1 15,-17 1-15,0 0 16,-9 0-16,-13 0 16,-9 0-16,-9-5 15,-5 1-15,-4-1 16,-4 0-16,4 1 15,-13-1 1,9-4-16,-14 0 16,10 0-16,-5 0 15,8 0-15,1-4 16,9-5-16,13-13 16,8-18-16,1-22 15,13-27-15,-9-17 16,-8-5-16,-14-4 15,-5 4-15,5 9 16,-9 9 0,1 18-16,-10 13 15,5 8-15,-14 15 16,9 7-16,-8 10 16,-10-18-16,-8-22 15</inkml:trace>
  <inkml:trace contextRef="#ctx1" brushRef="#br1" timeOffset="-114032.15">21332 4937 0,'0'0'0,"0"0"0,0 0 0,0 0 0,0 0 15,0 0-15,0 0 16,-45 8-16,41-8 16,-1 0-16,-3 0 15,3 0-15,5 0 16,-4 0-16,-1 0 16,5 0-16,0 0 15,0 0-15,0 0 16,0 0-16,0 0 15,80-62 1,-13 18-16,21-9 16,10 0-16,21 8 15,32 1-15,13 9 16,-4-1-16,4 9 16,13 10-16,-35-1 15,-40 9-15,-18 0 16,-13 9-1,-9-9-15,-13 9 16,-9 0-16,-9 0 16,-5 0-16,14 0 15,9 9-15,35 0 16,31 9-16,27 8 16,49 19-16,35 26 15,-18 0-15,-4 0 16,-18-9-16,-48-18 15,-54-17-15,-31-10 16,-26-8 0,-5 0-16,-4-9 15,-14 0-15,-4 0 16,0 0-16,0 0 16,-89-71-16,-35-35 15,-53-18-15,-9-1 16,-14 1-16,36 18 15,40 17 1,31 27-16,31 18 16,31 17-16,9 10 15,4 8-15,18 0 16,0 9-16,0 0 16,0 0-16,89 35 15,70 45-15,103 71 16,13 8-1,22 19-15,-76-28 16,-43-8-16,-23-18 16,-44-35-16,-32-27 15,-25-9-15,-32-17 16,-13-19-16,-9 1 16,-9 9-16,-36 8 15,-70 27-15,-102 9 16,-93 18-16,-54-1 15,23-8-15,84 9 16,31 8 0</inkml:trace>
  <inkml:trace contextRef="#ctx0" brushRef="#br1" timeOffset="-180414.14">30895 13738 1877 0,'50'-13'78'0,"-7"8"-13"0,-4-6-3 0,-4 11-27 0,-3-1-11 0,2 1-7 0,3-2-4 0,-5-2-6 0,3 1-3 0,-5-3 1 15,-1 5-1-15,-1-3 0 0,-3 0 6 0,-2 4 10 0,0 0 10 0,-7-1 12 0,-2 1 8 16,0-2 2-16,-10 4 0 0,-4-2-2 16,2 0-6-16,-2 0-6 0,0 0-7 15,-2 0-11-15,-5 0-5 0,-4 3-1 16,-8 3 3-16,-6-1 3 0,-7 6 0 15,0 3-6-15,-3-5-4 0,-4 5-3 16,1 0-2-16,-1 0-2 0,0 2-3 16,0 2 0-16,-3 0-2 0,-4-2 2 15,-4 1 2-15,-8 6 3 0,-12-3 8 16,-13 1 6-16,-9-1 8 0,-11-1 1 0,-5 2-4 16,1-3-9-16,5-2-8 0,-3-2-4 15,-5 0 1-15,-5-3 8 0,-9 3 6 16,3-1 2-16,1-4 3 0,4-1 2 15,-6 5-2-15,0-4-4 0,5 3-9 0,0 2-8 16,14 0 2-16,5 1 7 16,-3-3 6-16,-2 0 0 0,-5-1-3 0,-7-4-6 15,1 2-4-15,3-4 1 0,10 4-3 16,3-2 0-16,-3 2 1 0,-2-5-3 16,2 5 1-16,-5-2-1 0,3 5 0 15,9 0 1-15,2 3-1 0,-9-5 0 16,-9-1 0-16,-4 5 1 0,-10-5-1 15,4 4 0-15,10-10 1 0,3-1-1 16,8-2 0-16,-4-7 0 0,2-6 0 0,2 3 1 16,3-1 0-16,11-3 1 0,5 0-2 15,0-4 2-15,11 0-2 0,0-5 1 16,4 2 1-16,-1-4-2 0,-1-3 2 16,5-2 0-16,5-2-2 0,7-4 2 15,0 3-2-15,6-1 0 0,0 0 0 16,3 2 0-16,4 4-1 0,-2 0 1 0,5 1 0 15,-1-3 0-15,3-2 2 16,-2 0-1-16,-3-5-1 0,3 5 0 16,-1 0 1-16,6 4-1 0,6-1 0 0,4 1 0 15,1 5 0-15,6 0 2 0,3-4 0 16,9 1-1-16,0-1 0 0,7 4-1 16,7-5-4-16,4-4 1 0,7 2 1 15,-1-2 2-15,5 0 3 0,3 2-1 16,5-6-3-16,-5 1-2 0,9-3-5 15,-4 1-2-15,4-4-2 0,7 2 1 16,1-3 1-16,10 6 1 0,4-6 2 16,7 6 1-16,13 3 1 0,4 1-1 0,2 2-4 15,-1 1-1-15,-1 1 4 0,-4 1 1 16,6 4-5-16,10 0 2 0,1 0-8 16,4 4 2-16,-3-6 7 0,-7 4 0 15,-3-3 7-15,-8 5 0 0,4-4 0 16,2 5 1-16,5-5 2 0,3 2-2 15,1-2 2-15,-1 3 0 0,-6-3-1 16,1 2 2-16,-5 0-2 0,5 1 0 16,7 4 0-16,2 2-1 0,0-2 0 0,-7 4 0 15,-5-2 0-15,-2 1-2 0,-4 4 2 16,2 0 0-16,4 1-1 0,-1 0 1 16,5 0 0-16,-3 4 0 0,-8-3 0 15,-6 3 0-15,-5 1 0 0,3 3 0 16,4 0 0-16,0 0-2 0,7 2 2 15,4 1-1-15,1 2 1 0,1 1 0 16,-6 3-1-16,-7-6-1 0,4 10 2 16,8-5 0-16,4 5 0 0,7 3 0 0,-3 0 0 15,-6 2 0-15,-7-1 0 0,-4 5 0 16,-4-1-1-16,8 5 1 0,3-1 0 16,6-2-1-16,0 4 1 0,-9-6 1 15,-1 0-1-15,-10-1 0 0,-6-2 0 16,-6 3 0-16,-4 6 0 0,3-3-1 15,4 7-1-15,4 0 2 0,11 1 0 16,2-2 0-16,3 4 0 0,-13 3 0 16,-6-3-1-16,-2 3 1 0,-11 4 0 0,2 0-1 15,-4 7 1-15,-1-4-1 0,0 4 0 16,-8 2 1-16,-4-6 0 0,-3 0-1 16,-7-1 1-16,1-1-1 0,-12 4-2 15,-2-3-1-15,-10 1 0 0,-7-1-3 16,-5 1-2-16,-11-1 0 0,-5-6-2 15,-10 4-2-15,-8-6 6 0,-21-3 9 16,-9 0 20-16,-12-7 5 0,-10-2-1 16,-6-11-8-16,-9-5-14 0,-9-1-2 0,-11 1 1 15,-1-2 9-15,6 4 5 0,-1-4 4 16,0 1 0-16,0 1-2 0,-9-2 4 16,11 2-4-16,12-2 0 0,16 3-9 15,5-5-7-15,4-1-1 0,2 1 0 16,7 1-1-16,8 1 0 0,15-1 18 15,19 1-26-15,15 0-23 0,8-5-75 16,9 0-140-16,2 4-319 16,13-4 322-16</inkml:trace>
</inkml:ink>
</file>

<file path=ppt/ink/ink6.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03T20:47:57.429"/>
    </inkml:context>
    <inkml:brush xml:id="br0">
      <inkml:brushProperty name="width" value="0.05292" units="cm"/>
      <inkml:brushProperty name="height" value="0.05292" units="cm"/>
      <inkml:brushProperty name="color" value="#FF0000"/>
    </inkml:brush>
    <inkml:context xml:id="ctx1">
      <inkml:inkSource xml:id="inkSrc1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1" timeString="2026-04-03T20:52:40.327"/>
    </inkml:context>
  </inkml:definitions>
  <inkml:trace contextRef="#ctx0" brushRef="#br0">17218 8553 0,'0'0'15,"0"0"-15,0 0 0,0 0 0,0 0 0,0 0 0,0 0 0,0 0 16,0 0 0,0 0-16,0 0 15,0 0-15,45 0 16,-45 0-16,0 0 16,0 0-16,0 5 15,0-1-15,0 1 16,0-1-1,0 1-15,0-1 0,0-4 16,0 4-16,0-4 16,0 5-1,0-5-15,0 0 16,0 0-16,0 4 16,0-4-16,0 0 15,0 0-15,0 0 16,0 0-16,0 0 15,0 0-15,0 0 16,0 0 0,-111 36-16,66-23 15,-8 5-15,-13 0 16,-5-1-16,-27 5 16,-17 1-16,-18-1 15,5 0-15,-1 5 16,-4-5-1,-4 0-15,4-4 0,17-1 16,19-3-16,8-6 16,18 1-1,0 0-15,23-4 16,-10-1-16,5 0 16,-9-4-16,4-4 15,-13 0-15,-17-5 16,3-5-16,10 1 15,9-5-15,4 1 16,8 3 0,23 1-16,-9 4 15,18 0-15,0 1 16,4-1-16,5 4 16,0 1-16,8-1 15,-8 1-15,13-1 16,-9 1-16,9 0 15,-4-1-15,4 1 16,-14-1-16,14 1 16,0-1-1,0 1-15,0 0 16,0-1-16,0 1 16,-4-1-16,-49-39 15,-120-71 1</inkml:trace>
  <inkml:trace contextRef="#ctx0" brushRef="#br0" timeOffset="32324.58">7227 10490 0,'0'0'15,"0"0"-15,0 0 0,0 0 0,0 0 0,0 0 0,0 0 16,0 0 0,0 0-16,54-39 15,-28 25-15,19 1 16,17 4-16,22 5 16,22 4-16,36 9 15,18 4-15,-5-4 16,-40 4-16,-26-4 15,-32 0 1,-17-5-16,-18 1 16,0-1-16,-17-4 15,-5 0-15,0 0 16,0 0-16,0 0 16,-142-9-16,-17-9 15,-45-4-15,-14-4 16,19-1-1,35 5-15,31 4 16,22 0-16,36 1 16,8 8-16,36 0 15,14 5-15,-6-1 16,19 5-16,4 0 16,0 0-16,0 0 15,0 0-15,0 0 16,98 18-16,-5 4 15,44 9-15,-17-4 16,-18-5 0,-31-4-16,-27-1 15,-13 5-15</inkml:trace>
  <inkml:trace contextRef="#ctx0" brushRef="#br0" timeOffset="50052.79">23903 17449 0,'0'0'0,"0"0"15,0 0-15,0 0 0,0 0 0,0 0 16,0 0-16,0 0 16,0 0-16,0 0 15,0 0 1,0 0-16,31-44 16,13 13-16,22-9 15,10-4-15,26-5 16,22 5-16,31 8 15,13 5-15,-17 9 16,-27 9-16,5 0 16,-5 4-16,9 0 15,-14 0 1,-8 0-16,-18 0 16,-17 5-16,3-1 15,-8 5-15,0 0 16,-4 0-16,-10 5 15,1-1-15,-14-4 16,-8 5-16,4-5 16,-14 4-1,1-4-15,-5 5 16,-4-5-16,4 0 16,-4 0-16,-9 0 15,8 0-15,-12 0 16,8 0-16,-4 0 15,-9 0-15,4 0 16,1 0-16,4 0 16,-5 0-1,-4 0-15,5 0 16,-1 0-16,5 0 16,-9 0-16,0-5 15,0 1-15,0 4 16,0 0-16,-58-58 15,-17-4-15,-32-9 16,23 0-16,18 18 16,21 18-16,19 12 15,8 10 1,14 4-16,-5 5 16,9-1-16,9 1 15,-5-1-15,5 1 16,26 4-16,14 4 15,27 5-15,25 18 16,15 17-16,-1 18 16,-9 18-16,-4 0 15,-26 0-15,-10-1 16,-26-12 0,-18-14-16,-13-9 15,-13-8-15,-14 4 16,-4 4-16,-27 0 15,-22 5-15,-40-9 16,-13-9 0</inkml:trace>
  <inkml:trace contextRef="#ctx0" brushRef="#br0" timeOffset="71918.13">22325 6031 0,'0'0'0,"0"0"0,-71 9 0,17 0 0,-8 0 0,-9-5 15,9-4-15,9-4 16,-9-5-16,9-9 15,4-4 1,9-13-16,9-1 16,14-17-16,12 0 15,14-9-15,18-27 16,17-8-16,22-10 16,5 10-16,9-10 15,0 19-15,40-19 16,39-8-16,10 9 15,-14-1 1,13 10-16,9-1 16,23 10-16,-32 8 15,-17 9-15,17 0 16,5 9-16,-35 18 16,-41 8-16,-13 10 15,-21 8-15,-10 0 16,-18 9-16,-8 9 15,-5-9 1,-4 9-16,-14 0 16,9 0-16,-8 0 15,-5 0-15,0 0 16,0 0-16,-9-8 16,-44-1-16,-45-18 15,-44-8-15,1-1 16,3 1-16,19 8 15,17 1 1,31 8-16,22 9 16,22 0-16,10 0 15,-1 9-15,13-9 16,5 9-16,5 0 16,13-9-16,30 9 15,63-8-15,13 8 16,5 8-16,-18 1 15,-18 9 1,-36-9-16,-4 9 16,-13 8-16,5 19 15,-5 8-15,4 35 16,-17 10-16,-5 8 16,-5-8-16,-17-10 15,-4-8-15,-14 9 16,-17 8-16,-23 19 15,-53 26-15,-35 8 16,-31-8 0</inkml:trace>
  <inkml:trace contextRef="#ctx0" brushRef="#br0" timeOffset="84115.9">9475 16106 0,'0'0'16,"0"0"-16,0 0 0,0 0 0,0 0 0,0 0 16,0 0-16,0 0 15,0 0-15,0 0 16,0 0 0,0 0-16,0 0 15,0 0-15,44-8 16,-44 8-16,0 0 15,0 0-15,0 0 16,0 0-16,0 0 16,0 0-16,0 0 15,0 0-15,0 0 16,0 0 0,0 0-16,-128 26 15,26-13-15,-14-4 16,-12-9-16,-23-4 15,9-1-15,0 1 16,-4 0-16,-9-1 16,-18-8-16,14 4 15,17 5-15,4-1 16,-4-4 0,27 0-16,4 1 15,18-1-15,22 4 16,5 1-16,22-1 15,13 1-15,13-1 16,-4 5-16,17 0 16,-8 0-16,9 0 15,4 0-15,-9-4 16,9 4-16,0 0 16,0 0-16,0 0 15</inkml:trace>
  <inkml:trace contextRef="#ctx0" brushRef="#br0" timeOffset="90542.04">3114 17684 0,'0'0'0,"0"0"16,0 0-16,0 0 0,0 0 0,0 0 15,0 0-15,0 0 16,0 0-16,0 0 15,0 0-15,0 0 16,0 0-16,0 0 16,0 0-1,0 0-15,0 0 16,0 0-16,0 0 16,0 0-16,0 0 15,58-8-15,-1 3 16,1-4-16,13 0 15,13 0-15,-9-4 16,27 0-16,-4 0 16,4 4-1,13-5-15,14 6 16,-10-1-16,10 0 16,-14 0-16,14 5 15,21-1-15,32 1 16,4-1-16,0 1 15,18-1-15,5-3 16,3-1-16,14-5 16,-4 5-16,-5-4 15,-35 0 1,-5 0-16,-4 4 16,-13 0-16,-32 4 15,-26 1-15,-13 0 16,-5-1-16,-13 1 15,0-1-15,4 5 16,14-4-16,8 4 16,5 0-1,14 4-15,-1 5 16,-13 0-16,9 0 16,-23 0-16,-17 0 15,-9-5-15,-9 0 16,-8 1-16,-19-5 15,-3 0-15,30 0 16,62-5 0</inkml:trace>
  <inkml:trace contextRef="#ctx0" brushRef="#br0" timeOffset="100192.11">29448 18442 0,'0'0'0,"0"0"0,0 0 16,0 0-16,0 0 0</inkml:trace>
  <inkml:trace contextRef="#ctx0" brushRef="#br0" timeOffset="100473.56">29443 18394 0,'0'0'0,"0"0"0,0 0 0,0 0 0,0 0 16,0 0-16,49 26 15,-45-21-15,5-1 16,4 0-16,-8-4 16,-1 0-16,5 0 15,-4 0-15,-5 0 16,4 0 0,1 0-16,3 0 0,-3 0 15,-1 0-15,14 5 16,0-1-1,-1 1-15,19-1 16,-5 1-16,9 4 16,4-1-16,18 6 15,9 3-15,9 1 16,0-5-16,-9-4 16</inkml:trace>
  <inkml:trace contextRef="#ctx0" brushRef="#br0" timeOffset="100875.01">30937 18504 0,'0'0'0,"0"0"0,0 0 16,0 0-16,0 0 16,0 0-16,0 0 15,0 0-15,0 0 16,0 0-16,0 0 16,0 0-1,0 0-15,0 0 16,0 0-16,0 0 15,0 0-15,53-4 16,-31 4-16,5 0 16,-1 0-16,1 0 15,8 4-15,14-4 16,13 0-16,-4-4 16,22-14-16,4-17 31</inkml:trace>
  <inkml:trace contextRef="#ctx0" brushRef="#br0" timeOffset="101106.3">31775 18465 0,'0'0'0,"0"0"16,0 0-16,0 0 16,53 22-1,-35-18-15,4 1 0,18 3 16,35 6 0,67 12-16</inkml:trace>
  <inkml:trace contextRef="#ctx1" brushRef="#br0">2230 11429 1302 0,'18'-16'89'0,"-4"4"39"0,2 1-38 0,-5 6-27 0,3 5-8 0,0-7-4 0,0 7-8 15,1 0-9-15,-1 2-9 0,-2 3-6 0,-6-2 1 0,-1 1 6 0,-5-4-1 16,0 0 6-16,-4 5 2 0,-1-3 0 16,-9 0 8-16,-11 3-1 0,-9 2 5 15,-14-5 4-15,-12-2-3 0,-5-3-3 16,-8-3-8-16,-2 3-12 0,-4 1-3 0,-7 0-2 16,-6 2-3-16,-7 0 2 0,-2 0-3 15,2 2-1-15,3 3-2 0,7 2 0 16,4 2-1-16,7 0 1 0,5 3-1 15,4 3 1-15,13-1 0 0,11 0 1 16,10-2-3-16,10 3-1 0,0-5-2 16,7 4 0-16,2 1-1 0,4 1-2 15,1 3-3-15,-1-3-1 0,0 5-1 0,-3 1-1 16,-1 4 2-16,0-1 1 0,-1 3 1 16,-5-1 3-16,3 5 2 0,-1 3-3 15,-1-1-1-15,9 10-2 0,-2-3-1 16,3 3-1-16,-3 8-1 0,0-6-2 15,-1 9 2-15,3 2 1 0,3 1 2 16,2 1 4-16,2-1-1 0,-1-3-1 16,1 5-2-16,0 10 0 0,-1 2 0 15,3 6-2-15,3 2-1 0,0-2-1 0,2 0 2 16,5 0 0-16,-2-5 2 0,6-2 0 16,-4-2 1-16,-2 4 2 0,0-1 3 15,-5 4 0-15,-3 1 0 0,1-5 2 16,-1-4 2-16,-1-6 8 0,2-5 4 15,2-6 2-15,2-8-3 0,2-6-5 16,6 0-5-16,-3-5-5 0,7 0 0 16,2-2-3-16,-1-5-2 0,4 0 2 15,-5-4 7-15,6 2 10 0,5-7 14 0,3 2 3 16,11-6 14-16,7 2-3 0,-2-3-4 16,6-4 3-16,1 0-19 0,8-5-4 15,3-4-8-15,5 0-8 0,-3-10 0 16,4-1-4-16,3-3 6 0,7-10-28 15,17-4-104-15,22-7-26 0,18-10 53 16</inkml:trace>
  <inkml:trace contextRef="#ctx1" brushRef="#br0" timeOffset="1289.86">31918 11057 1702 0,'-8'34'45'0,"-5"-1"-16"16,-3-3-27-16,4-8 0 0,1-8-3 0,6-3-2 0,0-6-2 0,1-2 5 0,4-1 3 0,0-2 6 0,2 2 13 15,5 1 18-15,-7-3 23 0,3 9 15 16,8-5 5-16,-2 8-9 0,10-3-14 15,-1 4-11-15,9-3-7 0,3 3-4 16,5 1-3-16,10 0-2 0,4-9-5 16,8 8-4-16,2-10-5 0,4 3-7 15,-2-3-2-15,1-3-1 0,5 4 2 16,-1-3 1-16,3-1-1 0,-5-3-1 0,-2-4 3 16,-6-2 4-16,1 5 4 15,-2-1 3-15,-7 2-4 0,0 1-3 0,-16 0-2 16,2 2-1-16,-10 0-2 0,-4 2-6 15,-1 7-4-15,-12-6-6 0,1 4-5 16,-7 2-3-16,1 9-1 0,-4 5 3 16,1 7 4-16,-7 4 6 0,1 5 0 15,0 7 0-15,-5 0 1 0,-4 4-1 16,-2-4 0-16,2 2 0 0,0 3 0 0,0-3 0 16,-3 7 0-16,-1 2 0 0,-3-1 0 15,4 3 0-15,1-4 0 16,2-2 0-16,2 4 0 0,0 1 0 0,1 4 0 15,6-5 1-15,0-6-1 0,4 3 0 16,-3 2-1-16,1 3 1 0,1 3 0 16,-1-4 0-16,-2-1 0 0,0 0 0 15,-2-2 0-15,0 0 0 0,-2-2 0 16,3-2 0-16,-3-3 0 0,2-3 0 0,0-5 0 16,0-1 0-16,2 2 0 0,2 2 0 15,0 1 0-15,1-1 1 0,-1 1-1 16,1 0 1-16,1 1-1 0,1-3 1 15,-3 1-1-15,-1-1 0 0,3-5 0 16,-3 1 0-16,1-5 0 0,2 5 0 16,1-8 0-16,-5-4 0 0,1-4-1 15,-4-5 0-15,-1 1 6 0,2-2 7 0,0-2 7 16,-1 2 7-16,3 0-4 0,-2 0-2 16,2 0-4-16,-2-2-4 0,2-3-5 15,-4 3-3-15,2-7-2 16,0 4 0-16,0-1-2 0,1-2 2 0,1 0 0 15,3 5 0-15,-5-6 1 0,-2 0 0 16,6 7 0-16,0-9 0 0,-2 6 1 16,5 0-1-16,-2-4 3 0,4 3 1 15,-7 3 0-15,4-2 8 0,1-1 12 16,-2-1 10-16,-1-4 8 0,2 4 0 16,-1-7-10-16,4-2-10 0,0 2-10 15,-9 0-9-15,7-2-2 0,-6 0-2 0,2 1-1 16,-6-1 0-16,-2 0 0 0,-2-1-2 15,-9-1 0-15,-9-7-2 0,-15-7 0 16,-33-5 2-16,-19-8 1 0,-23-13 12 16,-15-3-11-16,-2-6-33 0,-7 1-81 15,5 6-36-15,8-4 62 0</inkml:trace>
  <inkml:trace contextRef="#ctx1" brushRef="#br0" timeOffset="33433.31">10987 15151 1424 0,'-23'0'88'0,"0"-6"59"0,2 3-87 0,5-1-22 16,0-1-9-16,4 1-10 0,5 1-3 0,-2-1 1 0,4 4 1 0,5 0 2 0,0 0 1 0,0-1 6 0,0 1 6 0,-2 0 8 0,2 0 10 16,0 0 1-16,0-2-1 0,0-2-2 15,2-3-11-15,-1 5-9 0,10 2-3 16,-4-1-4-16,7 1 2 0,0-4 4 15,9 4-3-15,2 0-4 0,7 4-4 0,0-3-6 16,11 1-4-16,1-2-1 16,7 2-1-16,8 2 3 0,1 1 3 15,0-2-1-15,1 8 1 0,3-2-5 0,-2 3-2 16,0 4 0-16,-2 0 0 0,-5 4-2 16,0-10 0-16,-11 3 7 0,-5-1 6 15,-9-3 11-15,-15-2 8 0,-15-5-9 16,5 0-5-16,-14-2-8 0,-2 0-7 15,-12 5 6-15,-7-5 0 0,-23-5-3 16,-11-1-4-16,-10-2-1 0,-8-1-2 0,4 0-1 16,5 3 1-16,3 3-1 0,0-1 0 15,10 4 1-15,-4 0 1 0,4 4-1 16,1 1 1-16,-3 1-1 0,6-1-4 16,4-2 7-16,10 1 10 0,10 3 7 15,7-3 10-15,9-1-2 0,7 1-5 16,9-4-1-16,-3 0 1 0,3 0 1 15,0 3 1-15,5-3-4 0,7-3-5 16,4 1-6-16,6-2-6 0,13-1-3 16,11-2 0-16,9 2 1 0,5 1 0 0,10-1 2 15,2 5-2-15,6-2-2 0,4 6 0 16,5 3 1-16,0 7-1 0,-1 0 0 16,0 2 0-16,-16 0-1 0,-8-2-1 15,-12-1 3-15,-18-6 7 0,-16 0 6 16,-14-7-1-16,0 1 1 0,-4 1-4 15,-11 0-4-15,-11-2 1 0,-17 0-4 16,-12-2-2-16,-11-3-2 0,-7 0 1 16,3-2 9-16,6-1-12 0,4 5-23 0,8 1-43 15,8 2-125-15,3 4 444 0,1 1-243 16</inkml:trace>
  <inkml:trace contextRef="#ctx1" brushRef="#br0" timeOffset="37130.51">30126 5897 1933 0,'53'-10'52'0,"-10"-3"-31"0,-10 6-1 0,-6 4-4 15,-4 1-2-15,5 2-3 0,-3-2-5 0,4 0-3 0,2 2-1 0,0-3 0 0,-1-2 3 0,-2 3 4 0,-3 2 7 0,2-2 8 16,-3 2 5-16,-4 0 2 0,-1-3-4 16,-8 3-2-16,0 0-3 0,-1 0-2 15,-8 0-2-15,-2 0-5 0,0 1-8 16,-9 1-3-16,-5 3 2 0,-11 4 6 16,-9 4 7-16,-10-3 4 0,-9 3-1 15,-7 1-6-15,-4 0-8 0,-5-3-7 0,1 3-7 16,-1-2 0-16,-5 1-1 0,-6-4 1 15,-5-1 2-15,-4 3 1 0,2-7 2 16,-3 3 3-16,-1-2-1 0,-6-3 0 16,-13 1 0-16,-18-1 1 0,-12 0 0 15,-10-2 0-15,-5-5 0 0,-3-1 1 16,-5-6 0-16,-3 3 1 0,-1-2-1 0,7 2 2 16,6 1 2-16,2-1 3 0,5 0 1 15,1 0 16-15,11 2 4 0,8-2-2 16,8 2-1-16,5-2-11 0,3 4-2 15,13-4 8-15,17 2 2 0,10-4-2 16,21 8 2-16,8-4-4 0,8 1 3 16,4 4-1-16,7-3-4 0,5 3-5 15,7 1-3-15,2-1-3 0,4 0-1 16,-4 2 2-16,9 0 0 0,0 0 0 0,-5-2 0 16,7 2-1-16,-2 0-2 0,0 2-3 15,3 0-4-15,-1-2-9 0,0 0-12 16,0 0-22-16,-2 0-39 0,0 0-53 15,1 0-64-15,6 2 104 0</inkml:trace>
  <inkml:trace contextRef="#ctx1" brushRef="#br0" timeOffset="52342.5">25392 5580 1606 0,'-36'0'79'0,"8"-2"-10"0,-2 2 9 0,12-3-21 0,4 3-15 0,3-2-4 0,8 2 2 0,-1-2 8 0,6 2 14 0,0 0 10 16,-2 0-5-16,2 0-14 0,5-5-22 0,-2 0-15 0,13 1-10 0,-1-3-3 15,8 3-1-15,5-1-2 16,8 5 0-16,8 0-2 16,0 2 1-16,3 7-2 0,-1-2 1 0,2 7 1 0,5 0-4 15,3 0 0-15,4 1-3 0,1-1-4 16,6 3 1-16,-4-6 0 0,1 7 5 15,-8-6 4-15,-13-5 2 0,-15 0 2 16,-11-7 3-16,-8 0-1 0,-4 0 1 0,-7 0 0 16,-3-1-1-16,-8-6 0 0,-16-6 0 15,-17-6-1-15,-18 1 2 0,-13-3 0 16,-4 5 2-16,-5 9 0 0,5 0 9 16,-3 7 17-16,-1 8 3 0,-1 5 3 15,-3 1 3-15,8 2-20 0,2-4-4 16,14-1-5-16,4-4-12 0,4 0 1 15,5-3 0-15,1-4 1 0,13 0-1 16,6 0 0-16,5 0 7 0,9-4 7 16,8 2 12-16,8 2 19 0,1-7-1 0,12 7 5 15,10-9-3-15,14 2-17 0,20-5-16 16,8-2-11-16,22 3-8 0,18 9-1 16,8 4 6-16,13 12 1 0,-10 6-2 15,-19 1-1-15,-7 7-1 0,-8-1-1 16,-4-2 1-16,-11 0 0 0,-10 0 1 15,-16-10 0-15,-14 0 1 0,-15-6-5 0,-10-9-1 16,-1 1-5-16,-8-1 1 16,-12-1 9-16,-20-10 4 0,-23-3 8 0,-18-11 1 15,-16 0-5-15,2 2-3 0,-1 2-3 16,-5 3 0-16,5 0 0 0,-3 8 3 16,8 3 12-16,13 3-24 0,14 4-49 15,6 5-108-15,7-1-42 0,11-6 88 16</inkml:trace>
  <inkml:trace contextRef="#ctx1" brushRef="#br0" timeOffset="62559.4">29746 2635 489 0,'-14'0'399'0,"11"0"-271"0,-8 13-134 0,0-1 89 0,8-10-2 0,-1-2 18 0,4 0-2 16,-1 0-7-16,-1 0 0 0,0 0-4 0,0-2-9 15,-7-3-15-15,8-2-15 0,-1 5-9 16,2-2-7-16,0 4-7 0,0-2 0 16,3-6 3-16,4 6-2 0,6-2-3 15,3-3-5-15,7 4-8 0,5 1-3 0,6 2-2 16,0 5-3-16,3-1 0 0,-5 1 0 16,-6-1 0-16,3-1 0 0,-11-3-1 15,-6 2 0-15,2 1 2 0,-9-1-1 16,-3 0 0-16,0-2 1 0,3 0 2 15,-5 0 2-15,0 0 1 0,0 0-4 16,0 0-6-16,0 0-8 0,-3-2-1 16,3 2 3-16,-2 0 2 0,-5 2 4 15,-6-6 1-15,-4-3 1 0,-8 2 1 0,-5 0 2 16,0-4 1-16,1 2-2 0,8 1 0 16,10 5 0-16,1-5-1 0,10 6 4 15,0-1 18-15,0 1 17 0,0 0 8 16,3-4 12-16,6 8-10 0,11-3-17 15,17 6-8-15,5 1-17 0,15 6-10 16,-7 0-5-16,-6 0-1 0,-7 0 0 16,-1 4 3-16,-8-7 5 0,-3-1 2 0,-7-4 2 15,-8-1-8-15,-8-5-29 0,0 0-29 16,-2 0-52-16,-5-21 57 0</inkml:trace>
  <inkml:trace contextRef="#ctx1" brushRef="#br0" timeOffset="86833.32">7537 16018 1945 0,'-16'10'97'0,"2"-6"-11"0,2 3 9 0,3-2-27 0,5-3-22 0,4 2-9 0,-2-4-3 0,4 0-4 0,5 0-6 0,7 1-8 0,13 5-7 0,5-3-5 0,9-1-1 0,10 2-3 0,6 1-6 15,10-2-10-15,4 3-15 0,2 3-16 0,-6-2-7 0,-10 5 1 0,-9 2 11 16,-9 1 16-16,-9-3 14 0,-7 0 8 16,-11-5 4-16,-8 1 8 0,-6-5 12 15,-19-1 29-15,-9-2 24 0,-20-2 6 16,-19-9 5-16,-14-3-18 0,-17-3-5 15,-2 2 0-15,-1 1-4 0,0 2 3 0,12 3-5 16,1-4-7-16,5 1-7 0,3 3-7 16,-3 0-7-16,11-3-7 0,3 3-6 15,21 2-4-15,17 2-6 0,9 3-2 16,10 0-1-16,7 0 0 0,7 2 0 16,-2-3 3-16,8 3-1 0,4 0 0 15,17 0-2-15,7 0-4 0,19 5-3 16,18 6 0-16,7 1 2 0,7 1 1 15,4-3 2-15,-4-1 0 0,0 3 0 0,-2 1 1 16,-5-4 0-16,-3 0 0 0,-6 3 0 16,-7-7 0-16,-14 2 0 0,-18-1 0 15,-12-4 0-15,-17-2 0 0,-2 0 0 16,-19-2 0-16,-21-4 3 0,-23-6 3 16,-14 0 3-16,-12-4 5 0,-13-6 7 15,4 3 4-15,-11-4 6 0,-2 2 9 16,8 3 0-16,1 2 0 0,11 2-4 15,12 3-10-15,12 0-9 0,10 4-6 0,14 2-7 16,15 0-3-16,11 5 0 0,17 0-1 16,1 0 0-16,3 3 0 0,8-1-2 15,8 7-3-15,6-2-11 16,14 4-16-16,11 1-17 0,7 0-16 0,10-4-25 16,7 0-27-16,3-2-100 0,2 1 31 15,-2-7 75-15</inkml:trace>
  <inkml:trace contextRef="#ctx1" brushRef="#br0" timeOffset="87467.02">9232 16087 1512 0,'-49'-25'191'0,"20"-26"94"0,-150 104-102 0,138-64-14 15,-10-12-23-15,38 28-92 0,6 4-5 0,0-3-6 16,7 6-6-16,7 0-9 0,13 6-8 16,8 5-9-16,11 0-5 0,9 2-3 15,14 4-1-15,7 1 0 0,13 0-1 16,12 2-1-16,-2-4 1 0,9 6-1 15,-2-4 0-15,-12 0 0 0,-5-3-1 0,-15-6 1 16,-12-3 1-16,-16-6-1 16,-12-3-2-16,-15-9 8 0,-10 0 0 0,-7-7 3 15,-17-4 13-15,-17-15 2 0,-23-8 7 16,-16-3 6-16,-21-6-3 0,-14 1-7 16,-10 1-7-16,-4 2-3 0,2 2-1 31,19 6 1-31,16 3 1 0,19 9-4 0,16 8-5 15,21 2-5-15,15 5-3 0,17 4 4 0,-2-1 2 0,18 2 0 0,13 5 1 16,17 6-6-16,18 6-4 0,15 7-10 16,8 1-13-16,10 6-13 0,12 6-14 15,-1-5-9-15,-3 3 0 0,-11-1 2 16,-8-1 7-16,-12 1 10 0,-10-5 8 16,-10-7 6-16,-11-1-11 0,-10-8-38 15,-11-9-45-15,-8 1 25 0,-12-6 28 16</inkml:trace>
  <inkml:trace contextRef="#ctx1" brushRef="#br0" timeOffset="126488.77">23305 18254 1773 0,'-43'42'87'0,"-58"-5"417"0,-2-42-512 0,15 0 340 0,-47-57-610 0,71 5 63 0,31 50 227 0,10-2 0 0,8 2 4 0,8-4 8 15,4 1 8-15,3-5 2 0,5-2-1 16,9-10-5-16,0-3-6 0,4-4-2 16,9-5-2-16,-1 4 0 0,4-8 3 15,15 2 4-15,6 1 3 0,17-1-1 16,13 2 0-16,6 0-6 0,5 9-3 16,2-2-6-16,2 3-5 0,12 3-3 0,14-1-2 15,18 8-1-15,-5-3-1 0,2 1 0 16,-8-2 1-16,1-2-1 0,15 2 1 15,-3-3-1-15,-6-4 0 0,-4 1 0 16,-8 1 0-16,5-1 0 0,11 6 0 16,-1 2 0-16,-7 0 1 0,-7 3-2 0,-12 0 2 15,9 2 3-15,4 2 3 0,0 0 5 16,-11 5 0-16,-10 4 0 0,-7 3-1 16,-3 2-2-16,1 2-3 0,-6 5-2 15,-8 0-3-15,-6 2 0 0,-15 0 0 16,-8 0-1-16,-11-2 0 0,-12 2 0 15,-1-6 0-15,-10 2 0 0,-4-1 0 16,-7-4 0-16,-4 0 3 0,-2-5 10 0,-2-2 1 16,-7-8 0-16,-11-8-3 15,-10-7-9-15,-15-2 0 0,-7-3 0 0,-8 1-1 16,-11 2 0-16,-6 2-1 0,-3 0 1 16,-2 2-1-16,13 1 0 0,1 6 1 15,8 5-1-15,14-2 1 0,1 4-1 16,4 7 0-16,7-6 0 0,2 6 0 15,7 2 0-15,3-4 0 0,10 9 0 16,4-3 0-16,6 3-1 0,8 0 0 16,9-2 1-16,6 2-1 0,13 0 1 15,6 7 0-15,10 5-1 0,12 4 1 0,8 5 0 16,13 6-1-16,4 1 1 0,10 4-1 16,-12 4 1-16,-7 1 0 0,-11 4 0 15,-19-4 0-15,-9 4-2 0,-15-2-2 16,-15 3 2-16,-11-6 3 0,-13 3 4 15,-15 3 8-15,-11-3 4 0,-20 0 2 16,-17-1-1-16,-14-3-1 0,-22 1-6 16,-5-6 3-16,0-4 5 0,2-4-2 15,0-5 1-15,-6-2-4 0,0-7-8 16,6 1-2-16,14-3-2 0,23-5-2 0,14-1 1 16,15 0 1-16,15-3-6 0,13-1-10 15,7 4-27-15,14 0-33 0,0-5-76 16,12 3-82-16,9 4 126 0</inkml:trace>
  <inkml:trace contextRef="#ctx1" brushRef="#br0" timeOffset="-58331.41">17202 8339 1168 0,'-2'-53'103'0,"1"14"50"0,2 3-22 0,6 11-33 0,2 8-20 0,11 3-13 16,1 1-10-16,2-1-12 0,5 5-1 0,-3 0-3 0,2-3 0 0,-4 5-1 0,-4-2 4 15,-3 0 3-15,-3-3-1 0,-6-4-2 16,0 1-3-16,-5-2 1 0,0 6 4 16,-2 4 2-16,0-7-7 0,-2 7-12 15,-2-2-11-15,-3-2-9 0,4 9-2 16,-1-6-3-16,-3 6-1 0,3 4 1 0,1-1 1 16,-6 8 3-16,4 2 0 0,-8-1 1 15,1 5-3-15,-1 4-2 0,-1-1-1 16,-2 0-1-16,-1 3-1 0,-8-5 0 0,-4 7 1 15,-4-2 0-15,-10-1 0 16,-10-4 2-16,-14-2 0 0,-15-2 2 0,-7 1 1 16,-6 4 0-16,1-1 0 0,-2 4 0 15,0-1-1-15,-1 1 3 0,-4-1 2 16,-6 3 2-16,4 1 3 0,-1-4 4 16,3 2 2-16,1-1 4 0,5 3 0 15,-5-5-5-15,-3 1-4 0,2-3-6 16,-3-3-5-16,10-1-2 0,7-3 1 15,0-7 0-15,7-2 1 0,-7-2 1 0,2-7-1 16,0 0 0-16,-2 0-1 0,13-3-1 16,3 1-1-16,7-1-1 0,16 1 0 15,2-3 0-15,11 0 1 0,5 0 0 16,1-4 0-16,6 5 0 0,0-1 0 16,5 0 0-16,11 0 0 0,0 1 1 15,7-1 0-15,4 0 1 0,-4 2-2 16,1-2-1-16,5 3 1 0,1 2 0 15,5-2 2-15,2 3 2 0,2 0-4 16,2 0 1-16,3 4-1 0,10 4-2 0,2 0 1 16,6 11 0-16,2-4 0 0,3 5 2 15,11 1-1-15,4-1-1 0,8-1 0 16,9-1 1-16,4 1-1 0,0 1 1 16,-2-5-1-16,5 8 0 0,1 1 0 15,3 1 1-15,17 1-1 0,8 1 0 16,8 3 0-16,5-4 0 0,-8-1 0 15,3-3 0-15,-3 1 0 0,11-3 0 16,-2 2 0-16,0 0 0 0,-9-1 0 0,-7-4 0 16,-4 0 0-16,-3 3 0 0,0-1 0 15,-6-3-1-15,-10 3 1 0,-12 0 0 16,-15-4 0-16,-7 2 1 0,-18-4-1 16,1 4 0-16,-13-2 0 0,-4 0 0 15,-11-2-3-15,-8 6-4 0,-11-4-3 16,-12 7 1-16,-9 0 4 0,-18 1 4 15,1-6 1-15,-19 5 1 0,-19-7-1 16,-10 0 1-16,-11 4-1 0,-9-8 1 0,3 1-1 16,6-1 0-16,-12-3 1 0,-5 5 4 15,-4-1 2-15,-8-4 3 0,10 4 2 16,6-3 0-16,-3-1 1 0,-2 0-2 16,6-1-1-16,3-3-2 0,7 0-4 15,16 3 0-15,2-8-1 0,5 4-3 16,9-4 2-16,1 0-1 0,6 0 0 15,6-2 3-15,6 1 1 0,15 4 1 0,12 5 1 16,11-1-1-16,12 2 0 0,0-6-2 16,9 6 3-16,0 0 5 0,2-1 1 15,5-1-2-15,9 0-4 0,12 0-7 16,15 2 0-16,8 2-2 0,17 0 0 16,8 7-1-16,9-4-2 0,5 4-1 15,4 0 1-15,6 3 1 0,10 11 2 16,15 6 0-16,14-5 0 0,4 8 1 15,3-9 1-15,5 0-1 0,10 8 1 16,2-5 0-16,4 6-1 0,-2-2 1 0,-2 0 0 16,-2 1-1-16,-7 2 1 0,-14-8-1 15,-33-2 0-15,-24-5 1 0,-28-8 0 16,-25-8-1-16,-25-4-4 0,-17-6 1 16,-25-10-1-16,-29-5 2 0,-22-7 2 15,-37-4 5-15,-23 6 2 0,-26 3 3 16,-11 7 9-16,-8 4 3 0,-7 9 0 15,5 3 4-15,0 5-13 0,10 4 3 16,8 4-4-16,17 3-5 0,11-1 4 0,29-1 8 16,21 2-7-16,17-10-19 0,20-2 217 15,14-8-168-15</inkml:trace>
  <inkml:trace contextRef="#ctx1" brushRef="#br0" timeOffset="-19419.21">15025 8803 1396 0,'-13'4'36'15,"4"-4"-16"-15,-1 0 8 0,-1-4 6 0,4-6 11 0,4 6 6 0,4-6 6 0,5-3 8 0,-3 1 5 0,4-8 1 0,2 6-6 0,0-2-11 0,5 0-18 16,-3 2-15-16,7 0-11 0,-1 0-8 16,10 1-2-16,1 1-2 0,8 5-3 15,8 1-2-15,7 5-2 16,12 4 2-16,6 2 1 0,14 4 1 16,4-3 2-16,3-1 1 0,8 2 2 0,3-5 1 15,7 0 2-15,4-1 2 0,1-2 3 16,1-1 8-16,-8-7 7 0,-1 2-3 15,-11 0 2-15,-9 0-2 0,-13 0-1 0,-9 1 7 16,-12-1 4-16,-14 2 0 0,-12 0-1 16,-14-3-5-16,-11 5-10 0,-9 3 1 15,-11 0-2-15,-15 5-2 0,-17 2 5 16,-19 0-6-16,-17 4-1 0,-13 0 1 16,-13 3-3-16,-12 0-1 0,-8-3 0 0,-8 1 0 15,-2-3 1-15,2-2 7 0,2-2 7 16,4-3 4-16,5-2 5 0,3 2 3 15,9 0 9-15,6-2 5 0,10-4-7 16,11-3-9-16,14 2-17 0,14-1-8 16,11 3-2-16,8-1 5 0,19 3 3 15,10 1 6-15,14 0 6 0,-2-2-4 16,13-2-3-16,9-1-8 0,10 0-10 16,18 1-3-16,18-3 0 0,14 2 2 0,14-4 1 15,6 5 1-15,3 2 1 0,5-3-1 16,8 3 1-16,3-1 1 0,-2 3-1 15,2-2-1-15,-7 0 0 0,0-5-1 16,2 2 0-16,5 1 1 0,0-3-1 16,0 2 1-16,-9-4 0 0,-2 4 0 15,-13-2 1-15,-14 1-1 0,-10 5-2 16,-22-7-3-16,-14 5-3 0,-17-1-5 16,-12 4-9-16,-11-7 3 0,-20 4 1 0,-10-1 5 15,-22 2 12-15,-19-3 1 0,-10 2 0 16,-19-3 1-16,-19 6 2 0,-7 0 1 15,-8-2 2-15,-12 4 1 0,13-2 7 16,-14 6 4-16,5 1 4 0,5-2 1 16,-8 6 1-16,19-4-6 0,7 2-3 15,7-2-3-15,9 0-7 0,9-4-2 0,16 4-1 16,16-3-1-16,16-1-1 16,15-1 0-16,15 4-3 0,11-3 0 0,12 2 1 15,16 4 0-15,14 5 2 0,16 2 0 16,25 9 0-16,19-5 0 0,26 5-1 15,17-4-1-15,1 2 2 0,10 4 2 16,5-3-2-16,14 1 2 0,-3 0-2 16,-2-4 0-16,-4 4 1 0,-5 2 1 15,-4 1-1-15,-10 0-1 0,-15-6 0 16,-15 1 0-16,-18-2 0 0,-25-7 0 0,-19-1 0 16,-24-5-1-16,-19-4 2 0,-14-4 4 15,-30-2 13-15,-31-7 10 0,-31-12 6 16,-45-4-3-16,-26-5-9 0,-20-2-10 15,-19 4-7-15,-6 1-4 0,6 10 1 16,10 1 1-16,7 5 3 0,22 2-1 16,16 4 0-16,15 3-3 0,31 2-2 15,33 0 1-15,15 0 2 0,28 5 7 0,18-1-22 16,19-4-34-16,-3 0-100 0,3 0-112 16,30-4 139-16</inkml:trace>
</inkml:ink>
</file>

<file path=ppt/ink/ink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3T21:00:33.188"/>
    </inkml:context>
    <inkml:brush xml:id="br0">
      <inkml:brushProperty name="width" value="0.05292" units="cm"/>
      <inkml:brushProperty name="height" value="0.05292" units="cm"/>
      <inkml:brushProperty name="color" value="#FF0000"/>
    </inkml:brush>
  </inkml:definitions>
  <inkml:trace contextRef="#ctx0" brushRef="#br0">2218 6913 1484 0,'7'-1'97'0,"-3"-6"15"16,-1 3-7-16,-5 2-45 0,2 2-22 0,-1 0-11 0,-7-2-4 0,5 2-5 0,-6 0-5 0,2 0-6 0,-7 0-1 0,-2 0-2 0,0 0 1 0,-2 2-2 16,4-2 0-16,3 0 0 0,-3 0-1 15,4 0-1-15,-3 0 0 0,1 0-1 16,-4 0 0-16,-4 0-1 0,1 2 0 15,-4 2-1-15,1-1 0 0,-1 2 0 16,-10 2-2-16,1 4 2 0,-4 0 0 16,-1 1 0-16,7 2 1 0,0-3-1 15,1 3 2-15,5 0 1 0,1 2 4 16,-2-1 3-16,2-1 1 0,0 0 1 0,0 4-3 16,3-2-2-16,-1 0-2 0,-1-2-2 15,1 2 0-15,-4 0 1 0,2 0 1 16,2 1 0-16,0-3 3 0,1 6 6 15,4-6 8-15,2 2 5 0,0-2 2 16,0 2-1-16,3 0-3 0,6 2-5 16,-6 0-4-16,9 1-3 0,1-5-4 0,-6 4 0 15,5 0-2-15,-2 3-2 0,4-3 0 16,-2-2 0-16,-1 7 0 0,6-5 1 16,-1 1 1-16,7 4 0 0,-2 0 0 15,6 4-2-15,-6 1-2 0,5 1-1 16,1 6-2-16,1 0 1 0,3 8-1 15,5 1 0-15,-1 4 0 0,4 5-1 16,1 2 1-16,-3 7 1 0,0 2 0 0,-3 0 0 16,-6 5 0-16,-7 2-1 0,-3 2 1 15,-8-8 0-15,-6 3 1 0,-8-1 0 16,-7-8-1-16,-3-1-1 0,-6-1-3 16,-1-11 0-16,-3 0 4 0,3-7 2 15,3-5 5-15,2-4 4 0,12-3 2 16,-3-4 1-16,7-4 2 0,1 1-2 15,4-3-3-15,-1-1-3 0,4-3-2 16,6-4-3-16,-8 1 0 0,6 3 0 0,2-6-1 16,-2 3 0-16,2-1 1 0,2-2-1 15,-2 2 0-15,0 0 0 0,0 0-1 16,-4 3-1-16,4 1 0 0,0 3 0 16,-5 0 0-16,7 5 1 0,-6 5 0 15,4 8 1-15,-3 0 0 0,-5 7 0 16,8-4-1-16,-5 5 0 0,9 6 0 15,1-2 6-15,-1 6 8 0,3 3 9 16,-2 2 7-16,0 8 2 0,4 2 12 0,-2 6-2 16,0 0-4-16,2-6-7 0,2 1-19 15,-1-10-4-15,3 1 2 0,5-3 2 16,-2-4 0-16,0-4-2 0,-1-6-6 16,7-5-2-16,-3 1 0 0,4-8 1 15,0-4 7-15,-3-8-29 0,-4-7-71 16,-7-8-80-16,1-4 79 0</inkml:trace>
</inkml:ink>
</file>

<file path=ppt/ink/ink8.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3T21:04:27.690"/>
    </inkml:context>
    <inkml:brush xml:id="br0">
      <inkml:brushProperty name="width" value="0.05292" units="cm"/>
      <inkml:brushProperty name="height" value="0.05292" units="cm"/>
      <inkml:brushProperty name="color" value="#FF0000"/>
    </inkml:brush>
  </inkml:definitions>
  <inkml:trace contextRef="#ctx0" brushRef="#br0">1964 8644 1378 0,'27'0'80'0,"-6"0"14"0,-3 3-15 0,-4-1-12 0,-3-4-12 0,-6 2-1 0,0 0 3 0,-1-1 0 0,-2 1-10 15,-2 0-8-15,0 0-7 0,0 0-8 0,0 0 4 0,0 0 0 0,0 0-4 0,0 0-3 0,0 0-7 16,0 0-5-16,0 0-4 16,0 0-4-16,-7 0-2 0,-2 0 0 0,-5 0 1 15,-8 3 0-15,-4-1 0 0,-3 7-2 16,-6 1-3-16,-1-2-6 0,-3 6-2 16,-3 0 1-16,3 0 2 0,-2 6 7 15,4 1 3-15,-6 0 2 0,1 0 1 16,-3 1-1-16,1-3 0 0,3-1-1 15,-1 0 0-15,3-2-1 0,3 5 1 16,4-5 1-16,6-2-1 0,1 2 2 0,9 0 5 16,-3-4 4-16,4 4 3 0,5-1 1 15,-3-1-3-15,4 3-2 0,1-1-2 16,-3 4-2-16,0-2-2 0,-1-4 0 16,3 4 0-16,-5-4-1 0,-4-2-1 15,6 2 0-15,-6 2 0 0,7 0 0 16,-1 0 1-16,-1 2 0 0,6 0-1 0,0-2 0 15,0 0 1-15,2 1 0 0,1-3-1 16,3 1 0-16,-3-5 0 0,4 4-1 16,4-1 0-16,-1-2-1 0,2 3 1 15,3 0-1-15,-1-2 0 0,0 4 0 16,0 0 0-16,2 4 0 0,3-4 1 16,1 3 1-16,1 2 4 0,-2-1 4 15,1 3 1-15,1 0-1 0,0 2-3 16,0 1-3-16,2 3-1 0,4 1-2 15,-3-2 0-15,5 4-2 0,-3 2 0 16,1 1 1-16,3 1-1 0,1 1 2 16,8 4-2-16,-2-4 1 0,-1 6 0 0,-4 1 0 15,-2 0 0-15,0 6 0 0,-7-2 0 16,-2 5 1-16,-7-5 0 0,-2 3 0 16,-5-5-1-16,-7 0 0 0,-3-1-1 15,-5-3 0-15,-6 1 0 0,0-2 0 16,-4-1-1-16,-3-8 0 0,-2-1 0 15,-6-1 0-15,4-2 1 0,2-1 0 16,2-1 0-16,3-3 0 0,4-1 0 16,-4-6-1-16,2-4 1 0,5-5-1 0,2-2 1 15,7-3 0-15,7 0 2 0,2 1 3 16,2-3 9-16,2-3 8 0,-1-6 0 16,13-5 0-16,0-2-7 0,9-4-4 15,3-3-2-15,1 4-2 0,-1-4-3 16,2 7-2-16,0 3-2 0,2 6 0 15,-2 0-2-15,-1 5 1 0,-4 4-2 16,-1 4 1-16,-2 1-2 0,1 3 1 0,-4 4 1 16,1 6 0-16,-3 3-1 0,-2 4 1 15,-5 3-2-15,-4 3 0 0,-5 6 1 16,-2 4 0-16,-10 5 0 0,0 2 0 16,-5-3 2-16,0 7 0 0,-1-3 0 15,-1 2 1-15,-2 4 0 0,1 1 0 16,1-6 0-16,-3 1 0 0,3 0-2 15,2-7 1-15,0 2-2 0,2 2-1 16,-2-4-2-16,2-2-1 0,-2 6 0 0,-2 3 2 16,1 0 0-16,-3-5 1 0,4 0 1 15,-9 0 1-15,6-4 1 0,-3 4 1 16,3-4-1-16,5-3 1 0,0-4 1 16,1-1-1-16,1-4 0 0,5 3 1 15,-4-5-1-15,2-1 1 0,2 4-1 16,-2 3 1-16,7-1 1 0,2 3 0 15,0-3 3-15,4 4 1 0,1-5 2 16,-1 5 0-16,7 2-2 0,-3 1 2 0,5 2 3 16,-1-1 3-16,2 1 2 0,4-1 2 15,0-4 3-15,3 0 3 0,-1-7 4 16,1-2 5-16,-3-7-4 0,3-4-5 16,0-3-8-16,4-1-7 0,-2-7-4 15,7-4 2-15,4-6-6 0,0-10-21 16,1-4-121-16,-7-7-527 0,6-16 431 15</inkml:trace>
</inkml:ink>
</file>

<file path=ppt/ink/ink9.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03T21:08:45.187"/>
    </inkml:context>
    <inkml:brush xml:id="br0">
      <inkml:brushProperty name="width" value="0.05292" units="cm"/>
      <inkml:brushProperty name="height" value="0.05292" units="cm"/>
      <inkml:brushProperty name="color" value="#FF0000"/>
    </inkml:brush>
  </inkml:definitions>
  <inkml:trace contextRef="#ctx0" brushRef="#br0">29363 5743 0,'0'0'0,"0"0"0,0 0 0,0 0 0,0 0 0,0 0 16,0 0-16,0 0 15,0 0-15,45 0 16,-45-9-16,4 9 15,-4 0-15,0 0 16,0 0 0,0 0-16,0 0 15,0 0-15,0 0 16,-115 0-16,35 0 16,-31 0-16,-26 9 15,-5-9 1,-9 9-16,27-9 0,27 0 15,-10 9 1,-17 0-16,-31 0 16,-4 8-16,12-17 15,1 9-15,-22 9 16,-32 0-16,18-9 16,18-9-16,-22 8 15,-22-8-15,0 0 16,17 0-16,-53 0 15,-13-8-15,0-1 16,-36 0-16,23 0 16,31 0-1,-49 0-15,26-17 16,1 17-16,-32-18 16,45 1-16,-27 8 15,-26-9-15,48 1 16,0 8-16,-8-17 15,39 8-15,14-17 16,26 8-16,49 10 16,40-1-1,22 0-15,22 10 16,9-1-16,14 0 16,8 0-16,5 1 15,-5-1-15,14-9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E6106-606D-4F4C-A218-6298B51889B3}" type="datetimeFigureOut">
              <a:rPr lang="en-US" smtClean="0"/>
              <a:t>4/3/2026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FD708-1A19-46FC-A719-07312E89E7C5}" type="slidenum">
              <a:rPr lang="en-US" smtClean="0"/>
              <a:t>‹#›</a:t>
            </a:fld>
            <a:endParaRPr lang="en-US"/>
          </a:p>
        </p:txBody>
      </p:sp>
    </p:spTree>
    <p:extLst>
      <p:ext uri="{BB962C8B-B14F-4D97-AF65-F5344CB8AC3E}">
        <p14:creationId xmlns:p14="http://schemas.microsoft.com/office/powerpoint/2010/main" val="2571791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D65659-B54E-48B8-BD44-3137712F46D8}" type="slidenum">
              <a:rPr lang="en-US" altLang="en-US" smtClean="0"/>
              <a:pPr eaLnBrk="1" hangingPunct="1"/>
              <a:t>2</a:t>
            </a:fld>
            <a:endParaRPr lang="en-US" altLang="en-US"/>
          </a:p>
        </p:txBody>
      </p:sp>
    </p:spTree>
    <p:extLst>
      <p:ext uri="{BB962C8B-B14F-4D97-AF65-F5344CB8AC3E}">
        <p14:creationId xmlns:p14="http://schemas.microsoft.com/office/powerpoint/2010/main" val="201195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end of paragraph 1, draw h prefers r’ to r</a:t>
            </a:r>
          </a:p>
        </p:txBody>
      </p:sp>
      <p:sp>
        <p:nvSpPr>
          <p:cNvPr id="4" name="Slide Number Placeholder 3"/>
          <p:cNvSpPr>
            <a:spLocks noGrp="1"/>
          </p:cNvSpPr>
          <p:nvPr>
            <p:ph type="sldNum" sz="quarter" idx="5"/>
          </p:nvPr>
        </p:nvSpPr>
        <p:spPr/>
        <p:txBody>
          <a:bodyPr/>
          <a:lstStyle/>
          <a:p>
            <a:fld id="{BCBCC519-DDD5-4E06-8EA4-17F0B2021571}" type="slidenum">
              <a:rPr lang="en-US" smtClean="0"/>
              <a:t>6</a:t>
            </a:fld>
            <a:endParaRPr lang="en-US"/>
          </a:p>
        </p:txBody>
      </p:sp>
    </p:spTree>
    <p:extLst>
      <p:ext uri="{BB962C8B-B14F-4D97-AF65-F5344CB8AC3E}">
        <p14:creationId xmlns:p14="http://schemas.microsoft.com/office/powerpoint/2010/main" val="2717602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15</a:t>
            </a:fld>
            <a:endParaRPr lang="en-US" altLang="en-US"/>
          </a:p>
        </p:txBody>
      </p:sp>
    </p:spTree>
    <p:extLst>
      <p:ext uri="{BB962C8B-B14F-4D97-AF65-F5344CB8AC3E}">
        <p14:creationId xmlns:p14="http://schemas.microsoft.com/office/powerpoint/2010/main" val="631951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C31A5-73C3-902B-56D1-75FCFDCA4866}"/>
            </a:ext>
          </a:extLst>
        </p:cNvPr>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2D7698E-4F35-74EE-99F8-7DEABF282B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284774E9-FD98-6BD7-731D-2F27F7DBA8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514DCEDD-1201-36F0-CCEF-EB519B99E2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16</a:t>
            </a:fld>
            <a:endParaRPr lang="en-US" altLang="en-US"/>
          </a:p>
        </p:txBody>
      </p:sp>
    </p:spTree>
    <p:extLst>
      <p:ext uri="{BB962C8B-B14F-4D97-AF65-F5344CB8AC3E}">
        <p14:creationId xmlns:p14="http://schemas.microsoft.com/office/powerpoint/2010/main" val="3898524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6FD708-1A19-46FC-A719-07312E89E7C5}" type="slidenum">
              <a:rPr lang="en-US" smtClean="0"/>
              <a:t>25</a:t>
            </a:fld>
            <a:endParaRPr lang="en-US"/>
          </a:p>
        </p:txBody>
      </p:sp>
    </p:spTree>
    <p:extLst>
      <p:ext uri="{BB962C8B-B14F-4D97-AF65-F5344CB8AC3E}">
        <p14:creationId xmlns:p14="http://schemas.microsoft.com/office/powerpoint/2010/main" val="71370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usual to write |V| = n and |E| = m, though sometimes we’ll abuse notation and just use V and E.</a:t>
            </a:r>
          </a:p>
        </p:txBody>
      </p:sp>
      <p:sp>
        <p:nvSpPr>
          <p:cNvPr id="4" name="Slide Number Placeholder 3"/>
          <p:cNvSpPr>
            <a:spLocks noGrp="1"/>
          </p:cNvSpPr>
          <p:nvPr>
            <p:ph type="sldNum" sz="quarter" idx="10"/>
          </p:nvPr>
        </p:nvSpPr>
        <p:spPr/>
        <p:txBody>
          <a:bodyPr/>
          <a:lstStyle/>
          <a:p>
            <a:fld id="{93B336D0-BB87-4158-9DDA-BA914A234D18}" type="slidenum">
              <a:rPr lang="en-US" smtClean="0"/>
              <a:t>32</a:t>
            </a:fld>
            <a:endParaRPr lang="en-US"/>
          </a:p>
        </p:txBody>
      </p:sp>
    </p:spTree>
    <p:extLst>
      <p:ext uri="{BB962C8B-B14F-4D97-AF65-F5344CB8AC3E}">
        <p14:creationId xmlns:p14="http://schemas.microsoft.com/office/powerpoint/2010/main" val="1021105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description: Breadth first search run on a graph. The search starts at vertex A, visits neighbors of A, those vertices neighbors, their neighbors, etc. moving steadily through the graph. </a:t>
            </a:r>
          </a:p>
        </p:txBody>
      </p:sp>
      <p:sp>
        <p:nvSpPr>
          <p:cNvPr id="4" name="Slide Number Placeholder 3"/>
          <p:cNvSpPr>
            <a:spLocks noGrp="1"/>
          </p:cNvSpPr>
          <p:nvPr>
            <p:ph type="sldNum" sz="quarter" idx="5"/>
          </p:nvPr>
        </p:nvSpPr>
        <p:spPr/>
        <p:txBody>
          <a:bodyPr/>
          <a:lstStyle/>
          <a:p>
            <a:fld id="{816FD708-1A19-46FC-A719-07312E89E7C5}" type="slidenum">
              <a:rPr lang="en-US" smtClean="0"/>
              <a:t>37</a:t>
            </a:fld>
            <a:endParaRPr lang="en-US"/>
          </a:p>
        </p:txBody>
      </p:sp>
    </p:spTree>
    <p:extLst>
      <p:ext uri="{BB962C8B-B14F-4D97-AF65-F5344CB8AC3E}">
        <p14:creationId xmlns:p14="http://schemas.microsoft.com/office/powerpoint/2010/main" val="2628927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6FD708-1A19-46FC-A719-07312E89E7C5}" type="slidenum">
              <a:rPr lang="en-US" smtClean="0"/>
              <a:t>44</a:t>
            </a:fld>
            <a:endParaRPr lang="en-US"/>
          </a:p>
        </p:txBody>
      </p:sp>
    </p:spTree>
    <p:extLst>
      <p:ext uri="{BB962C8B-B14F-4D97-AF65-F5344CB8AC3E}">
        <p14:creationId xmlns:p14="http://schemas.microsoft.com/office/powerpoint/2010/main" val="3374788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5135149-88FD-4AA0-8BE5-76B8300964CD}"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A190B-903A-46ED-AD52-16C435530C3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033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05135149-88FD-4AA0-8BE5-76B8300964CD}" type="datetimeFigureOut">
              <a:rPr lang="en-US" smtClean="0"/>
              <a:t>4/3/2026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5F4A190B-903A-46ED-AD52-16C435530C3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04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05135149-88FD-4AA0-8BE5-76B8300964CD}" type="datetimeFigureOut">
              <a:rPr lang="en-US" smtClean="0"/>
              <a:t>4/3/2026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5F4A190B-903A-46ED-AD52-16C435530C3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2060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97008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135149-88FD-4AA0-8BE5-76B8300964CD}"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A190B-903A-46ED-AD52-16C435530C3B}" type="slidenum">
              <a:rPr lang="en-US" smtClean="0"/>
              <a:t>‹#›</a:t>
            </a:fld>
            <a:endParaRPr lang="en-US"/>
          </a:p>
        </p:txBody>
      </p:sp>
    </p:spTree>
    <p:extLst>
      <p:ext uri="{BB962C8B-B14F-4D97-AF65-F5344CB8AC3E}">
        <p14:creationId xmlns:p14="http://schemas.microsoft.com/office/powerpoint/2010/main" val="397800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05135149-88FD-4AA0-8BE5-76B8300964CD}" type="datetimeFigureOut">
              <a:rPr lang="en-US" smtClean="0"/>
              <a:t>4/3/2026</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5F4A190B-903A-46ED-AD52-16C435530C3B}"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5704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05135149-88FD-4AA0-8BE5-76B8300964CD}" type="datetimeFigureOut">
              <a:rPr lang="en-US" smtClean="0"/>
              <a:t>4/3/2026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4A190B-903A-46ED-AD52-16C435530C3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526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135149-88FD-4AA0-8BE5-76B8300964CD}" type="datetimeFigureOut">
              <a:rPr lang="en-US" smtClean="0"/>
              <a:t>4/3/2026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A190B-903A-46ED-AD52-16C435530C3B}" type="slidenum">
              <a:rPr lang="en-US" smtClean="0"/>
              <a:t>‹#›</a:t>
            </a:fld>
            <a:endParaRPr lang="en-US"/>
          </a:p>
        </p:txBody>
      </p:sp>
    </p:spTree>
    <p:extLst>
      <p:ext uri="{BB962C8B-B14F-4D97-AF65-F5344CB8AC3E}">
        <p14:creationId xmlns:p14="http://schemas.microsoft.com/office/powerpoint/2010/main" val="124209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135149-88FD-4AA0-8BE5-76B8300964CD}"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A190B-903A-46ED-AD52-16C435530C3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7827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135149-88FD-4AA0-8BE5-76B8300964CD}"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A190B-903A-46ED-AD52-16C435530C3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76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35149-88FD-4AA0-8BE5-76B8300964CD}" type="datetimeFigureOut">
              <a:rPr lang="en-US" smtClean="0"/>
              <a:t>4/3/2026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4A190B-903A-46ED-AD52-16C435530C3B}" type="slidenum">
              <a:rPr lang="en-US" smtClean="0"/>
              <a:t>‹#›</a:t>
            </a:fld>
            <a:endParaRPr lang="en-US"/>
          </a:p>
        </p:txBody>
      </p:sp>
    </p:spTree>
    <p:extLst>
      <p:ext uri="{BB962C8B-B14F-4D97-AF65-F5344CB8AC3E}">
        <p14:creationId xmlns:p14="http://schemas.microsoft.com/office/powerpoint/2010/main" val="233966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135149-88FD-4AA0-8BE5-76B8300964CD}"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A190B-903A-46ED-AD52-16C435530C3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68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05135149-88FD-4AA0-8BE5-76B8300964CD}" type="datetimeFigureOut">
              <a:rPr lang="en-US" smtClean="0"/>
              <a:t>4/3/2026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F4A190B-903A-46ED-AD52-16C435530C3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798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slideLayout" Target="../slideLayouts/slideLayout2.xml"/><Relationship Id="rId7" Type="http://schemas.openxmlformats.org/officeDocument/2006/relationships/tags" Target="../tags/tag17.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1.png"/><Relationship Id="rId5" Type="http://schemas.openxmlformats.org/officeDocument/2006/relationships/tags" Target="../tags/tag6.xml"/><Relationship Id="rId4"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customXml" Target="../ink/ink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70.png"/><Relationship Id="rId5" Type="http://schemas.openxmlformats.org/officeDocument/2006/relationships/tags" Target="../tags/tag240.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14.png"/><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customXml" Target="../ink/ink11.xml"/><Relationship Id="rId5" Type="http://schemas.openxmlformats.org/officeDocument/2006/relationships/image" Target="../media/image7.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customXml" Target="../ink/ink13.xml"/></Relationships>
</file>

<file path=ppt/slides/_rels/slide24.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11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3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courses.cs.washington.edu/courses/cse421/26sp/resources/332blackboxes.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4.png"/><Relationship Id="rId5" Type="http://schemas.openxmlformats.org/officeDocument/2006/relationships/image" Target="../media/image23.png"/><Relationship Id="rId10" Type="http://schemas.openxmlformats.org/officeDocument/2006/relationships/customXml" Target="../ink/ink2.xml"/><Relationship Id="rId4" Type="http://schemas.openxmlformats.org/officeDocument/2006/relationships/image" Target="../media/image22.pn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800.png"/><Relationship Id="rId7" Type="http://schemas.openxmlformats.org/officeDocument/2006/relationships/image" Target="../media/image1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33.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50.png"/><Relationship Id="rId7" Type="http://schemas.openxmlformats.org/officeDocument/2006/relationships/image" Target="../media/image250.png"/><Relationship Id="rId2" Type="http://schemas.openxmlformats.org/officeDocument/2006/relationships/image" Target="../media/image1400.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230.png"/><Relationship Id="rId4" Type="http://schemas.openxmlformats.org/officeDocument/2006/relationships/image" Target="../media/image220.png"/></Relationships>
</file>

<file path=ppt/slides/_rels/slide34.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5.png"/><Relationship Id="rId5" Type="http://schemas.openxmlformats.org/officeDocument/2006/relationships/image" Target="../media/image23.png"/><Relationship Id="rId10" Type="http://schemas.openxmlformats.org/officeDocument/2006/relationships/customXml" Target="../ink/ink3.xml"/><Relationship Id="rId4" Type="http://schemas.openxmlformats.org/officeDocument/2006/relationships/image" Target="../media/image22.pn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7.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8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86.png"/><Relationship Id="rId5" Type="http://schemas.openxmlformats.org/officeDocument/2006/relationships/image" Target="../media/image30.png"/><Relationship Id="rId15" Type="http://schemas.openxmlformats.org/officeDocument/2006/relationships/image" Target="../media/image8.png"/><Relationship Id="rId10" Type="http://schemas.openxmlformats.org/officeDocument/2006/relationships/image" Target="../media/image85.png"/><Relationship Id="rId4" Type="http://schemas.openxmlformats.org/officeDocument/2006/relationships/image" Target="../media/image29.png"/><Relationship Id="rId9" Type="http://schemas.openxmlformats.org/officeDocument/2006/relationships/image" Target="../media/image84.png"/><Relationship Id="rId14" Type="http://schemas.openxmlformats.org/officeDocument/2006/relationships/customXml" Target="../ink/ink5.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37.png"/><Relationship Id="rId12" Type="http://schemas.openxmlformats.org/officeDocument/2006/relationships/image" Target="../media/image87.pn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86.png"/><Relationship Id="rId5" Type="http://schemas.openxmlformats.org/officeDocument/2006/relationships/image" Target="../media/image35.png"/><Relationship Id="rId10" Type="http://schemas.openxmlformats.org/officeDocument/2006/relationships/image" Target="../media/image85.png"/><Relationship Id="rId4" Type="http://schemas.openxmlformats.org/officeDocument/2006/relationships/image" Target="../media/image34.png"/><Relationship Id="rId9" Type="http://schemas.openxmlformats.org/officeDocument/2006/relationships/image" Target="../media/image84.png"/></Relationships>
</file>

<file path=ppt/slides/_rels/slide8.xml.rels><?xml version="1.0" encoding="UTF-8" standalone="yes"?>
<Relationships xmlns="http://schemas.openxmlformats.org/package/2006/relationships"><Relationship Id="rId13" Type="http://schemas.openxmlformats.org/officeDocument/2006/relationships/customXml" Target="../ink/ink6.xml"/><Relationship Id="rId3" Type="http://schemas.openxmlformats.org/officeDocument/2006/relationships/image" Target="../media/image7.svg"/><Relationship Id="rId7" Type="http://schemas.openxmlformats.org/officeDocument/2006/relationships/image" Target="../media/image37.png"/><Relationship Id="rId12" Type="http://schemas.openxmlformats.org/officeDocument/2006/relationships/image" Target="../media/image87.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86.png"/><Relationship Id="rId5" Type="http://schemas.openxmlformats.org/officeDocument/2006/relationships/image" Target="../media/image35.png"/><Relationship Id="rId10" Type="http://schemas.openxmlformats.org/officeDocument/2006/relationships/image" Target="../media/image85.png"/><Relationship Id="rId4" Type="http://schemas.openxmlformats.org/officeDocument/2006/relationships/image" Target="../media/image34.png"/><Relationship Id="rId9" Type="http://schemas.openxmlformats.org/officeDocument/2006/relationships/image" Target="../media/image84.png"/><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962E-B2E1-418E-983B-F5463842ABF6}"/>
              </a:ext>
            </a:extLst>
          </p:cNvPr>
          <p:cNvSpPr>
            <a:spLocks noGrp="1"/>
          </p:cNvSpPr>
          <p:nvPr>
            <p:ph type="ctrTitle"/>
          </p:nvPr>
        </p:nvSpPr>
        <p:spPr/>
        <p:txBody>
          <a:bodyPr/>
          <a:lstStyle/>
          <a:p>
            <a:r>
              <a:rPr lang="en-US" dirty="0"/>
              <a:t>Running Times, BFS</a:t>
            </a:r>
          </a:p>
        </p:txBody>
      </p:sp>
      <p:sp>
        <p:nvSpPr>
          <p:cNvPr id="3" name="Subtitle 2">
            <a:extLst>
              <a:ext uri="{FF2B5EF4-FFF2-40B4-BE49-F238E27FC236}">
                <a16:creationId xmlns:a16="http://schemas.microsoft.com/office/drawing/2014/main" id="{95B8A5A5-BE59-4240-9E15-454D080BB36D}"/>
              </a:ext>
            </a:extLst>
          </p:cNvPr>
          <p:cNvSpPr>
            <a:spLocks noGrp="1"/>
          </p:cNvSpPr>
          <p:nvPr>
            <p:ph type="subTitle" idx="1"/>
          </p:nvPr>
        </p:nvSpPr>
        <p:spPr/>
        <p:txBody>
          <a:bodyPr/>
          <a:lstStyle/>
          <a:p>
            <a:r>
              <a:rPr lang="en-US" dirty="0"/>
              <a:t>CSE 421 Spring 26</a:t>
            </a:r>
          </a:p>
          <a:p>
            <a:r>
              <a:rPr lang="en-US" dirty="0"/>
              <a:t>Lecture 3</a:t>
            </a:r>
          </a:p>
        </p:txBody>
      </p:sp>
    </p:spTree>
    <p:extLst>
      <p:ext uri="{BB962C8B-B14F-4D97-AF65-F5344CB8AC3E}">
        <p14:creationId xmlns:p14="http://schemas.microsoft.com/office/powerpoint/2010/main" val="1218908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DB7C-E5F7-44AF-B438-40FCC3F0358F}"/>
              </a:ext>
            </a:extLst>
          </p:cNvPr>
          <p:cNvSpPr>
            <a:spLocks noGrp="1"/>
          </p:cNvSpPr>
          <p:nvPr>
            <p:ph type="title"/>
          </p:nvPr>
        </p:nvSpPr>
        <p:spPr/>
        <p:txBody>
          <a:bodyPr/>
          <a:lstStyle/>
          <a:p>
            <a:r>
              <a:rPr lang="en-US" dirty="0"/>
              <a:t>Implications of Proposer Optimality</a:t>
            </a:r>
          </a:p>
        </p:txBody>
      </p:sp>
      <p:sp>
        <p:nvSpPr>
          <p:cNvPr id="3" name="Content Placeholder 2">
            <a:extLst>
              <a:ext uri="{FF2B5EF4-FFF2-40B4-BE49-F238E27FC236}">
                <a16:creationId xmlns:a16="http://schemas.microsoft.com/office/drawing/2014/main" id="{AA5B2D77-E7B2-43BB-BD99-DA325E609D04}"/>
              </a:ext>
            </a:extLst>
          </p:cNvPr>
          <p:cNvSpPr>
            <a:spLocks noGrp="1"/>
          </p:cNvSpPr>
          <p:nvPr>
            <p:ph idx="1"/>
          </p:nvPr>
        </p:nvSpPr>
        <p:spPr>
          <a:xfrm>
            <a:off x="575240" y="3177987"/>
            <a:ext cx="11187258" cy="3131373"/>
          </a:xfrm>
        </p:spPr>
        <p:txBody>
          <a:bodyPr/>
          <a:lstStyle/>
          <a:p>
            <a:r>
              <a:rPr lang="en-US" dirty="0"/>
              <a:t>We didn’t specify in our pseudocode which rider proposes when more than one is free</a:t>
            </a:r>
          </a:p>
          <a:p>
            <a:pPr lvl="1"/>
            <a:r>
              <a:rPr lang="en-US" dirty="0"/>
              <a:t>Proposer-optimality says it doesn’t matter! You always get the proposer-optimal matching.</a:t>
            </a:r>
          </a:p>
          <a:p>
            <a:endParaRPr lang="en-US" dirty="0"/>
          </a:p>
          <a:p>
            <a:r>
              <a:rPr lang="en-US" dirty="0"/>
              <a:t>So what happens to the other side?</a:t>
            </a:r>
          </a:p>
        </p:txBody>
      </p:sp>
      <p:sp>
        <p:nvSpPr>
          <p:cNvPr id="6" name="Rectangle 5">
            <a:extLst>
              <a:ext uri="{FF2B5EF4-FFF2-40B4-BE49-F238E27FC236}">
                <a16:creationId xmlns:a16="http://schemas.microsoft.com/office/drawing/2014/main" id="{ECF17CF1-BC05-4BDE-96CA-4AC0643FC2F1}"/>
              </a:ext>
            </a:extLst>
          </p:cNvPr>
          <p:cNvSpPr/>
          <p:nvPr/>
        </p:nvSpPr>
        <p:spPr>
          <a:xfrm>
            <a:off x="575238" y="1435506"/>
            <a:ext cx="7652033" cy="1584917"/>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en-US" altLang="en-US" sz="2800" b="1" dirty="0"/>
          </a:p>
          <a:p>
            <a:pPr>
              <a:lnSpc>
                <a:spcPct val="80000"/>
              </a:lnSpc>
            </a:pPr>
            <a:r>
              <a:rPr lang="en-US" altLang="en-US" sz="2800" dirty="0"/>
              <a:t>Every member of the proposing side is matched to their favorite of their feasible partners.</a:t>
            </a:r>
            <a:endParaRPr lang="en-US" altLang="en-US" sz="2800" dirty="0">
              <a:solidFill>
                <a:schemeClr val="hlink"/>
              </a:solidFill>
            </a:endParaRPr>
          </a:p>
        </p:txBody>
      </p:sp>
      <p:sp>
        <p:nvSpPr>
          <p:cNvPr id="7" name="Rectangle 6">
            <a:extLst>
              <a:ext uri="{FF2B5EF4-FFF2-40B4-BE49-F238E27FC236}">
                <a16:creationId xmlns:a16="http://schemas.microsoft.com/office/drawing/2014/main" id="{D2E48ED5-3A40-4547-80C4-D94789AB5E5C}"/>
              </a:ext>
            </a:extLst>
          </p:cNvPr>
          <p:cNvSpPr/>
          <p:nvPr/>
        </p:nvSpPr>
        <p:spPr>
          <a:xfrm>
            <a:off x="575239" y="1435506"/>
            <a:ext cx="7652032" cy="56477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Proposer-Optimality</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316DD8A9-FABC-77FF-693B-19469AB69B49}"/>
                  </a:ext>
                </a:extLst>
              </p14:cNvPr>
              <p14:cNvContentPartPr/>
              <p14:nvPr/>
            </p14:nvContentPartPr>
            <p14:xfrm>
              <a:off x="365040" y="3111840"/>
              <a:ext cx="380880" cy="1670040"/>
            </p14:xfrm>
          </p:contentPart>
        </mc:Choice>
        <mc:Fallback>
          <p:pic>
            <p:nvPicPr>
              <p:cNvPr id="4" name="Ink 3">
                <a:extLst>
                  <a:ext uri="{FF2B5EF4-FFF2-40B4-BE49-F238E27FC236}">
                    <a16:creationId xmlns:a16="http://schemas.microsoft.com/office/drawing/2014/main" id="{316DD8A9-FABC-77FF-693B-19469AB69B49}"/>
                  </a:ext>
                </a:extLst>
              </p:cNvPr>
              <p:cNvPicPr/>
              <p:nvPr/>
            </p:nvPicPr>
            <p:blipFill>
              <a:blip r:embed="rId3"/>
              <a:stretch>
                <a:fillRect/>
              </a:stretch>
            </p:blipFill>
            <p:spPr>
              <a:xfrm>
                <a:off x="355680" y="3102480"/>
                <a:ext cx="399600" cy="1688760"/>
              </a:xfrm>
              <a:prstGeom prst="rect">
                <a:avLst/>
              </a:prstGeom>
            </p:spPr>
          </p:pic>
        </mc:Fallback>
      </mc:AlternateContent>
    </p:spTree>
    <p:extLst>
      <p:ext uri="{BB962C8B-B14F-4D97-AF65-F5344CB8AC3E}">
        <p14:creationId xmlns:p14="http://schemas.microsoft.com/office/powerpoint/2010/main" val="404578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Chooser-</a:t>
            </a:r>
            <a:r>
              <a:rPr lang="en-US" dirty="0" err="1"/>
              <a:t>Pessimality</a:t>
            </a:r>
            <a:endParaRPr lang="en-US" dirty="0"/>
          </a:p>
        </p:txBody>
      </p:sp>
      <p:sp>
        <p:nvSpPr>
          <p:cNvPr id="3" name="Content Placeholder 2"/>
          <p:cNvSpPr>
            <a:spLocks noGrp="1"/>
          </p:cNvSpPr>
          <p:nvPr>
            <p:ph idx="1"/>
          </p:nvPr>
        </p:nvSpPr>
        <p:spPr/>
        <p:txBody>
          <a:bodyPr/>
          <a:lstStyle/>
          <a:p>
            <a:r>
              <a:rPr lang="en-US" dirty="0"/>
              <a:t>A similar argument (it’s another tricky proof-by-contradiction, but very similar to proposer-optimality), will show that choosing among proposals is a much worse position to be in.</a:t>
            </a:r>
          </a:p>
        </p:txBody>
      </p:sp>
      <p:sp>
        <p:nvSpPr>
          <p:cNvPr id="7" name="Rectangle 6"/>
          <p:cNvSpPr/>
          <p:nvPr/>
        </p:nvSpPr>
        <p:spPr>
          <a:xfrm>
            <a:off x="1524000" y="3094380"/>
            <a:ext cx="8356269" cy="1584917"/>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en-US" altLang="en-US" sz="2800" b="1" dirty="0"/>
          </a:p>
          <a:p>
            <a:pPr>
              <a:lnSpc>
                <a:spcPct val="80000"/>
              </a:lnSpc>
            </a:pPr>
            <a:r>
              <a:rPr lang="en-US" altLang="en-US" sz="2800" dirty="0"/>
              <a:t>Every member of the choosing (non-proposing) side is matched to their least favorite of their feasible partners.</a:t>
            </a:r>
            <a:endParaRPr lang="en-US" altLang="en-US" sz="2800" dirty="0">
              <a:solidFill>
                <a:schemeClr val="hlink"/>
              </a:solidFill>
            </a:endParaRPr>
          </a:p>
        </p:txBody>
      </p:sp>
      <p:sp>
        <p:nvSpPr>
          <p:cNvPr id="8" name="Rectangle 7"/>
          <p:cNvSpPr/>
          <p:nvPr/>
        </p:nvSpPr>
        <p:spPr>
          <a:xfrm>
            <a:off x="1524001" y="3094380"/>
            <a:ext cx="8356268" cy="56477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Chooser-</a:t>
            </a:r>
            <a:r>
              <a:rPr lang="en-US" sz="2800" b="1" dirty="0" err="1">
                <a:solidFill>
                  <a:schemeClr val="bg1"/>
                </a:solidFill>
              </a:rPr>
              <a:t>Pessimality</a:t>
            </a:r>
            <a:endParaRPr lang="en-US" sz="2800" b="1" dirty="0">
              <a:solidFill>
                <a:schemeClr val="bg1"/>
              </a:solidFill>
            </a:endParaRPr>
          </a:p>
        </p:txBody>
      </p:sp>
    </p:spTree>
    <p:extLst>
      <p:ext uri="{BB962C8B-B14F-4D97-AF65-F5344CB8AC3E}">
        <p14:creationId xmlns:p14="http://schemas.microsoft.com/office/powerpoint/2010/main" val="195498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More Context and Takeaways</a:t>
            </a:r>
          </a:p>
        </p:txBody>
      </p:sp>
      <p:sp>
        <p:nvSpPr>
          <p:cNvPr id="3" name="Content Placeholder 2"/>
          <p:cNvSpPr>
            <a:spLocks noGrp="1"/>
          </p:cNvSpPr>
          <p:nvPr>
            <p:ph idx="1"/>
          </p:nvPr>
        </p:nvSpPr>
        <p:spPr/>
        <p:txBody>
          <a:bodyPr>
            <a:normAutofit/>
          </a:bodyPr>
          <a:lstStyle/>
          <a:p>
            <a:r>
              <a:rPr lang="en-US" dirty="0"/>
              <a:t>Stable Matching has another common name: “Stable Marriage”</a:t>
            </a:r>
          </a:p>
          <a:p>
            <a:r>
              <a:rPr lang="en-US" dirty="0"/>
              <a:t>The metaphor used there is “men” and “women” getting married.</a:t>
            </a:r>
          </a:p>
          <a:p>
            <a:endParaRPr lang="en-US" dirty="0"/>
          </a:p>
          <a:p>
            <a:r>
              <a:rPr lang="en-US" dirty="0"/>
              <a:t>When choosing or analyzing an algorithm, or choosing which parts of a problem to model and which ones to ignore, think about everyone involved, not just the people you’re optimizing for; you might not be able to have it all.</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BB16DB42-F907-9044-12B8-48E3C0E265AF}"/>
                  </a:ext>
                </a:extLst>
              </p14:cNvPr>
              <p14:cNvContentPartPr/>
              <p14:nvPr/>
            </p14:nvContentPartPr>
            <p14:xfrm>
              <a:off x="7480080" y="1898280"/>
              <a:ext cx="3108600" cy="210960"/>
            </p14:xfrm>
          </p:contentPart>
        </mc:Choice>
        <mc:Fallback>
          <p:pic>
            <p:nvPicPr>
              <p:cNvPr id="4" name="Ink 3">
                <a:extLst>
                  <a:ext uri="{FF2B5EF4-FFF2-40B4-BE49-F238E27FC236}">
                    <a16:creationId xmlns:a16="http://schemas.microsoft.com/office/drawing/2014/main" id="{BB16DB42-F907-9044-12B8-48E3C0E265AF}"/>
                  </a:ext>
                </a:extLst>
              </p:cNvPr>
              <p:cNvPicPr/>
              <p:nvPr/>
            </p:nvPicPr>
            <p:blipFill>
              <a:blip r:embed="rId3"/>
              <a:stretch>
                <a:fillRect/>
              </a:stretch>
            </p:blipFill>
            <p:spPr>
              <a:xfrm>
                <a:off x="7470720" y="1888920"/>
                <a:ext cx="3127320" cy="229680"/>
              </a:xfrm>
              <a:prstGeom prst="rect">
                <a:avLst/>
              </a:prstGeom>
            </p:spPr>
          </p:pic>
        </mc:Fallback>
      </mc:AlternateContent>
    </p:spTree>
    <p:extLst>
      <p:ext uri="{BB962C8B-B14F-4D97-AF65-F5344CB8AC3E}">
        <p14:creationId xmlns:p14="http://schemas.microsoft.com/office/powerpoint/2010/main" val="37467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D1BF7-CA87-4728-AF19-8208F2CDAA48}"/>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885ED08A-499A-41D6-8DCC-19E65745B032}"/>
              </a:ext>
            </a:extLst>
          </p:cNvPr>
          <p:cNvSpPr>
            <a:spLocks noGrp="1"/>
          </p:cNvSpPr>
          <p:nvPr>
            <p:ph idx="1"/>
          </p:nvPr>
        </p:nvSpPr>
        <p:spPr/>
        <p:txBody>
          <a:bodyPr/>
          <a:lstStyle/>
          <a:p>
            <a:r>
              <a:rPr lang="en-US" dirty="0"/>
              <a:t>Stable Matchings always exist, and we can find them efficiently.</a:t>
            </a:r>
          </a:p>
          <a:p>
            <a:r>
              <a:rPr lang="en-US" dirty="0"/>
              <a:t>The GS Algorithm gives proposers their best possible partner</a:t>
            </a:r>
          </a:p>
          <a:p>
            <a:pPr lvl="1"/>
            <a:r>
              <a:rPr lang="en-US" dirty="0"/>
              <a:t>At the expense of those receiving proposals getting their worst possible.</a:t>
            </a:r>
          </a:p>
          <a:p>
            <a:r>
              <a:rPr lang="en-US" dirty="0"/>
              <a:t>When doing a proof by contradiction, it sometimes helps to analyze the first time something happens instead of just some time where it happens.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CBB8ABC0-2C29-4952-BCAE-59978CA0DBD9}"/>
                  </a:ext>
                </a:extLst>
              </p14:cNvPr>
              <p14:cNvContentPartPr/>
              <p14:nvPr/>
            </p14:nvContentPartPr>
            <p14:xfrm>
              <a:off x="280080" y="2616480"/>
              <a:ext cx="380160" cy="1478160"/>
            </p14:xfrm>
          </p:contentPart>
        </mc:Choice>
        <mc:Fallback>
          <p:pic>
            <p:nvPicPr>
              <p:cNvPr id="4" name="Ink 3">
                <a:extLst>
                  <a:ext uri="{FF2B5EF4-FFF2-40B4-BE49-F238E27FC236}">
                    <a16:creationId xmlns:a16="http://schemas.microsoft.com/office/drawing/2014/main" id="{CBB8ABC0-2C29-4952-BCAE-59978CA0DBD9}"/>
                  </a:ext>
                </a:extLst>
              </p:cNvPr>
              <p:cNvPicPr/>
              <p:nvPr/>
            </p:nvPicPr>
            <p:blipFill>
              <a:blip r:embed="rId3"/>
              <a:stretch>
                <a:fillRect/>
              </a:stretch>
            </p:blipFill>
            <p:spPr>
              <a:xfrm>
                <a:off x="270720" y="2607120"/>
                <a:ext cx="398880" cy="1496880"/>
              </a:xfrm>
              <a:prstGeom prst="rect">
                <a:avLst/>
              </a:prstGeom>
            </p:spPr>
          </p:pic>
        </mc:Fallback>
      </mc:AlternateContent>
    </p:spTree>
    <p:extLst>
      <p:ext uri="{BB962C8B-B14F-4D97-AF65-F5344CB8AC3E}">
        <p14:creationId xmlns:p14="http://schemas.microsoft.com/office/powerpoint/2010/main" val="3635979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8F2FAF-B1AF-4174-BC25-E04ED1E3CB67}"/>
              </a:ext>
            </a:extLst>
          </p:cNvPr>
          <p:cNvSpPr>
            <a:spLocks noGrp="1"/>
          </p:cNvSpPr>
          <p:nvPr>
            <p:ph type="title"/>
          </p:nvPr>
        </p:nvSpPr>
        <p:spPr/>
        <p:txBody>
          <a:bodyPr/>
          <a:lstStyle/>
          <a:p>
            <a:r>
              <a:rPr lang="en-US" dirty="0"/>
              <a:t>Some Pseudocode Advice </a:t>
            </a:r>
          </a:p>
        </p:txBody>
      </p:sp>
      <p:sp>
        <p:nvSpPr>
          <p:cNvPr id="7" name="Text Placeholder 6">
            <a:extLst>
              <a:ext uri="{FF2B5EF4-FFF2-40B4-BE49-F238E27FC236}">
                <a16:creationId xmlns:a16="http://schemas.microsoft.com/office/drawing/2014/main" id="{524782D7-A2F1-D1A9-3930-BA4390E886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47206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605693" y="-140368"/>
            <a:ext cx="10917950" cy="1143000"/>
          </a:xfrm>
        </p:spPr>
        <p:txBody>
          <a:bodyPr>
            <a:normAutofit/>
          </a:bodyPr>
          <a:lstStyle/>
          <a:p>
            <a:pPr eaLnBrk="1" hangingPunct="1"/>
            <a:r>
              <a:rPr lang="en-US" altLang="en-US" dirty="0"/>
              <a:t>Gale-Shapley Algorithm (pseudocode)</a:t>
            </a:r>
          </a:p>
        </p:txBody>
      </p:sp>
      <mc:AlternateContent xmlns:mc="http://schemas.openxmlformats.org/markup-compatibility/2006" xmlns:a14="http://schemas.microsoft.com/office/drawing/2010/main">
        <mc:Choice Requires="a14">
          <p:sp>
            <p:nvSpPr>
              <p:cNvPr id="6" name="Text Box 4">
                <a:extLst>
                  <a:ext uri="{FF2B5EF4-FFF2-40B4-BE49-F238E27FC236}">
                    <a16:creationId xmlns:a16="http://schemas.microsoft.com/office/drawing/2014/main" id="{B4528B1F-0625-451C-A131-F2BEC6D8A187}"/>
                  </a:ext>
                </a:extLst>
              </p:cNvPr>
              <p:cNvSpPr txBox="1">
                <a:spLocks noChangeArrowheads="1"/>
              </p:cNvSpPr>
              <p:nvPr>
                <p:custDataLst>
                  <p:tags r:id="rId2"/>
                </p:custDataLst>
              </p:nvPr>
            </p:nvSpPr>
            <p:spPr bwMode="auto">
              <a:xfrm>
                <a:off x="473886" y="1650749"/>
                <a:ext cx="11620221" cy="3785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Courier New" panose="02070309020205020404" pitchFamily="49" charset="0"/>
                    <a:cs typeface="Courier New" panose="02070309020205020404" pitchFamily="49" charset="0"/>
                  </a:rPr>
                  <a:t>Initially all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𝑅</m:t>
                    </m:r>
                  </m:oMath>
                </a14:m>
                <a:r>
                  <a:rPr lang="en-US" altLang="en-US" sz="2400" dirty="0">
                    <a:latin typeface="Courier New" panose="02070309020205020404" pitchFamily="49" charset="0"/>
                    <a:cs typeface="Courier New" panose="02070309020205020404" pitchFamily="49" charset="0"/>
                  </a:rPr>
                  <a:t> and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𝐻</m:t>
                    </m:r>
                  </m:oMath>
                </a14:m>
                <a:r>
                  <a:rPr lang="en-US" altLang="en-US" sz="2400" dirty="0">
                    <a:latin typeface="Courier New" panose="02070309020205020404" pitchFamily="49" charset="0"/>
                    <a:cs typeface="Courier New" panose="02070309020205020404" pitchFamily="49" charset="0"/>
                  </a:rPr>
                  <a:t> are free</a:t>
                </a:r>
              </a:p>
              <a:p>
                <a:pPr eaLnBrk="1" hangingPunct="1"/>
                <a:r>
                  <a:rPr lang="en-US" altLang="en-US" sz="2400" dirty="0">
                    <a:latin typeface="Courier New" panose="02070309020205020404" pitchFamily="49" charset="0"/>
                    <a:cs typeface="Courier New" panose="02070309020205020404" pitchFamily="49" charset="0"/>
                  </a:rPr>
                  <a:t>while there is a free </a:t>
                </a:r>
                <a14:m>
                  <m:oMath xmlns:m="http://schemas.openxmlformats.org/officeDocument/2006/math">
                    <m:r>
                      <a:rPr lang="en-US" altLang="en-US" sz="2400" b="0" i="1" smtClean="0">
                        <a:latin typeface="Cambria Math" panose="02040503050406030204" pitchFamily="18" charset="0"/>
                      </a:rPr>
                      <m:t>𝑟</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be highest on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’s list that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has not proposed to</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is free </a:t>
                </a: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else </a:t>
                </a:r>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a:t>
                </a:r>
                <a14:m>
                  <m:oMath xmlns:m="http://schemas.openxmlformats.org/officeDocument/2006/math">
                    <m:r>
                      <a:rPr lang="en-US" altLang="en-US" sz="2400" b="0" i="1" smtClean="0">
                        <a:solidFill>
                          <a:schemeClr val="tx2">
                            <a:lumMod val="60000"/>
                            <a:lumOff val="40000"/>
                          </a:schemeClr>
                        </a:solidFill>
                        <a:latin typeface="Cambria Math" panose="02040503050406030204" pitchFamily="18" charset="0"/>
                      </a:rPr>
                      <m:t>h</m:t>
                    </m:r>
                  </m:oMath>
                </a14:m>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 is not free</a:t>
                </a:r>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m:t>
                    </m:r>
                  </m:oMath>
                </a14:m>
                <a:r>
                  <a:rPr lang="en-US" altLang="en-US" sz="2400" dirty="0">
                    <a:latin typeface="Courier New" panose="02070309020205020404" pitchFamily="49" charset="0"/>
                    <a:cs typeface="Courier New" panose="02070309020205020404" pitchFamily="49" charset="0"/>
                  </a:rPr>
                  <a:t> be the current match of </a:t>
                </a:r>
                <a14:m>
                  <m:oMath xmlns:m="http://schemas.openxmlformats.org/officeDocument/2006/math">
                    <m:r>
                      <a:rPr lang="en-US" altLang="en-US" sz="2400" b="0" i="1" smtClean="0">
                        <a:latin typeface="Cambria Math" panose="02040503050406030204" pitchFamily="18" charset="0"/>
                        <a:cs typeface="Courier New" panose="02070309020205020404" pitchFamily="49" charset="0"/>
                      </a:rPr>
                      <m:t>h</m:t>
                    </m:r>
                  </m:oMath>
                </a14:m>
                <a:r>
                  <a:rPr lang="en-US" altLang="en-US" sz="2400" dirty="0">
                    <a:latin typeface="Courier New" panose="02070309020205020404" pitchFamily="49" charset="0"/>
                    <a:cs typeface="Courier New" panose="02070309020205020404" pitchFamily="49" charset="0"/>
                  </a:rPr>
                  <a:t>.</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prefers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to </a:t>
                </a:r>
                <a14:m>
                  <m:oMath xmlns:m="http://schemas.openxmlformats.org/officeDocument/2006/math">
                    <m:r>
                      <m:rPr>
                        <m:sty m:val="p"/>
                      </m:rPr>
                      <a:rPr lang="en-US" altLang="en-US" sz="2400" b="0" i="0" smtClean="0">
                        <a:latin typeface="Cambria Math" panose="02040503050406030204" pitchFamily="18" charset="0"/>
                      </a:rPr>
                      <m:t>r</m:t>
                    </m:r>
                    <m:r>
                      <a:rPr lang="en-US" altLang="en-US" sz="2400" i="1">
                        <a:latin typeface="Cambria Math" panose="02040503050406030204" pitchFamily="18" charset="0"/>
                      </a:rPr>
                      <m:t>′</m:t>
                    </m:r>
                  </m:oMath>
                </a14:m>
                <a:endParaRPr lang="en-US" altLang="en-US" sz="2400" baseline="-250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unmatch</a:t>
                </a:r>
                <a:r>
                  <a:rPr lang="en-US" altLang="en-US" sz="2400" dirty="0">
                    <a:latin typeface="Courier New" panose="02070309020205020404" pitchFamily="49" charset="0"/>
                    <a:cs typeface="Courier New" panose="02070309020205020404" pitchFamily="49" charset="0"/>
                  </a:rPr>
                  <a:t>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p:txBody>
          </p:sp>
        </mc:Choice>
        <mc:Fallback xmlns="">
          <p:sp>
            <p:nvSpPr>
              <p:cNvPr id="6" name="Text Box 4">
                <a:extLst>
                  <a:ext uri="{FF2B5EF4-FFF2-40B4-BE49-F238E27FC236}">
                    <a16:creationId xmlns:a16="http://schemas.microsoft.com/office/drawing/2014/main" id="{B4528B1F-0625-451C-A131-F2BEC6D8A187}"/>
                  </a:ext>
                </a:extLst>
              </p:cNvPr>
              <p:cNvSpPr txBox="1">
                <a:spLocks noRot="1" noChangeAspect="1" noMove="1" noResize="1" noEditPoints="1" noAdjustHandles="1" noChangeArrowheads="1" noChangeShapeType="1" noTextEdit="1"/>
              </p:cNvSpPr>
              <p:nvPr>
                <p:custDataLst>
                  <p:tags r:id="rId7"/>
                </p:custDataLst>
              </p:nvPr>
            </p:nvSpPr>
            <p:spPr bwMode="auto">
              <a:xfrm>
                <a:off x="473886" y="1650749"/>
                <a:ext cx="11620221" cy="3785652"/>
              </a:xfrm>
              <a:prstGeom prst="rect">
                <a:avLst/>
              </a:prstGeom>
              <a:blipFill>
                <a:blip r:embed="rId8"/>
                <a:stretch>
                  <a:fillRect l="-839" t="-1127" b="-28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 name="Speech Bubble: Rectangle with Corners Rounded 2">
            <a:extLst>
              <a:ext uri="{FF2B5EF4-FFF2-40B4-BE49-F238E27FC236}">
                <a16:creationId xmlns:a16="http://schemas.microsoft.com/office/drawing/2014/main" id="{3C1F172F-B278-CA04-3534-F9E766A96146}"/>
              </a:ext>
            </a:extLst>
          </p:cNvPr>
          <p:cNvSpPr/>
          <p:nvPr/>
        </p:nvSpPr>
        <p:spPr>
          <a:xfrm>
            <a:off x="7507224" y="1024128"/>
            <a:ext cx="3227832" cy="603504"/>
          </a:xfrm>
          <a:prstGeom prst="wedgeRoundRectCallout">
            <a:avLst>
              <a:gd name="adj1" fmla="val -36500"/>
              <a:gd name="adj2" fmla="val 100798"/>
              <a:gd name="adj3" fmla="val 16667"/>
            </a:avLst>
          </a:prstGeom>
          <a:solidFill>
            <a:srgbClr val="004F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your own technical terms (just tell us what they mean)</a:t>
            </a:r>
          </a:p>
        </p:txBody>
      </p:sp>
      <p:sp>
        <p:nvSpPr>
          <p:cNvPr id="4" name="Speech Bubble: Rectangle with Corners Rounded 3">
            <a:extLst>
              <a:ext uri="{FF2B5EF4-FFF2-40B4-BE49-F238E27FC236}">
                <a16:creationId xmlns:a16="http://schemas.microsoft.com/office/drawing/2014/main" id="{B222E9F1-9884-0EB9-AA44-E5CEB0A2564B}"/>
              </a:ext>
            </a:extLst>
          </p:cNvPr>
          <p:cNvSpPr/>
          <p:nvPr/>
        </p:nvSpPr>
        <p:spPr>
          <a:xfrm>
            <a:off x="6135624" y="3051048"/>
            <a:ext cx="5705856" cy="807720"/>
          </a:xfrm>
          <a:prstGeom prst="wedgeRoundRectCallout">
            <a:avLst>
              <a:gd name="adj1" fmla="val -31178"/>
              <a:gd name="adj2" fmla="val -84886"/>
              <a:gd name="adj3" fmla="val 16667"/>
            </a:avLst>
          </a:prstGeom>
          <a:solidFill>
            <a:srgbClr val="004F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You can easily come up with ways to do this in constant time (</a:t>
            </a:r>
            <a:r>
              <a:rPr lang="en-US" dirty="0">
                <a:latin typeface="Courier New" panose="02070309020205020404" pitchFamily="49" charset="0"/>
                <a:cs typeface="Courier New" panose="02070309020205020404" pitchFamily="49" charset="0"/>
              </a:rPr>
              <a:t>int</a:t>
            </a:r>
            <a:r>
              <a:rPr lang="en-US" dirty="0"/>
              <a:t> in each </a:t>
            </a:r>
            <a:r>
              <a:rPr lang="en-US" dirty="0">
                <a:latin typeface="Courier New" panose="02070309020205020404" pitchFamily="49" charset="0"/>
                <a:cs typeface="Courier New" panose="02070309020205020404" pitchFamily="49" charset="0"/>
              </a:rPr>
              <a:t>rider</a:t>
            </a:r>
            <a:r>
              <a:rPr lang="en-US" dirty="0"/>
              <a:t> object)</a:t>
            </a:r>
          </a:p>
          <a:p>
            <a:pPr algn="ctr"/>
            <a:r>
              <a:rPr lang="en-US" dirty="0"/>
              <a:t>Don’t spend time telling us unless it requires data structures</a:t>
            </a:r>
          </a:p>
        </p:txBody>
      </p:sp>
      <p:sp>
        <p:nvSpPr>
          <p:cNvPr id="5" name="TextBox 4">
            <a:extLst>
              <a:ext uri="{FF2B5EF4-FFF2-40B4-BE49-F238E27FC236}">
                <a16:creationId xmlns:a16="http://schemas.microsoft.com/office/drawing/2014/main" id="{C416AC76-EEAC-53B0-D8CA-552619FE42E6}"/>
              </a:ext>
            </a:extLst>
          </p:cNvPr>
          <p:cNvSpPr txBox="1"/>
          <p:nvPr/>
        </p:nvSpPr>
        <p:spPr>
          <a:xfrm>
            <a:off x="6007608" y="4224528"/>
            <a:ext cx="6117336" cy="923330"/>
          </a:xfrm>
          <a:prstGeom prst="rect">
            <a:avLst/>
          </a:prstGeom>
          <a:noFill/>
          <a:ln w="19050">
            <a:solidFill>
              <a:schemeClr val="accent3"/>
            </a:solidFill>
          </a:ln>
        </p:spPr>
        <p:txBody>
          <a:bodyPr wrap="square" rtlCol="0">
            <a:spAutoFit/>
          </a:bodyPr>
          <a:lstStyle/>
          <a:p>
            <a:r>
              <a:rPr lang="en-US" dirty="0"/>
              <a:t>Evaluating the “if” is a tricky step. Needs more detail, and an additional data structure for O(1) time [if O(n) time were fine, no more detail required]</a:t>
            </a:r>
          </a:p>
        </p:txBody>
      </p:sp>
      <p:sp>
        <p:nvSpPr>
          <p:cNvPr id="7" name="Speech Bubble: Rectangle with Corners Rounded 6">
            <a:extLst>
              <a:ext uri="{FF2B5EF4-FFF2-40B4-BE49-F238E27FC236}">
                <a16:creationId xmlns:a16="http://schemas.microsoft.com/office/drawing/2014/main" id="{DD2AABBB-8A6B-5C96-4B40-40A6E12DC031}"/>
              </a:ext>
            </a:extLst>
          </p:cNvPr>
          <p:cNvSpPr/>
          <p:nvPr/>
        </p:nvSpPr>
        <p:spPr>
          <a:xfrm>
            <a:off x="1764632" y="5486400"/>
            <a:ext cx="4764505" cy="786063"/>
          </a:xfrm>
          <a:prstGeom prst="wedgeRoundRectCallout">
            <a:avLst>
              <a:gd name="adj1" fmla="val -35985"/>
              <a:gd name="adj2" fmla="val -151786"/>
              <a:gd name="adj3" fmla="val 16667"/>
            </a:avLst>
          </a:prstGeom>
          <a:solidFill>
            <a:srgbClr val="004F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code idioms (while, if/else, indenting, etc.) when they help</a:t>
            </a:r>
          </a:p>
        </p:txBody>
      </p:sp>
      <p:sp>
        <p:nvSpPr>
          <p:cNvPr id="8" name="Speech Bubble: Rectangle with Corners Rounded 7">
            <a:extLst>
              <a:ext uri="{FF2B5EF4-FFF2-40B4-BE49-F238E27FC236}">
                <a16:creationId xmlns:a16="http://schemas.microsoft.com/office/drawing/2014/main" id="{03B8CDB8-25A7-8721-1296-B8868EBB19C5}"/>
              </a:ext>
            </a:extLst>
          </p:cNvPr>
          <p:cNvSpPr/>
          <p:nvPr/>
        </p:nvSpPr>
        <p:spPr>
          <a:xfrm>
            <a:off x="1307432" y="810126"/>
            <a:ext cx="4764505" cy="786063"/>
          </a:xfrm>
          <a:prstGeom prst="wedgeRoundRectCallout">
            <a:avLst>
              <a:gd name="adj1" fmla="val 11490"/>
              <a:gd name="adj2" fmla="val 111479"/>
              <a:gd name="adj3" fmla="val 16667"/>
            </a:avLst>
          </a:prstGeom>
          <a:solidFill>
            <a:srgbClr val="004F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English when that’s clearer; omit details that don’t affect correctness or running time.</a:t>
            </a:r>
          </a:p>
        </p:txBody>
      </p:sp>
    </p:spTree>
    <p:extLst>
      <p:ext uri="{BB962C8B-B14F-4D97-AF65-F5344CB8AC3E}">
        <p14:creationId xmlns:p14="http://schemas.microsoft.com/office/powerpoint/2010/main" val="380192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8DCF5-9849-4B37-8B7F-1CA2E9C9B90C}"/>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62B9EE2A-91E4-956F-A604-1A32E455C151}"/>
              </a:ext>
            </a:extLst>
          </p:cNvPr>
          <p:cNvSpPr>
            <a:spLocks noGrp="1" noChangeArrowheads="1"/>
          </p:cNvSpPr>
          <p:nvPr>
            <p:ph type="title"/>
            <p:custDataLst>
              <p:tags r:id="rId1"/>
            </p:custDataLst>
          </p:nvPr>
        </p:nvSpPr>
        <p:spPr>
          <a:xfrm>
            <a:off x="541525" y="-1568116"/>
            <a:ext cx="10917950" cy="1143000"/>
          </a:xfrm>
        </p:spPr>
        <p:txBody>
          <a:bodyPr>
            <a:normAutofit fontScale="90000"/>
          </a:bodyPr>
          <a:lstStyle/>
          <a:p>
            <a:pPr eaLnBrk="1" hangingPunct="1"/>
            <a:r>
              <a:rPr lang="en-US" altLang="en-US" dirty="0"/>
              <a:t>Gale-Shapley Algorithm (pseudocode) final version</a:t>
            </a:r>
          </a:p>
        </p:txBody>
      </p:sp>
      <mc:AlternateContent xmlns:mc="http://schemas.openxmlformats.org/markup-compatibility/2006" xmlns:a14="http://schemas.microsoft.com/office/drawing/2010/main">
        <mc:Choice Requires="a14">
          <p:sp>
            <p:nvSpPr>
              <p:cNvPr id="6" name="Text Box 4">
                <a:extLst>
                  <a:ext uri="{FF2B5EF4-FFF2-40B4-BE49-F238E27FC236}">
                    <a16:creationId xmlns:a16="http://schemas.microsoft.com/office/drawing/2014/main" id="{D3585AB0-6769-D221-499C-4DE8618D077D}"/>
                  </a:ext>
                </a:extLst>
              </p:cNvPr>
              <p:cNvSpPr txBox="1">
                <a:spLocks noChangeArrowheads="1"/>
              </p:cNvSpPr>
              <p:nvPr>
                <p:custDataLst>
                  <p:tags r:id="rId2"/>
                </p:custDataLst>
              </p:nvPr>
            </p:nvSpPr>
            <p:spPr bwMode="auto">
              <a:xfrm>
                <a:off x="571779" y="255086"/>
                <a:ext cx="11620221" cy="59708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200" dirty="0">
                    <a:solidFill>
                      <a:srgbClr val="70A1C0"/>
                    </a:solidFill>
                    <a:latin typeface="Courier New" panose="02070309020205020404" pitchFamily="49" charset="0"/>
                    <a:cs typeface="Courier New" panose="02070309020205020404" pitchFamily="49" charset="0"/>
                  </a:rPr>
                  <a:t>//</a:t>
                </a:r>
                <a:r>
                  <a:rPr lang="en-US" altLang="en-US" sz="2200" dirty="0">
                    <a:solidFill>
                      <a:srgbClr val="70A1C0"/>
                    </a:solidFill>
                    <a:latin typeface="Segoe UI Semilight" panose="020B0402040204020203" pitchFamily="34" charset="0"/>
                    <a:cs typeface="Segoe UI Semilight" panose="020B0402040204020203" pitchFamily="34" charset="0"/>
                  </a:rPr>
                  <a:t>preprocess, </a:t>
                </a:r>
                <a:r>
                  <a:rPr lang="en-US" sz="2200" dirty="0">
                    <a:solidFill>
                      <a:srgbClr val="70A1C0"/>
                    </a:solidFill>
                    <a:latin typeface="Courier New" panose="02070309020205020404" pitchFamily="49" charset="0"/>
                    <a:cs typeface="Courier New" panose="02070309020205020404" pitchFamily="49" charset="0"/>
                  </a:rPr>
                  <a:t>Inv[</a:t>
                </a:r>
                <a:r>
                  <a:rPr lang="en-US" sz="2200" dirty="0" err="1">
                    <a:solidFill>
                      <a:srgbClr val="70A1C0"/>
                    </a:solidFill>
                    <a:latin typeface="Courier New" panose="02070309020205020404" pitchFamily="49" charset="0"/>
                    <a:cs typeface="Courier New" panose="02070309020205020404" pitchFamily="49" charset="0"/>
                  </a:rPr>
                  <a:t>i</a:t>
                </a:r>
                <a:r>
                  <a:rPr lang="en-US" sz="2200" dirty="0">
                    <a:solidFill>
                      <a:srgbClr val="70A1C0"/>
                    </a:solidFill>
                    <a:latin typeface="Courier New" panose="02070309020205020404" pitchFamily="49" charset="0"/>
                    <a:cs typeface="Courier New" panose="02070309020205020404" pitchFamily="49" charset="0"/>
                  </a:rPr>
                  <a:t>][j]</a:t>
                </a:r>
                <a:r>
                  <a:rPr lang="en-US" sz="2200" dirty="0">
                    <a:solidFill>
                      <a:srgbClr val="70A1C0"/>
                    </a:solidFill>
                  </a:rPr>
                  <a:t> </a:t>
                </a:r>
                <a:r>
                  <a:rPr lang="en-US" sz="2200" dirty="0">
                    <a:solidFill>
                      <a:srgbClr val="70A1C0"/>
                    </a:solidFill>
                    <a:latin typeface="Segoe UI Semilight" panose="020B0402040204020203" pitchFamily="34" charset="0"/>
                    <a:cs typeface="Segoe UI Semilight" panose="020B0402040204020203" pitchFamily="34" charset="0"/>
                  </a:rPr>
                  <a:t>answers the question “horse </a:t>
                </a:r>
                <a14:m>
                  <m:oMath xmlns:m="http://schemas.openxmlformats.org/officeDocument/2006/math">
                    <m:r>
                      <a:rPr lang="en-US" sz="2200" i="1">
                        <a:solidFill>
                          <a:srgbClr val="70A1C0"/>
                        </a:solidFill>
                        <a:latin typeface="Cambria Math" panose="02040503050406030204" pitchFamily="18" charset="0"/>
                      </a:rPr>
                      <m:t>𝑖</m:t>
                    </m:r>
                  </m:oMath>
                </a14:m>
                <a:r>
                  <a:rPr lang="en-US" sz="2200" dirty="0">
                    <a:solidFill>
                      <a:srgbClr val="70A1C0"/>
                    </a:solidFill>
                    <a:latin typeface="Segoe UI Semilight" panose="020B0402040204020203" pitchFamily="34" charset="0"/>
                    <a:cs typeface="Segoe UI Semilight" panose="020B0402040204020203" pitchFamily="34" charset="0"/>
                  </a:rPr>
                  <a:t>, what position in your list is rider </a:t>
                </a:r>
                <a14:m>
                  <m:oMath xmlns:m="http://schemas.openxmlformats.org/officeDocument/2006/math">
                    <m:r>
                      <a:rPr lang="en-US" sz="2200" i="1">
                        <a:solidFill>
                          <a:srgbClr val="70A1C0"/>
                        </a:solidFill>
                        <a:latin typeface="Cambria Math" panose="02040503050406030204" pitchFamily="18" charset="0"/>
                      </a:rPr>
                      <m:t>𝑗</m:t>
                    </m:r>
                  </m:oMath>
                </a14:m>
                <a:r>
                  <a:rPr lang="en-US" sz="2200" dirty="0">
                    <a:solidFill>
                      <a:srgbClr val="70A1C0"/>
                    </a:solidFill>
                    <a:latin typeface="Segoe UI Semilight" panose="020B0402040204020203" pitchFamily="34" charset="0"/>
                    <a:cs typeface="Segoe UI Semilight" panose="020B0402040204020203" pitchFamily="34" charset="0"/>
                  </a:rPr>
                  <a:t>?</a:t>
                </a:r>
                <a:endParaRPr lang="en-US" sz="2200" dirty="0">
                  <a:latin typeface="Segoe UI Semilight" panose="020B0402040204020203" pitchFamily="34" charset="0"/>
                  <a:cs typeface="Segoe UI Semilight" panose="020B0402040204020203" pitchFamily="34" charset="0"/>
                </a:endParaRPr>
              </a:p>
              <a:p>
                <a:r>
                  <a:rPr lang="en-US" sz="2400" dirty="0">
                    <a:latin typeface="Courier New" panose="02070309020205020404" pitchFamily="49" charset="0"/>
                    <a:cs typeface="Courier New" panose="02070309020205020404" pitchFamily="49" charset="0"/>
                  </a:rPr>
                  <a:t>for(int k=0; k&lt;n; k++){</a:t>
                </a:r>
              </a:p>
              <a:p>
                <a:r>
                  <a:rPr lang="en-US" sz="2400" dirty="0">
                    <a:latin typeface="Courier New" panose="02070309020205020404" pitchFamily="49" charset="0"/>
                    <a:cs typeface="Courier New" panose="02070309020205020404" pitchFamily="49" charset="0"/>
                  </a:rPr>
                  <a:t>  int </a:t>
                </a:r>
                <a:r>
                  <a:rPr lang="en-US" sz="2400" dirty="0" err="1">
                    <a:latin typeface="Courier New" panose="02070309020205020404" pitchFamily="49" charset="0"/>
                    <a:cs typeface="Courier New" panose="02070309020205020404" pitchFamily="49" charset="0"/>
                  </a:rPr>
                  <a:t>riderNum</a:t>
                </a:r>
                <a:r>
                  <a:rPr lang="en-US" sz="2400" dirty="0">
                    <a:latin typeface="Courier New" panose="02070309020205020404" pitchFamily="49" charset="0"/>
                    <a:cs typeface="Courier New" panose="02070309020205020404" pitchFamily="49" charset="0"/>
                  </a:rPr>
                  <a:t> = horse[</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][k];</a:t>
                </a:r>
              </a:p>
              <a:p>
                <a:r>
                  <a:rPr lang="en-US" sz="2400" dirty="0">
                    <a:latin typeface="Courier New" panose="02070309020205020404" pitchFamily="49" charset="0"/>
                    <a:cs typeface="Courier New" panose="02070309020205020404" pitchFamily="49" charset="0"/>
                  </a:rPr>
                  <a:t>  Inv[</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riderNum</a:t>
                </a:r>
                <a:r>
                  <a:rPr lang="en-US" sz="2400" dirty="0">
                    <a:latin typeface="Courier New" panose="02070309020205020404" pitchFamily="49" charset="0"/>
                    <a:cs typeface="Courier New" panose="02070309020205020404" pitchFamily="49" charset="0"/>
                  </a:rPr>
                  <a:t>]=k;</a:t>
                </a:r>
              </a:p>
              <a:p>
                <a:r>
                  <a:rPr lang="en-US" sz="2400" dirty="0">
                    <a:latin typeface="Courier New" panose="02070309020205020404" pitchFamily="49" charset="0"/>
                    <a:cs typeface="Courier New" panose="02070309020205020404" pitchFamily="49" charset="0"/>
                  </a:rPr>
                  <a:t>}</a:t>
                </a:r>
              </a:p>
              <a:p>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Initially all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𝑅</m:t>
                    </m:r>
                  </m:oMath>
                </a14:m>
                <a:r>
                  <a:rPr lang="en-US" altLang="en-US" sz="2400" dirty="0">
                    <a:latin typeface="Courier New" panose="02070309020205020404" pitchFamily="49" charset="0"/>
                    <a:cs typeface="Courier New" panose="02070309020205020404" pitchFamily="49" charset="0"/>
                  </a:rPr>
                  <a:t> and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𝐻</m:t>
                    </m:r>
                  </m:oMath>
                </a14:m>
                <a:r>
                  <a:rPr lang="en-US" altLang="en-US" sz="2400" dirty="0">
                    <a:latin typeface="Courier New" panose="02070309020205020404" pitchFamily="49" charset="0"/>
                    <a:cs typeface="Courier New" panose="02070309020205020404" pitchFamily="49" charset="0"/>
                  </a:rPr>
                  <a:t> are free</a:t>
                </a:r>
              </a:p>
              <a:p>
                <a:pPr eaLnBrk="1" hangingPunct="1"/>
                <a:r>
                  <a:rPr lang="en-US" altLang="en-US" sz="2400" dirty="0">
                    <a:latin typeface="Courier New" panose="02070309020205020404" pitchFamily="49" charset="0"/>
                    <a:cs typeface="Courier New" panose="02070309020205020404" pitchFamily="49" charset="0"/>
                  </a:rPr>
                  <a:t>while there is a free </a:t>
                </a:r>
                <a14:m>
                  <m:oMath xmlns:m="http://schemas.openxmlformats.org/officeDocument/2006/math">
                    <m:r>
                      <a:rPr lang="en-US" altLang="en-US" sz="2400" b="0" i="1" smtClean="0">
                        <a:latin typeface="Cambria Math" panose="02040503050406030204" pitchFamily="18" charset="0"/>
                      </a:rPr>
                      <m:t>𝑟</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be highest on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’s list that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has not proposed to</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is free </a:t>
                </a: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else </a:t>
                </a:r>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a:t>
                </a:r>
                <a14:m>
                  <m:oMath xmlns:m="http://schemas.openxmlformats.org/officeDocument/2006/math">
                    <m:r>
                      <a:rPr lang="en-US" altLang="en-US" sz="2400" b="0" i="1" smtClean="0">
                        <a:solidFill>
                          <a:schemeClr val="tx2">
                            <a:lumMod val="60000"/>
                            <a:lumOff val="40000"/>
                          </a:schemeClr>
                        </a:solidFill>
                        <a:latin typeface="Cambria Math" panose="02040503050406030204" pitchFamily="18" charset="0"/>
                      </a:rPr>
                      <m:t>h</m:t>
                    </m:r>
                  </m:oMath>
                </a14:m>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 is not free</a:t>
                </a:r>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m:t>
                    </m:r>
                  </m:oMath>
                </a14:m>
                <a:r>
                  <a:rPr lang="en-US" altLang="en-US" sz="2400" dirty="0">
                    <a:latin typeface="Courier New" panose="02070309020205020404" pitchFamily="49" charset="0"/>
                    <a:cs typeface="Courier New" panose="02070309020205020404" pitchFamily="49" charset="0"/>
                  </a:rPr>
                  <a:t> be the current match of </a:t>
                </a:r>
                <a14:m>
                  <m:oMath xmlns:m="http://schemas.openxmlformats.org/officeDocument/2006/math">
                    <m:r>
                      <a:rPr lang="en-US" altLang="en-US" sz="2400" b="0" i="1" smtClean="0">
                        <a:latin typeface="Cambria Math" panose="02040503050406030204" pitchFamily="18" charset="0"/>
                        <a:cs typeface="Courier New" panose="02070309020205020404" pitchFamily="49" charset="0"/>
                      </a:rPr>
                      <m:t>h</m:t>
                    </m:r>
                  </m:oMath>
                </a14:m>
                <a:r>
                  <a:rPr lang="en-US" altLang="en-US" sz="2400" dirty="0">
                    <a:latin typeface="Courier New" panose="02070309020205020404" pitchFamily="49" charset="0"/>
                    <a:cs typeface="Courier New" panose="02070309020205020404" pitchFamily="49" charset="0"/>
                  </a:rPr>
                  <a:t>.</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𝐼𝑛𝑣</m:t>
                    </m:r>
                    <m:d>
                      <m:dPr>
                        <m:begChr m:val="["/>
                        <m:endChr m:val="]"/>
                        <m:ctrlPr>
                          <a:rPr lang="en-US" altLang="en-US" sz="2400" b="0" i="1" smtClean="0">
                            <a:latin typeface="Cambria Math" panose="02040503050406030204" pitchFamily="18" charset="0"/>
                          </a:rPr>
                        </m:ctrlPr>
                      </m:dPr>
                      <m:e>
                        <m:r>
                          <a:rPr lang="en-US" altLang="en-US" sz="2400" b="0" i="1" smtClean="0">
                            <a:latin typeface="Cambria Math" panose="02040503050406030204" pitchFamily="18" charset="0"/>
                          </a:rPr>
                          <m:t>h</m:t>
                        </m:r>
                      </m:e>
                    </m:d>
                    <m:d>
                      <m:dPr>
                        <m:begChr m:val="["/>
                        <m:endChr m:val="]"/>
                        <m:ctrlPr>
                          <a:rPr lang="en-US" altLang="en-US" sz="2400" b="0" i="1" smtClean="0">
                            <a:latin typeface="Cambria Math" panose="02040503050406030204" pitchFamily="18" charset="0"/>
                          </a:rPr>
                        </m:ctrlPr>
                      </m:dPr>
                      <m:e>
                        <m:r>
                          <a:rPr lang="en-US" altLang="en-US" sz="2400" b="0" i="1" smtClean="0">
                            <a:latin typeface="Cambria Math" panose="02040503050406030204" pitchFamily="18" charset="0"/>
                          </a:rPr>
                          <m:t>𝑟</m:t>
                        </m:r>
                      </m:e>
                    </m:d>
                    <m:r>
                      <a:rPr lang="en-US" altLang="en-US" sz="2400" b="0" i="1" smtClean="0">
                        <a:latin typeface="Cambria Math" panose="02040503050406030204" pitchFamily="18" charset="0"/>
                      </a:rPr>
                      <m:t>&lt;</m:t>
                    </m:r>
                    <m:r>
                      <a:rPr lang="en-US" altLang="en-US" sz="2400" b="0" i="1" smtClean="0">
                        <a:latin typeface="Cambria Math" panose="02040503050406030204" pitchFamily="18" charset="0"/>
                      </a:rPr>
                      <m:t>𝐼𝑛𝑣</m:t>
                    </m:r>
                    <m:d>
                      <m:dPr>
                        <m:begChr m:val="["/>
                        <m:endChr m:val="]"/>
                        <m:ctrlPr>
                          <a:rPr lang="en-US" altLang="en-US" sz="2400" b="0" i="1" smtClean="0">
                            <a:latin typeface="Cambria Math" panose="02040503050406030204" pitchFamily="18" charset="0"/>
                          </a:rPr>
                        </m:ctrlPr>
                      </m:dPr>
                      <m:e>
                        <m:r>
                          <a:rPr lang="en-US" altLang="en-US" sz="2400" b="0" i="1" smtClean="0">
                            <a:latin typeface="Cambria Math" panose="02040503050406030204" pitchFamily="18" charset="0"/>
                          </a:rPr>
                          <m:t>h</m:t>
                        </m:r>
                      </m:e>
                    </m:d>
                    <m:r>
                      <a:rPr lang="en-US" altLang="en-US" sz="2400" b="0" i="1" smtClean="0">
                        <a:latin typeface="Cambria Math" panose="02040503050406030204" pitchFamily="18" charset="0"/>
                      </a:rPr>
                      <m:t>[</m:t>
                    </m:r>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𝑟</m:t>
                        </m:r>
                      </m:e>
                      <m:sup>
                        <m:r>
                          <a:rPr lang="en-US" altLang="en-US" sz="2400" b="0" i="1" smtClean="0">
                            <a:latin typeface="Cambria Math" panose="02040503050406030204" pitchFamily="18" charset="0"/>
                          </a:rPr>
                          <m:t>′</m:t>
                        </m:r>
                      </m:sup>
                    </m:sSup>
                    <m:r>
                      <a:rPr lang="en-US" altLang="en-US" sz="2400" b="0" i="1" smtClean="0">
                        <a:latin typeface="Cambria Math" panose="02040503050406030204" pitchFamily="18" charset="0"/>
                      </a:rPr>
                      <m:t>]</m:t>
                    </m:r>
                  </m:oMath>
                </a14:m>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 //</a:t>
                </a:r>
                <a:r>
                  <a:rPr lang="en-US" altLang="en-US" sz="2400" dirty="0">
                    <a:solidFill>
                      <a:schemeClr val="tx2">
                        <a:lumMod val="60000"/>
                        <a:lumOff val="40000"/>
                      </a:schemeClr>
                    </a:solidFill>
                    <a:latin typeface="Segoe UI Semilight" panose="020B0402040204020203" pitchFamily="34" charset="0"/>
                    <a:cs typeface="Segoe UI Semilight" panose="020B0402040204020203" pitchFamily="34" charset="0"/>
                  </a:rPr>
                  <a:t>h prefers r to r’. </a:t>
                </a:r>
                <a:endParaRPr lang="en-US" altLang="en-US" sz="2400" baseline="-25000" dirty="0">
                  <a:latin typeface="Segoe UI Semilight" panose="020B0402040204020203" pitchFamily="34" charset="0"/>
                  <a:cs typeface="Segoe UI Semilight" panose="020B0402040204020203" pitchFamily="34" charset="0"/>
                </a:endParaRPr>
              </a:p>
              <a:p>
                <a:pPr eaLnBrk="1" hangingPunct="1"/>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unmatch</a:t>
                </a:r>
                <a:r>
                  <a:rPr lang="en-US" altLang="en-US" sz="2400" dirty="0">
                    <a:latin typeface="Courier New" panose="02070309020205020404" pitchFamily="49" charset="0"/>
                    <a:cs typeface="Courier New" panose="02070309020205020404" pitchFamily="49" charset="0"/>
                  </a:rPr>
                  <a:t>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p:txBody>
          </p:sp>
        </mc:Choice>
        <mc:Fallback xmlns="">
          <p:sp>
            <p:nvSpPr>
              <p:cNvPr id="6" name="Text Box 4">
                <a:extLst>
                  <a:ext uri="{FF2B5EF4-FFF2-40B4-BE49-F238E27FC236}">
                    <a16:creationId xmlns:a16="http://schemas.microsoft.com/office/drawing/2014/main" id="{D3585AB0-6769-D221-499C-4DE8618D077D}"/>
                  </a:ext>
                </a:extLst>
              </p:cNvPr>
              <p:cNvSpPr txBox="1">
                <a:spLocks noRot="1" noChangeAspect="1" noMove="1" noResize="1" noEditPoints="1" noAdjustHandles="1" noChangeArrowheads="1" noChangeShapeType="1" noTextEdit="1"/>
              </p:cNvSpPr>
              <p:nvPr>
                <p:custDataLst>
                  <p:tags r:id="rId5"/>
                </p:custDataLst>
              </p:nvPr>
            </p:nvSpPr>
            <p:spPr bwMode="auto">
              <a:xfrm>
                <a:off x="571779" y="255086"/>
                <a:ext cx="11620221" cy="5970865"/>
              </a:xfrm>
              <a:prstGeom prst="rect">
                <a:avLst/>
              </a:prstGeom>
              <a:blipFill>
                <a:blip r:embed="rId6"/>
                <a:stretch>
                  <a:fillRect l="-839" t="-1021" b="-15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Speech Bubble: Rectangle with Corners Rounded 3">
            <a:extLst>
              <a:ext uri="{FF2B5EF4-FFF2-40B4-BE49-F238E27FC236}">
                <a16:creationId xmlns:a16="http://schemas.microsoft.com/office/drawing/2014/main" id="{B67A95AB-19BD-4980-8E58-60F33B930A8E}"/>
              </a:ext>
            </a:extLst>
          </p:cNvPr>
          <p:cNvSpPr/>
          <p:nvPr/>
        </p:nvSpPr>
        <p:spPr>
          <a:xfrm>
            <a:off x="7197869" y="5837274"/>
            <a:ext cx="4764505" cy="786063"/>
          </a:xfrm>
          <a:prstGeom prst="wedgeRoundRectCallout">
            <a:avLst>
              <a:gd name="adj1" fmla="val -34869"/>
              <a:gd name="adj2" fmla="val -96328"/>
              <a:gd name="adj3" fmla="val 16667"/>
            </a:avLst>
          </a:prstGeom>
          <a:solidFill>
            <a:srgbClr val="004F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Please use comments :D </a:t>
            </a:r>
          </a:p>
        </p:txBody>
      </p:sp>
    </p:spTree>
    <p:extLst>
      <p:ext uri="{BB962C8B-B14F-4D97-AF65-F5344CB8AC3E}">
        <p14:creationId xmlns:p14="http://schemas.microsoft.com/office/powerpoint/2010/main" val="97616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5A49A6-1643-3729-D31B-B36AB19F107A}"/>
              </a:ext>
            </a:extLst>
          </p:cNvPr>
          <p:cNvSpPr>
            <a:spLocks noGrp="1"/>
          </p:cNvSpPr>
          <p:nvPr>
            <p:ph type="title"/>
          </p:nvPr>
        </p:nvSpPr>
        <p:spPr/>
        <p:txBody>
          <a:bodyPr/>
          <a:lstStyle/>
          <a:p>
            <a:r>
              <a:rPr lang="en-US" dirty="0"/>
              <a:t>332 Review </a:t>
            </a:r>
          </a:p>
        </p:txBody>
      </p:sp>
      <p:sp>
        <p:nvSpPr>
          <p:cNvPr id="5" name="Text Placeholder 4">
            <a:extLst>
              <a:ext uri="{FF2B5EF4-FFF2-40B4-BE49-F238E27FC236}">
                <a16:creationId xmlns:a16="http://schemas.microsoft.com/office/drawing/2014/main" id="{719393C4-1212-B8ED-DFA4-CE017BF0588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98775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a:t>
            </a:r>
          </a:p>
        </p:txBody>
      </p:sp>
      <p:sp>
        <p:nvSpPr>
          <p:cNvPr id="3" name="Content Placeholder 2"/>
          <p:cNvSpPr>
            <a:spLocks noGrp="1"/>
          </p:cNvSpPr>
          <p:nvPr>
            <p:ph idx="1"/>
          </p:nvPr>
        </p:nvSpPr>
        <p:spPr/>
        <p:txBody>
          <a:bodyPr/>
          <a:lstStyle/>
          <a:p>
            <a:r>
              <a:rPr lang="en-US" dirty="0"/>
              <a:t>So Far:</a:t>
            </a:r>
          </a:p>
          <a:p>
            <a:r>
              <a:rPr lang="en-US" dirty="0"/>
              <a:t>A useful algorithm for matching up agents in two groups.</a:t>
            </a:r>
          </a:p>
          <a:p>
            <a:r>
              <a:rPr lang="en-US" dirty="0"/>
              <a:t>Coming Up:</a:t>
            </a:r>
          </a:p>
          <a:p>
            <a:r>
              <a:rPr lang="en-US" dirty="0"/>
              <a:t>Not a single algorithm – a method of designing your own algorithms.</a:t>
            </a:r>
          </a:p>
          <a:p>
            <a:r>
              <a:rPr lang="en-US" dirty="0"/>
              <a:t>How do we search through graphs?</a:t>
            </a:r>
          </a:p>
          <a:p>
            <a:pPr lvl="1"/>
            <a:r>
              <a:rPr lang="en-US" dirty="0"/>
              <a:t>You’ve already seen the basic tools – BFS and DFS</a:t>
            </a:r>
          </a:p>
          <a:p>
            <a:pPr lvl="1"/>
            <a:r>
              <a:rPr lang="en-US" dirty="0"/>
              <a:t>Don’t just want to see what BFS/DFS can do, want you to be able to use them in new scenarios.</a:t>
            </a:r>
          </a:p>
        </p:txBody>
      </p:sp>
    </p:spTree>
    <p:extLst>
      <p:ext uri="{BB962C8B-B14F-4D97-AF65-F5344CB8AC3E}">
        <p14:creationId xmlns:p14="http://schemas.microsoft.com/office/powerpoint/2010/main" val="4216557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F79A-3D04-4458-839F-0D1BB9994586}"/>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493D224B-43FB-4846-8C1E-51841DF18103}"/>
              </a:ext>
            </a:extLst>
          </p:cNvPr>
          <p:cNvSpPr>
            <a:spLocks noGrp="1"/>
          </p:cNvSpPr>
          <p:nvPr>
            <p:ph idx="1"/>
          </p:nvPr>
        </p:nvSpPr>
        <p:spPr/>
        <p:txBody>
          <a:bodyPr/>
          <a:lstStyle/>
          <a:p>
            <a:r>
              <a:rPr lang="en-US" dirty="0"/>
              <a:t>What running times are good?</a:t>
            </a:r>
          </a:p>
          <a:p>
            <a:r>
              <a:rPr lang="en-US" dirty="0"/>
              <a:t>Review some graph terms</a:t>
            </a:r>
          </a:p>
          <a:p>
            <a:r>
              <a:rPr lang="en-US" dirty="0"/>
              <a:t>BFS and applications</a:t>
            </a:r>
          </a:p>
        </p:txBody>
      </p:sp>
    </p:spTree>
    <p:extLst>
      <p:ext uri="{BB962C8B-B14F-4D97-AF65-F5344CB8AC3E}">
        <p14:creationId xmlns:p14="http://schemas.microsoft.com/office/powerpoint/2010/main" val="160372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
            </p:custDataLst>
          </p:nvPr>
        </p:nvSpPr>
        <p:spPr/>
        <p:txBody>
          <a:bodyPr/>
          <a:lstStyle/>
          <a:p>
            <a:pPr eaLnBrk="1" hangingPunct="1"/>
            <a:r>
              <a:rPr lang="en-US" altLang="en-US"/>
              <a:t>Result</a:t>
            </a:r>
          </a:p>
        </p:txBody>
      </p:sp>
      <mc:AlternateContent xmlns:mc="http://schemas.openxmlformats.org/markup-compatibility/2006" xmlns:a14="http://schemas.microsoft.com/office/drawing/2010/main">
        <mc:Choice Requires="a14">
          <p:sp>
            <p:nvSpPr>
              <p:cNvPr id="22531" name="Rectangle 3"/>
              <p:cNvSpPr>
                <a:spLocks noGrp="1" noChangeArrowheads="1"/>
              </p:cNvSpPr>
              <p:nvPr>
                <p:ph idx="1"/>
                <p:custDataLst>
                  <p:tags r:id="rId2"/>
                </p:custDataLst>
              </p:nvPr>
            </p:nvSpPr>
            <p:spPr/>
            <p:txBody>
              <a:bodyPr>
                <a:normAutofit/>
              </a:bodyPr>
              <a:lstStyle/>
              <a:p>
                <a:pPr eaLnBrk="1" hangingPunct="1"/>
                <a:r>
                  <a:rPr lang="en-US" altLang="en-US" dirty="0"/>
                  <a:t>Simple, </a:t>
                </a:r>
                <a14:m>
                  <m:oMath xmlns:m="http://schemas.openxmlformats.org/officeDocument/2006/math">
                    <m:r>
                      <a:rPr lang="en-US" altLang="en-US" i="1" dirty="0">
                        <a:latin typeface="Cambria Math" panose="02040503050406030204" pitchFamily="18" charset="0"/>
                      </a:rPr>
                      <m:t>𝑂</m:t>
                    </m:r>
                    <m:r>
                      <a:rPr lang="en-US" altLang="en-US" i="1" dirty="0">
                        <a:latin typeface="Cambria Math" panose="02040503050406030204" pitchFamily="18" charset="0"/>
                      </a:rPr>
                      <m:t>(</m:t>
                    </m:r>
                    <m:r>
                      <a:rPr lang="en-US" altLang="en-US" i="1" dirty="0">
                        <a:latin typeface="Cambria Math" panose="02040503050406030204" pitchFamily="18" charset="0"/>
                      </a:rPr>
                      <m:t>𝑛</m:t>
                    </m:r>
                    <m:r>
                      <a:rPr lang="en-US" altLang="en-US" i="1" baseline="30000" dirty="0">
                        <a:latin typeface="Cambria Math" panose="02040503050406030204" pitchFamily="18" charset="0"/>
                      </a:rPr>
                      <m:t>2</m:t>
                    </m:r>
                    <m:r>
                      <a:rPr lang="en-US" altLang="en-US" i="1" dirty="0">
                        <a:latin typeface="Cambria Math" panose="02040503050406030204" pitchFamily="18" charset="0"/>
                      </a:rPr>
                      <m:t>)</m:t>
                    </m:r>
                  </m:oMath>
                </a14:m>
                <a:r>
                  <a:rPr lang="en-US" altLang="en-US" dirty="0"/>
                  <a:t> algorithm to compute a stable matching</a:t>
                </a:r>
              </a:p>
              <a:p>
                <a:pPr eaLnBrk="1" hangingPunct="1"/>
                <a:r>
                  <a:rPr lang="en-US" altLang="en-US" dirty="0"/>
                  <a:t>Corollary</a:t>
                </a:r>
              </a:p>
              <a:p>
                <a:pPr lvl="1" eaLnBrk="1" hangingPunct="1"/>
                <a:r>
                  <a:rPr lang="en-US" altLang="en-US" sz="2800" dirty="0"/>
                  <a:t>A stable matching always exists.</a:t>
                </a:r>
              </a:p>
              <a:p>
                <a:r>
                  <a:rPr lang="en-US" altLang="en-US" sz="3100" dirty="0"/>
                  <a:t>The corollary isn’t obvious!</a:t>
                </a:r>
              </a:p>
              <a:p>
                <a:r>
                  <a:rPr lang="en-US" altLang="en-US" sz="3100" dirty="0"/>
                  <a:t>The “stable roommates problem” doesn’t always have a solution:</a:t>
                </a:r>
              </a:p>
              <a:p>
                <a:pPr lvl="1"/>
                <a14:m>
                  <m:oMath xmlns:m="http://schemas.openxmlformats.org/officeDocument/2006/math">
                    <m:r>
                      <a:rPr lang="en-US" altLang="en-US" sz="2800" i="1" dirty="0">
                        <a:latin typeface="Cambria Math" panose="02040503050406030204" pitchFamily="18" charset="0"/>
                      </a:rPr>
                      <m:t>2</m:t>
                    </m:r>
                    <m:r>
                      <a:rPr lang="en-US" altLang="en-US" sz="2800" i="1" dirty="0">
                        <a:latin typeface="Cambria Math" panose="02040503050406030204" pitchFamily="18" charset="0"/>
                      </a:rPr>
                      <m:t>𝑛</m:t>
                    </m:r>
                    <m:r>
                      <a:rPr lang="en-US" altLang="en-US" sz="2800" i="1" dirty="0">
                        <a:latin typeface="Cambria Math" panose="02040503050406030204" pitchFamily="18" charset="0"/>
                      </a:rPr>
                      <m:t> </m:t>
                    </m:r>
                  </m:oMath>
                </a14:m>
                <a:r>
                  <a:rPr lang="en-US" altLang="en-US" sz="2800" dirty="0"/>
                  <a:t>people, rank the other </a:t>
                </a:r>
                <a14:m>
                  <m:oMath xmlns:m="http://schemas.openxmlformats.org/officeDocument/2006/math">
                    <m:r>
                      <a:rPr lang="en-US" altLang="en-US" sz="2800" i="1">
                        <a:latin typeface="Cambria Math" panose="02040503050406030204" pitchFamily="18" charset="0"/>
                      </a:rPr>
                      <m:t>2</m:t>
                    </m:r>
                    <m:r>
                      <a:rPr lang="en-US" altLang="en-US" sz="2800" i="1">
                        <a:latin typeface="Cambria Math" panose="02040503050406030204" pitchFamily="18" charset="0"/>
                      </a:rPr>
                      <m:t>𝑛</m:t>
                    </m:r>
                    <m:r>
                      <a:rPr lang="en-US" altLang="en-US" sz="2800" i="1">
                        <a:latin typeface="Cambria Math" panose="02040503050406030204" pitchFamily="18" charset="0"/>
                      </a:rPr>
                      <m:t>−1</m:t>
                    </m:r>
                  </m:oMath>
                </a14:m>
                <a:endParaRPr lang="en-US" altLang="en-US" sz="2800" dirty="0"/>
              </a:p>
              <a:p>
                <a:pPr lvl="1"/>
                <a:r>
                  <a:rPr lang="en-US" altLang="en-US" sz="2800" dirty="0"/>
                  <a:t>Goal is to pair them without any blocking pairs.  </a:t>
                </a:r>
              </a:p>
            </p:txBody>
          </p:sp>
        </mc:Choice>
        <mc:Fallback xmlns="">
          <p:sp>
            <p:nvSpPr>
              <p:cNvPr id="22531" name="Rectangle 3"/>
              <p:cNvSpPr>
                <a:spLocks noGrp="1" noRot="1" noChangeAspect="1" noMove="1" noResize="1" noEditPoints="1" noAdjustHandles="1" noChangeArrowheads="1" noChangeShapeType="1" noTextEdit="1"/>
              </p:cNvSpPr>
              <p:nvPr>
                <p:ph idx="1"/>
                <p:custDataLst>
                  <p:tags r:id="rId5"/>
                </p:custDataLst>
              </p:nvPr>
            </p:nvSpPr>
            <p:spPr>
              <a:blipFill>
                <a:blip r:embed="rId6"/>
                <a:stretch>
                  <a:fillRect l="-1275" t="-2241"/>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BDA8D588-61CE-16C3-8E00-B5280FDC85FD}"/>
                  </a:ext>
                </a:extLst>
              </p14:cNvPr>
              <p14:cNvContentPartPr/>
              <p14:nvPr/>
            </p14:nvContentPartPr>
            <p14:xfrm>
              <a:off x="1727280" y="1930320"/>
              <a:ext cx="7426800" cy="191880"/>
            </p14:xfrm>
          </p:contentPart>
        </mc:Choice>
        <mc:Fallback>
          <p:pic>
            <p:nvPicPr>
              <p:cNvPr id="2" name="Ink 1">
                <a:extLst>
                  <a:ext uri="{FF2B5EF4-FFF2-40B4-BE49-F238E27FC236}">
                    <a16:creationId xmlns:a16="http://schemas.microsoft.com/office/drawing/2014/main" id="{BDA8D588-61CE-16C3-8E00-B5280FDC85FD}"/>
                  </a:ext>
                </a:extLst>
              </p:cNvPr>
              <p:cNvPicPr/>
              <p:nvPr/>
            </p:nvPicPr>
            <p:blipFill>
              <a:blip r:embed="rId8"/>
              <a:stretch>
                <a:fillRect/>
              </a:stretch>
            </p:blipFill>
            <p:spPr>
              <a:xfrm>
                <a:off x="1717920" y="1920960"/>
                <a:ext cx="7445520" cy="210600"/>
              </a:xfrm>
              <a:prstGeom prst="rect">
                <a:avLst/>
              </a:prstGeom>
            </p:spPr>
          </p:pic>
        </mc:Fallback>
      </mc:AlternateContent>
    </p:spTree>
    <p:extLst>
      <p:ext uri="{BB962C8B-B14F-4D97-AF65-F5344CB8AC3E}">
        <p14:creationId xmlns:p14="http://schemas.microsoft.com/office/powerpoint/2010/main" val="136034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E57C6-DE48-44B2-8C14-F7076A3307A6}"/>
              </a:ext>
            </a:extLst>
          </p:cNvPr>
          <p:cNvSpPr>
            <a:spLocks noGrp="1"/>
          </p:cNvSpPr>
          <p:nvPr>
            <p:ph type="title"/>
          </p:nvPr>
        </p:nvSpPr>
        <p:spPr/>
        <p:txBody>
          <a:bodyPr/>
          <a:lstStyle/>
          <a:p>
            <a:r>
              <a:rPr lang="en-US" dirty="0"/>
              <a:t>Running Times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35FF03-6FAB-4581-BA6D-07196BB172ED}"/>
                  </a:ext>
                </a:extLst>
              </p:cNvPr>
              <p:cNvSpPr>
                <a:spLocks noGrp="1"/>
              </p:cNvSpPr>
              <p:nvPr>
                <p:ph idx="1"/>
              </p:nvPr>
            </p:nvSpPr>
            <p:spPr>
              <a:xfrm>
                <a:off x="575240" y="1463857"/>
                <a:ext cx="5106560" cy="4845504"/>
              </a:xfrm>
            </p:spPr>
            <p:txBody>
              <a:bodyPr/>
              <a:lstStyle/>
              <a:p>
                <a:r>
                  <a:rPr lang="en-US" dirty="0"/>
                  <a:t>Recall the definition of big-O, big-Omega, big-Theta</a:t>
                </a:r>
              </a:p>
              <a:p>
                <a:endParaRPr lang="en-US" dirty="0"/>
              </a:p>
              <a:p>
                <a:r>
                  <a:rPr lang="en-US" dirty="0"/>
                  <a:t>Big-O is “at most” – it’s a fancy version of “</a:t>
                </a:r>
                <a14:m>
                  <m:oMath xmlns:m="http://schemas.openxmlformats.org/officeDocument/2006/math">
                    <m:r>
                      <a:rPr lang="en-US" b="0" i="1" smtClean="0">
                        <a:latin typeface="Cambria Math" panose="02040503050406030204" pitchFamily="18" charset="0"/>
                      </a:rPr>
                      <m:t>≤</m:t>
                    </m:r>
                  </m:oMath>
                </a14:m>
                <a:r>
                  <a:rPr lang="en-US" dirty="0"/>
                  <a:t>” </a:t>
                </a:r>
              </a:p>
              <a:p>
                <a:r>
                  <a:rPr lang="en-US" dirty="0"/>
                  <a:t>Big-Omega is “at least” – it’s a fancy version of “</a:t>
                </a:r>
                <a14:m>
                  <m:oMath xmlns:m="http://schemas.openxmlformats.org/officeDocument/2006/math">
                    <m:r>
                      <a:rPr lang="en-US" b="0" i="1" smtClean="0">
                        <a:latin typeface="Cambria Math" panose="02040503050406030204" pitchFamily="18" charset="0"/>
                      </a:rPr>
                      <m:t>≥"</m:t>
                    </m:r>
                  </m:oMath>
                </a14:m>
                <a:endParaRPr lang="en-US" dirty="0"/>
              </a:p>
              <a:p>
                <a:r>
                  <a:rPr lang="en-US" dirty="0"/>
                  <a:t>Big-Theta is “about equal to” – it’s a fancy version of “</a:t>
                </a:r>
                <a14:m>
                  <m:oMath xmlns:m="http://schemas.openxmlformats.org/officeDocument/2006/math">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2C35FF03-6FAB-4581-BA6D-07196BB172ED}"/>
                  </a:ext>
                </a:extLst>
              </p:cNvPr>
              <p:cNvSpPr>
                <a:spLocks noGrp="1" noRot="1" noChangeAspect="1" noMove="1" noResize="1" noEditPoints="1" noAdjustHandles="1" noChangeArrowheads="1" noChangeShapeType="1" noTextEdit="1"/>
              </p:cNvSpPr>
              <p:nvPr>
                <p:ph idx="1"/>
              </p:nvPr>
            </p:nvSpPr>
            <p:spPr>
              <a:xfrm>
                <a:off x="575240" y="1463857"/>
                <a:ext cx="5106560" cy="4845504"/>
              </a:xfrm>
              <a:blipFill>
                <a:blip r:embed="rId2"/>
                <a:stretch>
                  <a:fillRect l="-1551" t="-2138"/>
                </a:stretch>
              </a:blipFill>
            </p:spPr>
            <p:txBody>
              <a:bodyPr/>
              <a:lstStyle/>
              <a:p>
                <a:r>
                  <a:rPr lang="en-US">
                    <a:noFill/>
                  </a:rPr>
                  <a:t> </a:t>
                </a:r>
              </a:p>
            </p:txBody>
          </p:sp>
        </mc:Fallback>
      </mc:AlternateContent>
      <p:grpSp>
        <p:nvGrpSpPr>
          <p:cNvPr id="10" name="Group 9" descr="Big O definition box">
            <a:extLst>
              <a:ext uri="{FF2B5EF4-FFF2-40B4-BE49-F238E27FC236}">
                <a16:creationId xmlns:a16="http://schemas.microsoft.com/office/drawing/2014/main" id="{9333DFAD-01BC-427D-8E79-ABB5ECD32423}"/>
              </a:ext>
            </a:extLst>
          </p:cNvPr>
          <p:cNvGrpSpPr/>
          <p:nvPr/>
        </p:nvGrpSpPr>
        <p:grpSpPr>
          <a:xfrm>
            <a:off x="6510201" y="1128869"/>
            <a:ext cx="5366370" cy="1516921"/>
            <a:chOff x="677853" y="1580757"/>
            <a:chExt cx="4114499" cy="1516921"/>
          </a:xfrm>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576F4F1-1058-4F9A-8FEF-46EBE36D050F}"/>
                    </a:ext>
                  </a:extLst>
                </p:cNvPr>
                <p:cNvSpPr/>
                <p:nvPr/>
              </p:nvSpPr>
              <p:spPr>
                <a:xfrm>
                  <a:off x="677853" y="1580757"/>
                  <a:ext cx="4114499" cy="1516921"/>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Cambria Math" panose="02040503050406030204" pitchFamily="18" charset="0"/>
                  </a:endParaRPr>
                </a:p>
                <a:p>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𝑛</m:t>
                      </m:r>
                      <m:r>
                        <a:rPr lang="en-US" sz="2000" i="1">
                          <a:latin typeface="Cambria Math" panose="02040503050406030204" pitchFamily="18" charset="0"/>
                        </a:rPr>
                        <m:t>)</m:t>
                      </m:r>
                    </m:oMath>
                  </a14:m>
                  <a:r>
                    <a:rPr lang="en-US" sz="2000" dirty="0"/>
                    <a:t> </a:t>
                  </a: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is</a:t>
                  </a:r>
                  <a:r>
                    <a:rPr lang="en-US" sz="2000" dirty="0"/>
                    <a:t> </a:t>
                  </a:r>
                  <a14:m>
                    <m:oMath xmlns:m="http://schemas.openxmlformats.org/officeDocument/2006/math">
                      <m:r>
                        <a:rPr lang="en-US" sz="2000" i="1">
                          <a:latin typeface="Cambria Math" panose="02040503050406030204" pitchFamily="18" charset="0"/>
                        </a:rPr>
                        <m:t>𝑂</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oMath>
                  </a14:m>
                  <a:r>
                    <a:rPr lang="en-US" sz="2000" dirty="0"/>
                    <a:t> </a:t>
                  </a: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if there exist positive constants </a:t>
                  </a:r>
                  <a14:m>
                    <m:oMath xmlns:m="http://schemas.openxmlformats.org/officeDocument/2006/math">
                      <m:r>
                        <a:rPr lang="en-US" sz="2000" i="1">
                          <a:latin typeface="Cambria Math" panose="02040503050406030204" pitchFamily="18" charset="0"/>
                        </a:rPr>
                        <m:t>𝑐</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 such that for all</a:t>
                  </a:r>
                  <a:r>
                    <a:rPr lang="en-US" sz="2000" dirty="0"/>
                    <a:t>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t>, </a:t>
                  </a: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oMath>
                    </m:oMathPara>
                  </a14:m>
                  <a:endParaRPr lang="en-US" sz="2000" dirty="0"/>
                </a:p>
              </p:txBody>
            </p:sp>
          </mc:Choice>
          <mc:Fallback xmlns="">
            <p:sp>
              <p:nvSpPr>
                <p:cNvPr id="11" name="Rectangle 10">
                  <a:extLst>
                    <a:ext uri="{FF2B5EF4-FFF2-40B4-BE49-F238E27FC236}">
                      <a16:creationId xmlns:a16="http://schemas.microsoft.com/office/drawing/2014/main" id="{2576F4F1-1058-4F9A-8FEF-46EBE36D050F}"/>
                    </a:ext>
                  </a:extLst>
                </p:cNvPr>
                <p:cNvSpPr>
                  <a:spLocks noRot="1" noChangeAspect="1" noMove="1" noResize="1" noEditPoints="1" noAdjustHandles="1" noChangeArrowheads="1" noChangeShapeType="1" noTextEdit="1"/>
                </p:cNvSpPr>
                <p:nvPr/>
              </p:nvSpPr>
              <p:spPr>
                <a:xfrm>
                  <a:off x="677853" y="1580757"/>
                  <a:ext cx="4114499" cy="1516921"/>
                </a:xfrm>
                <a:prstGeom prst="rect">
                  <a:avLst/>
                </a:prstGeom>
                <a:blipFill>
                  <a:blip r:embed="rId5"/>
                  <a:stretch>
                    <a:fillRect l="-1250"/>
                  </a:stretch>
                </a:blipFill>
                <a:ln>
                  <a:no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0F922738-8ED5-49FF-9847-EB37BFF43699}"/>
                </a:ext>
              </a:extLst>
            </p:cNvPr>
            <p:cNvSpPr/>
            <p:nvPr/>
          </p:nvSpPr>
          <p:spPr>
            <a:xfrm>
              <a:off x="677853" y="1580758"/>
              <a:ext cx="411449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Big-O</a:t>
              </a:r>
            </a:p>
          </p:txBody>
        </p:sp>
      </p:grpSp>
      <p:grpSp>
        <p:nvGrpSpPr>
          <p:cNvPr id="4" name="Group 3" descr="Big Omega defintion box">
            <a:extLst>
              <a:ext uri="{FF2B5EF4-FFF2-40B4-BE49-F238E27FC236}">
                <a16:creationId xmlns:a16="http://schemas.microsoft.com/office/drawing/2014/main" id="{B13DDA76-3136-4FD5-8426-C183BC524FFC}"/>
              </a:ext>
            </a:extLst>
          </p:cNvPr>
          <p:cNvGrpSpPr/>
          <p:nvPr/>
        </p:nvGrpSpPr>
        <p:grpSpPr>
          <a:xfrm>
            <a:off x="6510200" y="2728590"/>
            <a:ext cx="5366372" cy="1609494"/>
            <a:chOff x="677852" y="1580757"/>
            <a:chExt cx="6576586" cy="160949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979A6C4-BD4A-4215-B53A-B4668845321A}"/>
                    </a:ext>
                  </a:extLst>
                </p:cNvPr>
                <p:cNvSpPr/>
                <p:nvPr/>
              </p:nvSpPr>
              <p:spPr>
                <a:xfrm>
                  <a:off x="677853" y="1580757"/>
                  <a:ext cx="6576585" cy="1609494"/>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i="1" dirty="0">
                    <a:latin typeface="Cambria Math" panose="02040503050406030204" pitchFamily="18" charset="0"/>
                  </a:endParaRPr>
                </a:p>
                <a:p>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𝑛</m:t>
                      </m:r>
                      <m:r>
                        <a:rPr lang="en-US" sz="2000" i="1">
                          <a:latin typeface="Cambria Math" panose="02040503050406030204" pitchFamily="18" charset="0"/>
                        </a:rPr>
                        <m:t>)</m:t>
                      </m:r>
                    </m:oMath>
                  </a14:m>
                  <a:r>
                    <a:rPr lang="en-US" sz="2000" dirty="0"/>
                    <a:t> </a:t>
                  </a:r>
                  <a:r>
                    <a:rPr lang="en-US" sz="2000" dirty="0">
                      <a:solidFill>
                        <a:schemeClr val="bg1"/>
                      </a:solidFill>
                      <a:latin typeface="Segoe UI Semilight" panose="020B0402040204020203" pitchFamily="34" charset="0"/>
                      <a:cs typeface="Segoe UI Semilight" panose="020B0402040204020203" pitchFamily="34" charset="0"/>
                    </a:rPr>
                    <a:t>is </a:t>
                  </a:r>
                  <a14:m>
                    <m:oMath xmlns:m="http://schemas.openxmlformats.org/officeDocument/2006/math">
                      <m:r>
                        <m:rPr>
                          <m:sty m:val="p"/>
                        </m:rPr>
                        <a:rPr lang="en-US" sz="2000" b="0" i="0" smtClean="0">
                          <a:latin typeface="Cambria Math" panose="02040503050406030204" pitchFamily="18" charset="0"/>
                        </a:rPr>
                        <m:t>Ω</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oMath>
                  </a14:m>
                  <a:r>
                    <a:rPr lang="en-US" sz="2000" dirty="0"/>
                    <a:t> </a:t>
                  </a:r>
                  <a:r>
                    <a:rPr lang="en-US" sz="2000" dirty="0">
                      <a:solidFill>
                        <a:schemeClr val="bg1"/>
                      </a:solidFill>
                      <a:latin typeface="Segoe UI Semilight" panose="020B0402040204020203" pitchFamily="34" charset="0"/>
                      <a:cs typeface="Segoe UI Semilight" panose="020B0402040204020203" pitchFamily="34" charset="0"/>
                    </a:rPr>
                    <a:t>if there exist positive constants </a:t>
                  </a:r>
                  <a14:m>
                    <m:oMath xmlns:m="http://schemas.openxmlformats.org/officeDocument/2006/math">
                      <m:r>
                        <a:rPr lang="en-US" sz="2000">
                          <a:solidFill>
                            <a:schemeClr val="bg1"/>
                          </a:solidFill>
                          <a:latin typeface="Cambria Math" panose="02040503050406030204" pitchFamily="18" charset="0"/>
                          <a:cs typeface="Segoe UI Semilight" panose="020B0402040204020203" pitchFamily="34" charset="0"/>
                        </a:rPr>
                        <m:t>𝑐</m:t>
                      </m:r>
                      <m:r>
                        <a:rPr lang="en-US" sz="2000">
                          <a:solidFill>
                            <a:schemeClr val="bg1"/>
                          </a:solidFill>
                          <a:latin typeface="Cambria Math" panose="02040503050406030204" pitchFamily="18" charset="0"/>
                          <a:cs typeface="Segoe UI Semilight" panose="020B0402040204020203" pitchFamily="34" charset="0"/>
                        </a:rPr>
                        <m:t>, </m:t>
                      </m:r>
                      <m:sSub>
                        <m:sSubPr>
                          <m:ctrlPr>
                            <a:rPr lang="en-US" sz="2000" i="1">
                              <a:solidFill>
                                <a:schemeClr val="bg1"/>
                              </a:solidFill>
                              <a:latin typeface="Cambria Math" panose="02040503050406030204" pitchFamily="18" charset="0"/>
                              <a:cs typeface="Segoe UI Semilight" panose="020B0402040204020203" pitchFamily="34" charset="0"/>
                            </a:rPr>
                          </m:ctrlPr>
                        </m:sSubPr>
                        <m:e>
                          <m:r>
                            <a:rPr lang="en-US" sz="2000">
                              <a:solidFill>
                                <a:schemeClr val="bg1"/>
                              </a:solidFill>
                              <a:latin typeface="Cambria Math" panose="02040503050406030204" pitchFamily="18" charset="0"/>
                              <a:cs typeface="Segoe UI Semilight" panose="020B0402040204020203" pitchFamily="34" charset="0"/>
                            </a:rPr>
                            <m:t>𝑛</m:t>
                          </m:r>
                        </m:e>
                        <m:sub>
                          <m:r>
                            <a:rPr lang="en-US" sz="2000">
                              <a:solidFill>
                                <a:schemeClr val="bg1"/>
                              </a:solidFill>
                              <a:latin typeface="Cambria Math" panose="02040503050406030204" pitchFamily="18" charset="0"/>
                              <a:cs typeface="Segoe UI Semilight" panose="020B0402040204020203" pitchFamily="34" charset="0"/>
                            </a:rPr>
                            <m:t>0</m:t>
                          </m:r>
                        </m:sub>
                      </m:sSub>
                    </m:oMath>
                  </a14:m>
                  <a:r>
                    <a:rPr lang="en-US" sz="2000" dirty="0">
                      <a:solidFill>
                        <a:schemeClr val="bg1"/>
                      </a:solidFill>
                      <a:latin typeface="Segoe UI Semilight" panose="020B0402040204020203" pitchFamily="34" charset="0"/>
                      <a:cs typeface="Segoe UI Semilight" panose="020B0402040204020203" pitchFamily="34" charset="0"/>
                    </a:rPr>
                    <a:t> such that for all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t>, </a:t>
                  </a: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b="0" i="1" smtClean="0">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oMath>
                    </m:oMathPara>
                  </a14:m>
                  <a:endParaRPr lang="en-US" sz="2000" dirty="0"/>
                </a:p>
              </p:txBody>
            </p:sp>
          </mc:Choice>
          <mc:Fallback xmlns="">
            <p:sp>
              <p:nvSpPr>
                <p:cNvPr id="5" name="Rectangle 4">
                  <a:extLst>
                    <a:ext uri="{FF2B5EF4-FFF2-40B4-BE49-F238E27FC236}">
                      <a16:creationId xmlns:a16="http://schemas.microsoft.com/office/drawing/2014/main" id="{4979A6C4-BD4A-4215-B53A-B4668845321A}"/>
                    </a:ext>
                  </a:extLst>
                </p:cNvPr>
                <p:cNvSpPr>
                  <a:spLocks noRot="1" noChangeAspect="1" noMove="1" noResize="1" noEditPoints="1" noAdjustHandles="1" noChangeArrowheads="1" noChangeShapeType="1" noTextEdit="1"/>
                </p:cNvSpPr>
                <p:nvPr/>
              </p:nvSpPr>
              <p:spPr>
                <a:xfrm>
                  <a:off x="677853" y="1580757"/>
                  <a:ext cx="6576585" cy="1609494"/>
                </a:xfrm>
                <a:prstGeom prst="rect">
                  <a:avLst/>
                </a:prstGeom>
                <a:blipFill>
                  <a:blip r:embed="rId3"/>
                  <a:stretch>
                    <a:fillRect l="-568" r="-1023"/>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91728861-7BE6-4B50-AE66-03CE57A46478}"/>
                </a:ext>
              </a:extLst>
            </p:cNvPr>
            <p:cNvSpPr/>
            <p:nvPr/>
          </p:nvSpPr>
          <p:spPr>
            <a:xfrm>
              <a:off x="677852" y="1580758"/>
              <a:ext cx="6576585"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1"/>
                  </a:solidFill>
                  <a:latin typeface="Segoe UI Semilight" panose="020B0402040204020203" pitchFamily="34" charset="0"/>
                </a:rPr>
                <a:t>Big-Omega</a:t>
              </a:r>
            </a:p>
          </p:txBody>
        </p:sp>
      </p:grpSp>
      <p:grpSp>
        <p:nvGrpSpPr>
          <p:cNvPr id="7" name="Group 6" descr="Big Theta definition box">
            <a:extLst>
              <a:ext uri="{FF2B5EF4-FFF2-40B4-BE49-F238E27FC236}">
                <a16:creationId xmlns:a16="http://schemas.microsoft.com/office/drawing/2014/main" id="{EC6DB8A5-2EC4-4F4A-B7BE-418DF217D33B}"/>
              </a:ext>
            </a:extLst>
          </p:cNvPr>
          <p:cNvGrpSpPr/>
          <p:nvPr/>
        </p:nvGrpSpPr>
        <p:grpSpPr>
          <a:xfrm>
            <a:off x="6462711" y="4594129"/>
            <a:ext cx="5356824" cy="1645620"/>
            <a:chOff x="672906" y="5149727"/>
            <a:chExt cx="6580155" cy="1645620"/>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0EDE1C1-7229-4AF9-A724-7187207C40E1}"/>
                    </a:ext>
                  </a:extLst>
                </p:cNvPr>
                <p:cNvSpPr/>
                <p:nvPr/>
              </p:nvSpPr>
              <p:spPr>
                <a:xfrm>
                  <a:off x="672907" y="5149727"/>
                  <a:ext cx="6580154" cy="1645620"/>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dirty="0">
                    <a:latin typeface="Cambria Math" panose="02040503050406030204" pitchFamily="18" charset="0"/>
                  </a:endParaRPr>
                </a:p>
                <a:p>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m:t>
                      </m:r>
                    </m:oMath>
                  </a14:m>
                  <a:r>
                    <a:rPr lang="en-US" sz="2200" dirty="0">
                      <a:solidFill>
                        <a:schemeClr val="bg1"/>
                      </a:solidFill>
                      <a:latin typeface="Segoe UI Semilight" panose="020B0402040204020203" pitchFamily="34" charset="0"/>
                    </a:rPr>
                    <a:t> is </a:t>
                  </a:r>
                  <a14:m>
                    <m:oMath xmlns:m="http://schemas.openxmlformats.org/officeDocument/2006/math">
                      <m:r>
                        <m:rPr>
                          <m:sty m:val="p"/>
                        </m:rPr>
                        <a:rPr lang="en-US" sz="2400" b="0" i="0" smtClean="0">
                          <a:latin typeface="Cambria Math" panose="02040503050406030204" pitchFamily="18" charset="0"/>
                        </a:rPr>
                        <m:t>Θ</m:t>
                      </m:r>
                      <m:r>
                        <a:rPr lang="en-US" sz="2400" i="1">
                          <a:latin typeface="Cambria Math" panose="02040503050406030204" pitchFamily="18" charset="0"/>
                        </a:rPr>
                        <m:t>(</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i="1">
                              <a:latin typeface="Cambria Math" panose="02040503050406030204" pitchFamily="18" charset="0"/>
                            </a:rPr>
                            <m:t>𝑛</m:t>
                          </m:r>
                        </m:e>
                      </m:d>
                      <m:r>
                        <a:rPr lang="en-US" sz="2400" i="1">
                          <a:latin typeface="Cambria Math" panose="02040503050406030204" pitchFamily="18" charset="0"/>
                        </a:rPr>
                        <m:t>)</m:t>
                      </m:r>
                    </m:oMath>
                  </a14:m>
                  <a:r>
                    <a:rPr lang="en-US" sz="2400" dirty="0"/>
                    <a:t> </a:t>
                  </a:r>
                  <a:r>
                    <a:rPr lang="en-US" sz="2200" dirty="0">
                      <a:solidFill>
                        <a:schemeClr val="bg1"/>
                      </a:solidFill>
                      <a:latin typeface="Segoe UI Semilight" panose="020B0402040204020203" pitchFamily="34" charset="0"/>
                    </a:rPr>
                    <a:t>if </a:t>
                  </a:r>
                </a:p>
                <a:p>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r>
                    <a:rPr lang="en-US" sz="2200" dirty="0">
                      <a:solidFill>
                        <a:schemeClr val="bg1"/>
                      </a:solidFill>
                      <a:latin typeface="Segoe UI Semilight" panose="020B0402040204020203" pitchFamily="34" charset="0"/>
                    </a:rPr>
                    <a:t> is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oMath>
                  </a14:m>
                  <a:r>
                    <a:rPr lang="en-US" sz="2200" dirty="0">
                      <a:solidFill>
                        <a:schemeClr val="bg1"/>
                      </a:solidFill>
                      <a:latin typeface="Segoe UI Semilight" panose="020B0402040204020203" pitchFamily="34" charset="0"/>
                    </a:rPr>
                    <a:t> and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r>
                    <a:rPr lang="en-US" sz="2200" dirty="0">
                      <a:solidFill>
                        <a:schemeClr val="bg1"/>
                      </a:solidFill>
                      <a:latin typeface="Segoe UI Semilight" panose="020B0402040204020203" pitchFamily="34" charset="0"/>
                    </a:rPr>
                    <a:t> is </a:t>
                  </a:r>
                  <a14:m>
                    <m:oMath xmlns:m="http://schemas.openxmlformats.org/officeDocument/2006/math">
                      <m:r>
                        <m:rPr>
                          <m:sty m:val="p"/>
                        </m:rPr>
                        <a:rPr lang="en-US" sz="2400" b="0" i="0" smtClean="0">
                          <a:latin typeface="Cambria Math" panose="02040503050406030204" pitchFamily="18" charset="0"/>
                        </a:rPr>
                        <m:t>Ω</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oMath>
                  </a14:m>
                  <a:r>
                    <a:rPr lang="en-US" sz="2400" dirty="0"/>
                    <a:t>.</a:t>
                  </a:r>
                </a:p>
              </p:txBody>
            </p:sp>
          </mc:Choice>
          <mc:Fallback xmlns="">
            <p:sp>
              <p:nvSpPr>
                <p:cNvPr id="8" name="Rectangle 7">
                  <a:extLst>
                    <a:ext uri="{FF2B5EF4-FFF2-40B4-BE49-F238E27FC236}">
                      <a16:creationId xmlns:a16="http://schemas.microsoft.com/office/drawing/2014/main" id="{50EDE1C1-7229-4AF9-A724-7187207C40E1}"/>
                    </a:ext>
                  </a:extLst>
                </p:cNvPr>
                <p:cNvSpPr>
                  <a:spLocks noRot="1" noChangeAspect="1" noMove="1" noResize="1" noEditPoints="1" noAdjustHandles="1" noChangeArrowheads="1" noChangeShapeType="1" noTextEdit="1"/>
                </p:cNvSpPr>
                <p:nvPr/>
              </p:nvSpPr>
              <p:spPr>
                <a:xfrm>
                  <a:off x="672907" y="5149727"/>
                  <a:ext cx="6580154" cy="1645620"/>
                </a:xfrm>
                <a:prstGeom prst="rect">
                  <a:avLst/>
                </a:prstGeom>
                <a:blipFill>
                  <a:blip r:embed="rId4"/>
                  <a:stretch>
                    <a:fillRect l="-910"/>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902FF4A7-EE31-43CB-A121-C85E882BAB86}"/>
                </a:ext>
              </a:extLst>
            </p:cNvPr>
            <p:cNvSpPr/>
            <p:nvPr/>
          </p:nvSpPr>
          <p:spPr>
            <a:xfrm>
              <a:off x="672906" y="5149728"/>
              <a:ext cx="6580155"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1"/>
                  </a:solidFill>
                  <a:latin typeface="Segoe UI Semilight" panose="020B0402040204020203" pitchFamily="34" charset="0"/>
                </a:rPr>
                <a:t>Big-Theta</a:t>
              </a:r>
            </a:p>
          </p:txBody>
        </p:sp>
      </p:grpSp>
      <mc:AlternateContent xmlns:mc="http://schemas.openxmlformats.org/markup-compatibility/2006">
        <mc:Choice xmlns:p14="http://schemas.microsoft.com/office/powerpoint/2010/main" Requires="p14">
          <p:contentPart p14:bwMode="auto" r:id="rId6">
            <p14:nvContentPartPr>
              <p14:cNvPr id="13" name="Ink 12">
                <a:extLst>
                  <a:ext uri="{FF2B5EF4-FFF2-40B4-BE49-F238E27FC236}">
                    <a16:creationId xmlns:a16="http://schemas.microsoft.com/office/drawing/2014/main" id="{10E82055-6102-E97C-401C-204248E14887}"/>
                  </a:ext>
                </a:extLst>
              </p14:cNvPr>
              <p14:cNvContentPartPr/>
              <p14:nvPr/>
            </p14:nvContentPartPr>
            <p14:xfrm>
              <a:off x="5842800" y="880200"/>
              <a:ext cx="747000" cy="5055840"/>
            </p14:xfrm>
          </p:contentPart>
        </mc:Choice>
        <mc:Fallback>
          <p:pic>
            <p:nvPicPr>
              <p:cNvPr id="13" name="Ink 12">
                <a:extLst>
                  <a:ext uri="{FF2B5EF4-FFF2-40B4-BE49-F238E27FC236}">
                    <a16:creationId xmlns:a16="http://schemas.microsoft.com/office/drawing/2014/main" id="{10E82055-6102-E97C-401C-204248E14887}"/>
                  </a:ext>
                </a:extLst>
              </p:cNvPr>
              <p:cNvPicPr/>
              <p:nvPr/>
            </p:nvPicPr>
            <p:blipFill>
              <a:blip r:embed="rId7"/>
              <a:stretch>
                <a:fillRect/>
              </a:stretch>
            </p:blipFill>
            <p:spPr>
              <a:xfrm>
                <a:off x="5833440" y="870840"/>
                <a:ext cx="765720" cy="5074560"/>
              </a:xfrm>
              <a:prstGeom prst="rect">
                <a:avLst/>
              </a:prstGeom>
            </p:spPr>
          </p:pic>
        </mc:Fallback>
      </mc:AlternateContent>
    </p:spTree>
    <p:extLst>
      <p:ext uri="{BB962C8B-B14F-4D97-AF65-F5344CB8AC3E}">
        <p14:creationId xmlns:p14="http://schemas.microsoft.com/office/powerpoint/2010/main" val="3366164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D4E1-7863-42C8-B9EB-78D59B2BFDC3}"/>
              </a:ext>
            </a:extLst>
          </p:cNvPr>
          <p:cNvSpPr>
            <a:spLocks noGrp="1"/>
          </p:cNvSpPr>
          <p:nvPr>
            <p:ph type="title"/>
          </p:nvPr>
        </p:nvSpPr>
        <p:spPr/>
        <p:txBody>
          <a:bodyPr/>
          <a:lstStyle/>
          <a:p>
            <a:r>
              <a:rPr lang="en-US" dirty="0"/>
              <a:t>What don’t we care about?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C5E444-6A04-4E95-8882-A0777C07DFF1}"/>
                  </a:ext>
                </a:extLst>
              </p:cNvPr>
              <p:cNvSpPr>
                <a:spLocks noGrp="1"/>
              </p:cNvSpPr>
              <p:nvPr>
                <p:ph idx="1"/>
              </p:nvPr>
            </p:nvSpPr>
            <p:spPr/>
            <p:txBody>
              <a:bodyPr/>
              <a:lstStyle/>
              <a:p>
                <a:r>
                  <a:rPr lang="en-US" dirty="0"/>
                  <a:t>Ignore lower-order terms.</a:t>
                </a:r>
              </a:p>
              <a:p>
                <a:r>
                  <a:rPr lang="en-US" dirty="0"/>
                  <a:t>If there’s a </a:t>
                </a:r>
                <a14:m>
                  <m:oMath xmlns:m="http://schemas.openxmlformats.org/officeDocument/2006/math">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0" smtClean="0">
                        <a:latin typeface="Cambria Math" panose="02040503050406030204" pitchFamily="18" charset="0"/>
                      </a:rPr>
                      <m:t> </m:t>
                    </m:r>
                  </m:oMath>
                </a14:m>
                <a:r>
                  <a:rPr lang="en-US" dirty="0"/>
                  <a:t>that’s more important than </a:t>
                </a:r>
                <a14:m>
                  <m:oMath xmlns:m="http://schemas.openxmlformats.org/officeDocument/2006/math">
                    <m:r>
                      <a:rPr lang="en-US" b="0" i="1" smtClean="0">
                        <a:latin typeface="Cambria Math" panose="02040503050406030204" pitchFamily="18" charset="0"/>
                      </a:rPr>
                      <m:t>10</m:t>
                    </m:r>
                    <m:r>
                      <a:rPr lang="en-US" b="0" i="1" smtClean="0">
                        <a:latin typeface="Cambria Math" panose="02040503050406030204" pitchFamily="18" charset="0"/>
                      </a:rPr>
                      <m:t>𝑛</m:t>
                    </m:r>
                  </m:oMath>
                </a14:m>
                <a:r>
                  <a:rPr lang="en-US" dirty="0"/>
                  <a:t> for very large </a:t>
                </a:r>
                <a14:m>
                  <m:oMath xmlns:m="http://schemas.openxmlformats.org/officeDocument/2006/math">
                    <m:r>
                      <a:rPr lang="en-US" b="0" i="1" smtClean="0">
                        <a:latin typeface="Cambria Math" panose="02040503050406030204" pitchFamily="18" charset="0"/>
                      </a:rPr>
                      <m:t>𝑛</m:t>
                    </m:r>
                  </m:oMath>
                </a14:m>
                <a:endParaRPr lang="en-US" dirty="0"/>
              </a:p>
              <a:p>
                <a:endParaRPr lang="en-US" dirty="0"/>
              </a:p>
              <a:p>
                <a:r>
                  <a:rPr lang="en-US" dirty="0"/>
                  <a:t>Ignore constant factors.</a:t>
                </a:r>
              </a:p>
              <a:p>
                <a:r>
                  <a:rPr lang="en-US" dirty="0"/>
                  <a:t>We can’t see clearly what will happen when we convert from pseudocode to Java code (and Java code to machine code)</a:t>
                </a:r>
              </a:p>
              <a:p>
                <a:endParaRPr lang="en-US" dirty="0"/>
              </a:p>
              <a:p>
                <a:r>
                  <a:rPr lang="en-US" dirty="0"/>
                  <a:t>Ignore small inputs.</a:t>
                </a:r>
              </a:p>
              <a:p>
                <a:r>
                  <a:rPr lang="en-US" dirty="0"/>
                  <a:t>Small enough and it happens in the blink of an eye anyway…</a:t>
                </a:r>
              </a:p>
            </p:txBody>
          </p:sp>
        </mc:Choice>
        <mc:Fallback xmlns="">
          <p:sp>
            <p:nvSpPr>
              <p:cNvPr id="3" name="Content Placeholder 2">
                <a:extLst>
                  <a:ext uri="{FF2B5EF4-FFF2-40B4-BE49-F238E27FC236}">
                    <a16:creationId xmlns:a16="http://schemas.microsoft.com/office/drawing/2014/main" id="{A6C5E444-6A04-4E95-8882-A0777C07DFF1}"/>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2866635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6755-532E-495F-B409-6657E0460549}"/>
              </a:ext>
            </a:extLst>
          </p:cNvPr>
          <p:cNvSpPr>
            <a:spLocks noGrp="1"/>
          </p:cNvSpPr>
          <p:nvPr>
            <p:ph type="title"/>
          </p:nvPr>
        </p:nvSpPr>
        <p:spPr/>
        <p:txBody>
          <a:bodyPr/>
          <a:lstStyle/>
          <a:p>
            <a:r>
              <a:rPr lang="en-US" dirty="0"/>
              <a:t>Big-O isn’t perfect!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46CBFD-97E1-4188-BCA9-BCC285F8FB44}"/>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=1,000,000,000,000,000,000,000</m:t>
                    </m:r>
                    <m:r>
                      <a:rPr lang="en-US" b="0" i="1" smtClean="0">
                        <a:latin typeface="Cambria Math" panose="02040503050406030204" pitchFamily="18" charset="0"/>
                      </a:rPr>
                      <m:t>𝑛</m:t>
                    </m:r>
                  </m:oMath>
                </a14:m>
                <a:r>
                  <a:rPr lang="en-US" dirty="0"/>
                  <a:t> is slower than </a:t>
                </a:r>
                <a14:m>
                  <m:oMath xmlns:m="http://schemas.openxmlformats.org/officeDocument/2006/math">
                    <m:r>
                      <m:rPr>
                        <m:sty m:val="p"/>
                      </m:rPr>
                      <a:rPr lang="en-US" b="0" i="0" smtClean="0">
                        <a:latin typeface="Cambria Math" panose="02040503050406030204" pitchFamily="18" charset="0"/>
                      </a:rPr>
                      <m:t>g</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 for “practical” sizes of </a:t>
                </a:r>
                <a14:m>
                  <m:oMath xmlns:m="http://schemas.openxmlformats.org/officeDocument/2006/math">
                    <m:r>
                      <a:rPr lang="en-US" b="0" i="1" smtClean="0">
                        <a:latin typeface="Cambria Math" panose="02040503050406030204" pitchFamily="18" charset="0"/>
                      </a:rPr>
                      <m:t>𝑛</m:t>
                    </m:r>
                  </m:oMath>
                </a14:m>
                <a:r>
                  <a:rPr lang="en-US" dirty="0"/>
                  <a:t>. (but big-</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r>
                      <m:rPr>
                        <m:sty m:val="p"/>
                      </m:rPr>
                      <a:rPr lang="en-US" b="0" i="0" smtClean="0">
                        <a:latin typeface="Cambria Math" panose="02040503050406030204" pitchFamily="18" charset="0"/>
                      </a:rPr>
                      <m:t>Θ</m:t>
                    </m:r>
                  </m:oMath>
                </a14:m>
                <a:r>
                  <a:rPr lang="en-US" dirty="0"/>
                  <a:t> says treat </a:t>
                </a:r>
                <a14:m>
                  <m:oMath xmlns:m="http://schemas.openxmlformats.org/officeDocument/2006/math">
                    <m:r>
                      <a:rPr lang="en-US" b="0" i="1" smtClean="0">
                        <a:latin typeface="Cambria Math" panose="02040503050406030204" pitchFamily="18" charset="0"/>
                      </a:rPr>
                      <m:t>𝑓</m:t>
                    </m:r>
                  </m:oMath>
                </a14:m>
                <a:r>
                  <a:rPr lang="en-US" dirty="0"/>
                  <a:t> as faster)</a:t>
                </a:r>
              </a:p>
              <a:p>
                <a:pPr marL="0" indent="0">
                  <a:buNone/>
                </a:pPr>
                <a:endParaRPr lang="en-US"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and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=1000000</m:t>
                    </m:r>
                    <m:r>
                      <a:rPr lang="en-US" b="0" i="1" smtClean="0">
                        <a:latin typeface="Cambria Math" panose="02040503050406030204" pitchFamily="18" charset="0"/>
                      </a:rPr>
                      <m:t>𝑛</m:t>
                    </m:r>
                  </m:oMath>
                </a14:m>
                <a:r>
                  <a:rPr lang="en-US" dirty="0"/>
                  <a:t> aren’t the same for practical purposes. But big-</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r>
                      <m:rPr>
                        <m:sty m:val="p"/>
                      </m:rPr>
                      <a:rPr lang="en-US" b="0" i="0" smtClean="0">
                        <a:latin typeface="Cambria Math" panose="02040503050406030204" pitchFamily="18" charset="0"/>
                      </a:rPr>
                      <m:t>Θ</m:t>
                    </m:r>
                  </m:oMath>
                </a14:m>
                <a:r>
                  <a:rPr lang="en-US" dirty="0"/>
                  <a:t> treat them identically.</a:t>
                </a:r>
              </a:p>
              <a:p>
                <a:endParaRPr lang="en-US" dirty="0"/>
              </a:p>
            </p:txBody>
          </p:sp>
        </mc:Choice>
        <mc:Fallback xmlns="">
          <p:sp>
            <p:nvSpPr>
              <p:cNvPr id="3" name="Content Placeholder 2">
                <a:extLst>
                  <a:ext uri="{FF2B5EF4-FFF2-40B4-BE49-F238E27FC236}">
                    <a16:creationId xmlns:a16="http://schemas.microsoft.com/office/drawing/2014/main" id="{C046CBFD-97E1-4188-BCA9-BCC285F8FB44}"/>
                  </a:ext>
                </a:extLst>
              </p:cNvPr>
              <p:cNvSpPr>
                <a:spLocks noGrp="1" noRot="1" noChangeAspect="1" noMove="1" noResize="1" noEditPoints="1" noAdjustHandles="1" noChangeArrowheads="1" noChangeShapeType="1" noTextEdit="1"/>
              </p:cNvSpPr>
              <p:nvPr>
                <p:ph idx="1"/>
              </p:nvPr>
            </p:nvSpPr>
            <p:spPr>
              <a:blipFill>
                <a:blip r:embed="rId2"/>
                <a:stretch>
                  <a:fillRect l="-708" t="-2138" r="-980"/>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E87573DF-2134-DBE9-BE70-111B40CABE42}"/>
                  </a:ext>
                </a:extLst>
              </p14:cNvPr>
              <p14:cNvContentPartPr/>
              <p14:nvPr/>
            </p14:nvContentPartPr>
            <p14:xfrm>
              <a:off x="1660320" y="1837800"/>
              <a:ext cx="9478800" cy="354600"/>
            </p14:xfrm>
          </p:contentPart>
        </mc:Choice>
        <mc:Fallback>
          <p:pic>
            <p:nvPicPr>
              <p:cNvPr id="4" name="Ink 3">
                <a:extLst>
                  <a:ext uri="{FF2B5EF4-FFF2-40B4-BE49-F238E27FC236}">
                    <a16:creationId xmlns:a16="http://schemas.microsoft.com/office/drawing/2014/main" id="{E87573DF-2134-DBE9-BE70-111B40CABE42}"/>
                  </a:ext>
                </a:extLst>
              </p:cNvPr>
              <p:cNvPicPr/>
              <p:nvPr/>
            </p:nvPicPr>
            <p:blipFill>
              <a:blip r:embed="rId4"/>
              <a:stretch>
                <a:fillRect/>
              </a:stretch>
            </p:blipFill>
            <p:spPr>
              <a:xfrm>
                <a:off x="1650960" y="1828440"/>
                <a:ext cx="9497520" cy="373320"/>
              </a:xfrm>
              <a:prstGeom prst="rect">
                <a:avLst/>
              </a:prstGeom>
            </p:spPr>
          </p:pic>
        </mc:Fallback>
      </mc:AlternateContent>
    </p:spTree>
    <p:extLst>
      <p:ext uri="{BB962C8B-B14F-4D97-AF65-F5344CB8AC3E}">
        <p14:creationId xmlns:p14="http://schemas.microsoft.com/office/powerpoint/2010/main" val="2471573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C447-5B5C-4147-B67B-69F640A7C4F7}"/>
              </a:ext>
            </a:extLst>
          </p:cNvPr>
          <p:cNvSpPr>
            <a:spLocks noGrp="1"/>
          </p:cNvSpPr>
          <p:nvPr>
            <p:ph type="title"/>
          </p:nvPr>
        </p:nvSpPr>
        <p:spPr/>
        <p:txBody>
          <a:bodyPr/>
          <a:lstStyle/>
          <a:p>
            <a:r>
              <a:rPr lang="en-US" dirty="0"/>
              <a:t>Polynomial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32B4B0-E08A-442A-925B-644348F83C34}"/>
                  </a:ext>
                </a:extLst>
              </p:cNvPr>
              <p:cNvSpPr>
                <a:spLocks noGrp="1"/>
              </p:cNvSpPr>
              <p:nvPr>
                <p:ph idx="1"/>
              </p:nvPr>
            </p:nvSpPr>
            <p:spPr/>
            <p:txBody>
              <a:bodyPr/>
              <a:lstStyle/>
              <a:p>
                <a:r>
                  <a:rPr lang="en-US" dirty="0"/>
                  <a:t>We’ll say an algorithm is “efficient” if it runs in </a:t>
                </a:r>
                <a:r>
                  <a:rPr lang="en-US" b="1" dirty="0"/>
                  <a:t>polynomial time</a:t>
                </a:r>
              </a:p>
              <a:p>
                <a:endParaRPr lang="en-US" dirty="0"/>
              </a:p>
              <a:p>
                <a:endParaRPr lang="en-US" dirty="0"/>
              </a:p>
              <a:p>
                <a:endParaRPr lang="en-US" dirty="0"/>
              </a:p>
              <a:p>
                <a:endParaRPr lang="en-US" dirty="0"/>
              </a:p>
              <a:p>
                <a:r>
                  <a:rPr lang="en-US" dirty="0"/>
                  <a:t>Sorting algorithms (e.g. the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d>
                  </m:oMath>
                </a14:m>
                <a:r>
                  <a:rPr lang="en-US" dirty="0"/>
                  <a:t> ones) – polynomial time.</a:t>
                </a:r>
              </a:p>
              <a:p>
                <a:r>
                  <a:rPr lang="en-US" dirty="0"/>
                  <a:t>Graph algorithms from 332 – polynomial time </a:t>
                </a:r>
              </a:p>
            </p:txBody>
          </p:sp>
        </mc:Choice>
        <mc:Fallback xmlns="">
          <p:sp>
            <p:nvSpPr>
              <p:cNvPr id="3" name="Content Placeholder 2">
                <a:extLst>
                  <a:ext uri="{FF2B5EF4-FFF2-40B4-BE49-F238E27FC236}">
                    <a16:creationId xmlns:a16="http://schemas.microsoft.com/office/drawing/2014/main" id="{8032B4B0-E08A-442A-925B-644348F83C34}"/>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4" name="Group 3" descr="Polynomial time definition box.">
            <a:extLst>
              <a:ext uri="{FF2B5EF4-FFF2-40B4-BE49-F238E27FC236}">
                <a16:creationId xmlns:a16="http://schemas.microsoft.com/office/drawing/2014/main" id="{A63FF029-F007-4F24-A483-CE7D03451BDC}"/>
              </a:ext>
            </a:extLst>
          </p:cNvPr>
          <p:cNvGrpSpPr/>
          <p:nvPr/>
        </p:nvGrpSpPr>
        <p:grpSpPr>
          <a:xfrm>
            <a:off x="1570876" y="2496561"/>
            <a:ext cx="9237798"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D2C0D30-E346-426D-9224-617D7153CA3C}"/>
                    </a:ext>
                  </a:extLst>
                </p:cNvPr>
                <p:cNvSpPr/>
                <p:nvPr/>
              </p:nvSpPr>
              <p:spPr>
                <a:xfrm>
                  <a:off x="677852" y="1580757"/>
                  <a:ext cx="4703420" cy="1516921"/>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We say an algorithm runs in polynomial time if on an input of size </a:t>
                  </a:r>
                  <a14:m>
                    <m:oMath xmlns:m="http://schemas.openxmlformats.org/officeDocument/2006/math">
                      <m:r>
                        <a:rPr lang="en-US" sz="2400" b="0" i="1" smtClean="0">
                          <a:latin typeface="Cambria Math" panose="02040503050406030204" pitchFamily="18" charset="0"/>
                          <a:cs typeface="Segoe UI Semibold" panose="020B0702040204020203" pitchFamily="34" charset="0"/>
                        </a:rPr>
                        <m:t>𝑛</m:t>
                      </m:r>
                      <m:r>
                        <a:rPr lang="en-US" sz="2400" b="0" i="1" smtClean="0">
                          <a:latin typeface="Cambria Math" panose="02040503050406030204" pitchFamily="18" charset="0"/>
                          <a:cs typeface="Segoe UI Semibold" panose="020B0702040204020203" pitchFamily="34" charset="0"/>
                        </a:rPr>
                        <m:t>, </m:t>
                      </m:r>
                    </m:oMath>
                  </a14:m>
                  <a:r>
                    <a:rPr lang="en-US" sz="2400" dirty="0">
                      <a:latin typeface="Segoe UI Semibold" panose="020B0702040204020203" pitchFamily="34" charset="0"/>
                      <a:cs typeface="Segoe UI Semibold" panose="020B0702040204020203" pitchFamily="34" charset="0"/>
                    </a:rPr>
                    <a:t>the algorithm runs in time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𝑐</m:t>
                          </m:r>
                        </m:sup>
                      </m:sSup>
                      <m:r>
                        <a:rPr lang="en-US" sz="2400" b="0" i="1" smtClean="0">
                          <a:latin typeface="Cambria Math" panose="02040503050406030204" pitchFamily="18" charset="0"/>
                        </a:rPr>
                        <m:t>)</m:t>
                      </m:r>
                    </m:oMath>
                  </a14:m>
                  <a:r>
                    <a:rPr lang="en-US" sz="2400" dirty="0">
                      <a:latin typeface="Segoe UI Semibold" panose="020B0702040204020203" pitchFamily="34" charset="0"/>
                      <a:cs typeface="Segoe UI Semibold" panose="020B0702040204020203" pitchFamily="34" charset="0"/>
                    </a:rPr>
                    <a:t> for some constant </a:t>
                  </a:r>
                  <a14:m>
                    <m:oMath xmlns:m="http://schemas.openxmlformats.org/officeDocument/2006/math">
                      <m:r>
                        <a:rPr lang="en-US" sz="2400" b="0" i="1" smtClean="0">
                          <a:latin typeface="Cambria Math" panose="02040503050406030204" pitchFamily="18" charset="0"/>
                        </a:rPr>
                        <m:t>𝑐</m:t>
                      </m:r>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AD2C0D30-E346-426D-9224-617D7153CA3C}"/>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5270724-00B7-43EB-816E-A0A7AD7C9802}"/>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Polynomial Time</a:t>
              </a:r>
            </a:p>
          </p:txBody>
        </p:sp>
      </p:gr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F973AF48-FD27-5552-1D96-3FC33467152E}"/>
                  </a:ext>
                </a:extLst>
              </p14:cNvPr>
              <p14:cNvContentPartPr/>
              <p14:nvPr/>
            </p14:nvContentPartPr>
            <p14:xfrm>
              <a:off x="824400" y="2156760"/>
              <a:ext cx="6816960" cy="1872360"/>
            </p14:xfrm>
          </p:contentPart>
        </mc:Choice>
        <mc:Fallback>
          <p:pic>
            <p:nvPicPr>
              <p:cNvPr id="7" name="Ink 6">
                <a:extLst>
                  <a:ext uri="{FF2B5EF4-FFF2-40B4-BE49-F238E27FC236}">
                    <a16:creationId xmlns:a16="http://schemas.microsoft.com/office/drawing/2014/main" id="{F973AF48-FD27-5552-1D96-3FC33467152E}"/>
                  </a:ext>
                </a:extLst>
              </p:cNvPr>
              <p:cNvPicPr/>
              <p:nvPr/>
            </p:nvPicPr>
            <p:blipFill>
              <a:blip r:embed="rId5"/>
              <a:stretch>
                <a:fillRect/>
              </a:stretch>
            </p:blipFill>
            <p:spPr>
              <a:xfrm>
                <a:off x="815040" y="2147400"/>
                <a:ext cx="6835680" cy="1891080"/>
              </a:xfrm>
              <a:prstGeom prst="rect">
                <a:avLst/>
              </a:prstGeom>
            </p:spPr>
          </p:pic>
        </mc:Fallback>
      </mc:AlternateContent>
    </p:spTree>
    <p:extLst>
      <p:ext uri="{BB962C8B-B14F-4D97-AF65-F5344CB8AC3E}">
        <p14:creationId xmlns:p14="http://schemas.microsoft.com/office/powerpoint/2010/main" val="48160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4EBA6-6451-4892-B7D7-F98BCCC7C2DF}"/>
              </a:ext>
            </a:extLst>
          </p:cNvPr>
          <p:cNvSpPr>
            <a:spLocks noGrp="1"/>
          </p:cNvSpPr>
          <p:nvPr>
            <p:ph type="title"/>
          </p:nvPr>
        </p:nvSpPr>
        <p:spPr/>
        <p:txBody>
          <a:bodyPr/>
          <a:lstStyle/>
          <a:p>
            <a:r>
              <a:rPr lang="en-US" dirty="0"/>
              <a:t>Why Polynomial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458C93-F97E-462C-A81C-105CBB8BAB7A}"/>
                  </a:ext>
                </a:extLst>
              </p:cNvPr>
              <p:cNvSpPr>
                <a:spLocks noGrp="1"/>
              </p:cNvSpPr>
              <p:nvPr>
                <p:ph idx="1"/>
              </p:nvPr>
            </p:nvSpPr>
            <p:spPr/>
            <p:txBody>
              <a:bodyPr/>
              <a:lstStyle/>
              <a:p>
                <a:r>
                  <a:rPr lang="en-US" dirty="0"/>
                  <a:t>Most “in-practice efficient” algorithms are polynomial time, and most polynomial time algorithms </a:t>
                </a:r>
                <a:r>
                  <a:rPr lang="en-US" b="1" dirty="0"/>
                  <a:t>can be made</a:t>
                </a:r>
                <a:r>
                  <a:rPr lang="en-US" dirty="0"/>
                  <a:t> “in-practice efficient.”</a:t>
                </a:r>
              </a:p>
              <a:p>
                <a:pPr lvl="1"/>
                <a:r>
                  <a:rPr lang="en-US" dirty="0"/>
                  <a:t>Not all of them! But a good number.</a:t>
                </a:r>
              </a:p>
              <a:p>
                <a:r>
                  <a:rPr lang="en-US" dirty="0"/>
                  <a:t>It’s an easy definition to state and check.</a:t>
                </a:r>
              </a:p>
              <a:p>
                <a:r>
                  <a:rPr lang="en-US" dirty="0"/>
                  <a:t>It’s easy to work with (a polynomial time algorithm, run on the output of a polynomial time algorithm is overall a polynomial time algorithm).</a:t>
                </a:r>
              </a:p>
              <a:p>
                <a:pPr lvl="1"/>
                <a:r>
                  <a:rPr lang="en-US" dirty="0"/>
                  <a:t>e.g. you can find a minimum spanning tree, then sort the edges. The overall running time is polynomial.</a:t>
                </a:r>
              </a:p>
              <a:p>
                <a:pPr lvl="1"/>
                <a:r>
                  <a:rPr lang="en-US" sz="2800" dirty="0"/>
                  <a:t>It lets us focus on the big-issues.</a:t>
                </a:r>
              </a:p>
              <a:p>
                <a:pPr lvl="1"/>
                <a:r>
                  <a:rPr lang="en-US" dirty="0"/>
                  <a:t>Thinking carefully about data structures might get us from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e>
                    </m:d>
                  </m:oMath>
                </a14:m>
                <a:r>
                  <a:rPr lang="en-US" dirty="0"/>
                  <a:t> to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r>
                      <a:rPr lang="en-US" b="0" i="0" smtClean="0">
                        <a:latin typeface="Cambria Math" panose="02040503050406030204" pitchFamily="18" charset="0"/>
                      </a:rPr>
                      <m:t>,</m:t>
                    </m:r>
                  </m:oMath>
                </a14:m>
                <a:r>
                  <a:rPr lang="en-US" dirty="0"/>
                  <a:t> or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𝑛</m:t>
                        </m:r>
                      </m:e>
                    </m:d>
                  </m:oMath>
                </a14:m>
                <a:r>
                  <a:rPr lang="en-US" dirty="0"/>
                  <a:t> to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but we don’t waste time doing the second one. </a:t>
                </a:r>
              </a:p>
            </p:txBody>
          </p:sp>
        </mc:Choice>
        <mc:Fallback xmlns="">
          <p:sp>
            <p:nvSpPr>
              <p:cNvPr id="3" name="Content Placeholder 2">
                <a:extLst>
                  <a:ext uri="{FF2B5EF4-FFF2-40B4-BE49-F238E27FC236}">
                    <a16:creationId xmlns:a16="http://schemas.microsoft.com/office/drawing/2014/main" id="{B7458C93-F97E-462C-A81C-105CBB8BAB7A}"/>
                  </a:ext>
                </a:extLst>
              </p:cNvPr>
              <p:cNvSpPr>
                <a:spLocks noGrp="1" noRot="1" noChangeAspect="1" noMove="1" noResize="1" noEditPoints="1" noAdjustHandles="1" noChangeArrowheads="1" noChangeShapeType="1" noTextEdit="1"/>
              </p:cNvSpPr>
              <p:nvPr>
                <p:ph idx="1"/>
              </p:nvPr>
            </p:nvSpPr>
            <p:spPr>
              <a:blipFill>
                <a:blip r:embed="rId2"/>
                <a:stretch>
                  <a:fillRect l="-708" t="-2138" r="-1797" b="-377"/>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308DC99B-1FB7-9C4D-0F62-469CE5A9A1F3}"/>
                  </a:ext>
                </a:extLst>
              </p14:cNvPr>
              <p14:cNvContentPartPr/>
              <p14:nvPr/>
            </p14:nvContentPartPr>
            <p14:xfrm>
              <a:off x="891360" y="6267600"/>
              <a:ext cx="1911960" cy="105480"/>
            </p14:xfrm>
          </p:contentPart>
        </mc:Choice>
        <mc:Fallback>
          <p:pic>
            <p:nvPicPr>
              <p:cNvPr id="4" name="Ink 3">
                <a:extLst>
                  <a:ext uri="{FF2B5EF4-FFF2-40B4-BE49-F238E27FC236}">
                    <a16:creationId xmlns:a16="http://schemas.microsoft.com/office/drawing/2014/main" id="{308DC99B-1FB7-9C4D-0F62-469CE5A9A1F3}"/>
                  </a:ext>
                </a:extLst>
              </p:cNvPr>
              <p:cNvPicPr/>
              <p:nvPr/>
            </p:nvPicPr>
            <p:blipFill>
              <a:blip r:embed="rId4"/>
              <a:stretch>
                <a:fillRect/>
              </a:stretch>
            </p:blipFill>
            <p:spPr>
              <a:xfrm>
                <a:off x="882000" y="6258240"/>
                <a:ext cx="1930680" cy="124200"/>
              </a:xfrm>
              <a:prstGeom prst="rect">
                <a:avLst/>
              </a:prstGeom>
            </p:spPr>
          </p:pic>
        </mc:Fallback>
      </mc:AlternateContent>
    </p:spTree>
    <p:extLst>
      <p:ext uri="{BB962C8B-B14F-4D97-AF65-F5344CB8AC3E}">
        <p14:creationId xmlns:p14="http://schemas.microsoft.com/office/powerpoint/2010/main" val="126927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8083-B541-4A07-895D-43767439BED3}"/>
              </a:ext>
            </a:extLst>
          </p:cNvPr>
          <p:cNvSpPr>
            <a:spLocks noGrp="1"/>
          </p:cNvSpPr>
          <p:nvPr>
            <p:ph type="title"/>
          </p:nvPr>
        </p:nvSpPr>
        <p:spPr/>
        <p:txBody>
          <a:bodyPr/>
          <a:lstStyle/>
          <a:p>
            <a:r>
              <a:rPr lang="en-US" dirty="0"/>
              <a:t>Polynomial vs. Exponential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FC66CE-D167-48FE-BE1C-1B6784E30961}"/>
                  </a:ext>
                </a:extLst>
              </p:cNvPr>
              <p:cNvSpPr>
                <a:spLocks noGrp="1"/>
              </p:cNvSpPr>
              <p:nvPr>
                <p:ph idx="1"/>
              </p:nvPr>
            </p:nvSpPr>
            <p:spPr/>
            <p:txBody>
              <a:bodyPr/>
              <a:lstStyle/>
              <a:p>
                <a:r>
                  <a:rPr lang="en-US" dirty="0"/>
                  <a:t>If you have an algorithm that takes exactly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microseconds, how large of an </a:t>
                </a:r>
                <a14:m>
                  <m:oMath xmlns:m="http://schemas.openxmlformats.org/officeDocument/2006/math">
                    <m:r>
                      <a:rPr lang="en-US" b="0" i="1" smtClean="0">
                        <a:latin typeface="Cambria Math" panose="02040503050406030204" pitchFamily="18" charset="0"/>
                      </a:rPr>
                      <m:t>𝑛</m:t>
                    </m:r>
                  </m:oMath>
                </a14:m>
                <a:r>
                  <a:rPr lang="en-US" dirty="0"/>
                  <a:t> can you handle in the given time?</a:t>
                </a:r>
              </a:p>
            </p:txBody>
          </p:sp>
        </mc:Choice>
        <mc:Fallback xmlns="">
          <p:sp>
            <p:nvSpPr>
              <p:cNvPr id="3" name="Content Placeholder 2">
                <a:extLst>
                  <a:ext uri="{FF2B5EF4-FFF2-40B4-BE49-F238E27FC236}">
                    <a16:creationId xmlns:a16="http://schemas.microsoft.com/office/drawing/2014/main" id="{1EFC66CE-D167-48FE-BE1C-1B6784E30961}"/>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pic>
        <p:nvPicPr>
          <p:cNvPr id="1026" name="Picture 2" descr="https://i.stack.imgur.com/DZiN6.png">
            <a:extLst>
              <a:ext uri="{FF2B5EF4-FFF2-40B4-BE49-F238E27FC236}">
                <a16:creationId xmlns:a16="http://schemas.microsoft.com/office/drawing/2014/main" id="{9D4CE8EC-E9F2-4372-B708-11AD257DE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47" y="2341985"/>
            <a:ext cx="11080551" cy="446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06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8083-B541-4A07-895D-43767439BED3}"/>
              </a:ext>
            </a:extLst>
          </p:cNvPr>
          <p:cNvSpPr>
            <a:spLocks noGrp="1"/>
          </p:cNvSpPr>
          <p:nvPr>
            <p:ph type="title"/>
          </p:nvPr>
        </p:nvSpPr>
        <p:spPr/>
        <p:txBody>
          <a:bodyPr/>
          <a:lstStyle/>
          <a:p>
            <a:r>
              <a:rPr lang="en-US" dirty="0"/>
              <a:t>Polynomial vs. Exponential (</a:t>
            </a:r>
            <a:r>
              <a:rPr lang="en-US" dirty="0" err="1"/>
              <a:t>mult</a:t>
            </a:r>
            <a:r>
              <a:rPr lang="en-US" dirty="0"/>
              <a:t> vs. add)</a:t>
            </a:r>
          </a:p>
        </p:txBody>
      </p:sp>
      <p:sp>
        <p:nvSpPr>
          <p:cNvPr id="3" name="Content Placeholder 2">
            <a:extLst>
              <a:ext uri="{FF2B5EF4-FFF2-40B4-BE49-F238E27FC236}">
                <a16:creationId xmlns:a16="http://schemas.microsoft.com/office/drawing/2014/main" id="{1EFC66CE-D167-48FE-BE1C-1B6784E30961}"/>
              </a:ext>
            </a:extLst>
          </p:cNvPr>
          <p:cNvSpPr>
            <a:spLocks noGrp="1"/>
          </p:cNvSpPr>
          <p:nvPr>
            <p:ph idx="1"/>
          </p:nvPr>
        </p:nvSpPr>
        <p:spPr/>
        <p:txBody>
          <a:bodyPr/>
          <a:lstStyle/>
          <a:p>
            <a:r>
              <a:rPr lang="en-US" dirty="0"/>
              <a:t>For polynomial time, throwing (a lot) more time/compute power can make a significant difference. For exponential (or worse) time, the improvement is minimal.</a:t>
            </a:r>
          </a:p>
          <a:p>
            <a:r>
              <a:rPr lang="en-US" dirty="0"/>
              <a:t>With polynomial time, the increase in size is multiplicative..</a:t>
            </a:r>
          </a:p>
          <a:p>
            <a:r>
              <a:rPr lang="en-US" dirty="0"/>
              <a:t>For exponential time, it’s only additive.</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28DB74E0-37E0-423D-B308-0F1C73C3BC6B}"/>
                  </a:ext>
                </a:extLst>
              </p:cNvPr>
              <p:cNvGraphicFramePr>
                <a:graphicFrameLocks noGrp="1"/>
              </p:cNvGraphicFramePr>
              <p:nvPr>
                <p:extLst>
                  <p:ext uri="{D42A27DB-BD31-4B8C-83A1-F6EECF244321}">
                    <p14:modId xmlns:p14="http://schemas.microsoft.com/office/powerpoint/2010/main" val="3796238592"/>
                  </p:ext>
                </p:extLst>
              </p:nvPr>
            </p:nvGraphicFramePr>
            <p:xfrm>
              <a:off x="1713719" y="4287229"/>
              <a:ext cx="8127999" cy="148850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790387922"/>
                        </a:ext>
                      </a:extLst>
                    </a:gridCol>
                    <a:gridCol w="2709333">
                      <a:extLst>
                        <a:ext uri="{9D8B030D-6E8A-4147-A177-3AD203B41FA5}">
                          <a16:colId xmlns:a16="http://schemas.microsoft.com/office/drawing/2014/main" val="2457003152"/>
                        </a:ext>
                      </a:extLst>
                    </a:gridCol>
                    <a:gridCol w="2709333">
                      <a:extLst>
                        <a:ext uri="{9D8B030D-6E8A-4147-A177-3AD203B41FA5}">
                          <a16:colId xmlns:a16="http://schemas.microsoft.com/office/drawing/2014/main" val="1488527556"/>
                        </a:ext>
                      </a:extLst>
                    </a:gridCol>
                  </a:tblGrid>
                  <a:tr h="370840">
                    <a:tc>
                      <a:txBody>
                        <a:bodyPr/>
                        <a:lstStyle/>
                        <a:p>
                          <a:r>
                            <a:rPr lang="en-US" dirty="0"/>
                            <a:t>Running Time</a:t>
                          </a:r>
                        </a:p>
                      </a:txBody>
                      <a:tcPr>
                        <a:solidFill>
                          <a:srgbClr val="004F88"/>
                        </a:solidFill>
                      </a:tcPr>
                    </a:tc>
                    <a:tc>
                      <a:txBody>
                        <a:bodyPr/>
                        <a:lstStyle/>
                        <a:p>
                          <a:r>
                            <a:rPr lang="en-US" dirty="0"/>
                            <a:t>Handle </a:t>
                          </a:r>
                          <a14:m>
                            <m:oMath xmlns:m="http://schemas.openxmlformats.org/officeDocument/2006/math">
                              <m:r>
                                <a:rPr lang="en-US" b="1" i="1" smtClean="0">
                                  <a:latin typeface="Cambria Math" panose="02040503050406030204" pitchFamily="18" charset="0"/>
                                </a:rPr>
                                <m:t>𝒏</m:t>
                              </m:r>
                              <m:r>
                                <a:rPr lang="en-US" b="1" i="1" smtClean="0">
                                  <a:latin typeface="Cambria Math" panose="02040503050406030204" pitchFamily="18" charset="0"/>
                                </a:rPr>
                                <m:t>=</m:t>
                              </m:r>
                            </m:oMath>
                          </a14:m>
                          <a:r>
                            <a:rPr lang="en-US" dirty="0"/>
                            <a:t>…</a:t>
                          </a:r>
                        </a:p>
                      </a:txBody>
                      <a:tcPr>
                        <a:solidFill>
                          <a:srgbClr val="004F88"/>
                        </a:solidFill>
                      </a:tcPr>
                    </a:tc>
                    <a:tc>
                      <a:txBody>
                        <a:bodyPr/>
                        <a:lstStyle/>
                        <a:p>
                          <a:r>
                            <a:rPr lang="en-US" dirty="0"/>
                            <a:t>Twice as fast processor</a:t>
                          </a:r>
                        </a:p>
                      </a:txBody>
                      <a:tcPr>
                        <a:solidFill>
                          <a:srgbClr val="004F88"/>
                        </a:solidFill>
                      </a:tcPr>
                    </a:tc>
                    <a:extLst>
                      <a:ext uri="{0D108BD9-81ED-4DB2-BD59-A6C34878D82A}">
                        <a16:rowId xmlns:a16="http://schemas.microsoft.com/office/drawing/2014/main" val="2383298128"/>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r>
                                  <a:rPr lang="en-US" b="0" i="1" smtClean="0">
                                    <a:latin typeface="Cambria Math" panose="02040503050406030204" pitchFamily="18" charset="0"/>
                                  </a:rPr>
                                  <m:t>⋅2</m:t>
                                </m:r>
                              </m:oMath>
                            </m:oMathPara>
                          </a14:m>
                          <a:endParaRPr lang="en-US" dirty="0"/>
                        </a:p>
                      </a:txBody>
                      <a:tcPr/>
                    </a:tc>
                    <a:extLst>
                      <a:ext uri="{0D108BD9-81ED-4DB2-BD59-A6C34878D82A}">
                        <a16:rowId xmlns:a16="http://schemas.microsoft.com/office/drawing/2014/main" val="245201180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100</m:t>
                                </m:r>
                              </m:oMath>
                            </m:oMathPara>
                          </a14:m>
                          <a:endParaRPr lang="en-US" dirty="0"/>
                        </a:p>
                      </a:txBody>
                      <a:tcPr/>
                    </a:tc>
                    <a:tc>
                      <a:txBody>
                        <a:bodyPr/>
                        <a:lstStyle/>
                        <a:p>
                          <a:r>
                            <a:rPr lang="en-US" dirty="0"/>
                            <a:t> </a:t>
                          </a:r>
                          <a14:m>
                            <m:oMath xmlns:m="http://schemas.openxmlformats.org/officeDocument/2006/math">
                              <m:r>
                                <a:rPr lang="en-US" b="0" i="1" smtClean="0">
                                  <a:latin typeface="Cambria Math" panose="02040503050406030204" pitchFamily="18" charset="0"/>
                                </a:rPr>
                                <m:t>100⋅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1/3</m:t>
                                  </m:r>
                                </m:sup>
                              </m:sSup>
                            </m:oMath>
                          </a14:m>
                          <a:r>
                            <a:rPr lang="en-US" dirty="0"/>
                            <a:t> </a:t>
                          </a:r>
                          <a14:m>
                            <m:oMath xmlns:m="http://schemas.openxmlformats.org/officeDocument/2006/math">
                              <m:r>
                                <a:rPr lang="en-US" b="0" i="1" dirty="0" smtClean="0">
                                  <a:latin typeface="Cambria Math" panose="02040503050406030204" pitchFamily="18" charset="0"/>
                                </a:rPr>
                                <m:t>≈126</m:t>
                              </m:r>
                            </m:oMath>
                          </a14:m>
                          <a:endParaRPr lang="en-US" dirty="0"/>
                        </a:p>
                      </a:txBody>
                      <a:tcPr/>
                    </a:tc>
                    <a:extLst>
                      <a:ext uri="{0D108BD9-81ED-4DB2-BD59-A6C34878D82A}">
                        <a16:rowId xmlns:a16="http://schemas.microsoft.com/office/drawing/2014/main" val="3753452869"/>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19</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19+1=20</m:t>
                                </m:r>
                              </m:oMath>
                            </m:oMathPara>
                          </a14:m>
                          <a:endParaRPr lang="en-US" dirty="0"/>
                        </a:p>
                      </a:txBody>
                      <a:tcPr/>
                    </a:tc>
                    <a:extLst>
                      <a:ext uri="{0D108BD9-81ED-4DB2-BD59-A6C34878D82A}">
                        <a16:rowId xmlns:a16="http://schemas.microsoft.com/office/drawing/2014/main" val="2212912882"/>
                      </a:ext>
                    </a:extLst>
                  </a:tr>
                </a:tbl>
              </a:graphicData>
            </a:graphic>
          </p:graphicFrame>
        </mc:Choice>
        <mc:Fallback xmlns="">
          <p:graphicFrame>
            <p:nvGraphicFramePr>
              <p:cNvPr id="4" name="Table 3">
                <a:extLst>
                  <a:ext uri="{FF2B5EF4-FFF2-40B4-BE49-F238E27FC236}">
                    <a16:creationId xmlns:a16="http://schemas.microsoft.com/office/drawing/2014/main" id="{28DB74E0-37E0-423D-B308-0F1C73C3BC6B}"/>
                  </a:ext>
                </a:extLst>
              </p:cNvPr>
              <p:cNvGraphicFramePr>
                <a:graphicFrameLocks noGrp="1"/>
              </p:cNvGraphicFramePr>
              <p:nvPr>
                <p:extLst>
                  <p:ext uri="{D42A27DB-BD31-4B8C-83A1-F6EECF244321}">
                    <p14:modId xmlns:p14="http://schemas.microsoft.com/office/powerpoint/2010/main" val="3796238592"/>
                  </p:ext>
                </p:extLst>
              </p:nvPr>
            </p:nvGraphicFramePr>
            <p:xfrm>
              <a:off x="1713719" y="4287229"/>
              <a:ext cx="8127999" cy="148850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790387922"/>
                        </a:ext>
                      </a:extLst>
                    </a:gridCol>
                    <a:gridCol w="2709333">
                      <a:extLst>
                        <a:ext uri="{9D8B030D-6E8A-4147-A177-3AD203B41FA5}">
                          <a16:colId xmlns:a16="http://schemas.microsoft.com/office/drawing/2014/main" val="2457003152"/>
                        </a:ext>
                      </a:extLst>
                    </a:gridCol>
                    <a:gridCol w="2709333">
                      <a:extLst>
                        <a:ext uri="{9D8B030D-6E8A-4147-A177-3AD203B41FA5}">
                          <a16:colId xmlns:a16="http://schemas.microsoft.com/office/drawing/2014/main" val="1488527556"/>
                        </a:ext>
                      </a:extLst>
                    </a:gridCol>
                  </a:tblGrid>
                  <a:tr h="370840">
                    <a:tc>
                      <a:txBody>
                        <a:bodyPr/>
                        <a:lstStyle/>
                        <a:p>
                          <a:r>
                            <a:rPr lang="en-US" dirty="0"/>
                            <a:t>Running Time</a:t>
                          </a:r>
                        </a:p>
                      </a:txBody>
                      <a:tcPr>
                        <a:solidFill>
                          <a:srgbClr val="004F88"/>
                        </a:solidFill>
                      </a:tcPr>
                    </a:tc>
                    <a:tc>
                      <a:txBody>
                        <a:bodyPr/>
                        <a:lstStyle/>
                        <a:p>
                          <a:endParaRPr lang="en-US"/>
                        </a:p>
                      </a:txBody>
                      <a:tcPr>
                        <a:blipFill>
                          <a:blip r:embed="rId2"/>
                          <a:stretch>
                            <a:fillRect l="-100450" t="-8197" r="-101126" b="-313115"/>
                          </a:stretch>
                        </a:blipFill>
                      </a:tcPr>
                    </a:tc>
                    <a:tc>
                      <a:txBody>
                        <a:bodyPr/>
                        <a:lstStyle/>
                        <a:p>
                          <a:r>
                            <a:rPr lang="en-US" dirty="0"/>
                            <a:t>Twice as fast processor</a:t>
                          </a:r>
                        </a:p>
                      </a:txBody>
                      <a:tcPr>
                        <a:solidFill>
                          <a:srgbClr val="004F88"/>
                        </a:solidFill>
                      </a:tcPr>
                    </a:tc>
                    <a:extLst>
                      <a:ext uri="{0D108BD9-81ED-4DB2-BD59-A6C34878D82A}">
                        <a16:rowId xmlns:a16="http://schemas.microsoft.com/office/drawing/2014/main" val="2383298128"/>
                      </a:ext>
                    </a:extLst>
                  </a:tr>
                  <a:tr h="370840">
                    <a:tc>
                      <a:txBody>
                        <a:bodyPr/>
                        <a:lstStyle/>
                        <a:p>
                          <a:endParaRPr lang="en-US"/>
                        </a:p>
                      </a:txBody>
                      <a:tcPr>
                        <a:blipFill>
                          <a:blip r:embed="rId2"/>
                          <a:stretch>
                            <a:fillRect l="-225" t="-108197" r="-200674" b="-213115"/>
                          </a:stretch>
                        </a:blipFill>
                      </a:tcPr>
                    </a:tc>
                    <a:tc>
                      <a:txBody>
                        <a:bodyPr/>
                        <a:lstStyle/>
                        <a:p>
                          <a:endParaRPr lang="en-US"/>
                        </a:p>
                      </a:txBody>
                      <a:tcPr>
                        <a:blipFill>
                          <a:blip r:embed="rId2"/>
                          <a:stretch>
                            <a:fillRect l="-100450" t="-108197" r="-101126" b="-213115"/>
                          </a:stretch>
                        </a:blipFill>
                      </a:tcPr>
                    </a:tc>
                    <a:tc>
                      <a:txBody>
                        <a:bodyPr/>
                        <a:lstStyle/>
                        <a:p>
                          <a:endParaRPr lang="en-US"/>
                        </a:p>
                      </a:txBody>
                      <a:tcPr>
                        <a:blipFill>
                          <a:blip r:embed="rId2"/>
                          <a:stretch>
                            <a:fillRect l="-200000" t="-108197" r="-899" b="-213115"/>
                          </a:stretch>
                        </a:blipFill>
                      </a:tcPr>
                    </a:tc>
                    <a:extLst>
                      <a:ext uri="{0D108BD9-81ED-4DB2-BD59-A6C34878D82A}">
                        <a16:rowId xmlns:a16="http://schemas.microsoft.com/office/drawing/2014/main" val="2452011806"/>
                      </a:ext>
                    </a:extLst>
                  </a:tr>
                  <a:tr h="375984">
                    <a:tc>
                      <a:txBody>
                        <a:bodyPr/>
                        <a:lstStyle/>
                        <a:p>
                          <a:endParaRPr lang="en-US"/>
                        </a:p>
                      </a:txBody>
                      <a:tcPr>
                        <a:blipFill>
                          <a:blip r:embed="rId2"/>
                          <a:stretch>
                            <a:fillRect l="-225" t="-204839" r="-200674" b="-109677"/>
                          </a:stretch>
                        </a:blipFill>
                      </a:tcPr>
                    </a:tc>
                    <a:tc>
                      <a:txBody>
                        <a:bodyPr/>
                        <a:lstStyle/>
                        <a:p>
                          <a:endParaRPr lang="en-US"/>
                        </a:p>
                      </a:txBody>
                      <a:tcPr>
                        <a:blipFill>
                          <a:blip r:embed="rId2"/>
                          <a:stretch>
                            <a:fillRect l="-100450" t="-204839" r="-101126" b="-109677"/>
                          </a:stretch>
                        </a:blipFill>
                      </a:tcPr>
                    </a:tc>
                    <a:tc>
                      <a:txBody>
                        <a:bodyPr/>
                        <a:lstStyle/>
                        <a:p>
                          <a:endParaRPr lang="en-US"/>
                        </a:p>
                      </a:txBody>
                      <a:tcPr>
                        <a:blipFill>
                          <a:blip r:embed="rId2"/>
                          <a:stretch>
                            <a:fillRect l="-200000" t="-204839" r="-899" b="-109677"/>
                          </a:stretch>
                        </a:blipFill>
                      </a:tcPr>
                    </a:tc>
                    <a:extLst>
                      <a:ext uri="{0D108BD9-81ED-4DB2-BD59-A6C34878D82A}">
                        <a16:rowId xmlns:a16="http://schemas.microsoft.com/office/drawing/2014/main" val="3753452869"/>
                      </a:ext>
                    </a:extLst>
                  </a:tr>
                  <a:tr h="370840">
                    <a:tc>
                      <a:txBody>
                        <a:bodyPr/>
                        <a:lstStyle/>
                        <a:p>
                          <a:endParaRPr lang="en-US"/>
                        </a:p>
                      </a:txBody>
                      <a:tcPr>
                        <a:blipFill>
                          <a:blip r:embed="rId2"/>
                          <a:stretch>
                            <a:fillRect l="-225" t="-309836" r="-200674" b="-11475"/>
                          </a:stretch>
                        </a:blipFill>
                      </a:tcPr>
                    </a:tc>
                    <a:tc>
                      <a:txBody>
                        <a:bodyPr/>
                        <a:lstStyle/>
                        <a:p>
                          <a:endParaRPr lang="en-US"/>
                        </a:p>
                      </a:txBody>
                      <a:tcPr>
                        <a:blipFill>
                          <a:blip r:embed="rId2"/>
                          <a:stretch>
                            <a:fillRect l="-100450" t="-309836" r="-101126" b="-11475"/>
                          </a:stretch>
                        </a:blipFill>
                      </a:tcPr>
                    </a:tc>
                    <a:tc>
                      <a:txBody>
                        <a:bodyPr/>
                        <a:lstStyle/>
                        <a:p>
                          <a:endParaRPr lang="en-US"/>
                        </a:p>
                      </a:txBody>
                      <a:tcPr>
                        <a:blipFill>
                          <a:blip r:embed="rId2"/>
                          <a:stretch>
                            <a:fillRect l="-200000" t="-309836" r="-899" b="-11475"/>
                          </a:stretch>
                        </a:blipFill>
                      </a:tcPr>
                    </a:tc>
                    <a:extLst>
                      <a:ext uri="{0D108BD9-81ED-4DB2-BD59-A6C34878D82A}">
                        <a16:rowId xmlns:a16="http://schemas.microsoft.com/office/drawing/2014/main" val="2212912882"/>
                      </a:ext>
                    </a:extLst>
                  </a:tr>
                </a:tbl>
              </a:graphicData>
            </a:graphic>
          </p:graphicFrame>
        </mc:Fallback>
      </mc:AlternateContent>
    </p:spTree>
    <p:extLst>
      <p:ext uri="{BB962C8B-B14F-4D97-AF65-F5344CB8AC3E}">
        <p14:creationId xmlns:p14="http://schemas.microsoft.com/office/powerpoint/2010/main" val="1249346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E1C99-77C8-4AB4-BA0B-F16B27124012}"/>
              </a:ext>
            </a:extLst>
          </p:cNvPr>
          <p:cNvSpPr>
            <a:spLocks noGrp="1"/>
          </p:cNvSpPr>
          <p:nvPr>
            <p:ph type="title"/>
          </p:nvPr>
        </p:nvSpPr>
        <p:spPr/>
        <p:txBody>
          <a:bodyPr/>
          <a:lstStyle/>
          <a:p>
            <a:r>
              <a:rPr lang="en-US" dirty="0"/>
              <a:t>Polynomial Time isn’t perfect.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C2CE9B-B95E-46F8-8E20-0B12C803377A}"/>
                  </a:ext>
                </a:extLst>
              </p:cNvPr>
              <p:cNvSpPr>
                <a:spLocks noGrp="1"/>
              </p:cNvSpPr>
              <p:nvPr>
                <p:ph idx="1"/>
              </p:nvPr>
            </p:nvSpPr>
            <p:spPr/>
            <p:txBody>
              <a:bodyPr>
                <a:normAutofit/>
              </a:bodyPr>
              <a:lstStyle/>
              <a:p>
                <a:r>
                  <a:rPr lang="en-US" dirty="0"/>
                  <a:t>It has all the problems big-O had.</a:t>
                </a:r>
              </a:p>
              <a:p>
                <a:endParaRPr lang="en-US" dirty="0"/>
              </a:p>
              <a:p>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10000</m:t>
                        </m:r>
                      </m:sup>
                    </m:sSup>
                  </m:oMath>
                </a14:m>
                <a:r>
                  <a:rPr lang="en-US" dirty="0"/>
                  <a:t> is polynomial-time.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1.0000000001</m:t>
                        </m:r>
                      </m:e>
                      <m:sup>
                        <m:r>
                          <a:rPr lang="en-US" i="1">
                            <a:latin typeface="Cambria Math" panose="02040503050406030204" pitchFamily="18" charset="0"/>
                          </a:rPr>
                          <m:t>𝑛</m:t>
                        </m:r>
                      </m:sup>
                    </m:sSup>
                  </m:oMath>
                </a14:m>
                <a:r>
                  <a:rPr lang="en-US" dirty="0"/>
                  <a:t> is not. You’d rather run a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algorithm.</a:t>
                </a:r>
              </a:p>
              <a:p>
                <a:endParaRPr lang="en-US" dirty="0"/>
              </a:p>
              <a:p>
                <a:r>
                  <a:rPr lang="en-US" dirty="0"/>
                  <a:t>Just like big-O, it’s still useful, and we can handle the edge-cases as they arise. </a:t>
                </a:r>
              </a:p>
            </p:txBody>
          </p:sp>
        </mc:Choice>
        <mc:Fallback xmlns="">
          <p:sp>
            <p:nvSpPr>
              <p:cNvPr id="3" name="Content Placeholder 2">
                <a:extLst>
                  <a:ext uri="{FF2B5EF4-FFF2-40B4-BE49-F238E27FC236}">
                    <a16:creationId xmlns:a16="http://schemas.microsoft.com/office/drawing/2014/main" id="{D8C2CE9B-B95E-46F8-8E20-0B12C803377A}"/>
                  </a:ext>
                </a:extLst>
              </p:cNvPr>
              <p:cNvSpPr>
                <a:spLocks noGrp="1" noRot="1" noChangeAspect="1" noMove="1" noResize="1" noEditPoints="1" noAdjustHandles="1" noChangeArrowheads="1" noChangeShapeType="1" noTextEdit="1"/>
              </p:cNvSpPr>
              <p:nvPr>
                <p:ph idx="1"/>
              </p:nvPr>
            </p:nvSpPr>
            <p:spPr>
              <a:blipFill>
                <a:blip r:embed="rId2"/>
                <a:stretch>
                  <a:fillRect l="-708"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1409036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5C1B-6DE0-41E5-947A-D3109BF3DB99}"/>
              </a:ext>
            </a:extLst>
          </p:cNvPr>
          <p:cNvSpPr>
            <a:spLocks noGrp="1"/>
          </p:cNvSpPr>
          <p:nvPr>
            <p:ph type="title"/>
          </p:nvPr>
        </p:nvSpPr>
        <p:spPr/>
        <p:txBody>
          <a:bodyPr/>
          <a:lstStyle/>
          <a:p>
            <a:r>
              <a:rPr lang="en-US" dirty="0"/>
              <a:t>Tools for running time analysis</a:t>
            </a:r>
          </a:p>
        </p:txBody>
      </p:sp>
      <p:sp>
        <p:nvSpPr>
          <p:cNvPr id="3" name="Content Placeholder 2">
            <a:extLst>
              <a:ext uri="{FF2B5EF4-FFF2-40B4-BE49-F238E27FC236}">
                <a16:creationId xmlns:a16="http://schemas.microsoft.com/office/drawing/2014/main" id="{3FE883A0-17FD-47C7-BFC4-6F6ADB93793C}"/>
              </a:ext>
            </a:extLst>
          </p:cNvPr>
          <p:cNvSpPr>
            <a:spLocks noGrp="1"/>
          </p:cNvSpPr>
          <p:nvPr>
            <p:ph idx="1"/>
          </p:nvPr>
        </p:nvSpPr>
        <p:spPr/>
        <p:txBody>
          <a:bodyPr/>
          <a:lstStyle/>
          <a:p>
            <a:r>
              <a:rPr lang="en-US" dirty="0"/>
              <a:t>Recurrences</a:t>
            </a:r>
          </a:p>
          <a:p>
            <a:pPr lvl="1"/>
            <a:r>
              <a:rPr lang="en-US" dirty="0"/>
              <a:t>Solved with Master Theorem, tree method, or unrolling</a:t>
            </a:r>
          </a:p>
          <a:p>
            <a:r>
              <a:rPr lang="en-US" dirty="0"/>
              <a:t>Facts from 332</a:t>
            </a:r>
          </a:p>
          <a:p>
            <a:pPr lvl="1"/>
            <a:r>
              <a:rPr lang="en-US" dirty="0"/>
              <a:t>Known running times of data structures from that course– just use those as facts.</a:t>
            </a:r>
          </a:p>
          <a:p>
            <a:pPr lvl="1"/>
            <a:r>
              <a:rPr lang="en-US" dirty="0"/>
              <a:t>We have a reference for you on the </a:t>
            </a:r>
            <a:r>
              <a:rPr lang="en-US" dirty="0">
                <a:hlinkClick r:id="rId2"/>
              </a:rPr>
              <a:t>webpage</a:t>
            </a:r>
            <a:endParaRPr lang="en-US" dirty="0"/>
          </a:p>
          <a:p>
            <a:r>
              <a:rPr lang="en-US" dirty="0"/>
              <a:t>Style of analysis you did in 332</a:t>
            </a:r>
          </a:p>
          <a:p>
            <a:pPr lvl="1"/>
            <a:r>
              <a:rPr lang="en-US" dirty="0"/>
              <a:t>How many iterations do loops need, and what’s the running time of each?</a:t>
            </a:r>
          </a:p>
          <a:p>
            <a:pPr lvl="1"/>
            <a:r>
              <a:rPr lang="en-US" dirty="0"/>
              <a:t>Occasionally, summations to answer those questions. </a:t>
            </a:r>
          </a:p>
        </p:txBody>
      </p:sp>
      <p:sp>
        <p:nvSpPr>
          <p:cNvPr id="4" name="Speech Bubble: Rectangle with Corners Rounded 3">
            <a:extLst>
              <a:ext uri="{FF2B5EF4-FFF2-40B4-BE49-F238E27FC236}">
                <a16:creationId xmlns:a16="http://schemas.microsoft.com/office/drawing/2014/main" id="{0AB52738-D271-4714-5217-1819DA0030BB}"/>
              </a:ext>
            </a:extLst>
          </p:cNvPr>
          <p:cNvSpPr/>
          <p:nvPr/>
        </p:nvSpPr>
        <p:spPr>
          <a:xfrm>
            <a:off x="3154680" y="1389888"/>
            <a:ext cx="1216152" cy="484632"/>
          </a:xfrm>
          <a:prstGeom prst="wedgeRoundRectCallout">
            <a:avLst/>
          </a:prstGeom>
          <a:solidFill>
            <a:srgbClr val="004F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New!</a:t>
            </a:r>
          </a:p>
        </p:txBody>
      </p:sp>
      <p:sp>
        <p:nvSpPr>
          <p:cNvPr id="5" name="Speech Bubble: Rectangle with Corners Rounded 4">
            <a:extLst>
              <a:ext uri="{FF2B5EF4-FFF2-40B4-BE49-F238E27FC236}">
                <a16:creationId xmlns:a16="http://schemas.microsoft.com/office/drawing/2014/main" id="{A8711F80-BE98-F6F2-41E1-3B496C5DE9CE}"/>
              </a:ext>
            </a:extLst>
          </p:cNvPr>
          <p:cNvSpPr/>
          <p:nvPr/>
        </p:nvSpPr>
        <p:spPr>
          <a:xfrm>
            <a:off x="5364480" y="1322832"/>
            <a:ext cx="2014728" cy="484632"/>
          </a:xfrm>
          <a:prstGeom prst="wedgeRoundRectCallout">
            <a:avLst/>
          </a:prstGeom>
          <a:solidFill>
            <a:srgbClr val="004F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From 332</a:t>
            </a:r>
          </a:p>
        </p:txBody>
      </p:sp>
      <p:sp>
        <p:nvSpPr>
          <p:cNvPr id="6" name="Speech Bubble: Rectangle with Corners Rounded 5">
            <a:extLst>
              <a:ext uri="{FF2B5EF4-FFF2-40B4-BE49-F238E27FC236}">
                <a16:creationId xmlns:a16="http://schemas.microsoft.com/office/drawing/2014/main" id="{B0AFC2E7-BF2D-FE26-40A6-A65D8442E05F}"/>
              </a:ext>
            </a:extLst>
          </p:cNvPr>
          <p:cNvSpPr/>
          <p:nvPr/>
        </p:nvSpPr>
        <p:spPr>
          <a:xfrm>
            <a:off x="5388864" y="1328928"/>
            <a:ext cx="2014728" cy="484632"/>
          </a:xfrm>
          <a:prstGeom prst="wedgeRoundRectCallout">
            <a:avLst>
              <a:gd name="adj1" fmla="val 36807"/>
              <a:gd name="adj2" fmla="val 90802"/>
              <a:gd name="adj3" fmla="val 16667"/>
            </a:avLst>
          </a:prstGeom>
          <a:solidFill>
            <a:srgbClr val="004F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From 332</a:t>
            </a:r>
          </a:p>
        </p:txBody>
      </p:sp>
    </p:spTree>
    <p:extLst>
      <p:ext uri="{BB962C8B-B14F-4D97-AF65-F5344CB8AC3E}">
        <p14:creationId xmlns:p14="http://schemas.microsoft.com/office/powerpoint/2010/main" val="670203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0922-8424-48C7-91CE-BA07D1624641}"/>
              </a:ext>
            </a:extLst>
          </p:cNvPr>
          <p:cNvSpPr>
            <a:spLocks noGrp="1"/>
          </p:cNvSpPr>
          <p:nvPr>
            <p:ph type="title"/>
          </p:nvPr>
        </p:nvSpPr>
        <p:spPr/>
        <p:txBody>
          <a:bodyPr/>
          <a:lstStyle/>
          <a:p>
            <a:r>
              <a:rPr lang="en-US" dirty="0"/>
              <a:t>Be Careful with hash tables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3A4110-B38C-42D7-A4E0-9A06E76A27FF}"/>
                  </a:ext>
                </a:extLst>
              </p:cNvPr>
              <p:cNvSpPr>
                <a:spLocks noGrp="1"/>
              </p:cNvSpPr>
              <p:nvPr>
                <p:ph idx="1"/>
              </p:nvPr>
            </p:nvSpPr>
            <p:spPr/>
            <p:txBody>
              <a:bodyPr/>
              <a:lstStyle/>
              <a:p>
                <a:r>
                  <a:rPr lang="en-US" dirty="0"/>
                  <a:t>In-practice hash tables are amazing --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for every dictionary operation.</a:t>
                </a:r>
              </a:p>
              <a:p>
                <a:r>
                  <a:rPr lang="en-US" dirty="0"/>
                  <a:t>But what about in-theory? In the worst-case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operations are possible. </a:t>
                </a:r>
              </a:p>
              <a:p>
                <a:r>
                  <a:rPr lang="en-US" dirty="0"/>
                  <a:t>Only use a dictionary if you can be sure you’ll have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operations. </a:t>
                </a:r>
              </a:p>
              <a:p>
                <a:r>
                  <a:rPr lang="en-US" dirty="0"/>
                  <a:t>Usually the way we accomplish that is by assuming our input comes to us numbered.</a:t>
                </a:r>
              </a:p>
              <a:p>
                <a:r>
                  <a:rPr lang="en-US" dirty="0"/>
                  <a:t>E.g. our riders and horses were numbered </a:t>
                </a:r>
                <a14:m>
                  <m:oMath xmlns:m="http://schemas.openxmlformats.org/officeDocument/2006/math">
                    <m:r>
                      <a:rPr lang="en-US" b="0" i="1" smtClean="0">
                        <a:latin typeface="Cambria Math" panose="02040503050406030204" pitchFamily="18" charset="0"/>
                      </a:rPr>
                      <m:t>0</m:t>
                    </m:r>
                  </m:oMath>
                </a14:m>
                <a:r>
                  <a:rPr lang="en-US" dirty="0"/>
                  <a:t> to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a:t>
                </a:r>
              </a:p>
              <a:p>
                <a:r>
                  <a:rPr lang="en-US" dirty="0"/>
                  <a:t>And for graphs are vertices are numbered </a:t>
                </a:r>
                <a14:m>
                  <m:oMath xmlns:m="http://schemas.openxmlformats.org/officeDocument/2006/math">
                    <m:r>
                      <a:rPr lang="en-US" b="0" i="1" smtClean="0">
                        <a:latin typeface="Cambria Math" panose="02040503050406030204" pitchFamily="18" charset="0"/>
                      </a:rPr>
                      <m:t>0</m:t>
                    </m:r>
                  </m:oMath>
                </a14:m>
                <a:r>
                  <a:rPr lang="en-US" dirty="0"/>
                  <a:t> to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a:t>
                </a:r>
              </a:p>
            </p:txBody>
          </p:sp>
        </mc:Choice>
        <mc:Fallback xmlns="">
          <p:sp>
            <p:nvSpPr>
              <p:cNvPr id="3" name="Content Placeholder 2">
                <a:extLst>
                  <a:ext uri="{FF2B5EF4-FFF2-40B4-BE49-F238E27FC236}">
                    <a16:creationId xmlns:a16="http://schemas.microsoft.com/office/drawing/2014/main" id="{F13A4110-B38C-42D7-A4E0-9A06E76A27FF}"/>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09721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Stable Matchings</a:t>
            </a:r>
          </a:p>
        </p:txBody>
      </p:sp>
      <p:sp>
        <p:nvSpPr>
          <p:cNvPr id="3" name="Content Placeholder 2"/>
          <p:cNvSpPr>
            <a:spLocks noGrp="1"/>
          </p:cNvSpPr>
          <p:nvPr>
            <p:ph idx="1"/>
          </p:nvPr>
        </p:nvSpPr>
        <p:spPr>
          <a:xfrm>
            <a:off x="838200" y="1825625"/>
            <a:ext cx="10515600" cy="863787"/>
          </a:xfrm>
        </p:spPr>
        <p:txBody>
          <a:bodyPr/>
          <a:lstStyle/>
          <a:p>
            <a:r>
              <a:rPr lang="en-US" dirty="0"/>
              <a:t>Suppose we take our algorithm and let the horses do the “proposing” instead.</a:t>
            </a:r>
          </a:p>
        </p:txBody>
      </p:sp>
      <p:grpSp>
        <p:nvGrpSpPr>
          <p:cNvPr id="4" name="Group 3" descr="A stable matching instance with 2 riders and 2 horses.&#10;Preference lists:&#10;r1: h1,h2&#10;r2: h2, h1&#10;h1: r2, r1&#10;h2: r1, r2">
            <a:extLst>
              <a:ext uri="{FF2B5EF4-FFF2-40B4-BE49-F238E27FC236}">
                <a16:creationId xmlns:a16="http://schemas.microsoft.com/office/drawing/2014/main" id="{ADFF932B-002E-2584-93F2-A89C52775C76}"/>
              </a:ext>
            </a:extLst>
          </p:cNvPr>
          <p:cNvGrpSpPr/>
          <p:nvPr/>
        </p:nvGrpSpPr>
        <p:grpSpPr>
          <a:xfrm>
            <a:off x="3846292" y="2985788"/>
            <a:ext cx="4117654" cy="1541915"/>
            <a:chOff x="3846292" y="2985788"/>
            <a:chExt cx="4117654" cy="1541915"/>
          </a:xfrm>
        </p:grpSpPr>
        <p:sp>
          <p:nvSpPr>
            <p:cNvPr id="5" name="Oval 4"/>
            <p:cNvSpPr/>
            <p:nvPr/>
          </p:nvSpPr>
          <p:spPr>
            <a:xfrm>
              <a:off x="4879426" y="302515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4879426" y="4059537"/>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6296769" y="302515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6296769" y="405705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1" name="TextBox 10"/>
                <p:cNvSpPr txBox="1"/>
                <p:nvPr/>
              </p:nvSpPr>
              <p:spPr>
                <a:xfrm>
                  <a:off x="6267590" y="301224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267590" y="3012245"/>
                  <a:ext cx="454013" cy="461665"/>
                </a:xfrm>
                <a:prstGeom prst="rect">
                  <a:avLst/>
                </a:prstGeom>
                <a:blipFill>
                  <a:blip r:embed="rId2"/>
                  <a:stretch>
                    <a:fillRect l="-4000"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828843" y="298578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828843" y="2985788"/>
                  <a:ext cx="454013"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828842" y="401986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828842" y="4019868"/>
                  <a:ext cx="454013" cy="461665"/>
                </a:xfrm>
                <a:prstGeom prst="rect">
                  <a:avLst/>
                </a:prstGeom>
                <a:blipFill>
                  <a:blip r:embed="rId4"/>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238410" y="401986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b="0" i="1" smtClean="0">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238410" y="4019868"/>
                  <a:ext cx="454013" cy="461665"/>
                </a:xfrm>
                <a:prstGeom prst="rect">
                  <a:avLst/>
                </a:prstGeom>
                <a:blipFill>
                  <a:blip r:embed="rId5"/>
                  <a:stretch>
                    <a:fillRect l="-4000" r="-133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846292" y="3042760"/>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846292" y="3042760"/>
                  <a:ext cx="950414" cy="461665"/>
                </a:xfrm>
                <a:prstGeom prst="rect">
                  <a:avLst/>
                </a:prstGeom>
                <a:blipFill>
                  <a:blip r:embed="rId6"/>
                  <a:stretch>
                    <a:fillRect l="-192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599060" y="3019084"/>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b="0" i="1" dirty="0" smtClean="0">
                                <a:latin typeface="Cambria Math" panose="02040503050406030204" pitchFamily="18" charset="0"/>
                              </a:rPr>
                              <m:t>1</m:t>
                            </m:r>
                          </m:sub>
                        </m:sSub>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599060" y="3019084"/>
                  <a:ext cx="1364886" cy="461665"/>
                </a:xfrm>
                <a:prstGeom prst="rect">
                  <a:avLst/>
                </a:prstGeom>
                <a:blipFill>
                  <a:blip r:embed="rId7"/>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846292" y="4055676"/>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Sub>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846292" y="4055676"/>
                  <a:ext cx="950414" cy="461665"/>
                </a:xfrm>
                <a:prstGeom prst="rect">
                  <a:avLst/>
                </a:prstGeom>
                <a:blipFill>
                  <a:blip r:embed="rId8"/>
                  <a:stretch>
                    <a:fillRect l="-192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599060" y="4019868"/>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6599060" y="4019868"/>
                  <a:ext cx="1364886" cy="461665"/>
                </a:xfrm>
                <a:prstGeom prst="rect">
                  <a:avLst/>
                </a:prstGeom>
                <a:blipFill>
                  <a:blip r:embed="rId9"/>
                  <a:stretch>
                    <a:fillRect b="-1316"/>
                  </a:stretch>
                </a:blipFill>
              </p:spPr>
              <p:txBody>
                <a:bodyPr/>
                <a:lstStyle/>
                <a:p>
                  <a:r>
                    <a:rPr lang="en-US">
                      <a:noFill/>
                    </a:rPr>
                    <a:t> </a:t>
                  </a:r>
                </a:p>
              </p:txBody>
            </p:sp>
          </mc:Fallback>
        </mc:AlternateContent>
      </p:grpSp>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9B69FDB-B7EE-77DF-3359-D0D7BE14A6EF}"/>
                  </a:ext>
                </a:extLst>
              </p14:cNvPr>
              <p14:cNvContentPartPr/>
              <p14:nvPr/>
            </p14:nvContentPartPr>
            <p14:xfrm>
              <a:off x="667080" y="2792160"/>
              <a:ext cx="11073600" cy="2007000"/>
            </p14:xfrm>
          </p:contentPart>
        </mc:Choice>
        <mc:Fallback>
          <p:pic>
            <p:nvPicPr>
              <p:cNvPr id="7" name="Ink 6">
                <a:extLst>
                  <a:ext uri="{FF2B5EF4-FFF2-40B4-BE49-F238E27FC236}">
                    <a16:creationId xmlns:a16="http://schemas.microsoft.com/office/drawing/2014/main" id="{69B69FDB-B7EE-77DF-3359-D0D7BE14A6EF}"/>
                  </a:ext>
                </a:extLst>
              </p:cNvPr>
              <p:cNvPicPr/>
              <p:nvPr/>
            </p:nvPicPr>
            <p:blipFill>
              <a:blip r:embed="rId11"/>
              <a:stretch>
                <a:fillRect/>
              </a:stretch>
            </p:blipFill>
            <p:spPr>
              <a:xfrm>
                <a:off x="657720" y="2782800"/>
                <a:ext cx="11092320" cy="2025720"/>
              </a:xfrm>
              <a:prstGeom prst="rect">
                <a:avLst/>
              </a:prstGeom>
            </p:spPr>
          </p:pic>
        </mc:Fallback>
      </mc:AlternateContent>
    </p:spTree>
    <p:extLst>
      <p:ext uri="{BB962C8B-B14F-4D97-AF65-F5344CB8AC3E}">
        <p14:creationId xmlns:p14="http://schemas.microsoft.com/office/powerpoint/2010/main" val="3545177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BC158-2D00-4D1F-BA17-418EB9234845}"/>
              </a:ext>
            </a:extLst>
          </p:cNvPr>
          <p:cNvSpPr>
            <a:spLocks noGrp="1"/>
          </p:cNvSpPr>
          <p:nvPr>
            <p:ph type="title"/>
          </p:nvPr>
        </p:nvSpPr>
        <p:spPr/>
        <p:txBody>
          <a:bodyPr/>
          <a:lstStyle/>
          <a:p>
            <a:r>
              <a:rPr lang="en-US" dirty="0"/>
              <a:t>Graphs</a:t>
            </a:r>
          </a:p>
        </p:txBody>
      </p:sp>
      <p:sp>
        <p:nvSpPr>
          <p:cNvPr id="4" name="Text Placeholder 3">
            <a:extLst>
              <a:ext uri="{FF2B5EF4-FFF2-40B4-BE49-F238E27FC236}">
                <a16:creationId xmlns:a16="http://schemas.microsoft.com/office/drawing/2014/main" id="{3D4FB8F9-7FFF-4BAF-8A38-7519CF197446}"/>
              </a:ext>
            </a:extLst>
          </p:cNvPr>
          <p:cNvSpPr>
            <a:spLocks noGrp="1"/>
          </p:cNvSpPr>
          <p:nvPr>
            <p:ph type="body" idx="1"/>
          </p:nvPr>
        </p:nvSpPr>
        <p:spPr/>
        <p:txBody>
          <a:bodyPr/>
          <a:lstStyle/>
          <a:p>
            <a:r>
              <a:rPr lang="en-US" dirty="0"/>
              <a:t>332 review</a:t>
            </a:r>
          </a:p>
        </p:txBody>
      </p:sp>
    </p:spTree>
    <p:extLst>
      <p:ext uri="{BB962C8B-B14F-4D97-AF65-F5344CB8AC3E}">
        <p14:creationId xmlns:p14="http://schemas.microsoft.com/office/powerpoint/2010/main" val="3302722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(basics)</a:t>
            </a:r>
          </a:p>
        </p:txBody>
      </p:sp>
      <p:sp>
        <p:nvSpPr>
          <p:cNvPr id="3" name="Content Placeholder 2"/>
          <p:cNvSpPr>
            <a:spLocks noGrp="1"/>
          </p:cNvSpPr>
          <p:nvPr>
            <p:ph idx="1"/>
          </p:nvPr>
        </p:nvSpPr>
        <p:spPr/>
        <p:txBody>
          <a:bodyPr>
            <a:normAutofit/>
          </a:bodyPr>
          <a:lstStyle/>
          <a:p>
            <a:r>
              <a:rPr lang="en-US" sz="2800" dirty="0"/>
              <a:t>Represent data points and the relationships between them.</a:t>
            </a:r>
          </a:p>
          <a:p>
            <a:r>
              <a:rPr lang="en-US" sz="2800" dirty="0"/>
              <a:t>That’s vague.</a:t>
            </a:r>
          </a:p>
          <a:p>
            <a:endParaRPr lang="en-US" sz="2800" dirty="0"/>
          </a:p>
          <a:p>
            <a:r>
              <a:rPr lang="en-US" sz="2800" dirty="0"/>
              <a:t>Formally: </a:t>
            </a:r>
          </a:p>
          <a:p>
            <a:r>
              <a:rPr lang="en-US" sz="2800" dirty="0"/>
              <a:t>A graph is a pair: G = (V,E)</a:t>
            </a:r>
          </a:p>
          <a:p>
            <a:r>
              <a:rPr lang="en-US" sz="2800" dirty="0"/>
              <a:t>V: set of </a:t>
            </a:r>
            <a:r>
              <a:rPr lang="en-US" sz="2800" b="1" dirty="0"/>
              <a:t>vertices</a:t>
            </a:r>
            <a:r>
              <a:rPr lang="en-US" sz="2800" dirty="0"/>
              <a:t> (aka </a:t>
            </a:r>
            <a:r>
              <a:rPr lang="en-US" sz="2800" b="1" dirty="0"/>
              <a:t>nodes</a:t>
            </a:r>
            <a:r>
              <a:rPr lang="en-US" sz="2800" dirty="0"/>
              <a:t>)</a:t>
            </a:r>
          </a:p>
          <a:p>
            <a:r>
              <a:rPr lang="en-US" sz="2800" dirty="0"/>
              <a:t>E: set of </a:t>
            </a:r>
            <a:r>
              <a:rPr lang="en-US" sz="2800" b="1" dirty="0"/>
              <a:t>edges</a:t>
            </a:r>
          </a:p>
          <a:p>
            <a:pPr lvl="1"/>
            <a:r>
              <a:rPr lang="en-US" sz="2400" dirty="0"/>
              <a:t>Each edge is a pair of vertices. </a:t>
            </a:r>
          </a:p>
        </p:txBody>
      </p:sp>
      <p:grpSp>
        <p:nvGrpSpPr>
          <p:cNvPr id="4" name="Group 3" descr="Undirected Graph with 4 vertices {A,B,C,D}&#10;Edges: {(A,B), (B,C), (C,D), (B,D)}&#10;">
            <a:extLst>
              <a:ext uri="{FF2B5EF4-FFF2-40B4-BE49-F238E27FC236}">
                <a16:creationId xmlns:a16="http://schemas.microsoft.com/office/drawing/2014/main" id="{516C98DA-3A2B-B43F-D1A2-9B803174C2E7}"/>
              </a:ext>
            </a:extLst>
          </p:cNvPr>
          <p:cNvGrpSpPr/>
          <p:nvPr/>
        </p:nvGrpSpPr>
        <p:grpSpPr>
          <a:xfrm>
            <a:off x="6086241" y="2655406"/>
            <a:ext cx="4255474" cy="1540616"/>
            <a:chOff x="6086241" y="2655406"/>
            <a:chExt cx="4255474" cy="1540616"/>
          </a:xfrm>
        </p:grpSpPr>
        <p:grpSp>
          <p:nvGrpSpPr>
            <p:cNvPr id="7" name="Group 6">
              <a:extLst>
                <a:ext uri="{FF2B5EF4-FFF2-40B4-BE49-F238E27FC236}">
                  <a16:creationId xmlns:a16="http://schemas.microsoft.com/office/drawing/2014/main" id="{9B7ED82C-6F17-4BBD-A7E7-55BA450C57D5}"/>
                </a:ext>
              </a:extLst>
            </p:cNvPr>
            <p:cNvGrpSpPr/>
            <p:nvPr/>
          </p:nvGrpSpPr>
          <p:grpSpPr>
            <a:xfrm>
              <a:off x="6086241" y="3345519"/>
              <a:ext cx="690113" cy="690113"/>
              <a:chOff x="1660725" y="5803810"/>
              <a:chExt cx="690113" cy="690113"/>
            </a:xfrm>
          </p:grpSpPr>
          <p:sp>
            <p:nvSpPr>
              <p:cNvPr id="21" name="Oval 20">
                <a:extLst>
                  <a:ext uri="{FF2B5EF4-FFF2-40B4-BE49-F238E27FC236}">
                    <a16:creationId xmlns:a16="http://schemas.microsoft.com/office/drawing/2014/main" id="{080F25F2-1B4E-483C-9CE4-3294C8C6A100}"/>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CAFAF44-6E91-4D17-9036-92F014AB6E6C}"/>
                  </a:ext>
                </a:extLst>
              </p:cNvPr>
              <p:cNvSpPr txBox="1"/>
              <p:nvPr/>
            </p:nvSpPr>
            <p:spPr>
              <a:xfrm>
                <a:off x="1839710" y="5964200"/>
                <a:ext cx="332142" cy="369332"/>
              </a:xfrm>
              <a:prstGeom prst="rect">
                <a:avLst/>
              </a:prstGeom>
              <a:noFill/>
            </p:spPr>
            <p:txBody>
              <a:bodyPr wrap="none" rtlCol="0">
                <a:spAutoFit/>
              </a:bodyPr>
              <a:lstStyle/>
              <a:p>
                <a:r>
                  <a:rPr lang="en-US" dirty="0"/>
                  <a:t>A</a:t>
                </a:r>
              </a:p>
            </p:txBody>
          </p:sp>
        </p:grpSp>
        <p:grpSp>
          <p:nvGrpSpPr>
            <p:cNvPr id="8" name="Group 7">
              <a:extLst>
                <a:ext uri="{FF2B5EF4-FFF2-40B4-BE49-F238E27FC236}">
                  <a16:creationId xmlns:a16="http://schemas.microsoft.com/office/drawing/2014/main" id="{D8B767A9-11B7-4447-B580-1AB26BF26CA4}"/>
                </a:ext>
              </a:extLst>
            </p:cNvPr>
            <p:cNvGrpSpPr/>
            <p:nvPr/>
          </p:nvGrpSpPr>
          <p:grpSpPr>
            <a:xfrm>
              <a:off x="7140619" y="2655406"/>
              <a:ext cx="690113" cy="690113"/>
              <a:chOff x="1660725" y="5803810"/>
              <a:chExt cx="690113" cy="690113"/>
            </a:xfrm>
          </p:grpSpPr>
          <p:sp>
            <p:nvSpPr>
              <p:cNvPr id="19" name="Oval 18">
                <a:extLst>
                  <a:ext uri="{FF2B5EF4-FFF2-40B4-BE49-F238E27FC236}">
                    <a16:creationId xmlns:a16="http://schemas.microsoft.com/office/drawing/2014/main" id="{B0CD5362-9795-4B7D-A564-6FF29A24AC01}"/>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1EF5E4A-1C1D-4409-8974-3A206387B002}"/>
                  </a:ext>
                </a:extLst>
              </p:cNvPr>
              <p:cNvSpPr txBox="1"/>
              <p:nvPr/>
            </p:nvSpPr>
            <p:spPr>
              <a:xfrm>
                <a:off x="1839710" y="5964200"/>
                <a:ext cx="312906" cy="369332"/>
              </a:xfrm>
              <a:prstGeom prst="rect">
                <a:avLst/>
              </a:prstGeom>
              <a:noFill/>
            </p:spPr>
            <p:txBody>
              <a:bodyPr wrap="none" rtlCol="0">
                <a:spAutoFit/>
              </a:bodyPr>
              <a:lstStyle/>
              <a:p>
                <a:r>
                  <a:rPr lang="en-US" dirty="0"/>
                  <a:t>B</a:t>
                </a:r>
              </a:p>
            </p:txBody>
          </p:sp>
        </p:grpSp>
        <p:grpSp>
          <p:nvGrpSpPr>
            <p:cNvPr id="9" name="Group 8">
              <a:extLst>
                <a:ext uri="{FF2B5EF4-FFF2-40B4-BE49-F238E27FC236}">
                  <a16:creationId xmlns:a16="http://schemas.microsoft.com/office/drawing/2014/main" id="{0806EF38-E678-4555-B0D7-097CDF40E72F}"/>
                </a:ext>
              </a:extLst>
            </p:cNvPr>
            <p:cNvGrpSpPr/>
            <p:nvPr/>
          </p:nvGrpSpPr>
          <p:grpSpPr>
            <a:xfrm>
              <a:off x="8420032" y="3505909"/>
              <a:ext cx="690113" cy="690113"/>
              <a:chOff x="1660725" y="5803810"/>
              <a:chExt cx="690113" cy="690113"/>
            </a:xfrm>
          </p:grpSpPr>
          <p:sp>
            <p:nvSpPr>
              <p:cNvPr id="17" name="Oval 16">
                <a:extLst>
                  <a:ext uri="{FF2B5EF4-FFF2-40B4-BE49-F238E27FC236}">
                    <a16:creationId xmlns:a16="http://schemas.microsoft.com/office/drawing/2014/main" id="{45A095F2-B650-4C6D-8562-4F5F881FDDA7}"/>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8EF67D1-D89E-4BAA-88E6-6D17BF794E78}"/>
                  </a:ext>
                </a:extLst>
              </p:cNvPr>
              <p:cNvSpPr txBox="1"/>
              <p:nvPr/>
            </p:nvSpPr>
            <p:spPr>
              <a:xfrm>
                <a:off x="1839710" y="5964200"/>
                <a:ext cx="332142" cy="369332"/>
              </a:xfrm>
              <a:prstGeom prst="rect">
                <a:avLst/>
              </a:prstGeom>
              <a:noFill/>
            </p:spPr>
            <p:txBody>
              <a:bodyPr wrap="none" rtlCol="0">
                <a:spAutoFit/>
              </a:bodyPr>
              <a:lstStyle/>
              <a:p>
                <a:r>
                  <a:rPr lang="en-US" dirty="0"/>
                  <a:t>C</a:t>
                </a:r>
              </a:p>
            </p:txBody>
          </p:sp>
        </p:grpSp>
        <p:cxnSp>
          <p:nvCxnSpPr>
            <p:cNvPr id="10" name="Straight Connector 9">
              <a:extLst>
                <a:ext uri="{FF2B5EF4-FFF2-40B4-BE49-F238E27FC236}">
                  <a16:creationId xmlns:a16="http://schemas.microsoft.com/office/drawing/2014/main" id="{4729C801-1A20-4364-B43C-1D277FBE28A7}"/>
                </a:ext>
              </a:extLst>
            </p:cNvPr>
            <p:cNvCxnSpPr>
              <a:cxnSpLocks/>
              <a:stCxn id="19" idx="6"/>
              <a:endCxn id="17" idx="2"/>
            </p:cNvCxnSpPr>
            <p:nvPr/>
          </p:nvCxnSpPr>
          <p:spPr>
            <a:xfrm>
              <a:off x="7830732" y="3000463"/>
              <a:ext cx="589300" cy="8505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E2D4C7B-761B-4239-B4FF-DB857EB83783}"/>
                </a:ext>
              </a:extLst>
            </p:cNvPr>
            <p:cNvGrpSpPr/>
            <p:nvPr/>
          </p:nvGrpSpPr>
          <p:grpSpPr>
            <a:xfrm>
              <a:off x="9651602" y="2666038"/>
              <a:ext cx="690113" cy="690113"/>
              <a:chOff x="1660725" y="5803810"/>
              <a:chExt cx="690113" cy="690113"/>
            </a:xfrm>
          </p:grpSpPr>
          <p:sp>
            <p:nvSpPr>
              <p:cNvPr id="15" name="Oval 14">
                <a:extLst>
                  <a:ext uri="{FF2B5EF4-FFF2-40B4-BE49-F238E27FC236}">
                    <a16:creationId xmlns:a16="http://schemas.microsoft.com/office/drawing/2014/main" id="{20A9052A-164D-4BD4-A82D-00BBBD40D49E}"/>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A60B3AF-22B2-49C9-8ACC-5D89F55D69AA}"/>
                  </a:ext>
                </a:extLst>
              </p:cNvPr>
              <p:cNvSpPr txBox="1"/>
              <p:nvPr/>
            </p:nvSpPr>
            <p:spPr>
              <a:xfrm>
                <a:off x="1839710" y="5964200"/>
                <a:ext cx="343364" cy="369332"/>
              </a:xfrm>
              <a:prstGeom prst="rect">
                <a:avLst/>
              </a:prstGeom>
              <a:noFill/>
            </p:spPr>
            <p:txBody>
              <a:bodyPr wrap="none" rtlCol="0">
                <a:spAutoFit/>
              </a:bodyPr>
              <a:lstStyle/>
              <a:p>
                <a:r>
                  <a:rPr lang="en-US" dirty="0"/>
                  <a:t>D</a:t>
                </a:r>
              </a:p>
            </p:txBody>
          </p:sp>
        </p:grpSp>
        <p:cxnSp>
          <p:nvCxnSpPr>
            <p:cNvPr id="12" name="Straight Connector 11">
              <a:extLst>
                <a:ext uri="{FF2B5EF4-FFF2-40B4-BE49-F238E27FC236}">
                  <a16:creationId xmlns:a16="http://schemas.microsoft.com/office/drawing/2014/main" id="{82EFE5D6-88D3-4936-80A8-A3A53CB4D640}"/>
                </a:ext>
              </a:extLst>
            </p:cNvPr>
            <p:cNvCxnSpPr>
              <a:cxnSpLocks/>
              <a:stCxn id="21" idx="6"/>
              <a:endCxn id="19" idx="2"/>
            </p:cNvCxnSpPr>
            <p:nvPr/>
          </p:nvCxnSpPr>
          <p:spPr>
            <a:xfrm flipV="1">
              <a:off x="6776354" y="3000463"/>
              <a:ext cx="364265" cy="690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39EE96-8A24-4476-86EC-42C166856683}"/>
                </a:ext>
              </a:extLst>
            </p:cNvPr>
            <p:cNvCxnSpPr>
              <a:cxnSpLocks/>
              <a:stCxn id="17" idx="6"/>
              <a:endCxn id="15" idx="2"/>
            </p:cNvCxnSpPr>
            <p:nvPr/>
          </p:nvCxnSpPr>
          <p:spPr>
            <a:xfrm flipV="1">
              <a:off x="9110145" y="3011095"/>
              <a:ext cx="541457" cy="8398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2EFE5D6-88D3-4936-80A8-A3A53CB4D640}"/>
                </a:ext>
              </a:extLst>
            </p:cNvPr>
            <p:cNvCxnSpPr>
              <a:cxnSpLocks/>
              <a:stCxn id="19" idx="6"/>
              <a:endCxn id="15" idx="2"/>
            </p:cNvCxnSpPr>
            <p:nvPr/>
          </p:nvCxnSpPr>
          <p:spPr>
            <a:xfrm>
              <a:off x="7830732" y="3000463"/>
              <a:ext cx="1820870" cy="106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 name="TextBox 25"/>
              <p:cNvSpPr txBox="1"/>
              <p:nvPr/>
            </p:nvSpPr>
            <p:spPr>
              <a:xfrm>
                <a:off x="4847986" y="4319186"/>
                <a:ext cx="283448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m:t>
                      </m:r>
                    </m:oMath>
                  </m:oMathPara>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847986" y="4319186"/>
                <a:ext cx="2834480" cy="52322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041916" y="4939896"/>
                <a:ext cx="433895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 (</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 (</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 (</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m:t>
                      </m:r>
                    </m:oMath>
                  </m:oMathPara>
                </a14:m>
                <a:endParaRPr 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041916" y="4939896"/>
                <a:ext cx="4338957" cy="523220"/>
              </a:xfrm>
              <a:prstGeom prst="rect">
                <a:avLst/>
              </a:prstGeom>
              <a:blipFill rotWithShape="0">
                <a:blip r:embed="rId3"/>
                <a:stretch>
                  <a:fillRect r="-983"/>
                </a:stretch>
              </a:blipFill>
            </p:spPr>
            <p:txBody>
              <a:bodyPr/>
              <a:lstStyle/>
              <a:p>
                <a:r>
                  <a:rPr lang="en-US">
                    <a:noFill/>
                  </a:rPr>
                  <a:t> </a:t>
                </a:r>
              </a:p>
            </p:txBody>
          </p:sp>
        </mc:Fallback>
      </mc:AlternateContent>
    </p:spTree>
    <p:extLst>
      <p:ext uri="{BB962C8B-B14F-4D97-AF65-F5344CB8AC3E}">
        <p14:creationId xmlns:p14="http://schemas.microsoft.com/office/powerpoint/2010/main" val="420103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0728-44A4-43B7-96A2-3BBAE82EF22C}"/>
              </a:ext>
            </a:extLst>
          </p:cNvPr>
          <p:cNvSpPr>
            <a:spLocks noGrp="1"/>
          </p:cNvSpPr>
          <p:nvPr>
            <p:ph type="title"/>
          </p:nvPr>
        </p:nvSpPr>
        <p:spPr/>
        <p:txBody>
          <a:bodyPr/>
          <a:lstStyle/>
          <a:p>
            <a:r>
              <a:rPr lang="en-US" dirty="0"/>
              <a:t>Adjacency Matrix</a:t>
            </a:r>
          </a:p>
        </p:txBody>
      </p:sp>
      <p:graphicFrame>
        <p:nvGraphicFramePr>
          <p:cNvPr id="36" name="Content Placeholder 35">
            <a:extLst>
              <a:ext uri="{FF2B5EF4-FFF2-40B4-BE49-F238E27FC236}">
                <a16:creationId xmlns:a16="http://schemas.microsoft.com/office/drawing/2014/main" id="{CDA7B705-6349-4711-8483-50B9905B4682}"/>
              </a:ext>
            </a:extLst>
          </p:cNvPr>
          <p:cNvGraphicFramePr>
            <a:graphicFrameLocks noGrp="1"/>
          </p:cNvGraphicFramePr>
          <p:nvPr>
            <p:ph idx="1"/>
          </p:nvPr>
        </p:nvGraphicFramePr>
        <p:xfrm>
          <a:off x="6477234" y="2102951"/>
          <a:ext cx="5460536" cy="3768384"/>
        </p:xfrm>
        <a:graphic>
          <a:graphicData uri="http://schemas.openxmlformats.org/drawingml/2006/table">
            <a:tbl>
              <a:tblPr firstRow="1" bandRow="1">
                <a:tableStyleId>{5940675A-B579-460E-94D1-54222C63F5DA}</a:tableStyleId>
              </a:tblPr>
              <a:tblGrid>
                <a:gridCol w="682567">
                  <a:extLst>
                    <a:ext uri="{9D8B030D-6E8A-4147-A177-3AD203B41FA5}">
                      <a16:colId xmlns:a16="http://schemas.microsoft.com/office/drawing/2014/main" val="2433620398"/>
                    </a:ext>
                  </a:extLst>
                </a:gridCol>
                <a:gridCol w="682567">
                  <a:extLst>
                    <a:ext uri="{9D8B030D-6E8A-4147-A177-3AD203B41FA5}">
                      <a16:colId xmlns:a16="http://schemas.microsoft.com/office/drawing/2014/main" val="3266730138"/>
                    </a:ext>
                  </a:extLst>
                </a:gridCol>
                <a:gridCol w="682567">
                  <a:extLst>
                    <a:ext uri="{9D8B030D-6E8A-4147-A177-3AD203B41FA5}">
                      <a16:colId xmlns:a16="http://schemas.microsoft.com/office/drawing/2014/main" val="3703898110"/>
                    </a:ext>
                  </a:extLst>
                </a:gridCol>
                <a:gridCol w="682567">
                  <a:extLst>
                    <a:ext uri="{9D8B030D-6E8A-4147-A177-3AD203B41FA5}">
                      <a16:colId xmlns:a16="http://schemas.microsoft.com/office/drawing/2014/main" val="401438749"/>
                    </a:ext>
                  </a:extLst>
                </a:gridCol>
                <a:gridCol w="682567">
                  <a:extLst>
                    <a:ext uri="{9D8B030D-6E8A-4147-A177-3AD203B41FA5}">
                      <a16:colId xmlns:a16="http://schemas.microsoft.com/office/drawing/2014/main" val="3106380728"/>
                    </a:ext>
                  </a:extLst>
                </a:gridCol>
                <a:gridCol w="682567">
                  <a:extLst>
                    <a:ext uri="{9D8B030D-6E8A-4147-A177-3AD203B41FA5}">
                      <a16:colId xmlns:a16="http://schemas.microsoft.com/office/drawing/2014/main" val="2799085732"/>
                    </a:ext>
                  </a:extLst>
                </a:gridCol>
                <a:gridCol w="682567">
                  <a:extLst>
                    <a:ext uri="{9D8B030D-6E8A-4147-A177-3AD203B41FA5}">
                      <a16:colId xmlns:a16="http://schemas.microsoft.com/office/drawing/2014/main" val="2089397823"/>
                    </a:ext>
                  </a:extLst>
                </a:gridCol>
                <a:gridCol w="682567">
                  <a:extLst>
                    <a:ext uri="{9D8B030D-6E8A-4147-A177-3AD203B41FA5}">
                      <a16:colId xmlns:a16="http://schemas.microsoft.com/office/drawing/2014/main" val="1881925754"/>
                    </a:ext>
                  </a:extLst>
                </a:gridCol>
              </a:tblGrid>
              <a:tr h="426997">
                <a:tc>
                  <a:txBody>
                    <a:bodyPr/>
                    <a:lstStyle/>
                    <a:p>
                      <a:endParaRPr lang="en-US" sz="2400" dirty="0"/>
                    </a:p>
                  </a:txBody>
                  <a:tcPr marL="105287" marR="105287" marT="52644" marB="52644">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0</a:t>
                      </a:r>
                    </a:p>
                  </a:txBody>
                  <a:tcPr marL="105287" marR="105287" marT="52644" marB="52644">
                    <a:lnT w="12700" cap="flat" cmpd="sng" algn="ctr">
                      <a:noFill/>
                      <a:prstDash val="solid"/>
                      <a:round/>
                      <a:headEnd type="none" w="med" len="med"/>
                      <a:tailEnd type="none" w="med" len="med"/>
                    </a:lnT>
                  </a:tcPr>
                </a:tc>
                <a:tc>
                  <a:txBody>
                    <a:bodyPr/>
                    <a:lstStyle/>
                    <a:p>
                      <a:r>
                        <a:rPr lang="en-US" sz="2400" dirty="0"/>
                        <a:t>1</a:t>
                      </a:r>
                    </a:p>
                  </a:txBody>
                  <a:tcPr marL="105287" marR="105287" marT="52644" marB="52644">
                    <a:lnT w="12700" cap="flat" cmpd="sng" algn="ctr">
                      <a:noFill/>
                      <a:prstDash val="solid"/>
                      <a:round/>
                      <a:headEnd type="none" w="med" len="med"/>
                      <a:tailEnd type="none" w="med" len="med"/>
                    </a:lnT>
                  </a:tcPr>
                </a:tc>
                <a:tc>
                  <a:txBody>
                    <a:bodyPr/>
                    <a:lstStyle/>
                    <a:p>
                      <a:r>
                        <a:rPr lang="en-US" sz="2400" dirty="0"/>
                        <a:t>2</a:t>
                      </a:r>
                    </a:p>
                  </a:txBody>
                  <a:tcPr marL="105287" marR="105287" marT="52644" marB="52644">
                    <a:lnT w="12700" cap="flat" cmpd="sng" algn="ctr">
                      <a:noFill/>
                      <a:prstDash val="solid"/>
                      <a:round/>
                      <a:headEnd type="none" w="med" len="med"/>
                      <a:tailEnd type="none" w="med" len="med"/>
                    </a:lnT>
                  </a:tcPr>
                </a:tc>
                <a:tc>
                  <a:txBody>
                    <a:bodyPr/>
                    <a:lstStyle/>
                    <a:p>
                      <a:r>
                        <a:rPr lang="en-US" sz="2400" dirty="0"/>
                        <a:t>3</a:t>
                      </a:r>
                    </a:p>
                  </a:txBody>
                  <a:tcPr marL="105287" marR="105287" marT="52644" marB="52644">
                    <a:lnT w="12700" cap="flat" cmpd="sng" algn="ctr">
                      <a:noFill/>
                      <a:prstDash val="solid"/>
                      <a:round/>
                      <a:headEnd type="none" w="med" len="med"/>
                      <a:tailEnd type="none" w="med" len="med"/>
                    </a:lnT>
                  </a:tcPr>
                </a:tc>
                <a:tc>
                  <a:txBody>
                    <a:bodyPr/>
                    <a:lstStyle/>
                    <a:p>
                      <a:r>
                        <a:rPr lang="en-US" sz="2400" dirty="0"/>
                        <a:t>4</a:t>
                      </a:r>
                    </a:p>
                  </a:txBody>
                  <a:tcPr marL="105287" marR="105287" marT="52644" marB="52644">
                    <a:lnT w="12700" cap="flat" cmpd="sng" algn="ctr">
                      <a:noFill/>
                      <a:prstDash val="solid"/>
                      <a:round/>
                      <a:headEnd type="none" w="med" len="med"/>
                      <a:tailEnd type="none" w="med" len="med"/>
                    </a:lnT>
                  </a:tcPr>
                </a:tc>
                <a:tc>
                  <a:txBody>
                    <a:bodyPr/>
                    <a:lstStyle/>
                    <a:p>
                      <a:r>
                        <a:rPr lang="en-US" sz="2400" dirty="0"/>
                        <a:t>5</a:t>
                      </a:r>
                    </a:p>
                  </a:txBody>
                  <a:tcPr marL="105287" marR="105287" marT="52644" marB="52644">
                    <a:lnT w="12700" cap="flat" cmpd="sng" algn="ctr">
                      <a:noFill/>
                      <a:prstDash val="solid"/>
                      <a:round/>
                      <a:headEnd type="none" w="med" len="med"/>
                      <a:tailEnd type="none" w="med" len="med"/>
                    </a:lnT>
                  </a:tcPr>
                </a:tc>
                <a:tc>
                  <a:txBody>
                    <a:bodyPr/>
                    <a:lstStyle/>
                    <a:p>
                      <a:r>
                        <a:rPr lang="en-US" sz="2400" dirty="0"/>
                        <a:t>6</a:t>
                      </a:r>
                    </a:p>
                  </a:txBody>
                  <a:tcPr marL="105287" marR="105287" marT="52644" marB="52644">
                    <a:lnT w="12700" cap="flat" cmpd="sng" algn="ctr">
                      <a:noFill/>
                      <a:prstDash val="solid"/>
                      <a:round/>
                      <a:headEnd type="none" w="med" len="med"/>
                      <a:tailEnd type="none" w="med" len="med"/>
                    </a:lnT>
                  </a:tcPr>
                </a:tc>
                <a:extLst>
                  <a:ext uri="{0D108BD9-81ED-4DB2-BD59-A6C34878D82A}">
                    <a16:rowId xmlns:a16="http://schemas.microsoft.com/office/drawing/2014/main" val="429028320"/>
                  </a:ext>
                </a:extLst>
              </a:tr>
              <a:tr h="426997">
                <a:tc>
                  <a:txBody>
                    <a:bodyPr/>
                    <a:lstStyle/>
                    <a:p>
                      <a:r>
                        <a:rPr lang="en-US" sz="2400" dirty="0"/>
                        <a:t>0</a:t>
                      </a:r>
                    </a:p>
                  </a:txBody>
                  <a:tcPr marL="105287" marR="105287" marT="52644" marB="52644">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046825130"/>
                  </a:ext>
                </a:extLst>
              </a:tr>
              <a:tr h="426997">
                <a:tc>
                  <a:txBody>
                    <a:bodyPr/>
                    <a:lstStyle/>
                    <a:p>
                      <a:r>
                        <a:rPr lang="en-US" sz="2400" dirty="0"/>
                        <a:t>1</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743430437"/>
                  </a:ext>
                </a:extLst>
              </a:tr>
              <a:tr h="426997">
                <a:tc>
                  <a:txBody>
                    <a:bodyPr/>
                    <a:lstStyle/>
                    <a:p>
                      <a:r>
                        <a:rPr lang="en-US" sz="2400" dirty="0"/>
                        <a:t>2</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623021980"/>
                  </a:ext>
                </a:extLst>
              </a:tr>
              <a:tr h="426997">
                <a:tc>
                  <a:txBody>
                    <a:bodyPr/>
                    <a:lstStyle/>
                    <a:p>
                      <a:r>
                        <a:rPr lang="en-US" sz="2400" dirty="0"/>
                        <a:t>3</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741938339"/>
                  </a:ext>
                </a:extLst>
              </a:tr>
              <a:tr h="426997">
                <a:tc>
                  <a:txBody>
                    <a:bodyPr/>
                    <a:lstStyle/>
                    <a:p>
                      <a:r>
                        <a:rPr lang="en-US" sz="2400" dirty="0"/>
                        <a:t>4</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178445184"/>
                  </a:ext>
                </a:extLst>
              </a:tr>
              <a:tr h="426997">
                <a:tc>
                  <a:txBody>
                    <a:bodyPr/>
                    <a:lstStyle/>
                    <a:p>
                      <a:r>
                        <a:rPr lang="en-US" sz="2400" dirty="0"/>
                        <a:t>5</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solidFill>
                            <a:srgbClr val="FF0000"/>
                          </a:solidFill>
                        </a:rPr>
                        <a:t>1</a:t>
                      </a:r>
                    </a:p>
                  </a:txBody>
                  <a:tcPr marL="105287" marR="105287" marT="52644" marB="52644"/>
                </a:tc>
                <a:tc>
                  <a:txBody>
                    <a:bodyPr/>
                    <a:lstStyle/>
                    <a:p>
                      <a:pPr algn="ctr"/>
                      <a:r>
                        <a:rPr lang="en-US" sz="2400"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651587359"/>
                  </a:ext>
                </a:extLst>
              </a:tr>
              <a:tr h="426997">
                <a:tc>
                  <a:txBody>
                    <a:bodyPr/>
                    <a:lstStyle/>
                    <a:p>
                      <a:r>
                        <a:rPr lang="en-US" sz="2400" dirty="0"/>
                        <a:t>6</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435938195"/>
                  </a:ext>
                </a:extLst>
              </a:tr>
            </a:tbl>
          </a:graphicData>
        </a:graphic>
      </p:graphicFrame>
      <p:grpSp>
        <p:nvGrpSpPr>
          <p:cNvPr id="6" name="Group 5" descr="Graph with 7 vertices, numbered 0 to 6. &#10;Edges: {(0,1), (0,2), (1,3),(2,3), (3,5), (4,5)}">
            <a:extLst>
              <a:ext uri="{FF2B5EF4-FFF2-40B4-BE49-F238E27FC236}">
                <a16:creationId xmlns:a16="http://schemas.microsoft.com/office/drawing/2014/main" id="{64592BAB-3A1B-4B05-A271-76692EB8790B}"/>
              </a:ext>
            </a:extLst>
          </p:cNvPr>
          <p:cNvGrpSpPr/>
          <p:nvPr/>
        </p:nvGrpSpPr>
        <p:grpSpPr>
          <a:xfrm>
            <a:off x="7238082" y="143219"/>
            <a:ext cx="4197425" cy="1959734"/>
            <a:chOff x="4202258" y="3421009"/>
            <a:chExt cx="5122837" cy="2194774"/>
          </a:xfrm>
        </p:grpSpPr>
        <p:grpSp>
          <p:nvGrpSpPr>
            <p:cNvPr id="7" name="Group 6">
              <a:extLst>
                <a:ext uri="{FF2B5EF4-FFF2-40B4-BE49-F238E27FC236}">
                  <a16:creationId xmlns:a16="http://schemas.microsoft.com/office/drawing/2014/main" id="{12F8A343-9981-4111-BD50-BBB0D8591020}"/>
                </a:ext>
              </a:extLst>
            </p:cNvPr>
            <p:cNvGrpSpPr/>
            <p:nvPr/>
          </p:nvGrpSpPr>
          <p:grpSpPr>
            <a:xfrm>
              <a:off x="4202258" y="4542602"/>
              <a:ext cx="690113" cy="813463"/>
              <a:chOff x="9831042" y="3675297"/>
              <a:chExt cx="690113" cy="813463"/>
            </a:xfrm>
          </p:grpSpPr>
          <p:sp>
            <p:nvSpPr>
              <p:cNvPr id="34" name="Oval 33">
                <a:extLst>
                  <a:ext uri="{FF2B5EF4-FFF2-40B4-BE49-F238E27FC236}">
                    <a16:creationId xmlns:a16="http://schemas.microsoft.com/office/drawing/2014/main" id="{44A235BE-3CCC-498B-B423-36CDEECC464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TextBox 34">
                <a:extLst>
                  <a:ext uri="{FF2B5EF4-FFF2-40B4-BE49-F238E27FC236}">
                    <a16:creationId xmlns:a16="http://schemas.microsoft.com/office/drawing/2014/main" id="{C432EFB7-CCB0-4FC1-A568-AD99A5735B7D}"/>
                  </a:ext>
                </a:extLst>
              </p:cNvPr>
              <p:cNvSpPr txBox="1"/>
              <p:nvPr/>
            </p:nvSpPr>
            <p:spPr>
              <a:xfrm>
                <a:off x="9895648" y="3675297"/>
                <a:ext cx="610662" cy="813463"/>
              </a:xfrm>
              <a:prstGeom prst="rect">
                <a:avLst/>
              </a:prstGeom>
              <a:noFill/>
            </p:spPr>
            <p:txBody>
              <a:bodyPr wrap="none" rtlCol="0">
                <a:spAutoFit/>
              </a:bodyPr>
              <a:lstStyle/>
              <a:p>
                <a:r>
                  <a:rPr lang="en-US" sz="2400" dirty="0"/>
                  <a:t>6</a:t>
                </a:r>
              </a:p>
            </p:txBody>
          </p:sp>
        </p:grpSp>
        <p:grpSp>
          <p:nvGrpSpPr>
            <p:cNvPr id="8" name="Group 7">
              <a:extLst>
                <a:ext uri="{FF2B5EF4-FFF2-40B4-BE49-F238E27FC236}">
                  <a16:creationId xmlns:a16="http://schemas.microsoft.com/office/drawing/2014/main" id="{41362196-C14E-48CB-A01A-617F740520FA}"/>
                </a:ext>
              </a:extLst>
            </p:cNvPr>
            <p:cNvGrpSpPr/>
            <p:nvPr/>
          </p:nvGrpSpPr>
          <p:grpSpPr>
            <a:xfrm>
              <a:off x="5481419" y="4747370"/>
              <a:ext cx="2042568" cy="868413"/>
              <a:chOff x="9076131" y="1419304"/>
              <a:chExt cx="2042568" cy="868413"/>
            </a:xfrm>
          </p:grpSpPr>
          <p:grpSp>
            <p:nvGrpSpPr>
              <p:cNvPr id="27" name="Group 26">
                <a:extLst>
                  <a:ext uri="{FF2B5EF4-FFF2-40B4-BE49-F238E27FC236}">
                    <a16:creationId xmlns:a16="http://schemas.microsoft.com/office/drawing/2014/main" id="{CA7347EE-991A-44A0-BBC4-97686F6756D5}"/>
                  </a:ext>
                </a:extLst>
              </p:cNvPr>
              <p:cNvGrpSpPr/>
              <p:nvPr/>
            </p:nvGrpSpPr>
            <p:grpSpPr>
              <a:xfrm>
                <a:off x="9076131" y="1419304"/>
                <a:ext cx="690193" cy="813465"/>
                <a:chOff x="9831042" y="3601112"/>
                <a:chExt cx="690193" cy="813465"/>
              </a:xfrm>
            </p:grpSpPr>
            <p:sp>
              <p:nvSpPr>
                <p:cNvPr id="32" name="Oval 31">
                  <a:extLst>
                    <a:ext uri="{FF2B5EF4-FFF2-40B4-BE49-F238E27FC236}">
                      <a16:creationId xmlns:a16="http://schemas.microsoft.com/office/drawing/2014/main" id="{48B70330-047D-4B31-BA46-579FFCC649B1}"/>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TextBox 32">
                  <a:extLst>
                    <a:ext uri="{FF2B5EF4-FFF2-40B4-BE49-F238E27FC236}">
                      <a16:creationId xmlns:a16="http://schemas.microsoft.com/office/drawing/2014/main" id="{2DA7DB84-E5B9-4DB4-A55E-75583B4B41C8}"/>
                    </a:ext>
                  </a:extLst>
                </p:cNvPr>
                <p:cNvSpPr txBox="1"/>
                <p:nvPr/>
              </p:nvSpPr>
              <p:spPr>
                <a:xfrm>
                  <a:off x="9910573" y="3601112"/>
                  <a:ext cx="610662" cy="813465"/>
                </a:xfrm>
                <a:prstGeom prst="rect">
                  <a:avLst/>
                </a:prstGeom>
                <a:noFill/>
              </p:spPr>
              <p:txBody>
                <a:bodyPr wrap="none" rtlCol="0">
                  <a:spAutoFit/>
                </a:bodyPr>
                <a:lstStyle/>
                <a:p>
                  <a:r>
                    <a:rPr lang="en-US" sz="2400" dirty="0"/>
                    <a:t>2</a:t>
                  </a:r>
                </a:p>
              </p:txBody>
            </p:sp>
          </p:grpSp>
          <p:grpSp>
            <p:nvGrpSpPr>
              <p:cNvPr id="28" name="Group 27">
                <a:extLst>
                  <a:ext uri="{FF2B5EF4-FFF2-40B4-BE49-F238E27FC236}">
                    <a16:creationId xmlns:a16="http://schemas.microsoft.com/office/drawing/2014/main" id="{71997680-9F18-4A50-879A-C501EC32B8CF}"/>
                  </a:ext>
                </a:extLst>
              </p:cNvPr>
              <p:cNvGrpSpPr/>
              <p:nvPr/>
            </p:nvGrpSpPr>
            <p:grpSpPr>
              <a:xfrm>
                <a:off x="10406967" y="1474252"/>
                <a:ext cx="711732" cy="813465"/>
                <a:chOff x="9831042" y="3656061"/>
                <a:chExt cx="711732" cy="813465"/>
              </a:xfrm>
            </p:grpSpPr>
            <p:sp>
              <p:nvSpPr>
                <p:cNvPr id="30" name="Oval 29">
                  <a:extLst>
                    <a:ext uri="{FF2B5EF4-FFF2-40B4-BE49-F238E27FC236}">
                      <a16:creationId xmlns:a16="http://schemas.microsoft.com/office/drawing/2014/main" id="{F2147EEA-CEC4-4C25-8F47-4020BDA8E77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TextBox 30">
                  <a:extLst>
                    <a:ext uri="{FF2B5EF4-FFF2-40B4-BE49-F238E27FC236}">
                      <a16:creationId xmlns:a16="http://schemas.microsoft.com/office/drawing/2014/main" id="{C5DECB14-06EC-4844-8890-691FFAB1EF62}"/>
                    </a:ext>
                  </a:extLst>
                </p:cNvPr>
                <p:cNvSpPr txBox="1"/>
                <p:nvPr/>
              </p:nvSpPr>
              <p:spPr>
                <a:xfrm>
                  <a:off x="9932112" y="3656061"/>
                  <a:ext cx="610662" cy="813465"/>
                </a:xfrm>
                <a:prstGeom prst="rect">
                  <a:avLst/>
                </a:prstGeom>
                <a:noFill/>
              </p:spPr>
              <p:txBody>
                <a:bodyPr wrap="none" rtlCol="0">
                  <a:spAutoFit/>
                </a:bodyPr>
                <a:lstStyle/>
                <a:p>
                  <a:r>
                    <a:rPr lang="en-US" sz="2400" dirty="0"/>
                    <a:t>3</a:t>
                  </a:r>
                </a:p>
              </p:txBody>
            </p:sp>
          </p:grpSp>
          <p:cxnSp>
            <p:nvCxnSpPr>
              <p:cNvPr id="29" name="Straight Arrow Connector 28">
                <a:extLst>
                  <a:ext uri="{FF2B5EF4-FFF2-40B4-BE49-F238E27FC236}">
                    <a16:creationId xmlns:a16="http://schemas.microsoft.com/office/drawing/2014/main" id="{93950012-D2E8-4D0C-AF92-AA20AC63FC20}"/>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AE2D4B6-F2B6-45D7-8308-217635DEEB4B}"/>
                </a:ext>
              </a:extLst>
            </p:cNvPr>
            <p:cNvGrpSpPr/>
            <p:nvPr/>
          </p:nvGrpSpPr>
          <p:grpSpPr>
            <a:xfrm>
              <a:off x="7318349" y="3421009"/>
              <a:ext cx="724189" cy="860181"/>
              <a:chOff x="9831042" y="3675297"/>
              <a:chExt cx="724189" cy="860181"/>
            </a:xfrm>
          </p:grpSpPr>
          <p:sp>
            <p:nvSpPr>
              <p:cNvPr id="25" name="Oval 24">
                <a:extLst>
                  <a:ext uri="{FF2B5EF4-FFF2-40B4-BE49-F238E27FC236}">
                    <a16:creationId xmlns:a16="http://schemas.microsoft.com/office/drawing/2014/main" id="{FE63141F-8B47-40C3-A17D-ACFF164ACC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extLst>
                  <a:ext uri="{FF2B5EF4-FFF2-40B4-BE49-F238E27FC236}">
                    <a16:creationId xmlns:a16="http://schemas.microsoft.com/office/drawing/2014/main" id="{D6E96029-FB81-437C-97CB-99BB4130A0B8}"/>
                  </a:ext>
                </a:extLst>
              </p:cNvPr>
              <p:cNvSpPr txBox="1"/>
              <p:nvPr/>
            </p:nvSpPr>
            <p:spPr>
              <a:xfrm>
                <a:off x="9933269" y="3722015"/>
                <a:ext cx="621962" cy="813463"/>
              </a:xfrm>
              <a:prstGeom prst="rect">
                <a:avLst/>
              </a:prstGeom>
              <a:noFill/>
            </p:spPr>
            <p:txBody>
              <a:bodyPr wrap="none" rtlCol="0">
                <a:spAutoFit/>
              </a:bodyPr>
              <a:lstStyle/>
              <a:p>
                <a:r>
                  <a:rPr lang="en-US" sz="2400" dirty="0"/>
                  <a:t>4</a:t>
                </a:r>
              </a:p>
            </p:txBody>
          </p:sp>
        </p:grpSp>
        <p:grpSp>
          <p:nvGrpSpPr>
            <p:cNvPr id="10" name="Group 9">
              <a:extLst>
                <a:ext uri="{FF2B5EF4-FFF2-40B4-BE49-F238E27FC236}">
                  <a16:creationId xmlns:a16="http://schemas.microsoft.com/office/drawing/2014/main" id="{50A458B2-37C1-434B-9CCA-389CD8E99749}"/>
                </a:ext>
              </a:extLst>
            </p:cNvPr>
            <p:cNvGrpSpPr/>
            <p:nvPr/>
          </p:nvGrpSpPr>
          <p:grpSpPr>
            <a:xfrm>
              <a:off x="8634982" y="4004709"/>
              <a:ext cx="690113" cy="813462"/>
              <a:chOff x="9831042" y="3641523"/>
              <a:chExt cx="690113" cy="813462"/>
            </a:xfrm>
          </p:grpSpPr>
          <p:sp>
            <p:nvSpPr>
              <p:cNvPr id="23" name="Oval 22">
                <a:extLst>
                  <a:ext uri="{FF2B5EF4-FFF2-40B4-BE49-F238E27FC236}">
                    <a16:creationId xmlns:a16="http://schemas.microsoft.com/office/drawing/2014/main" id="{F0F3D1E5-C744-4405-8733-37621652DCE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TextBox 23">
                <a:extLst>
                  <a:ext uri="{FF2B5EF4-FFF2-40B4-BE49-F238E27FC236}">
                    <a16:creationId xmlns:a16="http://schemas.microsoft.com/office/drawing/2014/main" id="{937949F6-3DDD-42F5-967D-6E991464F7E3}"/>
                  </a:ext>
                </a:extLst>
              </p:cNvPr>
              <p:cNvSpPr txBox="1"/>
              <p:nvPr/>
            </p:nvSpPr>
            <p:spPr>
              <a:xfrm>
                <a:off x="9919769" y="3641523"/>
                <a:ext cx="312907" cy="813462"/>
              </a:xfrm>
              <a:prstGeom prst="rect">
                <a:avLst/>
              </a:prstGeom>
              <a:noFill/>
            </p:spPr>
            <p:txBody>
              <a:bodyPr wrap="square" rtlCol="0">
                <a:spAutoFit/>
              </a:bodyPr>
              <a:lstStyle/>
              <a:p>
                <a:r>
                  <a:rPr lang="en-US" sz="2400" dirty="0"/>
                  <a:t>5</a:t>
                </a:r>
              </a:p>
            </p:txBody>
          </p:sp>
        </p:grpSp>
        <p:cxnSp>
          <p:nvCxnSpPr>
            <p:cNvPr id="11" name="Straight Arrow Connector 10">
              <a:extLst>
                <a:ext uri="{FF2B5EF4-FFF2-40B4-BE49-F238E27FC236}">
                  <a16:creationId xmlns:a16="http://schemas.microsoft.com/office/drawing/2014/main" id="{7D0AD190-501D-42DF-B924-FA141AB8B830}"/>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DD0E54-24E3-43BE-A6BA-404D2542F04F}"/>
                </a:ext>
              </a:extLst>
            </p:cNvPr>
            <p:cNvGrpSpPr/>
            <p:nvPr/>
          </p:nvGrpSpPr>
          <p:grpSpPr>
            <a:xfrm>
              <a:off x="4452719" y="3569416"/>
              <a:ext cx="2020949" cy="825449"/>
              <a:chOff x="9076131" y="1481504"/>
              <a:chExt cx="2020949" cy="825449"/>
            </a:xfrm>
          </p:grpSpPr>
          <p:grpSp>
            <p:nvGrpSpPr>
              <p:cNvPr id="16" name="Group 15">
                <a:extLst>
                  <a:ext uri="{FF2B5EF4-FFF2-40B4-BE49-F238E27FC236}">
                    <a16:creationId xmlns:a16="http://schemas.microsoft.com/office/drawing/2014/main" id="{45FE3619-A7C4-48CB-8543-F5D949656284}"/>
                  </a:ext>
                </a:extLst>
              </p:cNvPr>
              <p:cNvGrpSpPr/>
              <p:nvPr/>
            </p:nvGrpSpPr>
            <p:grpSpPr>
              <a:xfrm>
                <a:off x="9076131" y="1481504"/>
                <a:ext cx="690175" cy="813465"/>
                <a:chOff x="9831042" y="3663312"/>
                <a:chExt cx="690175" cy="813465"/>
              </a:xfrm>
            </p:grpSpPr>
            <p:sp>
              <p:nvSpPr>
                <p:cNvPr id="21" name="Oval 20">
                  <a:extLst>
                    <a:ext uri="{FF2B5EF4-FFF2-40B4-BE49-F238E27FC236}">
                      <a16:creationId xmlns:a16="http://schemas.microsoft.com/office/drawing/2014/main" id="{1A6D0E7F-2E5D-405E-985B-E471D918DEA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86A4DB5C-E231-40DF-A861-3302CC67C96A}"/>
                    </a:ext>
                  </a:extLst>
                </p:cNvPr>
                <p:cNvSpPr txBox="1"/>
                <p:nvPr/>
              </p:nvSpPr>
              <p:spPr>
                <a:xfrm>
                  <a:off x="9910555" y="3663312"/>
                  <a:ext cx="610662" cy="813465"/>
                </a:xfrm>
                <a:prstGeom prst="rect">
                  <a:avLst/>
                </a:prstGeom>
                <a:noFill/>
              </p:spPr>
              <p:txBody>
                <a:bodyPr wrap="none" rtlCol="0">
                  <a:spAutoFit/>
                </a:bodyPr>
                <a:lstStyle/>
                <a:p>
                  <a:r>
                    <a:rPr lang="en-US" sz="2400" dirty="0"/>
                    <a:t>0</a:t>
                  </a:r>
                </a:p>
              </p:txBody>
            </p:sp>
          </p:grpSp>
          <p:grpSp>
            <p:nvGrpSpPr>
              <p:cNvPr id="17" name="Group 16">
                <a:extLst>
                  <a:ext uri="{FF2B5EF4-FFF2-40B4-BE49-F238E27FC236}">
                    <a16:creationId xmlns:a16="http://schemas.microsoft.com/office/drawing/2014/main" id="{85647B03-D697-4824-988A-43C01D5AA90F}"/>
                  </a:ext>
                </a:extLst>
              </p:cNvPr>
              <p:cNvGrpSpPr/>
              <p:nvPr/>
            </p:nvGrpSpPr>
            <p:grpSpPr>
              <a:xfrm>
                <a:off x="10406967" y="1493488"/>
                <a:ext cx="690113" cy="813465"/>
                <a:chOff x="9831042" y="3675297"/>
                <a:chExt cx="690113" cy="813465"/>
              </a:xfrm>
            </p:grpSpPr>
            <p:sp>
              <p:nvSpPr>
                <p:cNvPr id="19" name="Oval 18">
                  <a:extLst>
                    <a:ext uri="{FF2B5EF4-FFF2-40B4-BE49-F238E27FC236}">
                      <a16:creationId xmlns:a16="http://schemas.microsoft.com/office/drawing/2014/main" id="{8CAC5B7F-1D91-468A-A781-C8610FF778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19">
                  <a:extLst>
                    <a:ext uri="{FF2B5EF4-FFF2-40B4-BE49-F238E27FC236}">
                      <a16:creationId xmlns:a16="http://schemas.microsoft.com/office/drawing/2014/main" id="{33D96133-1F40-4055-BBD5-DFBB0D558B27}"/>
                    </a:ext>
                  </a:extLst>
                </p:cNvPr>
                <p:cNvSpPr txBox="1"/>
                <p:nvPr/>
              </p:nvSpPr>
              <p:spPr>
                <a:xfrm>
                  <a:off x="9950683" y="3675297"/>
                  <a:ext cx="528751" cy="813465"/>
                </a:xfrm>
                <a:prstGeom prst="rect">
                  <a:avLst/>
                </a:prstGeom>
                <a:noFill/>
              </p:spPr>
              <p:txBody>
                <a:bodyPr wrap="none" rtlCol="0">
                  <a:spAutoFit/>
                </a:bodyPr>
                <a:lstStyle/>
                <a:p>
                  <a:r>
                    <a:rPr lang="en-US" sz="2400" dirty="0"/>
                    <a:t>1</a:t>
                  </a:r>
                </a:p>
              </p:txBody>
            </p:sp>
          </p:grpSp>
          <p:cxnSp>
            <p:nvCxnSpPr>
              <p:cNvPr id="18" name="Straight Arrow Connector 17">
                <a:extLst>
                  <a:ext uri="{FF2B5EF4-FFF2-40B4-BE49-F238E27FC236}">
                    <a16:creationId xmlns:a16="http://schemas.microsoft.com/office/drawing/2014/main" id="{9E84CA2C-0BED-4D37-ADD4-9AC5037140CB}"/>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5259A4B6-2DEB-4E4F-86EF-D8AEC3183841}"/>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8CD619-A402-4574-92D3-923DB0BC90B8}"/>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4AF993-DBCA-4B3D-92EA-D66743EC51BF}"/>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B6C9AB0F-164E-46F5-A7A6-F2336FB8D1E4}"/>
              </a:ext>
            </a:extLst>
          </p:cNvPr>
          <p:cNvSpPr txBox="1"/>
          <p:nvPr/>
        </p:nvSpPr>
        <p:spPr>
          <a:xfrm>
            <a:off x="657225" y="1505782"/>
            <a:ext cx="5901459" cy="4832092"/>
          </a:xfrm>
          <a:prstGeom prst="rect">
            <a:avLst/>
          </a:prstGeom>
          <a:noFill/>
        </p:spPr>
        <p:txBody>
          <a:bodyPr wrap="square" rtlCol="0">
            <a:spAutoFit/>
          </a:bodyPr>
          <a:lstStyle/>
          <a:p>
            <a:r>
              <a:rPr lang="en-US" sz="2800" dirty="0"/>
              <a:t>In an adjacency matrix a[u][v] is 1 if there is an edge (</a:t>
            </a:r>
            <a:r>
              <a:rPr lang="en-US" sz="2800" dirty="0" err="1"/>
              <a:t>u,v</a:t>
            </a:r>
            <a:r>
              <a:rPr lang="en-US" sz="2800" dirty="0"/>
              <a:t>), and 0 otherwise.</a:t>
            </a:r>
          </a:p>
          <a:p>
            <a:r>
              <a:rPr lang="en-US" sz="2800" dirty="0"/>
              <a:t>Worst-case Time Complexity </a:t>
            </a:r>
            <a:br>
              <a:rPr lang="en-US" sz="2800" dirty="0"/>
            </a:br>
            <a:r>
              <a:rPr lang="en-US" sz="2800" dirty="0"/>
              <a:t>(|V| = n, |E| = m):</a:t>
            </a:r>
          </a:p>
          <a:p>
            <a:pPr lvl="1"/>
            <a:r>
              <a:rPr lang="en-US" sz="2800" dirty="0"/>
              <a:t>Add Edge: </a:t>
            </a:r>
          </a:p>
          <a:p>
            <a:pPr lvl="1"/>
            <a:r>
              <a:rPr lang="en-US" sz="2800" dirty="0"/>
              <a:t>Remove Edge: </a:t>
            </a:r>
          </a:p>
          <a:p>
            <a:pPr lvl="1"/>
            <a:r>
              <a:rPr lang="en-US" sz="2800" dirty="0"/>
              <a:t>Check edge exists from (</a:t>
            </a:r>
            <a:r>
              <a:rPr lang="en-US" sz="2800" dirty="0" err="1"/>
              <a:t>u,v</a:t>
            </a:r>
            <a:r>
              <a:rPr lang="en-US" sz="2800" dirty="0"/>
              <a:t>): </a:t>
            </a:r>
          </a:p>
          <a:p>
            <a:pPr lvl="1"/>
            <a:r>
              <a:rPr lang="en-US" sz="2800" dirty="0"/>
              <a:t>Get </a:t>
            </a:r>
            <a:r>
              <a:rPr lang="en-US" sz="2800" dirty="0" err="1"/>
              <a:t>outneighbors</a:t>
            </a:r>
            <a:r>
              <a:rPr lang="en-US" sz="2800" dirty="0"/>
              <a:t> of u: </a:t>
            </a:r>
          </a:p>
          <a:p>
            <a:pPr lvl="1"/>
            <a:r>
              <a:rPr lang="en-US" sz="2800" dirty="0"/>
              <a:t>Get </a:t>
            </a:r>
            <a:r>
              <a:rPr lang="en-US" sz="2800" dirty="0" err="1"/>
              <a:t>inneighbors</a:t>
            </a:r>
            <a:r>
              <a:rPr lang="en-US" sz="2800" dirty="0"/>
              <a:t> of u:</a:t>
            </a:r>
          </a:p>
          <a:p>
            <a:endParaRPr lang="en-US" sz="2800" dirty="0"/>
          </a:p>
          <a:p>
            <a:r>
              <a:rPr lang="en-US" sz="2800" dirty="0"/>
              <a:t>Space Complexity:</a:t>
            </a:r>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CA842778-2747-46F4-B3A4-9BC47B005F6C}"/>
                  </a:ext>
                </a:extLst>
              </p:cNvPr>
              <p:cNvSpPr/>
              <p:nvPr/>
            </p:nvSpPr>
            <p:spPr>
              <a:xfrm>
                <a:off x="2246485" y="3164877"/>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38" name="Rectangle 37">
                <a:extLst>
                  <a:ext uri="{FF2B5EF4-FFF2-40B4-BE49-F238E27FC236}">
                    <a16:creationId xmlns:a16="http://schemas.microsoft.com/office/drawing/2014/main" id="{CA842778-2747-46F4-B3A4-9BC47B005F6C}"/>
                  </a:ext>
                </a:extLst>
              </p:cNvPr>
              <p:cNvSpPr>
                <a:spLocks noRot="1" noChangeAspect="1" noMove="1" noResize="1" noEditPoints="1" noAdjustHandles="1" noChangeArrowheads="1" noChangeShapeType="1" noTextEdit="1"/>
              </p:cNvSpPr>
              <p:nvPr/>
            </p:nvSpPr>
            <p:spPr>
              <a:xfrm>
                <a:off x="2246485" y="3164877"/>
                <a:ext cx="147668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6AD11300-528C-4A50-9818-345D75EEC2AB}"/>
                  </a:ext>
                </a:extLst>
              </p:cNvPr>
              <p:cNvSpPr/>
              <p:nvPr/>
            </p:nvSpPr>
            <p:spPr>
              <a:xfrm>
                <a:off x="2796264" y="3654326"/>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39" name="Rectangle 38">
                <a:extLst>
                  <a:ext uri="{FF2B5EF4-FFF2-40B4-BE49-F238E27FC236}">
                    <a16:creationId xmlns:a16="http://schemas.microsoft.com/office/drawing/2014/main" id="{6AD11300-528C-4A50-9818-345D75EEC2AB}"/>
                  </a:ext>
                </a:extLst>
              </p:cNvPr>
              <p:cNvSpPr>
                <a:spLocks noRot="1" noChangeAspect="1" noMove="1" noResize="1" noEditPoints="1" noAdjustHandles="1" noChangeArrowheads="1" noChangeShapeType="1" noTextEdit="1"/>
              </p:cNvSpPr>
              <p:nvPr/>
            </p:nvSpPr>
            <p:spPr>
              <a:xfrm>
                <a:off x="2796264" y="3654326"/>
                <a:ext cx="1476686"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EFBFBF07-3BBD-4C6B-BC30-FB8A3562A386}"/>
                  </a:ext>
                </a:extLst>
              </p:cNvPr>
              <p:cNvSpPr/>
              <p:nvPr/>
            </p:nvSpPr>
            <p:spPr>
              <a:xfrm>
                <a:off x="4786263" y="4128941"/>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40" name="Rectangle 39">
                <a:extLst>
                  <a:ext uri="{FF2B5EF4-FFF2-40B4-BE49-F238E27FC236}">
                    <a16:creationId xmlns:a16="http://schemas.microsoft.com/office/drawing/2014/main" id="{EFBFBF07-3BBD-4C6B-BC30-FB8A3562A386}"/>
                  </a:ext>
                </a:extLst>
              </p:cNvPr>
              <p:cNvSpPr>
                <a:spLocks noRot="1" noChangeAspect="1" noMove="1" noResize="1" noEditPoints="1" noAdjustHandles="1" noChangeArrowheads="1" noChangeShapeType="1" noTextEdit="1"/>
              </p:cNvSpPr>
              <p:nvPr/>
            </p:nvSpPr>
            <p:spPr>
              <a:xfrm>
                <a:off x="4786263" y="4128941"/>
                <a:ext cx="1476686"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B6874907-4D12-4D7A-943E-0338131A5386}"/>
                  </a:ext>
                </a:extLst>
              </p:cNvPr>
              <p:cNvSpPr/>
              <p:nvPr/>
            </p:nvSpPr>
            <p:spPr>
              <a:xfrm>
                <a:off x="4239606" y="4530132"/>
                <a:ext cx="1490857"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m:oMathPara>
                </a14:m>
                <a:endParaRPr lang="en-US" sz="2800" dirty="0"/>
              </a:p>
            </p:txBody>
          </p:sp>
        </mc:Choice>
        <mc:Fallback xmlns="">
          <p:sp>
            <p:nvSpPr>
              <p:cNvPr id="41" name="Rectangle 40">
                <a:extLst>
                  <a:ext uri="{FF2B5EF4-FFF2-40B4-BE49-F238E27FC236}">
                    <a16:creationId xmlns:a16="http://schemas.microsoft.com/office/drawing/2014/main" id="{B6874907-4D12-4D7A-943E-0338131A5386}"/>
                  </a:ext>
                </a:extLst>
              </p:cNvPr>
              <p:cNvSpPr>
                <a:spLocks noRot="1" noChangeAspect="1" noMove="1" noResize="1" noEditPoints="1" noAdjustHandles="1" noChangeArrowheads="1" noChangeShapeType="1" noTextEdit="1"/>
              </p:cNvSpPr>
              <p:nvPr/>
            </p:nvSpPr>
            <p:spPr>
              <a:xfrm>
                <a:off x="4239606" y="4530132"/>
                <a:ext cx="1490857"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32F49931-B997-4CCF-A955-89CEE452D650}"/>
                  </a:ext>
                </a:extLst>
              </p:cNvPr>
              <p:cNvSpPr/>
              <p:nvPr/>
            </p:nvSpPr>
            <p:spPr>
              <a:xfrm>
                <a:off x="3755467" y="4958058"/>
                <a:ext cx="1490857"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m:oMathPara>
                </a14:m>
                <a:endParaRPr lang="en-US" sz="2800" dirty="0"/>
              </a:p>
            </p:txBody>
          </p:sp>
        </mc:Choice>
        <mc:Fallback xmlns="">
          <p:sp>
            <p:nvSpPr>
              <p:cNvPr id="42" name="Rectangle 41">
                <a:extLst>
                  <a:ext uri="{FF2B5EF4-FFF2-40B4-BE49-F238E27FC236}">
                    <a16:creationId xmlns:a16="http://schemas.microsoft.com/office/drawing/2014/main" id="{32F49931-B997-4CCF-A955-89CEE452D650}"/>
                  </a:ext>
                </a:extLst>
              </p:cNvPr>
              <p:cNvSpPr>
                <a:spLocks noRot="1" noChangeAspect="1" noMove="1" noResize="1" noEditPoints="1" noAdjustHandles="1" noChangeArrowheads="1" noChangeShapeType="1" noTextEdit="1"/>
              </p:cNvSpPr>
              <p:nvPr/>
            </p:nvSpPr>
            <p:spPr>
              <a:xfrm>
                <a:off x="3755467" y="4958058"/>
                <a:ext cx="1490857"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27C9A584-C3BE-4DAA-9AC3-AF53ABBAE8A9}"/>
                  </a:ext>
                </a:extLst>
              </p:cNvPr>
              <p:cNvSpPr/>
              <p:nvPr/>
            </p:nvSpPr>
            <p:spPr>
              <a:xfrm>
                <a:off x="3427206" y="5738570"/>
                <a:ext cx="119635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𝑛</m:t>
                          </m:r>
                        </m:e>
                        <m:sup>
                          <m:r>
                            <a:rPr lang="en-US" sz="2800" b="0" i="1" dirty="0" smtClean="0">
                              <a:latin typeface="Cambria Math" panose="02040503050406030204" pitchFamily="18" charset="0"/>
                            </a:rPr>
                            <m:t>2</m:t>
                          </m:r>
                        </m:sup>
                      </m:sSup>
                      <m:r>
                        <a:rPr lang="en-US" sz="2800" b="0" i="1" dirty="0" smtClean="0">
                          <a:latin typeface="Cambria Math" panose="02040503050406030204" pitchFamily="18" charset="0"/>
                        </a:rPr>
                        <m:t>)</m:t>
                      </m:r>
                    </m:oMath>
                  </m:oMathPara>
                </a14:m>
                <a:endParaRPr lang="en-US" sz="2800" dirty="0"/>
              </a:p>
            </p:txBody>
          </p:sp>
        </mc:Choice>
        <mc:Fallback xmlns="">
          <p:sp>
            <p:nvSpPr>
              <p:cNvPr id="43" name="Rectangle 42">
                <a:extLst>
                  <a:ext uri="{FF2B5EF4-FFF2-40B4-BE49-F238E27FC236}">
                    <a16:creationId xmlns:a16="http://schemas.microsoft.com/office/drawing/2014/main" id="{27C9A584-C3BE-4DAA-9AC3-AF53ABBAE8A9}"/>
                  </a:ext>
                </a:extLst>
              </p:cNvPr>
              <p:cNvSpPr>
                <a:spLocks noRot="1" noChangeAspect="1" noMove="1" noResize="1" noEditPoints="1" noAdjustHandles="1" noChangeArrowheads="1" noChangeShapeType="1" noTextEdit="1"/>
              </p:cNvSpPr>
              <p:nvPr/>
            </p:nvSpPr>
            <p:spPr>
              <a:xfrm>
                <a:off x="3427206" y="5738570"/>
                <a:ext cx="1196353" cy="52322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353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0728-44A4-43B7-96A2-3BBAE82EF22C}"/>
              </a:ext>
            </a:extLst>
          </p:cNvPr>
          <p:cNvSpPr>
            <a:spLocks noGrp="1"/>
          </p:cNvSpPr>
          <p:nvPr>
            <p:ph type="title"/>
          </p:nvPr>
        </p:nvSpPr>
        <p:spPr/>
        <p:txBody>
          <a:bodyPr/>
          <a:lstStyle/>
          <a:p>
            <a:r>
              <a:rPr lang="en-US" dirty="0"/>
              <a:t>Adjacency List</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DCC4FA51-F160-47CB-843D-6A01198DED13}"/>
                  </a:ext>
                </a:extLst>
              </p:cNvPr>
              <p:cNvSpPr txBox="1"/>
              <p:nvPr/>
            </p:nvSpPr>
            <p:spPr>
              <a:xfrm>
                <a:off x="657225" y="1505782"/>
                <a:ext cx="8021616" cy="5262979"/>
              </a:xfrm>
              <a:prstGeom prst="rect">
                <a:avLst/>
              </a:prstGeom>
              <a:noFill/>
            </p:spPr>
            <p:txBody>
              <a:bodyPr wrap="square" rtlCol="0">
                <a:spAutoFit/>
              </a:bodyPr>
              <a:lstStyle/>
              <a:p>
                <a:r>
                  <a:rPr lang="en-US" sz="2800" dirty="0"/>
                  <a:t>An array where the </a:t>
                </a:r>
                <a14:m>
                  <m:oMath xmlns:m="http://schemas.openxmlformats.org/officeDocument/2006/math">
                    <m:sSup>
                      <m:sSupPr>
                        <m:ctrlPr>
                          <a:rPr lang="en-US" sz="2800" b="0" i="1" dirty="0" smtClean="0">
                            <a:latin typeface="Cambria Math" panose="02040503050406030204" pitchFamily="18" charset="0"/>
                          </a:rPr>
                        </m:ctrlPr>
                      </m:sSupPr>
                      <m:e>
                        <m:r>
                          <a:rPr lang="en-US" sz="2800" i="1" dirty="0" smtClean="0">
                            <a:latin typeface="Cambria Math" panose="02040503050406030204" pitchFamily="18" charset="0"/>
                          </a:rPr>
                          <m:t>𝑢</m:t>
                        </m:r>
                      </m:e>
                      <m:sup>
                        <m:r>
                          <m:rPr>
                            <m:sty m:val="p"/>
                          </m:rPr>
                          <a:rPr lang="en-US" sz="2800" b="0" i="0" dirty="0" smtClean="0">
                            <a:latin typeface="Cambria Math" panose="02040503050406030204" pitchFamily="18" charset="0"/>
                          </a:rPr>
                          <m:t>th</m:t>
                        </m:r>
                      </m:sup>
                    </m:sSup>
                  </m:oMath>
                </a14:m>
                <a:r>
                  <a:rPr lang="en-US" sz="2800" dirty="0"/>
                  <a:t> element contains a list of neighbors of </a:t>
                </a:r>
                <a14:m>
                  <m:oMath xmlns:m="http://schemas.openxmlformats.org/officeDocument/2006/math">
                    <m:r>
                      <a:rPr lang="en-US" sz="2800" i="1" dirty="0" smtClean="0">
                        <a:latin typeface="Cambria Math" panose="02040503050406030204" pitchFamily="18" charset="0"/>
                      </a:rPr>
                      <m:t>𝑢</m:t>
                    </m:r>
                  </m:oMath>
                </a14:m>
                <a:r>
                  <a:rPr lang="en-US" sz="2800" dirty="0"/>
                  <a:t>.</a:t>
                </a:r>
                <a:endParaRPr lang="en-US" sz="2800" b="1" dirty="0"/>
              </a:p>
              <a:p>
                <a:r>
                  <a:rPr lang="en-US" sz="2800" dirty="0"/>
                  <a:t>Directed graphs: list of out-neighbors (a[u] has v for all (</a:t>
                </a:r>
                <a:r>
                  <a:rPr lang="en-US" sz="2800" dirty="0" err="1"/>
                  <a:t>u,v</a:t>
                </a:r>
                <a:r>
                  <a:rPr lang="en-US" sz="2800" dirty="0"/>
                  <a:t>) in E)</a:t>
                </a:r>
              </a:p>
              <a:p>
                <a:r>
                  <a:rPr lang="en-US" sz="2800" dirty="0"/>
                  <a:t>Time Complexity (|V| = n, |E| = m):</a:t>
                </a:r>
              </a:p>
              <a:p>
                <a:pPr lvl="1"/>
                <a:r>
                  <a:rPr lang="en-US" sz="2800" dirty="0"/>
                  <a:t>Add Edge: </a:t>
                </a:r>
              </a:p>
              <a:p>
                <a:pPr lvl="1"/>
                <a:r>
                  <a:rPr lang="en-US" sz="2800" dirty="0"/>
                  <a:t>Remove Edge: </a:t>
                </a:r>
              </a:p>
              <a:p>
                <a:pPr lvl="1"/>
                <a:r>
                  <a:rPr lang="en-US" sz="2800" dirty="0"/>
                  <a:t>Check edge exists from (</a:t>
                </a:r>
                <a:r>
                  <a:rPr lang="en-US" sz="2800" dirty="0" err="1"/>
                  <a:t>u,v</a:t>
                </a:r>
                <a:r>
                  <a:rPr lang="en-US" sz="2800" dirty="0"/>
                  <a:t>): </a:t>
                </a:r>
              </a:p>
              <a:p>
                <a:pPr lvl="1"/>
                <a:r>
                  <a:rPr lang="en-US" sz="2800" dirty="0"/>
                  <a:t>Get neighbors of u (out):</a:t>
                </a:r>
              </a:p>
              <a:p>
                <a:pPr lvl="1"/>
                <a:r>
                  <a:rPr lang="en-US" sz="2800" dirty="0"/>
                  <a:t>Get neighbors of u (in):</a:t>
                </a:r>
              </a:p>
              <a:p>
                <a:pPr lvl="1"/>
                <a:endParaRPr lang="en-US" sz="2800" dirty="0"/>
              </a:p>
              <a:p>
                <a:r>
                  <a:rPr lang="en-US" sz="2800" dirty="0"/>
                  <a:t>Space Complexity:</a:t>
                </a:r>
              </a:p>
            </p:txBody>
          </p:sp>
        </mc:Choice>
        <mc:Fallback xmlns="">
          <p:sp>
            <p:nvSpPr>
              <p:cNvPr id="66" name="TextBox 65">
                <a:extLst>
                  <a:ext uri="{FF2B5EF4-FFF2-40B4-BE49-F238E27FC236}">
                    <a16:creationId xmlns:a16="http://schemas.microsoft.com/office/drawing/2014/main" id="{DCC4FA51-F160-47CB-843D-6A01198DED13}"/>
                  </a:ext>
                </a:extLst>
              </p:cNvPr>
              <p:cNvSpPr txBox="1">
                <a:spLocks noRot="1" noChangeAspect="1" noMove="1" noResize="1" noEditPoints="1" noAdjustHandles="1" noChangeArrowheads="1" noChangeShapeType="1" noTextEdit="1"/>
              </p:cNvSpPr>
              <p:nvPr/>
            </p:nvSpPr>
            <p:spPr>
              <a:xfrm>
                <a:off x="657225" y="1505782"/>
                <a:ext cx="8021616" cy="5262979"/>
              </a:xfrm>
              <a:prstGeom prst="rect">
                <a:avLst/>
              </a:prstGeom>
              <a:blipFill>
                <a:blip r:embed="rId2"/>
                <a:stretch>
                  <a:fillRect l="-1596" t="-695" r="-1976" b="-2665"/>
                </a:stretch>
              </a:blipFill>
            </p:spPr>
            <p:txBody>
              <a:bodyPr/>
              <a:lstStyle/>
              <a:p>
                <a:r>
                  <a:rPr lang="en-US">
                    <a:noFill/>
                  </a:rPr>
                  <a:t> </a:t>
                </a:r>
              </a:p>
            </p:txBody>
          </p:sp>
        </mc:Fallback>
      </mc:AlternateContent>
      <p:sp>
        <p:nvSpPr>
          <p:cNvPr id="3" name="TextBox 2"/>
          <p:cNvSpPr txBox="1"/>
          <p:nvPr/>
        </p:nvSpPr>
        <p:spPr>
          <a:xfrm>
            <a:off x="7011431" y="5128059"/>
            <a:ext cx="4131758" cy="954107"/>
          </a:xfrm>
          <a:prstGeom prst="rect">
            <a:avLst/>
          </a:prstGeom>
          <a:noFill/>
        </p:spPr>
        <p:txBody>
          <a:bodyPr wrap="square" rtlCol="0">
            <a:spAutoFit/>
          </a:bodyPr>
          <a:lstStyle/>
          <a:p>
            <a:r>
              <a:rPr lang="en-US" sz="2800" dirty="0"/>
              <a:t>Assume we have hash tables AND linked lists </a:t>
            </a:r>
          </a:p>
        </p:txBody>
      </p:sp>
      <p:grpSp>
        <p:nvGrpSpPr>
          <p:cNvPr id="6" name="Group 5" descr="Graph with 7 vertices, numbered 0 to 6. &#10;Edges: {(0,1), (0,2), (1,3),(2,3), (3,5), (4,5)}">
            <a:extLst>
              <a:ext uri="{FF2B5EF4-FFF2-40B4-BE49-F238E27FC236}">
                <a16:creationId xmlns:a16="http://schemas.microsoft.com/office/drawing/2014/main" id="{64592BAB-3A1B-4B05-A271-76692EB8790B}"/>
              </a:ext>
            </a:extLst>
          </p:cNvPr>
          <p:cNvGrpSpPr/>
          <p:nvPr/>
        </p:nvGrpSpPr>
        <p:grpSpPr>
          <a:xfrm>
            <a:off x="8202395" y="303098"/>
            <a:ext cx="2907362" cy="1186511"/>
            <a:chOff x="4202258" y="3421009"/>
            <a:chExt cx="5122837" cy="2090659"/>
          </a:xfrm>
        </p:grpSpPr>
        <p:grpSp>
          <p:nvGrpSpPr>
            <p:cNvPr id="7" name="Group 6">
              <a:extLst>
                <a:ext uri="{FF2B5EF4-FFF2-40B4-BE49-F238E27FC236}">
                  <a16:creationId xmlns:a16="http://schemas.microsoft.com/office/drawing/2014/main" id="{12F8A343-9981-4111-BD50-BBB0D8591020}"/>
                </a:ext>
              </a:extLst>
            </p:cNvPr>
            <p:cNvGrpSpPr/>
            <p:nvPr/>
          </p:nvGrpSpPr>
          <p:grpSpPr>
            <a:xfrm>
              <a:off x="4202258" y="4542602"/>
              <a:ext cx="690113" cy="690113"/>
              <a:chOff x="9831042" y="3675297"/>
              <a:chExt cx="690113" cy="690113"/>
            </a:xfrm>
          </p:grpSpPr>
          <p:sp>
            <p:nvSpPr>
              <p:cNvPr id="34" name="Oval 33">
                <a:extLst>
                  <a:ext uri="{FF2B5EF4-FFF2-40B4-BE49-F238E27FC236}">
                    <a16:creationId xmlns:a16="http://schemas.microsoft.com/office/drawing/2014/main" id="{44A235BE-3CCC-498B-B423-36CDEECC464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432EFB7-CCB0-4FC1-A568-AD99A5735B7D}"/>
                  </a:ext>
                </a:extLst>
              </p:cNvPr>
              <p:cNvSpPr txBox="1"/>
              <p:nvPr/>
            </p:nvSpPr>
            <p:spPr>
              <a:xfrm>
                <a:off x="10010027" y="3835687"/>
                <a:ext cx="306494" cy="369332"/>
              </a:xfrm>
              <a:prstGeom prst="rect">
                <a:avLst/>
              </a:prstGeom>
              <a:noFill/>
            </p:spPr>
            <p:txBody>
              <a:bodyPr wrap="none" rtlCol="0">
                <a:spAutoFit/>
              </a:bodyPr>
              <a:lstStyle/>
              <a:p>
                <a:r>
                  <a:rPr lang="en-US" dirty="0"/>
                  <a:t>6</a:t>
                </a:r>
              </a:p>
            </p:txBody>
          </p:sp>
        </p:grpSp>
        <p:grpSp>
          <p:nvGrpSpPr>
            <p:cNvPr id="8" name="Group 7">
              <a:extLst>
                <a:ext uri="{FF2B5EF4-FFF2-40B4-BE49-F238E27FC236}">
                  <a16:creationId xmlns:a16="http://schemas.microsoft.com/office/drawing/2014/main" id="{41362196-C14E-48CB-A01A-617F740520FA}"/>
                </a:ext>
              </a:extLst>
            </p:cNvPr>
            <p:cNvGrpSpPr/>
            <p:nvPr/>
          </p:nvGrpSpPr>
          <p:grpSpPr>
            <a:xfrm>
              <a:off x="5481419" y="4821554"/>
              <a:ext cx="2020949" cy="690114"/>
              <a:chOff x="9076131" y="1493488"/>
              <a:chExt cx="2020949" cy="690114"/>
            </a:xfrm>
          </p:grpSpPr>
          <p:grpSp>
            <p:nvGrpSpPr>
              <p:cNvPr id="27" name="Group 26">
                <a:extLst>
                  <a:ext uri="{FF2B5EF4-FFF2-40B4-BE49-F238E27FC236}">
                    <a16:creationId xmlns:a16="http://schemas.microsoft.com/office/drawing/2014/main" id="{CA7347EE-991A-44A0-BBC4-97686F6756D5}"/>
                  </a:ext>
                </a:extLst>
              </p:cNvPr>
              <p:cNvGrpSpPr/>
              <p:nvPr/>
            </p:nvGrpSpPr>
            <p:grpSpPr>
              <a:xfrm>
                <a:off x="9076131" y="1493489"/>
                <a:ext cx="690113" cy="690113"/>
                <a:chOff x="9831042" y="3675297"/>
                <a:chExt cx="690113" cy="690113"/>
              </a:xfrm>
            </p:grpSpPr>
            <p:sp>
              <p:nvSpPr>
                <p:cNvPr id="32" name="Oval 31">
                  <a:extLst>
                    <a:ext uri="{FF2B5EF4-FFF2-40B4-BE49-F238E27FC236}">
                      <a16:creationId xmlns:a16="http://schemas.microsoft.com/office/drawing/2014/main" id="{48B70330-047D-4B31-BA46-579FFCC649B1}"/>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DA7DB84-E5B9-4DB4-A55E-75583B4B41C8}"/>
                    </a:ext>
                  </a:extLst>
                </p:cNvPr>
                <p:cNvSpPr txBox="1"/>
                <p:nvPr/>
              </p:nvSpPr>
              <p:spPr>
                <a:xfrm>
                  <a:off x="10010027" y="3835687"/>
                  <a:ext cx="306494" cy="369332"/>
                </a:xfrm>
                <a:prstGeom prst="rect">
                  <a:avLst/>
                </a:prstGeom>
                <a:noFill/>
              </p:spPr>
              <p:txBody>
                <a:bodyPr wrap="none" rtlCol="0">
                  <a:spAutoFit/>
                </a:bodyPr>
                <a:lstStyle/>
                <a:p>
                  <a:r>
                    <a:rPr lang="en-US" dirty="0"/>
                    <a:t>2</a:t>
                  </a:r>
                </a:p>
              </p:txBody>
            </p:sp>
          </p:grpSp>
          <p:grpSp>
            <p:nvGrpSpPr>
              <p:cNvPr id="28" name="Group 27">
                <a:extLst>
                  <a:ext uri="{FF2B5EF4-FFF2-40B4-BE49-F238E27FC236}">
                    <a16:creationId xmlns:a16="http://schemas.microsoft.com/office/drawing/2014/main" id="{71997680-9F18-4A50-879A-C501EC32B8CF}"/>
                  </a:ext>
                </a:extLst>
              </p:cNvPr>
              <p:cNvGrpSpPr/>
              <p:nvPr/>
            </p:nvGrpSpPr>
            <p:grpSpPr>
              <a:xfrm>
                <a:off x="10406967" y="1493488"/>
                <a:ext cx="690113" cy="690113"/>
                <a:chOff x="9831042" y="3675297"/>
                <a:chExt cx="690113" cy="690113"/>
              </a:xfrm>
            </p:grpSpPr>
            <p:sp>
              <p:nvSpPr>
                <p:cNvPr id="30" name="Oval 29">
                  <a:extLst>
                    <a:ext uri="{FF2B5EF4-FFF2-40B4-BE49-F238E27FC236}">
                      <a16:creationId xmlns:a16="http://schemas.microsoft.com/office/drawing/2014/main" id="{F2147EEA-CEC4-4C25-8F47-4020BDA8E77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5DECB14-06EC-4844-8890-691FFAB1EF62}"/>
                    </a:ext>
                  </a:extLst>
                </p:cNvPr>
                <p:cNvSpPr txBox="1"/>
                <p:nvPr/>
              </p:nvSpPr>
              <p:spPr>
                <a:xfrm>
                  <a:off x="10010027" y="3835687"/>
                  <a:ext cx="312906" cy="369332"/>
                </a:xfrm>
                <a:prstGeom prst="rect">
                  <a:avLst/>
                </a:prstGeom>
                <a:noFill/>
              </p:spPr>
              <p:txBody>
                <a:bodyPr wrap="none" rtlCol="0">
                  <a:spAutoFit/>
                </a:bodyPr>
                <a:lstStyle/>
                <a:p>
                  <a:r>
                    <a:rPr lang="en-US" dirty="0"/>
                    <a:t>3</a:t>
                  </a:r>
                </a:p>
              </p:txBody>
            </p:sp>
          </p:grpSp>
          <p:cxnSp>
            <p:nvCxnSpPr>
              <p:cNvPr id="29" name="Straight Arrow Connector 28">
                <a:extLst>
                  <a:ext uri="{FF2B5EF4-FFF2-40B4-BE49-F238E27FC236}">
                    <a16:creationId xmlns:a16="http://schemas.microsoft.com/office/drawing/2014/main" id="{93950012-D2E8-4D0C-AF92-AA20AC63FC20}"/>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AE2D4B6-F2B6-45D7-8308-217635DEEB4B}"/>
                </a:ext>
              </a:extLst>
            </p:cNvPr>
            <p:cNvGrpSpPr/>
            <p:nvPr/>
          </p:nvGrpSpPr>
          <p:grpSpPr>
            <a:xfrm>
              <a:off x="7318349" y="3421009"/>
              <a:ext cx="690113" cy="690113"/>
              <a:chOff x="9831042" y="3675297"/>
              <a:chExt cx="690113" cy="690113"/>
            </a:xfrm>
          </p:grpSpPr>
          <p:sp>
            <p:nvSpPr>
              <p:cNvPr id="25" name="Oval 24">
                <a:extLst>
                  <a:ext uri="{FF2B5EF4-FFF2-40B4-BE49-F238E27FC236}">
                    <a16:creationId xmlns:a16="http://schemas.microsoft.com/office/drawing/2014/main" id="{FE63141F-8B47-40C3-A17D-ACFF164ACC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6E96029-FB81-437C-97CB-99BB4130A0B8}"/>
                  </a:ext>
                </a:extLst>
              </p:cNvPr>
              <p:cNvSpPr txBox="1"/>
              <p:nvPr/>
            </p:nvSpPr>
            <p:spPr>
              <a:xfrm>
                <a:off x="10010027" y="3835687"/>
                <a:ext cx="311304" cy="369332"/>
              </a:xfrm>
              <a:prstGeom prst="rect">
                <a:avLst/>
              </a:prstGeom>
              <a:noFill/>
            </p:spPr>
            <p:txBody>
              <a:bodyPr wrap="none" rtlCol="0">
                <a:spAutoFit/>
              </a:bodyPr>
              <a:lstStyle/>
              <a:p>
                <a:r>
                  <a:rPr lang="en-US" dirty="0"/>
                  <a:t>4</a:t>
                </a:r>
              </a:p>
            </p:txBody>
          </p:sp>
        </p:grpSp>
        <p:grpSp>
          <p:nvGrpSpPr>
            <p:cNvPr id="10" name="Group 9">
              <a:extLst>
                <a:ext uri="{FF2B5EF4-FFF2-40B4-BE49-F238E27FC236}">
                  <a16:creationId xmlns:a16="http://schemas.microsoft.com/office/drawing/2014/main" id="{50A458B2-37C1-434B-9CCA-389CD8E99749}"/>
                </a:ext>
              </a:extLst>
            </p:cNvPr>
            <p:cNvGrpSpPr/>
            <p:nvPr/>
          </p:nvGrpSpPr>
          <p:grpSpPr>
            <a:xfrm>
              <a:off x="8634982" y="4038483"/>
              <a:ext cx="690113" cy="690113"/>
              <a:chOff x="9831042" y="3675297"/>
              <a:chExt cx="690113" cy="690113"/>
            </a:xfrm>
          </p:grpSpPr>
          <p:sp>
            <p:nvSpPr>
              <p:cNvPr id="23" name="Oval 22">
                <a:extLst>
                  <a:ext uri="{FF2B5EF4-FFF2-40B4-BE49-F238E27FC236}">
                    <a16:creationId xmlns:a16="http://schemas.microsoft.com/office/drawing/2014/main" id="{F0F3D1E5-C744-4405-8733-37621652DCE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37949F6-3DDD-42F5-967D-6E991464F7E3}"/>
                  </a:ext>
                </a:extLst>
              </p:cNvPr>
              <p:cNvSpPr txBox="1"/>
              <p:nvPr/>
            </p:nvSpPr>
            <p:spPr>
              <a:xfrm>
                <a:off x="10019645" y="3832010"/>
                <a:ext cx="312906" cy="369332"/>
              </a:xfrm>
              <a:prstGeom prst="rect">
                <a:avLst/>
              </a:prstGeom>
              <a:noFill/>
            </p:spPr>
            <p:txBody>
              <a:bodyPr wrap="square" rtlCol="0">
                <a:spAutoFit/>
              </a:bodyPr>
              <a:lstStyle/>
              <a:p>
                <a:r>
                  <a:rPr lang="en-US" dirty="0"/>
                  <a:t>5</a:t>
                </a:r>
              </a:p>
            </p:txBody>
          </p:sp>
        </p:grpSp>
        <p:cxnSp>
          <p:nvCxnSpPr>
            <p:cNvPr id="11" name="Straight Arrow Connector 10">
              <a:extLst>
                <a:ext uri="{FF2B5EF4-FFF2-40B4-BE49-F238E27FC236}">
                  <a16:creationId xmlns:a16="http://schemas.microsoft.com/office/drawing/2014/main" id="{7D0AD190-501D-42DF-B924-FA141AB8B830}"/>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DD0E54-24E3-43BE-A6BA-404D2542F04F}"/>
                </a:ext>
              </a:extLst>
            </p:cNvPr>
            <p:cNvGrpSpPr/>
            <p:nvPr/>
          </p:nvGrpSpPr>
          <p:grpSpPr>
            <a:xfrm>
              <a:off x="4452719" y="3581400"/>
              <a:ext cx="2020949" cy="690114"/>
              <a:chOff x="9076131" y="1493488"/>
              <a:chExt cx="2020949" cy="690114"/>
            </a:xfrm>
          </p:grpSpPr>
          <p:grpSp>
            <p:nvGrpSpPr>
              <p:cNvPr id="16" name="Group 15">
                <a:extLst>
                  <a:ext uri="{FF2B5EF4-FFF2-40B4-BE49-F238E27FC236}">
                    <a16:creationId xmlns:a16="http://schemas.microsoft.com/office/drawing/2014/main" id="{45FE3619-A7C4-48CB-8543-F5D949656284}"/>
                  </a:ext>
                </a:extLst>
              </p:cNvPr>
              <p:cNvGrpSpPr/>
              <p:nvPr/>
            </p:nvGrpSpPr>
            <p:grpSpPr>
              <a:xfrm>
                <a:off x="9076131" y="1493489"/>
                <a:ext cx="690113" cy="690113"/>
                <a:chOff x="9831042" y="3675297"/>
                <a:chExt cx="690113" cy="690113"/>
              </a:xfrm>
            </p:grpSpPr>
            <p:sp>
              <p:nvSpPr>
                <p:cNvPr id="21" name="Oval 20">
                  <a:extLst>
                    <a:ext uri="{FF2B5EF4-FFF2-40B4-BE49-F238E27FC236}">
                      <a16:creationId xmlns:a16="http://schemas.microsoft.com/office/drawing/2014/main" id="{1A6D0E7F-2E5D-405E-985B-E471D918DEA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6A4DB5C-E231-40DF-A861-3302CC67C96A}"/>
                    </a:ext>
                  </a:extLst>
                </p:cNvPr>
                <p:cNvSpPr txBox="1"/>
                <p:nvPr/>
              </p:nvSpPr>
              <p:spPr>
                <a:xfrm>
                  <a:off x="10010027" y="3835687"/>
                  <a:ext cx="306494" cy="369332"/>
                </a:xfrm>
                <a:prstGeom prst="rect">
                  <a:avLst/>
                </a:prstGeom>
                <a:noFill/>
              </p:spPr>
              <p:txBody>
                <a:bodyPr wrap="none" rtlCol="0">
                  <a:spAutoFit/>
                </a:bodyPr>
                <a:lstStyle/>
                <a:p>
                  <a:r>
                    <a:rPr lang="en-US" dirty="0"/>
                    <a:t>0</a:t>
                  </a:r>
                </a:p>
              </p:txBody>
            </p:sp>
          </p:grpSp>
          <p:grpSp>
            <p:nvGrpSpPr>
              <p:cNvPr id="17" name="Group 16">
                <a:extLst>
                  <a:ext uri="{FF2B5EF4-FFF2-40B4-BE49-F238E27FC236}">
                    <a16:creationId xmlns:a16="http://schemas.microsoft.com/office/drawing/2014/main" id="{85647B03-D697-4824-988A-43C01D5AA90F}"/>
                  </a:ext>
                </a:extLst>
              </p:cNvPr>
              <p:cNvGrpSpPr/>
              <p:nvPr/>
            </p:nvGrpSpPr>
            <p:grpSpPr>
              <a:xfrm>
                <a:off x="10406967" y="1493488"/>
                <a:ext cx="690113" cy="690113"/>
                <a:chOff x="9831042" y="3675297"/>
                <a:chExt cx="690113" cy="690113"/>
              </a:xfrm>
            </p:grpSpPr>
            <p:sp>
              <p:nvSpPr>
                <p:cNvPr id="19" name="Oval 18">
                  <a:extLst>
                    <a:ext uri="{FF2B5EF4-FFF2-40B4-BE49-F238E27FC236}">
                      <a16:creationId xmlns:a16="http://schemas.microsoft.com/office/drawing/2014/main" id="{8CAC5B7F-1D91-468A-A781-C8610FF778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3D96133-1F40-4055-BBD5-DFBB0D558B27}"/>
                    </a:ext>
                  </a:extLst>
                </p:cNvPr>
                <p:cNvSpPr txBox="1"/>
                <p:nvPr/>
              </p:nvSpPr>
              <p:spPr>
                <a:xfrm>
                  <a:off x="10010027" y="3835687"/>
                  <a:ext cx="271228" cy="369332"/>
                </a:xfrm>
                <a:prstGeom prst="rect">
                  <a:avLst/>
                </a:prstGeom>
                <a:noFill/>
              </p:spPr>
              <p:txBody>
                <a:bodyPr wrap="none" rtlCol="0">
                  <a:spAutoFit/>
                </a:bodyPr>
                <a:lstStyle/>
                <a:p>
                  <a:r>
                    <a:rPr lang="en-US" dirty="0"/>
                    <a:t>1</a:t>
                  </a:r>
                </a:p>
              </p:txBody>
            </p:sp>
          </p:grpSp>
          <p:cxnSp>
            <p:nvCxnSpPr>
              <p:cNvPr id="18" name="Straight Arrow Connector 17">
                <a:extLst>
                  <a:ext uri="{FF2B5EF4-FFF2-40B4-BE49-F238E27FC236}">
                    <a16:creationId xmlns:a16="http://schemas.microsoft.com/office/drawing/2014/main" id="{9E84CA2C-0BED-4D37-ADD4-9AC5037140CB}"/>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5259A4B6-2DEB-4E4F-86EF-D8AEC3183841}"/>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8CD619-A402-4574-92D3-923DB0BC90B8}"/>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4AF993-DBCA-4B3D-92EA-D66743EC51BF}"/>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36" name="Content Placeholder 35">
            <a:extLst>
              <a:ext uri="{FF2B5EF4-FFF2-40B4-BE49-F238E27FC236}">
                <a16:creationId xmlns:a16="http://schemas.microsoft.com/office/drawing/2014/main" id="{E41FE2E6-47B5-4C9E-97D9-2BB2F65DC54A}"/>
              </a:ext>
            </a:extLst>
          </p:cNvPr>
          <p:cNvGraphicFramePr>
            <a:graphicFrameLocks noGrp="1"/>
          </p:cNvGraphicFramePr>
          <p:nvPr>
            <p:ph idx="1"/>
            <p:extLst>
              <p:ext uri="{D42A27DB-BD31-4B8C-83A1-F6EECF244321}">
                <p14:modId xmlns:p14="http://schemas.microsoft.com/office/powerpoint/2010/main" val="2257910688"/>
              </p:ext>
            </p:extLst>
          </p:nvPr>
        </p:nvGraphicFramePr>
        <p:xfrm>
          <a:off x="9029935" y="2485689"/>
          <a:ext cx="755290" cy="2595880"/>
        </p:xfrm>
        <a:graphic>
          <a:graphicData uri="http://schemas.openxmlformats.org/drawingml/2006/table">
            <a:tbl>
              <a:tblPr firstRow="1" bandRow="1">
                <a:tableStyleId>{5940675A-B579-460E-94D1-54222C63F5DA}</a:tableStyleId>
              </a:tblPr>
              <a:tblGrid>
                <a:gridCol w="377645">
                  <a:extLst>
                    <a:ext uri="{9D8B030D-6E8A-4147-A177-3AD203B41FA5}">
                      <a16:colId xmlns:a16="http://schemas.microsoft.com/office/drawing/2014/main" val="2272861457"/>
                    </a:ext>
                  </a:extLst>
                </a:gridCol>
                <a:gridCol w="377645">
                  <a:extLst>
                    <a:ext uri="{9D8B030D-6E8A-4147-A177-3AD203B41FA5}">
                      <a16:colId xmlns:a16="http://schemas.microsoft.com/office/drawing/2014/main" val="3819096857"/>
                    </a:ext>
                  </a:extLst>
                </a:gridCol>
              </a:tblGrid>
              <a:tr h="370840">
                <a:tc>
                  <a:txBody>
                    <a:bodyPr/>
                    <a:lstStyle/>
                    <a:p>
                      <a:pPr algn="r"/>
                      <a:r>
                        <a:rPr lang="en-US" dirty="0"/>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244311"/>
                  </a:ext>
                </a:extLst>
              </a:tr>
              <a:tr h="370840">
                <a:tc>
                  <a:txBody>
                    <a:bodyPr/>
                    <a:lstStyle/>
                    <a:p>
                      <a:pPr algn="r"/>
                      <a:r>
                        <a:rPr lang="en-US" dirty="0"/>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5716144"/>
                  </a:ext>
                </a:extLst>
              </a:tr>
              <a:tr h="370840">
                <a:tc>
                  <a:txBody>
                    <a:bodyPr/>
                    <a:lstStyle/>
                    <a:p>
                      <a:pPr algn="r"/>
                      <a:r>
                        <a:rPr lang="en-US" dirty="0"/>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619476"/>
                  </a:ext>
                </a:extLst>
              </a:tr>
              <a:tr h="370840">
                <a:tc>
                  <a:txBody>
                    <a:bodyPr/>
                    <a:lstStyle/>
                    <a:p>
                      <a:pPr algn="r"/>
                      <a:r>
                        <a:rPr lang="en-US" dirty="0"/>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6951736"/>
                  </a:ext>
                </a:extLst>
              </a:tr>
              <a:tr h="370840">
                <a:tc>
                  <a:txBody>
                    <a:bodyPr/>
                    <a:lstStyle/>
                    <a:p>
                      <a:pPr algn="r"/>
                      <a:r>
                        <a:rPr lang="en-US" dirty="0"/>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0036761"/>
                  </a:ext>
                </a:extLst>
              </a:tr>
              <a:tr h="370840">
                <a:tc>
                  <a:txBody>
                    <a:bodyPr/>
                    <a:lstStyle/>
                    <a:p>
                      <a:pPr algn="r"/>
                      <a:r>
                        <a:rPr lang="en-US" dirty="0"/>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177536"/>
                  </a:ext>
                </a:extLst>
              </a:tr>
              <a:tr h="370840">
                <a:tc>
                  <a:txBody>
                    <a:bodyPr/>
                    <a:lstStyle/>
                    <a:p>
                      <a:pPr algn="r"/>
                      <a:r>
                        <a:rPr lang="en-US" dirty="0"/>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520023"/>
                  </a:ext>
                </a:extLst>
              </a:tr>
            </a:tbl>
          </a:graphicData>
        </a:graphic>
      </p:graphicFrame>
      <p:grpSp>
        <p:nvGrpSpPr>
          <p:cNvPr id="84" name="Group 83" descr="Adjacency List: An array with an entry for each vertx. each entry has a linked list of its neighbors, for example vertex 2 has a list with 0 pointing to 3.  Index 6 has a linked list pointing to nowhere (null).">
            <a:extLst>
              <a:ext uri="{FF2B5EF4-FFF2-40B4-BE49-F238E27FC236}">
                <a16:creationId xmlns:a16="http://schemas.microsoft.com/office/drawing/2014/main" id="{A8226674-EAA2-14C5-D67A-D62F011A393F}"/>
              </a:ext>
            </a:extLst>
          </p:cNvPr>
          <p:cNvGrpSpPr/>
          <p:nvPr/>
        </p:nvGrpSpPr>
        <p:grpSpPr>
          <a:xfrm>
            <a:off x="9544563" y="2465643"/>
            <a:ext cx="1716541" cy="2495836"/>
            <a:chOff x="9544563" y="2465643"/>
            <a:chExt cx="1716541" cy="2495836"/>
          </a:xfrm>
        </p:grpSpPr>
        <p:cxnSp>
          <p:nvCxnSpPr>
            <p:cNvPr id="38" name="Straight Arrow Connector 37">
              <a:extLst>
                <a:ext uri="{FF2B5EF4-FFF2-40B4-BE49-F238E27FC236}">
                  <a16:creationId xmlns:a16="http://schemas.microsoft.com/office/drawing/2014/main" id="{3C19B5A4-AF31-4FD1-8F77-DDF7B6F51EDE}"/>
                </a:ext>
              </a:extLst>
            </p:cNvPr>
            <p:cNvCxnSpPr/>
            <p:nvPr/>
          </p:nvCxnSpPr>
          <p:spPr>
            <a:xfrm>
              <a:off x="9589683" y="2673365"/>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9" name="Oval 38">
              <a:extLst>
                <a:ext uri="{FF2B5EF4-FFF2-40B4-BE49-F238E27FC236}">
                  <a16:creationId xmlns:a16="http://schemas.microsoft.com/office/drawing/2014/main" id="{F45BDEDA-6A33-4A32-A55C-A35F34B658CA}"/>
                </a:ext>
              </a:extLst>
            </p:cNvPr>
            <p:cNvSpPr/>
            <p:nvPr/>
          </p:nvSpPr>
          <p:spPr>
            <a:xfrm>
              <a:off x="9544563" y="2626875"/>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FF2E3778-4957-4544-BB5E-1399E5C470EC}"/>
                </a:ext>
              </a:extLst>
            </p:cNvPr>
            <p:cNvCxnSpPr/>
            <p:nvPr/>
          </p:nvCxnSpPr>
          <p:spPr>
            <a:xfrm>
              <a:off x="9589683" y="3025336"/>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Oval 42">
              <a:extLst>
                <a:ext uri="{FF2B5EF4-FFF2-40B4-BE49-F238E27FC236}">
                  <a16:creationId xmlns:a16="http://schemas.microsoft.com/office/drawing/2014/main" id="{34E06CAC-6BC8-491F-A6B4-9ED1E480E2A7}"/>
                </a:ext>
              </a:extLst>
            </p:cNvPr>
            <p:cNvSpPr/>
            <p:nvPr/>
          </p:nvSpPr>
          <p:spPr>
            <a:xfrm>
              <a:off x="9544563" y="2978846"/>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32B88EFA-20AF-467B-86C2-E2B43EDF6C57}"/>
                </a:ext>
              </a:extLst>
            </p:cNvPr>
            <p:cNvCxnSpPr/>
            <p:nvPr/>
          </p:nvCxnSpPr>
          <p:spPr>
            <a:xfrm>
              <a:off x="9589683" y="3397669"/>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9C998CF8-D807-422E-8E85-5358CF12D103}"/>
                </a:ext>
              </a:extLst>
            </p:cNvPr>
            <p:cNvSpPr/>
            <p:nvPr/>
          </p:nvSpPr>
          <p:spPr>
            <a:xfrm>
              <a:off x="9544563" y="3351179"/>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17B3D179-BB36-47A2-AC97-F0A3DE7445DE}"/>
                </a:ext>
              </a:extLst>
            </p:cNvPr>
            <p:cNvCxnSpPr/>
            <p:nvPr/>
          </p:nvCxnSpPr>
          <p:spPr>
            <a:xfrm>
              <a:off x="9589683" y="3759342"/>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9" name="Oval 48">
              <a:extLst>
                <a:ext uri="{FF2B5EF4-FFF2-40B4-BE49-F238E27FC236}">
                  <a16:creationId xmlns:a16="http://schemas.microsoft.com/office/drawing/2014/main" id="{397DDFD6-B395-480B-AF52-829A8ADD2D57}"/>
                </a:ext>
              </a:extLst>
            </p:cNvPr>
            <p:cNvSpPr/>
            <p:nvPr/>
          </p:nvSpPr>
          <p:spPr>
            <a:xfrm>
              <a:off x="9544563" y="3712852"/>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a:extLst>
                <a:ext uri="{FF2B5EF4-FFF2-40B4-BE49-F238E27FC236}">
                  <a16:creationId xmlns:a16="http://schemas.microsoft.com/office/drawing/2014/main" id="{8386429A-8B3D-4BD3-A4E3-DF34F2F66328}"/>
                </a:ext>
              </a:extLst>
            </p:cNvPr>
            <p:cNvCxnSpPr/>
            <p:nvPr/>
          </p:nvCxnSpPr>
          <p:spPr>
            <a:xfrm>
              <a:off x="9589683" y="4111313"/>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2" name="Oval 51">
              <a:extLst>
                <a:ext uri="{FF2B5EF4-FFF2-40B4-BE49-F238E27FC236}">
                  <a16:creationId xmlns:a16="http://schemas.microsoft.com/office/drawing/2014/main" id="{390E7119-4E8E-4E05-9A7D-EF8B6946626F}"/>
                </a:ext>
              </a:extLst>
            </p:cNvPr>
            <p:cNvSpPr/>
            <p:nvPr/>
          </p:nvSpPr>
          <p:spPr>
            <a:xfrm>
              <a:off x="9544563" y="4064823"/>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EFF8A98E-757E-4C73-B259-B17FC18D2870}"/>
                </a:ext>
              </a:extLst>
            </p:cNvPr>
            <p:cNvCxnSpPr/>
            <p:nvPr/>
          </p:nvCxnSpPr>
          <p:spPr>
            <a:xfrm>
              <a:off x="9589683" y="4483646"/>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5" name="Oval 54">
              <a:extLst>
                <a:ext uri="{FF2B5EF4-FFF2-40B4-BE49-F238E27FC236}">
                  <a16:creationId xmlns:a16="http://schemas.microsoft.com/office/drawing/2014/main" id="{DACE3BFC-9EA1-4961-8311-B15BAC5A712A}"/>
                </a:ext>
              </a:extLst>
            </p:cNvPr>
            <p:cNvSpPr/>
            <p:nvPr/>
          </p:nvSpPr>
          <p:spPr>
            <a:xfrm>
              <a:off x="9544563" y="4437156"/>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a:extLst>
                <a:ext uri="{FF2B5EF4-FFF2-40B4-BE49-F238E27FC236}">
                  <a16:creationId xmlns:a16="http://schemas.microsoft.com/office/drawing/2014/main" id="{A97D50C6-AB0E-4455-855A-F7CEB097D49B}"/>
                </a:ext>
              </a:extLst>
            </p:cNvPr>
            <p:cNvCxnSpPr/>
            <p:nvPr/>
          </p:nvCxnSpPr>
          <p:spPr>
            <a:xfrm>
              <a:off x="9589683" y="4893669"/>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8" name="Oval 57">
              <a:extLst>
                <a:ext uri="{FF2B5EF4-FFF2-40B4-BE49-F238E27FC236}">
                  <a16:creationId xmlns:a16="http://schemas.microsoft.com/office/drawing/2014/main" id="{58188015-7B35-4919-B0C4-E2AB918A0DEB}"/>
                </a:ext>
              </a:extLst>
            </p:cNvPr>
            <p:cNvSpPr/>
            <p:nvPr/>
          </p:nvSpPr>
          <p:spPr>
            <a:xfrm>
              <a:off x="9544563" y="4847179"/>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DCB7BC5D-8BF9-4EC0-87E4-91DF53F07608}"/>
                </a:ext>
              </a:extLst>
            </p:cNvPr>
            <p:cNvSpPr txBox="1"/>
            <p:nvPr/>
          </p:nvSpPr>
          <p:spPr>
            <a:xfrm>
              <a:off x="10098606" y="2465643"/>
              <a:ext cx="716863" cy="369332"/>
            </a:xfrm>
            <a:prstGeom prst="rect">
              <a:avLst/>
            </a:prstGeom>
            <a:noFill/>
          </p:spPr>
          <p:txBody>
            <a:bodyPr wrap="none" rtlCol="0">
              <a:spAutoFit/>
            </a:bodyPr>
            <a:lstStyle/>
            <a:p>
              <a:r>
                <a:rPr lang="en-US" dirty="0"/>
                <a:t>1 → 2</a:t>
              </a:r>
            </a:p>
          </p:txBody>
        </p:sp>
        <p:sp>
          <p:nvSpPr>
            <p:cNvPr id="60" name="TextBox 59">
              <a:extLst>
                <a:ext uri="{FF2B5EF4-FFF2-40B4-BE49-F238E27FC236}">
                  <a16:creationId xmlns:a16="http://schemas.microsoft.com/office/drawing/2014/main" id="{7FD5B7B3-0224-4ADA-9E20-0E9E05ACD8A0}"/>
                </a:ext>
              </a:extLst>
            </p:cNvPr>
            <p:cNvSpPr txBox="1"/>
            <p:nvPr/>
          </p:nvSpPr>
          <p:spPr>
            <a:xfrm>
              <a:off x="10098606" y="2837949"/>
              <a:ext cx="752129" cy="369332"/>
            </a:xfrm>
            <a:prstGeom prst="rect">
              <a:avLst/>
            </a:prstGeom>
            <a:noFill/>
          </p:spPr>
          <p:txBody>
            <a:bodyPr wrap="none" rtlCol="0">
              <a:spAutoFit/>
            </a:bodyPr>
            <a:lstStyle/>
            <a:p>
              <a:r>
                <a:rPr lang="en-US" dirty="0"/>
                <a:t>0 → 3</a:t>
              </a:r>
            </a:p>
          </p:txBody>
        </p:sp>
        <p:sp>
          <p:nvSpPr>
            <p:cNvPr id="61" name="TextBox 60">
              <a:extLst>
                <a:ext uri="{FF2B5EF4-FFF2-40B4-BE49-F238E27FC236}">
                  <a16:creationId xmlns:a16="http://schemas.microsoft.com/office/drawing/2014/main" id="{CE764959-8801-4BF1-B099-3CE470A972AA}"/>
                </a:ext>
              </a:extLst>
            </p:cNvPr>
            <p:cNvSpPr txBox="1"/>
            <p:nvPr/>
          </p:nvSpPr>
          <p:spPr>
            <a:xfrm>
              <a:off x="10098606" y="3210255"/>
              <a:ext cx="752129" cy="369332"/>
            </a:xfrm>
            <a:prstGeom prst="rect">
              <a:avLst/>
            </a:prstGeom>
            <a:noFill/>
          </p:spPr>
          <p:txBody>
            <a:bodyPr wrap="none" rtlCol="0">
              <a:spAutoFit/>
            </a:bodyPr>
            <a:lstStyle/>
            <a:p>
              <a:r>
                <a:rPr lang="en-US" dirty="0"/>
                <a:t>0 → 3</a:t>
              </a:r>
            </a:p>
          </p:txBody>
        </p:sp>
        <p:sp>
          <p:nvSpPr>
            <p:cNvPr id="63" name="TextBox 62">
              <a:extLst>
                <a:ext uri="{FF2B5EF4-FFF2-40B4-BE49-F238E27FC236}">
                  <a16:creationId xmlns:a16="http://schemas.microsoft.com/office/drawing/2014/main" id="{8643C4E2-9901-4012-A230-A0CC7D32962E}"/>
                </a:ext>
              </a:extLst>
            </p:cNvPr>
            <p:cNvSpPr txBox="1"/>
            <p:nvPr/>
          </p:nvSpPr>
          <p:spPr>
            <a:xfrm>
              <a:off x="10098606" y="4327173"/>
              <a:ext cx="756938" cy="369332"/>
            </a:xfrm>
            <a:prstGeom prst="rect">
              <a:avLst/>
            </a:prstGeom>
            <a:noFill/>
          </p:spPr>
          <p:txBody>
            <a:bodyPr wrap="none" rtlCol="0">
              <a:spAutoFit/>
            </a:bodyPr>
            <a:lstStyle/>
            <a:p>
              <a:r>
                <a:rPr lang="en-US" dirty="0"/>
                <a:t>3 → 4</a:t>
              </a:r>
            </a:p>
          </p:txBody>
        </p:sp>
        <p:sp>
          <p:nvSpPr>
            <p:cNvPr id="64" name="TextBox 63">
              <a:extLst>
                <a:ext uri="{FF2B5EF4-FFF2-40B4-BE49-F238E27FC236}">
                  <a16:creationId xmlns:a16="http://schemas.microsoft.com/office/drawing/2014/main" id="{99A866C1-B33C-43B9-A8E3-DCD4F9E30A2B}"/>
                </a:ext>
              </a:extLst>
            </p:cNvPr>
            <p:cNvSpPr txBox="1"/>
            <p:nvPr/>
          </p:nvSpPr>
          <p:spPr>
            <a:xfrm>
              <a:off x="10098606" y="3954867"/>
              <a:ext cx="306494" cy="369332"/>
            </a:xfrm>
            <a:prstGeom prst="rect">
              <a:avLst/>
            </a:prstGeom>
            <a:noFill/>
          </p:spPr>
          <p:txBody>
            <a:bodyPr wrap="none" rtlCol="0">
              <a:spAutoFit/>
            </a:bodyPr>
            <a:lstStyle/>
            <a:p>
              <a:r>
                <a:rPr lang="en-US" dirty="0"/>
                <a:t>5</a:t>
              </a:r>
            </a:p>
          </p:txBody>
        </p:sp>
        <p:sp>
          <p:nvSpPr>
            <p:cNvPr id="65" name="TextBox 64">
              <a:extLst>
                <a:ext uri="{FF2B5EF4-FFF2-40B4-BE49-F238E27FC236}">
                  <a16:creationId xmlns:a16="http://schemas.microsoft.com/office/drawing/2014/main" id="{81A7110B-D0C7-495B-9E7F-592BAD0132A4}"/>
                </a:ext>
              </a:extLst>
            </p:cNvPr>
            <p:cNvSpPr txBox="1"/>
            <p:nvPr/>
          </p:nvSpPr>
          <p:spPr>
            <a:xfrm>
              <a:off x="10098606" y="3582561"/>
              <a:ext cx="1162498" cy="369332"/>
            </a:xfrm>
            <a:prstGeom prst="rect">
              <a:avLst/>
            </a:prstGeom>
            <a:noFill/>
          </p:spPr>
          <p:txBody>
            <a:bodyPr wrap="none" rtlCol="0">
              <a:spAutoFit/>
            </a:bodyPr>
            <a:lstStyle/>
            <a:p>
              <a:r>
                <a:rPr lang="en-US" dirty="0"/>
                <a:t>1 → 2 → 5</a:t>
              </a:r>
            </a:p>
          </p:txBody>
        </p:sp>
      </p:grpSp>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75BA2393-FB34-4950-AB2F-A19A5C6CC272}"/>
                  </a:ext>
                </a:extLst>
              </p:cNvPr>
              <p:cNvSpPr/>
              <p:nvPr/>
            </p:nvSpPr>
            <p:spPr>
              <a:xfrm>
                <a:off x="2656793" y="3702684"/>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67" name="Rectangle 66">
                <a:extLst>
                  <a:ext uri="{FF2B5EF4-FFF2-40B4-BE49-F238E27FC236}">
                    <a16:creationId xmlns:a16="http://schemas.microsoft.com/office/drawing/2014/main" id="{75BA2393-FB34-4950-AB2F-A19A5C6CC272}"/>
                  </a:ext>
                </a:extLst>
              </p:cNvPr>
              <p:cNvSpPr>
                <a:spLocks noRot="1" noChangeAspect="1" noMove="1" noResize="1" noEditPoints="1" noAdjustHandles="1" noChangeArrowheads="1" noChangeShapeType="1" noTextEdit="1"/>
              </p:cNvSpPr>
              <p:nvPr/>
            </p:nvSpPr>
            <p:spPr>
              <a:xfrm>
                <a:off x="2656793" y="3702684"/>
                <a:ext cx="147668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61EFFF4B-2CB5-44E1-81C7-B92F9F44EDA5}"/>
                  </a:ext>
                </a:extLst>
              </p:cNvPr>
              <p:cNvSpPr/>
              <p:nvPr/>
            </p:nvSpPr>
            <p:spPr>
              <a:xfrm>
                <a:off x="2956074" y="4105548"/>
                <a:ext cx="1633781"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( 1 </m:t>
                      </m:r>
                      <m:r>
                        <a:rPr lang="en-US" sz="2800" i="1" dirty="0">
                          <a:latin typeface="Cambria Math" panose="02040503050406030204" pitchFamily="18" charset="0"/>
                        </a:rPr>
                        <m:t>)</m:t>
                      </m:r>
                    </m:oMath>
                  </m:oMathPara>
                </a14:m>
                <a:endParaRPr lang="en-US" sz="2800" dirty="0"/>
              </a:p>
            </p:txBody>
          </p:sp>
        </mc:Choice>
        <mc:Fallback xmlns="">
          <p:sp>
            <p:nvSpPr>
              <p:cNvPr id="68" name="Rectangle 67">
                <a:extLst>
                  <a:ext uri="{FF2B5EF4-FFF2-40B4-BE49-F238E27FC236}">
                    <a16:creationId xmlns:a16="http://schemas.microsoft.com/office/drawing/2014/main" id="{61EFFF4B-2CB5-44E1-81C7-B92F9F44EDA5}"/>
                  </a:ext>
                </a:extLst>
              </p:cNvPr>
              <p:cNvSpPr>
                <a:spLocks noRot="1" noChangeAspect="1" noMove="1" noResize="1" noEditPoints="1" noAdjustHandles="1" noChangeArrowheads="1" noChangeShapeType="1" noTextEdit="1"/>
              </p:cNvSpPr>
              <p:nvPr/>
            </p:nvSpPr>
            <p:spPr>
              <a:xfrm>
                <a:off x="2956074" y="4105548"/>
                <a:ext cx="1633781"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F92572B5-642A-4A20-8EAE-B115DC8506A0}"/>
                  </a:ext>
                </a:extLst>
              </p:cNvPr>
              <p:cNvSpPr/>
              <p:nvPr/>
            </p:nvSpPr>
            <p:spPr>
              <a:xfrm>
                <a:off x="5121273" y="4534699"/>
                <a:ext cx="1633781"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( 1 </m:t>
                      </m:r>
                      <m:r>
                        <a:rPr lang="en-US" sz="2800" i="1" dirty="0">
                          <a:latin typeface="Cambria Math" panose="02040503050406030204" pitchFamily="18" charset="0"/>
                        </a:rPr>
                        <m:t>)</m:t>
                      </m:r>
                    </m:oMath>
                  </m:oMathPara>
                </a14:m>
                <a:endParaRPr lang="en-US" sz="2800" dirty="0"/>
              </a:p>
            </p:txBody>
          </p:sp>
        </mc:Choice>
        <mc:Fallback xmlns="">
          <p:sp>
            <p:nvSpPr>
              <p:cNvPr id="69" name="Rectangle 68">
                <a:extLst>
                  <a:ext uri="{FF2B5EF4-FFF2-40B4-BE49-F238E27FC236}">
                    <a16:creationId xmlns:a16="http://schemas.microsoft.com/office/drawing/2014/main" id="{F92572B5-642A-4A20-8EAE-B115DC8506A0}"/>
                  </a:ext>
                </a:extLst>
              </p:cNvPr>
              <p:cNvSpPr>
                <a:spLocks noRot="1" noChangeAspect="1" noMove="1" noResize="1" noEditPoints="1" noAdjustHandles="1" noChangeArrowheads="1" noChangeShapeType="1" noTextEdit="1"/>
              </p:cNvSpPr>
              <p:nvPr/>
            </p:nvSpPr>
            <p:spPr>
              <a:xfrm>
                <a:off x="5121273" y="4534699"/>
                <a:ext cx="1633781"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AFC0505C-A1F0-454C-ABD4-F45ED7921BE0}"/>
                  </a:ext>
                </a:extLst>
              </p:cNvPr>
              <p:cNvSpPr/>
              <p:nvPr/>
            </p:nvSpPr>
            <p:spPr>
              <a:xfrm>
                <a:off x="4668033" y="4982317"/>
                <a:ext cx="2343398" cy="523220"/>
              </a:xfrm>
              <a:prstGeom prst="rect">
                <a:avLst/>
              </a:prstGeom>
            </p:spPr>
            <p:txBody>
              <a:bodyPr wrap="none">
                <a:spAutoFit/>
              </a:bodyPr>
              <a:lstStyle/>
              <a:p>
                <a:pPr lvl="1"/>
                <a:r>
                  <a:rPr lang="en-US" sz="2800" dirty="0"/>
                  <a:t> </a:t>
                </a:r>
                <a14:m>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m:rPr>
                        <m:sty m:val="p"/>
                      </m:rPr>
                      <a:rPr lang="en-US" sz="2800" b="0" i="0" dirty="0" smtClean="0">
                        <a:latin typeface="Cambria Math" panose="02040503050406030204" pitchFamily="18" charset="0"/>
                      </a:rPr>
                      <m:t>deg</m:t>
                    </m:r>
                    <m:r>
                      <a:rPr lang="en-US" sz="2800" b="0" i="1" dirty="0" smtClean="0">
                        <a:latin typeface="Cambria Math" panose="02040503050406030204" pitchFamily="18" charset="0"/>
                      </a:rPr>
                      <m:t>⁡(</m:t>
                    </m:r>
                    <m:r>
                      <a:rPr lang="en-US" sz="2800" b="0" i="1" dirty="0" smtClean="0">
                        <a:latin typeface="Cambria Math" panose="02040503050406030204" pitchFamily="18" charset="0"/>
                      </a:rPr>
                      <m:t>𝑢</m:t>
                    </m:r>
                    <m:r>
                      <a:rPr lang="en-US" sz="2800" b="0" i="1" dirty="0" smtClean="0">
                        <a:latin typeface="Cambria Math" panose="02040503050406030204" pitchFamily="18" charset="0"/>
                      </a:rPr>
                      <m:t>))</m:t>
                    </m:r>
                  </m:oMath>
                </a14:m>
                <a:endParaRPr lang="en-US" sz="2800" dirty="0"/>
              </a:p>
            </p:txBody>
          </p:sp>
        </mc:Choice>
        <mc:Fallback xmlns="">
          <p:sp>
            <p:nvSpPr>
              <p:cNvPr id="70" name="Rectangle 69">
                <a:extLst>
                  <a:ext uri="{FF2B5EF4-FFF2-40B4-BE49-F238E27FC236}">
                    <a16:creationId xmlns:a16="http://schemas.microsoft.com/office/drawing/2014/main" id="{AFC0505C-A1F0-454C-ABD4-F45ED7921BE0}"/>
                  </a:ext>
                </a:extLst>
              </p:cNvPr>
              <p:cNvSpPr>
                <a:spLocks noRot="1" noChangeAspect="1" noMove="1" noResize="1" noEditPoints="1" noAdjustHandles="1" noChangeArrowheads="1" noChangeShapeType="1" noTextEdit="1"/>
              </p:cNvSpPr>
              <p:nvPr/>
            </p:nvSpPr>
            <p:spPr>
              <a:xfrm>
                <a:off x="4668033" y="4982317"/>
                <a:ext cx="2343398"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B968BCFC-DC6C-4C6F-90BB-3471AB233AB1}"/>
                  </a:ext>
                </a:extLst>
              </p:cNvPr>
              <p:cNvSpPr/>
              <p:nvPr/>
            </p:nvSpPr>
            <p:spPr>
              <a:xfrm>
                <a:off x="4710721" y="5441309"/>
                <a:ext cx="1569404"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 )</m:t>
                      </m:r>
                    </m:oMath>
                  </m:oMathPara>
                </a14:m>
                <a:endParaRPr lang="en-US" sz="2800" dirty="0"/>
              </a:p>
            </p:txBody>
          </p:sp>
        </mc:Choice>
        <mc:Fallback xmlns="">
          <p:sp>
            <p:nvSpPr>
              <p:cNvPr id="71" name="Rectangle 70">
                <a:extLst>
                  <a:ext uri="{FF2B5EF4-FFF2-40B4-BE49-F238E27FC236}">
                    <a16:creationId xmlns:a16="http://schemas.microsoft.com/office/drawing/2014/main" id="{B968BCFC-DC6C-4C6F-90BB-3471AB233AB1}"/>
                  </a:ext>
                </a:extLst>
              </p:cNvPr>
              <p:cNvSpPr>
                <a:spLocks noRot="1" noChangeAspect="1" noMove="1" noResize="1" noEditPoints="1" noAdjustHandles="1" noChangeArrowheads="1" noChangeShapeType="1" noTextEdit="1"/>
              </p:cNvSpPr>
              <p:nvPr/>
            </p:nvSpPr>
            <p:spPr>
              <a:xfrm>
                <a:off x="4710721" y="5441309"/>
                <a:ext cx="1569404"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9233970F-0288-422C-BA4E-AF5EDFEE82FB}"/>
                  </a:ext>
                </a:extLst>
              </p:cNvPr>
              <p:cNvSpPr/>
              <p:nvPr/>
            </p:nvSpPr>
            <p:spPr>
              <a:xfrm>
                <a:off x="3549184" y="6213427"/>
                <a:ext cx="19210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 + </m:t>
                      </m:r>
                      <m:r>
                        <a:rPr lang="en-US" sz="2800" i="1" dirty="0" smtClean="0">
                          <a:latin typeface="Cambria Math" panose="02040503050406030204" pitchFamily="18" charset="0"/>
                        </a:rPr>
                        <m:t>𝑚</m:t>
                      </m:r>
                      <m:r>
                        <a:rPr lang="en-US" sz="2800" i="1" dirty="0" smtClean="0">
                          <a:latin typeface="Cambria Math" panose="02040503050406030204" pitchFamily="18" charset="0"/>
                        </a:rPr>
                        <m:t>)</m:t>
                      </m:r>
                    </m:oMath>
                  </m:oMathPara>
                </a14:m>
                <a:endParaRPr lang="en-US" sz="2800" dirty="0"/>
              </a:p>
            </p:txBody>
          </p:sp>
        </mc:Choice>
        <mc:Fallback xmlns="">
          <p:sp>
            <p:nvSpPr>
              <p:cNvPr id="72" name="Rectangle 71">
                <a:extLst>
                  <a:ext uri="{FF2B5EF4-FFF2-40B4-BE49-F238E27FC236}">
                    <a16:creationId xmlns:a16="http://schemas.microsoft.com/office/drawing/2014/main" id="{9233970F-0288-422C-BA4E-AF5EDFEE82FB}"/>
                  </a:ext>
                </a:extLst>
              </p:cNvPr>
              <p:cNvSpPr>
                <a:spLocks noRot="1" noChangeAspect="1" noMove="1" noResize="1" noEditPoints="1" noAdjustHandles="1" noChangeArrowheads="1" noChangeShapeType="1" noTextEdit="1"/>
              </p:cNvSpPr>
              <p:nvPr/>
            </p:nvSpPr>
            <p:spPr>
              <a:xfrm>
                <a:off x="3549184" y="6213427"/>
                <a:ext cx="1921039" cy="52322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0551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Tradeoffs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6"/>
                <a:ext cx="11187258" cy="5233505"/>
              </a:xfrm>
            </p:spPr>
            <p:txBody>
              <a:bodyPr>
                <a:normAutofit/>
              </a:bodyPr>
              <a:lstStyle/>
              <a:p>
                <a:r>
                  <a:rPr lang="en-US" dirty="0"/>
                  <a:t>Adjacency Matrices take more space, and have slower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oMath>
                </a14:m>
                <a:r>
                  <a:rPr lang="en-US" dirty="0"/>
                  <a:t> bounds, why would you use them?</a:t>
                </a:r>
              </a:p>
              <a:p>
                <a:pPr lvl="1"/>
                <a:r>
                  <a:rPr lang="en-US" dirty="0"/>
                  <a:t>For </a:t>
                </a:r>
                <a:r>
                  <a:rPr lang="en-US" b="1" dirty="0"/>
                  <a:t>dense</a:t>
                </a:r>
                <a:r>
                  <a:rPr lang="en-US" dirty="0"/>
                  <a:t> graphs (where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a14:m>
                <a:r>
                  <a:rPr lang="en-US" b="0" i="0" dirty="0"/>
                  <a:t>is close to</a:t>
                </a:r>
                <a14:m>
                  <m:oMath xmlns:m="http://schemas.openxmlformats.org/officeDocument/2006/math">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 the running times will be close</a:t>
                </a:r>
              </a:p>
              <a:p>
                <a:pPr lvl="1"/>
                <a:r>
                  <a:rPr lang="en-US" dirty="0"/>
                  <a:t>And the constant factors can be much better for matrices than for lists. </a:t>
                </a:r>
              </a:p>
              <a:p>
                <a:pPr lvl="1"/>
                <a:r>
                  <a:rPr lang="en-US" dirty="0"/>
                  <a:t>Sometimes the matrix itself is useful (“spectral graph theory”)</a:t>
                </a:r>
              </a:p>
              <a:p>
                <a:r>
                  <a:rPr lang="en-US" dirty="0"/>
                  <a:t>For this class, unless we say otherwise, we’ll assume we’re using Adjacency Lists and the following operations are all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a14:m>
                <a:endParaRPr lang="en-US" dirty="0"/>
              </a:p>
              <a:p>
                <a:pPr lvl="1"/>
                <a:r>
                  <a:rPr lang="en-US" dirty="0"/>
                  <a:t>Checking if an edge exists.</a:t>
                </a:r>
              </a:p>
              <a:p>
                <a:pPr lvl="1"/>
                <a:r>
                  <a:rPr lang="en-US" dirty="0"/>
                  <a:t>Getting the next edge leaving </a:t>
                </a:r>
                <a14:m>
                  <m:oMath xmlns:m="http://schemas.openxmlformats.org/officeDocument/2006/math">
                    <m:r>
                      <a:rPr lang="en-US" b="0" i="1" smtClean="0">
                        <a:latin typeface="Cambria Math" panose="02040503050406030204" pitchFamily="18" charset="0"/>
                      </a:rPr>
                      <m:t>𝑢</m:t>
                    </m:r>
                  </m:oMath>
                </a14:m>
                <a:r>
                  <a:rPr lang="en-US" dirty="0"/>
                  <a:t> (when iterating over them all)</a:t>
                </a:r>
              </a:p>
              <a:p>
                <a:pPr lvl="1"/>
                <a:r>
                  <a:rPr lang="en-US" dirty="0"/>
                  <a:t>“following” an edge (getting access to the other vertex)</a:t>
                </a:r>
              </a:p>
              <a:p>
                <a:r>
                  <a:rPr lang="en-US" dirty="0"/>
                  <a:t>To make this work, we usually assume the vertices are numbered.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6"/>
                <a:ext cx="11187258" cy="5233505"/>
              </a:xfrm>
              <a:blipFill>
                <a:blip r:embed="rId2"/>
                <a:stretch>
                  <a:fillRect l="-708" t="-1979" r="-763"/>
                </a:stretch>
              </a:blipFill>
            </p:spPr>
            <p:txBody>
              <a:bodyPr/>
              <a:lstStyle/>
              <a:p>
                <a:r>
                  <a:rPr lang="en-US">
                    <a:noFill/>
                  </a:rPr>
                  <a:t> </a:t>
                </a:r>
              </a:p>
            </p:txBody>
          </p:sp>
        </mc:Fallback>
      </mc:AlternateContent>
    </p:spTree>
    <p:extLst>
      <p:ext uri="{BB962C8B-B14F-4D97-AF65-F5344CB8AC3E}">
        <p14:creationId xmlns:p14="http://schemas.microsoft.com/office/powerpoint/2010/main" val="4210398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Graph Algorithms</a:t>
            </a:r>
          </a:p>
        </p:txBody>
      </p:sp>
      <p:sp>
        <p:nvSpPr>
          <p:cNvPr id="5" name="Content Placeholder 4"/>
          <p:cNvSpPr>
            <a:spLocks noGrp="1"/>
          </p:cNvSpPr>
          <p:nvPr>
            <p:ph idx="1"/>
          </p:nvPr>
        </p:nvSpPr>
        <p:spPr>
          <a:xfrm>
            <a:off x="575240" y="1463857"/>
            <a:ext cx="11187258" cy="5140790"/>
          </a:xfrm>
        </p:spPr>
        <p:txBody>
          <a:bodyPr>
            <a:normAutofit/>
          </a:bodyPr>
          <a:lstStyle/>
          <a:p>
            <a:r>
              <a:rPr lang="en-US" dirty="0"/>
              <a:t>From 332 you already know:</a:t>
            </a:r>
          </a:p>
          <a:p>
            <a:pPr lvl="1"/>
            <a:r>
              <a:rPr lang="en-US" dirty="0"/>
              <a:t>How to find a topological sort</a:t>
            </a:r>
          </a:p>
          <a:p>
            <a:pPr lvl="1"/>
            <a:r>
              <a:rPr lang="en-US" dirty="0"/>
              <a:t>Use </a:t>
            </a:r>
            <a:r>
              <a:rPr lang="en-US" dirty="0" err="1"/>
              <a:t>Dijkstra’s</a:t>
            </a:r>
            <a:r>
              <a:rPr lang="en-US" dirty="0"/>
              <a:t> Algorithm to find shortest paths in (positively) weighted graphs</a:t>
            </a:r>
          </a:p>
          <a:p>
            <a:pPr lvl="1"/>
            <a:r>
              <a:rPr lang="en-US" dirty="0"/>
              <a:t>Use Prim’s and </a:t>
            </a:r>
            <a:r>
              <a:rPr lang="en-US" dirty="0" err="1"/>
              <a:t>Kruskal’s</a:t>
            </a:r>
            <a:r>
              <a:rPr lang="en-US" dirty="0"/>
              <a:t> Algorithms to find minimum spanning trees.</a:t>
            </a:r>
          </a:p>
          <a:p>
            <a:r>
              <a:rPr lang="en-US" dirty="0"/>
              <a:t>Depending on which quarter you took 332, you also know:</a:t>
            </a:r>
          </a:p>
          <a:p>
            <a:pPr lvl="1"/>
            <a:r>
              <a:rPr lang="en-US" dirty="0"/>
              <a:t>BFS, and at least one application.</a:t>
            </a:r>
          </a:p>
          <a:p>
            <a:pPr lvl="1"/>
            <a:r>
              <a:rPr lang="en-US" dirty="0"/>
              <a:t>That might have been 2-coloring, unweighted shortest paths, or something else.</a:t>
            </a:r>
          </a:p>
          <a:p>
            <a:pPr lvl="1"/>
            <a:r>
              <a:rPr lang="en-US" dirty="0"/>
              <a:t>DFS, and at least one application.</a:t>
            </a:r>
          </a:p>
          <a:p>
            <a:pPr lvl="1"/>
            <a:r>
              <a:rPr lang="en-US" dirty="0"/>
              <a:t>Likely cycle detection, but it might have been something else.</a:t>
            </a:r>
          </a:p>
          <a:p>
            <a:pPr lvl="1"/>
            <a:r>
              <a:rPr lang="en-US" dirty="0"/>
              <a:t>Our goal is </a:t>
            </a:r>
            <a:r>
              <a:rPr lang="en-US" b="1" i="1" dirty="0"/>
              <a:t>not </a:t>
            </a:r>
            <a:r>
              <a:rPr lang="en-US" dirty="0"/>
              <a:t>to memorize algorithms! Our goal is to solve new problems. Even if you’ve seen these applications, we’re coming from a new angle this week.</a:t>
            </a:r>
          </a:p>
        </p:txBody>
      </p:sp>
    </p:spTree>
    <p:extLst>
      <p:ext uri="{BB962C8B-B14F-4D97-AF65-F5344CB8AC3E}">
        <p14:creationId xmlns:p14="http://schemas.microsoft.com/office/powerpoint/2010/main" val="438485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Traversals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44691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 First Search</a:t>
            </a:r>
          </a:p>
        </p:txBody>
      </p:sp>
      <p:sp>
        <p:nvSpPr>
          <p:cNvPr id="3" name="Content Placeholder 2"/>
          <p:cNvSpPr>
            <a:spLocks noGrp="1"/>
          </p:cNvSpPr>
          <p:nvPr>
            <p:ph idx="1"/>
          </p:nvPr>
        </p:nvSpPr>
        <p:spPr>
          <a:xfrm>
            <a:off x="386836" y="5168630"/>
            <a:ext cx="2095829" cy="1406553"/>
          </a:xfrm>
        </p:spPr>
        <p:txBody>
          <a:bodyPr>
            <a:normAutofit fontScale="85000" lnSpcReduction="10000"/>
          </a:bodyPr>
          <a:lstStyle/>
          <a:p>
            <a:r>
              <a:rPr lang="en-US" dirty="0"/>
              <a:t>Current node:</a:t>
            </a:r>
          </a:p>
          <a:p>
            <a:r>
              <a:rPr lang="en-US" dirty="0"/>
              <a:t>Queue:</a:t>
            </a:r>
          </a:p>
          <a:p>
            <a:r>
              <a:rPr lang="en-US" dirty="0"/>
              <a:t>Finished:</a:t>
            </a:r>
          </a:p>
        </p:txBody>
      </p:sp>
      <p:grpSp>
        <p:nvGrpSpPr>
          <p:cNvPr id="6" name="Group 5">
            <a:extLst>
              <a:ext uri="{C183D7F6-B498-43B3-948B-1728B52AA6E4}">
                <adec:decorative xmlns:adec="http://schemas.microsoft.com/office/drawing/2017/decorative" val="1"/>
              </a:ext>
            </a:extLst>
          </p:cNvPr>
          <p:cNvGrpSpPr/>
          <p:nvPr/>
        </p:nvGrpSpPr>
        <p:grpSpPr>
          <a:xfrm>
            <a:off x="8962369" y="2253089"/>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dirty="0"/>
                <a:t>F</a:t>
              </a:r>
            </a:p>
          </p:txBody>
        </p:sp>
      </p:grpSp>
      <p:grpSp>
        <p:nvGrpSpPr>
          <p:cNvPr id="9" name="Group 8">
            <a:extLst>
              <a:ext uri="{C183D7F6-B498-43B3-948B-1728B52AA6E4}">
                <adec:decorative xmlns:adec="http://schemas.microsoft.com/office/drawing/2017/decorative" val="1"/>
              </a:ext>
            </a:extLst>
          </p:cNvPr>
          <p:cNvGrpSpPr/>
          <p:nvPr/>
        </p:nvGrpSpPr>
        <p:grpSpPr>
          <a:xfrm>
            <a:off x="11013754" y="4183587"/>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dirty="0"/>
                <a:t>B</a:t>
              </a:r>
            </a:p>
          </p:txBody>
        </p:sp>
      </p:grpSp>
      <p:grpSp>
        <p:nvGrpSpPr>
          <p:cNvPr id="12" name="Group 11">
            <a:extLst>
              <a:ext uri="{C183D7F6-B498-43B3-948B-1728B52AA6E4}">
                <adec:decorative xmlns:adec="http://schemas.microsoft.com/office/drawing/2017/decorative" val="1"/>
              </a:ext>
            </a:extLst>
          </p:cNvPr>
          <p:cNvGrpSpPr/>
          <p:nvPr/>
        </p:nvGrpSpPr>
        <p:grpSpPr>
          <a:xfrm>
            <a:off x="10147789" y="4753941"/>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C</a:t>
              </a:r>
            </a:p>
          </p:txBody>
        </p:sp>
      </p:grpSp>
      <p:grpSp>
        <p:nvGrpSpPr>
          <p:cNvPr id="15" name="Group 14">
            <a:extLst>
              <a:ext uri="{C183D7F6-B498-43B3-948B-1728B52AA6E4}">
                <adec:decorative xmlns:adec="http://schemas.microsoft.com/office/drawing/2017/decorative" val="1"/>
              </a:ext>
            </a:extLst>
          </p:cNvPr>
          <p:cNvGrpSpPr/>
          <p:nvPr/>
        </p:nvGrpSpPr>
        <p:grpSpPr>
          <a:xfrm>
            <a:off x="9958927" y="2981961"/>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dirty="0"/>
                <a:t>D</a:t>
              </a:r>
            </a:p>
          </p:txBody>
        </p:sp>
      </p:grpSp>
      <p:grpSp>
        <p:nvGrpSpPr>
          <p:cNvPr id="18" name="Group 17">
            <a:extLst>
              <a:ext uri="{C183D7F6-B498-43B3-948B-1728B52AA6E4}">
                <adec:decorative xmlns:adec="http://schemas.microsoft.com/office/drawing/2017/decorative" val="1"/>
              </a:ext>
            </a:extLst>
          </p:cNvPr>
          <p:cNvGrpSpPr/>
          <p:nvPr/>
        </p:nvGrpSpPr>
        <p:grpSpPr>
          <a:xfrm>
            <a:off x="11391477" y="3168139"/>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A</a:t>
              </a:r>
            </a:p>
          </p:txBody>
        </p:sp>
      </p:grpSp>
      <p:grpSp>
        <p:nvGrpSpPr>
          <p:cNvPr id="21" name="Group 20">
            <a:extLst>
              <a:ext uri="{C183D7F6-B498-43B3-948B-1728B52AA6E4}">
                <adec:decorative xmlns:adec="http://schemas.microsoft.com/office/drawing/2017/decorative" val="1"/>
              </a:ext>
            </a:extLst>
          </p:cNvPr>
          <p:cNvGrpSpPr/>
          <p:nvPr/>
        </p:nvGrpSpPr>
        <p:grpSpPr>
          <a:xfrm>
            <a:off x="9534533" y="3994725"/>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dirty="0"/>
                <a:t>E</a:t>
              </a:r>
            </a:p>
          </p:txBody>
        </p:sp>
      </p:grpSp>
      <p:grpSp>
        <p:nvGrpSpPr>
          <p:cNvPr id="24" name="Group 23">
            <a:extLst>
              <a:ext uri="{C183D7F6-B498-43B3-948B-1728B52AA6E4}">
                <adec:decorative xmlns:adec="http://schemas.microsoft.com/office/drawing/2017/decorative" val="1"/>
              </a:ext>
            </a:extLst>
          </p:cNvPr>
          <p:cNvGrpSpPr/>
          <p:nvPr/>
        </p:nvGrpSpPr>
        <p:grpSpPr>
          <a:xfrm>
            <a:off x="8216940" y="2931599"/>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dirty="0"/>
                <a:t>G</a:t>
              </a:r>
            </a:p>
          </p:txBody>
        </p:sp>
      </p:grpSp>
      <p:grpSp>
        <p:nvGrpSpPr>
          <p:cNvPr id="27" name="Group 26">
            <a:extLst>
              <a:ext uri="{C183D7F6-B498-43B3-948B-1728B52AA6E4}">
                <adec:decorative xmlns:adec="http://schemas.microsoft.com/office/drawing/2017/decorative" val="1"/>
              </a:ext>
            </a:extLst>
          </p:cNvPr>
          <p:cNvGrpSpPr/>
          <p:nvPr/>
        </p:nvGrpSpPr>
        <p:grpSpPr>
          <a:xfrm>
            <a:off x="8075714" y="3870173"/>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dirty="0"/>
                <a:t>H</a:t>
              </a:r>
            </a:p>
          </p:txBody>
        </p:sp>
      </p:grpSp>
      <p:grpSp>
        <p:nvGrpSpPr>
          <p:cNvPr id="30" name="Group 29">
            <a:extLst>
              <a:ext uri="{C183D7F6-B498-43B3-948B-1728B52AA6E4}">
                <adec:decorative xmlns:adec="http://schemas.microsoft.com/office/drawing/2017/decorative" val="1"/>
              </a:ext>
            </a:extLst>
          </p:cNvPr>
          <p:cNvGrpSpPr/>
          <p:nvPr/>
        </p:nvGrpSpPr>
        <p:grpSpPr>
          <a:xfrm>
            <a:off x="7270203" y="3357000"/>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dirty="0"/>
                <a:t>I</a:t>
              </a:r>
            </a:p>
          </p:txBody>
        </p:sp>
      </p:grpSp>
      <p:grpSp>
        <p:nvGrpSpPr>
          <p:cNvPr id="33" name="Group 32">
            <a:extLst>
              <a:ext uri="{C183D7F6-B498-43B3-948B-1728B52AA6E4}">
                <adec:decorative xmlns:adec="http://schemas.microsoft.com/office/drawing/2017/decorative" val="1"/>
              </a:ext>
            </a:extLst>
          </p:cNvPr>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dirty="0"/>
                <a:t>J</a:t>
              </a:r>
            </a:p>
          </p:txBody>
        </p:sp>
      </p:grpSp>
      <p:cxnSp>
        <p:nvCxnSpPr>
          <p:cNvPr id="36" name="Straight Connector 35">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9" idx="4"/>
            <a:endCxn id="10" idx="7"/>
          </p:cNvCxnSpPr>
          <p:nvPr/>
        </p:nvCxnSpPr>
        <p:spPr>
          <a:xfrm flipH="1">
            <a:off x="11336161" y="3545862"/>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0" idx="3"/>
            <a:endCxn id="13" idx="6"/>
          </p:cNvCxnSpPr>
          <p:nvPr/>
        </p:nvCxnSpPr>
        <p:spPr>
          <a:xfrm flipH="1">
            <a:off x="10525512" y="4505994"/>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22" idx="5"/>
            <a:endCxn id="13" idx="1"/>
          </p:cNvCxnSpPr>
          <p:nvPr/>
        </p:nvCxnSpPr>
        <p:spPr>
          <a:xfrm>
            <a:off x="9856940" y="4317132"/>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0" idx="2"/>
            <a:endCxn id="22" idx="6"/>
          </p:cNvCxnSpPr>
          <p:nvPr/>
        </p:nvCxnSpPr>
        <p:spPr>
          <a:xfrm flipH="1" flipV="1">
            <a:off x="9912256" y="4183587"/>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6" idx="4"/>
            <a:endCxn id="22" idx="0"/>
          </p:cNvCxnSpPr>
          <p:nvPr/>
        </p:nvCxnSpPr>
        <p:spPr>
          <a:xfrm flipH="1">
            <a:off x="9723395" y="335968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9" idx="2"/>
            <a:endCxn id="16" idx="6"/>
          </p:cNvCxnSpPr>
          <p:nvPr/>
        </p:nvCxnSpPr>
        <p:spPr>
          <a:xfrm flipH="1" flipV="1">
            <a:off x="10336650" y="3170823"/>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7" idx="6"/>
            <a:endCxn id="16" idx="1"/>
          </p:cNvCxnSpPr>
          <p:nvPr/>
        </p:nvCxnSpPr>
        <p:spPr>
          <a:xfrm>
            <a:off x="9340092" y="244195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6" idx="2"/>
            <a:endCxn id="25" idx="6"/>
          </p:cNvCxnSpPr>
          <p:nvPr/>
        </p:nvCxnSpPr>
        <p:spPr>
          <a:xfrm flipH="1" flipV="1">
            <a:off x="8594663" y="3120461"/>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7" idx="3"/>
            <a:endCxn id="25" idx="7"/>
          </p:cNvCxnSpPr>
          <p:nvPr/>
        </p:nvCxnSpPr>
        <p:spPr>
          <a:xfrm flipH="1">
            <a:off x="8539347" y="257549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25" idx="4"/>
            <a:endCxn id="28" idx="0"/>
          </p:cNvCxnSpPr>
          <p:nvPr/>
        </p:nvCxnSpPr>
        <p:spPr>
          <a:xfrm flipH="1">
            <a:off x="8264576" y="330932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22" idx="2"/>
            <a:endCxn id="28" idx="6"/>
          </p:cNvCxnSpPr>
          <p:nvPr/>
        </p:nvCxnSpPr>
        <p:spPr>
          <a:xfrm flipH="1" flipV="1">
            <a:off x="8453437" y="405903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25" idx="2"/>
            <a:endCxn id="31" idx="7"/>
          </p:cNvCxnSpPr>
          <p:nvPr/>
        </p:nvCxnSpPr>
        <p:spPr>
          <a:xfrm flipH="1">
            <a:off x="7592610" y="3120461"/>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31" idx="5"/>
            <a:endCxn id="28" idx="2"/>
          </p:cNvCxnSpPr>
          <p:nvPr/>
        </p:nvCxnSpPr>
        <p:spPr>
          <a:xfrm>
            <a:off x="7592610" y="3679407"/>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581300" y="6131677"/>
            <a:ext cx="344089" cy="461665"/>
          </a:xfrm>
          <a:prstGeom prst="rect">
            <a:avLst/>
          </a:prstGeom>
          <a:noFill/>
        </p:spPr>
        <p:txBody>
          <a:bodyPr wrap="square" rtlCol="0">
            <a:spAutoFit/>
          </a:bodyPr>
          <a:lstStyle/>
          <a:p>
            <a:r>
              <a:rPr lang="en-US" sz="2400" dirty="0"/>
              <a:t>A</a:t>
            </a:r>
          </a:p>
        </p:txBody>
      </p:sp>
      <p:sp>
        <p:nvSpPr>
          <p:cNvPr id="82" name="TextBox 81"/>
          <p:cNvSpPr txBox="1"/>
          <p:nvPr/>
        </p:nvSpPr>
        <p:spPr>
          <a:xfrm>
            <a:off x="1875465" y="6131677"/>
            <a:ext cx="356188" cy="461665"/>
          </a:xfrm>
          <a:prstGeom prst="rect">
            <a:avLst/>
          </a:prstGeom>
          <a:noFill/>
        </p:spPr>
        <p:txBody>
          <a:bodyPr wrap="none" rtlCol="0">
            <a:spAutoFit/>
          </a:bodyPr>
          <a:lstStyle/>
          <a:p>
            <a:r>
              <a:rPr lang="en-US" sz="2400" dirty="0"/>
              <a:t>B</a:t>
            </a:r>
          </a:p>
        </p:txBody>
      </p:sp>
      <p:sp>
        <p:nvSpPr>
          <p:cNvPr id="84" name="TextBox 83"/>
          <p:cNvSpPr txBox="1"/>
          <p:nvPr/>
        </p:nvSpPr>
        <p:spPr>
          <a:xfrm>
            <a:off x="2364230" y="5178960"/>
            <a:ext cx="380232" cy="461665"/>
          </a:xfrm>
          <a:prstGeom prst="rect">
            <a:avLst/>
          </a:prstGeom>
          <a:noFill/>
        </p:spPr>
        <p:txBody>
          <a:bodyPr wrap="none" rtlCol="0">
            <a:spAutoFit/>
          </a:bodyPr>
          <a:lstStyle/>
          <a:p>
            <a:r>
              <a:rPr lang="en-US" sz="2400" dirty="0"/>
              <a:t>A</a:t>
            </a:r>
          </a:p>
        </p:txBody>
      </p:sp>
      <p:sp>
        <p:nvSpPr>
          <p:cNvPr id="88" name="TextBox 87"/>
          <p:cNvSpPr txBox="1"/>
          <p:nvPr/>
        </p:nvSpPr>
        <p:spPr>
          <a:xfrm>
            <a:off x="1622033" y="5666076"/>
            <a:ext cx="356188" cy="461665"/>
          </a:xfrm>
          <a:prstGeom prst="rect">
            <a:avLst/>
          </a:prstGeom>
          <a:solidFill>
            <a:schemeClr val="bg1"/>
          </a:solidFill>
        </p:spPr>
        <p:txBody>
          <a:bodyPr wrap="none" rtlCol="0">
            <a:spAutoFit/>
          </a:bodyPr>
          <a:lstStyle/>
          <a:p>
            <a:r>
              <a:rPr lang="en-US" sz="2400" dirty="0"/>
              <a:t>B</a:t>
            </a:r>
          </a:p>
        </p:txBody>
      </p:sp>
      <p:sp>
        <p:nvSpPr>
          <p:cNvPr id="93" name="TextBox 92"/>
          <p:cNvSpPr txBox="1"/>
          <p:nvPr/>
        </p:nvSpPr>
        <p:spPr>
          <a:xfrm>
            <a:off x="2196617" y="5666076"/>
            <a:ext cx="304800" cy="461665"/>
          </a:xfrm>
          <a:prstGeom prst="rect">
            <a:avLst/>
          </a:prstGeom>
          <a:noFill/>
        </p:spPr>
        <p:txBody>
          <a:bodyPr wrap="square" rtlCol="0">
            <a:spAutoFit/>
          </a:bodyPr>
          <a:lstStyle/>
          <a:p>
            <a:r>
              <a:rPr lang="en-US" sz="2400" dirty="0"/>
              <a:t>E</a:t>
            </a:r>
          </a:p>
        </p:txBody>
      </p:sp>
      <p:sp>
        <p:nvSpPr>
          <p:cNvPr id="94" name="TextBox 93"/>
          <p:cNvSpPr txBox="1"/>
          <p:nvPr/>
        </p:nvSpPr>
        <p:spPr>
          <a:xfrm>
            <a:off x="2460574" y="5666076"/>
            <a:ext cx="304800" cy="461665"/>
          </a:xfrm>
          <a:prstGeom prst="rect">
            <a:avLst/>
          </a:prstGeom>
          <a:noFill/>
        </p:spPr>
        <p:txBody>
          <a:bodyPr wrap="square" rtlCol="0">
            <a:spAutoFit/>
          </a:bodyPr>
          <a:lstStyle/>
          <a:p>
            <a:r>
              <a:rPr lang="en-US" sz="2400" dirty="0"/>
              <a:t>C</a:t>
            </a:r>
          </a:p>
        </p:txBody>
      </p:sp>
      <p:sp>
        <p:nvSpPr>
          <p:cNvPr id="95" name="TextBox 94"/>
          <p:cNvSpPr txBox="1"/>
          <p:nvPr/>
        </p:nvSpPr>
        <p:spPr>
          <a:xfrm>
            <a:off x="2138447" y="6131677"/>
            <a:ext cx="396262" cy="461665"/>
          </a:xfrm>
          <a:prstGeom prst="rect">
            <a:avLst/>
          </a:prstGeom>
          <a:noFill/>
        </p:spPr>
        <p:txBody>
          <a:bodyPr wrap="none" rtlCol="0">
            <a:spAutoFit/>
          </a:bodyPr>
          <a:lstStyle/>
          <a:p>
            <a:r>
              <a:rPr lang="en-US" sz="2400" dirty="0"/>
              <a:t>D</a:t>
            </a:r>
          </a:p>
        </p:txBody>
      </p:sp>
      <p:sp>
        <p:nvSpPr>
          <p:cNvPr id="96" name="TextBox 95"/>
          <p:cNvSpPr txBox="1"/>
          <p:nvPr/>
        </p:nvSpPr>
        <p:spPr>
          <a:xfrm>
            <a:off x="1894096" y="5666076"/>
            <a:ext cx="396262" cy="461665"/>
          </a:xfrm>
          <a:prstGeom prst="rect">
            <a:avLst/>
          </a:prstGeom>
          <a:solidFill>
            <a:schemeClr val="bg1"/>
          </a:solidFill>
        </p:spPr>
        <p:txBody>
          <a:bodyPr wrap="none" rtlCol="0">
            <a:spAutoFit/>
          </a:bodyPr>
          <a:lstStyle/>
          <a:p>
            <a:r>
              <a:rPr lang="en-US" sz="2400" dirty="0"/>
              <a:t>D</a:t>
            </a:r>
          </a:p>
        </p:txBody>
      </p:sp>
      <p:sp>
        <p:nvSpPr>
          <p:cNvPr id="100" name="TextBox 99"/>
          <p:cNvSpPr txBox="1"/>
          <p:nvPr/>
        </p:nvSpPr>
        <p:spPr>
          <a:xfrm>
            <a:off x="2724531" y="5666076"/>
            <a:ext cx="304800" cy="461665"/>
          </a:xfrm>
          <a:prstGeom prst="rect">
            <a:avLst/>
          </a:prstGeom>
          <a:noFill/>
        </p:spPr>
        <p:txBody>
          <a:bodyPr wrap="square" rtlCol="0">
            <a:spAutoFit/>
          </a:bodyPr>
          <a:lstStyle/>
          <a:p>
            <a:r>
              <a:rPr lang="en-US" sz="2400" dirty="0"/>
              <a:t>F</a:t>
            </a:r>
          </a:p>
        </p:txBody>
      </p:sp>
      <p:sp>
        <p:nvSpPr>
          <p:cNvPr id="101" name="TextBox 100"/>
          <p:cNvSpPr txBox="1"/>
          <p:nvPr/>
        </p:nvSpPr>
        <p:spPr>
          <a:xfrm>
            <a:off x="2988488" y="5666076"/>
            <a:ext cx="304800" cy="461665"/>
          </a:xfrm>
          <a:prstGeom prst="rect">
            <a:avLst/>
          </a:prstGeom>
          <a:noFill/>
        </p:spPr>
        <p:txBody>
          <a:bodyPr wrap="square" rtlCol="0">
            <a:spAutoFit/>
          </a:bodyPr>
          <a:lstStyle/>
          <a:p>
            <a:r>
              <a:rPr lang="en-US" sz="2400" dirty="0"/>
              <a:t>G</a:t>
            </a:r>
          </a:p>
        </p:txBody>
      </p:sp>
      <p:sp>
        <p:nvSpPr>
          <p:cNvPr id="105" name="Oval 104">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963250" y="2980228"/>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1013754" y="418011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1391477" y="31612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1382832" y="31646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2383466" y="5189290"/>
            <a:ext cx="356188" cy="461665"/>
          </a:xfrm>
          <a:prstGeom prst="rect">
            <a:avLst/>
          </a:prstGeom>
          <a:solidFill>
            <a:schemeClr val="bg1"/>
          </a:solidFill>
        </p:spPr>
        <p:txBody>
          <a:bodyPr wrap="none" rtlCol="0">
            <a:spAutoFit/>
          </a:bodyPr>
          <a:lstStyle/>
          <a:p>
            <a:r>
              <a:rPr lang="en-US" sz="2400" dirty="0"/>
              <a:t>B</a:t>
            </a:r>
          </a:p>
        </p:txBody>
      </p:sp>
      <p:sp>
        <p:nvSpPr>
          <p:cNvPr id="111" name="Oval 110">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524112" y="397148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0157433" y="472707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1024175" y="414357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0994793" y="417909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362540" y="5189290"/>
            <a:ext cx="304800" cy="461665"/>
          </a:xfrm>
          <a:prstGeom prst="rect">
            <a:avLst/>
          </a:prstGeom>
          <a:solidFill>
            <a:schemeClr val="bg1"/>
          </a:solidFill>
        </p:spPr>
        <p:txBody>
          <a:bodyPr wrap="square" rtlCol="0">
            <a:spAutoFit/>
          </a:bodyPr>
          <a:lstStyle/>
          <a:p>
            <a:r>
              <a:rPr lang="en-US" sz="2400" dirty="0"/>
              <a:t>D</a:t>
            </a:r>
          </a:p>
        </p:txBody>
      </p:sp>
      <p:sp>
        <p:nvSpPr>
          <p:cNvPr id="114" name="Oval 113">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950138" y="29861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977037" y="2254580"/>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231729" y="2919004"/>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956666" y="297995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2374767" y="5178960"/>
            <a:ext cx="304800" cy="461665"/>
          </a:xfrm>
          <a:prstGeom prst="rect">
            <a:avLst/>
          </a:prstGeom>
          <a:solidFill>
            <a:schemeClr val="bg1"/>
          </a:solidFill>
        </p:spPr>
        <p:txBody>
          <a:bodyPr wrap="square" rtlCol="0">
            <a:spAutoFit/>
          </a:bodyPr>
          <a:lstStyle/>
          <a:p>
            <a:r>
              <a:rPr lang="en-US" sz="2400" dirty="0"/>
              <a:t>E</a:t>
            </a:r>
          </a:p>
        </p:txBody>
      </p:sp>
      <p:sp>
        <p:nvSpPr>
          <p:cNvPr id="121" name="Oval 120">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084359" y="386069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252445" y="5666076"/>
            <a:ext cx="304800" cy="461665"/>
          </a:xfrm>
          <a:prstGeom prst="rect">
            <a:avLst/>
          </a:prstGeom>
          <a:noFill/>
        </p:spPr>
        <p:txBody>
          <a:bodyPr wrap="square" rtlCol="0">
            <a:spAutoFit/>
          </a:bodyPr>
          <a:lstStyle/>
          <a:p>
            <a:r>
              <a:rPr lang="en-US" sz="2400" dirty="0"/>
              <a:t>H</a:t>
            </a:r>
          </a:p>
        </p:txBody>
      </p:sp>
      <p:sp>
        <p:nvSpPr>
          <p:cNvPr id="123" name="Oval 122">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563915" y="4021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2431887" y="6131677"/>
            <a:ext cx="304800" cy="461665"/>
          </a:xfrm>
          <a:prstGeom prst="rect">
            <a:avLst/>
          </a:prstGeom>
          <a:solidFill>
            <a:schemeClr val="bg1"/>
          </a:solidFill>
        </p:spPr>
        <p:txBody>
          <a:bodyPr wrap="square" rtlCol="0">
            <a:spAutoFit/>
          </a:bodyPr>
          <a:lstStyle/>
          <a:p>
            <a:r>
              <a:rPr lang="en-US" sz="2400" dirty="0"/>
              <a:t>E</a:t>
            </a:r>
          </a:p>
        </p:txBody>
      </p:sp>
      <p:sp>
        <p:nvSpPr>
          <p:cNvPr id="120" name="Oval 119">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527655" y="400867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2383466" y="5203787"/>
            <a:ext cx="304800" cy="461665"/>
          </a:xfrm>
          <a:prstGeom prst="rect">
            <a:avLst/>
          </a:prstGeom>
          <a:solidFill>
            <a:schemeClr val="bg1"/>
          </a:solidFill>
        </p:spPr>
        <p:txBody>
          <a:bodyPr wrap="square" rtlCol="0">
            <a:spAutoFit/>
          </a:bodyPr>
          <a:lstStyle/>
          <a:p>
            <a:r>
              <a:rPr lang="en-US" sz="2400" dirty="0"/>
              <a:t>C</a:t>
            </a:r>
          </a:p>
        </p:txBody>
      </p:sp>
      <p:sp>
        <p:nvSpPr>
          <p:cNvPr id="128" name="TextBox 127"/>
          <p:cNvSpPr txBox="1"/>
          <p:nvPr/>
        </p:nvSpPr>
        <p:spPr>
          <a:xfrm>
            <a:off x="2686763" y="6131677"/>
            <a:ext cx="304800" cy="461665"/>
          </a:xfrm>
          <a:prstGeom prst="rect">
            <a:avLst/>
          </a:prstGeom>
          <a:solidFill>
            <a:schemeClr val="bg1"/>
          </a:solidFill>
        </p:spPr>
        <p:txBody>
          <a:bodyPr wrap="square" rtlCol="0">
            <a:spAutoFit/>
          </a:bodyPr>
          <a:lstStyle/>
          <a:p>
            <a:r>
              <a:rPr lang="en-US" sz="2400" dirty="0"/>
              <a:t>C</a:t>
            </a:r>
          </a:p>
        </p:txBody>
      </p:sp>
      <p:sp>
        <p:nvSpPr>
          <p:cNvPr id="129" name="Oval 128">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0165967" y="474800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2387951" y="5197276"/>
            <a:ext cx="304800" cy="461665"/>
          </a:xfrm>
          <a:prstGeom prst="rect">
            <a:avLst/>
          </a:prstGeom>
          <a:solidFill>
            <a:schemeClr val="bg1"/>
          </a:solidFill>
        </p:spPr>
        <p:txBody>
          <a:bodyPr wrap="square" rtlCol="0">
            <a:spAutoFit/>
          </a:bodyPr>
          <a:lstStyle/>
          <a:p>
            <a:r>
              <a:rPr lang="en-US" sz="2400" dirty="0"/>
              <a:t>F</a:t>
            </a:r>
          </a:p>
        </p:txBody>
      </p:sp>
      <p:sp>
        <p:nvSpPr>
          <p:cNvPr id="125" name="Oval 124">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0152111" y="475987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977641" y="227516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2941639" y="6131677"/>
            <a:ext cx="304800" cy="461665"/>
          </a:xfrm>
          <a:prstGeom prst="rect">
            <a:avLst/>
          </a:prstGeom>
          <a:solidFill>
            <a:schemeClr val="bg1"/>
          </a:solidFill>
        </p:spPr>
        <p:txBody>
          <a:bodyPr wrap="square" rtlCol="0">
            <a:spAutoFit/>
          </a:bodyPr>
          <a:lstStyle/>
          <a:p>
            <a:r>
              <a:rPr lang="en-US" sz="2400" dirty="0"/>
              <a:t>F</a:t>
            </a:r>
          </a:p>
        </p:txBody>
      </p:sp>
      <p:sp>
        <p:nvSpPr>
          <p:cNvPr id="131" name="Oval 130">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947701" y="225308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217710" y="293169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2409384" y="5214165"/>
            <a:ext cx="304800" cy="461665"/>
          </a:xfrm>
          <a:prstGeom prst="rect">
            <a:avLst/>
          </a:prstGeom>
          <a:solidFill>
            <a:schemeClr val="bg1"/>
          </a:solidFill>
        </p:spPr>
        <p:txBody>
          <a:bodyPr wrap="square" rtlCol="0">
            <a:spAutoFit/>
          </a:bodyPr>
          <a:lstStyle/>
          <a:p>
            <a:r>
              <a:rPr lang="en-US" sz="2400" dirty="0"/>
              <a:t>G</a:t>
            </a:r>
          </a:p>
        </p:txBody>
      </p:sp>
      <p:sp>
        <p:nvSpPr>
          <p:cNvPr id="136" name="TextBox 135"/>
          <p:cNvSpPr txBox="1"/>
          <p:nvPr/>
        </p:nvSpPr>
        <p:spPr>
          <a:xfrm>
            <a:off x="3196515" y="6131677"/>
            <a:ext cx="304800" cy="461665"/>
          </a:xfrm>
          <a:prstGeom prst="rect">
            <a:avLst/>
          </a:prstGeom>
          <a:solidFill>
            <a:schemeClr val="bg1"/>
          </a:solidFill>
        </p:spPr>
        <p:txBody>
          <a:bodyPr wrap="square" rtlCol="0">
            <a:spAutoFit/>
          </a:bodyPr>
          <a:lstStyle/>
          <a:p>
            <a:r>
              <a:rPr lang="en-US" sz="2400" dirty="0"/>
              <a:t>G</a:t>
            </a:r>
          </a:p>
        </p:txBody>
      </p:sp>
      <p:sp>
        <p:nvSpPr>
          <p:cNvPr id="137" name="Oval 136">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264575" y="2906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7272464" y="335006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3516403" y="5666076"/>
            <a:ext cx="304800" cy="461665"/>
          </a:xfrm>
          <a:prstGeom prst="rect">
            <a:avLst/>
          </a:prstGeom>
          <a:noFill/>
        </p:spPr>
        <p:txBody>
          <a:bodyPr wrap="square" rtlCol="0">
            <a:spAutoFit/>
          </a:bodyPr>
          <a:lstStyle/>
          <a:p>
            <a:r>
              <a:rPr lang="en-US" sz="2400" dirty="0"/>
              <a:t>I</a:t>
            </a:r>
          </a:p>
        </p:txBody>
      </p:sp>
      <p:sp>
        <p:nvSpPr>
          <p:cNvPr id="140" name="TextBox 139"/>
          <p:cNvSpPr txBox="1"/>
          <p:nvPr/>
        </p:nvSpPr>
        <p:spPr>
          <a:xfrm>
            <a:off x="2417287" y="5192458"/>
            <a:ext cx="304800" cy="461665"/>
          </a:xfrm>
          <a:prstGeom prst="rect">
            <a:avLst/>
          </a:prstGeom>
          <a:solidFill>
            <a:schemeClr val="bg1"/>
          </a:solidFill>
        </p:spPr>
        <p:txBody>
          <a:bodyPr wrap="square" rtlCol="0">
            <a:spAutoFit/>
          </a:bodyPr>
          <a:lstStyle/>
          <a:p>
            <a:r>
              <a:rPr lang="en-US" sz="2400" dirty="0"/>
              <a:t>G</a:t>
            </a:r>
          </a:p>
        </p:txBody>
      </p:sp>
      <p:sp>
        <p:nvSpPr>
          <p:cNvPr id="141" name="Oval 140">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066233" y="38539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138416" y="38512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3451391" y="6131677"/>
            <a:ext cx="304800" cy="461665"/>
          </a:xfrm>
          <a:prstGeom prst="rect">
            <a:avLst/>
          </a:prstGeom>
          <a:solidFill>
            <a:schemeClr val="bg1"/>
          </a:solidFill>
        </p:spPr>
        <p:txBody>
          <a:bodyPr wrap="square" rtlCol="0">
            <a:spAutoFit/>
          </a:bodyPr>
          <a:lstStyle/>
          <a:p>
            <a:r>
              <a:rPr lang="en-US" sz="2400" dirty="0"/>
              <a:t>H</a:t>
            </a:r>
          </a:p>
        </p:txBody>
      </p:sp>
      <p:sp>
        <p:nvSpPr>
          <p:cNvPr id="144" name="TextBox 143"/>
          <p:cNvSpPr txBox="1"/>
          <p:nvPr/>
        </p:nvSpPr>
        <p:spPr>
          <a:xfrm>
            <a:off x="2412663" y="5151176"/>
            <a:ext cx="304800" cy="461665"/>
          </a:xfrm>
          <a:prstGeom prst="rect">
            <a:avLst/>
          </a:prstGeom>
          <a:solidFill>
            <a:schemeClr val="bg1"/>
          </a:solidFill>
        </p:spPr>
        <p:txBody>
          <a:bodyPr wrap="square" rtlCol="0">
            <a:spAutoFit/>
          </a:bodyPr>
          <a:lstStyle/>
          <a:p>
            <a:r>
              <a:rPr lang="en-US" sz="2400" dirty="0"/>
              <a:t>H</a:t>
            </a:r>
          </a:p>
        </p:txBody>
      </p:sp>
      <p:sp>
        <p:nvSpPr>
          <p:cNvPr id="145" name="TextBox 144"/>
          <p:cNvSpPr txBox="1"/>
          <p:nvPr/>
        </p:nvSpPr>
        <p:spPr>
          <a:xfrm>
            <a:off x="2402118" y="5160598"/>
            <a:ext cx="304800" cy="461665"/>
          </a:xfrm>
          <a:prstGeom prst="rect">
            <a:avLst/>
          </a:prstGeom>
          <a:solidFill>
            <a:schemeClr val="bg1"/>
          </a:solidFill>
        </p:spPr>
        <p:txBody>
          <a:bodyPr wrap="square" rtlCol="0">
            <a:spAutoFit/>
          </a:bodyPr>
          <a:lstStyle/>
          <a:p>
            <a:r>
              <a:rPr lang="en-US" sz="2400" dirty="0"/>
              <a:t>I</a:t>
            </a:r>
          </a:p>
        </p:txBody>
      </p:sp>
      <p:sp>
        <p:nvSpPr>
          <p:cNvPr id="146" name="Oval 145">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7272364" y="335517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7265009" y="33570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3780056" y="6113518"/>
            <a:ext cx="304800" cy="461665"/>
          </a:xfrm>
          <a:prstGeom prst="rect">
            <a:avLst/>
          </a:prstGeom>
          <a:solidFill>
            <a:schemeClr val="bg1"/>
          </a:solidFill>
        </p:spPr>
        <p:txBody>
          <a:bodyPr wrap="square" rtlCol="0">
            <a:spAutoFit/>
          </a:bodyPr>
          <a:lstStyle/>
          <a:p>
            <a:r>
              <a:rPr lang="en-US" sz="2400" dirty="0"/>
              <a:t>I</a:t>
            </a:r>
          </a:p>
        </p:txBody>
      </p:sp>
      <p:sp>
        <p:nvSpPr>
          <p:cNvPr id="149" name="TextBox 148"/>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7602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6"/>
                                        </p:tgtEl>
                                        <p:attrNameLst>
                                          <p:attrName>style.visibility</p:attrName>
                                        </p:attrNameLst>
                                      </p:cBhvr>
                                      <p:to>
                                        <p:strVal val="visible"/>
                                      </p:to>
                                    </p:set>
                                    <p:animEffect transition="in" filter="fade">
                                      <p:cBhvr>
                                        <p:cTn id="18" dur="500"/>
                                        <p:tgtEl>
                                          <p:spTgt spid="1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500"/>
                                        <p:tgtEl>
                                          <p:spTgt spid="9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500"/>
                                        <p:tgtEl>
                                          <p:spTgt spid="10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500"/>
                                        <p:tgtEl>
                                          <p:spTgt spid="109"/>
                                        </p:tgtEl>
                                      </p:cBhvr>
                                    </p:animEffect>
                                  </p:childTnLst>
                                </p:cTn>
                              </p:par>
                              <p:par>
                                <p:cTn id="38" presetID="10" presetClass="exit" presetSubtype="0" fill="hold" grpId="1" nodeType="withEffect">
                                  <p:stCondLst>
                                    <p:cond delay="0"/>
                                  </p:stCondLst>
                                  <p:childTnLst>
                                    <p:animEffect transition="out" filter="fade">
                                      <p:cBhvr>
                                        <p:cTn id="39" dur="500"/>
                                        <p:tgtEl>
                                          <p:spTgt spid="103"/>
                                        </p:tgtEl>
                                      </p:cBhvr>
                                    </p:animEffect>
                                    <p:set>
                                      <p:cBhvr>
                                        <p:cTn id="40" dur="1" fill="hold">
                                          <p:stCondLst>
                                            <p:cond delay="499"/>
                                          </p:stCondLst>
                                        </p:cTn>
                                        <p:tgtEl>
                                          <p:spTgt spid="103"/>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fade">
                                      <p:cBhvr>
                                        <p:cTn id="43" dur="500"/>
                                        <p:tgtEl>
                                          <p:spTgt spid="110"/>
                                        </p:tgtEl>
                                      </p:cBhvr>
                                    </p:animEffect>
                                  </p:childTnLst>
                                </p:cTn>
                              </p:par>
                              <p:par>
                                <p:cTn id="44" presetID="10" presetClass="exit" presetSubtype="0" fill="hold" grpId="1" nodeType="withEffect">
                                  <p:stCondLst>
                                    <p:cond delay="0"/>
                                  </p:stCondLst>
                                  <p:childTnLst>
                                    <p:animEffect transition="out" filter="fade">
                                      <p:cBhvr>
                                        <p:cTn id="45" dur="500"/>
                                        <p:tgtEl>
                                          <p:spTgt spid="88"/>
                                        </p:tgtEl>
                                      </p:cBhvr>
                                    </p:animEffect>
                                    <p:set>
                                      <p:cBhvr>
                                        <p:cTn id="46" dur="1" fill="hold">
                                          <p:stCondLst>
                                            <p:cond delay="499"/>
                                          </p:stCondLst>
                                        </p:cTn>
                                        <p:tgtEl>
                                          <p:spTgt spid="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500"/>
                                        <p:tgtEl>
                                          <p:spTgt spid="9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fade">
                                      <p:cBhvr>
                                        <p:cTn id="54" dur="500"/>
                                        <p:tgtEl>
                                          <p:spTgt spid="9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fade">
                                      <p:cBhvr>
                                        <p:cTn id="57" dur="500"/>
                                        <p:tgtEl>
                                          <p:spTgt spid="1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2"/>
                                        </p:tgtEl>
                                        <p:attrNameLst>
                                          <p:attrName>style.visibility</p:attrName>
                                        </p:attrNameLst>
                                      </p:cBhvr>
                                      <p:to>
                                        <p:strVal val="visible"/>
                                      </p:to>
                                    </p:set>
                                    <p:animEffect transition="in" filter="fade">
                                      <p:cBhvr>
                                        <p:cTn id="60" dur="500"/>
                                        <p:tgtEl>
                                          <p:spTgt spid="1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06"/>
                                        </p:tgtEl>
                                      </p:cBhvr>
                                    </p:animEffect>
                                    <p:set>
                                      <p:cBhvr>
                                        <p:cTn id="65" dur="1" fill="hold">
                                          <p:stCondLst>
                                            <p:cond delay="499"/>
                                          </p:stCondLst>
                                        </p:cTn>
                                        <p:tgtEl>
                                          <p:spTgt spid="106"/>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113"/>
                                        </p:tgtEl>
                                        <p:attrNameLst>
                                          <p:attrName>style.visibility</p:attrName>
                                        </p:attrNameLst>
                                      </p:cBhvr>
                                      <p:to>
                                        <p:strVal val="visible"/>
                                      </p:to>
                                    </p:set>
                                    <p:animEffect transition="in" filter="fade">
                                      <p:cBhvr>
                                        <p:cTn id="68" dur="500"/>
                                        <p:tgtEl>
                                          <p:spTgt spid="11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96"/>
                                        </p:tgtEl>
                                      </p:cBhvr>
                                    </p:animEffect>
                                    <p:set>
                                      <p:cBhvr>
                                        <p:cTn id="76" dur="1" fill="hold">
                                          <p:stCondLst>
                                            <p:cond delay="499"/>
                                          </p:stCondLst>
                                        </p:cTn>
                                        <p:tgtEl>
                                          <p:spTgt spid="9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fade">
                                      <p:cBhvr>
                                        <p:cTn id="79" dur="500"/>
                                        <p:tgtEl>
                                          <p:spTgt spid="8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fade">
                                      <p:cBhvr>
                                        <p:cTn id="82" dur="500"/>
                                        <p:tgtEl>
                                          <p:spTgt spid="114"/>
                                        </p:tgtEl>
                                      </p:cBhvr>
                                    </p:animEffect>
                                  </p:childTnLst>
                                </p:cTn>
                              </p:par>
                              <p:par>
                                <p:cTn id="83" presetID="10" presetClass="exit" presetSubtype="0" fill="hold" grpId="1" nodeType="withEffect">
                                  <p:stCondLst>
                                    <p:cond delay="0"/>
                                  </p:stCondLst>
                                  <p:childTnLst>
                                    <p:animEffect transition="out" filter="fade">
                                      <p:cBhvr>
                                        <p:cTn id="84" dur="500"/>
                                        <p:tgtEl>
                                          <p:spTgt spid="109"/>
                                        </p:tgtEl>
                                      </p:cBhvr>
                                    </p:animEffect>
                                    <p:set>
                                      <p:cBhvr>
                                        <p:cTn id="85" dur="1" fill="hold">
                                          <p:stCondLst>
                                            <p:cond delay="499"/>
                                          </p:stCondLst>
                                        </p:cTn>
                                        <p:tgtEl>
                                          <p:spTgt spid="10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fade">
                                      <p:cBhvr>
                                        <p:cTn id="93" dur="500"/>
                                        <p:tgtEl>
                                          <p:spTgt spid="10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15"/>
                                        </p:tgtEl>
                                        <p:attrNameLst>
                                          <p:attrName>style.visibility</p:attrName>
                                        </p:attrNameLst>
                                      </p:cBhvr>
                                      <p:to>
                                        <p:strVal val="visible"/>
                                      </p:to>
                                    </p:set>
                                    <p:animEffect transition="in" filter="fade">
                                      <p:cBhvr>
                                        <p:cTn id="96" dur="500"/>
                                        <p:tgtEl>
                                          <p:spTgt spid="11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Effect transition="in" filter="fade">
                                      <p:cBhvr>
                                        <p:cTn id="99" dur="500"/>
                                        <p:tgtEl>
                                          <p:spTgt spid="11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500"/>
                                        <p:tgtEl>
                                          <p:spTgt spid="118"/>
                                        </p:tgtEl>
                                      </p:cBhvr>
                                    </p:animEffect>
                                  </p:childTnLst>
                                </p:cTn>
                              </p:par>
                              <p:par>
                                <p:cTn id="105" presetID="10" presetClass="exit" presetSubtype="0" fill="hold" grpId="1" nodeType="withEffect">
                                  <p:stCondLst>
                                    <p:cond delay="0"/>
                                  </p:stCondLst>
                                  <p:childTnLst>
                                    <p:animEffect transition="out" filter="fade">
                                      <p:cBhvr>
                                        <p:cTn id="106" dur="500"/>
                                        <p:tgtEl>
                                          <p:spTgt spid="105"/>
                                        </p:tgtEl>
                                      </p:cBhvr>
                                    </p:animEffect>
                                    <p:set>
                                      <p:cBhvr>
                                        <p:cTn id="107" dur="1" fill="hold">
                                          <p:stCondLst>
                                            <p:cond delay="499"/>
                                          </p:stCondLst>
                                        </p:cTn>
                                        <p:tgtEl>
                                          <p:spTgt spid="105"/>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95"/>
                                        </p:tgtEl>
                                        <p:attrNameLst>
                                          <p:attrName>style.visibility</p:attrName>
                                        </p:attrNameLst>
                                      </p:cBhvr>
                                      <p:to>
                                        <p:strVal val="visible"/>
                                      </p:to>
                                    </p:set>
                                    <p:animEffect transition="in" filter="fade">
                                      <p:cBhvr>
                                        <p:cTn id="110" dur="500"/>
                                        <p:tgtEl>
                                          <p:spTgt spid="9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19"/>
                                        </p:tgtEl>
                                        <p:attrNameLst>
                                          <p:attrName>style.visibility</p:attrName>
                                        </p:attrNameLst>
                                      </p:cBhvr>
                                      <p:to>
                                        <p:strVal val="visible"/>
                                      </p:to>
                                    </p:set>
                                    <p:animEffect transition="in" filter="fade">
                                      <p:cBhvr>
                                        <p:cTn id="115" dur="500"/>
                                        <p:tgtEl>
                                          <p:spTgt spid="119"/>
                                        </p:tgtEl>
                                      </p:cBhvr>
                                    </p:animEffect>
                                  </p:childTnLst>
                                </p:cTn>
                              </p:par>
                              <p:par>
                                <p:cTn id="116" presetID="10" presetClass="exit" presetSubtype="0" fill="hold" grpId="1" nodeType="withEffect">
                                  <p:stCondLst>
                                    <p:cond delay="0"/>
                                  </p:stCondLst>
                                  <p:childTnLst>
                                    <p:animEffect transition="out" filter="fade">
                                      <p:cBhvr>
                                        <p:cTn id="117" dur="500"/>
                                        <p:tgtEl>
                                          <p:spTgt spid="93"/>
                                        </p:tgtEl>
                                      </p:cBhvr>
                                    </p:animEffect>
                                    <p:set>
                                      <p:cBhvr>
                                        <p:cTn id="118" dur="1" fill="hold">
                                          <p:stCondLst>
                                            <p:cond delay="499"/>
                                          </p:stCondLst>
                                        </p:cTn>
                                        <p:tgtEl>
                                          <p:spTgt spid="93"/>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14"/>
                                        </p:tgtEl>
                                      </p:cBhvr>
                                    </p:animEffect>
                                    <p:set>
                                      <p:cBhvr>
                                        <p:cTn id="121" dur="1" fill="hold">
                                          <p:stCondLst>
                                            <p:cond delay="499"/>
                                          </p:stCondLst>
                                        </p:cTn>
                                        <p:tgtEl>
                                          <p:spTgt spid="114"/>
                                        </p:tgtEl>
                                        <p:attrNameLst>
                                          <p:attrName>style.visibility</p:attrName>
                                        </p:attrNameLst>
                                      </p:cBhvr>
                                      <p:to>
                                        <p:strVal val="hidden"/>
                                      </p:to>
                                    </p:set>
                                  </p:childTnLst>
                                </p:cTn>
                              </p:par>
                              <p:par>
                                <p:cTn id="122" presetID="10" presetClass="entr" presetSubtype="0" fill="hold" grpId="0" nodeType="withEffect">
                                  <p:stCondLst>
                                    <p:cond delay="0"/>
                                  </p:stCondLst>
                                  <p:childTnLst>
                                    <p:set>
                                      <p:cBhvr>
                                        <p:cTn id="123" dur="1" fill="hold">
                                          <p:stCondLst>
                                            <p:cond delay="0"/>
                                          </p:stCondLst>
                                        </p:cTn>
                                        <p:tgtEl>
                                          <p:spTgt spid="120"/>
                                        </p:tgtEl>
                                        <p:attrNameLst>
                                          <p:attrName>style.visibility</p:attrName>
                                        </p:attrNameLst>
                                      </p:cBhvr>
                                      <p:to>
                                        <p:strVal val="visible"/>
                                      </p:to>
                                    </p:set>
                                    <p:animEffect transition="in" filter="fade">
                                      <p:cBhvr>
                                        <p:cTn id="124" dur="500"/>
                                        <p:tgtEl>
                                          <p:spTgt spid="12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22"/>
                                        </p:tgtEl>
                                        <p:attrNameLst>
                                          <p:attrName>style.visibility</p:attrName>
                                        </p:attrNameLst>
                                      </p:cBhvr>
                                      <p:to>
                                        <p:strVal val="visible"/>
                                      </p:to>
                                    </p:set>
                                    <p:animEffect transition="in" filter="fade">
                                      <p:cBhvr>
                                        <p:cTn id="129" dur="500"/>
                                        <p:tgtEl>
                                          <p:spTgt spid="12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21"/>
                                        </p:tgtEl>
                                        <p:attrNameLst>
                                          <p:attrName>style.visibility</p:attrName>
                                        </p:attrNameLst>
                                      </p:cBhvr>
                                      <p:to>
                                        <p:strVal val="visible"/>
                                      </p:to>
                                    </p:set>
                                    <p:animEffect transition="in" filter="fade">
                                      <p:cBhvr>
                                        <p:cTn id="132" dur="500"/>
                                        <p:tgtEl>
                                          <p:spTgt spid="12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1" nodeType="clickEffect">
                                  <p:stCondLst>
                                    <p:cond delay="0"/>
                                  </p:stCondLst>
                                  <p:childTnLst>
                                    <p:animEffect transition="out" filter="fade">
                                      <p:cBhvr>
                                        <p:cTn id="136" dur="500"/>
                                        <p:tgtEl>
                                          <p:spTgt spid="111"/>
                                        </p:tgtEl>
                                      </p:cBhvr>
                                    </p:animEffect>
                                    <p:set>
                                      <p:cBhvr>
                                        <p:cTn id="137" dur="1" fill="hold">
                                          <p:stCondLst>
                                            <p:cond delay="499"/>
                                          </p:stCondLst>
                                        </p:cTn>
                                        <p:tgtEl>
                                          <p:spTgt spid="111"/>
                                        </p:tgtEl>
                                        <p:attrNameLst>
                                          <p:attrName>style.visibility</p:attrName>
                                        </p:attrNameLst>
                                      </p:cBhvr>
                                      <p:to>
                                        <p:strVal val="hidden"/>
                                      </p:to>
                                    </p:set>
                                  </p:childTnLst>
                                </p:cTn>
                              </p:par>
                              <p:par>
                                <p:cTn id="138" presetID="10" presetClass="entr" presetSubtype="0" fill="hold" grpId="0" nodeType="withEffect">
                                  <p:stCondLst>
                                    <p:cond delay="0"/>
                                  </p:stCondLst>
                                  <p:childTnLst>
                                    <p:set>
                                      <p:cBhvr>
                                        <p:cTn id="139" dur="1" fill="hold">
                                          <p:stCondLst>
                                            <p:cond delay="0"/>
                                          </p:stCondLst>
                                        </p:cTn>
                                        <p:tgtEl>
                                          <p:spTgt spid="123"/>
                                        </p:tgtEl>
                                        <p:attrNameLst>
                                          <p:attrName>style.visibility</p:attrName>
                                        </p:attrNameLst>
                                      </p:cBhvr>
                                      <p:to>
                                        <p:strVal val="visible"/>
                                      </p:to>
                                    </p:set>
                                    <p:animEffect transition="in" filter="fade">
                                      <p:cBhvr>
                                        <p:cTn id="140" dur="500"/>
                                        <p:tgtEl>
                                          <p:spTgt spid="12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24"/>
                                        </p:tgtEl>
                                        <p:attrNameLst>
                                          <p:attrName>style.visibility</p:attrName>
                                        </p:attrNameLst>
                                      </p:cBhvr>
                                      <p:to>
                                        <p:strVal val="visible"/>
                                      </p:to>
                                    </p:set>
                                    <p:animEffect transition="in" filter="fade">
                                      <p:cBhvr>
                                        <p:cTn id="143" dur="500"/>
                                        <p:tgtEl>
                                          <p:spTgt spid="12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25"/>
                                        </p:tgtEl>
                                        <p:attrNameLst>
                                          <p:attrName>style.visibility</p:attrName>
                                        </p:attrNameLst>
                                      </p:cBhvr>
                                      <p:to>
                                        <p:strVal val="visible"/>
                                      </p:to>
                                    </p:set>
                                    <p:animEffect transition="in" filter="fade">
                                      <p:cBhvr>
                                        <p:cTn id="148" dur="500"/>
                                        <p:tgtEl>
                                          <p:spTgt spid="125"/>
                                        </p:tgtEl>
                                      </p:cBhvr>
                                    </p:animEffect>
                                  </p:childTnLst>
                                </p:cTn>
                              </p:par>
                              <p:par>
                                <p:cTn id="149" presetID="10" presetClass="exit" presetSubtype="0" fill="hold" grpId="1" nodeType="withEffect">
                                  <p:stCondLst>
                                    <p:cond delay="0"/>
                                  </p:stCondLst>
                                  <p:childTnLst>
                                    <p:animEffect transition="out" filter="fade">
                                      <p:cBhvr>
                                        <p:cTn id="150" dur="500"/>
                                        <p:tgtEl>
                                          <p:spTgt spid="94"/>
                                        </p:tgtEl>
                                      </p:cBhvr>
                                    </p:animEffect>
                                    <p:set>
                                      <p:cBhvr>
                                        <p:cTn id="151" dur="1" fill="hold">
                                          <p:stCondLst>
                                            <p:cond delay="499"/>
                                          </p:stCondLst>
                                        </p:cTn>
                                        <p:tgtEl>
                                          <p:spTgt spid="94"/>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120"/>
                                        </p:tgtEl>
                                      </p:cBhvr>
                                    </p:animEffect>
                                    <p:set>
                                      <p:cBhvr>
                                        <p:cTn id="154" dur="1" fill="hold">
                                          <p:stCondLst>
                                            <p:cond delay="499"/>
                                          </p:stCondLst>
                                        </p:cTn>
                                        <p:tgtEl>
                                          <p:spTgt spid="120"/>
                                        </p:tgtEl>
                                        <p:attrNameLst>
                                          <p:attrName>style.visibility</p:attrName>
                                        </p:attrNameLst>
                                      </p:cBhvr>
                                      <p:to>
                                        <p:strVal val="hidden"/>
                                      </p:to>
                                    </p:set>
                                  </p:childTnLst>
                                </p:cTn>
                              </p:par>
                              <p:par>
                                <p:cTn id="155" presetID="10" presetClass="entr" presetSubtype="0" fill="hold" grpId="0" nodeType="withEffect">
                                  <p:stCondLst>
                                    <p:cond delay="0"/>
                                  </p:stCondLst>
                                  <p:childTnLst>
                                    <p:set>
                                      <p:cBhvr>
                                        <p:cTn id="156" dur="1" fill="hold">
                                          <p:stCondLst>
                                            <p:cond delay="0"/>
                                          </p:stCondLst>
                                        </p:cTn>
                                        <p:tgtEl>
                                          <p:spTgt spid="126"/>
                                        </p:tgtEl>
                                        <p:attrNameLst>
                                          <p:attrName>style.visibility</p:attrName>
                                        </p:attrNameLst>
                                      </p:cBhvr>
                                      <p:to>
                                        <p:strVal val="visible"/>
                                      </p:to>
                                    </p:set>
                                    <p:animEffect transition="in" filter="fade">
                                      <p:cBhvr>
                                        <p:cTn id="157" dur="500"/>
                                        <p:tgtEl>
                                          <p:spTgt spid="126"/>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28"/>
                                        </p:tgtEl>
                                        <p:attrNameLst>
                                          <p:attrName>style.visibility</p:attrName>
                                        </p:attrNameLst>
                                      </p:cBhvr>
                                      <p:to>
                                        <p:strVal val="visible"/>
                                      </p:to>
                                    </p:set>
                                    <p:animEffect transition="in" filter="fade">
                                      <p:cBhvr>
                                        <p:cTn id="162" dur="500"/>
                                        <p:tgtEl>
                                          <p:spTgt spid="12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29"/>
                                        </p:tgtEl>
                                        <p:attrNameLst>
                                          <p:attrName>style.visibility</p:attrName>
                                        </p:attrNameLst>
                                      </p:cBhvr>
                                      <p:to>
                                        <p:strVal val="visible"/>
                                      </p:to>
                                    </p:set>
                                    <p:animEffect transition="in" filter="fade">
                                      <p:cBhvr>
                                        <p:cTn id="165" dur="500"/>
                                        <p:tgtEl>
                                          <p:spTgt spid="129"/>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grpId="1" nodeType="clickEffect">
                                  <p:stCondLst>
                                    <p:cond delay="0"/>
                                  </p:stCondLst>
                                  <p:childTnLst>
                                    <p:animEffect transition="out" filter="fade">
                                      <p:cBhvr>
                                        <p:cTn id="169" dur="500"/>
                                        <p:tgtEl>
                                          <p:spTgt spid="100"/>
                                        </p:tgtEl>
                                      </p:cBhvr>
                                    </p:animEffect>
                                    <p:set>
                                      <p:cBhvr>
                                        <p:cTn id="170" dur="1" fill="hold">
                                          <p:stCondLst>
                                            <p:cond delay="499"/>
                                          </p:stCondLst>
                                        </p:cTn>
                                        <p:tgtEl>
                                          <p:spTgt spid="100"/>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125"/>
                                        </p:tgtEl>
                                      </p:cBhvr>
                                    </p:animEffect>
                                    <p:set>
                                      <p:cBhvr>
                                        <p:cTn id="173" dur="1" fill="hold">
                                          <p:stCondLst>
                                            <p:cond delay="499"/>
                                          </p:stCondLst>
                                        </p:cTn>
                                        <p:tgtEl>
                                          <p:spTgt spid="125"/>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130"/>
                                        </p:tgtEl>
                                        <p:attrNameLst>
                                          <p:attrName>style.visibility</p:attrName>
                                        </p:attrNameLst>
                                      </p:cBhvr>
                                      <p:to>
                                        <p:strVal val="visible"/>
                                      </p:to>
                                    </p:set>
                                    <p:animEffect transition="in" filter="fade">
                                      <p:cBhvr>
                                        <p:cTn id="176" dur="500"/>
                                        <p:tgtEl>
                                          <p:spTgt spid="13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Effect transition="in" filter="fade">
                                      <p:cBhvr>
                                        <p:cTn id="179" dur="500"/>
                                        <p:tgtEl>
                                          <p:spTgt spid="131"/>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133"/>
                                        </p:tgtEl>
                                        <p:attrNameLst>
                                          <p:attrName>style.visibility</p:attrName>
                                        </p:attrNameLst>
                                      </p:cBhvr>
                                      <p:to>
                                        <p:strVal val="visible"/>
                                      </p:to>
                                    </p:set>
                                    <p:animEffect transition="in" filter="fade">
                                      <p:cBhvr>
                                        <p:cTn id="184" dur="500"/>
                                        <p:tgtEl>
                                          <p:spTgt spid="133"/>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32"/>
                                        </p:tgtEl>
                                        <p:attrNameLst>
                                          <p:attrName>style.visibility</p:attrName>
                                        </p:attrNameLst>
                                      </p:cBhvr>
                                      <p:to>
                                        <p:strVal val="visible"/>
                                      </p:to>
                                    </p:set>
                                    <p:animEffect transition="in" filter="fade">
                                      <p:cBhvr>
                                        <p:cTn id="187" dur="500"/>
                                        <p:tgtEl>
                                          <p:spTgt spid="132"/>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34"/>
                                        </p:tgtEl>
                                        <p:attrNameLst>
                                          <p:attrName>style.visibility</p:attrName>
                                        </p:attrNameLst>
                                      </p:cBhvr>
                                      <p:to>
                                        <p:strVal val="visible"/>
                                      </p:to>
                                    </p:set>
                                    <p:animEffect transition="in" filter="fade">
                                      <p:cBhvr>
                                        <p:cTn id="192" dur="500"/>
                                        <p:tgtEl>
                                          <p:spTgt spid="134"/>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35"/>
                                        </p:tgtEl>
                                        <p:attrNameLst>
                                          <p:attrName>style.visibility</p:attrName>
                                        </p:attrNameLst>
                                      </p:cBhvr>
                                      <p:to>
                                        <p:strVal val="visible"/>
                                      </p:to>
                                    </p:set>
                                    <p:animEffect transition="in" filter="fade">
                                      <p:cBhvr>
                                        <p:cTn id="195" dur="500"/>
                                        <p:tgtEl>
                                          <p:spTgt spid="135"/>
                                        </p:tgtEl>
                                      </p:cBhvr>
                                    </p:animEffect>
                                  </p:childTnLst>
                                </p:cTn>
                              </p:par>
                              <p:par>
                                <p:cTn id="196" presetID="10" presetClass="exit" presetSubtype="0" fill="hold" grpId="1" nodeType="withEffect">
                                  <p:stCondLst>
                                    <p:cond delay="0"/>
                                  </p:stCondLst>
                                  <p:childTnLst>
                                    <p:animEffect transition="out" filter="fade">
                                      <p:cBhvr>
                                        <p:cTn id="197" dur="500"/>
                                        <p:tgtEl>
                                          <p:spTgt spid="131"/>
                                        </p:tgtEl>
                                      </p:cBhvr>
                                    </p:animEffect>
                                    <p:set>
                                      <p:cBhvr>
                                        <p:cTn id="198" dur="1" fill="hold">
                                          <p:stCondLst>
                                            <p:cond delay="499"/>
                                          </p:stCondLst>
                                        </p:cTn>
                                        <p:tgtEl>
                                          <p:spTgt spid="131"/>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101"/>
                                        </p:tgtEl>
                                      </p:cBhvr>
                                    </p:animEffect>
                                    <p:set>
                                      <p:cBhvr>
                                        <p:cTn id="201" dur="1" fill="hold">
                                          <p:stCondLst>
                                            <p:cond delay="499"/>
                                          </p:stCondLst>
                                        </p:cTn>
                                        <p:tgtEl>
                                          <p:spTgt spid="101"/>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138"/>
                                        </p:tgtEl>
                                        <p:attrNameLst>
                                          <p:attrName>style.visibility</p:attrName>
                                        </p:attrNameLst>
                                      </p:cBhvr>
                                      <p:to>
                                        <p:strVal val="visible"/>
                                      </p:to>
                                    </p:set>
                                    <p:animEffect transition="in" filter="fade">
                                      <p:cBhvr>
                                        <p:cTn id="206" dur="500"/>
                                        <p:tgtEl>
                                          <p:spTgt spid="138"/>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39"/>
                                        </p:tgtEl>
                                        <p:attrNameLst>
                                          <p:attrName>style.visibility</p:attrName>
                                        </p:attrNameLst>
                                      </p:cBhvr>
                                      <p:to>
                                        <p:strVal val="visible"/>
                                      </p:to>
                                    </p:set>
                                    <p:animEffect transition="in" filter="fade">
                                      <p:cBhvr>
                                        <p:cTn id="209" dur="500"/>
                                        <p:tgtEl>
                                          <p:spTgt spid="139"/>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136"/>
                                        </p:tgtEl>
                                        <p:attrNameLst>
                                          <p:attrName>style.visibility</p:attrName>
                                        </p:attrNameLst>
                                      </p:cBhvr>
                                      <p:to>
                                        <p:strVal val="visible"/>
                                      </p:to>
                                    </p:set>
                                    <p:animEffect transition="in" filter="fade">
                                      <p:cBhvr>
                                        <p:cTn id="214" dur="500"/>
                                        <p:tgtEl>
                                          <p:spTgt spid="13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37"/>
                                        </p:tgtEl>
                                        <p:attrNameLst>
                                          <p:attrName>style.visibility</p:attrName>
                                        </p:attrNameLst>
                                      </p:cBhvr>
                                      <p:to>
                                        <p:strVal val="visible"/>
                                      </p:to>
                                    </p:set>
                                    <p:animEffect transition="in" filter="fade">
                                      <p:cBhvr>
                                        <p:cTn id="217" dur="500"/>
                                        <p:tgtEl>
                                          <p:spTgt spid="137"/>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xit" presetSubtype="0" fill="hold" grpId="1" nodeType="clickEffect">
                                  <p:stCondLst>
                                    <p:cond delay="0"/>
                                  </p:stCondLst>
                                  <p:childTnLst>
                                    <p:animEffect transition="out" filter="fade">
                                      <p:cBhvr>
                                        <p:cTn id="221" dur="500"/>
                                        <p:tgtEl>
                                          <p:spTgt spid="122"/>
                                        </p:tgtEl>
                                      </p:cBhvr>
                                    </p:animEffect>
                                    <p:set>
                                      <p:cBhvr>
                                        <p:cTn id="222" dur="1" fill="hold">
                                          <p:stCondLst>
                                            <p:cond delay="499"/>
                                          </p:stCondLst>
                                        </p:cTn>
                                        <p:tgtEl>
                                          <p:spTgt spid="122"/>
                                        </p:tgtEl>
                                        <p:attrNameLst>
                                          <p:attrName>style.visibility</p:attrName>
                                        </p:attrNameLst>
                                      </p:cBhvr>
                                      <p:to>
                                        <p:strVal val="hidden"/>
                                      </p:to>
                                    </p:set>
                                  </p:childTnLst>
                                </p:cTn>
                              </p:par>
                              <p:par>
                                <p:cTn id="223" presetID="10" presetClass="entr" presetSubtype="0" fill="hold" grpId="0" nodeType="withEffect">
                                  <p:stCondLst>
                                    <p:cond delay="0"/>
                                  </p:stCondLst>
                                  <p:childTnLst>
                                    <p:set>
                                      <p:cBhvr>
                                        <p:cTn id="224" dur="1" fill="hold">
                                          <p:stCondLst>
                                            <p:cond delay="0"/>
                                          </p:stCondLst>
                                        </p:cTn>
                                        <p:tgtEl>
                                          <p:spTgt spid="140"/>
                                        </p:tgtEl>
                                        <p:attrNameLst>
                                          <p:attrName>style.visibility</p:attrName>
                                        </p:attrNameLst>
                                      </p:cBhvr>
                                      <p:to>
                                        <p:strVal val="visible"/>
                                      </p:to>
                                    </p:set>
                                    <p:animEffect transition="in" filter="fade">
                                      <p:cBhvr>
                                        <p:cTn id="225" dur="500"/>
                                        <p:tgtEl>
                                          <p:spTgt spid="140"/>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41"/>
                                        </p:tgtEl>
                                        <p:attrNameLst>
                                          <p:attrName>style.visibility</p:attrName>
                                        </p:attrNameLst>
                                      </p:cBhvr>
                                      <p:to>
                                        <p:strVal val="visible"/>
                                      </p:to>
                                    </p:set>
                                    <p:animEffect transition="in" filter="fade">
                                      <p:cBhvr>
                                        <p:cTn id="228" dur="500"/>
                                        <p:tgtEl>
                                          <p:spTgt spid="141"/>
                                        </p:tgtEl>
                                      </p:cBhvr>
                                    </p:animEffect>
                                  </p:childTnLst>
                                </p:cTn>
                              </p:par>
                              <p:par>
                                <p:cTn id="229" presetID="10" presetClass="exit" presetSubtype="0" fill="hold" grpId="1" nodeType="withEffect">
                                  <p:stCondLst>
                                    <p:cond delay="0"/>
                                  </p:stCondLst>
                                  <p:childTnLst>
                                    <p:animEffect transition="out" filter="fade">
                                      <p:cBhvr>
                                        <p:cTn id="230" dur="500"/>
                                        <p:tgtEl>
                                          <p:spTgt spid="134"/>
                                        </p:tgtEl>
                                      </p:cBhvr>
                                    </p:animEffect>
                                    <p:set>
                                      <p:cBhvr>
                                        <p:cTn id="231" dur="1" fill="hold">
                                          <p:stCondLst>
                                            <p:cond delay="499"/>
                                          </p:stCondLst>
                                        </p:cTn>
                                        <p:tgtEl>
                                          <p:spTgt spid="134"/>
                                        </p:tgtEl>
                                        <p:attrNameLst>
                                          <p:attrName>style.visibility</p:attrName>
                                        </p:attrNameLst>
                                      </p:cBhvr>
                                      <p:to>
                                        <p:strVal val="hidden"/>
                                      </p:to>
                                    </p:set>
                                  </p:childTnLst>
                                </p:cTn>
                              </p:par>
                              <p:par>
                                <p:cTn id="232" presetID="10" presetClass="entr" presetSubtype="0" fill="hold" grpId="0" nodeType="withEffect">
                                  <p:stCondLst>
                                    <p:cond delay="0"/>
                                  </p:stCondLst>
                                  <p:childTnLst>
                                    <p:set>
                                      <p:cBhvr>
                                        <p:cTn id="233" dur="1" fill="hold">
                                          <p:stCondLst>
                                            <p:cond delay="0"/>
                                          </p:stCondLst>
                                        </p:cTn>
                                        <p:tgtEl>
                                          <p:spTgt spid="144"/>
                                        </p:tgtEl>
                                        <p:attrNameLst>
                                          <p:attrName>style.visibility</p:attrName>
                                        </p:attrNameLst>
                                      </p:cBhvr>
                                      <p:to>
                                        <p:strVal val="visible"/>
                                      </p:to>
                                    </p:set>
                                    <p:animEffect transition="in" filter="fade">
                                      <p:cBhvr>
                                        <p:cTn id="234" dur="500"/>
                                        <p:tgtEl>
                                          <p:spTgt spid="144"/>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142"/>
                                        </p:tgtEl>
                                        <p:attrNameLst>
                                          <p:attrName>style.visibility</p:attrName>
                                        </p:attrNameLst>
                                      </p:cBhvr>
                                      <p:to>
                                        <p:strVal val="visible"/>
                                      </p:to>
                                    </p:set>
                                    <p:animEffect transition="in" filter="fade">
                                      <p:cBhvr>
                                        <p:cTn id="239" dur="500"/>
                                        <p:tgtEl>
                                          <p:spTgt spid="142"/>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43"/>
                                        </p:tgtEl>
                                        <p:attrNameLst>
                                          <p:attrName>style.visibility</p:attrName>
                                        </p:attrNameLst>
                                      </p:cBhvr>
                                      <p:to>
                                        <p:strVal val="visible"/>
                                      </p:to>
                                    </p:set>
                                    <p:animEffect transition="in" filter="fade">
                                      <p:cBhvr>
                                        <p:cTn id="242" dur="500"/>
                                        <p:tgtEl>
                                          <p:spTgt spid="143"/>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grpId="1" nodeType="clickEffect">
                                  <p:stCondLst>
                                    <p:cond delay="0"/>
                                  </p:stCondLst>
                                  <p:childTnLst>
                                    <p:animEffect transition="out" filter="fade">
                                      <p:cBhvr>
                                        <p:cTn id="246" dur="500"/>
                                        <p:tgtEl>
                                          <p:spTgt spid="139"/>
                                        </p:tgtEl>
                                      </p:cBhvr>
                                    </p:animEffect>
                                    <p:set>
                                      <p:cBhvr>
                                        <p:cTn id="247" dur="1" fill="hold">
                                          <p:stCondLst>
                                            <p:cond delay="499"/>
                                          </p:stCondLst>
                                        </p:cTn>
                                        <p:tgtEl>
                                          <p:spTgt spid="139"/>
                                        </p:tgtEl>
                                        <p:attrNameLst>
                                          <p:attrName>style.visibility</p:attrName>
                                        </p:attrNameLst>
                                      </p:cBhvr>
                                      <p:to>
                                        <p:strVal val="hidden"/>
                                      </p:to>
                                    </p:set>
                                  </p:childTnLst>
                                </p:cTn>
                              </p:par>
                              <p:par>
                                <p:cTn id="248" presetID="10" presetClass="entr" presetSubtype="0" fill="hold" grpId="0" nodeType="withEffect">
                                  <p:stCondLst>
                                    <p:cond delay="0"/>
                                  </p:stCondLst>
                                  <p:childTnLst>
                                    <p:set>
                                      <p:cBhvr>
                                        <p:cTn id="249" dur="1" fill="hold">
                                          <p:stCondLst>
                                            <p:cond delay="0"/>
                                          </p:stCondLst>
                                        </p:cTn>
                                        <p:tgtEl>
                                          <p:spTgt spid="145"/>
                                        </p:tgtEl>
                                        <p:attrNameLst>
                                          <p:attrName>style.visibility</p:attrName>
                                        </p:attrNameLst>
                                      </p:cBhvr>
                                      <p:to>
                                        <p:strVal val="visible"/>
                                      </p:to>
                                    </p:set>
                                    <p:animEffect transition="in" filter="fade">
                                      <p:cBhvr>
                                        <p:cTn id="250" dur="500"/>
                                        <p:tgtEl>
                                          <p:spTgt spid="145"/>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146"/>
                                        </p:tgtEl>
                                        <p:attrNameLst>
                                          <p:attrName>style.visibility</p:attrName>
                                        </p:attrNameLst>
                                      </p:cBhvr>
                                      <p:to>
                                        <p:strVal val="visible"/>
                                      </p:to>
                                    </p:set>
                                    <p:animEffect transition="in" filter="fade">
                                      <p:cBhvr>
                                        <p:cTn id="253" dur="500"/>
                                        <p:tgtEl>
                                          <p:spTgt spid="146"/>
                                        </p:tgtEl>
                                      </p:cBhvr>
                                    </p:animEffect>
                                  </p:childTnLst>
                                </p:cTn>
                              </p:par>
                              <p:par>
                                <p:cTn id="254" presetID="10" presetClass="exit" presetSubtype="0" fill="hold" grpId="1" nodeType="withEffect">
                                  <p:stCondLst>
                                    <p:cond delay="0"/>
                                  </p:stCondLst>
                                  <p:childTnLst>
                                    <p:animEffect transition="out" filter="fade">
                                      <p:cBhvr>
                                        <p:cTn id="255" dur="500"/>
                                        <p:tgtEl>
                                          <p:spTgt spid="141"/>
                                        </p:tgtEl>
                                      </p:cBhvr>
                                    </p:animEffect>
                                    <p:set>
                                      <p:cBhvr>
                                        <p:cTn id="256" dur="1" fill="hold">
                                          <p:stCondLst>
                                            <p:cond delay="499"/>
                                          </p:stCondLst>
                                        </p:cTn>
                                        <p:tgtEl>
                                          <p:spTgt spid="141"/>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147"/>
                                        </p:tgtEl>
                                        <p:attrNameLst>
                                          <p:attrName>style.visibility</p:attrName>
                                        </p:attrNameLst>
                                      </p:cBhvr>
                                      <p:to>
                                        <p:strVal val="visible"/>
                                      </p:to>
                                    </p:set>
                                    <p:animEffect transition="in" filter="fade">
                                      <p:cBhvr>
                                        <p:cTn id="261" dur="500"/>
                                        <p:tgtEl>
                                          <p:spTgt spid="147"/>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48"/>
                                        </p:tgtEl>
                                        <p:attrNameLst>
                                          <p:attrName>style.visibility</p:attrName>
                                        </p:attrNameLst>
                                      </p:cBhvr>
                                      <p:to>
                                        <p:strVal val="visible"/>
                                      </p:to>
                                    </p:set>
                                    <p:animEffect transition="in" filter="fade">
                                      <p:cBhvr>
                                        <p:cTn id="264"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4" grpId="0"/>
      <p:bldP spid="88" grpId="0" animBg="1"/>
      <p:bldP spid="88" grpId="1" animBg="1"/>
      <p:bldP spid="93" grpId="0"/>
      <p:bldP spid="93" grpId="1"/>
      <p:bldP spid="94" grpId="0"/>
      <p:bldP spid="94" grpId="1"/>
      <p:bldP spid="95" grpId="0"/>
      <p:bldP spid="96" grpId="0" animBg="1"/>
      <p:bldP spid="96" grpId="1" animBg="1"/>
      <p:bldP spid="100" grpId="0"/>
      <p:bldP spid="100" grpId="1"/>
      <p:bldP spid="101" grpId="0"/>
      <p:bldP spid="101" grpId="1"/>
      <p:bldP spid="105" grpId="0" animBg="1"/>
      <p:bldP spid="105" grpId="1" animBg="1"/>
      <p:bldP spid="106" grpId="0" animBg="1"/>
      <p:bldP spid="106" grpId="1" animBg="1"/>
      <p:bldP spid="107" grpId="0" animBg="1"/>
      <p:bldP spid="103" grpId="0" animBg="1"/>
      <p:bldP spid="103" grpId="1" animBg="1"/>
      <p:bldP spid="110" grpId="0" animBg="1"/>
      <p:bldP spid="111" grpId="0" animBg="1"/>
      <p:bldP spid="111" grpId="1" animBg="1"/>
      <p:bldP spid="112" grpId="0" animBg="1"/>
      <p:bldP spid="113" grpId="0" animBg="1"/>
      <p:bldP spid="109" grpId="0" animBg="1"/>
      <p:bldP spid="109" grpId="1" animBg="1"/>
      <p:bldP spid="83" grpId="0" animBg="1"/>
      <p:bldP spid="114" grpId="0" animBg="1"/>
      <p:bldP spid="114" grpId="1" animBg="1"/>
      <p:bldP spid="115" grpId="0" animBg="1"/>
      <p:bldP spid="116" grpId="0" animBg="1"/>
      <p:bldP spid="118" grpId="0" animBg="1"/>
      <p:bldP spid="119" grpId="0" animBg="1"/>
      <p:bldP spid="121" grpId="0" animBg="1"/>
      <p:bldP spid="122" grpId="0"/>
      <p:bldP spid="122" grpId="1"/>
      <p:bldP spid="123" grpId="0" animBg="1"/>
      <p:bldP spid="124" grpId="0" animBg="1"/>
      <p:bldP spid="120" grpId="0" animBg="1"/>
      <p:bldP spid="120" grpId="1" animBg="1"/>
      <p:bldP spid="126" grpId="0" animBg="1"/>
      <p:bldP spid="128" grpId="0" animBg="1"/>
      <p:bldP spid="129" grpId="0" animBg="1"/>
      <p:bldP spid="130" grpId="0" animBg="1"/>
      <p:bldP spid="125" grpId="0" animBg="1"/>
      <p:bldP spid="125" grpId="1" animBg="1"/>
      <p:bldP spid="132" grpId="0" animBg="1"/>
      <p:bldP spid="133" grpId="0" animBg="1"/>
      <p:bldP spid="131" grpId="0" animBg="1"/>
      <p:bldP spid="131" grpId="1" animBg="1"/>
      <p:bldP spid="134" grpId="0" animBg="1"/>
      <p:bldP spid="134" grpId="1" animBg="1"/>
      <p:bldP spid="135" grpId="0" animBg="1"/>
      <p:bldP spid="136" grpId="0" animBg="1"/>
      <p:bldP spid="137" grpId="0" animBg="1"/>
      <p:bldP spid="138" grpId="0" animBg="1"/>
      <p:bldP spid="139" grpId="0"/>
      <p:bldP spid="139" grpId="1"/>
      <p:bldP spid="140" grpId="0" animBg="1"/>
      <p:bldP spid="141" grpId="0" animBg="1"/>
      <p:bldP spid="141" grpId="1" animBg="1"/>
      <p:bldP spid="142" grpId="0" animBg="1"/>
      <p:bldP spid="143" grpId="0" animBg="1"/>
      <p:bldP spid="144" grpId="0" animBg="1"/>
      <p:bldP spid="145" grpId="0" animBg="1"/>
      <p:bldP spid="146" grpId="0" animBg="1"/>
      <p:bldP spid="147" grpId="0" animBg="1"/>
      <p:bldP spid="14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 First Search (example)</a:t>
            </a:r>
          </a:p>
        </p:txBody>
      </p:sp>
      <p:sp>
        <p:nvSpPr>
          <p:cNvPr id="74" name="TextBox 73"/>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p:sp>
        <p:nvSpPr>
          <p:cNvPr id="37" name="Content Placeholder 36"/>
          <p:cNvSpPr>
            <a:spLocks noGrp="1"/>
          </p:cNvSpPr>
          <p:nvPr>
            <p:ph idx="1"/>
          </p:nvPr>
        </p:nvSpPr>
        <p:spPr>
          <a:xfrm>
            <a:off x="575240" y="5174035"/>
            <a:ext cx="11187258" cy="1454760"/>
          </a:xfrm>
        </p:spPr>
        <p:txBody>
          <a:bodyPr>
            <a:normAutofit fontScale="77500" lnSpcReduction="20000"/>
          </a:bodyPr>
          <a:lstStyle/>
          <a:p>
            <a:r>
              <a:rPr lang="en-US" dirty="0"/>
              <a:t>Hey we missed something…</a:t>
            </a:r>
          </a:p>
          <a:p>
            <a:r>
              <a:rPr lang="en-US" dirty="0"/>
              <a:t>We’re only going to find vertices we can “reach” from our starting point.</a:t>
            </a:r>
          </a:p>
          <a:p>
            <a:r>
              <a:rPr lang="en-US" dirty="0"/>
              <a:t>If you need to visit everything, just start BFS again somewhere you haven’t visited until you’ve found everything.</a:t>
            </a:r>
          </a:p>
        </p:txBody>
      </p:sp>
      <p:grpSp>
        <p:nvGrpSpPr>
          <p:cNvPr id="3" name="Group 2" descr="Graph with two components. The BFS code found everything in the component where BFS started, but the other component is undiscovered.">
            <a:extLst>
              <a:ext uri="{FF2B5EF4-FFF2-40B4-BE49-F238E27FC236}">
                <a16:creationId xmlns:a16="http://schemas.microsoft.com/office/drawing/2014/main" id="{BCCB966D-0D65-C739-659A-5F80570037FF}"/>
              </a:ext>
            </a:extLst>
          </p:cNvPr>
          <p:cNvGrpSpPr/>
          <p:nvPr/>
        </p:nvGrpSpPr>
        <p:grpSpPr>
          <a:xfrm>
            <a:off x="7265009" y="2191900"/>
            <a:ext cx="4504191" cy="2945697"/>
            <a:chOff x="7265009" y="2191900"/>
            <a:chExt cx="4504191" cy="2945697"/>
          </a:xfrm>
        </p:grpSpPr>
        <p:grpSp>
          <p:nvGrpSpPr>
            <p:cNvPr id="6" name="Group 5"/>
            <p:cNvGrpSpPr/>
            <p:nvPr/>
          </p:nvGrpSpPr>
          <p:grpSpPr>
            <a:xfrm>
              <a:off x="8962369" y="2253089"/>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dirty="0"/>
                  <a:t>F</a:t>
                </a:r>
              </a:p>
            </p:txBody>
          </p:sp>
        </p:grpSp>
        <p:grpSp>
          <p:nvGrpSpPr>
            <p:cNvPr id="9" name="Group 8"/>
            <p:cNvGrpSpPr/>
            <p:nvPr/>
          </p:nvGrpSpPr>
          <p:grpSpPr>
            <a:xfrm>
              <a:off x="11013754" y="4183587"/>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dirty="0"/>
                  <a:t>B</a:t>
                </a:r>
              </a:p>
            </p:txBody>
          </p:sp>
        </p:grpSp>
        <p:grpSp>
          <p:nvGrpSpPr>
            <p:cNvPr id="12" name="Group 11"/>
            <p:cNvGrpSpPr/>
            <p:nvPr/>
          </p:nvGrpSpPr>
          <p:grpSpPr>
            <a:xfrm>
              <a:off x="10147789" y="4753941"/>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C</a:t>
                </a:r>
              </a:p>
            </p:txBody>
          </p:sp>
        </p:grpSp>
        <p:grpSp>
          <p:nvGrpSpPr>
            <p:cNvPr id="15" name="Group 14"/>
            <p:cNvGrpSpPr/>
            <p:nvPr/>
          </p:nvGrpSpPr>
          <p:grpSpPr>
            <a:xfrm>
              <a:off x="9958927" y="2981961"/>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dirty="0"/>
                  <a:t>D</a:t>
                </a:r>
              </a:p>
            </p:txBody>
          </p:sp>
        </p:grpSp>
        <p:grpSp>
          <p:nvGrpSpPr>
            <p:cNvPr id="18" name="Group 17"/>
            <p:cNvGrpSpPr/>
            <p:nvPr/>
          </p:nvGrpSpPr>
          <p:grpSpPr>
            <a:xfrm>
              <a:off x="11391477" y="3168139"/>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A</a:t>
                </a:r>
              </a:p>
            </p:txBody>
          </p:sp>
        </p:grpSp>
        <p:grpSp>
          <p:nvGrpSpPr>
            <p:cNvPr id="21" name="Group 20"/>
            <p:cNvGrpSpPr/>
            <p:nvPr/>
          </p:nvGrpSpPr>
          <p:grpSpPr>
            <a:xfrm>
              <a:off x="9534533" y="3994725"/>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dirty="0"/>
                  <a:t>E</a:t>
                </a:r>
              </a:p>
            </p:txBody>
          </p:sp>
        </p:grpSp>
        <p:grpSp>
          <p:nvGrpSpPr>
            <p:cNvPr id="24" name="Group 23"/>
            <p:cNvGrpSpPr/>
            <p:nvPr/>
          </p:nvGrpSpPr>
          <p:grpSpPr>
            <a:xfrm>
              <a:off x="8216940" y="2931599"/>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dirty="0"/>
                  <a:t>G</a:t>
                </a:r>
              </a:p>
            </p:txBody>
          </p:sp>
        </p:grpSp>
        <p:grpSp>
          <p:nvGrpSpPr>
            <p:cNvPr id="27" name="Group 26"/>
            <p:cNvGrpSpPr/>
            <p:nvPr/>
          </p:nvGrpSpPr>
          <p:grpSpPr>
            <a:xfrm>
              <a:off x="8075714" y="3870173"/>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dirty="0"/>
                  <a:t>H</a:t>
                </a:r>
              </a:p>
            </p:txBody>
          </p:sp>
        </p:grpSp>
        <p:grpSp>
          <p:nvGrpSpPr>
            <p:cNvPr id="30" name="Group 29"/>
            <p:cNvGrpSpPr/>
            <p:nvPr/>
          </p:nvGrpSpPr>
          <p:grpSpPr>
            <a:xfrm>
              <a:off x="7270203" y="3357000"/>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dirty="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dirty="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1336161" y="3545862"/>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10525512" y="4505994"/>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9856940" y="4317132"/>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9912256" y="4183587"/>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9723395" y="335968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10336650" y="3170823"/>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9340092" y="244195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8594663" y="3120461"/>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8539347" y="257549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8264576" y="330932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8453437" y="405903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7592610" y="3120461"/>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7592610" y="3679407"/>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EEFC130C-82B3-4768-95CF-51BB047A2B91}"/>
                </a:ext>
              </a:extLst>
            </p:cNvPr>
            <p:cNvSpPr/>
            <p:nvPr/>
          </p:nvSpPr>
          <p:spPr>
            <a:xfrm>
              <a:off x="9963250" y="2980228"/>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Lst>
            </p:cNvPr>
            <p:cNvSpPr/>
            <p:nvPr/>
          </p:nvSpPr>
          <p:spPr>
            <a:xfrm>
              <a:off x="11013754" y="418011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Lst>
            </p:cNvPr>
            <p:cNvSpPr/>
            <p:nvPr/>
          </p:nvSpPr>
          <p:spPr>
            <a:xfrm>
              <a:off x="11391477" y="31612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Lst>
            </p:cNvPr>
            <p:cNvSpPr/>
            <p:nvPr/>
          </p:nvSpPr>
          <p:spPr>
            <a:xfrm>
              <a:off x="11382832" y="31646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EFC130C-82B3-4768-95CF-51BB047A2B91}"/>
                </a:ext>
              </a:extLst>
            </p:cNvPr>
            <p:cNvSpPr/>
            <p:nvPr/>
          </p:nvSpPr>
          <p:spPr>
            <a:xfrm>
              <a:off x="9524112" y="397148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Lst>
            </p:cNvPr>
            <p:cNvSpPr/>
            <p:nvPr/>
          </p:nvSpPr>
          <p:spPr>
            <a:xfrm>
              <a:off x="10157433" y="472707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Lst>
            </p:cNvPr>
            <p:cNvSpPr/>
            <p:nvPr/>
          </p:nvSpPr>
          <p:spPr>
            <a:xfrm>
              <a:off x="11024175" y="414357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Lst>
            </p:cNvPr>
            <p:cNvSpPr/>
            <p:nvPr/>
          </p:nvSpPr>
          <p:spPr>
            <a:xfrm>
              <a:off x="10994793" y="417909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EEFC130C-82B3-4768-95CF-51BB047A2B91}"/>
                </a:ext>
              </a:extLst>
            </p:cNvPr>
            <p:cNvSpPr/>
            <p:nvPr/>
          </p:nvSpPr>
          <p:spPr>
            <a:xfrm>
              <a:off x="9950138" y="29861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Lst>
            </p:cNvPr>
            <p:cNvSpPr/>
            <p:nvPr/>
          </p:nvSpPr>
          <p:spPr>
            <a:xfrm>
              <a:off x="8977037" y="2254580"/>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Lst>
            </p:cNvPr>
            <p:cNvSpPr/>
            <p:nvPr/>
          </p:nvSpPr>
          <p:spPr>
            <a:xfrm>
              <a:off x="8231729" y="2919004"/>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Lst>
            </p:cNvPr>
            <p:cNvSpPr/>
            <p:nvPr/>
          </p:nvSpPr>
          <p:spPr>
            <a:xfrm>
              <a:off x="9956666" y="297995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EEFC130C-82B3-4768-95CF-51BB047A2B91}"/>
                </a:ext>
              </a:extLst>
            </p:cNvPr>
            <p:cNvSpPr/>
            <p:nvPr/>
          </p:nvSpPr>
          <p:spPr>
            <a:xfrm>
              <a:off x="8084359" y="386069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EEFC130C-82B3-4768-95CF-51BB047A2B91}"/>
                </a:ext>
              </a:extLst>
            </p:cNvPr>
            <p:cNvSpPr/>
            <p:nvPr/>
          </p:nvSpPr>
          <p:spPr>
            <a:xfrm>
              <a:off x="9563915" y="4021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EFC130C-82B3-4768-95CF-51BB047A2B91}"/>
                </a:ext>
              </a:extLst>
            </p:cNvPr>
            <p:cNvSpPr/>
            <p:nvPr/>
          </p:nvSpPr>
          <p:spPr>
            <a:xfrm>
              <a:off x="9527655" y="400867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EEFC130C-82B3-4768-95CF-51BB047A2B91}"/>
                </a:ext>
              </a:extLst>
            </p:cNvPr>
            <p:cNvSpPr/>
            <p:nvPr/>
          </p:nvSpPr>
          <p:spPr>
            <a:xfrm>
              <a:off x="10165967" y="474800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EEFC130C-82B3-4768-95CF-51BB047A2B91}"/>
                </a:ext>
              </a:extLst>
            </p:cNvPr>
            <p:cNvSpPr/>
            <p:nvPr/>
          </p:nvSpPr>
          <p:spPr>
            <a:xfrm>
              <a:off x="10152111" y="475987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EFC130C-82B3-4768-95CF-51BB047A2B91}"/>
                </a:ext>
              </a:extLst>
            </p:cNvPr>
            <p:cNvSpPr/>
            <p:nvPr/>
          </p:nvSpPr>
          <p:spPr>
            <a:xfrm>
              <a:off x="8977641" y="227516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EEFC130C-82B3-4768-95CF-51BB047A2B91}"/>
                </a:ext>
              </a:extLst>
            </p:cNvPr>
            <p:cNvSpPr/>
            <p:nvPr/>
          </p:nvSpPr>
          <p:spPr>
            <a:xfrm>
              <a:off x="8947701" y="225308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FC130C-82B3-4768-95CF-51BB047A2B91}"/>
                </a:ext>
              </a:extLst>
            </p:cNvPr>
            <p:cNvSpPr/>
            <p:nvPr/>
          </p:nvSpPr>
          <p:spPr>
            <a:xfrm>
              <a:off x="8217710" y="293169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EFC130C-82B3-4768-95CF-51BB047A2B91}"/>
                </a:ext>
              </a:extLst>
            </p:cNvPr>
            <p:cNvSpPr/>
            <p:nvPr/>
          </p:nvSpPr>
          <p:spPr>
            <a:xfrm>
              <a:off x="8264575" y="2906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EFC130C-82B3-4768-95CF-51BB047A2B91}"/>
                </a:ext>
              </a:extLst>
            </p:cNvPr>
            <p:cNvSpPr/>
            <p:nvPr/>
          </p:nvSpPr>
          <p:spPr>
            <a:xfrm>
              <a:off x="7272464" y="335006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EEFC130C-82B3-4768-95CF-51BB047A2B91}"/>
                </a:ext>
              </a:extLst>
            </p:cNvPr>
            <p:cNvSpPr/>
            <p:nvPr/>
          </p:nvSpPr>
          <p:spPr>
            <a:xfrm>
              <a:off x="8066233" y="38539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EFC130C-82B3-4768-95CF-51BB047A2B91}"/>
                </a:ext>
              </a:extLst>
            </p:cNvPr>
            <p:cNvSpPr/>
            <p:nvPr/>
          </p:nvSpPr>
          <p:spPr>
            <a:xfrm>
              <a:off x="8138416" y="38512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EEFC130C-82B3-4768-95CF-51BB047A2B91}"/>
                </a:ext>
              </a:extLst>
            </p:cNvPr>
            <p:cNvSpPr/>
            <p:nvPr/>
          </p:nvSpPr>
          <p:spPr>
            <a:xfrm>
              <a:off x="7272364" y="335517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EFC130C-82B3-4768-95CF-51BB047A2B91}"/>
                </a:ext>
              </a:extLst>
            </p:cNvPr>
            <p:cNvSpPr/>
            <p:nvPr/>
          </p:nvSpPr>
          <p:spPr>
            <a:xfrm>
              <a:off x="7265009" y="33570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4110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Time</a:t>
            </a:r>
          </a:p>
        </p:txBody>
      </p:sp>
      <p:sp>
        <p:nvSpPr>
          <p:cNvPr id="4" name="TextBox 3"/>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5" name="Rectangle 4"/>
              <p:cNvSpPr/>
              <p:nvPr/>
            </p:nvSpPr>
            <p:spPr>
              <a:xfrm>
                <a:off x="575239" y="5642847"/>
                <a:ext cx="9770032" cy="430887"/>
              </a:xfrm>
              <a:prstGeom prst="rect">
                <a:avLst/>
              </a:prstGeom>
            </p:spPr>
            <p:txBody>
              <a:bodyPr wrap="square">
                <a:spAutoFit/>
              </a:bodyPr>
              <a:lstStyle/>
              <a:p>
                <a:r>
                  <a:rPr lang="en-US" sz="2200" dirty="0">
                    <a:latin typeface="Segoe UI Semilight" panose="020B0402040204020203" pitchFamily="34" charset="0"/>
                    <a:cs typeface="Segoe UI Semilight" panose="020B0402040204020203" pitchFamily="34" charset="0"/>
                  </a:rPr>
                  <a:t>We visit each vertex at most twice, and each edge at most once: </a:t>
                </a:r>
                <a14:m>
                  <m:oMath xmlns:m="http://schemas.openxmlformats.org/officeDocument/2006/math">
                    <m:r>
                      <m:rPr>
                        <m:sty m:val="p"/>
                      </m:rPr>
                      <a:rPr lang="en-US" sz="2200" b="0" i="0" dirty="0" smtClean="0">
                        <a:latin typeface="Cambria Math" panose="02040503050406030204" pitchFamily="18" charset="0"/>
                      </a:rPr>
                      <m:t>Θ</m:t>
                    </m:r>
                    <m:r>
                      <a:rPr lang="en-US" sz="2200" i="1" dirty="0" smtClean="0">
                        <a:latin typeface="Cambria Math" panose="02040503050406030204" pitchFamily="18" charset="0"/>
                      </a:rPr>
                      <m:t>(|</m:t>
                    </m:r>
                    <m:r>
                      <a:rPr lang="en-US" sz="2200" i="1" dirty="0" smtClean="0">
                        <a:latin typeface="Cambria Math" panose="02040503050406030204" pitchFamily="18" charset="0"/>
                      </a:rPr>
                      <m:t>𝑉</m:t>
                    </m:r>
                    <m:r>
                      <a:rPr lang="en-US" sz="2200" i="1" dirty="0" smtClean="0">
                        <a:latin typeface="Cambria Math" panose="02040503050406030204" pitchFamily="18" charset="0"/>
                      </a:rPr>
                      <m:t>| + |</m:t>
                    </m:r>
                    <m:r>
                      <a:rPr lang="en-US" sz="2200" i="1" dirty="0" smtClean="0">
                        <a:latin typeface="Cambria Math" panose="02040503050406030204" pitchFamily="18" charset="0"/>
                      </a:rPr>
                      <m:t>𝐸</m:t>
                    </m:r>
                    <m:r>
                      <a:rPr lang="en-US" sz="2200" i="1" dirty="0" smtClean="0">
                        <a:latin typeface="Cambria Math" panose="02040503050406030204" pitchFamily="18" charset="0"/>
                      </a:rPr>
                      <m:t>|)</m:t>
                    </m:r>
                  </m:oMath>
                </a14:m>
                <a:endParaRPr lang="en-US" sz="2200" dirty="0">
                  <a:latin typeface="Segoe UI Semilight" panose="020B0402040204020203" pitchFamily="34" charset="0"/>
                  <a:cs typeface="Segoe UI Semilight" panose="020B0402040204020203"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75239" y="5642847"/>
                <a:ext cx="9770032" cy="430887"/>
              </a:xfrm>
              <a:prstGeom prst="rect">
                <a:avLst/>
              </a:prstGeom>
              <a:blipFill>
                <a:blip r:embed="rId2"/>
                <a:stretch>
                  <a:fillRect l="-811" t="-8571"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611035" y="1416424"/>
                <a:ext cx="4151463" cy="313932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This code might look like:</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a loop that goes around </a:t>
                </a:r>
                <a14:m>
                  <m:oMath xmlns:m="http://schemas.openxmlformats.org/officeDocument/2006/math">
                    <m:r>
                      <a:rPr lang="en-US" b="0" i="1" smtClean="0">
                        <a:latin typeface="Cambria Math" panose="02040503050406030204" pitchFamily="18" charset="0"/>
                      </a:rPr>
                      <m:t>𝑚</m:t>
                    </m:r>
                  </m:oMath>
                </a14:m>
                <a:r>
                  <a:rPr lang="en-US" dirty="0">
                    <a:latin typeface="Segoe UI Semilight" panose="020B0402040204020203" pitchFamily="34" charset="0"/>
                    <a:cs typeface="Segoe UI Semilight" panose="020B0402040204020203" pitchFamily="34" charset="0"/>
                  </a:rPr>
                  <a:t> times</a:t>
                </a:r>
              </a:p>
              <a:p>
                <a:r>
                  <a:rPr lang="en-US" dirty="0">
                    <a:latin typeface="Segoe UI Semilight" panose="020B0402040204020203" pitchFamily="34" charset="0"/>
                    <a:cs typeface="Segoe UI Semilight" panose="020B0402040204020203" pitchFamily="34" charset="0"/>
                  </a:rPr>
                  <a:t>Inside a loop that goes around </a:t>
                </a:r>
                <a14:m>
                  <m:oMath xmlns:m="http://schemas.openxmlformats.org/officeDocument/2006/math">
                    <m:r>
                      <a:rPr lang="en-US" b="0" i="1" smtClean="0">
                        <a:latin typeface="Cambria Math" panose="02040503050406030204" pitchFamily="18" charset="0"/>
                      </a:rPr>
                      <m:t>𝑛</m:t>
                    </m:r>
                  </m:oMath>
                </a14:m>
                <a:r>
                  <a:rPr lang="en-US" dirty="0">
                    <a:latin typeface="Segoe UI Semilight" panose="020B0402040204020203" pitchFamily="34" charset="0"/>
                    <a:cs typeface="Segoe UI Semilight" panose="020B0402040204020203" pitchFamily="34" charset="0"/>
                  </a:rPr>
                  <a:t> times,</a:t>
                </a:r>
              </a:p>
              <a:p>
                <a:r>
                  <a:rPr lang="en-US" dirty="0">
                    <a:latin typeface="Segoe UI Semilight" panose="020B0402040204020203" pitchFamily="34" charset="0"/>
                    <a:cs typeface="Segoe UI Semilight" panose="020B0402040204020203" pitchFamily="34" charset="0"/>
                  </a:rPr>
                  <a:t>So you might say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𝑚𝑛</m:t>
                        </m:r>
                      </m:e>
                    </m:d>
                    <m:r>
                      <a:rPr lang="en-US" b="0" i="1" smtClean="0">
                        <a:latin typeface="Cambria Math" panose="02040503050406030204" pitchFamily="18" charset="0"/>
                      </a:rPr>
                      <m:t>.</m:t>
                    </m:r>
                  </m:oMath>
                </a14:m>
                <a:endParaRPr lang="en-US" b="0" dirty="0">
                  <a:latin typeface="Segoe UI Semilight" panose="020B0402040204020203" pitchFamily="34" charset="0"/>
                  <a:cs typeface="Segoe UI Semilight" panose="020B0402040204020203" pitchFamily="34" charset="0"/>
                </a:endParaRPr>
              </a:p>
              <a:p>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That bound is not tight, </a:t>
                </a:r>
              </a:p>
              <a:p>
                <a:r>
                  <a:rPr lang="en-US" dirty="0">
                    <a:latin typeface="Segoe UI Semilight" panose="020B0402040204020203" pitchFamily="34" charset="0"/>
                    <a:cs typeface="Segoe UI Semilight" panose="020B0402040204020203" pitchFamily="34" charset="0"/>
                  </a:rPr>
                  <a:t>Don’t think about the loops, think about what happens overall. </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How many times is </a:t>
                </a:r>
                <a:r>
                  <a:rPr lang="en-US" dirty="0">
                    <a:latin typeface="Courier New" panose="02070309020205020404" pitchFamily="49" charset="0"/>
                    <a:cs typeface="Courier New" panose="02070309020205020404" pitchFamily="49" charset="0"/>
                  </a:rPr>
                  <a:t>current </a:t>
                </a:r>
                <a:r>
                  <a:rPr lang="en-US" dirty="0">
                    <a:latin typeface="Segoe UI Semilight" panose="020B0402040204020203" pitchFamily="34" charset="0"/>
                    <a:cs typeface="Segoe UI Semilight" panose="020B0402040204020203" pitchFamily="34" charset="0"/>
                  </a:rPr>
                  <a:t>changed? How many times does an edge get used to define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7611035" y="1416424"/>
                <a:ext cx="4151463" cy="3139321"/>
              </a:xfrm>
              <a:prstGeom prst="rect">
                <a:avLst/>
              </a:prstGeom>
              <a:blipFill>
                <a:blip r:embed="rId3"/>
                <a:stretch>
                  <a:fillRect l="-1322" t="-777" r="-2349" b="-2330"/>
                </a:stretch>
              </a:blipFill>
            </p:spPr>
            <p:txBody>
              <a:bodyPr/>
              <a:lstStyle/>
              <a:p>
                <a:r>
                  <a:rPr lang="en-US">
                    <a:noFill/>
                  </a:rPr>
                  <a:t> </a:t>
                </a:r>
              </a:p>
            </p:txBody>
          </p:sp>
        </mc:Fallback>
      </mc:AlternateContent>
    </p:spTree>
    <p:extLst>
      <p:ext uri="{BB962C8B-B14F-4D97-AF65-F5344CB8AC3E}">
        <p14:creationId xmlns:p14="http://schemas.microsoft.com/office/powerpoint/2010/main" val="102676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Stable Matchings (answer)</a:t>
            </a:r>
          </a:p>
        </p:txBody>
      </p:sp>
      <p:sp>
        <p:nvSpPr>
          <p:cNvPr id="3" name="Content Placeholder 2"/>
          <p:cNvSpPr>
            <a:spLocks noGrp="1"/>
          </p:cNvSpPr>
          <p:nvPr>
            <p:ph idx="1"/>
          </p:nvPr>
        </p:nvSpPr>
        <p:spPr>
          <a:xfrm>
            <a:off x="838200" y="1825625"/>
            <a:ext cx="10515600" cy="863787"/>
          </a:xfrm>
        </p:spPr>
        <p:txBody>
          <a:bodyPr/>
          <a:lstStyle/>
          <a:p>
            <a:r>
              <a:rPr lang="en-US" dirty="0"/>
              <a:t>Suppose we take our algorithm and let the horses do the “proposing” instead.</a:t>
            </a:r>
          </a:p>
        </p:txBody>
      </p:sp>
      <p:sp>
        <p:nvSpPr>
          <p:cNvPr id="4" name="TextBox 3"/>
          <p:cNvSpPr txBox="1"/>
          <p:nvPr/>
        </p:nvSpPr>
        <p:spPr>
          <a:xfrm>
            <a:off x="838200" y="5316071"/>
            <a:ext cx="10735235" cy="954107"/>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 got a different answer…</a:t>
            </a:r>
          </a:p>
          <a:p>
            <a:r>
              <a:rPr lang="en-US" sz="2800" dirty="0">
                <a:latin typeface="Segoe UI Semilight" panose="020B0402040204020203" pitchFamily="34" charset="0"/>
                <a:cs typeface="Segoe UI Semilight" panose="020B0402040204020203" pitchFamily="34" charset="0"/>
              </a:rPr>
              <a:t>What does that mean?</a:t>
            </a:r>
          </a:p>
        </p:txBody>
      </p:sp>
      <p:grpSp>
        <p:nvGrpSpPr>
          <p:cNvPr id="44" name="Group 43" descr="A stable matching instance with 2 riders and 2 horses.&#10;In blue, the stable matching (r1,h1); (r2,h2)&#10;In green, the stable matching (r1,h2); (r2,h1)&#10;&#10;Preference lists:&#10;r1: h1,h2&#10;r2: h2, h1&#10;h1: r2, r1&#10;h2: r1, r2">
            <a:extLst>
              <a:ext uri="{FF2B5EF4-FFF2-40B4-BE49-F238E27FC236}">
                <a16:creationId xmlns:a16="http://schemas.microsoft.com/office/drawing/2014/main" id="{FBCFFE0B-A963-FC3F-9068-06C6C312D17F}"/>
              </a:ext>
            </a:extLst>
          </p:cNvPr>
          <p:cNvGrpSpPr/>
          <p:nvPr/>
        </p:nvGrpSpPr>
        <p:grpSpPr>
          <a:xfrm>
            <a:off x="3846292" y="2985788"/>
            <a:ext cx="4117654" cy="1541915"/>
            <a:chOff x="3846292" y="2985788"/>
            <a:chExt cx="4117654" cy="1541915"/>
          </a:xfrm>
        </p:grpSpPr>
        <p:cxnSp>
          <p:nvCxnSpPr>
            <p:cNvPr id="35" name="Straight Connector 34">
              <a:extLst>
                <a:ext uri="{FF2B5EF4-FFF2-40B4-BE49-F238E27FC236}">
                  <a16:creationId xmlns:a16="http://schemas.microsoft.com/office/drawing/2014/main" id="{5EB5349B-EE97-FB3C-7F6D-B1026752D781}"/>
                </a:ext>
              </a:extLst>
            </p:cNvPr>
            <p:cNvCxnSpPr>
              <a:cxnSpLocks/>
              <a:stCxn id="8" idx="6"/>
            </p:cNvCxnSpPr>
            <p:nvPr/>
          </p:nvCxnSpPr>
          <p:spPr>
            <a:xfrm>
              <a:off x="5333438" y="3255299"/>
              <a:ext cx="1017120" cy="1055444"/>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56E0DC4-2B55-AAC4-CB7B-B172C4BF07AB}"/>
                </a:ext>
              </a:extLst>
            </p:cNvPr>
            <p:cNvCxnSpPr>
              <a:cxnSpLocks/>
              <a:stCxn id="8" idx="6"/>
            </p:cNvCxnSpPr>
            <p:nvPr/>
          </p:nvCxnSpPr>
          <p:spPr>
            <a:xfrm>
              <a:off x="5333438" y="3255299"/>
              <a:ext cx="111698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498DAD8-6B36-70B6-A9AF-BC1F4ED72C85}"/>
                </a:ext>
              </a:extLst>
            </p:cNvPr>
            <p:cNvCxnSpPr>
              <a:cxnSpLocks/>
            </p:cNvCxnSpPr>
            <p:nvPr/>
          </p:nvCxnSpPr>
          <p:spPr>
            <a:xfrm>
              <a:off x="5344071" y="4293745"/>
              <a:ext cx="111698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43AED35-6CBF-E332-916A-45BB0F969AF3}"/>
                </a:ext>
              </a:extLst>
            </p:cNvPr>
            <p:cNvCxnSpPr>
              <a:cxnSpLocks/>
              <a:stCxn id="19" idx="6"/>
            </p:cNvCxnSpPr>
            <p:nvPr/>
          </p:nvCxnSpPr>
          <p:spPr>
            <a:xfrm flipV="1">
              <a:off x="5341214" y="3256961"/>
              <a:ext cx="1040732" cy="1036659"/>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 name="Group 6" descr="A stable matching instance with 2 riders and 2 horses.&#10;Preference lists:&#10;r1: h1,h2&#10;r2: h2, h1&#10;h1: r2, r1&#10;h2: r1, r2">
              <a:extLst>
                <a:ext uri="{FF2B5EF4-FFF2-40B4-BE49-F238E27FC236}">
                  <a16:creationId xmlns:a16="http://schemas.microsoft.com/office/drawing/2014/main" id="{C61D72B0-8841-AFE8-E25B-399790C645B7}"/>
                </a:ext>
              </a:extLst>
            </p:cNvPr>
            <p:cNvGrpSpPr/>
            <p:nvPr/>
          </p:nvGrpSpPr>
          <p:grpSpPr>
            <a:xfrm>
              <a:off x="3846292" y="2985788"/>
              <a:ext cx="4117654" cy="1541915"/>
              <a:chOff x="3846292" y="2985788"/>
              <a:chExt cx="4117654" cy="1541915"/>
            </a:xfrm>
          </p:grpSpPr>
          <p:sp>
            <p:nvSpPr>
              <p:cNvPr id="8" name="Oval 7">
                <a:extLst>
                  <a:ext uri="{FF2B5EF4-FFF2-40B4-BE49-F238E27FC236}">
                    <a16:creationId xmlns:a16="http://schemas.microsoft.com/office/drawing/2014/main" id="{FEF2922B-E998-87B6-E8DB-2228F20E6FFD}"/>
                  </a:ext>
                </a:extLst>
              </p:cNvPr>
              <p:cNvSpPr/>
              <p:nvPr/>
            </p:nvSpPr>
            <p:spPr>
              <a:xfrm>
                <a:off x="4879426" y="302515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id="{FE6B8AA1-0BAF-C8F2-0407-9761AB4336B7}"/>
                  </a:ext>
                </a:extLst>
              </p:cNvPr>
              <p:cNvSpPr/>
              <p:nvPr/>
            </p:nvSpPr>
            <p:spPr>
              <a:xfrm>
                <a:off x="4879426" y="4059537"/>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a:extLst>
                  <a:ext uri="{FF2B5EF4-FFF2-40B4-BE49-F238E27FC236}">
                    <a16:creationId xmlns:a16="http://schemas.microsoft.com/office/drawing/2014/main" id="{9BDFCE2D-B84F-A020-2A21-8A67B475E68C}"/>
                  </a:ext>
                </a:extLst>
              </p:cNvPr>
              <p:cNvSpPr/>
              <p:nvPr/>
            </p:nvSpPr>
            <p:spPr>
              <a:xfrm>
                <a:off x="6296769" y="302515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9086393F-1851-E883-376F-EF558E3910E6}"/>
                  </a:ext>
                </a:extLst>
              </p:cNvPr>
              <p:cNvSpPr/>
              <p:nvPr/>
            </p:nvSpPr>
            <p:spPr>
              <a:xfrm>
                <a:off x="6296769" y="405705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444E5A5-FCEA-87D6-DE45-55495DCA9BDC}"/>
                      </a:ext>
                    </a:extLst>
                  </p:cNvPr>
                  <p:cNvSpPr txBox="1"/>
                  <p:nvPr/>
                </p:nvSpPr>
                <p:spPr>
                  <a:xfrm>
                    <a:off x="6267590" y="301224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22" name="TextBox 21">
                    <a:extLst>
                      <a:ext uri="{FF2B5EF4-FFF2-40B4-BE49-F238E27FC236}">
                        <a16:creationId xmlns:a16="http://schemas.microsoft.com/office/drawing/2014/main" id="{4444E5A5-FCEA-87D6-DE45-55495DCA9BDC}"/>
                      </a:ext>
                    </a:extLst>
                  </p:cNvPr>
                  <p:cNvSpPr txBox="1">
                    <a:spLocks noRot="1" noChangeAspect="1" noMove="1" noResize="1" noEditPoints="1" noAdjustHandles="1" noChangeArrowheads="1" noChangeShapeType="1" noTextEdit="1"/>
                  </p:cNvSpPr>
                  <p:nvPr/>
                </p:nvSpPr>
                <p:spPr>
                  <a:xfrm>
                    <a:off x="6267590" y="3012245"/>
                    <a:ext cx="454013" cy="461665"/>
                  </a:xfrm>
                  <a:prstGeom prst="rect">
                    <a:avLst/>
                  </a:prstGeom>
                  <a:blipFill>
                    <a:blip r:embed="rId2"/>
                    <a:stretch>
                      <a:fillRect l="-4000"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5D9131F-6EC1-22B7-8CF1-C06AC66640DE}"/>
                      </a:ext>
                    </a:extLst>
                  </p:cNvPr>
                  <p:cNvSpPr txBox="1"/>
                  <p:nvPr/>
                </p:nvSpPr>
                <p:spPr>
                  <a:xfrm>
                    <a:off x="4828843" y="298578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23" name="TextBox 22">
                    <a:extLst>
                      <a:ext uri="{FF2B5EF4-FFF2-40B4-BE49-F238E27FC236}">
                        <a16:creationId xmlns:a16="http://schemas.microsoft.com/office/drawing/2014/main" id="{E5D9131F-6EC1-22B7-8CF1-C06AC66640DE}"/>
                      </a:ext>
                    </a:extLst>
                  </p:cNvPr>
                  <p:cNvSpPr txBox="1">
                    <a:spLocks noRot="1" noChangeAspect="1" noMove="1" noResize="1" noEditPoints="1" noAdjustHandles="1" noChangeArrowheads="1" noChangeShapeType="1" noTextEdit="1"/>
                  </p:cNvSpPr>
                  <p:nvPr/>
                </p:nvSpPr>
                <p:spPr>
                  <a:xfrm>
                    <a:off x="4828843" y="2985788"/>
                    <a:ext cx="454013"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FE3018E-2EDF-B4DA-E11C-51B71881970C}"/>
                      </a:ext>
                    </a:extLst>
                  </p:cNvPr>
                  <p:cNvSpPr txBox="1"/>
                  <p:nvPr/>
                </p:nvSpPr>
                <p:spPr>
                  <a:xfrm>
                    <a:off x="4828842" y="401986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24" name="TextBox 23">
                    <a:extLst>
                      <a:ext uri="{FF2B5EF4-FFF2-40B4-BE49-F238E27FC236}">
                        <a16:creationId xmlns:a16="http://schemas.microsoft.com/office/drawing/2014/main" id="{CFE3018E-2EDF-B4DA-E11C-51B71881970C}"/>
                      </a:ext>
                    </a:extLst>
                  </p:cNvPr>
                  <p:cNvSpPr txBox="1">
                    <a:spLocks noRot="1" noChangeAspect="1" noMove="1" noResize="1" noEditPoints="1" noAdjustHandles="1" noChangeArrowheads="1" noChangeShapeType="1" noTextEdit="1"/>
                  </p:cNvSpPr>
                  <p:nvPr/>
                </p:nvSpPr>
                <p:spPr>
                  <a:xfrm>
                    <a:off x="4828842" y="4019868"/>
                    <a:ext cx="454013" cy="461665"/>
                  </a:xfrm>
                  <a:prstGeom prst="rect">
                    <a:avLst/>
                  </a:prstGeom>
                  <a:blipFill>
                    <a:blip r:embed="rId4"/>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F2F7FB4-3295-773E-E1C1-F8131CF774CC}"/>
                      </a:ext>
                    </a:extLst>
                  </p:cNvPr>
                  <p:cNvSpPr txBox="1"/>
                  <p:nvPr/>
                </p:nvSpPr>
                <p:spPr>
                  <a:xfrm>
                    <a:off x="6238410" y="401986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b="0" i="1" smtClean="0">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25" name="TextBox 24">
                    <a:extLst>
                      <a:ext uri="{FF2B5EF4-FFF2-40B4-BE49-F238E27FC236}">
                        <a16:creationId xmlns:a16="http://schemas.microsoft.com/office/drawing/2014/main" id="{4F2F7FB4-3295-773E-E1C1-F8131CF774CC}"/>
                      </a:ext>
                    </a:extLst>
                  </p:cNvPr>
                  <p:cNvSpPr txBox="1">
                    <a:spLocks noRot="1" noChangeAspect="1" noMove="1" noResize="1" noEditPoints="1" noAdjustHandles="1" noChangeArrowheads="1" noChangeShapeType="1" noTextEdit="1"/>
                  </p:cNvSpPr>
                  <p:nvPr/>
                </p:nvSpPr>
                <p:spPr>
                  <a:xfrm>
                    <a:off x="6238410" y="4019868"/>
                    <a:ext cx="454013" cy="461665"/>
                  </a:xfrm>
                  <a:prstGeom prst="rect">
                    <a:avLst/>
                  </a:prstGeom>
                  <a:blipFill>
                    <a:blip r:embed="rId5"/>
                    <a:stretch>
                      <a:fillRect l="-4000" r="-133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9D715DF-1099-5662-4BC3-23D5D743A8C3}"/>
                      </a:ext>
                    </a:extLst>
                  </p:cNvPr>
                  <p:cNvSpPr txBox="1"/>
                  <p:nvPr/>
                </p:nvSpPr>
                <p:spPr>
                  <a:xfrm>
                    <a:off x="3846292" y="3042760"/>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26" name="TextBox 25">
                    <a:extLst>
                      <a:ext uri="{FF2B5EF4-FFF2-40B4-BE49-F238E27FC236}">
                        <a16:creationId xmlns:a16="http://schemas.microsoft.com/office/drawing/2014/main" id="{49D715DF-1099-5662-4BC3-23D5D743A8C3}"/>
                      </a:ext>
                    </a:extLst>
                  </p:cNvPr>
                  <p:cNvSpPr txBox="1">
                    <a:spLocks noRot="1" noChangeAspect="1" noMove="1" noResize="1" noEditPoints="1" noAdjustHandles="1" noChangeArrowheads="1" noChangeShapeType="1" noTextEdit="1"/>
                  </p:cNvSpPr>
                  <p:nvPr/>
                </p:nvSpPr>
                <p:spPr>
                  <a:xfrm>
                    <a:off x="3846292" y="3042760"/>
                    <a:ext cx="950414" cy="461665"/>
                  </a:xfrm>
                  <a:prstGeom prst="rect">
                    <a:avLst/>
                  </a:prstGeom>
                  <a:blipFill>
                    <a:blip r:embed="rId6"/>
                    <a:stretch>
                      <a:fillRect l="-192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E3DD779-0476-423F-F477-9300EE447269}"/>
                      </a:ext>
                    </a:extLst>
                  </p:cNvPr>
                  <p:cNvSpPr txBox="1"/>
                  <p:nvPr/>
                </p:nvSpPr>
                <p:spPr>
                  <a:xfrm>
                    <a:off x="6599060" y="3019084"/>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b="0" i="1" dirty="0" smtClean="0">
                                  <a:latin typeface="Cambria Math" panose="02040503050406030204" pitchFamily="18" charset="0"/>
                                </a:rPr>
                                <m:t>1</m:t>
                              </m:r>
                            </m:sub>
                          </m:sSub>
                        </m:oMath>
                      </m:oMathPara>
                    </a14:m>
                    <a:endParaRPr lang="en-US" sz="2400" dirty="0"/>
                  </a:p>
                </p:txBody>
              </p:sp>
            </mc:Choice>
            <mc:Fallback xmlns="">
              <p:sp>
                <p:nvSpPr>
                  <p:cNvPr id="27" name="TextBox 26">
                    <a:extLst>
                      <a:ext uri="{FF2B5EF4-FFF2-40B4-BE49-F238E27FC236}">
                        <a16:creationId xmlns:a16="http://schemas.microsoft.com/office/drawing/2014/main" id="{FE3DD779-0476-423F-F477-9300EE447269}"/>
                      </a:ext>
                    </a:extLst>
                  </p:cNvPr>
                  <p:cNvSpPr txBox="1">
                    <a:spLocks noRot="1" noChangeAspect="1" noMove="1" noResize="1" noEditPoints="1" noAdjustHandles="1" noChangeArrowheads="1" noChangeShapeType="1" noTextEdit="1"/>
                  </p:cNvSpPr>
                  <p:nvPr/>
                </p:nvSpPr>
                <p:spPr>
                  <a:xfrm>
                    <a:off x="6599060" y="3019084"/>
                    <a:ext cx="1364886" cy="461665"/>
                  </a:xfrm>
                  <a:prstGeom prst="rect">
                    <a:avLst/>
                  </a:prstGeom>
                  <a:blipFill>
                    <a:blip r:embed="rId7"/>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3E1CA46-24C2-20E1-F399-63CF9B6A3E67}"/>
                      </a:ext>
                    </a:extLst>
                  </p:cNvPr>
                  <p:cNvSpPr txBox="1"/>
                  <p:nvPr/>
                </p:nvSpPr>
                <p:spPr>
                  <a:xfrm>
                    <a:off x="3846292" y="4055676"/>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Sub>
                        </m:oMath>
                      </m:oMathPara>
                    </a14:m>
                    <a:endParaRPr lang="en-US" sz="2400" dirty="0"/>
                  </a:p>
                </p:txBody>
              </p:sp>
            </mc:Choice>
            <mc:Fallback xmlns="">
              <p:sp>
                <p:nvSpPr>
                  <p:cNvPr id="28" name="TextBox 27">
                    <a:extLst>
                      <a:ext uri="{FF2B5EF4-FFF2-40B4-BE49-F238E27FC236}">
                        <a16:creationId xmlns:a16="http://schemas.microsoft.com/office/drawing/2014/main" id="{F3E1CA46-24C2-20E1-F399-63CF9B6A3E67}"/>
                      </a:ext>
                    </a:extLst>
                  </p:cNvPr>
                  <p:cNvSpPr txBox="1">
                    <a:spLocks noRot="1" noChangeAspect="1" noMove="1" noResize="1" noEditPoints="1" noAdjustHandles="1" noChangeArrowheads="1" noChangeShapeType="1" noTextEdit="1"/>
                  </p:cNvSpPr>
                  <p:nvPr/>
                </p:nvSpPr>
                <p:spPr>
                  <a:xfrm>
                    <a:off x="3846292" y="4055676"/>
                    <a:ext cx="950414" cy="461665"/>
                  </a:xfrm>
                  <a:prstGeom prst="rect">
                    <a:avLst/>
                  </a:prstGeom>
                  <a:blipFill>
                    <a:blip r:embed="rId8"/>
                    <a:stretch>
                      <a:fillRect l="-192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FB736EE-9F19-ECBD-C2B8-0381F67FB5BF}"/>
                      </a:ext>
                    </a:extLst>
                  </p:cNvPr>
                  <p:cNvSpPr txBox="1"/>
                  <p:nvPr/>
                </p:nvSpPr>
                <p:spPr>
                  <a:xfrm>
                    <a:off x="6599060" y="4019868"/>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29" name="TextBox 28">
                    <a:extLst>
                      <a:ext uri="{FF2B5EF4-FFF2-40B4-BE49-F238E27FC236}">
                        <a16:creationId xmlns:a16="http://schemas.microsoft.com/office/drawing/2014/main" id="{9FB736EE-9F19-ECBD-C2B8-0381F67FB5BF}"/>
                      </a:ext>
                    </a:extLst>
                  </p:cNvPr>
                  <p:cNvSpPr txBox="1">
                    <a:spLocks noRot="1" noChangeAspect="1" noMove="1" noResize="1" noEditPoints="1" noAdjustHandles="1" noChangeArrowheads="1" noChangeShapeType="1" noTextEdit="1"/>
                  </p:cNvSpPr>
                  <p:nvPr/>
                </p:nvSpPr>
                <p:spPr>
                  <a:xfrm>
                    <a:off x="6599060" y="4019868"/>
                    <a:ext cx="1364886" cy="461665"/>
                  </a:xfrm>
                  <a:prstGeom prst="rect">
                    <a:avLst/>
                  </a:prstGeom>
                  <a:blipFill>
                    <a:blip r:embed="rId9"/>
                    <a:stretch>
                      <a:fillRect b="-1316"/>
                    </a:stretch>
                  </a:blipFill>
                </p:spPr>
                <p:txBody>
                  <a:bodyPr/>
                  <a:lstStyle/>
                  <a:p>
                    <a:r>
                      <a:rPr lang="en-US">
                        <a:noFill/>
                      </a:rPr>
                      <a:t> </a:t>
                    </a:r>
                  </a:p>
                </p:txBody>
              </p:sp>
            </mc:Fallback>
          </mc:AlternateContent>
        </p:grpSp>
      </p:grpSp>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FD967C1E-2486-61EF-7DAF-232205868D28}"/>
                  </a:ext>
                </a:extLst>
              </p14:cNvPr>
              <p14:cNvContentPartPr/>
              <p14:nvPr/>
            </p14:nvContentPartPr>
            <p14:xfrm>
              <a:off x="3831840" y="3483360"/>
              <a:ext cx="1405080" cy="147600"/>
            </p14:xfrm>
          </p:contentPart>
        </mc:Choice>
        <mc:Fallback>
          <p:pic>
            <p:nvPicPr>
              <p:cNvPr id="5" name="Ink 4">
                <a:extLst>
                  <a:ext uri="{FF2B5EF4-FFF2-40B4-BE49-F238E27FC236}">
                    <a16:creationId xmlns:a16="http://schemas.microsoft.com/office/drawing/2014/main" id="{FD967C1E-2486-61EF-7DAF-232205868D28}"/>
                  </a:ext>
                </a:extLst>
              </p:cNvPr>
              <p:cNvPicPr/>
              <p:nvPr/>
            </p:nvPicPr>
            <p:blipFill>
              <a:blip r:embed="rId11"/>
              <a:stretch>
                <a:fillRect/>
              </a:stretch>
            </p:blipFill>
            <p:spPr>
              <a:xfrm>
                <a:off x="3822480" y="3474000"/>
                <a:ext cx="1423800" cy="166320"/>
              </a:xfrm>
              <a:prstGeom prst="rect">
                <a:avLst/>
              </a:prstGeom>
            </p:spPr>
          </p:pic>
        </mc:Fallback>
      </mc:AlternateContent>
    </p:spTree>
    <p:extLst>
      <p:ext uri="{BB962C8B-B14F-4D97-AF65-F5344CB8AC3E}">
        <p14:creationId xmlns:p14="http://schemas.microsoft.com/office/powerpoint/2010/main" val="302259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0661-E58D-4C34-8B8A-39AAC4F324D6}"/>
              </a:ext>
            </a:extLst>
          </p:cNvPr>
          <p:cNvSpPr>
            <a:spLocks noGrp="1"/>
          </p:cNvSpPr>
          <p:nvPr>
            <p:ph type="title"/>
          </p:nvPr>
        </p:nvSpPr>
        <p:spPr/>
        <p:txBody>
          <a:bodyPr/>
          <a:lstStyle/>
          <a:p>
            <a:r>
              <a:rPr lang="en-US" dirty="0"/>
              <a:t>Old Breadth-First Search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610FB3-29AE-449B-AAC3-EB5CC8040F65}"/>
                  </a:ext>
                </a:extLst>
              </p:cNvPr>
              <p:cNvSpPr>
                <a:spLocks noGrp="1"/>
              </p:cNvSpPr>
              <p:nvPr>
                <p:ph idx="1"/>
              </p:nvPr>
            </p:nvSpPr>
            <p:spPr/>
            <p:txBody>
              <a:bodyPr/>
              <a:lstStyle/>
              <a:p>
                <a:r>
                  <a:rPr lang="en-US" dirty="0"/>
                  <a:t>Shortest paths in an </a:t>
                </a:r>
                <a:r>
                  <a:rPr lang="en-US" b="1" dirty="0"/>
                  <a:t>unweighted</a:t>
                </a:r>
                <a:r>
                  <a:rPr lang="en-US" dirty="0"/>
                  <a:t> graph.</a:t>
                </a:r>
              </a:p>
              <a:p>
                <a:r>
                  <a:rPr lang="en-US" dirty="0"/>
                  <a:t>Finding the connected components of an </a:t>
                </a:r>
                <a:r>
                  <a:rPr lang="en-US" b="1" dirty="0"/>
                  <a:t>undirected </a:t>
                </a:r>
                <a:r>
                  <a:rPr lang="en-US" dirty="0"/>
                  <a:t>graph.</a:t>
                </a:r>
              </a:p>
              <a:p>
                <a:endParaRPr lang="en-US" b="1" dirty="0"/>
              </a:p>
              <a:p>
                <a:r>
                  <a:rPr lang="en-US" dirty="0"/>
                  <a:t>Both run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t>
                </a:r>
              </a:p>
              <a:p>
                <a:r>
                  <a:rPr lang="en-US" dirty="0"/>
                  <a:t>where </a:t>
                </a:r>
                <a14:m>
                  <m:oMath xmlns:m="http://schemas.openxmlformats.org/officeDocument/2006/math">
                    <m:r>
                      <a:rPr lang="en-US" b="0" i="1" smtClean="0">
                        <a:latin typeface="Cambria Math" panose="02040503050406030204" pitchFamily="18" charset="0"/>
                      </a:rPr>
                      <m:t>𝑚</m:t>
                    </m:r>
                  </m:oMath>
                </a14:m>
                <a:r>
                  <a:rPr lang="en-US" dirty="0"/>
                  <a:t> is the number of edges (also written </a:t>
                </a:r>
                <a14:m>
                  <m:oMath xmlns:m="http://schemas.openxmlformats.org/officeDocument/2006/math">
                    <m:r>
                      <a:rPr lang="en-US" b="0" i="1" smtClean="0">
                        <a:latin typeface="Cambria Math" panose="02040503050406030204" pitchFamily="18" charset="0"/>
                      </a:rPr>
                      <m:t>𝐸</m:t>
                    </m:r>
                  </m:oMath>
                </a14:m>
                <a:r>
                  <a:rPr lang="en-US" dirty="0"/>
                  <a:t> or</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endParaRPr lang="en-US" dirty="0"/>
              </a:p>
              <a:p>
                <a:r>
                  <a:rPr lang="en-US" dirty="0"/>
                  <a:t>And </a:t>
                </a:r>
                <a14:m>
                  <m:oMath xmlns:m="http://schemas.openxmlformats.org/officeDocument/2006/math">
                    <m:r>
                      <a:rPr lang="en-US" b="0" i="1" smtClean="0">
                        <a:latin typeface="Cambria Math" panose="02040503050406030204" pitchFamily="18" charset="0"/>
                      </a:rPr>
                      <m:t>𝑛</m:t>
                    </m:r>
                  </m:oMath>
                </a14:m>
                <a:r>
                  <a:rPr lang="en-US" dirty="0"/>
                  <a:t> is the number of vertices (also written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CE610FB3-29AE-449B-AAC3-EB5CC8040F6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748998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grpSp>
        <p:nvGrpSpPr>
          <p:cNvPr id="4" name="Group 3" descr="Directed graph with seven vertices {s,u,v,w,x,y,t}&#10;Edges:&#10;{(s,u),(s,v),(u,v),(u,w),(u,x),(v,x),(v,y)(w,t),(y,t),(t,x)}">
            <a:extLst>
              <a:ext uri="{FF2B5EF4-FFF2-40B4-BE49-F238E27FC236}">
                <a16:creationId xmlns:a16="http://schemas.microsoft.com/office/drawing/2014/main" id="{F9BF94AE-C200-5370-649E-9049E9FBBCCE}"/>
              </a:ext>
            </a:extLst>
          </p:cNvPr>
          <p:cNvGrpSpPr/>
          <p:nvPr/>
        </p:nvGrpSpPr>
        <p:grpSpPr>
          <a:xfrm>
            <a:off x="2505075" y="2047875"/>
            <a:ext cx="5800725" cy="1600200"/>
            <a:chOff x="2505075" y="2047875"/>
            <a:chExt cx="5800725" cy="1600200"/>
          </a:xfrm>
        </p:grpSpPr>
        <p:sp>
          <p:nvSpPr>
            <p:cNvPr id="6" name="Oval 5"/>
            <p:cNvSpPr/>
            <p:nvPr/>
          </p:nvSpPr>
          <p:spPr>
            <a:xfrm>
              <a:off x="25050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 name="Oval 6"/>
            <p:cNvSpPr/>
            <p:nvPr/>
          </p:nvSpPr>
          <p:spPr>
            <a:xfrm>
              <a:off x="79914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8" name="Oval 7"/>
            <p:cNvSpPr/>
            <p:nvPr/>
          </p:nvSpPr>
          <p:spPr>
            <a:xfrm>
              <a:off x="3448049"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 name="Oval 8"/>
            <p:cNvSpPr/>
            <p:nvPr/>
          </p:nvSpPr>
          <p:spPr>
            <a:xfrm>
              <a:off x="344805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1" name="Oval 10"/>
            <p:cNvSpPr/>
            <p:nvPr/>
          </p:nvSpPr>
          <p:spPr>
            <a:xfrm>
              <a:off x="6421890" y="270509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2" name="Oval 11"/>
            <p:cNvSpPr/>
            <p:nvPr/>
          </p:nvSpPr>
          <p:spPr>
            <a:xfrm>
              <a:off x="518160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3" name="Oval 12"/>
            <p:cNvSpPr/>
            <p:nvPr/>
          </p:nvSpPr>
          <p:spPr>
            <a:xfrm>
              <a:off x="5181600"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15" name="Straight Arrow Connector 14"/>
            <p:cNvCxnSpPr>
              <a:stCxn id="6" idx="7"/>
              <a:endCxn id="9" idx="3"/>
            </p:cNvCxnSpPr>
            <p:nvPr/>
          </p:nvCxnSpPr>
          <p:spPr>
            <a:xfrm flipV="1">
              <a:off x="2773368" y="2316168"/>
              <a:ext cx="720714" cy="43496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0"/>
            </p:cNvCxnSpPr>
            <p:nvPr/>
          </p:nvCxnSpPr>
          <p:spPr>
            <a:xfrm>
              <a:off x="3605211" y="2391104"/>
              <a:ext cx="1" cy="94264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8" idx="1"/>
            </p:cNvCxnSpPr>
            <p:nvPr/>
          </p:nvCxnSpPr>
          <p:spPr>
            <a:xfrm>
              <a:off x="2773368" y="2973393"/>
              <a:ext cx="720713" cy="40638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6"/>
              <a:endCxn id="13" idx="1"/>
            </p:cNvCxnSpPr>
            <p:nvPr/>
          </p:nvCxnSpPr>
          <p:spPr>
            <a:xfrm>
              <a:off x="3762375" y="2205038"/>
              <a:ext cx="1465257" cy="11747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p:cNvCxnSpPr>
            <p:nvPr/>
          </p:nvCxnSpPr>
          <p:spPr>
            <a:xfrm flipV="1">
              <a:off x="3762374" y="3490912"/>
              <a:ext cx="1404256"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7"/>
            </p:cNvCxnSpPr>
            <p:nvPr/>
          </p:nvCxnSpPr>
          <p:spPr>
            <a:xfrm flipV="1">
              <a:off x="3716342" y="2870990"/>
              <a:ext cx="2705548" cy="5087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6"/>
              <a:endCxn id="12" idx="2"/>
            </p:cNvCxnSpPr>
            <p:nvPr/>
          </p:nvCxnSpPr>
          <p:spPr>
            <a:xfrm>
              <a:off x="3762375" y="2205038"/>
              <a:ext cx="1419225"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6"/>
              <a:endCxn id="7" idx="1"/>
            </p:cNvCxnSpPr>
            <p:nvPr/>
          </p:nvCxnSpPr>
          <p:spPr>
            <a:xfrm>
              <a:off x="5495925" y="2205038"/>
              <a:ext cx="2541582" cy="54609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6"/>
            </p:cNvCxnSpPr>
            <p:nvPr/>
          </p:nvCxnSpPr>
          <p:spPr>
            <a:xfrm>
              <a:off x="6736215" y="2862262"/>
              <a:ext cx="1255260" cy="872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13" idx="7"/>
            </p:cNvCxnSpPr>
            <p:nvPr/>
          </p:nvCxnSpPr>
          <p:spPr>
            <a:xfrm flipH="1">
              <a:off x="5449893" y="2973392"/>
              <a:ext cx="1018029" cy="40639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4"/>
              <a:endCxn id="13" idx="6"/>
            </p:cNvCxnSpPr>
            <p:nvPr/>
          </p:nvCxnSpPr>
          <p:spPr>
            <a:xfrm flipH="1">
              <a:off x="5495925" y="3019425"/>
              <a:ext cx="2652713" cy="4714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normAutofit fontScale="85000" lnSpcReduction="20000"/>
          </a:bodyPr>
          <a:lstStyle/>
          <a:p>
            <a:r>
              <a:rPr lang="en-US" dirty="0"/>
              <a:t>If the graph is unweighted, how do we find a shortest paths?</a:t>
            </a:r>
          </a:p>
          <a:p>
            <a:endParaRPr lang="en-US" b="1" dirty="0"/>
          </a:p>
          <a:p>
            <a:endParaRPr lang="en-US" dirty="0"/>
          </a:p>
          <a:p>
            <a:endParaRPr lang="en-US" dirty="0"/>
          </a:p>
          <a:p>
            <a:endParaRPr lang="en-US" dirty="0"/>
          </a:p>
          <a:p>
            <a:endParaRPr lang="en-US" dirty="0"/>
          </a:p>
          <a:p>
            <a:r>
              <a:rPr lang="en-US" dirty="0"/>
              <a:t>What’s the shortest path from s to s? </a:t>
            </a:r>
          </a:p>
          <a:p>
            <a:pPr lvl="1"/>
            <a:r>
              <a:rPr lang="en-US" dirty="0"/>
              <a:t>Well….we’re already there.</a:t>
            </a:r>
          </a:p>
          <a:p>
            <a:r>
              <a:rPr lang="en-US" dirty="0"/>
              <a:t>What’s the shortest path from s to u or v?</a:t>
            </a:r>
          </a:p>
          <a:p>
            <a:pPr lvl="1"/>
            <a:r>
              <a:rPr lang="en-US" dirty="0"/>
              <a:t>Just go on the edge from s</a:t>
            </a:r>
          </a:p>
          <a:p>
            <a:r>
              <a:rPr lang="en-US" dirty="0"/>
              <a:t>From s to </a:t>
            </a:r>
            <a:r>
              <a:rPr lang="en-US" dirty="0" err="1"/>
              <a:t>w,x</a:t>
            </a:r>
            <a:r>
              <a:rPr lang="en-US" dirty="0"/>
              <a:t>, or y?</a:t>
            </a:r>
          </a:p>
          <a:p>
            <a:pPr lvl="1"/>
            <a:r>
              <a:rPr lang="en-US" dirty="0"/>
              <a:t>Can’t get there directly from s, if we want a length 2 path, have to go through u or v.</a:t>
            </a:r>
          </a:p>
          <a:p>
            <a:endParaRPr lang="en-US" dirty="0"/>
          </a:p>
        </p:txBody>
      </p:sp>
    </p:spTree>
    <p:extLst>
      <p:ext uri="{BB962C8B-B14F-4D97-AF65-F5344CB8AC3E}">
        <p14:creationId xmlns:p14="http://schemas.microsoft.com/office/powerpoint/2010/main" val="58552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detailed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3373420"/>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a:p>
                <a:r>
                  <a:rPr lang="en-US" dirty="0"/>
                  <a:t>We’ll adapt BFS to find if a graph is bipartite</a:t>
                </a:r>
              </a:p>
              <a:p>
                <a:r>
                  <a:rPr lang="en-US" dirty="0"/>
                  <a:t>And prove a graph theory result along the way.</a:t>
                </a:r>
              </a:p>
            </p:txBody>
          </p:sp>
        </mc:Choice>
        <mc:Fallback xmlns="">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3373420"/>
              </a:xfrm>
              <a:blipFill>
                <a:blip r:embed="rId2"/>
                <a:stretch>
                  <a:fillRect l="-708" t="-3255" r="-1797"/>
                </a:stretch>
              </a:blipFill>
            </p:spPr>
            <p:txBody>
              <a:bodyPr/>
              <a:lstStyle/>
              <a:p>
                <a:r>
                  <a:rPr lang="en-US">
                    <a:noFill/>
                  </a:rPr>
                  <a:t> </a:t>
                </a:r>
              </a:p>
            </p:txBody>
          </p:sp>
        </mc:Fallback>
      </mc:AlternateContent>
      <p:grpSp>
        <p:nvGrpSpPr>
          <p:cNvPr id="4" name="Group 3" descr="Bipartite definition box">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the only edges go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13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Tree>
    <p:extLst>
      <p:ext uri="{BB962C8B-B14F-4D97-AF65-F5344CB8AC3E}">
        <p14:creationId xmlns:p14="http://schemas.microsoft.com/office/powerpoint/2010/main" val="359758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detailed application (example)</a:t>
            </a:r>
          </a:p>
        </p:txBody>
      </p:sp>
      <p:grpSp>
        <p:nvGrpSpPr>
          <p:cNvPr id="4" name="Group 3" descr="Bipartite definition box">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the only edges go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13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936812"/>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p:txBody>
          </p:sp>
        </mc:Choice>
        <mc:Fallback xmlns="">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936812"/>
              </a:xfrm>
              <a:blipFill>
                <a:blip r:embed="rId2"/>
                <a:stretch>
                  <a:fillRect l="-708" t="-11765" r="-1797" b="-10458"/>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782501AF-BB22-41FB-9534-8B71B1DF0952}"/>
              </a:ext>
            </a:extLst>
          </p:cNvPr>
          <p:cNvSpPr/>
          <p:nvPr/>
        </p:nvSpPr>
        <p:spPr>
          <a:xfrm>
            <a:off x="2573215" y="3965494"/>
            <a:ext cx="9330208" cy="584592"/>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sp>
        <p:nvSpPr>
          <p:cNvPr id="29" name="TextBox 28">
            <a:extLst>
              <a:ext uri="{FF2B5EF4-FFF2-40B4-BE49-F238E27FC236}">
                <a16:creationId xmlns:a16="http://schemas.microsoft.com/office/drawing/2014/main" id="{1DAFB291-861D-4C8C-A2C3-7CB261D50A36}"/>
              </a:ext>
            </a:extLst>
          </p:cNvPr>
          <p:cNvSpPr txBox="1"/>
          <p:nvPr/>
        </p:nvSpPr>
        <p:spPr>
          <a:xfrm>
            <a:off x="2658035" y="4760635"/>
            <a:ext cx="4216102" cy="1569660"/>
          </a:xfrm>
          <a:prstGeom prst="rect">
            <a:avLst/>
          </a:prstGeom>
          <a:noFill/>
          <a:ln>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Try the example on the right, then proving the general theorem in the light purple box.</a:t>
            </a:r>
          </a:p>
        </p:txBody>
      </p:sp>
      <p:grpSp>
        <p:nvGrpSpPr>
          <p:cNvPr id="27" name="Group 26" descr="A cycle with 5 vertices.">
            <a:extLst>
              <a:ext uri="{FF2B5EF4-FFF2-40B4-BE49-F238E27FC236}">
                <a16:creationId xmlns:a16="http://schemas.microsoft.com/office/drawing/2014/main" id="{B1E8E0AD-F3B4-4114-93A1-AB1034C71868}"/>
              </a:ext>
            </a:extLst>
          </p:cNvPr>
          <p:cNvGrpSpPr/>
          <p:nvPr/>
        </p:nvGrpSpPr>
        <p:grpSpPr>
          <a:xfrm>
            <a:off x="330347" y="4068929"/>
            <a:ext cx="2242868" cy="2082193"/>
            <a:chOff x="998217" y="4042035"/>
            <a:chExt cx="2242868" cy="2082193"/>
          </a:xfrm>
        </p:grpSpPr>
        <p:grpSp>
          <p:nvGrpSpPr>
            <p:cNvPr id="7" name="Group 6">
              <a:extLst>
                <a:ext uri="{FF2B5EF4-FFF2-40B4-BE49-F238E27FC236}">
                  <a16:creationId xmlns:a16="http://schemas.microsoft.com/office/drawing/2014/main" id="{BA190C3F-59B4-4E36-AD5E-B2A215FDB252}"/>
                </a:ext>
              </a:extLst>
            </p:cNvPr>
            <p:cNvGrpSpPr/>
            <p:nvPr/>
          </p:nvGrpSpPr>
          <p:grpSpPr>
            <a:xfrm>
              <a:off x="2863362" y="4733741"/>
              <a:ext cx="377723" cy="377723"/>
              <a:chOff x="3099278" y="6175971"/>
              <a:chExt cx="377723" cy="377723"/>
            </a:xfrm>
          </p:grpSpPr>
          <p:sp>
            <p:nvSpPr>
              <p:cNvPr id="8" name="Oval 7">
                <a:extLst>
                  <a:ext uri="{FF2B5EF4-FFF2-40B4-BE49-F238E27FC236}">
                    <a16:creationId xmlns:a16="http://schemas.microsoft.com/office/drawing/2014/main" id="{27DFA133-15A1-406F-9B5E-7CDDD2613A8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2B69C8-9517-42EF-986E-9F772CF74104}"/>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0" name="Group 9">
              <a:extLst>
                <a:ext uri="{FF2B5EF4-FFF2-40B4-BE49-F238E27FC236}">
                  <a16:creationId xmlns:a16="http://schemas.microsoft.com/office/drawing/2014/main" id="{A358C0D4-EB92-4246-BDF7-28C2EAA0A3C7}"/>
                </a:ext>
              </a:extLst>
            </p:cNvPr>
            <p:cNvGrpSpPr/>
            <p:nvPr/>
          </p:nvGrpSpPr>
          <p:grpSpPr>
            <a:xfrm>
              <a:off x="2438968" y="5746505"/>
              <a:ext cx="377723" cy="377723"/>
              <a:chOff x="3099278" y="6175971"/>
              <a:chExt cx="377723" cy="377723"/>
            </a:xfrm>
          </p:grpSpPr>
          <p:sp>
            <p:nvSpPr>
              <p:cNvPr id="11" name="Oval 10">
                <a:extLst>
                  <a:ext uri="{FF2B5EF4-FFF2-40B4-BE49-F238E27FC236}">
                    <a16:creationId xmlns:a16="http://schemas.microsoft.com/office/drawing/2014/main" id="{EDD9435C-F915-4380-A142-3F876706A60B}"/>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9F6B8B2-5A72-4BBF-ACB4-66BE79802252}"/>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3" name="Group 12">
              <a:extLst>
                <a:ext uri="{FF2B5EF4-FFF2-40B4-BE49-F238E27FC236}">
                  <a16:creationId xmlns:a16="http://schemas.microsoft.com/office/drawing/2014/main" id="{284891DD-6871-481A-9535-7CFB6C70B4F4}"/>
                </a:ext>
              </a:extLst>
            </p:cNvPr>
            <p:cNvGrpSpPr/>
            <p:nvPr/>
          </p:nvGrpSpPr>
          <p:grpSpPr>
            <a:xfrm>
              <a:off x="1121375" y="4683379"/>
              <a:ext cx="377723" cy="377723"/>
              <a:chOff x="3099278" y="6175971"/>
              <a:chExt cx="377723" cy="377723"/>
            </a:xfrm>
          </p:grpSpPr>
          <p:sp>
            <p:nvSpPr>
              <p:cNvPr id="14" name="Oval 13">
                <a:extLst>
                  <a:ext uri="{FF2B5EF4-FFF2-40B4-BE49-F238E27FC236}">
                    <a16:creationId xmlns:a16="http://schemas.microsoft.com/office/drawing/2014/main" id="{B54B2DA9-9E2B-4FCC-B357-67DAF7EAE9A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784F3D-43C3-4565-AB3E-1FA51ED7CD86}"/>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16" name="Straight Connector 15">
              <a:extLst>
                <a:ext uri="{FF2B5EF4-FFF2-40B4-BE49-F238E27FC236}">
                  <a16:creationId xmlns:a16="http://schemas.microsoft.com/office/drawing/2014/main" id="{1A0CD8E9-2857-424F-AC4E-049359FDEEA9}"/>
                </a:ext>
              </a:extLst>
            </p:cNvPr>
            <p:cNvCxnSpPr>
              <a:cxnSpLocks/>
              <a:stCxn id="8" idx="4"/>
              <a:endCxn id="11" idx="0"/>
            </p:cNvCxnSpPr>
            <p:nvPr/>
          </p:nvCxnSpPr>
          <p:spPr>
            <a:xfrm flipH="1">
              <a:off x="2627830" y="511146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8E0C54-4D69-41E4-BFFB-1269F02DD1C2}"/>
                </a:ext>
              </a:extLst>
            </p:cNvPr>
            <p:cNvCxnSpPr>
              <a:cxnSpLocks/>
              <a:endCxn id="8" idx="1"/>
            </p:cNvCxnSpPr>
            <p:nvPr/>
          </p:nvCxnSpPr>
          <p:spPr>
            <a:xfrm>
              <a:off x="2244527" y="419373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8B71C7-8B13-4B34-B740-2A8B4C83760E}"/>
                </a:ext>
              </a:extLst>
            </p:cNvPr>
            <p:cNvCxnSpPr>
              <a:cxnSpLocks/>
              <a:endCxn id="14" idx="7"/>
            </p:cNvCxnSpPr>
            <p:nvPr/>
          </p:nvCxnSpPr>
          <p:spPr>
            <a:xfrm flipH="1">
              <a:off x="1443782" y="432727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6E9CC8F-159A-49BD-A62D-DF1EE9403B28}"/>
                </a:ext>
              </a:extLst>
            </p:cNvPr>
            <p:cNvCxnSpPr>
              <a:cxnSpLocks/>
              <a:stCxn id="14" idx="4"/>
            </p:cNvCxnSpPr>
            <p:nvPr/>
          </p:nvCxnSpPr>
          <p:spPr>
            <a:xfrm flipH="1">
              <a:off x="1169011" y="506110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E47069-552C-46B4-99A3-324CEF4BD190}"/>
                </a:ext>
              </a:extLst>
            </p:cNvPr>
            <p:cNvCxnSpPr>
              <a:cxnSpLocks/>
              <a:stCxn id="11" idx="2"/>
            </p:cNvCxnSpPr>
            <p:nvPr/>
          </p:nvCxnSpPr>
          <p:spPr>
            <a:xfrm flipH="1" flipV="1">
              <a:off x="1357872" y="581081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9BB5AE8-43D3-4185-948A-13C6A153B7A6}"/>
                </a:ext>
              </a:extLst>
            </p:cNvPr>
            <p:cNvGrpSpPr/>
            <p:nvPr/>
          </p:nvGrpSpPr>
          <p:grpSpPr>
            <a:xfrm>
              <a:off x="998217" y="5621953"/>
              <a:ext cx="377723" cy="377723"/>
              <a:chOff x="3099278" y="6175971"/>
              <a:chExt cx="377723" cy="377723"/>
            </a:xfrm>
          </p:grpSpPr>
          <p:sp>
            <p:nvSpPr>
              <p:cNvPr id="22" name="Oval 21">
                <a:extLst>
                  <a:ext uri="{FF2B5EF4-FFF2-40B4-BE49-F238E27FC236}">
                    <a16:creationId xmlns:a16="http://schemas.microsoft.com/office/drawing/2014/main" id="{AA01B7CB-2C1A-4FDF-8D67-485E0240ECE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BE48263-F4B5-4AB5-97DA-2FC2A81626CD}"/>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24" name="Group 23">
              <a:extLst>
                <a:ext uri="{FF2B5EF4-FFF2-40B4-BE49-F238E27FC236}">
                  <a16:creationId xmlns:a16="http://schemas.microsoft.com/office/drawing/2014/main" id="{2BBAE9E1-59F8-4DD4-A696-0E2E02F05291}"/>
                </a:ext>
              </a:extLst>
            </p:cNvPr>
            <p:cNvGrpSpPr/>
            <p:nvPr/>
          </p:nvGrpSpPr>
          <p:grpSpPr>
            <a:xfrm>
              <a:off x="1869709" y="4042035"/>
              <a:ext cx="377723" cy="377723"/>
              <a:chOff x="3099278" y="6175971"/>
              <a:chExt cx="377723" cy="377723"/>
            </a:xfrm>
          </p:grpSpPr>
          <p:sp>
            <p:nvSpPr>
              <p:cNvPr id="25" name="Oval 24">
                <a:extLst>
                  <a:ext uri="{FF2B5EF4-FFF2-40B4-BE49-F238E27FC236}">
                    <a16:creationId xmlns:a16="http://schemas.microsoft.com/office/drawing/2014/main" id="{84B7C751-4D1C-4260-9100-83E05A60F9DE}"/>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8BB342F-FF78-406A-96F7-B8E0E02226A5}"/>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sp>
        <p:nvSpPr>
          <p:cNvPr id="30" name="Rounded Rectangle 4">
            <a:extLst>
              <a:ext uri="{FF2B5EF4-FFF2-40B4-BE49-F238E27FC236}">
                <a16:creationId xmlns:a16="http://schemas.microsoft.com/office/drawing/2014/main" id="{BA34AFA5-8E9A-404D-AEAC-B80BDFC6A781}"/>
              </a:ext>
            </a:extLst>
          </p:cNvPr>
          <p:cNvSpPr/>
          <p:nvPr/>
        </p:nvSpPr>
        <p:spPr>
          <a:xfrm>
            <a:off x="7007683" y="4800258"/>
            <a:ext cx="5001009" cy="1634513"/>
          </a:xfrm>
          <a:prstGeom prst="roundRect">
            <a:avLst/>
          </a:prstGeom>
          <a:solidFill>
            <a:srgbClr val="00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Help Robbie figure out how long to make the explanation</a:t>
            </a:r>
          </a:p>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38395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668-BBF8-49FF-9A83-32C6894DF9A3}"/>
              </a:ext>
            </a:extLst>
          </p:cNvPr>
          <p:cNvSpPr>
            <a:spLocks noGrp="1"/>
          </p:cNvSpPr>
          <p:nvPr>
            <p:ph type="title"/>
          </p:nvPr>
        </p:nvSpPr>
        <p:spPr/>
        <p:txBody>
          <a:bodyPr/>
          <a:lstStyle/>
          <a:p>
            <a:r>
              <a:rPr lang="en-US" dirty="0"/>
              <a:t>Lemma 1</a:t>
            </a:r>
          </a:p>
        </p:txBody>
      </p:sp>
      <p:sp>
        <p:nvSpPr>
          <p:cNvPr id="5" name="Rectangle 4">
            <a:extLst>
              <a:ext uri="{FF2B5EF4-FFF2-40B4-BE49-F238E27FC236}">
                <a16:creationId xmlns:a16="http://schemas.microsoft.com/office/drawing/2014/main" id="{FEC18359-4B03-4164-88F8-9B5AF8BCFA1F}"/>
              </a:ext>
            </a:extLst>
          </p:cNvPr>
          <p:cNvSpPr/>
          <p:nvPr/>
        </p:nvSpPr>
        <p:spPr>
          <a:xfrm>
            <a:off x="575239" y="1661068"/>
            <a:ext cx="9330208" cy="584592"/>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grpSp>
        <p:nvGrpSpPr>
          <p:cNvPr id="3" name="Group 2" descr="A 5-vertex cycle.">
            <a:extLst>
              <a:ext uri="{FF2B5EF4-FFF2-40B4-BE49-F238E27FC236}">
                <a16:creationId xmlns:a16="http://schemas.microsoft.com/office/drawing/2014/main" id="{1DF918E2-A064-3960-B2C2-9C14C83B7B54}"/>
              </a:ext>
            </a:extLst>
          </p:cNvPr>
          <p:cNvGrpSpPr/>
          <p:nvPr/>
        </p:nvGrpSpPr>
        <p:grpSpPr>
          <a:xfrm>
            <a:off x="998217" y="2665951"/>
            <a:ext cx="2242868" cy="2082193"/>
            <a:chOff x="998217" y="2665951"/>
            <a:chExt cx="2242868" cy="2082193"/>
          </a:xfrm>
        </p:grpSpPr>
        <p:grpSp>
          <p:nvGrpSpPr>
            <p:cNvPr id="12" name="Group 11">
              <a:extLst>
                <a:ext uri="{FF2B5EF4-FFF2-40B4-BE49-F238E27FC236}">
                  <a16:creationId xmlns:a16="http://schemas.microsoft.com/office/drawing/2014/main" id="{53AFC690-0A3D-4CAA-9210-7B9420EF7283}"/>
                </a:ext>
              </a:extLst>
            </p:cNvPr>
            <p:cNvGrpSpPr/>
            <p:nvPr/>
          </p:nvGrpSpPr>
          <p:grpSpPr>
            <a:xfrm>
              <a:off x="2863362" y="3357657"/>
              <a:ext cx="377723" cy="377723"/>
              <a:chOff x="3099278" y="6175971"/>
              <a:chExt cx="377723" cy="377723"/>
            </a:xfrm>
          </p:grpSpPr>
          <p:sp>
            <p:nvSpPr>
              <p:cNvPr id="13" name="Oval 12">
                <a:extLst>
                  <a:ext uri="{FF2B5EF4-FFF2-40B4-BE49-F238E27FC236}">
                    <a16:creationId xmlns:a16="http://schemas.microsoft.com/office/drawing/2014/main" id="{A1833DF7-7027-4868-8C1C-58401C3EA2B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C159C1E-8AFD-455E-806F-BAA5111E122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5" name="Group 14">
              <a:extLst>
                <a:ext uri="{FF2B5EF4-FFF2-40B4-BE49-F238E27FC236}">
                  <a16:creationId xmlns:a16="http://schemas.microsoft.com/office/drawing/2014/main" id="{34AECF3D-94F7-4BD0-AD0E-2DEEDCE89CFD}"/>
                </a:ext>
              </a:extLst>
            </p:cNvPr>
            <p:cNvGrpSpPr/>
            <p:nvPr/>
          </p:nvGrpSpPr>
          <p:grpSpPr>
            <a:xfrm>
              <a:off x="2438968" y="4370421"/>
              <a:ext cx="377723" cy="377723"/>
              <a:chOff x="3099278" y="6175971"/>
              <a:chExt cx="377723" cy="377723"/>
            </a:xfrm>
          </p:grpSpPr>
          <p:sp>
            <p:nvSpPr>
              <p:cNvPr id="16" name="Oval 15">
                <a:extLst>
                  <a:ext uri="{FF2B5EF4-FFF2-40B4-BE49-F238E27FC236}">
                    <a16:creationId xmlns:a16="http://schemas.microsoft.com/office/drawing/2014/main" id="{DCA63519-F9F1-4BBC-B575-C5A80432ED0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138613F-A1D1-475E-BC17-46FA6921BD0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8" name="Group 17">
              <a:extLst>
                <a:ext uri="{FF2B5EF4-FFF2-40B4-BE49-F238E27FC236}">
                  <a16:creationId xmlns:a16="http://schemas.microsoft.com/office/drawing/2014/main" id="{6AF7BD08-44B7-4F9A-9AF4-4EF93CC71E05}"/>
                </a:ext>
              </a:extLst>
            </p:cNvPr>
            <p:cNvGrpSpPr/>
            <p:nvPr/>
          </p:nvGrpSpPr>
          <p:grpSpPr>
            <a:xfrm>
              <a:off x="1121375" y="3307295"/>
              <a:ext cx="377723" cy="377723"/>
              <a:chOff x="3099278" y="6175971"/>
              <a:chExt cx="377723" cy="377723"/>
            </a:xfrm>
          </p:grpSpPr>
          <p:sp>
            <p:nvSpPr>
              <p:cNvPr id="19" name="Oval 18">
                <a:extLst>
                  <a:ext uri="{FF2B5EF4-FFF2-40B4-BE49-F238E27FC236}">
                    <a16:creationId xmlns:a16="http://schemas.microsoft.com/office/drawing/2014/main" id="{C7BCE9D5-7F24-41B3-81C1-82767D36B064}"/>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54934DD-01D7-452D-9F23-519F48B233A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24" name="Straight Connector 23">
              <a:extLst>
                <a:ext uri="{FF2B5EF4-FFF2-40B4-BE49-F238E27FC236}">
                  <a16:creationId xmlns:a16="http://schemas.microsoft.com/office/drawing/2014/main" id="{D8B9670D-AF2F-49C5-85BC-C04D60F5D116}"/>
                </a:ext>
              </a:extLst>
            </p:cNvPr>
            <p:cNvCxnSpPr>
              <a:cxnSpLocks/>
              <a:stCxn id="13" idx="4"/>
              <a:endCxn id="16" idx="0"/>
            </p:cNvCxnSpPr>
            <p:nvPr/>
          </p:nvCxnSpPr>
          <p:spPr>
            <a:xfrm flipH="1">
              <a:off x="2627830" y="3735380"/>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90B7AF-621B-48BF-B890-1CE052B33052}"/>
                </a:ext>
              </a:extLst>
            </p:cNvPr>
            <p:cNvCxnSpPr>
              <a:cxnSpLocks/>
              <a:endCxn id="13" idx="1"/>
            </p:cNvCxnSpPr>
            <p:nvPr/>
          </p:nvCxnSpPr>
          <p:spPr>
            <a:xfrm>
              <a:off x="2244527" y="2817647"/>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55FE30-DE16-4395-A9D2-C04249D8DC6D}"/>
                </a:ext>
              </a:extLst>
            </p:cNvPr>
            <p:cNvCxnSpPr>
              <a:cxnSpLocks/>
              <a:endCxn id="19" idx="7"/>
            </p:cNvCxnSpPr>
            <p:nvPr/>
          </p:nvCxnSpPr>
          <p:spPr>
            <a:xfrm flipH="1">
              <a:off x="1443782" y="2951192"/>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34A87D-FC1C-47ED-8FA4-052BCCA7E0F7}"/>
                </a:ext>
              </a:extLst>
            </p:cNvPr>
            <p:cNvCxnSpPr>
              <a:cxnSpLocks/>
              <a:stCxn id="19" idx="4"/>
            </p:cNvCxnSpPr>
            <p:nvPr/>
          </p:nvCxnSpPr>
          <p:spPr>
            <a:xfrm flipH="1">
              <a:off x="1169011" y="3685018"/>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8DA5D8-7804-464A-90DC-14D6E1822F41}"/>
                </a:ext>
              </a:extLst>
            </p:cNvPr>
            <p:cNvCxnSpPr>
              <a:cxnSpLocks/>
              <a:stCxn id="16" idx="2"/>
            </p:cNvCxnSpPr>
            <p:nvPr/>
          </p:nvCxnSpPr>
          <p:spPr>
            <a:xfrm flipH="1" flipV="1">
              <a:off x="1357872" y="4434731"/>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85B9488-B59F-41AA-A1A0-469D3D5BE97A}"/>
                </a:ext>
              </a:extLst>
            </p:cNvPr>
            <p:cNvGrpSpPr/>
            <p:nvPr/>
          </p:nvGrpSpPr>
          <p:grpSpPr>
            <a:xfrm>
              <a:off x="998217" y="4245869"/>
              <a:ext cx="377723" cy="377723"/>
              <a:chOff x="3099278" y="6175971"/>
              <a:chExt cx="377723" cy="377723"/>
            </a:xfrm>
          </p:grpSpPr>
          <p:sp>
            <p:nvSpPr>
              <p:cNvPr id="46" name="Oval 45">
                <a:extLst>
                  <a:ext uri="{FF2B5EF4-FFF2-40B4-BE49-F238E27FC236}">
                    <a16:creationId xmlns:a16="http://schemas.microsoft.com/office/drawing/2014/main" id="{69D87633-5B63-4EC2-AF21-D2734E5886B7}"/>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3DC3A6B-AA95-43D9-954A-589FFD11A408}"/>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48" name="Group 47">
              <a:extLst>
                <a:ext uri="{FF2B5EF4-FFF2-40B4-BE49-F238E27FC236}">
                  <a16:creationId xmlns:a16="http://schemas.microsoft.com/office/drawing/2014/main" id="{76A83622-CC01-413E-8C2F-3D42F0F094EE}"/>
                </a:ext>
              </a:extLst>
            </p:cNvPr>
            <p:cNvGrpSpPr/>
            <p:nvPr/>
          </p:nvGrpSpPr>
          <p:grpSpPr>
            <a:xfrm>
              <a:off x="1869709" y="2665951"/>
              <a:ext cx="377723" cy="377723"/>
              <a:chOff x="3099278" y="6175971"/>
              <a:chExt cx="377723" cy="377723"/>
            </a:xfrm>
          </p:grpSpPr>
          <p:sp>
            <p:nvSpPr>
              <p:cNvPr id="49" name="Oval 48">
                <a:extLst>
                  <a:ext uri="{FF2B5EF4-FFF2-40B4-BE49-F238E27FC236}">
                    <a16:creationId xmlns:a16="http://schemas.microsoft.com/office/drawing/2014/main" id="{EB858896-F25F-4515-9136-A8F14335A3A5}"/>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AAC1DF6-B647-40C1-8BC4-D25F8EB2BAA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sp>
        <p:nvSpPr>
          <p:cNvPr id="51" name="TextBox 50">
            <a:extLst>
              <a:ext uri="{FF2B5EF4-FFF2-40B4-BE49-F238E27FC236}">
                <a16:creationId xmlns:a16="http://schemas.microsoft.com/office/drawing/2014/main" id="{4A3DB1BC-4796-4238-99EA-8F6123150BDC}"/>
              </a:ext>
            </a:extLst>
          </p:cNvPr>
          <p:cNvSpPr txBox="1"/>
          <p:nvPr/>
        </p:nvSpPr>
        <p:spPr>
          <a:xfrm>
            <a:off x="4092388" y="2817647"/>
            <a:ext cx="5813059" cy="304698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Start from any vertex, and give it either color.</a:t>
            </a:r>
          </a:p>
          <a:p>
            <a:r>
              <a:rPr lang="en-US" sz="2400" dirty="0">
                <a:latin typeface="Segoe UI Semilight" panose="020B0402040204020203" pitchFamily="34" charset="0"/>
                <a:cs typeface="Segoe UI Semilight" panose="020B0402040204020203" pitchFamily="34" charset="0"/>
              </a:rPr>
              <a:t>Its neighbors </a:t>
            </a:r>
            <a:r>
              <a:rPr lang="en-US" sz="2400" b="1" dirty="0">
                <a:latin typeface="Segoe UI Semilight" panose="020B0402040204020203" pitchFamily="34" charset="0"/>
                <a:cs typeface="Segoe UI Semilight" panose="020B0402040204020203" pitchFamily="34" charset="0"/>
              </a:rPr>
              <a:t>must </a:t>
            </a:r>
            <a:r>
              <a:rPr lang="en-US" sz="2400" dirty="0">
                <a:latin typeface="Segoe UI Semilight" panose="020B0402040204020203" pitchFamily="34" charset="0"/>
                <a:cs typeface="Segoe UI Semilight" panose="020B0402040204020203" pitchFamily="34" charset="0"/>
              </a:rPr>
              <a:t>be the other color.</a:t>
            </a:r>
          </a:p>
          <a:p>
            <a:r>
              <a:rPr lang="en-US" sz="2400" dirty="0">
                <a:latin typeface="Segoe UI Semilight" panose="020B0402040204020203" pitchFamily="34" charset="0"/>
                <a:cs typeface="Segoe UI Semilight" panose="020B0402040204020203" pitchFamily="34" charset="0"/>
              </a:rPr>
              <a:t>Their neighbors must be the first color</a:t>
            </a:r>
          </a:p>
          <a:p>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The last two vertices (which are adjacent) must be the same color.</a:t>
            </a:r>
          </a:p>
          <a:p>
            <a:r>
              <a:rPr lang="en-US" sz="2400" dirty="0">
                <a:latin typeface="Segoe UI Semilight" panose="020B0402040204020203" pitchFamily="34" charset="0"/>
                <a:cs typeface="Segoe UI Semilight" panose="020B0402040204020203" pitchFamily="34" charset="0"/>
              </a:rPr>
              <a:t>Uh-oh. </a:t>
            </a:r>
          </a:p>
        </p:txBody>
      </p:sp>
    </p:spTree>
    <p:extLst>
      <p:ext uri="{BB962C8B-B14F-4D97-AF65-F5344CB8AC3E}">
        <p14:creationId xmlns:p14="http://schemas.microsoft.com/office/powerpoint/2010/main" val="2604452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D69F-49BD-4022-B2C2-936BB17F3F2B}"/>
              </a:ext>
            </a:extLst>
          </p:cNvPr>
          <p:cNvSpPr>
            <a:spLocks noGrp="1"/>
          </p:cNvSpPr>
          <p:nvPr>
            <p:ph type="title"/>
          </p:nvPr>
        </p:nvSpPr>
        <p:spPr/>
        <p:txBody>
          <a:bodyPr/>
          <a:lstStyle/>
          <a:p>
            <a:r>
              <a:rPr lang="en-US" dirty="0"/>
              <a:t>BFS with Layers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FC266C-6FC0-41DB-9895-936B4D1E24B8}"/>
                  </a:ext>
                </a:extLst>
              </p:cNvPr>
              <p:cNvSpPr>
                <a:spLocks noGrp="1"/>
              </p:cNvSpPr>
              <p:nvPr>
                <p:ph idx="1"/>
              </p:nvPr>
            </p:nvSpPr>
            <p:spPr/>
            <p:txBody>
              <a:bodyPr/>
              <a:lstStyle/>
              <a:p>
                <a:r>
                  <a:rPr lang="en-US" dirty="0"/>
                  <a:t>Why did BFS find distances in unweighted graphs?</a:t>
                </a:r>
              </a:p>
              <a:p>
                <a:endParaRPr lang="en-US" dirty="0"/>
              </a:p>
              <a:p>
                <a:r>
                  <a:rPr lang="en-US" dirty="0"/>
                  <a:t>You started from </a:t>
                </a:r>
                <a14:m>
                  <m:oMath xmlns:m="http://schemas.openxmlformats.org/officeDocument/2006/math">
                    <m:r>
                      <a:rPr lang="en-US" b="0" i="1" smtClean="0">
                        <a:latin typeface="Cambria Math" panose="02040503050406030204" pitchFamily="18" charset="0"/>
                      </a:rPr>
                      <m:t>𝑢</m:t>
                    </m:r>
                  </m:oMath>
                </a14:m>
                <a:r>
                  <a:rPr lang="en-US" dirty="0"/>
                  <a:t> (“layer 0”)</a:t>
                </a:r>
              </a:p>
              <a:p>
                <a:r>
                  <a:rPr lang="en-US" dirty="0"/>
                  <a:t>Then you visited the neighbors of </a:t>
                </a:r>
                <a14:m>
                  <m:oMath xmlns:m="http://schemas.openxmlformats.org/officeDocument/2006/math">
                    <m:r>
                      <a:rPr lang="en-US" b="0" i="1" smtClean="0">
                        <a:latin typeface="Cambria Math" panose="02040503050406030204" pitchFamily="18" charset="0"/>
                      </a:rPr>
                      <m:t>𝑢</m:t>
                    </m:r>
                  </m:oMath>
                </a14:m>
                <a:r>
                  <a:rPr lang="en-US" dirty="0"/>
                  <a:t> (“layer 1”)</a:t>
                </a:r>
              </a:p>
              <a:p>
                <a:r>
                  <a:rPr lang="en-US" dirty="0"/>
                  <a:t>Then the neighbors of the neighbors of </a:t>
                </a:r>
                <a14:m>
                  <m:oMath xmlns:m="http://schemas.openxmlformats.org/officeDocument/2006/math">
                    <m:r>
                      <a:rPr lang="en-US" b="0" i="1" smtClean="0">
                        <a:latin typeface="Cambria Math" panose="02040503050406030204" pitchFamily="18" charset="0"/>
                      </a:rPr>
                      <m:t>𝑢</m:t>
                    </m:r>
                  </m:oMath>
                </a14:m>
                <a:r>
                  <a:rPr lang="en-US" dirty="0"/>
                  <a:t>, that weren’t already visited (“layer 2”)</a:t>
                </a:r>
              </a:p>
              <a:p>
                <a:r>
                  <a:rPr lang="en-US" dirty="0"/>
                  <a:t>...</a:t>
                </a:r>
              </a:p>
              <a:p>
                <a:r>
                  <a:rPr lang="en-US" dirty="0"/>
                  <a:t>The neighbors of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that weren’t already visited (“layer </a:t>
                </a:r>
                <a14:m>
                  <m:oMath xmlns:m="http://schemas.openxmlformats.org/officeDocument/2006/math">
                    <m:r>
                      <a:rPr lang="en-US" b="0" i="1" smtClean="0">
                        <a:latin typeface="Cambria Math" panose="02040503050406030204" pitchFamily="18" charset="0"/>
                      </a:rPr>
                      <m:t>𝑖</m:t>
                    </m:r>
                  </m:oMath>
                </a14:m>
                <a:r>
                  <a:rPr lang="en-US" dirty="0"/>
                  <a:t>”)</a:t>
                </a:r>
              </a:p>
            </p:txBody>
          </p:sp>
        </mc:Choice>
        <mc:Fallback xmlns="">
          <p:sp>
            <p:nvSpPr>
              <p:cNvPr id="3" name="Content Placeholder 2">
                <a:extLst>
                  <a:ext uri="{FF2B5EF4-FFF2-40B4-BE49-F238E27FC236}">
                    <a16:creationId xmlns:a16="http://schemas.microsoft.com/office/drawing/2014/main" id="{FEFC266C-6FC0-41DB-9895-936B4D1E24B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06803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8C1B3-FEBD-BC54-612F-5BC3A2C23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BE94EE-5B84-65A2-A316-38AB51E54A7C}"/>
              </a:ext>
            </a:extLst>
          </p:cNvPr>
          <p:cNvSpPr>
            <a:spLocks noGrp="1"/>
          </p:cNvSpPr>
          <p:nvPr>
            <p:ph type="title"/>
          </p:nvPr>
        </p:nvSpPr>
        <p:spPr/>
        <p:txBody>
          <a:bodyPr/>
          <a:lstStyle/>
          <a:p>
            <a:r>
              <a:rPr lang="en-US" dirty="0"/>
              <a:t>Unweighted Shortest Paths used layers</a:t>
            </a:r>
          </a:p>
        </p:txBody>
      </p:sp>
      <p:grpSp>
        <p:nvGrpSpPr>
          <p:cNvPr id="4" name="Group 3" descr="Directed graph with seven vertices {s,u,v,w,x,y,t}&#10;Edges:&#10;{(s,u),(s,v),(u,v),(u,w),(u,x),(v,x),(v,y)(w,t),(y,t),(t,x)}">
            <a:extLst>
              <a:ext uri="{FF2B5EF4-FFF2-40B4-BE49-F238E27FC236}">
                <a16:creationId xmlns:a16="http://schemas.microsoft.com/office/drawing/2014/main" id="{96824FA2-558B-0C9A-C1BC-12002D780E81}"/>
              </a:ext>
            </a:extLst>
          </p:cNvPr>
          <p:cNvGrpSpPr/>
          <p:nvPr/>
        </p:nvGrpSpPr>
        <p:grpSpPr>
          <a:xfrm>
            <a:off x="2505075" y="2047875"/>
            <a:ext cx="5800725" cy="1600200"/>
            <a:chOff x="2505075" y="2047875"/>
            <a:chExt cx="5800725" cy="1600200"/>
          </a:xfrm>
        </p:grpSpPr>
        <p:sp>
          <p:nvSpPr>
            <p:cNvPr id="6" name="Oval 5">
              <a:extLst>
                <a:ext uri="{FF2B5EF4-FFF2-40B4-BE49-F238E27FC236}">
                  <a16:creationId xmlns:a16="http://schemas.microsoft.com/office/drawing/2014/main" id="{4CA2F99E-E21E-BA6E-C401-360BE0F419E4}"/>
                </a:ext>
              </a:extLst>
            </p:cNvPr>
            <p:cNvSpPr/>
            <p:nvPr/>
          </p:nvSpPr>
          <p:spPr>
            <a:xfrm>
              <a:off x="25050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 name="Oval 6">
              <a:extLst>
                <a:ext uri="{FF2B5EF4-FFF2-40B4-BE49-F238E27FC236}">
                  <a16:creationId xmlns:a16="http://schemas.microsoft.com/office/drawing/2014/main" id="{7CBA8D12-8FF6-AF56-A5E8-DF303BB5EA70}"/>
                </a:ext>
              </a:extLst>
            </p:cNvPr>
            <p:cNvSpPr/>
            <p:nvPr/>
          </p:nvSpPr>
          <p:spPr>
            <a:xfrm>
              <a:off x="79914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8" name="Oval 7">
              <a:extLst>
                <a:ext uri="{FF2B5EF4-FFF2-40B4-BE49-F238E27FC236}">
                  <a16:creationId xmlns:a16="http://schemas.microsoft.com/office/drawing/2014/main" id="{DC7DD540-8EFF-65E9-AD79-B0B75E5E5177}"/>
                </a:ext>
              </a:extLst>
            </p:cNvPr>
            <p:cNvSpPr/>
            <p:nvPr/>
          </p:nvSpPr>
          <p:spPr>
            <a:xfrm>
              <a:off x="3448049"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 name="Oval 8">
              <a:extLst>
                <a:ext uri="{FF2B5EF4-FFF2-40B4-BE49-F238E27FC236}">
                  <a16:creationId xmlns:a16="http://schemas.microsoft.com/office/drawing/2014/main" id="{D04CD13B-28EC-D092-E1AB-C8C92BC66968}"/>
                </a:ext>
              </a:extLst>
            </p:cNvPr>
            <p:cNvSpPr/>
            <p:nvPr/>
          </p:nvSpPr>
          <p:spPr>
            <a:xfrm>
              <a:off x="344805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1" name="Oval 10">
              <a:extLst>
                <a:ext uri="{FF2B5EF4-FFF2-40B4-BE49-F238E27FC236}">
                  <a16:creationId xmlns:a16="http://schemas.microsoft.com/office/drawing/2014/main" id="{AF5BE82D-4573-B699-81B4-D281924B5A82}"/>
                </a:ext>
              </a:extLst>
            </p:cNvPr>
            <p:cNvSpPr/>
            <p:nvPr/>
          </p:nvSpPr>
          <p:spPr>
            <a:xfrm>
              <a:off x="6421890" y="270509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2" name="Oval 11">
              <a:extLst>
                <a:ext uri="{FF2B5EF4-FFF2-40B4-BE49-F238E27FC236}">
                  <a16:creationId xmlns:a16="http://schemas.microsoft.com/office/drawing/2014/main" id="{6AE67BF6-1654-0F8C-7E7D-B4A4449EA04F}"/>
                </a:ext>
              </a:extLst>
            </p:cNvPr>
            <p:cNvSpPr/>
            <p:nvPr/>
          </p:nvSpPr>
          <p:spPr>
            <a:xfrm>
              <a:off x="518160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3" name="Oval 12">
              <a:extLst>
                <a:ext uri="{FF2B5EF4-FFF2-40B4-BE49-F238E27FC236}">
                  <a16:creationId xmlns:a16="http://schemas.microsoft.com/office/drawing/2014/main" id="{A34B544E-A77B-A95D-6E4B-70D2DD4C3ED8}"/>
                </a:ext>
              </a:extLst>
            </p:cNvPr>
            <p:cNvSpPr/>
            <p:nvPr/>
          </p:nvSpPr>
          <p:spPr>
            <a:xfrm>
              <a:off x="5181600"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15" name="Straight Arrow Connector 14">
              <a:extLst>
                <a:ext uri="{FF2B5EF4-FFF2-40B4-BE49-F238E27FC236}">
                  <a16:creationId xmlns:a16="http://schemas.microsoft.com/office/drawing/2014/main" id="{FF2563CE-229D-015B-EE39-D36F44A38495}"/>
                </a:ext>
              </a:extLst>
            </p:cNvPr>
            <p:cNvCxnSpPr>
              <a:stCxn id="6" idx="7"/>
              <a:endCxn id="9" idx="3"/>
            </p:cNvCxnSpPr>
            <p:nvPr/>
          </p:nvCxnSpPr>
          <p:spPr>
            <a:xfrm flipV="1">
              <a:off x="2773368" y="2316168"/>
              <a:ext cx="720714" cy="43496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417250F-74A2-898E-5A1D-2813E54C1DC0}"/>
                </a:ext>
              </a:extLst>
            </p:cNvPr>
            <p:cNvCxnSpPr>
              <a:endCxn id="8" idx="0"/>
            </p:cNvCxnSpPr>
            <p:nvPr/>
          </p:nvCxnSpPr>
          <p:spPr>
            <a:xfrm>
              <a:off x="3605211" y="2391104"/>
              <a:ext cx="1" cy="94264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CC16A7-6750-A8BB-5C6A-83057D56392F}"/>
                </a:ext>
              </a:extLst>
            </p:cNvPr>
            <p:cNvCxnSpPr>
              <a:stCxn id="6" idx="5"/>
              <a:endCxn id="8" idx="1"/>
            </p:cNvCxnSpPr>
            <p:nvPr/>
          </p:nvCxnSpPr>
          <p:spPr>
            <a:xfrm>
              <a:off x="2773368" y="2973393"/>
              <a:ext cx="720713" cy="40638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F659A24-DD40-0896-57C5-DEA166FF7683}"/>
                </a:ext>
              </a:extLst>
            </p:cNvPr>
            <p:cNvCxnSpPr>
              <a:stCxn id="9" idx="6"/>
              <a:endCxn id="13" idx="1"/>
            </p:cNvCxnSpPr>
            <p:nvPr/>
          </p:nvCxnSpPr>
          <p:spPr>
            <a:xfrm>
              <a:off x="3762375" y="2205038"/>
              <a:ext cx="1465257" cy="11747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7FF44FF-DE66-3CFE-1E35-8FF346722CAD}"/>
                </a:ext>
              </a:extLst>
            </p:cNvPr>
            <p:cNvCxnSpPr>
              <a:stCxn id="8" idx="6"/>
            </p:cNvCxnSpPr>
            <p:nvPr/>
          </p:nvCxnSpPr>
          <p:spPr>
            <a:xfrm flipV="1">
              <a:off x="3762374" y="3490912"/>
              <a:ext cx="1404256"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F703EC7-B6DB-B1AC-5DAB-08D3674C62FE}"/>
                </a:ext>
              </a:extLst>
            </p:cNvPr>
            <p:cNvCxnSpPr>
              <a:stCxn id="8" idx="7"/>
            </p:cNvCxnSpPr>
            <p:nvPr/>
          </p:nvCxnSpPr>
          <p:spPr>
            <a:xfrm flipV="1">
              <a:off x="3716342" y="2870990"/>
              <a:ext cx="2705548" cy="5087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032F42C-AC8D-4B81-08B1-561BF5C98F28}"/>
                </a:ext>
              </a:extLst>
            </p:cNvPr>
            <p:cNvCxnSpPr>
              <a:stCxn id="9" idx="6"/>
              <a:endCxn id="12" idx="2"/>
            </p:cNvCxnSpPr>
            <p:nvPr/>
          </p:nvCxnSpPr>
          <p:spPr>
            <a:xfrm>
              <a:off x="3762375" y="2205038"/>
              <a:ext cx="1419225"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6786DED-DDED-1872-92F5-F9FF71E8E6D3}"/>
                </a:ext>
              </a:extLst>
            </p:cNvPr>
            <p:cNvCxnSpPr>
              <a:stCxn id="12" idx="6"/>
              <a:endCxn id="7" idx="1"/>
            </p:cNvCxnSpPr>
            <p:nvPr/>
          </p:nvCxnSpPr>
          <p:spPr>
            <a:xfrm>
              <a:off x="5495925" y="2205038"/>
              <a:ext cx="2541582" cy="54609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3E91727-C3FE-274F-F01A-B9237568B5A1}"/>
                </a:ext>
              </a:extLst>
            </p:cNvPr>
            <p:cNvCxnSpPr>
              <a:stCxn id="11" idx="6"/>
            </p:cNvCxnSpPr>
            <p:nvPr/>
          </p:nvCxnSpPr>
          <p:spPr>
            <a:xfrm>
              <a:off x="6736215" y="2862262"/>
              <a:ext cx="1255260" cy="872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E08522D-70FE-1830-6588-F62C89503B4B}"/>
                </a:ext>
              </a:extLst>
            </p:cNvPr>
            <p:cNvCxnSpPr>
              <a:stCxn id="11" idx="3"/>
              <a:endCxn id="13" idx="7"/>
            </p:cNvCxnSpPr>
            <p:nvPr/>
          </p:nvCxnSpPr>
          <p:spPr>
            <a:xfrm flipH="1">
              <a:off x="5449893" y="2973392"/>
              <a:ext cx="1018029" cy="40639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BFC5C37-6156-3AD0-0711-7D01BD4C2440}"/>
                </a:ext>
              </a:extLst>
            </p:cNvPr>
            <p:cNvCxnSpPr>
              <a:stCxn id="7" idx="4"/>
              <a:endCxn id="13" idx="6"/>
            </p:cNvCxnSpPr>
            <p:nvPr/>
          </p:nvCxnSpPr>
          <p:spPr>
            <a:xfrm flipH="1">
              <a:off x="5495925" y="3019425"/>
              <a:ext cx="2652713" cy="4714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05B05DCF-8BFF-38AE-078A-8C24C8CF568A}"/>
              </a:ext>
            </a:extLst>
          </p:cNvPr>
          <p:cNvSpPr>
            <a:spLocks noGrp="1"/>
          </p:cNvSpPr>
          <p:nvPr>
            <p:ph idx="1"/>
          </p:nvPr>
        </p:nvSpPr>
        <p:spPr/>
        <p:txBody>
          <a:bodyPr>
            <a:normAutofit fontScale="92500" lnSpcReduction="20000"/>
          </a:bodyPr>
          <a:lstStyle/>
          <a:p>
            <a:r>
              <a:rPr lang="en-US" dirty="0"/>
              <a:t>If the graph is unweighted, how do we find a shortest paths?</a:t>
            </a:r>
          </a:p>
          <a:p>
            <a:endParaRPr lang="en-US" b="1" dirty="0"/>
          </a:p>
          <a:p>
            <a:endParaRPr lang="en-US" dirty="0"/>
          </a:p>
          <a:p>
            <a:endParaRPr lang="en-US" dirty="0"/>
          </a:p>
          <a:p>
            <a:endParaRPr lang="en-US" dirty="0"/>
          </a:p>
          <a:p>
            <a:endParaRPr lang="en-US" dirty="0"/>
          </a:p>
          <a:p>
            <a:r>
              <a:rPr lang="en-US" dirty="0"/>
              <a:t>What’s the shortest path from s to s? Well….we’re already there.</a:t>
            </a:r>
          </a:p>
          <a:p>
            <a:r>
              <a:rPr lang="en-US" dirty="0"/>
              <a:t>What’s the shortest path from s to u or v?</a:t>
            </a:r>
          </a:p>
          <a:p>
            <a:pPr lvl="1"/>
            <a:r>
              <a:rPr lang="en-US" dirty="0"/>
              <a:t>Just go on the edge from s</a:t>
            </a:r>
          </a:p>
          <a:p>
            <a:r>
              <a:rPr lang="en-US" dirty="0"/>
              <a:t>From s to </a:t>
            </a:r>
            <a:r>
              <a:rPr lang="en-US" dirty="0" err="1"/>
              <a:t>w,x</a:t>
            </a:r>
            <a:r>
              <a:rPr lang="en-US" dirty="0"/>
              <a:t>, or y?</a:t>
            </a:r>
          </a:p>
          <a:p>
            <a:pPr lvl="1"/>
            <a:r>
              <a:rPr lang="en-US" dirty="0"/>
              <a:t>Can’t get there directly from s, if we want a length 2 path, have to go through u or v.</a:t>
            </a:r>
          </a:p>
          <a:p>
            <a:endParaRPr lang="en-US" dirty="0"/>
          </a:p>
        </p:txBody>
      </p:sp>
      <p:sp>
        <p:nvSpPr>
          <p:cNvPr id="10" name="TextBox 9">
            <a:extLst>
              <a:ext uri="{FF2B5EF4-FFF2-40B4-BE49-F238E27FC236}">
                <a16:creationId xmlns:a16="http://schemas.microsoft.com/office/drawing/2014/main" id="{0F19CE05-D4D9-C8D9-E828-A3DE08E14610}"/>
              </a:ext>
            </a:extLst>
          </p:cNvPr>
          <p:cNvSpPr txBox="1"/>
          <p:nvPr/>
        </p:nvSpPr>
        <p:spPr>
          <a:xfrm>
            <a:off x="9909545" y="4061637"/>
            <a:ext cx="1254642" cy="461665"/>
          </a:xfrm>
          <a:prstGeom prst="rect">
            <a:avLst/>
          </a:prstGeom>
          <a:noFill/>
          <a:ln w="38100">
            <a:solidFill>
              <a:schemeClr val="accent2"/>
            </a:solidFill>
          </a:ln>
        </p:spPr>
        <p:txBody>
          <a:bodyPr wrap="square" rtlCol="0">
            <a:spAutoFit/>
          </a:bodyPr>
          <a:lstStyle/>
          <a:p>
            <a:r>
              <a:rPr lang="en-US" sz="2400" dirty="0"/>
              <a:t>Layer 0</a:t>
            </a:r>
          </a:p>
        </p:txBody>
      </p:sp>
      <p:sp>
        <p:nvSpPr>
          <p:cNvPr id="14" name="TextBox 13">
            <a:extLst>
              <a:ext uri="{FF2B5EF4-FFF2-40B4-BE49-F238E27FC236}">
                <a16:creationId xmlns:a16="http://schemas.microsoft.com/office/drawing/2014/main" id="{808C75D5-E49D-F944-9993-4CA8F9079CB8}"/>
              </a:ext>
            </a:extLst>
          </p:cNvPr>
          <p:cNvSpPr txBox="1"/>
          <p:nvPr/>
        </p:nvSpPr>
        <p:spPr>
          <a:xfrm>
            <a:off x="6723321" y="4660604"/>
            <a:ext cx="1254642" cy="461665"/>
          </a:xfrm>
          <a:prstGeom prst="rect">
            <a:avLst/>
          </a:prstGeom>
          <a:noFill/>
          <a:ln w="38100">
            <a:solidFill>
              <a:schemeClr val="accent2"/>
            </a:solidFill>
          </a:ln>
        </p:spPr>
        <p:txBody>
          <a:bodyPr wrap="square" rtlCol="0">
            <a:spAutoFit/>
          </a:bodyPr>
          <a:lstStyle/>
          <a:p>
            <a:r>
              <a:rPr lang="en-US" sz="2400" dirty="0"/>
              <a:t>Layer 1</a:t>
            </a:r>
          </a:p>
        </p:txBody>
      </p:sp>
      <p:sp>
        <p:nvSpPr>
          <p:cNvPr id="16" name="TextBox 15">
            <a:extLst>
              <a:ext uri="{FF2B5EF4-FFF2-40B4-BE49-F238E27FC236}">
                <a16:creationId xmlns:a16="http://schemas.microsoft.com/office/drawing/2014/main" id="{D98D0C1D-4396-BA53-4B76-D985DD60FC21}"/>
              </a:ext>
            </a:extLst>
          </p:cNvPr>
          <p:cNvSpPr txBox="1"/>
          <p:nvPr/>
        </p:nvSpPr>
        <p:spPr>
          <a:xfrm>
            <a:off x="10586484" y="5280837"/>
            <a:ext cx="1254642" cy="461665"/>
          </a:xfrm>
          <a:prstGeom prst="rect">
            <a:avLst/>
          </a:prstGeom>
          <a:noFill/>
          <a:ln w="38100">
            <a:solidFill>
              <a:schemeClr val="accent2"/>
            </a:solidFill>
          </a:ln>
        </p:spPr>
        <p:txBody>
          <a:bodyPr wrap="square" rtlCol="0">
            <a:spAutoFit/>
          </a:bodyPr>
          <a:lstStyle/>
          <a:p>
            <a:r>
              <a:rPr lang="en-US" sz="2400" dirty="0"/>
              <a:t>Layer 2</a:t>
            </a:r>
          </a:p>
        </p:txBody>
      </p:sp>
    </p:spTree>
    <p:extLst>
      <p:ext uri="{BB962C8B-B14F-4D97-AF65-F5344CB8AC3E}">
        <p14:creationId xmlns:p14="http://schemas.microsoft.com/office/powerpoint/2010/main" val="4187247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524E-27C3-47E3-A601-CBB6A23B837E}"/>
              </a:ext>
            </a:extLst>
          </p:cNvPr>
          <p:cNvSpPr>
            <a:spLocks noGrp="1"/>
          </p:cNvSpPr>
          <p:nvPr>
            <p:ph type="title"/>
          </p:nvPr>
        </p:nvSpPr>
        <p:spPr>
          <a:xfrm>
            <a:off x="575239" y="200523"/>
            <a:ext cx="11187259" cy="1014667"/>
          </a:xfrm>
        </p:spPr>
        <p:txBody>
          <a:bodyPr/>
          <a:lstStyle/>
          <a:p>
            <a:r>
              <a:rPr lang="en-US" dirty="0"/>
              <a:t>BFS With Layers (pseudocode)</a:t>
            </a:r>
          </a:p>
        </p:txBody>
      </p:sp>
      <p:sp>
        <p:nvSpPr>
          <p:cNvPr id="4" name="TextBox 3">
            <a:extLst>
              <a:ext uri="{FF2B5EF4-FFF2-40B4-BE49-F238E27FC236}">
                <a16:creationId xmlns:a16="http://schemas.microsoft.com/office/drawing/2014/main" id="{64769FEE-640B-49D8-B5AB-54B283E30A48}"/>
              </a:ext>
            </a:extLst>
          </p:cNvPr>
          <p:cNvSpPr txBox="1"/>
          <p:nvPr/>
        </p:nvSpPr>
        <p:spPr>
          <a:xfrm>
            <a:off x="521451" y="1073892"/>
            <a:ext cx="8664551" cy="6001643"/>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l=1</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current = </a:t>
            </a:r>
            <a:r>
              <a:rPr lang="en-US" sz="2400" dirty="0" err="1">
                <a:solidFill>
                  <a:srgbClr val="FF0000"/>
                </a:solidFill>
                <a:latin typeface="Courier New" panose="02070309020205020404" pitchFamily="49" charset="0"/>
                <a:cs typeface="Courier New" panose="02070309020205020404" pitchFamily="49" charset="0"/>
              </a:rPr>
              <a:t>toVisit.dequeue</a:t>
            </a:r>
            <a:r>
              <a:rPr lang="en-US" sz="2400" dirty="0">
                <a:solidFill>
                  <a:srgbClr val="FF0000"/>
                </a:solidFill>
                <a:latin typeface="Courier New" panose="02070309020205020404" pitchFamily="49" charset="0"/>
                <a:cs typeface="Courier New" panose="02070309020205020404" pitchFamily="49" charset="0"/>
              </a:rPr>
              <a:t>()</a:t>
            </a:r>
          </a:p>
          <a:p>
            <a:r>
              <a:rPr lang="en-US" sz="2400" dirty="0">
                <a:solidFill>
                  <a:srgbClr val="FF0000"/>
                </a:solidFill>
                <a:latin typeface="Courier New" panose="02070309020205020404" pitchFamily="49" charset="0"/>
                <a:cs typeface="Courier New" panose="02070309020205020404" pitchFamily="49" charset="0"/>
              </a:rPr>
              <a:t>	 if(current == end-of-layer-marker)</a:t>
            </a:r>
          </a:p>
          <a:p>
            <a:r>
              <a:rPr lang="en-US" sz="2400" dirty="0">
                <a:solidFill>
                  <a:srgbClr val="FF0000"/>
                </a:solidFill>
                <a:latin typeface="Courier New" panose="02070309020205020404" pitchFamily="49" charset="0"/>
                <a:cs typeface="Courier New" panose="02070309020205020404" pitchFamily="49" charset="0"/>
              </a:rPr>
              <a:t>		l++</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current.layer</a:t>
            </a:r>
            <a:r>
              <a:rPr lang="en-US" sz="2400" dirty="0">
                <a:solidFill>
                  <a:srgbClr val="FF0000"/>
                </a:solidFill>
                <a:latin typeface="Courier New" panose="02070309020205020404" pitchFamily="49" charset="0"/>
                <a:cs typeface="Courier New" panose="02070309020205020404" pitchFamily="49" charset="0"/>
              </a:rPr>
              <a:t> = l</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endParaRPr lang="en-US" sz="2400" dirty="0">
              <a:latin typeface="Courier New" panose="02070309020205020404" pitchFamily="49" charset="0"/>
              <a:cs typeface="Courier New" panose="02070309020205020404" pitchFamily="49" charset="0"/>
            </a:endParaRPr>
          </a:p>
        </p:txBody>
      </p:sp>
      <p:sp>
        <p:nvSpPr>
          <p:cNvPr id="3" name="Content Placeholder 2">
            <a:extLst>
              <a:ext uri="{FF2B5EF4-FFF2-40B4-BE49-F238E27FC236}">
                <a16:creationId xmlns:a16="http://schemas.microsoft.com/office/drawing/2014/main" id="{0D70766B-099D-4A77-A790-B5831B3C5D70}"/>
              </a:ext>
            </a:extLst>
          </p:cNvPr>
          <p:cNvSpPr>
            <a:spLocks noGrp="1"/>
          </p:cNvSpPr>
          <p:nvPr>
            <p:ph idx="1"/>
          </p:nvPr>
        </p:nvSpPr>
        <p:spPr>
          <a:xfrm>
            <a:off x="9112624" y="1463857"/>
            <a:ext cx="2649874" cy="4845504"/>
          </a:xfrm>
        </p:spPr>
        <p:txBody>
          <a:bodyPr/>
          <a:lstStyle/>
          <a:p>
            <a:r>
              <a:rPr lang="en-US" dirty="0"/>
              <a:t>It’s just BFS!</a:t>
            </a:r>
          </a:p>
          <a:p>
            <a:r>
              <a:rPr lang="en-US" dirty="0"/>
              <a:t>With some extra bells and whistles.</a:t>
            </a:r>
          </a:p>
        </p:txBody>
      </p:sp>
    </p:spTree>
    <p:extLst>
      <p:ext uri="{BB962C8B-B14F-4D97-AF65-F5344CB8AC3E}">
        <p14:creationId xmlns:p14="http://schemas.microsoft.com/office/powerpoint/2010/main" val="3192829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6A8-8353-43A3-B3DB-735291651162}"/>
              </a:ext>
            </a:extLst>
          </p:cNvPr>
          <p:cNvSpPr>
            <a:spLocks noGrp="1"/>
          </p:cNvSpPr>
          <p:nvPr>
            <p:ph type="title"/>
          </p:nvPr>
        </p:nvSpPr>
        <p:spPr/>
        <p:txBody>
          <a:bodyPr/>
          <a:lstStyle/>
          <a:p>
            <a:r>
              <a:rPr lang="en-US" dirty="0"/>
              <a:t>Layers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A4ADED-E949-47D2-80F5-8497F0BFBD6E}"/>
                  </a:ext>
                </a:extLst>
              </p:cNvPr>
              <p:cNvSpPr>
                <a:spLocks noGrp="1"/>
              </p:cNvSpPr>
              <p:nvPr>
                <p:ph idx="1"/>
              </p:nvPr>
            </p:nvSpPr>
            <p:spPr/>
            <p:txBody>
              <a:bodyPr/>
              <a:lstStyle/>
              <a:p>
                <a:r>
                  <a:rPr lang="en-US" dirty="0"/>
                  <a:t>Can we have an edge that goes from layer </a:t>
                </a:r>
                <a14:m>
                  <m:oMath xmlns:m="http://schemas.openxmlformats.org/officeDocument/2006/math">
                    <m:r>
                      <a:rPr lang="en-US" b="0" i="1" smtClean="0">
                        <a:latin typeface="Cambria Math" panose="02040503050406030204" pitchFamily="18" charset="0"/>
                      </a:rPr>
                      <m:t>𝑖</m:t>
                    </m:r>
                  </m:oMath>
                </a14:m>
                <a:r>
                  <a:rPr lang="en-US" dirty="0"/>
                  <a:t> to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+2</m:t>
                    </m:r>
                  </m:oMath>
                </a14:m>
                <a:r>
                  <a:rPr lang="en-US" dirty="0"/>
                  <a:t> (or lower)?</a:t>
                </a:r>
              </a:p>
              <a:p>
                <a:r>
                  <a:rPr lang="en-US" dirty="0"/>
                  <a:t>No! If </a:t>
                </a:r>
                <a14:m>
                  <m:oMath xmlns:m="http://schemas.openxmlformats.org/officeDocument/2006/math">
                    <m:r>
                      <a:rPr lang="en-US" b="0" i="1" smtClean="0">
                        <a:latin typeface="Cambria Math" panose="02040503050406030204" pitchFamily="18" charset="0"/>
                      </a:rPr>
                      <m:t>𝑢</m:t>
                    </m:r>
                  </m:oMath>
                </a14:m>
                <a:r>
                  <a:rPr lang="en-US" dirty="0"/>
                  <a:t> is in layer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m:t>
                    </m:r>
                  </m:oMath>
                </a14:m>
                <a:r>
                  <a:rPr lang="en-US" dirty="0"/>
                  <a:t> then we processed its edge while building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so the neighbor is no lower than layer </a:t>
                </a:r>
                <a14:m>
                  <m:oMath xmlns:m="http://schemas.openxmlformats.org/officeDocument/2006/math">
                    <m:r>
                      <a:rPr lang="en-US" b="0" i="1" smtClean="0">
                        <a:latin typeface="Cambria Math" panose="02040503050406030204" pitchFamily="18" charset="0"/>
                      </a:rPr>
                      <m:t>𝑖</m:t>
                    </m:r>
                  </m:oMath>
                </a14:m>
                <a:r>
                  <a:rPr lang="en-US" dirty="0"/>
                  <a:t>.</a:t>
                </a:r>
              </a:p>
              <a:p>
                <a:endParaRPr lang="en-US" dirty="0"/>
              </a:p>
              <a:p>
                <a:r>
                  <a:rPr lang="en-US" dirty="0"/>
                  <a:t>Can you have an edge within a layer?</a:t>
                </a:r>
              </a:p>
              <a:p>
                <a:r>
                  <a:rPr lang="en-US" dirty="0"/>
                  <a:t>Yes! If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are neighbors and both have a neighbor in layer </a:t>
                </a:r>
                <a14:m>
                  <m:oMath xmlns:m="http://schemas.openxmlformats.org/officeDocument/2006/math">
                    <m:r>
                      <a:rPr lang="en-US" b="0" i="1" smtClean="0">
                        <a:latin typeface="Cambria Math" panose="02040503050406030204" pitchFamily="18" charset="0"/>
                      </a:rPr>
                      <m:t>𝑖</m:t>
                    </m:r>
                  </m:oMath>
                </a14:m>
                <a:r>
                  <a:rPr lang="en-US" dirty="0"/>
                  <a:t>, they both end up in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(from their other neighbor) before the edge between them can be processed.</a:t>
                </a:r>
              </a:p>
            </p:txBody>
          </p:sp>
        </mc:Choice>
        <mc:Fallback xmlns="">
          <p:sp>
            <p:nvSpPr>
              <p:cNvPr id="3" name="Content Placeholder 2">
                <a:extLst>
                  <a:ext uri="{FF2B5EF4-FFF2-40B4-BE49-F238E27FC236}">
                    <a16:creationId xmlns:a16="http://schemas.microsoft.com/office/drawing/2014/main" id="{14A4ADED-E949-47D2-80F5-8497F0BFBD6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98005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8EB99-E5C3-4A66-ABC0-50D621BB45C6}"/>
              </a:ext>
            </a:extLst>
          </p:cNvPr>
          <p:cNvSpPr>
            <a:spLocks noGrp="1"/>
          </p:cNvSpPr>
          <p:nvPr>
            <p:ph type="title"/>
          </p:nvPr>
        </p:nvSpPr>
        <p:spPr/>
        <p:txBody>
          <a:bodyPr/>
          <a:lstStyle/>
          <a:p>
            <a:r>
              <a:rPr lang="en-US" dirty="0"/>
              <a:t>Testing Bipartiteness</a:t>
            </a:r>
          </a:p>
        </p:txBody>
      </p:sp>
      <p:sp>
        <p:nvSpPr>
          <p:cNvPr id="3" name="Content Placeholder 2">
            <a:extLst>
              <a:ext uri="{FF2B5EF4-FFF2-40B4-BE49-F238E27FC236}">
                <a16:creationId xmlns:a16="http://schemas.microsoft.com/office/drawing/2014/main" id="{B8E9062D-05A8-4937-9E36-E531FA95391C}"/>
              </a:ext>
            </a:extLst>
          </p:cNvPr>
          <p:cNvSpPr>
            <a:spLocks noGrp="1"/>
          </p:cNvSpPr>
          <p:nvPr>
            <p:ph idx="1"/>
          </p:nvPr>
        </p:nvSpPr>
        <p:spPr/>
        <p:txBody>
          <a:bodyPr/>
          <a:lstStyle/>
          <a:p>
            <a:r>
              <a:rPr lang="en-US" dirty="0"/>
              <a:t>How can we use BFS with layers to check if a graph is 2-colorable?</a:t>
            </a:r>
          </a:p>
          <a:p>
            <a:endParaRPr lang="en-US" dirty="0"/>
          </a:p>
          <a:p>
            <a:r>
              <a:rPr lang="en-US" dirty="0"/>
              <a:t>Well, neighbors have to be “the other color”</a:t>
            </a:r>
          </a:p>
          <a:p>
            <a:r>
              <a:rPr lang="en-US" dirty="0"/>
              <a:t>Where are your neighbors?</a:t>
            </a:r>
          </a:p>
          <a:p>
            <a:r>
              <a:rPr lang="en-US" dirty="0"/>
              <a:t>Hopefully in the next layer or previous layer…</a:t>
            </a:r>
          </a:p>
          <a:p>
            <a:r>
              <a:rPr lang="en-US" dirty="0"/>
              <a:t>Color all the odd layers red and even layers blue.</a:t>
            </a:r>
          </a:p>
          <a:p>
            <a:endParaRPr lang="en-US" dirty="0"/>
          </a:p>
          <a:p>
            <a:r>
              <a:rPr lang="en-US" dirty="0"/>
              <a:t>Does this work? </a:t>
            </a:r>
          </a:p>
        </p:txBody>
      </p:sp>
    </p:spTree>
    <p:extLst>
      <p:ext uri="{BB962C8B-B14F-4D97-AF65-F5344CB8AC3E}">
        <p14:creationId xmlns:p14="http://schemas.microsoft.com/office/powerpoint/2010/main" val="3693626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Proposer-Optimality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Some agents might have more than one possible match in a stable matching. </a:t>
                </a:r>
              </a:p>
              <a:p>
                <a:r>
                  <a:rPr lang="en-US" dirty="0"/>
                  <a:t>We say that </a:t>
                </a:r>
                <a14:m>
                  <m:oMath xmlns:m="http://schemas.openxmlformats.org/officeDocument/2006/math">
                    <m:r>
                      <a:rPr lang="en-US" b="0" i="1" smtClean="0">
                        <a:latin typeface="Cambria Math" panose="02040503050406030204" pitchFamily="18" charset="0"/>
                      </a:rPr>
                      <m:t>h</m:t>
                    </m:r>
                  </m:oMath>
                </a14:m>
                <a:r>
                  <a:rPr lang="en-US" dirty="0"/>
                  <a:t> is a </a:t>
                </a:r>
                <a:r>
                  <a:rPr lang="en-US" b="1" dirty="0">
                    <a:solidFill>
                      <a:schemeClr val="accent3"/>
                    </a:solidFill>
                  </a:rPr>
                  <a:t>feasible partner </a:t>
                </a:r>
                <a:r>
                  <a:rPr lang="en-US" dirty="0"/>
                  <a:t>for </a:t>
                </a:r>
                <a14:m>
                  <m:oMath xmlns:m="http://schemas.openxmlformats.org/officeDocument/2006/math">
                    <m:r>
                      <a:rPr lang="en-US" b="0" i="1" smtClean="0">
                        <a:latin typeface="Cambria Math" panose="02040503050406030204" pitchFamily="18" charset="0"/>
                      </a:rPr>
                      <m:t>𝑟</m:t>
                    </m:r>
                  </m:oMath>
                </a14:m>
                <a:r>
                  <a:rPr lang="en-US" dirty="0"/>
                  <a:t> if there is at least one stable matching where </a:t>
                </a:r>
                <a14:m>
                  <m:oMath xmlns:m="http://schemas.openxmlformats.org/officeDocument/2006/math">
                    <m:r>
                      <a:rPr lang="en-US" b="0" i="1" smtClean="0">
                        <a:latin typeface="Cambria Math" panose="02040503050406030204" pitchFamily="18" charset="0"/>
                      </a:rPr>
                      <m:t>𝑟</m:t>
                    </m:r>
                  </m:oMath>
                </a14:m>
                <a:r>
                  <a:rPr lang="en-US" dirty="0"/>
                  <a:t> and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 </m:t>
                    </m:r>
                  </m:oMath>
                </a14:m>
                <a:r>
                  <a:rPr lang="en-US" dirty="0"/>
                  <a:t>are matched.</a:t>
                </a:r>
              </a:p>
              <a:p>
                <a:r>
                  <a:rPr lang="en-US" dirty="0"/>
                  <a:t>When there’s more than one stable matching, there is a tremendous benefit to being the proposing side.</a:t>
                </a:r>
              </a:p>
              <a:p>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4" name="Rectangle 3"/>
          <p:cNvSpPr/>
          <p:nvPr/>
        </p:nvSpPr>
        <p:spPr>
          <a:xfrm>
            <a:off x="1828799" y="4517482"/>
            <a:ext cx="7652033" cy="1584917"/>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en-US" altLang="en-US" sz="2800" b="1" dirty="0"/>
          </a:p>
          <a:p>
            <a:pPr>
              <a:lnSpc>
                <a:spcPct val="80000"/>
              </a:lnSpc>
            </a:pPr>
            <a:r>
              <a:rPr lang="en-US" altLang="en-US" sz="2800" dirty="0"/>
              <a:t>Every member of the proposing side is matched to their favorite of their feasible partners.</a:t>
            </a:r>
            <a:endParaRPr lang="en-US" altLang="en-US" sz="2800" dirty="0">
              <a:solidFill>
                <a:schemeClr val="hlink"/>
              </a:solidFill>
            </a:endParaRPr>
          </a:p>
        </p:txBody>
      </p:sp>
      <p:sp>
        <p:nvSpPr>
          <p:cNvPr id="5" name="Rectangle 4"/>
          <p:cNvSpPr/>
          <p:nvPr/>
        </p:nvSpPr>
        <p:spPr>
          <a:xfrm>
            <a:off x="1828800" y="4517482"/>
            <a:ext cx="7652032" cy="564776"/>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Proposer-Optimality</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59726D20-366E-0AA7-59AE-C467A89336FB}"/>
                  </a:ext>
                </a:extLst>
              </p14:cNvPr>
              <p14:cNvContentPartPr/>
              <p14:nvPr/>
            </p14:nvContentPartPr>
            <p14:xfrm>
              <a:off x="561600" y="2836800"/>
              <a:ext cx="10257120" cy="3241440"/>
            </p14:xfrm>
          </p:contentPart>
        </mc:Choice>
        <mc:Fallback>
          <p:pic>
            <p:nvPicPr>
              <p:cNvPr id="6" name="Ink 5">
                <a:extLst>
                  <a:ext uri="{FF2B5EF4-FFF2-40B4-BE49-F238E27FC236}">
                    <a16:creationId xmlns:a16="http://schemas.microsoft.com/office/drawing/2014/main" id="{59726D20-366E-0AA7-59AE-C467A89336FB}"/>
                  </a:ext>
                </a:extLst>
              </p:cNvPr>
              <p:cNvPicPr/>
              <p:nvPr/>
            </p:nvPicPr>
            <p:blipFill>
              <a:blip r:embed="rId4"/>
              <a:stretch>
                <a:fillRect/>
              </a:stretch>
            </p:blipFill>
            <p:spPr>
              <a:xfrm>
                <a:off x="552240" y="2827440"/>
                <a:ext cx="10275840" cy="3260160"/>
              </a:xfrm>
              <a:prstGeom prst="rect">
                <a:avLst/>
              </a:prstGeom>
            </p:spPr>
          </p:pic>
        </mc:Fallback>
      </mc:AlternateContent>
    </p:spTree>
    <p:extLst>
      <p:ext uri="{BB962C8B-B14F-4D97-AF65-F5344CB8AC3E}">
        <p14:creationId xmlns:p14="http://schemas.microsoft.com/office/powerpoint/2010/main" val="351281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45B9-762F-4133-A068-7C145CDC08AD}"/>
              </a:ext>
            </a:extLst>
          </p:cNvPr>
          <p:cNvSpPr>
            <a:spLocks noGrp="1"/>
          </p:cNvSpPr>
          <p:nvPr>
            <p:ph type="title"/>
          </p:nvPr>
        </p:nvSpPr>
        <p:spPr/>
        <p:txBody>
          <a:bodyPr/>
          <a:lstStyle/>
          <a:p>
            <a:r>
              <a:rPr lang="en-US" dirty="0"/>
              <a:t>Lemma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DB0FC1-1A8A-47D5-8C53-7289052935EB}"/>
                  </a:ext>
                </a:extLst>
              </p:cNvPr>
              <p:cNvSpPr>
                <a:spLocks noGrp="1"/>
              </p:cNvSpPr>
              <p:nvPr>
                <p:ph idx="1"/>
              </p:nvPr>
            </p:nvSpPr>
            <p:spPr>
              <a:xfrm>
                <a:off x="575240" y="2720787"/>
                <a:ext cx="11187258" cy="3588573"/>
              </a:xfrm>
            </p:spPr>
            <p:txBody>
              <a:bodyPr/>
              <a:lstStyle/>
              <a:p>
                <a:r>
                  <a:rPr lang="en-US" dirty="0"/>
                  <a:t>An “intra-layer” edge is an edge “within” a layer.</a:t>
                </a:r>
              </a:p>
              <a:p>
                <a:endParaRPr lang="en-US" dirty="0"/>
              </a:p>
              <a:p>
                <a:r>
                  <a:rPr lang="en-US" dirty="0"/>
                  <a:t>Follow the “predecessors” back up, layer by layer. </a:t>
                </a:r>
              </a:p>
              <a:p>
                <a:r>
                  <a:rPr lang="en-US" dirty="0"/>
                  <a:t>Eventually we end up with the two vertices having the same predecessor in some level (when you hit layer 1, there’s only one vertex)</a:t>
                </a:r>
              </a:p>
              <a:p>
                <a:r>
                  <a:rPr lang="en-US" dirty="0"/>
                  <a:t>Since we had two vertices per layer until we found the common vertex, we have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vertices – that’s an odd number!</a:t>
                </a:r>
              </a:p>
            </p:txBody>
          </p:sp>
        </mc:Choice>
        <mc:Fallback xmlns="">
          <p:sp>
            <p:nvSpPr>
              <p:cNvPr id="3" name="Content Placeholder 2">
                <a:extLst>
                  <a:ext uri="{FF2B5EF4-FFF2-40B4-BE49-F238E27FC236}">
                    <a16:creationId xmlns:a16="http://schemas.microsoft.com/office/drawing/2014/main" id="{E3DB0FC1-1A8A-47D5-8C53-7289052935EB}"/>
                  </a:ext>
                </a:extLst>
              </p:cNvPr>
              <p:cNvSpPr>
                <a:spLocks noGrp="1" noRot="1" noChangeAspect="1" noMove="1" noResize="1" noEditPoints="1" noAdjustHandles="1" noChangeArrowheads="1" noChangeShapeType="1" noTextEdit="1"/>
              </p:cNvSpPr>
              <p:nvPr>
                <p:ph idx="1"/>
              </p:nvPr>
            </p:nvSpPr>
            <p:spPr>
              <a:xfrm>
                <a:off x="575240" y="2720787"/>
                <a:ext cx="11187258" cy="3588573"/>
              </a:xfrm>
              <a:blipFill>
                <a:blip r:embed="rId2"/>
                <a:stretch>
                  <a:fillRect l="-708" t="-2886" r="-327" b="-186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5664127-977D-4135-A2E0-ECA0DFED92AC}"/>
              </a:ext>
            </a:extLst>
          </p:cNvPr>
          <p:cNvSpPr/>
          <p:nvPr/>
        </p:nvSpPr>
        <p:spPr>
          <a:xfrm>
            <a:off x="575239" y="1463857"/>
            <a:ext cx="9617632" cy="1026459"/>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BFS has an intra-layer edge, then the graph has an odd-length cycle.</a:t>
            </a:r>
          </a:p>
        </p:txBody>
      </p:sp>
    </p:spTree>
    <p:extLst>
      <p:ext uri="{BB962C8B-B14F-4D97-AF65-F5344CB8AC3E}">
        <p14:creationId xmlns:p14="http://schemas.microsoft.com/office/powerpoint/2010/main" val="1406507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E606-FFFA-49ED-B070-FF25ACA55715}"/>
              </a:ext>
            </a:extLst>
          </p:cNvPr>
          <p:cNvSpPr>
            <a:spLocks noGrp="1"/>
          </p:cNvSpPr>
          <p:nvPr>
            <p:ph type="title"/>
          </p:nvPr>
        </p:nvSpPr>
        <p:spPr/>
        <p:txBody>
          <a:bodyPr/>
          <a:lstStyle/>
          <a:p>
            <a:r>
              <a:rPr lang="en-US" dirty="0"/>
              <a:t>Lemma 3</a:t>
            </a:r>
          </a:p>
        </p:txBody>
      </p:sp>
      <p:sp>
        <p:nvSpPr>
          <p:cNvPr id="4" name="Rectangle 3">
            <a:extLst>
              <a:ext uri="{FF2B5EF4-FFF2-40B4-BE49-F238E27FC236}">
                <a16:creationId xmlns:a16="http://schemas.microsoft.com/office/drawing/2014/main" id="{78E0E305-8FD2-4684-B807-BA5CCC6E1311}"/>
              </a:ext>
            </a:extLst>
          </p:cNvPr>
          <p:cNvSpPr/>
          <p:nvPr/>
        </p:nvSpPr>
        <p:spPr>
          <a:xfrm>
            <a:off x="575239" y="1400035"/>
            <a:ext cx="9617632" cy="624919"/>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a graph has no odd-length cycles, then it is bipartite.       </a:t>
            </a:r>
          </a:p>
        </p:txBody>
      </p:sp>
    </p:spTree>
    <p:extLst>
      <p:ext uri="{BB962C8B-B14F-4D97-AF65-F5344CB8AC3E}">
        <p14:creationId xmlns:p14="http://schemas.microsoft.com/office/powerpoint/2010/main" val="21923694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E606-FFFA-49ED-B070-FF25ACA55715}"/>
              </a:ext>
            </a:extLst>
          </p:cNvPr>
          <p:cNvSpPr>
            <a:spLocks noGrp="1"/>
          </p:cNvSpPr>
          <p:nvPr>
            <p:ph type="title"/>
          </p:nvPr>
        </p:nvSpPr>
        <p:spPr/>
        <p:txBody>
          <a:bodyPr/>
          <a:lstStyle/>
          <a:p>
            <a:r>
              <a:rPr lang="en-US" dirty="0"/>
              <a:t>Lemma 3 (pf)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E39B99-8CD1-43C6-BD06-044A6D057BB3}"/>
                  </a:ext>
                </a:extLst>
              </p:cNvPr>
              <p:cNvSpPr>
                <a:spLocks noGrp="1"/>
              </p:cNvSpPr>
              <p:nvPr>
                <p:ph idx="1"/>
              </p:nvPr>
            </p:nvSpPr>
            <p:spPr>
              <a:xfrm>
                <a:off x="575240" y="2147047"/>
                <a:ext cx="11187258" cy="4162314"/>
              </a:xfrm>
            </p:spPr>
            <p:txBody>
              <a:bodyPr/>
              <a:lstStyle/>
              <a:p>
                <a:r>
                  <a:rPr lang="en-US" dirty="0"/>
                  <a:t>Prove it by </a:t>
                </a:r>
                <a:r>
                  <a:rPr lang="en-US" b="1" dirty="0"/>
                  <a:t>contrapositive</a:t>
                </a:r>
                <a:endParaRPr lang="en-US" dirty="0"/>
              </a:p>
              <a:p>
                <a:r>
                  <a:rPr lang="en-US" dirty="0"/>
                  <a:t>We want to show “if a graph is not bipartite, then it has an odd-length cycle.</a:t>
                </a:r>
              </a:p>
              <a:p>
                <a:r>
                  <a:rPr lang="en-US" dirty="0"/>
                  <a:t>Suppose </a:t>
                </a:r>
                <a14:m>
                  <m:oMath xmlns:m="http://schemas.openxmlformats.org/officeDocument/2006/math">
                    <m:r>
                      <a:rPr lang="en-US" b="0" i="1" smtClean="0">
                        <a:latin typeface="Cambria Math" panose="02040503050406030204" pitchFamily="18" charset="0"/>
                      </a:rPr>
                      <m:t>𝐺</m:t>
                    </m:r>
                  </m:oMath>
                </a14:m>
                <a:r>
                  <a:rPr lang="en-US" dirty="0"/>
                  <a:t> is not bipartite. Then the coloring attempt by BFS-coloring must fail. </a:t>
                </a:r>
              </a:p>
              <a:p>
                <a:r>
                  <a:rPr lang="en-US" dirty="0"/>
                  <a:t>Edges between layers can’t cause failure – there must be an intra-level edge causing failure. By Lemma 2, we have an odd cycle.</a:t>
                </a:r>
              </a:p>
            </p:txBody>
          </p:sp>
        </mc:Choice>
        <mc:Fallback xmlns="">
          <p:sp>
            <p:nvSpPr>
              <p:cNvPr id="3" name="Content Placeholder 2">
                <a:extLst>
                  <a:ext uri="{FF2B5EF4-FFF2-40B4-BE49-F238E27FC236}">
                    <a16:creationId xmlns:a16="http://schemas.microsoft.com/office/drawing/2014/main" id="{ECE39B99-8CD1-43C6-BD06-044A6D057BB3}"/>
                  </a:ext>
                </a:extLst>
              </p:cNvPr>
              <p:cNvSpPr>
                <a:spLocks noGrp="1" noRot="1" noChangeAspect="1" noMove="1" noResize="1" noEditPoints="1" noAdjustHandles="1" noChangeArrowheads="1" noChangeShapeType="1" noTextEdit="1"/>
              </p:cNvSpPr>
              <p:nvPr>
                <p:ph idx="1"/>
              </p:nvPr>
            </p:nvSpPr>
            <p:spPr>
              <a:xfrm>
                <a:off x="575240" y="2147047"/>
                <a:ext cx="11187258" cy="4162314"/>
              </a:xfrm>
              <a:blipFill>
                <a:blip r:embed="rId2"/>
                <a:stretch>
                  <a:fillRect l="-708" t="-248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8E0E305-8FD2-4684-B807-BA5CCC6E1311}"/>
              </a:ext>
            </a:extLst>
          </p:cNvPr>
          <p:cNvSpPr/>
          <p:nvPr/>
        </p:nvSpPr>
        <p:spPr>
          <a:xfrm>
            <a:off x="575239" y="1400035"/>
            <a:ext cx="9617632" cy="624919"/>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a graph has no odd-length cycles, then it is bipartite.       </a:t>
            </a:r>
          </a:p>
        </p:txBody>
      </p:sp>
    </p:spTree>
    <p:extLst>
      <p:ext uri="{BB962C8B-B14F-4D97-AF65-F5344CB8AC3E}">
        <p14:creationId xmlns:p14="http://schemas.microsoft.com/office/powerpoint/2010/main" val="2189399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EDA2-DFBD-4DA1-A494-49ED0F89899B}"/>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B97700E5-D063-4BED-9C4A-E654CFA76DFA}"/>
              </a:ext>
            </a:extLst>
          </p:cNvPr>
          <p:cNvSpPr>
            <a:spLocks noGrp="1"/>
          </p:cNvSpPr>
          <p:nvPr>
            <p:ph idx="1"/>
          </p:nvPr>
        </p:nvSpPr>
        <p:spPr>
          <a:xfrm>
            <a:off x="575240" y="2962835"/>
            <a:ext cx="11187258" cy="3346526"/>
          </a:xfrm>
        </p:spPr>
        <p:txBody>
          <a:bodyPr/>
          <a:lstStyle/>
          <a:p>
            <a:r>
              <a:rPr lang="en-US" dirty="0"/>
              <a:t>Proof:</a:t>
            </a:r>
            <a:br>
              <a:rPr lang="en-US" dirty="0"/>
            </a:br>
            <a:r>
              <a:rPr lang="en-US" dirty="0"/>
              <a:t>Lemma 1 says if a graph has an odd cycle, then it’s not bipartite (or in contrapositive form, if a graph is bipartite, then it has no odd cycles)</a:t>
            </a:r>
          </a:p>
          <a:p>
            <a:r>
              <a:rPr lang="en-US" dirty="0"/>
              <a:t>Lemma 3 says if a graph has no odd cycles then it is bipartite.</a:t>
            </a:r>
          </a:p>
          <a:p>
            <a:endParaRPr lang="en-US" dirty="0"/>
          </a:p>
          <a:p>
            <a:endParaRPr lang="en-US" dirty="0"/>
          </a:p>
        </p:txBody>
      </p:sp>
      <p:grpSp>
        <p:nvGrpSpPr>
          <p:cNvPr id="4" name="Group 3" descr="Bipartite definition box">
            <a:extLst>
              <a:ext uri="{FF2B5EF4-FFF2-40B4-BE49-F238E27FC236}">
                <a16:creationId xmlns:a16="http://schemas.microsoft.com/office/drawing/2014/main" id="{8A629D33-FBEB-4217-8245-46C31E1992DF}"/>
              </a:ext>
            </a:extLst>
          </p:cNvPr>
          <p:cNvGrpSpPr/>
          <p:nvPr/>
        </p:nvGrpSpPr>
        <p:grpSpPr>
          <a:xfrm>
            <a:off x="683369" y="1419020"/>
            <a:ext cx="10661465" cy="1516921"/>
            <a:chOff x="677852" y="1580757"/>
            <a:chExt cx="4703420" cy="1516921"/>
          </a:xfrm>
        </p:grpSpPr>
        <p:sp>
          <p:nvSpPr>
            <p:cNvPr id="5" name="Rectangle 4">
              <a:extLst>
                <a:ext uri="{FF2B5EF4-FFF2-40B4-BE49-F238E27FC236}">
                  <a16:creationId xmlns:a16="http://schemas.microsoft.com/office/drawing/2014/main" id="{608DBFFD-26D1-4AA1-8878-F222E12596B9}"/>
                </a:ext>
              </a:extLst>
            </p:cNvPr>
            <p:cNvSpPr/>
            <p:nvPr/>
          </p:nvSpPr>
          <p:spPr>
            <a:xfrm>
              <a:off x="677852" y="1580757"/>
              <a:ext cx="4703420" cy="1516921"/>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if and only if it has no odd cycles.</a:t>
              </a:r>
            </a:p>
          </p:txBody>
        </p:sp>
        <p:sp>
          <p:nvSpPr>
            <p:cNvPr id="6" name="Rectangle 5">
              <a:extLst>
                <a:ext uri="{FF2B5EF4-FFF2-40B4-BE49-F238E27FC236}">
                  <a16:creationId xmlns:a16="http://schemas.microsoft.com/office/drawing/2014/main" id="{C0C707DF-0990-4336-A672-A3D9F02231AA}"/>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Tree>
    <p:extLst>
      <p:ext uri="{BB962C8B-B14F-4D97-AF65-F5344CB8AC3E}">
        <p14:creationId xmlns:p14="http://schemas.microsoft.com/office/powerpoint/2010/main" val="7231952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4123-EDA7-4272-B987-8A779E9883EE}"/>
              </a:ext>
            </a:extLst>
          </p:cNvPr>
          <p:cNvSpPr>
            <a:spLocks noGrp="1"/>
          </p:cNvSpPr>
          <p:nvPr>
            <p:ph type="title"/>
          </p:nvPr>
        </p:nvSpPr>
        <p:spPr/>
        <p:txBody>
          <a:bodyPr/>
          <a:lstStyle/>
          <a:p>
            <a:r>
              <a:rPr lang="en-US" dirty="0"/>
              <a:t>Proof-by-algorithm</a:t>
            </a:r>
          </a:p>
        </p:txBody>
      </p:sp>
      <p:sp>
        <p:nvSpPr>
          <p:cNvPr id="3" name="Content Placeholder 2">
            <a:extLst>
              <a:ext uri="{FF2B5EF4-FFF2-40B4-BE49-F238E27FC236}">
                <a16:creationId xmlns:a16="http://schemas.microsoft.com/office/drawing/2014/main" id="{119E98EC-224D-4E9B-B4C3-999DD4B7EAEE}"/>
              </a:ext>
            </a:extLst>
          </p:cNvPr>
          <p:cNvSpPr>
            <a:spLocks noGrp="1"/>
          </p:cNvSpPr>
          <p:nvPr>
            <p:ph idx="1"/>
          </p:nvPr>
        </p:nvSpPr>
        <p:spPr/>
        <p:txBody>
          <a:bodyPr/>
          <a:lstStyle/>
          <a:p>
            <a:r>
              <a:rPr lang="en-US" dirty="0"/>
              <a:t>The final theorem statement doesn’t know about the algorithm – we used the algorithm to prove a graph theory fact!</a:t>
            </a:r>
          </a:p>
        </p:txBody>
      </p:sp>
    </p:spTree>
    <p:extLst>
      <p:ext uri="{BB962C8B-B14F-4D97-AF65-F5344CB8AC3E}">
        <p14:creationId xmlns:p14="http://schemas.microsoft.com/office/powerpoint/2010/main" val="8934908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5494-186F-46F7-A7DF-1A89DE760BCC}"/>
              </a:ext>
            </a:extLst>
          </p:cNvPr>
          <p:cNvSpPr>
            <a:spLocks noGrp="1"/>
          </p:cNvSpPr>
          <p:nvPr>
            <p:ph type="title"/>
          </p:nvPr>
        </p:nvSpPr>
        <p:spPr/>
        <p:txBody>
          <a:bodyPr/>
          <a:lstStyle/>
          <a:p>
            <a:r>
              <a:rPr lang="en-US" dirty="0"/>
              <a:t>Wrapping it up</a:t>
            </a:r>
          </a:p>
        </p:txBody>
      </p:sp>
      <p:sp>
        <p:nvSpPr>
          <p:cNvPr id="5" name="TextBox 4">
            <a:extLst>
              <a:ext uri="{FF2B5EF4-FFF2-40B4-BE49-F238E27FC236}">
                <a16:creationId xmlns:a16="http://schemas.microsoft.com/office/drawing/2014/main" id="{BF264E70-5920-4BA2-800A-208E153B6CA7}"/>
              </a:ext>
            </a:extLst>
          </p:cNvPr>
          <p:cNvSpPr txBox="1"/>
          <p:nvPr/>
        </p:nvSpPr>
        <p:spPr>
          <a:xfrm>
            <a:off x="521452" y="1073892"/>
            <a:ext cx="8662890" cy="5632311"/>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BipartiteCheck</a:t>
            </a:r>
            <a:r>
              <a:rPr lang="en-US" dirty="0">
                <a:latin typeface="Courier New" panose="02070309020205020404" pitchFamily="49" charset="0"/>
                <a:cs typeface="Courier New" panose="02070309020205020404" pitchFamily="49" charset="0"/>
              </a:rPr>
              <a:t>(graph) //assumes graph is connected!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(first vertex)</a:t>
            </a:r>
          </a:p>
          <a:p>
            <a:r>
              <a:rPr lang="en-US" dirty="0">
                <a:latin typeface="Courier New" panose="02070309020205020404" pitchFamily="49" charset="0"/>
                <a:cs typeface="Courier New" panose="02070309020205020404" pitchFamily="49" charset="0"/>
              </a:rPr>
              <a:t>   mark first vertex as seen</a:t>
            </a:r>
          </a:p>
          <a:p>
            <a:r>
              <a:rPr lang="en-US" dirty="0">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l=“odd”</a:t>
            </a:r>
          </a:p>
          <a:p>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toVisit</a:t>
            </a:r>
            <a:r>
              <a:rPr lang="en-US" dirty="0">
                <a:latin typeface="Courier New" panose="02070309020205020404" pitchFamily="49" charset="0"/>
                <a:cs typeface="Courier New" panose="02070309020205020404" pitchFamily="49" charset="0"/>
              </a:rPr>
              <a:t> is not empty)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current = </a:t>
            </a:r>
            <a:r>
              <a:rPr lang="en-US" dirty="0" err="1">
                <a:solidFill>
                  <a:srgbClr val="FF0000"/>
                </a:solidFill>
                <a:latin typeface="Courier New" panose="02070309020205020404" pitchFamily="49" charset="0"/>
                <a:cs typeface="Courier New" panose="02070309020205020404" pitchFamily="49" charset="0"/>
              </a:rPr>
              <a:t>toVisit.dequeue</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if(current == end-of-layer-marker)</a:t>
            </a:r>
          </a:p>
          <a:p>
            <a:r>
              <a:rPr lang="en-US" dirty="0">
                <a:solidFill>
                  <a:srgbClr val="FF0000"/>
                </a:solidFill>
                <a:latin typeface="Courier New" panose="02070309020205020404" pitchFamily="49" charset="0"/>
                <a:cs typeface="Courier New" panose="02070309020205020404" pitchFamily="49" charset="0"/>
              </a:rPr>
              <a:t>		l++</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 = l</a:t>
            </a:r>
          </a:p>
          <a:p>
            <a:r>
              <a:rPr lang="en-US" dirty="0">
                <a:latin typeface="Courier New" panose="02070309020205020404" pitchFamily="49" charset="0"/>
                <a:cs typeface="Courier New" panose="02070309020205020404" pitchFamily="49" charset="0"/>
              </a:rPr>
              <a:t>      for (v :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if (v is not seen)</a:t>
            </a:r>
          </a:p>
          <a:p>
            <a:r>
              <a:rPr lang="en-US" dirty="0">
                <a:latin typeface="Courier New" panose="02070309020205020404" pitchFamily="49" charset="0"/>
                <a:cs typeface="Courier New" panose="02070309020205020404" pitchFamily="49" charset="0"/>
              </a:rPr>
              <a:t>		  mark v as seen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(v)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else //v is seen</a:t>
            </a:r>
          </a:p>
          <a:p>
            <a:r>
              <a:rPr lang="en-US" dirty="0">
                <a:solidFill>
                  <a:srgbClr val="FF0000"/>
                </a:solidFill>
                <a:latin typeface="Courier New" panose="02070309020205020404" pitchFamily="49" charset="0"/>
                <a:cs typeface="Courier New" panose="02070309020205020404" pitchFamily="49" charset="0"/>
              </a:rPr>
              <a:t>            if(</a:t>
            </a:r>
            <a:r>
              <a:rPr lang="en-US" dirty="0" err="1">
                <a:solidFill>
                  <a:srgbClr val="FF0000"/>
                </a:solidFill>
                <a:latin typeface="Courier New" panose="02070309020205020404" pitchFamily="49" charset="0"/>
                <a:cs typeface="Courier New" panose="02070309020205020404" pitchFamily="49" charset="0"/>
              </a:rPr>
              <a:t>v.layer</a:t>
            </a:r>
            <a:r>
              <a:rPr lang="en-US" dirty="0">
                <a:solidFill>
                  <a:srgbClr val="FF0000"/>
                </a:solidFill>
                <a:latin typeface="Courier New" panose="02070309020205020404" pitchFamily="49" charset="0"/>
                <a:cs typeface="Courier New" panose="02070309020205020404" pitchFamily="49" charset="0"/>
              </a:rPr>
              <a:t> ==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return “not bipartite” //intra-level edge</a:t>
            </a:r>
          </a:p>
          <a:p>
            <a:r>
              <a:rPr lang="en-US" dirty="0">
                <a:solidFill>
                  <a:srgbClr val="FF0000"/>
                </a:solidFill>
                <a:latin typeface="Courier New" panose="02070309020205020404" pitchFamily="49" charset="0"/>
                <a:cs typeface="Courier New" panose="02070309020205020404" pitchFamily="49" charset="0"/>
              </a:rPr>
              <a:t>  return “bipartite” //no intra-level edges</a:t>
            </a:r>
          </a:p>
          <a:p>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44653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7878-370D-44EA-948D-3945A0FDCFC4}"/>
              </a:ext>
            </a:extLst>
          </p:cNvPr>
          <p:cNvSpPr>
            <a:spLocks noGrp="1"/>
          </p:cNvSpPr>
          <p:nvPr>
            <p:ph type="title"/>
          </p:nvPr>
        </p:nvSpPr>
        <p:spPr/>
        <p:txBody>
          <a:bodyPr/>
          <a:lstStyle/>
          <a:p>
            <a:r>
              <a:rPr lang="en-US" dirty="0"/>
              <a:t>Two Things to Prove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882717-974A-48B0-B5B4-50935319768C}"/>
                  </a:ext>
                </a:extLst>
              </p:cNvPr>
              <p:cNvSpPr>
                <a:spLocks noGrp="1"/>
              </p:cNvSpPr>
              <p:nvPr>
                <p:ph idx="1"/>
              </p:nvPr>
            </p:nvSpPr>
            <p:spPr/>
            <p:txBody>
              <a:bodyPr/>
              <a:lstStyle/>
              <a:p>
                <a:r>
                  <a:rPr lang="en-US" dirty="0"/>
                  <a:t>Our algorithm should answer “yes” or “no”</a:t>
                </a:r>
              </a:p>
              <a:p>
                <a:r>
                  <a:rPr lang="en-US" dirty="0"/>
                  <a:t>“yes </a:t>
                </a:r>
                <a14:m>
                  <m:oMath xmlns:m="http://schemas.openxmlformats.org/officeDocument/2006/math">
                    <m:r>
                      <a:rPr lang="en-US" b="0" i="1" smtClean="0">
                        <a:latin typeface="Cambria Math" panose="02040503050406030204" pitchFamily="18" charset="0"/>
                      </a:rPr>
                      <m:t>𝐺</m:t>
                    </m:r>
                  </m:oMath>
                </a14:m>
                <a:r>
                  <a:rPr lang="en-US" dirty="0"/>
                  <a:t> is bipartite” or “no </a:t>
                </a:r>
                <a14:m>
                  <m:oMath xmlns:m="http://schemas.openxmlformats.org/officeDocument/2006/math">
                    <m:r>
                      <a:rPr lang="en-US" b="0" i="1" smtClean="0">
                        <a:latin typeface="Cambria Math" panose="02040503050406030204" pitchFamily="18" charset="0"/>
                      </a:rPr>
                      <m:t>𝐺</m:t>
                    </m:r>
                  </m:oMath>
                </a14:m>
                <a:r>
                  <a:rPr lang="en-US" dirty="0"/>
                  <a:t> isn’t bipartite”</a:t>
                </a:r>
              </a:p>
              <a:p>
                <a:r>
                  <a:rPr lang="en-US" dirty="0"/>
                  <a:t>We need to show an if-and-only-if</a:t>
                </a:r>
              </a:p>
              <a:p>
                <a:r>
                  <a:rPr lang="en-US" dirty="0"/>
                  <a:t>“Our algorithm outputs </a:t>
                </a:r>
                <a:r>
                  <a:rPr lang="en-US" dirty="0">
                    <a:latin typeface="Courier New" panose="02070309020205020404" pitchFamily="49" charset="0"/>
                    <a:cs typeface="Courier New" panose="02070309020205020404" pitchFamily="49" charset="0"/>
                  </a:rPr>
                  <a:t>true</a:t>
                </a:r>
                <a:r>
                  <a:rPr lang="en-US" dirty="0"/>
                  <a:t> if and only if </a:t>
                </a:r>
                <a14:m>
                  <m:oMath xmlns:m="http://schemas.openxmlformats.org/officeDocument/2006/math">
                    <m:r>
                      <a:rPr lang="en-US" b="0" i="1" smtClean="0">
                        <a:latin typeface="Cambria Math" panose="02040503050406030204" pitchFamily="18" charset="0"/>
                      </a:rPr>
                      <m:t>𝐺</m:t>
                    </m:r>
                  </m:oMath>
                </a14:m>
                <a:r>
                  <a:rPr lang="en-US" dirty="0"/>
                  <a:t> is bipartite”</a:t>
                </a:r>
              </a:p>
              <a:p>
                <a:r>
                  <a:rPr lang="en-US" dirty="0"/>
                  <a:t>There are </a:t>
                </a:r>
                <a:r>
                  <a:rPr lang="en-US" b="1" i="1" dirty="0"/>
                  <a:t>two </a:t>
                </a:r>
                <a:r>
                  <a:rPr lang="en-US" dirty="0"/>
                  <a:t>implications to prove!</a:t>
                </a:r>
              </a:p>
              <a:p>
                <a:r>
                  <a:rPr lang="en-US" dirty="0"/>
                  <a:t>If we output </a:t>
                </a:r>
                <a:r>
                  <a:rPr lang="en-US" dirty="0">
                    <a:latin typeface="Courier New" panose="02070309020205020404" pitchFamily="49" charset="0"/>
                    <a:cs typeface="Courier New" panose="02070309020205020404" pitchFamily="49" charset="0"/>
                  </a:rPr>
                  <a:t>true</a:t>
                </a:r>
                <a:r>
                  <a:rPr lang="en-US" dirty="0"/>
                  <a:t> then </a:t>
                </a:r>
                <a14:m>
                  <m:oMath xmlns:m="http://schemas.openxmlformats.org/officeDocument/2006/math">
                    <m:r>
                      <a:rPr lang="en-US" b="0" i="1" smtClean="0">
                        <a:latin typeface="Cambria Math" panose="02040503050406030204" pitchFamily="18" charset="0"/>
                      </a:rPr>
                      <m:t>𝐺</m:t>
                    </m:r>
                  </m:oMath>
                </a14:m>
                <a:r>
                  <a:rPr lang="en-US" dirty="0"/>
                  <a:t> really is bipartite.</a:t>
                </a:r>
              </a:p>
              <a:p>
                <a:r>
                  <a:rPr lang="en-US" dirty="0"/>
                  <a:t>If </a:t>
                </a:r>
                <a14:m>
                  <m:oMath xmlns:m="http://schemas.openxmlformats.org/officeDocument/2006/math">
                    <m:r>
                      <a:rPr lang="en-US" b="0" i="1" smtClean="0">
                        <a:latin typeface="Cambria Math" panose="02040503050406030204" pitchFamily="18" charset="0"/>
                      </a:rPr>
                      <m:t>𝐺</m:t>
                    </m:r>
                  </m:oMath>
                </a14:m>
                <a:r>
                  <a:rPr lang="en-US" dirty="0"/>
                  <a:t> is bipartite then our algorithm outputs </a:t>
                </a:r>
                <a:r>
                  <a:rPr lang="en-US" dirty="0">
                    <a:latin typeface="Courier New" panose="02070309020205020404" pitchFamily="49" charset="0"/>
                    <a:cs typeface="Courier New" panose="02070309020205020404" pitchFamily="49" charset="0"/>
                  </a:rPr>
                  <a:t>true</a:t>
                </a:r>
                <a:r>
                  <a:rPr lang="en-US" dirty="0"/>
                  <a:t>.</a:t>
                </a:r>
              </a:p>
              <a:p>
                <a:pPr marL="0" indent="0">
                  <a:buNone/>
                </a:pPr>
                <a:endParaRPr lang="en-US" b="1" i="1" dirty="0"/>
              </a:p>
            </p:txBody>
          </p:sp>
        </mc:Choice>
        <mc:Fallback xmlns="">
          <p:sp>
            <p:nvSpPr>
              <p:cNvPr id="3" name="Content Placeholder 2">
                <a:extLst>
                  <a:ext uri="{FF2B5EF4-FFF2-40B4-BE49-F238E27FC236}">
                    <a16:creationId xmlns:a16="http://schemas.microsoft.com/office/drawing/2014/main" id="{A6882717-974A-48B0-B5B4-50935319768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8533460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AD41-51F7-40F4-9FAF-29CCD2C551A8}"/>
              </a:ext>
            </a:extLst>
          </p:cNvPr>
          <p:cNvSpPr>
            <a:spLocks noGrp="1"/>
          </p:cNvSpPr>
          <p:nvPr>
            <p:ph type="title"/>
          </p:nvPr>
        </p:nvSpPr>
        <p:spPr/>
        <p:txBody>
          <a:bodyPr/>
          <a:lstStyle/>
          <a:p>
            <a:r>
              <a:rPr lang="en-US" dirty="0"/>
              <a:t>Proving Algorithm Correct</a:t>
            </a:r>
          </a:p>
        </p:txBody>
      </p:sp>
      <p:sp>
        <p:nvSpPr>
          <p:cNvPr id="3" name="Content Placeholder 2">
            <a:extLst>
              <a:ext uri="{FF2B5EF4-FFF2-40B4-BE49-F238E27FC236}">
                <a16:creationId xmlns:a16="http://schemas.microsoft.com/office/drawing/2014/main" id="{53F725E8-BEFE-4ACE-BA9E-0748C9800A02}"/>
              </a:ext>
            </a:extLst>
          </p:cNvPr>
          <p:cNvSpPr>
            <a:spLocks noGrp="1"/>
          </p:cNvSpPr>
          <p:nvPr>
            <p:ph idx="1"/>
          </p:nvPr>
        </p:nvSpPr>
        <p:spPr/>
        <p:txBody>
          <a:bodyPr/>
          <a:lstStyle/>
          <a:p>
            <a:r>
              <a:rPr lang="en-US" dirty="0"/>
              <a:t>If the graph is bipartite, then by Lemma 1 there is no odd cycle. So by the contrapositive of lemma 2, we get no intra-level edges when we run BFS, thus the algorithm (correctly) returns the graph is bipartite.</a:t>
            </a:r>
          </a:p>
          <a:p>
            <a:endParaRPr lang="en-US" dirty="0"/>
          </a:p>
          <a:p>
            <a:r>
              <a:rPr lang="en-US" dirty="0"/>
              <a:t>If the algorithm returns that the graph is bipartite, then we have found a bipartition. We cannot have any intra-level edges (since we check every edge in the course of the algorithm). We proved earlier that there are no edges skipping more than one level. So if we assign odd levels to “red” and even levels to “blue” the algorithm has verified that there are no edges between vertices of the same color.</a:t>
            </a:r>
          </a:p>
        </p:txBody>
      </p:sp>
    </p:spTree>
    <p:extLst>
      <p:ext uri="{BB962C8B-B14F-4D97-AF65-F5344CB8AC3E}">
        <p14:creationId xmlns:p14="http://schemas.microsoft.com/office/powerpoint/2010/main" val="11076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98CC7-9518-4534-AC1B-275D21D94077}"/>
              </a:ext>
            </a:extLst>
          </p:cNvPr>
          <p:cNvSpPr>
            <a:spLocks noGrp="1"/>
          </p:cNvSpPr>
          <p:nvPr>
            <p:ph type="title"/>
          </p:nvPr>
        </p:nvSpPr>
        <p:spPr/>
        <p:txBody>
          <a:bodyPr/>
          <a:lstStyle/>
          <a:p>
            <a:r>
              <a:rPr lang="en-US" dirty="0"/>
              <a:t>Proposer-Optimality (intuition)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19A618-0C64-470D-A6A0-1496C3053547}"/>
                  </a:ext>
                </a:extLst>
              </p:cNvPr>
              <p:cNvSpPr>
                <a:spLocks noGrp="1"/>
              </p:cNvSpPr>
              <p:nvPr>
                <p:ph idx="1"/>
              </p:nvPr>
            </p:nvSpPr>
            <p:spPr>
              <a:xfrm>
                <a:off x="575240" y="1110343"/>
                <a:ext cx="7575050" cy="5565710"/>
              </a:xfrm>
            </p:spPr>
            <p:txBody>
              <a:bodyPr>
                <a:normAutofit fontScale="92500"/>
              </a:bodyPr>
              <a:lstStyle/>
              <a:p>
                <a:r>
                  <a:rPr lang="en-US" dirty="0"/>
                  <a:t>Intuition</a:t>
                </a:r>
              </a:p>
              <a:p>
                <a:r>
                  <a:rPr lang="en-US" dirty="0"/>
                  <a:t>This isn’t a full proof (coming in a second)</a:t>
                </a:r>
              </a:p>
              <a:p>
                <a:r>
                  <a:rPr lang="en-US" dirty="0"/>
                  <a:t>Suppose </a:t>
                </a:r>
                <a14:m>
                  <m:oMath xmlns:m="http://schemas.openxmlformats.org/officeDocument/2006/math">
                    <m:r>
                      <a:rPr lang="en-US" b="0" i="1" smtClean="0">
                        <a:latin typeface="Cambria Math" panose="02040503050406030204" pitchFamily="18" charset="0"/>
                      </a:rPr>
                      <m:t>𝑟</m:t>
                    </m:r>
                  </m:oMath>
                </a14:m>
                <a:r>
                  <a:rPr lang="en-US" dirty="0"/>
                  <a:t> is not matched to their favorite feasible partner, </a:t>
                </a:r>
                <a14:m>
                  <m:oMath xmlns:m="http://schemas.openxmlformats.org/officeDocument/2006/math">
                    <m:r>
                      <a:rPr lang="en-US" b="0" i="1" smtClean="0">
                        <a:latin typeface="Cambria Math" panose="02040503050406030204" pitchFamily="18" charset="0"/>
                      </a:rPr>
                      <m:t>h</m:t>
                    </m:r>
                  </m:oMath>
                </a14:m>
                <a:r>
                  <a:rPr lang="en-US" dirty="0"/>
                  <a:t>. Then </a:t>
                </a:r>
                <a14:m>
                  <m:oMath xmlns:m="http://schemas.openxmlformats.org/officeDocument/2006/math">
                    <m:r>
                      <a:rPr lang="en-US" b="0" i="1" smtClean="0">
                        <a:latin typeface="Cambria Math" panose="02040503050406030204" pitchFamily="18" charset="0"/>
                      </a:rPr>
                      <m:t>𝑟</m:t>
                    </m:r>
                  </m:oMath>
                </a14:m>
                <a:r>
                  <a:rPr lang="en-US" dirty="0"/>
                  <a:t> must have been rejected by </a:t>
                </a:r>
                <a14:m>
                  <m:oMath xmlns:m="http://schemas.openxmlformats.org/officeDocument/2006/math">
                    <m:r>
                      <a:rPr lang="en-US" b="0" i="1" smtClean="0">
                        <a:latin typeface="Cambria Math" panose="02040503050406030204" pitchFamily="18" charset="0"/>
                      </a:rPr>
                      <m:t>h</m:t>
                    </m:r>
                  </m:oMath>
                </a14:m>
                <a:r>
                  <a:rPr lang="en-US" dirty="0"/>
                  <a:t> during the algorithm (otherwise </a:t>
                </a:r>
                <a14:m>
                  <m:oMath xmlns:m="http://schemas.openxmlformats.org/officeDocument/2006/math">
                    <m:r>
                      <a:rPr lang="en-US" b="0" i="1" smtClean="0">
                        <a:latin typeface="Cambria Math" panose="02040503050406030204" pitchFamily="18" charset="0"/>
                      </a:rPr>
                      <m:t>𝑟</m:t>
                    </m:r>
                  </m:oMath>
                </a14:m>
                <a:r>
                  <a:rPr lang="en-US" dirty="0"/>
                  <a:t> matched to </a:t>
                </a:r>
                <a14:m>
                  <m:oMath xmlns:m="http://schemas.openxmlformats.org/officeDocument/2006/math">
                    <m:r>
                      <a:rPr lang="en-US" b="0" i="1" smtClean="0">
                        <a:latin typeface="Cambria Math" panose="02040503050406030204" pitchFamily="18" charset="0"/>
                      </a:rPr>
                      <m:t>h</m:t>
                    </m:r>
                  </m:oMath>
                </a14:m>
                <a:r>
                  <a:rPr lang="en-US" dirty="0"/>
                  <a:t> or better). How did that happen? Well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 </m:t>
                    </m:r>
                  </m:oMath>
                </a14:m>
                <a:r>
                  <a:rPr lang="en-US" dirty="0"/>
                  <a:t>had to have a better offer. But what’s the source of that better offer? Call them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a:t>
                </a:r>
              </a:p>
              <a:p>
                <a:r>
                  <a:rPr lang="en-US" dirty="0"/>
                  <a:t>There’s some stable matching where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a:t> are matched, and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is matched to some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a:t>. For stability </a:t>
                </a:r>
                <a14:m>
                  <m:oMath xmlns:m="http://schemas.openxmlformats.org/officeDocument/2006/math">
                    <m:r>
                      <a:rPr lang="en-US" b="0" i="1" smtClean="0">
                        <a:latin typeface="Cambria Math" panose="02040503050406030204" pitchFamily="18" charset="0"/>
                      </a:rPr>
                      <m:t>h</m:t>
                    </m:r>
                  </m:oMath>
                </a14:m>
                <a:r>
                  <a:rPr lang="en-US" dirty="0"/>
                  <a:t> prefers </a:t>
                </a:r>
                <a14:m>
                  <m:oMath xmlns:m="http://schemas.openxmlformats.org/officeDocument/2006/math">
                    <m:r>
                      <a:rPr lang="en-US" b="0" i="1" smtClean="0">
                        <a:latin typeface="Cambria Math" panose="02040503050406030204" pitchFamily="18" charset="0"/>
                      </a:rPr>
                      <m:t>𝑟</m:t>
                    </m:r>
                  </m:oMath>
                </a14:m>
                <a:r>
                  <a:rPr lang="en-US" dirty="0"/>
                  <a:t> to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or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prefers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a:t> to </a:t>
                </a:r>
                <a14:m>
                  <m:oMath xmlns:m="http://schemas.openxmlformats.org/officeDocument/2006/math">
                    <m:r>
                      <a:rPr lang="en-US" b="0" i="1" smtClean="0">
                        <a:latin typeface="Cambria Math" panose="02040503050406030204" pitchFamily="18" charset="0"/>
                      </a:rPr>
                      <m:t>h</m:t>
                    </m:r>
                  </m:oMath>
                </a14:m>
                <a:r>
                  <a:rPr lang="en-US" dirty="0"/>
                  <a:t>.</a:t>
                </a:r>
              </a:p>
              <a:p>
                <a:r>
                  <a:rPr lang="en-US" dirty="0"/>
                  <a:t>Must be the second, so when we hit pause,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had also already rejected by a feasible partner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3D19A618-0C64-470D-A6A0-1496C3053547}"/>
                  </a:ext>
                </a:extLst>
              </p:cNvPr>
              <p:cNvSpPr>
                <a:spLocks noGrp="1" noRot="1" noChangeAspect="1" noMove="1" noResize="1" noEditPoints="1" noAdjustHandles="1" noChangeArrowheads="1" noChangeShapeType="1" noTextEdit="1"/>
              </p:cNvSpPr>
              <p:nvPr>
                <p:ph idx="1"/>
              </p:nvPr>
            </p:nvSpPr>
            <p:spPr>
              <a:xfrm>
                <a:off x="575240" y="1110343"/>
                <a:ext cx="7575050" cy="5565710"/>
              </a:xfrm>
              <a:blipFill>
                <a:blip r:embed="rId3"/>
                <a:stretch>
                  <a:fillRect l="-805" t="-1643" r="-1770" b="-657"/>
                </a:stretch>
              </a:blipFill>
            </p:spPr>
            <p:txBody>
              <a:bodyPr/>
              <a:lstStyle/>
              <a:p>
                <a:r>
                  <a:rPr lang="en-US">
                    <a:noFill/>
                  </a:rPr>
                  <a:t> </a:t>
                </a:r>
              </a:p>
            </p:txBody>
          </p:sp>
        </mc:Fallback>
      </mc:AlternateContent>
      <p:grpSp>
        <p:nvGrpSpPr>
          <p:cNvPr id="26" name="Group 25" descr="Part of a stable matching instance. r' is matched to h. A dotted line indicates that r has proposed to h.">
            <a:extLst>
              <a:ext uri="{FF2B5EF4-FFF2-40B4-BE49-F238E27FC236}">
                <a16:creationId xmlns:a16="http://schemas.microsoft.com/office/drawing/2014/main" id="{01FBBFFF-2227-B34B-5C08-5E9C358A97B1}"/>
              </a:ext>
            </a:extLst>
          </p:cNvPr>
          <p:cNvGrpSpPr/>
          <p:nvPr/>
        </p:nvGrpSpPr>
        <p:grpSpPr>
          <a:xfrm>
            <a:off x="9117581" y="1157864"/>
            <a:ext cx="1921939" cy="1515458"/>
            <a:chOff x="9117581" y="1157864"/>
            <a:chExt cx="1921939" cy="1515458"/>
          </a:xfrm>
        </p:grpSpPr>
        <p:sp>
          <p:nvSpPr>
            <p:cNvPr id="4" name="Oval 3">
              <a:extLst>
                <a:ext uri="{FF2B5EF4-FFF2-40B4-BE49-F238E27FC236}">
                  <a16:creationId xmlns:a16="http://schemas.microsoft.com/office/drawing/2014/main" id="{91129CAE-62F6-4AF5-B0C7-A12981F2991A}"/>
                </a:ext>
              </a:extLst>
            </p:cNvPr>
            <p:cNvSpPr/>
            <p:nvPr/>
          </p:nvSpPr>
          <p:spPr>
            <a:xfrm>
              <a:off x="9168165" y="117077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a:extLst>
                <a:ext uri="{FF2B5EF4-FFF2-40B4-BE49-F238E27FC236}">
                  <a16:creationId xmlns:a16="http://schemas.microsoft.com/office/drawing/2014/main" id="{B32CAE9C-60F3-4D4A-93D4-55CEF6FB1F45}"/>
                </a:ext>
              </a:extLst>
            </p:cNvPr>
            <p:cNvSpPr/>
            <p:nvPr/>
          </p:nvSpPr>
          <p:spPr>
            <a:xfrm>
              <a:off x="9168165" y="2205156"/>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a16="http://schemas.microsoft.com/office/drawing/2014/main" id="{3FC82887-1512-47C5-872E-87CDF054CF27}"/>
                </a:ext>
              </a:extLst>
            </p:cNvPr>
            <p:cNvSpPr/>
            <p:nvPr/>
          </p:nvSpPr>
          <p:spPr>
            <a:xfrm>
              <a:off x="10585508" y="117077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a:extLst>
                <a:ext uri="{FF2B5EF4-FFF2-40B4-BE49-F238E27FC236}">
                  <a16:creationId xmlns:a16="http://schemas.microsoft.com/office/drawing/2014/main" id="{B399BC37-F1E1-4EC4-9C82-9DEE0457179A}"/>
                </a:ext>
              </a:extLst>
            </p:cNvPr>
            <p:cNvSpPr/>
            <p:nvPr/>
          </p:nvSpPr>
          <p:spPr>
            <a:xfrm>
              <a:off x="10585508" y="220267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0E2C35A-CB0B-4183-B2AA-0C16DB808BAA}"/>
                    </a:ext>
                  </a:extLst>
                </p:cNvPr>
                <p:cNvSpPr txBox="1"/>
                <p:nvPr/>
              </p:nvSpPr>
              <p:spPr>
                <a:xfrm>
                  <a:off x="10556329" y="1157864"/>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8" name="TextBox 7">
                  <a:extLst>
                    <a:ext uri="{FF2B5EF4-FFF2-40B4-BE49-F238E27FC236}">
                      <a16:creationId xmlns:a16="http://schemas.microsoft.com/office/drawing/2014/main" id="{A0E2C35A-CB0B-4183-B2AA-0C16DB808BAA}"/>
                    </a:ext>
                  </a:extLst>
                </p:cNvPr>
                <p:cNvSpPr txBox="1">
                  <a:spLocks noRot="1" noChangeAspect="1" noMove="1" noResize="1" noEditPoints="1" noAdjustHandles="1" noChangeArrowheads="1" noChangeShapeType="1" noTextEdit="1"/>
                </p:cNvSpPr>
                <p:nvPr/>
              </p:nvSpPr>
              <p:spPr>
                <a:xfrm>
                  <a:off x="10556329" y="1157864"/>
                  <a:ext cx="454013" cy="461665"/>
                </a:xfrm>
                <a:prstGeom prst="rect">
                  <a:avLst/>
                </a:prstGeom>
                <a:blipFill>
                  <a:blip r:embed="rId4"/>
                  <a:stretch>
                    <a:fillRect l="-4054" r="-4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BD2291C-704F-47A8-96BC-172F421D58D9}"/>
                    </a:ext>
                  </a:extLst>
                </p:cNvPr>
                <p:cNvSpPr txBox="1"/>
                <p:nvPr/>
              </p:nvSpPr>
              <p:spPr>
                <a:xfrm>
                  <a:off x="9182753" y="118594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9" name="TextBox 8">
                  <a:extLst>
                    <a:ext uri="{FF2B5EF4-FFF2-40B4-BE49-F238E27FC236}">
                      <a16:creationId xmlns:a16="http://schemas.microsoft.com/office/drawing/2014/main" id="{ABD2291C-704F-47A8-96BC-172F421D58D9}"/>
                    </a:ext>
                  </a:extLst>
                </p:cNvPr>
                <p:cNvSpPr txBox="1">
                  <a:spLocks noRot="1" noChangeAspect="1" noMove="1" noResize="1" noEditPoints="1" noAdjustHandles="1" noChangeArrowheads="1" noChangeShapeType="1" noTextEdit="1"/>
                </p:cNvSpPr>
                <p:nvPr/>
              </p:nvSpPr>
              <p:spPr>
                <a:xfrm>
                  <a:off x="9182753" y="1185941"/>
                  <a:ext cx="45401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0F98B3E-FCF4-4687-91DB-327E54DCC6DC}"/>
                    </a:ext>
                  </a:extLst>
                </p:cNvPr>
                <p:cNvSpPr txBox="1"/>
                <p:nvPr/>
              </p:nvSpPr>
              <p:spPr>
                <a:xfrm>
                  <a:off x="9117581" y="216548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10" name="TextBox 9">
                  <a:extLst>
                    <a:ext uri="{FF2B5EF4-FFF2-40B4-BE49-F238E27FC236}">
                      <a16:creationId xmlns:a16="http://schemas.microsoft.com/office/drawing/2014/main" id="{10F98B3E-FCF4-4687-91DB-327E54DCC6DC}"/>
                    </a:ext>
                  </a:extLst>
                </p:cNvPr>
                <p:cNvSpPr txBox="1">
                  <a:spLocks noRot="1" noChangeAspect="1" noMove="1" noResize="1" noEditPoints="1" noAdjustHandles="1" noChangeArrowheads="1" noChangeShapeType="1" noTextEdit="1"/>
                </p:cNvSpPr>
                <p:nvPr/>
              </p:nvSpPr>
              <p:spPr>
                <a:xfrm>
                  <a:off x="9117581" y="2165487"/>
                  <a:ext cx="454013" cy="461665"/>
                </a:xfrm>
                <a:prstGeom prst="rect">
                  <a:avLst/>
                </a:prstGeom>
                <a:blipFill>
                  <a:blip r:embed="rId6"/>
                  <a:stretch>
                    <a:fillRect l="-1351"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D2E478E-E561-46EE-B004-C9460E8E3B83}"/>
                    </a:ext>
                  </a:extLst>
                </p:cNvPr>
                <p:cNvSpPr txBox="1"/>
                <p:nvPr/>
              </p:nvSpPr>
              <p:spPr>
                <a:xfrm>
                  <a:off x="10577732" y="221165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11" name="TextBox 10">
                  <a:extLst>
                    <a:ext uri="{FF2B5EF4-FFF2-40B4-BE49-F238E27FC236}">
                      <a16:creationId xmlns:a16="http://schemas.microsoft.com/office/drawing/2014/main" id="{DD2E478E-E561-46EE-B004-C9460E8E3B83}"/>
                    </a:ext>
                  </a:extLst>
                </p:cNvPr>
                <p:cNvSpPr txBox="1">
                  <a:spLocks noRot="1" noChangeAspect="1" noMove="1" noResize="1" noEditPoints="1" noAdjustHandles="1" noChangeArrowheads="1" noChangeShapeType="1" noTextEdit="1"/>
                </p:cNvSpPr>
                <p:nvPr/>
              </p:nvSpPr>
              <p:spPr>
                <a:xfrm>
                  <a:off x="10577732" y="2211657"/>
                  <a:ext cx="454013" cy="461665"/>
                </a:xfrm>
                <a:prstGeom prst="rect">
                  <a:avLst/>
                </a:prstGeom>
                <a:blipFill>
                  <a:blip r:embed="rId7"/>
                  <a:stretch>
                    <a:fillRect/>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1CB3C734-E601-4FC2-9833-FC5FBBBA7509}"/>
                </a:ext>
              </a:extLst>
            </p:cNvPr>
            <p:cNvCxnSpPr/>
            <p:nvPr/>
          </p:nvCxnSpPr>
          <p:spPr>
            <a:xfrm flipV="1">
              <a:off x="9622177" y="2432943"/>
              <a:ext cx="955555" cy="1153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CF29F10-C1E2-4988-B846-BDB1F797D8E6}"/>
                </a:ext>
              </a:extLst>
            </p:cNvPr>
            <p:cNvCxnSpPr/>
            <p:nvPr/>
          </p:nvCxnSpPr>
          <p:spPr>
            <a:xfrm>
              <a:off x="9680538" y="1460465"/>
              <a:ext cx="934151" cy="1000784"/>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grpSp>
        <p:nvGrpSpPr>
          <p:cNvPr id="14" name="Group 13" descr="A stable matching (r,h); (r',h').">
            <a:extLst>
              <a:ext uri="{FF2B5EF4-FFF2-40B4-BE49-F238E27FC236}">
                <a16:creationId xmlns:a16="http://schemas.microsoft.com/office/drawing/2014/main" id="{81CD5D89-D21C-4C50-90D1-D2F9E619BD25}"/>
              </a:ext>
            </a:extLst>
          </p:cNvPr>
          <p:cNvGrpSpPr/>
          <p:nvPr/>
        </p:nvGrpSpPr>
        <p:grpSpPr>
          <a:xfrm>
            <a:off x="9186643" y="3458659"/>
            <a:ext cx="1921939" cy="1515458"/>
            <a:chOff x="9044350" y="5132842"/>
            <a:chExt cx="1921939" cy="1515458"/>
          </a:xfrm>
        </p:grpSpPr>
        <p:sp>
          <p:nvSpPr>
            <p:cNvPr id="15" name="Oval 14">
              <a:extLst>
                <a:ext uri="{FF2B5EF4-FFF2-40B4-BE49-F238E27FC236}">
                  <a16:creationId xmlns:a16="http://schemas.microsoft.com/office/drawing/2014/main" id="{2B512841-B654-4B7E-A66A-FD694445E78C}"/>
                </a:ext>
              </a:extLst>
            </p:cNvPr>
            <p:cNvSpPr/>
            <p:nvPr/>
          </p:nvSpPr>
          <p:spPr>
            <a:xfrm>
              <a:off x="9094934" y="51457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EE9B552D-9640-442D-BF54-756836561482}"/>
                </a:ext>
              </a:extLst>
            </p:cNvPr>
            <p:cNvSpPr/>
            <p:nvPr/>
          </p:nvSpPr>
          <p:spPr>
            <a:xfrm>
              <a:off x="9094934" y="6180134"/>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a:extLst>
                <a:ext uri="{FF2B5EF4-FFF2-40B4-BE49-F238E27FC236}">
                  <a16:creationId xmlns:a16="http://schemas.microsoft.com/office/drawing/2014/main" id="{77C6244A-0AD2-4467-B511-5CA90B6A7774}"/>
                </a:ext>
              </a:extLst>
            </p:cNvPr>
            <p:cNvSpPr/>
            <p:nvPr/>
          </p:nvSpPr>
          <p:spPr>
            <a:xfrm>
              <a:off x="10512277" y="51457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Oval 17">
              <a:extLst>
                <a:ext uri="{FF2B5EF4-FFF2-40B4-BE49-F238E27FC236}">
                  <a16:creationId xmlns:a16="http://schemas.microsoft.com/office/drawing/2014/main" id="{0E4E5AC4-4E59-4199-8C8D-4EF72EE8336F}"/>
                </a:ext>
              </a:extLst>
            </p:cNvPr>
            <p:cNvSpPr/>
            <p:nvPr/>
          </p:nvSpPr>
          <p:spPr>
            <a:xfrm>
              <a:off x="10512277" y="61776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AC4546D-7B16-4228-9C54-900B0B57E187}"/>
                    </a:ext>
                  </a:extLst>
                </p:cNvPr>
                <p:cNvSpPr txBox="1"/>
                <p:nvPr/>
              </p:nvSpPr>
              <p:spPr>
                <a:xfrm>
                  <a:off x="10483098" y="513284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4" name="TextBox 23">
                  <a:extLst>
                    <a:ext uri="{FF2B5EF4-FFF2-40B4-BE49-F238E27FC236}">
                      <a16:creationId xmlns:a16="http://schemas.microsoft.com/office/drawing/2014/main" id="{F9984058-141A-46CE-8A6A-80B185EB208B}"/>
                    </a:ext>
                  </a:extLst>
                </p:cNvPr>
                <p:cNvSpPr txBox="1">
                  <a:spLocks noRot="1" noChangeAspect="1" noMove="1" noResize="1" noEditPoints="1" noAdjustHandles="1" noChangeArrowheads="1" noChangeShapeType="1" noTextEdit="1"/>
                </p:cNvSpPr>
                <p:nvPr/>
              </p:nvSpPr>
              <p:spPr>
                <a:xfrm>
                  <a:off x="10483098" y="5132842"/>
                  <a:ext cx="454013" cy="461665"/>
                </a:xfrm>
                <a:prstGeom prst="rect">
                  <a:avLst/>
                </a:prstGeom>
                <a:blipFill>
                  <a:blip r:embed="rId9"/>
                  <a:stretch>
                    <a:fillRect l="-4054" r="-4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610738F-FBAA-497E-ABB7-F1344C1B7E12}"/>
                    </a:ext>
                  </a:extLst>
                </p:cNvPr>
                <p:cNvSpPr txBox="1"/>
                <p:nvPr/>
              </p:nvSpPr>
              <p:spPr>
                <a:xfrm>
                  <a:off x="9109522" y="516091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25" name="TextBox 24">
                  <a:extLst>
                    <a:ext uri="{FF2B5EF4-FFF2-40B4-BE49-F238E27FC236}">
                      <a16:creationId xmlns:a16="http://schemas.microsoft.com/office/drawing/2014/main" id="{C5D6C008-D6D2-49AA-B4FE-51A8CE577C54}"/>
                    </a:ext>
                  </a:extLst>
                </p:cNvPr>
                <p:cNvSpPr txBox="1">
                  <a:spLocks noRot="1" noChangeAspect="1" noMove="1" noResize="1" noEditPoints="1" noAdjustHandles="1" noChangeArrowheads="1" noChangeShapeType="1" noTextEdit="1"/>
                </p:cNvSpPr>
                <p:nvPr/>
              </p:nvSpPr>
              <p:spPr>
                <a:xfrm>
                  <a:off x="9109522" y="5160919"/>
                  <a:ext cx="454013"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98895E0-AD8E-444E-B369-042BAF292066}"/>
                    </a:ext>
                  </a:extLst>
                </p:cNvPr>
                <p:cNvSpPr txBox="1"/>
                <p:nvPr/>
              </p:nvSpPr>
              <p:spPr>
                <a:xfrm>
                  <a:off x="9044350" y="614046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6" name="TextBox 25">
                  <a:extLst>
                    <a:ext uri="{FF2B5EF4-FFF2-40B4-BE49-F238E27FC236}">
                      <a16:creationId xmlns:a16="http://schemas.microsoft.com/office/drawing/2014/main" id="{4A4EA554-3FE6-46B4-BAFC-98419DAD1508}"/>
                    </a:ext>
                  </a:extLst>
                </p:cNvPr>
                <p:cNvSpPr txBox="1">
                  <a:spLocks noRot="1" noChangeAspect="1" noMove="1" noResize="1" noEditPoints="1" noAdjustHandles="1" noChangeArrowheads="1" noChangeShapeType="1" noTextEdit="1"/>
                </p:cNvSpPr>
                <p:nvPr/>
              </p:nvSpPr>
              <p:spPr>
                <a:xfrm>
                  <a:off x="9044350" y="6140465"/>
                  <a:ext cx="454013" cy="461665"/>
                </a:xfrm>
                <a:prstGeom prst="rect">
                  <a:avLst/>
                </a:prstGeom>
                <a:blipFill>
                  <a:blip r:embed="rId11"/>
                  <a:stretch>
                    <a:fillRect l="-1351"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D5A7985-AE28-4F56-ACA1-1B3C67181AF0}"/>
                    </a:ext>
                  </a:extLst>
                </p:cNvPr>
                <p:cNvSpPr txBox="1"/>
                <p:nvPr/>
              </p:nvSpPr>
              <p:spPr>
                <a:xfrm>
                  <a:off x="10504501" y="618663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27" name="TextBox 26">
                  <a:extLst>
                    <a:ext uri="{FF2B5EF4-FFF2-40B4-BE49-F238E27FC236}">
                      <a16:creationId xmlns:a16="http://schemas.microsoft.com/office/drawing/2014/main" id="{2C9A4936-123C-4FF7-ACC6-D24A033D4D63}"/>
                    </a:ext>
                  </a:extLst>
                </p:cNvPr>
                <p:cNvSpPr txBox="1">
                  <a:spLocks noRot="1" noChangeAspect="1" noMove="1" noResize="1" noEditPoints="1" noAdjustHandles="1" noChangeArrowheads="1" noChangeShapeType="1" noTextEdit="1"/>
                </p:cNvSpPr>
                <p:nvPr/>
              </p:nvSpPr>
              <p:spPr>
                <a:xfrm>
                  <a:off x="10504501" y="6186635"/>
                  <a:ext cx="454013" cy="461665"/>
                </a:xfrm>
                <a:prstGeom prst="rect">
                  <a:avLst/>
                </a:prstGeom>
                <a:blipFill>
                  <a:blip r:embed="rId12"/>
                  <a:stretch>
                    <a:fillRect/>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D2A28556-69B1-4B91-8E8B-82A1E9A6F3E5}"/>
                </a:ext>
              </a:extLst>
            </p:cNvPr>
            <p:cNvCxnSpPr/>
            <p:nvPr/>
          </p:nvCxnSpPr>
          <p:spPr>
            <a:xfrm flipV="1">
              <a:off x="9548946" y="5391752"/>
              <a:ext cx="1028786" cy="1027701"/>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2B59E36-8867-4AD1-B952-994779CB4EE5}"/>
                </a:ext>
              </a:extLst>
            </p:cNvPr>
            <p:cNvCxnSpPr>
              <a:stCxn id="20" idx="3"/>
            </p:cNvCxnSpPr>
            <p:nvPr/>
          </p:nvCxnSpPr>
          <p:spPr>
            <a:xfrm>
              <a:off x="9563535" y="5391752"/>
              <a:ext cx="977923" cy="104447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grpSp>
      <p:pic>
        <p:nvPicPr>
          <p:cNvPr id="25" name="Graphic 24" descr="Pause">
            <a:extLst>
              <a:ext uri="{FF2B5EF4-FFF2-40B4-BE49-F238E27FC236}">
                <a16:creationId xmlns:a16="http://schemas.microsoft.com/office/drawing/2014/main" id="{A8D9B2B4-7AB8-44C5-8084-2CB60A8D94B9}"/>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956604" y="1742368"/>
            <a:ext cx="914400" cy="914400"/>
          </a:xfrm>
          <a:prstGeom prst="rect">
            <a:avLst/>
          </a:prstGeom>
        </p:spPr>
      </p:pic>
      <mc:AlternateContent xmlns:mc="http://schemas.openxmlformats.org/markup-compatibility/2006">
        <mc:Choice xmlns:p14="http://schemas.microsoft.com/office/powerpoint/2010/main" Requires="p14">
          <p:contentPart p14:bwMode="auto" r:id="rId14">
            <p14:nvContentPartPr>
              <p14:cNvPr id="27" name="Ink 26">
                <a:extLst>
                  <a:ext uri="{FF2B5EF4-FFF2-40B4-BE49-F238E27FC236}">
                    <a16:creationId xmlns:a16="http://schemas.microsoft.com/office/drawing/2014/main" id="{209B8CDC-6838-1DCE-82DC-003BF96B7AB3}"/>
                  </a:ext>
                </a:extLst>
              </p14:cNvPr>
              <p14:cNvContentPartPr/>
              <p14:nvPr/>
            </p14:nvContentPartPr>
            <p14:xfrm>
              <a:off x="1820880" y="1461240"/>
              <a:ext cx="10025280" cy="5146560"/>
            </p14:xfrm>
          </p:contentPart>
        </mc:Choice>
        <mc:Fallback>
          <p:pic>
            <p:nvPicPr>
              <p:cNvPr id="27" name="Ink 26">
                <a:extLst>
                  <a:ext uri="{FF2B5EF4-FFF2-40B4-BE49-F238E27FC236}">
                    <a16:creationId xmlns:a16="http://schemas.microsoft.com/office/drawing/2014/main" id="{209B8CDC-6838-1DCE-82DC-003BF96B7AB3}"/>
                  </a:ext>
                </a:extLst>
              </p:cNvPr>
              <p:cNvPicPr/>
              <p:nvPr/>
            </p:nvPicPr>
            <p:blipFill>
              <a:blip r:embed="rId15"/>
              <a:stretch>
                <a:fillRect/>
              </a:stretch>
            </p:blipFill>
            <p:spPr>
              <a:xfrm>
                <a:off x="1811520" y="1451880"/>
                <a:ext cx="10044000" cy="5165280"/>
              </a:xfrm>
              <a:prstGeom prst="rect">
                <a:avLst/>
              </a:prstGeom>
            </p:spPr>
          </p:pic>
        </mc:Fallback>
      </mc:AlternateContent>
    </p:spTree>
    <p:extLst>
      <p:ext uri="{BB962C8B-B14F-4D97-AF65-F5344CB8AC3E}">
        <p14:creationId xmlns:p14="http://schemas.microsoft.com/office/powerpoint/2010/main" val="344098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53" y="-1014667"/>
            <a:ext cx="11187259" cy="1014667"/>
          </a:xfrm>
        </p:spPr>
        <p:txBody>
          <a:bodyPr>
            <a:normAutofit fontScale="90000"/>
          </a:bodyPr>
          <a:lstStyle/>
          <a:p>
            <a:r>
              <a:rPr lang="en-US" dirty="0"/>
              <a:t>Proposer-Optimality (formalizing intuition)</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50042"/>
                <a:ext cx="11349318" cy="4665911"/>
              </a:xfrm>
            </p:spPr>
            <p:txBody>
              <a:bodyPr>
                <a:normAutofit/>
              </a:bodyPr>
              <a:lstStyle/>
              <a:p>
                <a:r>
                  <a:rPr lang="en-US" dirty="0"/>
                  <a:t>Intuition:</a:t>
                </a:r>
              </a:p>
              <a:p>
                <a:r>
                  <a:rPr lang="en-US" dirty="0"/>
                  <a:t>The riders start at the top of their lists. For the claim to be false, some rider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 </m:t>
                    </m:r>
                  </m:oMath>
                </a14:m>
                <a:r>
                  <a:rPr lang="en-US" dirty="0"/>
                  <a:t>has to be the first to be rejected by their favorite feasible horse, </a:t>
                </a:r>
                <a14:m>
                  <m:oMath xmlns:m="http://schemas.openxmlformats.org/officeDocument/2006/math">
                    <m:r>
                      <a:rPr lang="en-US" b="0" i="1" smtClean="0">
                        <a:latin typeface="Cambria Math" panose="02040503050406030204" pitchFamily="18" charset="0"/>
                      </a:rPr>
                      <m:t>h</m:t>
                    </m:r>
                  </m:oMath>
                </a14:m>
                <a:r>
                  <a:rPr lang="en-US" dirty="0"/>
                  <a:t>.</a:t>
                </a:r>
              </a:p>
              <a:p>
                <a:r>
                  <a:rPr lang="en-US" dirty="0"/>
                  <a:t>When that happens, </a:t>
                </a:r>
                <a14:m>
                  <m:oMath xmlns:m="http://schemas.openxmlformats.org/officeDocument/2006/math">
                    <m:r>
                      <a:rPr lang="en-US" b="0" i="1" smtClean="0">
                        <a:latin typeface="Cambria Math" panose="02040503050406030204" pitchFamily="18" charset="0"/>
                      </a:rPr>
                      <m:t>h</m:t>
                    </m:r>
                  </m:oMath>
                </a14:m>
                <a:r>
                  <a:rPr lang="en-US" dirty="0"/>
                  <a:t> says it prefers some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(and it does that while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is still in the “favorite feasible partner” or “too good for you” sections of their list). So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h</m:t>
                    </m:r>
                  </m:oMath>
                </a14:m>
                <a:r>
                  <a:rPr lang="en-US" dirty="0"/>
                  <a:t> would block any matching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50042"/>
                <a:ext cx="11349318" cy="4665911"/>
              </a:xfrm>
              <a:blipFill>
                <a:blip r:embed="rId2"/>
                <a:stretch>
                  <a:fillRect l="-698" t="-2353" r="-806"/>
                </a:stretch>
              </a:blipFill>
            </p:spPr>
            <p:txBody>
              <a:bodyPr/>
              <a:lstStyle/>
              <a:p>
                <a:r>
                  <a:rPr lang="en-US">
                    <a:noFill/>
                  </a:rPr>
                  <a:t> </a:t>
                </a:r>
              </a:p>
            </p:txBody>
          </p:sp>
        </mc:Fallback>
      </mc:AlternateContent>
      <p:sp>
        <p:nvSpPr>
          <p:cNvPr id="4" name="Rectangle 3"/>
          <p:cNvSpPr/>
          <p:nvPr/>
        </p:nvSpPr>
        <p:spPr>
          <a:xfrm>
            <a:off x="529726" y="149054"/>
            <a:ext cx="7652033" cy="1584917"/>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en-US" altLang="en-US" sz="2800" b="1" dirty="0"/>
          </a:p>
          <a:p>
            <a:pPr>
              <a:lnSpc>
                <a:spcPct val="80000"/>
              </a:lnSpc>
            </a:pPr>
            <a:r>
              <a:rPr lang="en-US" altLang="en-US" sz="2800" dirty="0"/>
              <a:t>Every member of the proposing side is matched to the favorite of their feasible partners.</a:t>
            </a:r>
            <a:endParaRPr lang="en-US" altLang="en-US" sz="2800" dirty="0">
              <a:solidFill>
                <a:schemeClr val="hlink"/>
              </a:solidFill>
            </a:endParaRPr>
          </a:p>
        </p:txBody>
      </p:sp>
      <p:sp>
        <p:nvSpPr>
          <p:cNvPr id="5" name="Rectangle 4"/>
          <p:cNvSpPr/>
          <p:nvPr/>
        </p:nvSpPr>
        <p:spPr>
          <a:xfrm>
            <a:off x="550041" y="162547"/>
            <a:ext cx="7652032" cy="564776"/>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Proposer-Optimality</a:t>
            </a:r>
          </a:p>
        </p:txBody>
      </p:sp>
      <p:pic>
        <p:nvPicPr>
          <p:cNvPr id="20" name="Graphic 19" descr="Pause">
            <a:extLst>
              <a:ext uri="{FF2B5EF4-FFF2-40B4-BE49-F238E27FC236}">
                <a16:creationId xmlns:a16="http://schemas.microsoft.com/office/drawing/2014/main" id="{6962E414-A09A-470F-8CEE-E919D025EB49}"/>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56604" y="1742368"/>
            <a:ext cx="914400" cy="914400"/>
          </a:xfrm>
          <a:prstGeom prst="rect">
            <a:avLst/>
          </a:prstGeom>
        </p:spPr>
      </p:pic>
      <p:grpSp>
        <p:nvGrpSpPr>
          <p:cNvPr id="16" name="Group 15" descr="Part of a stable matching instance. r' is matched to h. A dotted line indicates that r has proposed to h.">
            <a:extLst>
              <a:ext uri="{FF2B5EF4-FFF2-40B4-BE49-F238E27FC236}">
                <a16:creationId xmlns:a16="http://schemas.microsoft.com/office/drawing/2014/main" id="{FD1C6B17-BD1C-7D94-CE31-772E1AF0FBE0}"/>
              </a:ext>
            </a:extLst>
          </p:cNvPr>
          <p:cNvGrpSpPr/>
          <p:nvPr/>
        </p:nvGrpSpPr>
        <p:grpSpPr>
          <a:xfrm>
            <a:off x="9104881" y="408564"/>
            <a:ext cx="1921939" cy="1515458"/>
            <a:chOff x="9117581" y="1157864"/>
            <a:chExt cx="1921939" cy="1515458"/>
          </a:xfrm>
        </p:grpSpPr>
        <p:sp>
          <p:nvSpPr>
            <p:cNvPr id="30" name="Oval 29">
              <a:extLst>
                <a:ext uri="{FF2B5EF4-FFF2-40B4-BE49-F238E27FC236}">
                  <a16:creationId xmlns:a16="http://schemas.microsoft.com/office/drawing/2014/main" id="{34AD0AAE-91E0-71C1-F327-1EE6CFD2EAF2}"/>
                </a:ext>
              </a:extLst>
            </p:cNvPr>
            <p:cNvSpPr/>
            <p:nvPr/>
          </p:nvSpPr>
          <p:spPr>
            <a:xfrm>
              <a:off x="9168165" y="117077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Oval 30">
              <a:extLst>
                <a:ext uri="{FF2B5EF4-FFF2-40B4-BE49-F238E27FC236}">
                  <a16:creationId xmlns:a16="http://schemas.microsoft.com/office/drawing/2014/main" id="{DED367F5-4206-4EB4-F264-6F5944924F32}"/>
                </a:ext>
              </a:extLst>
            </p:cNvPr>
            <p:cNvSpPr/>
            <p:nvPr/>
          </p:nvSpPr>
          <p:spPr>
            <a:xfrm>
              <a:off x="9168165" y="2205156"/>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Oval 31">
              <a:extLst>
                <a:ext uri="{FF2B5EF4-FFF2-40B4-BE49-F238E27FC236}">
                  <a16:creationId xmlns:a16="http://schemas.microsoft.com/office/drawing/2014/main" id="{12A53C07-5DBA-597C-A798-BBF0D3DFCBA4}"/>
                </a:ext>
              </a:extLst>
            </p:cNvPr>
            <p:cNvSpPr/>
            <p:nvPr/>
          </p:nvSpPr>
          <p:spPr>
            <a:xfrm>
              <a:off x="10585508" y="117077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Oval 32">
              <a:extLst>
                <a:ext uri="{FF2B5EF4-FFF2-40B4-BE49-F238E27FC236}">
                  <a16:creationId xmlns:a16="http://schemas.microsoft.com/office/drawing/2014/main" id="{A8F71A5F-4BE1-B9AB-67EA-7E89D8884351}"/>
                </a:ext>
              </a:extLst>
            </p:cNvPr>
            <p:cNvSpPr/>
            <p:nvPr/>
          </p:nvSpPr>
          <p:spPr>
            <a:xfrm>
              <a:off x="10585508" y="220267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77C21E9-5461-8E51-6237-D0E1F6029473}"/>
                    </a:ext>
                  </a:extLst>
                </p:cNvPr>
                <p:cNvSpPr txBox="1"/>
                <p:nvPr/>
              </p:nvSpPr>
              <p:spPr>
                <a:xfrm>
                  <a:off x="10556329" y="1157864"/>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34" name="TextBox 33">
                  <a:extLst>
                    <a:ext uri="{FF2B5EF4-FFF2-40B4-BE49-F238E27FC236}">
                      <a16:creationId xmlns:a16="http://schemas.microsoft.com/office/drawing/2014/main" id="{177C21E9-5461-8E51-6237-D0E1F6029473}"/>
                    </a:ext>
                  </a:extLst>
                </p:cNvPr>
                <p:cNvSpPr txBox="1">
                  <a:spLocks noRot="1" noChangeAspect="1" noMove="1" noResize="1" noEditPoints="1" noAdjustHandles="1" noChangeArrowheads="1" noChangeShapeType="1" noTextEdit="1"/>
                </p:cNvSpPr>
                <p:nvPr/>
              </p:nvSpPr>
              <p:spPr>
                <a:xfrm>
                  <a:off x="10556329" y="1157864"/>
                  <a:ext cx="454013" cy="461665"/>
                </a:xfrm>
                <a:prstGeom prst="rect">
                  <a:avLst/>
                </a:prstGeom>
                <a:blipFill>
                  <a:blip r:embed="rId4"/>
                  <a:stretch>
                    <a:fillRect l="-4054" r="-4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344F918-58C8-7160-491D-102E6CA0DD14}"/>
                    </a:ext>
                  </a:extLst>
                </p:cNvPr>
                <p:cNvSpPr txBox="1"/>
                <p:nvPr/>
              </p:nvSpPr>
              <p:spPr>
                <a:xfrm>
                  <a:off x="9182753" y="118594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35" name="TextBox 34">
                  <a:extLst>
                    <a:ext uri="{FF2B5EF4-FFF2-40B4-BE49-F238E27FC236}">
                      <a16:creationId xmlns:a16="http://schemas.microsoft.com/office/drawing/2014/main" id="{E344F918-58C8-7160-491D-102E6CA0DD14}"/>
                    </a:ext>
                  </a:extLst>
                </p:cNvPr>
                <p:cNvSpPr txBox="1">
                  <a:spLocks noRot="1" noChangeAspect="1" noMove="1" noResize="1" noEditPoints="1" noAdjustHandles="1" noChangeArrowheads="1" noChangeShapeType="1" noTextEdit="1"/>
                </p:cNvSpPr>
                <p:nvPr/>
              </p:nvSpPr>
              <p:spPr>
                <a:xfrm>
                  <a:off x="9182753" y="1185941"/>
                  <a:ext cx="45401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6DB5A4B-32D8-6706-4312-2253B003139A}"/>
                    </a:ext>
                  </a:extLst>
                </p:cNvPr>
                <p:cNvSpPr txBox="1"/>
                <p:nvPr/>
              </p:nvSpPr>
              <p:spPr>
                <a:xfrm>
                  <a:off x="9117581" y="216548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36" name="TextBox 35">
                  <a:extLst>
                    <a:ext uri="{FF2B5EF4-FFF2-40B4-BE49-F238E27FC236}">
                      <a16:creationId xmlns:a16="http://schemas.microsoft.com/office/drawing/2014/main" id="{A6DB5A4B-32D8-6706-4312-2253B003139A}"/>
                    </a:ext>
                  </a:extLst>
                </p:cNvPr>
                <p:cNvSpPr txBox="1">
                  <a:spLocks noRot="1" noChangeAspect="1" noMove="1" noResize="1" noEditPoints="1" noAdjustHandles="1" noChangeArrowheads="1" noChangeShapeType="1" noTextEdit="1"/>
                </p:cNvSpPr>
                <p:nvPr/>
              </p:nvSpPr>
              <p:spPr>
                <a:xfrm>
                  <a:off x="9117581" y="2165487"/>
                  <a:ext cx="454013" cy="461665"/>
                </a:xfrm>
                <a:prstGeom prst="rect">
                  <a:avLst/>
                </a:prstGeom>
                <a:blipFill>
                  <a:blip r:embed="rId6"/>
                  <a:stretch>
                    <a:fillRect l="-1351"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1D18F04-B1F9-EB9F-79D0-33BAA01A9B36}"/>
                    </a:ext>
                  </a:extLst>
                </p:cNvPr>
                <p:cNvSpPr txBox="1"/>
                <p:nvPr/>
              </p:nvSpPr>
              <p:spPr>
                <a:xfrm>
                  <a:off x="10577732" y="221165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37" name="TextBox 36">
                  <a:extLst>
                    <a:ext uri="{FF2B5EF4-FFF2-40B4-BE49-F238E27FC236}">
                      <a16:creationId xmlns:a16="http://schemas.microsoft.com/office/drawing/2014/main" id="{B1D18F04-B1F9-EB9F-79D0-33BAA01A9B36}"/>
                    </a:ext>
                  </a:extLst>
                </p:cNvPr>
                <p:cNvSpPr txBox="1">
                  <a:spLocks noRot="1" noChangeAspect="1" noMove="1" noResize="1" noEditPoints="1" noAdjustHandles="1" noChangeArrowheads="1" noChangeShapeType="1" noTextEdit="1"/>
                </p:cNvSpPr>
                <p:nvPr/>
              </p:nvSpPr>
              <p:spPr>
                <a:xfrm>
                  <a:off x="10577732" y="2211657"/>
                  <a:ext cx="454013" cy="461665"/>
                </a:xfrm>
                <a:prstGeom prst="rect">
                  <a:avLst/>
                </a:prstGeom>
                <a:blipFill>
                  <a:blip r:embed="rId7"/>
                  <a:stretch>
                    <a:fillRect/>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C7797893-1D96-A570-0C91-33FA219A2EE0}"/>
                </a:ext>
              </a:extLst>
            </p:cNvPr>
            <p:cNvCxnSpPr/>
            <p:nvPr/>
          </p:nvCxnSpPr>
          <p:spPr>
            <a:xfrm flipV="1">
              <a:off x="9622177" y="2432943"/>
              <a:ext cx="955555" cy="1153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2840B03-EA36-B347-5551-0CDF4BC3A423}"/>
                </a:ext>
              </a:extLst>
            </p:cNvPr>
            <p:cNvCxnSpPr/>
            <p:nvPr/>
          </p:nvCxnSpPr>
          <p:spPr>
            <a:xfrm>
              <a:off x="9680538" y="1460465"/>
              <a:ext cx="934151" cy="1000784"/>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grpSp>
        <p:nvGrpSpPr>
          <p:cNvPr id="40" name="Group 39" descr="A stable matching (r,h); (r',h').">
            <a:extLst>
              <a:ext uri="{FF2B5EF4-FFF2-40B4-BE49-F238E27FC236}">
                <a16:creationId xmlns:a16="http://schemas.microsoft.com/office/drawing/2014/main" id="{BE664D05-BDE4-C3FD-39A7-5518B42BA7F3}"/>
              </a:ext>
            </a:extLst>
          </p:cNvPr>
          <p:cNvGrpSpPr/>
          <p:nvPr/>
        </p:nvGrpSpPr>
        <p:grpSpPr>
          <a:xfrm>
            <a:off x="9974043" y="5249359"/>
            <a:ext cx="1921939" cy="1515458"/>
            <a:chOff x="9044350" y="5132842"/>
            <a:chExt cx="1921939" cy="1515458"/>
          </a:xfrm>
        </p:grpSpPr>
        <p:sp>
          <p:nvSpPr>
            <p:cNvPr id="41" name="Oval 40">
              <a:extLst>
                <a:ext uri="{FF2B5EF4-FFF2-40B4-BE49-F238E27FC236}">
                  <a16:creationId xmlns:a16="http://schemas.microsoft.com/office/drawing/2014/main" id="{C09C7B6F-CC33-039E-5C83-312012EFF737}"/>
                </a:ext>
              </a:extLst>
            </p:cNvPr>
            <p:cNvSpPr/>
            <p:nvPr/>
          </p:nvSpPr>
          <p:spPr>
            <a:xfrm>
              <a:off x="9094934" y="51457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Oval 41">
              <a:extLst>
                <a:ext uri="{FF2B5EF4-FFF2-40B4-BE49-F238E27FC236}">
                  <a16:creationId xmlns:a16="http://schemas.microsoft.com/office/drawing/2014/main" id="{36B332D0-647E-5C22-E580-66BBA50954EC}"/>
                </a:ext>
              </a:extLst>
            </p:cNvPr>
            <p:cNvSpPr/>
            <p:nvPr/>
          </p:nvSpPr>
          <p:spPr>
            <a:xfrm>
              <a:off x="9094934" y="6180134"/>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Oval 42">
              <a:extLst>
                <a:ext uri="{FF2B5EF4-FFF2-40B4-BE49-F238E27FC236}">
                  <a16:creationId xmlns:a16="http://schemas.microsoft.com/office/drawing/2014/main" id="{9744B95E-F590-084F-AE47-3FFD4BB4C0C9}"/>
                </a:ext>
              </a:extLst>
            </p:cNvPr>
            <p:cNvSpPr/>
            <p:nvPr/>
          </p:nvSpPr>
          <p:spPr>
            <a:xfrm>
              <a:off x="10512277" y="51457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Oval 43">
              <a:extLst>
                <a:ext uri="{FF2B5EF4-FFF2-40B4-BE49-F238E27FC236}">
                  <a16:creationId xmlns:a16="http://schemas.microsoft.com/office/drawing/2014/main" id="{96D1ECAA-4459-EADB-ADE8-BA487CA0ED6E}"/>
                </a:ext>
              </a:extLst>
            </p:cNvPr>
            <p:cNvSpPr/>
            <p:nvPr/>
          </p:nvSpPr>
          <p:spPr>
            <a:xfrm>
              <a:off x="10512277" y="61776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EDF46A82-1072-4074-FC30-E8A4EAE9BE4D}"/>
                    </a:ext>
                  </a:extLst>
                </p:cNvPr>
                <p:cNvSpPr txBox="1"/>
                <p:nvPr/>
              </p:nvSpPr>
              <p:spPr>
                <a:xfrm>
                  <a:off x="10483098" y="513284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4" name="TextBox 23">
                  <a:extLst>
                    <a:ext uri="{FF2B5EF4-FFF2-40B4-BE49-F238E27FC236}">
                      <a16:creationId xmlns:a16="http://schemas.microsoft.com/office/drawing/2014/main" id="{F9984058-141A-46CE-8A6A-80B185EB208B}"/>
                    </a:ext>
                  </a:extLst>
                </p:cNvPr>
                <p:cNvSpPr txBox="1">
                  <a:spLocks noRot="1" noChangeAspect="1" noMove="1" noResize="1" noEditPoints="1" noAdjustHandles="1" noChangeArrowheads="1" noChangeShapeType="1" noTextEdit="1"/>
                </p:cNvSpPr>
                <p:nvPr/>
              </p:nvSpPr>
              <p:spPr>
                <a:xfrm>
                  <a:off x="10483098" y="5132842"/>
                  <a:ext cx="454013" cy="461665"/>
                </a:xfrm>
                <a:prstGeom prst="rect">
                  <a:avLst/>
                </a:prstGeom>
                <a:blipFill>
                  <a:blip r:embed="rId9"/>
                  <a:stretch>
                    <a:fillRect l="-4054" r="-4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8AAB815-B173-3FF4-71C6-472770756AAE}"/>
                    </a:ext>
                  </a:extLst>
                </p:cNvPr>
                <p:cNvSpPr txBox="1"/>
                <p:nvPr/>
              </p:nvSpPr>
              <p:spPr>
                <a:xfrm>
                  <a:off x="9109522" y="516091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25" name="TextBox 24">
                  <a:extLst>
                    <a:ext uri="{FF2B5EF4-FFF2-40B4-BE49-F238E27FC236}">
                      <a16:creationId xmlns:a16="http://schemas.microsoft.com/office/drawing/2014/main" id="{C5D6C008-D6D2-49AA-B4FE-51A8CE577C54}"/>
                    </a:ext>
                  </a:extLst>
                </p:cNvPr>
                <p:cNvSpPr txBox="1">
                  <a:spLocks noRot="1" noChangeAspect="1" noMove="1" noResize="1" noEditPoints="1" noAdjustHandles="1" noChangeArrowheads="1" noChangeShapeType="1" noTextEdit="1"/>
                </p:cNvSpPr>
                <p:nvPr/>
              </p:nvSpPr>
              <p:spPr>
                <a:xfrm>
                  <a:off x="9109522" y="5160919"/>
                  <a:ext cx="454013"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3E2B2920-092E-8750-B224-C80533ED1280}"/>
                    </a:ext>
                  </a:extLst>
                </p:cNvPr>
                <p:cNvSpPr txBox="1"/>
                <p:nvPr/>
              </p:nvSpPr>
              <p:spPr>
                <a:xfrm>
                  <a:off x="9044350" y="614046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6" name="TextBox 25">
                  <a:extLst>
                    <a:ext uri="{FF2B5EF4-FFF2-40B4-BE49-F238E27FC236}">
                      <a16:creationId xmlns:a16="http://schemas.microsoft.com/office/drawing/2014/main" id="{4A4EA554-3FE6-46B4-BAFC-98419DAD1508}"/>
                    </a:ext>
                  </a:extLst>
                </p:cNvPr>
                <p:cNvSpPr txBox="1">
                  <a:spLocks noRot="1" noChangeAspect="1" noMove="1" noResize="1" noEditPoints="1" noAdjustHandles="1" noChangeArrowheads="1" noChangeShapeType="1" noTextEdit="1"/>
                </p:cNvSpPr>
                <p:nvPr/>
              </p:nvSpPr>
              <p:spPr>
                <a:xfrm>
                  <a:off x="9044350" y="6140465"/>
                  <a:ext cx="454013" cy="461665"/>
                </a:xfrm>
                <a:prstGeom prst="rect">
                  <a:avLst/>
                </a:prstGeom>
                <a:blipFill>
                  <a:blip r:embed="rId11"/>
                  <a:stretch>
                    <a:fillRect l="-1351"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ADFC647-D3C9-A9C8-1461-6C0887800712}"/>
                    </a:ext>
                  </a:extLst>
                </p:cNvPr>
                <p:cNvSpPr txBox="1"/>
                <p:nvPr/>
              </p:nvSpPr>
              <p:spPr>
                <a:xfrm>
                  <a:off x="10504501" y="618663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27" name="TextBox 26">
                  <a:extLst>
                    <a:ext uri="{FF2B5EF4-FFF2-40B4-BE49-F238E27FC236}">
                      <a16:creationId xmlns:a16="http://schemas.microsoft.com/office/drawing/2014/main" id="{2C9A4936-123C-4FF7-ACC6-D24A033D4D63}"/>
                    </a:ext>
                  </a:extLst>
                </p:cNvPr>
                <p:cNvSpPr txBox="1">
                  <a:spLocks noRot="1" noChangeAspect="1" noMove="1" noResize="1" noEditPoints="1" noAdjustHandles="1" noChangeArrowheads="1" noChangeShapeType="1" noTextEdit="1"/>
                </p:cNvSpPr>
                <p:nvPr/>
              </p:nvSpPr>
              <p:spPr>
                <a:xfrm>
                  <a:off x="10504501" y="6186635"/>
                  <a:ext cx="454013" cy="461665"/>
                </a:xfrm>
                <a:prstGeom prst="rect">
                  <a:avLst/>
                </a:prstGeom>
                <a:blipFill>
                  <a:blip r:embed="rId12"/>
                  <a:stretch>
                    <a:fillRect/>
                  </a:stretch>
                </a:blipFill>
              </p:spPr>
              <p:txBody>
                <a:bodyPr/>
                <a:lstStyle/>
                <a:p>
                  <a:r>
                    <a:rPr lang="en-US">
                      <a:noFill/>
                    </a:rPr>
                    <a:t> </a:t>
                  </a:r>
                </a:p>
              </p:txBody>
            </p:sp>
          </mc:Fallback>
        </mc:AlternateContent>
        <p:cxnSp>
          <p:nvCxnSpPr>
            <p:cNvPr id="49" name="Straight Connector 48">
              <a:extLst>
                <a:ext uri="{FF2B5EF4-FFF2-40B4-BE49-F238E27FC236}">
                  <a16:creationId xmlns:a16="http://schemas.microsoft.com/office/drawing/2014/main" id="{B7B46C58-02EB-5F27-768F-6CD22B329AA9}"/>
                </a:ext>
              </a:extLst>
            </p:cNvPr>
            <p:cNvCxnSpPr/>
            <p:nvPr/>
          </p:nvCxnSpPr>
          <p:spPr>
            <a:xfrm flipV="1">
              <a:off x="9548946" y="5391752"/>
              <a:ext cx="1028786" cy="1027701"/>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B6368CC-2658-1C32-F33B-B7E6CC05F4F0}"/>
                </a:ext>
              </a:extLst>
            </p:cNvPr>
            <p:cNvCxnSpPr>
              <a:stCxn id="46" idx="3"/>
            </p:cNvCxnSpPr>
            <p:nvPr/>
          </p:nvCxnSpPr>
          <p:spPr>
            <a:xfrm>
              <a:off x="9563535" y="5391752"/>
              <a:ext cx="977923" cy="104447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76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93" y="-1246548"/>
            <a:ext cx="11187259" cy="1014667"/>
          </a:xfrm>
        </p:spPr>
        <p:txBody>
          <a:bodyPr>
            <a:normAutofit fontScale="90000"/>
          </a:bodyPr>
          <a:lstStyle/>
          <a:p>
            <a:r>
              <a:rPr lang="en-US" dirty="0"/>
              <a:t>Proposer-Optimality (final proof)</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12217"/>
                <a:ext cx="11349318" cy="4985133"/>
              </a:xfrm>
            </p:spPr>
            <p:txBody>
              <a:bodyPr>
                <a:normAutofit fontScale="92500" lnSpcReduction="10000"/>
              </a:bodyPr>
              <a:lstStyle/>
              <a:p>
                <a:r>
                  <a:rPr lang="en-US" dirty="0"/>
                  <a:t>Let’s prove it – again by contradiction</a:t>
                </a:r>
              </a:p>
              <a:p>
                <a:pPr marL="0" indent="0">
                  <a:buNone/>
                </a:pPr>
                <a:r>
                  <a:rPr lang="en-US" dirty="0"/>
                  <a:t>Suppose some rider is not matched to their favorite feasible partner.</a:t>
                </a:r>
                <a:br>
                  <a:rPr lang="en-US" dirty="0"/>
                </a:br>
                <a:r>
                  <a:rPr lang="en-US" dirty="0"/>
                  <a:t>Then some </a:t>
                </a:r>
                <a14:m>
                  <m:oMath xmlns:m="http://schemas.openxmlformats.org/officeDocument/2006/math">
                    <m:r>
                      <a:rPr lang="en-US" b="0" i="1" smtClean="0">
                        <a:latin typeface="Cambria Math" panose="02040503050406030204" pitchFamily="18" charset="0"/>
                      </a:rPr>
                      <m:t>𝑟</m:t>
                    </m:r>
                  </m:oMath>
                </a14:m>
                <a:r>
                  <a:rPr lang="en-US" dirty="0"/>
                  <a:t> must have been the </a:t>
                </a:r>
                <a:r>
                  <a:rPr lang="en-US" b="1" dirty="0"/>
                  <a:t>first </a:t>
                </a:r>
                <a:r>
                  <a:rPr lang="en-US" dirty="0"/>
                  <a:t>to be rejected by their favorite feasible partner, </a:t>
                </a:r>
                <a14:m>
                  <m:oMath xmlns:m="http://schemas.openxmlformats.org/officeDocument/2006/math">
                    <m:r>
                      <a:rPr lang="en-US" b="0" i="1" smtClean="0">
                        <a:latin typeface="Cambria Math" panose="02040503050406030204" pitchFamily="18" charset="0"/>
                      </a:rPr>
                      <m:t>h</m:t>
                    </m:r>
                  </m:oMath>
                </a14:m>
                <a:r>
                  <a:rPr lang="en-US" dirty="0"/>
                  <a:t>. (</a:t>
                </a:r>
                <a:r>
                  <a:rPr lang="en-US" dirty="0">
                    <a:solidFill>
                      <a:schemeClr val="accent1"/>
                    </a:solidFill>
                  </a:rPr>
                  <a:t>Observation A</a:t>
                </a:r>
                <a:r>
                  <a:rPr lang="en-US" dirty="0"/>
                  <a:t>)</a:t>
                </a:r>
                <a:br>
                  <a:rPr lang="en-US" dirty="0"/>
                </a:br>
                <a:r>
                  <a:rPr lang="en-US" dirty="0"/>
                  <a:t>And there is an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that </a:t>
                </a:r>
                <a14:m>
                  <m:oMath xmlns:m="http://schemas.openxmlformats.org/officeDocument/2006/math">
                    <m:r>
                      <a:rPr lang="en-US" b="0" i="1" smtClean="0">
                        <a:latin typeface="Cambria Math" panose="02040503050406030204" pitchFamily="18" charset="0"/>
                      </a:rPr>
                      <m:t>h</m:t>
                    </m:r>
                  </m:oMath>
                </a14:m>
                <a:r>
                  <a:rPr lang="en-US" dirty="0"/>
                  <a:t> (temporarily) matched to causing that rejection.</a:t>
                </a:r>
              </a:p>
              <a:p>
                <a:pPr marL="0" indent="0">
                  <a:buNone/>
                </a:pPr>
                <a:endParaRPr lang="en-US" dirty="0"/>
              </a:p>
              <a:p>
                <a:pPr marL="0" indent="0">
                  <a:buNone/>
                </a:pPr>
                <a:r>
                  <a:rPr lang="en-US" dirty="0"/>
                  <a:t>Since </a:t>
                </a:r>
                <a14:m>
                  <m:oMath xmlns:m="http://schemas.openxmlformats.org/officeDocument/2006/math">
                    <m:r>
                      <a:rPr lang="en-US" b="0" i="1" smtClean="0">
                        <a:latin typeface="Cambria Math" panose="02040503050406030204" pitchFamily="18" charset="0"/>
                      </a:rPr>
                      <m:t>𝑟</m:t>
                    </m:r>
                  </m:oMath>
                </a14:m>
                <a:r>
                  <a:rPr lang="en-US" dirty="0"/>
                  <a:t> and </a:t>
                </a:r>
                <a14:m>
                  <m:oMath xmlns:m="http://schemas.openxmlformats.org/officeDocument/2006/math">
                    <m:r>
                      <a:rPr lang="en-US" b="0" i="1" smtClean="0">
                        <a:latin typeface="Cambria Math" panose="02040503050406030204" pitchFamily="18" charset="0"/>
                      </a:rPr>
                      <m:t>h</m:t>
                    </m:r>
                  </m:oMath>
                </a14:m>
                <a:r>
                  <a:rPr lang="en-US" dirty="0"/>
                  <a:t> are feasible for each other, there is some stable matching (call it </a:t>
                </a:r>
                <a14:m>
                  <m:oMath xmlns:m="http://schemas.openxmlformats.org/officeDocument/2006/math">
                    <m:r>
                      <a:rPr lang="en-US" b="0" i="1" smtClean="0">
                        <a:solidFill>
                          <a:srgbClr val="00B050"/>
                        </a:solidFill>
                        <a:latin typeface="Cambria Math" panose="02040503050406030204" pitchFamily="18" charset="0"/>
                      </a:rPr>
                      <m:t>𝑀</m:t>
                    </m:r>
                    <m:r>
                      <a:rPr lang="en-US" b="0" i="1" smtClean="0">
                        <a:solidFill>
                          <a:srgbClr val="00B050"/>
                        </a:solidFill>
                        <a:latin typeface="Cambria Math" panose="02040503050406030204" pitchFamily="18" charset="0"/>
                      </a:rPr>
                      <m:t>′</m:t>
                    </m:r>
                  </m:oMath>
                </a14:m>
                <a:r>
                  <a:rPr lang="en-US" dirty="0"/>
                  <a:t>) where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h</m:t>
                        </m:r>
                      </m:e>
                    </m:d>
                    <m:r>
                      <a:rPr lang="en-US" b="0" i="0" smtClean="0">
                        <a:latin typeface="Cambria Math" panose="02040503050406030204" pitchFamily="18" charset="0"/>
                      </a:rPr>
                      <m:t> </m:t>
                    </m:r>
                  </m:oMath>
                </a14:m>
                <a:r>
                  <a:rPr lang="en-US" dirty="0"/>
                  <a:t>are matched. The rider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is matched to some horse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a:t>. </a:t>
                </a:r>
              </a:p>
              <a:p>
                <a:pPr marL="0" indent="0">
                  <a:buNone/>
                </a:pPr>
                <a:r>
                  <a:rPr lang="en-US" dirty="0"/>
                  <a:t>What can we say about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They had never been rejected by a feasible partner. So they prefer </a:t>
                </a:r>
                <a14:m>
                  <m:oMath xmlns:m="http://schemas.openxmlformats.org/officeDocument/2006/math">
                    <m:r>
                      <a:rPr lang="en-US" b="0" i="1" smtClean="0">
                        <a:latin typeface="Cambria Math" panose="02040503050406030204" pitchFamily="18" charset="0"/>
                      </a:rPr>
                      <m:t>h</m:t>
                    </m:r>
                  </m:oMath>
                </a14:m>
                <a:r>
                  <a:rPr lang="en-US" dirty="0"/>
                  <a:t> to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a:t>. </a:t>
                </a:r>
              </a:p>
              <a:p>
                <a:pPr marL="0" indent="0">
                  <a:buNone/>
                </a:pPr>
                <a:r>
                  <a:rPr lang="en-US" dirty="0"/>
                  <a:t>And </a:t>
                </a:r>
                <a14:m>
                  <m:oMath xmlns:m="http://schemas.openxmlformats.org/officeDocument/2006/math">
                    <m:r>
                      <a:rPr lang="en-US" b="0" i="1" smtClean="0">
                        <a:latin typeface="Cambria Math" panose="02040503050406030204" pitchFamily="18" charset="0"/>
                      </a:rPr>
                      <m:t>h</m:t>
                    </m:r>
                  </m:oMath>
                </a14:m>
                <a:r>
                  <a:rPr lang="en-US" dirty="0"/>
                  <a:t> prefers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to </a:t>
                </a:r>
                <a14:m>
                  <m:oMath xmlns:m="http://schemas.openxmlformats.org/officeDocument/2006/math">
                    <m:r>
                      <a:rPr lang="en-US" b="0" i="1" smtClean="0">
                        <a:latin typeface="Cambria Math" panose="02040503050406030204" pitchFamily="18" charset="0"/>
                      </a:rPr>
                      <m:t>𝑟</m:t>
                    </m:r>
                  </m:oMath>
                </a14:m>
                <a:r>
                  <a:rPr lang="en-US" dirty="0"/>
                  <a:t> (by the run of the algorithm). </a:t>
                </a:r>
              </a:p>
              <a:p>
                <a:pPr marL="0" indent="0">
                  <a:buNone/>
                </a:pPr>
                <a:r>
                  <a:rPr lang="en-US" dirty="0"/>
                  <a:t>But then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a:t> are a blocking pair in </a:t>
                </a:r>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m:t>
                        </m:r>
                      </m:sup>
                    </m:sSup>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12217"/>
                <a:ext cx="11349318" cy="4985133"/>
              </a:xfrm>
              <a:blipFill>
                <a:blip r:embed="rId2"/>
                <a:stretch>
                  <a:fillRect l="-1343" t="-2567" r="-644" b="-2812"/>
                </a:stretch>
              </a:blipFill>
            </p:spPr>
            <p:txBody>
              <a:bodyPr/>
              <a:lstStyle/>
              <a:p>
                <a:r>
                  <a:rPr lang="en-US">
                    <a:noFill/>
                  </a:rPr>
                  <a:t> </a:t>
                </a:r>
              </a:p>
            </p:txBody>
          </p:sp>
        </mc:Fallback>
      </mc:AlternateContent>
      <p:sp>
        <p:nvSpPr>
          <p:cNvPr id="4" name="Rectangle 3"/>
          <p:cNvSpPr/>
          <p:nvPr/>
        </p:nvSpPr>
        <p:spPr>
          <a:xfrm>
            <a:off x="529726" y="149054"/>
            <a:ext cx="7652033" cy="1584917"/>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en-US" altLang="en-US" sz="2800" b="1" dirty="0"/>
          </a:p>
          <a:p>
            <a:pPr>
              <a:lnSpc>
                <a:spcPct val="80000"/>
              </a:lnSpc>
            </a:pPr>
            <a:r>
              <a:rPr lang="en-US" altLang="en-US" sz="2800" dirty="0"/>
              <a:t>Every member of the proposing side is matched to the favorite of their feasible partners.</a:t>
            </a:r>
            <a:endParaRPr lang="en-US" altLang="en-US" sz="2800" dirty="0">
              <a:solidFill>
                <a:schemeClr val="hlink"/>
              </a:solidFill>
            </a:endParaRPr>
          </a:p>
        </p:txBody>
      </p:sp>
      <p:sp>
        <p:nvSpPr>
          <p:cNvPr id="5" name="Rectangle 4"/>
          <p:cNvSpPr/>
          <p:nvPr/>
        </p:nvSpPr>
        <p:spPr>
          <a:xfrm>
            <a:off x="550041" y="162547"/>
            <a:ext cx="7652032" cy="564776"/>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Proposer-Optimality</a:t>
            </a:r>
          </a:p>
        </p:txBody>
      </p:sp>
      <p:pic>
        <p:nvPicPr>
          <p:cNvPr id="20" name="Graphic 19" descr="Pause">
            <a:extLst>
              <a:ext uri="{FF2B5EF4-FFF2-40B4-BE49-F238E27FC236}">
                <a16:creationId xmlns:a16="http://schemas.microsoft.com/office/drawing/2014/main" id="{6962E414-A09A-470F-8CEE-E919D025EB49}"/>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56604" y="1742368"/>
            <a:ext cx="914400" cy="914400"/>
          </a:xfrm>
          <a:prstGeom prst="rect">
            <a:avLst/>
          </a:prstGeom>
        </p:spPr>
      </p:pic>
      <p:grpSp>
        <p:nvGrpSpPr>
          <p:cNvPr id="16" name="Group 15" descr="Part of a stable matching instance. r' is matched to h. A dotted line indicates that r has proposed to h.">
            <a:extLst>
              <a:ext uri="{FF2B5EF4-FFF2-40B4-BE49-F238E27FC236}">
                <a16:creationId xmlns:a16="http://schemas.microsoft.com/office/drawing/2014/main" id="{949F6936-D24B-0BB8-EA0A-2EFAE7559646}"/>
              </a:ext>
            </a:extLst>
          </p:cNvPr>
          <p:cNvGrpSpPr/>
          <p:nvPr/>
        </p:nvGrpSpPr>
        <p:grpSpPr>
          <a:xfrm>
            <a:off x="9104881" y="408564"/>
            <a:ext cx="1921939" cy="1515458"/>
            <a:chOff x="9117581" y="1157864"/>
            <a:chExt cx="1921939" cy="1515458"/>
          </a:xfrm>
        </p:grpSpPr>
        <p:sp>
          <p:nvSpPr>
            <p:cNvPr id="30" name="Oval 29">
              <a:extLst>
                <a:ext uri="{FF2B5EF4-FFF2-40B4-BE49-F238E27FC236}">
                  <a16:creationId xmlns:a16="http://schemas.microsoft.com/office/drawing/2014/main" id="{82C3176C-33DE-00A3-E97E-8D9E61027241}"/>
                </a:ext>
              </a:extLst>
            </p:cNvPr>
            <p:cNvSpPr/>
            <p:nvPr/>
          </p:nvSpPr>
          <p:spPr>
            <a:xfrm>
              <a:off x="9168165" y="117077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Oval 30">
              <a:extLst>
                <a:ext uri="{FF2B5EF4-FFF2-40B4-BE49-F238E27FC236}">
                  <a16:creationId xmlns:a16="http://schemas.microsoft.com/office/drawing/2014/main" id="{781C7166-7EE7-3709-2DB9-00533EB330BC}"/>
                </a:ext>
              </a:extLst>
            </p:cNvPr>
            <p:cNvSpPr/>
            <p:nvPr/>
          </p:nvSpPr>
          <p:spPr>
            <a:xfrm>
              <a:off x="9168165" y="2205156"/>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Oval 31">
              <a:extLst>
                <a:ext uri="{FF2B5EF4-FFF2-40B4-BE49-F238E27FC236}">
                  <a16:creationId xmlns:a16="http://schemas.microsoft.com/office/drawing/2014/main" id="{C42CA58C-649E-32E8-F6F3-EAB78B4F4B66}"/>
                </a:ext>
              </a:extLst>
            </p:cNvPr>
            <p:cNvSpPr/>
            <p:nvPr/>
          </p:nvSpPr>
          <p:spPr>
            <a:xfrm>
              <a:off x="10585508" y="117077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Oval 32">
              <a:extLst>
                <a:ext uri="{FF2B5EF4-FFF2-40B4-BE49-F238E27FC236}">
                  <a16:creationId xmlns:a16="http://schemas.microsoft.com/office/drawing/2014/main" id="{A6314A73-A68D-AC23-218D-AEF5D6F5FF5C}"/>
                </a:ext>
              </a:extLst>
            </p:cNvPr>
            <p:cNvSpPr/>
            <p:nvPr/>
          </p:nvSpPr>
          <p:spPr>
            <a:xfrm>
              <a:off x="10585508" y="220267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C5E7254-9947-D00A-FF72-F631F6C37197}"/>
                    </a:ext>
                  </a:extLst>
                </p:cNvPr>
                <p:cNvSpPr txBox="1"/>
                <p:nvPr/>
              </p:nvSpPr>
              <p:spPr>
                <a:xfrm>
                  <a:off x="10556329" y="1157864"/>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34" name="TextBox 33">
                  <a:extLst>
                    <a:ext uri="{FF2B5EF4-FFF2-40B4-BE49-F238E27FC236}">
                      <a16:creationId xmlns:a16="http://schemas.microsoft.com/office/drawing/2014/main" id="{8C5E7254-9947-D00A-FF72-F631F6C37197}"/>
                    </a:ext>
                  </a:extLst>
                </p:cNvPr>
                <p:cNvSpPr txBox="1">
                  <a:spLocks noRot="1" noChangeAspect="1" noMove="1" noResize="1" noEditPoints="1" noAdjustHandles="1" noChangeArrowheads="1" noChangeShapeType="1" noTextEdit="1"/>
                </p:cNvSpPr>
                <p:nvPr/>
              </p:nvSpPr>
              <p:spPr>
                <a:xfrm>
                  <a:off x="10556329" y="1157864"/>
                  <a:ext cx="454013" cy="461665"/>
                </a:xfrm>
                <a:prstGeom prst="rect">
                  <a:avLst/>
                </a:prstGeom>
                <a:blipFill>
                  <a:blip r:embed="rId4"/>
                  <a:stretch>
                    <a:fillRect l="-4054" r="-4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0B3F593-4511-7824-9914-8E9544B7981B}"/>
                    </a:ext>
                  </a:extLst>
                </p:cNvPr>
                <p:cNvSpPr txBox="1"/>
                <p:nvPr/>
              </p:nvSpPr>
              <p:spPr>
                <a:xfrm>
                  <a:off x="9182753" y="118594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35" name="TextBox 34">
                  <a:extLst>
                    <a:ext uri="{FF2B5EF4-FFF2-40B4-BE49-F238E27FC236}">
                      <a16:creationId xmlns:a16="http://schemas.microsoft.com/office/drawing/2014/main" id="{C0B3F593-4511-7824-9914-8E9544B7981B}"/>
                    </a:ext>
                  </a:extLst>
                </p:cNvPr>
                <p:cNvSpPr txBox="1">
                  <a:spLocks noRot="1" noChangeAspect="1" noMove="1" noResize="1" noEditPoints="1" noAdjustHandles="1" noChangeArrowheads="1" noChangeShapeType="1" noTextEdit="1"/>
                </p:cNvSpPr>
                <p:nvPr/>
              </p:nvSpPr>
              <p:spPr>
                <a:xfrm>
                  <a:off x="9182753" y="1185941"/>
                  <a:ext cx="45401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FAF629C-3D8E-3FD4-6210-BF8DC93EE49F}"/>
                    </a:ext>
                  </a:extLst>
                </p:cNvPr>
                <p:cNvSpPr txBox="1"/>
                <p:nvPr/>
              </p:nvSpPr>
              <p:spPr>
                <a:xfrm>
                  <a:off x="9117581" y="216548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36" name="TextBox 35">
                  <a:extLst>
                    <a:ext uri="{FF2B5EF4-FFF2-40B4-BE49-F238E27FC236}">
                      <a16:creationId xmlns:a16="http://schemas.microsoft.com/office/drawing/2014/main" id="{8FAF629C-3D8E-3FD4-6210-BF8DC93EE49F}"/>
                    </a:ext>
                  </a:extLst>
                </p:cNvPr>
                <p:cNvSpPr txBox="1">
                  <a:spLocks noRot="1" noChangeAspect="1" noMove="1" noResize="1" noEditPoints="1" noAdjustHandles="1" noChangeArrowheads="1" noChangeShapeType="1" noTextEdit="1"/>
                </p:cNvSpPr>
                <p:nvPr/>
              </p:nvSpPr>
              <p:spPr>
                <a:xfrm>
                  <a:off x="9117581" y="2165487"/>
                  <a:ext cx="454013" cy="461665"/>
                </a:xfrm>
                <a:prstGeom prst="rect">
                  <a:avLst/>
                </a:prstGeom>
                <a:blipFill>
                  <a:blip r:embed="rId6"/>
                  <a:stretch>
                    <a:fillRect l="-1351"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C24ABB0-28C2-AA41-E09C-375AA6135C2C}"/>
                    </a:ext>
                  </a:extLst>
                </p:cNvPr>
                <p:cNvSpPr txBox="1"/>
                <p:nvPr/>
              </p:nvSpPr>
              <p:spPr>
                <a:xfrm>
                  <a:off x="10577732" y="221165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37" name="TextBox 36">
                  <a:extLst>
                    <a:ext uri="{FF2B5EF4-FFF2-40B4-BE49-F238E27FC236}">
                      <a16:creationId xmlns:a16="http://schemas.microsoft.com/office/drawing/2014/main" id="{4C24ABB0-28C2-AA41-E09C-375AA6135C2C}"/>
                    </a:ext>
                  </a:extLst>
                </p:cNvPr>
                <p:cNvSpPr txBox="1">
                  <a:spLocks noRot="1" noChangeAspect="1" noMove="1" noResize="1" noEditPoints="1" noAdjustHandles="1" noChangeArrowheads="1" noChangeShapeType="1" noTextEdit="1"/>
                </p:cNvSpPr>
                <p:nvPr/>
              </p:nvSpPr>
              <p:spPr>
                <a:xfrm>
                  <a:off x="10577732" y="2211657"/>
                  <a:ext cx="454013" cy="461665"/>
                </a:xfrm>
                <a:prstGeom prst="rect">
                  <a:avLst/>
                </a:prstGeom>
                <a:blipFill>
                  <a:blip r:embed="rId7"/>
                  <a:stretch>
                    <a:fillRect/>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CE5B418D-1CB6-5363-02BA-C3F640CCB2BC}"/>
                </a:ext>
              </a:extLst>
            </p:cNvPr>
            <p:cNvCxnSpPr/>
            <p:nvPr/>
          </p:nvCxnSpPr>
          <p:spPr>
            <a:xfrm flipV="1">
              <a:off x="9622177" y="2432943"/>
              <a:ext cx="955555" cy="1153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EC029EF-1285-09D0-C218-E875ACD586E1}"/>
                </a:ext>
              </a:extLst>
            </p:cNvPr>
            <p:cNvCxnSpPr/>
            <p:nvPr/>
          </p:nvCxnSpPr>
          <p:spPr>
            <a:xfrm>
              <a:off x="9680538" y="1460465"/>
              <a:ext cx="934151" cy="1000784"/>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grpSp>
        <p:nvGrpSpPr>
          <p:cNvPr id="40" name="Group 39" descr="A stable matching (r,h); (r',h').">
            <a:extLst>
              <a:ext uri="{FF2B5EF4-FFF2-40B4-BE49-F238E27FC236}">
                <a16:creationId xmlns:a16="http://schemas.microsoft.com/office/drawing/2014/main" id="{0BCD5999-D3E8-6087-9522-A4B24C7DDFE1}"/>
              </a:ext>
            </a:extLst>
          </p:cNvPr>
          <p:cNvGrpSpPr/>
          <p:nvPr/>
        </p:nvGrpSpPr>
        <p:grpSpPr>
          <a:xfrm>
            <a:off x="10050243" y="5342542"/>
            <a:ext cx="1921939" cy="1515458"/>
            <a:chOff x="9044350" y="5132842"/>
            <a:chExt cx="1921939" cy="1515458"/>
          </a:xfrm>
        </p:grpSpPr>
        <p:sp>
          <p:nvSpPr>
            <p:cNvPr id="41" name="Oval 40">
              <a:extLst>
                <a:ext uri="{FF2B5EF4-FFF2-40B4-BE49-F238E27FC236}">
                  <a16:creationId xmlns:a16="http://schemas.microsoft.com/office/drawing/2014/main" id="{68928157-BDDF-3BC2-1646-D53C8537ED9E}"/>
                </a:ext>
              </a:extLst>
            </p:cNvPr>
            <p:cNvSpPr/>
            <p:nvPr/>
          </p:nvSpPr>
          <p:spPr>
            <a:xfrm>
              <a:off x="9094934" y="51457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Oval 41">
              <a:extLst>
                <a:ext uri="{FF2B5EF4-FFF2-40B4-BE49-F238E27FC236}">
                  <a16:creationId xmlns:a16="http://schemas.microsoft.com/office/drawing/2014/main" id="{CF673F48-337A-5E49-8C3F-E6A6F83821D1}"/>
                </a:ext>
              </a:extLst>
            </p:cNvPr>
            <p:cNvSpPr/>
            <p:nvPr/>
          </p:nvSpPr>
          <p:spPr>
            <a:xfrm>
              <a:off x="9094934" y="6180134"/>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Oval 42">
              <a:extLst>
                <a:ext uri="{FF2B5EF4-FFF2-40B4-BE49-F238E27FC236}">
                  <a16:creationId xmlns:a16="http://schemas.microsoft.com/office/drawing/2014/main" id="{A0C8F68B-53C1-709F-9297-DEFD675D5458}"/>
                </a:ext>
              </a:extLst>
            </p:cNvPr>
            <p:cNvSpPr/>
            <p:nvPr/>
          </p:nvSpPr>
          <p:spPr>
            <a:xfrm>
              <a:off x="10512277" y="51457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Oval 43">
              <a:extLst>
                <a:ext uri="{FF2B5EF4-FFF2-40B4-BE49-F238E27FC236}">
                  <a16:creationId xmlns:a16="http://schemas.microsoft.com/office/drawing/2014/main" id="{DFBB0181-90C5-6138-5EFF-D989057045A4}"/>
                </a:ext>
              </a:extLst>
            </p:cNvPr>
            <p:cNvSpPr/>
            <p:nvPr/>
          </p:nvSpPr>
          <p:spPr>
            <a:xfrm>
              <a:off x="10512277" y="61776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5662CCE-C9E6-0217-2AA1-3CD98DDB0404}"/>
                    </a:ext>
                  </a:extLst>
                </p:cNvPr>
                <p:cNvSpPr txBox="1"/>
                <p:nvPr/>
              </p:nvSpPr>
              <p:spPr>
                <a:xfrm>
                  <a:off x="10483098" y="513284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4" name="TextBox 23">
                  <a:extLst>
                    <a:ext uri="{FF2B5EF4-FFF2-40B4-BE49-F238E27FC236}">
                      <a16:creationId xmlns:a16="http://schemas.microsoft.com/office/drawing/2014/main" id="{F9984058-141A-46CE-8A6A-80B185EB208B}"/>
                    </a:ext>
                  </a:extLst>
                </p:cNvPr>
                <p:cNvSpPr txBox="1">
                  <a:spLocks noRot="1" noChangeAspect="1" noMove="1" noResize="1" noEditPoints="1" noAdjustHandles="1" noChangeArrowheads="1" noChangeShapeType="1" noTextEdit="1"/>
                </p:cNvSpPr>
                <p:nvPr/>
              </p:nvSpPr>
              <p:spPr>
                <a:xfrm>
                  <a:off x="10483098" y="5132842"/>
                  <a:ext cx="454013" cy="461665"/>
                </a:xfrm>
                <a:prstGeom prst="rect">
                  <a:avLst/>
                </a:prstGeom>
                <a:blipFill>
                  <a:blip r:embed="rId9"/>
                  <a:stretch>
                    <a:fillRect l="-4054" r="-4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9D68BE0-C908-AF60-2ED6-DA96FEA68256}"/>
                    </a:ext>
                  </a:extLst>
                </p:cNvPr>
                <p:cNvSpPr txBox="1"/>
                <p:nvPr/>
              </p:nvSpPr>
              <p:spPr>
                <a:xfrm>
                  <a:off x="9109522" y="516091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25" name="TextBox 24">
                  <a:extLst>
                    <a:ext uri="{FF2B5EF4-FFF2-40B4-BE49-F238E27FC236}">
                      <a16:creationId xmlns:a16="http://schemas.microsoft.com/office/drawing/2014/main" id="{C5D6C008-D6D2-49AA-B4FE-51A8CE577C54}"/>
                    </a:ext>
                  </a:extLst>
                </p:cNvPr>
                <p:cNvSpPr txBox="1">
                  <a:spLocks noRot="1" noChangeAspect="1" noMove="1" noResize="1" noEditPoints="1" noAdjustHandles="1" noChangeArrowheads="1" noChangeShapeType="1" noTextEdit="1"/>
                </p:cNvSpPr>
                <p:nvPr/>
              </p:nvSpPr>
              <p:spPr>
                <a:xfrm>
                  <a:off x="9109522" y="5160919"/>
                  <a:ext cx="454013"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0BE17FA-E581-5189-C03D-0C8E33CE136D}"/>
                    </a:ext>
                  </a:extLst>
                </p:cNvPr>
                <p:cNvSpPr txBox="1"/>
                <p:nvPr/>
              </p:nvSpPr>
              <p:spPr>
                <a:xfrm>
                  <a:off x="9044350" y="614046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6" name="TextBox 25">
                  <a:extLst>
                    <a:ext uri="{FF2B5EF4-FFF2-40B4-BE49-F238E27FC236}">
                      <a16:creationId xmlns:a16="http://schemas.microsoft.com/office/drawing/2014/main" id="{4A4EA554-3FE6-46B4-BAFC-98419DAD1508}"/>
                    </a:ext>
                  </a:extLst>
                </p:cNvPr>
                <p:cNvSpPr txBox="1">
                  <a:spLocks noRot="1" noChangeAspect="1" noMove="1" noResize="1" noEditPoints="1" noAdjustHandles="1" noChangeArrowheads="1" noChangeShapeType="1" noTextEdit="1"/>
                </p:cNvSpPr>
                <p:nvPr/>
              </p:nvSpPr>
              <p:spPr>
                <a:xfrm>
                  <a:off x="9044350" y="6140465"/>
                  <a:ext cx="454013" cy="461665"/>
                </a:xfrm>
                <a:prstGeom prst="rect">
                  <a:avLst/>
                </a:prstGeom>
                <a:blipFill>
                  <a:blip r:embed="rId11"/>
                  <a:stretch>
                    <a:fillRect l="-1351"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920E75FA-9ADB-5A64-843B-DFFE492546A3}"/>
                    </a:ext>
                  </a:extLst>
                </p:cNvPr>
                <p:cNvSpPr txBox="1"/>
                <p:nvPr/>
              </p:nvSpPr>
              <p:spPr>
                <a:xfrm>
                  <a:off x="10504501" y="618663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27" name="TextBox 26">
                  <a:extLst>
                    <a:ext uri="{FF2B5EF4-FFF2-40B4-BE49-F238E27FC236}">
                      <a16:creationId xmlns:a16="http://schemas.microsoft.com/office/drawing/2014/main" id="{2C9A4936-123C-4FF7-ACC6-D24A033D4D63}"/>
                    </a:ext>
                  </a:extLst>
                </p:cNvPr>
                <p:cNvSpPr txBox="1">
                  <a:spLocks noRot="1" noChangeAspect="1" noMove="1" noResize="1" noEditPoints="1" noAdjustHandles="1" noChangeArrowheads="1" noChangeShapeType="1" noTextEdit="1"/>
                </p:cNvSpPr>
                <p:nvPr/>
              </p:nvSpPr>
              <p:spPr>
                <a:xfrm>
                  <a:off x="10504501" y="6186635"/>
                  <a:ext cx="454013" cy="461665"/>
                </a:xfrm>
                <a:prstGeom prst="rect">
                  <a:avLst/>
                </a:prstGeom>
                <a:blipFill>
                  <a:blip r:embed="rId12"/>
                  <a:stretch>
                    <a:fillRect/>
                  </a:stretch>
                </a:blipFill>
              </p:spPr>
              <p:txBody>
                <a:bodyPr/>
                <a:lstStyle/>
                <a:p>
                  <a:r>
                    <a:rPr lang="en-US">
                      <a:noFill/>
                    </a:rPr>
                    <a:t> </a:t>
                  </a:r>
                </a:p>
              </p:txBody>
            </p:sp>
          </mc:Fallback>
        </mc:AlternateContent>
        <p:cxnSp>
          <p:nvCxnSpPr>
            <p:cNvPr id="49" name="Straight Connector 48">
              <a:extLst>
                <a:ext uri="{FF2B5EF4-FFF2-40B4-BE49-F238E27FC236}">
                  <a16:creationId xmlns:a16="http://schemas.microsoft.com/office/drawing/2014/main" id="{1549D92E-D510-9563-E477-7D7A3AD8CF19}"/>
                </a:ext>
              </a:extLst>
            </p:cNvPr>
            <p:cNvCxnSpPr/>
            <p:nvPr/>
          </p:nvCxnSpPr>
          <p:spPr>
            <a:xfrm flipV="1">
              <a:off x="9548946" y="5391752"/>
              <a:ext cx="1028786" cy="1027701"/>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F2FE5CD-4F6B-319F-BF7E-CB7D2DC1E1BC}"/>
                </a:ext>
              </a:extLst>
            </p:cNvPr>
            <p:cNvCxnSpPr>
              <a:stCxn id="46" idx="3"/>
            </p:cNvCxnSpPr>
            <p:nvPr/>
          </p:nvCxnSpPr>
          <p:spPr>
            <a:xfrm>
              <a:off x="9563535" y="5391752"/>
              <a:ext cx="977923" cy="104447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p14="http://schemas.microsoft.com/office/powerpoint/2010/main" Requires="p14">
          <p:contentPart p14:bwMode="auto" r:id="rId13">
            <p14:nvContentPartPr>
              <p14:cNvPr id="6" name="Ink 5">
                <a:extLst>
                  <a:ext uri="{FF2B5EF4-FFF2-40B4-BE49-F238E27FC236}">
                    <a16:creationId xmlns:a16="http://schemas.microsoft.com/office/drawing/2014/main" id="{1C4FBB31-8BFA-0CFF-021F-1C2A7DE07E25}"/>
                  </a:ext>
                </a:extLst>
              </p14:cNvPr>
              <p14:cNvContentPartPr/>
              <p14:nvPr/>
            </p14:nvContentPartPr>
            <p14:xfrm>
              <a:off x="137880" y="932040"/>
              <a:ext cx="11792880" cy="5744160"/>
            </p14:xfrm>
          </p:contentPart>
        </mc:Choice>
        <mc:Fallback>
          <p:pic>
            <p:nvPicPr>
              <p:cNvPr id="6" name="Ink 5">
                <a:extLst>
                  <a:ext uri="{FF2B5EF4-FFF2-40B4-BE49-F238E27FC236}">
                    <a16:creationId xmlns:a16="http://schemas.microsoft.com/office/drawing/2014/main" id="{1C4FBB31-8BFA-0CFF-021F-1C2A7DE07E25}"/>
                  </a:ext>
                </a:extLst>
              </p:cNvPr>
              <p:cNvPicPr/>
              <p:nvPr/>
            </p:nvPicPr>
            <p:blipFill>
              <a:blip r:embed="rId14"/>
              <a:stretch>
                <a:fillRect/>
              </a:stretch>
            </p:blipFill>
            <p:spPr>
              <a:xfrm>
                <a:off x="128520" y="922680"/>
                <a:ext cx="11811600" cy="5762880"/>
              </a:xfrm>
              <a:prstGeom prst="rect">
                <a:avLst/>
              </a:prstGeom>
            </p:spPr>
          </p:pic>
        </mc:Fallback>
      </mc:AlternateContent>
    </p:spTree>
    <p:extLst>
      <p:ext uri="{BB962C8B-B14F-4D97-AF65-F5344CB8AC3E}">
        <p14:creationId xmlns:p14="http://schemas.microsoft.com/office/powerpoint/2010/main" val="252699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Contradiction With </a:t>
            </a:r>
            <a:r>
              <a:rPr lang="en-US" dirty="0" err="1"/>
              <a:t>Extremality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used a trick to make the proof nicer.</a:t>
                </a:r>
              </a:p>
              <a:p>
                <a:endParaRPr lang="en-US" dirty="0"/>
              </a:p>
              <a:p>
                <a:r>
                  <a:rPr lang="en-US" dirty="0"/>
                  <a:t>Instead of saying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was already rejected by a feasible partner, let’s go back and analyze </a:t>
                </a:r>
                <a:r>
                  <a:rPr lang="en-US" b="1" dirty="0"/>
                  <a:t>that </a:t>
                </a:r>
                <a:r>
                  <a:rPr lang="en-US" dirty="0"/>
                  <a:t>rejection.” And repeat the argument over and over, we jump straight back to the first rejection.</a:t>
                </a:r>
              </a:p>
              <a:p>
                <a:endParaRPr lang="en-US" dirty="0"/>
              </a:p>
              <a:p>
                <a:r>
                  <a:rPr lang="en-US" dirty="0"/>
                  <a:t>If in your proofs, you’re saying “repeat this step until…” you can probably make a cleaner proof with this trick.</a:t>
                </a:r>
              </a:p>
              <a:p>
                <a:r>
                  <a:rPr lang="en-US" dirty="0"/>
                  <a:t>We’ll use this trick a few times later in the quarter.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F1579D64-9DAB-5EF6-3336-F5C0FE9819B8}"/>
                  </a:ext>
                </a:extLst>
              </p14:cNvPr>
              <p14:cNvContentPartPr/>
              <p14:nvPr/>
            </p14:nvContentPartPr>
            <p14:xfrm>
              <a:off x="409680" y="2482920"/>
              <a:ext cx="394200" cy="1336320"/>
            </p14:xfrm>
          </p:contentPart>
        </mc:Choice>
        <mc:Fallback>
          <p:pic>
            <p:nvPicPr>
              <p:cNvPr id="4" name="Ink 3">
                <a:extLst>
                  <a:ext uri="{FF2B5EF4-FFF2-40B4-BE49-F238E27FC236}">
                    <a16:creationId xmlns:a16="http://schemas.microsoft.com/office/drawing/2014/main" id="{F1579D64-9DAB-5EF6-3336-F5C0FE9819B8}"/>
                  </a:ext>
                </a:extLst>
              </p:cNvPr>
              <p:cNvPicPr/>
              <p:nvPr/>
            </p:nvPicPr>
            <p:blipFill>
              <a:blip r:embed="rId4"/>
              <a:stretch>
                <a:fillRect/>
              </a:stretch>
            </p:blipFill>
            <p:spPr>
              <a:xfrm>
                <a:off x="400320" y="2473560"/>
                <a:ext cx="412920" cy="1355040"/>
              </a:xfrm>
              <a:prstGeom prst="rect">
                <a:avLst/>
              </a:prstGeom>
            </p:spPr>
          </p:pic>
        </mc:Fallback>
      </mc:AlternateContent>
    </p:spTree>
    <p:extLst>
      <p:ext uri="{BB962C8B-B14F-4D97-AF65-F5344CB8AC3E}">
        <p14:creationId xmlns:p14="http://schemas.microsoft.com/office/powerpoint/2010/main" val="14198163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10696</TotalTime>
  <Words>5007</Words>
  <Application>Microsoft Office PowerPoint</Application>
  <PresentationFormat>Widescreen</PresentationFormat>
  <Paragraphs>696</Paragraphs>
  <Slides>57</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Calibri</vt:lpstr>
      <vt:lpstr>Cambria Math</vt:lpstr>
      <vt:lpstr>Courier New</vt:lpstr>
      <vt:lpstr>Segoe UI</vt:lpstr>
      <vt:lpstr>Segoe UI Historic</vt:lpstr>
      <vt:lpstr>Segoe UI Light</vt:lpstr>
      <vt:lpstr>Segoe UI Semibold</vt:lpstr>
      <vt:lpstr>Segoe UI Semilight</vt:lpstr>
      <vt:lpstr>Tw Cen MT</vt:lpstr>
      <vt:lpstr>Wingdings 3</vt:lpstr>
      <vt:lpstr>Integral</vt:lpstr>
      <vt:lpstr>Running Times, BFS</vt:lpstr>
      <vt:lpstr>Result</vt:lpstr>
      <vt:lpstr>Multiple Stable Matchings</vt:lpstr>
      <vt:lpstr>Multiple Stable Matchings (answer)</vt:lpstr>
      <vt:lpstr>Proposer-Optimality</vt:lpstr>
      <vt:lpstr>Proposer-Optimality (intuition)</vt:lpstr>
      <vt:lpstr>Proposer-Optimality (formalizing intuition) </vt:lpstr>
      <vt:lpstr>Proposer-Optimality (final proof) </vt:lpstr>
      <vt:lpstr>Contradiction With Extremality</vt:lpstr>
      <vt:lpstr>Implications of Proposer Optimality</vt:lpstr>
      <vt:lpstr>Chooser-Pessimality</vt:lpstr>
      <vt:lpstr>Some More Context and Takeaways</vt:lpstr>
      <vt:lpstr>Takeaways</vt:lpstr>
      <vt:lpstr>Some Pseudocode Advice </vt:lpstr>
      <vt:lpstr>Gale-Shapley Algorithm (pseudocode)</vt:lpstr>
      <vt:lpstr>Gale-Shapley Algorithm (pseudocode) final version</vt:lpstr>
      <vt:lpstr>332 Review </vt:lpstr>
      <vt:lpstr>Where Are We?</vt:lpstr>
      <vt:lpstr>Today</vt:lpstr>
      <vt:lpstr>Running Times</vt:lpstr>
      <vt:lpstr>What don’t we care about?</vt:lpstr>
      <vt:lpstr>Big-O isn’t perfect!</vt:lpstr>
      <vt:lpstr>Polynomial Time</vt:lpstr>
      <vt:lpstr>Why Polynomial Time?</vt:lpstr>
      <vt:lpstr>Polynomial vs. Exponential</vt:lpstr>
      <vt:lpstr>Polynomial vs. Exponential (mult vs. add)</vt:lpstr>
      <vt:lpstr>Polynomial Time isn’t perfect.</vt:lpstr>
      <vt:lpstr>Tools for running time analysis</vt:lpstr>
      <vt:lpstr>Be Careful with hash tables</vt:lpstr>
      <vt:lpstr>Graphs</vt:lpstr>
      <vt:lpstr>Graphs (basics)</vt:lpstr>
      <vt:lpstr>Adjacency Matrix</vt:lpstr>
      <vt:lpstr>Adjacency List</vt:lpstr>
      <vt:lpstr>Tradeoffs</vt:lpstr>
      <vt:lpstr>Graph Algorithms</vt:lpstr>
      <vt:lpstr>Traversals</vt:lpstr>
      <vt:lpstr>Breadth First Search</vt:lpstr>
      <vt:lpstr>Breadth First Search (example)</vt:lpstr>
      <vt:lpstr>Running Time</vt:lpstr>
      <vt:lpstr>Old Breadth-First Search Application</vt:lpstr>
      <vt:lpstr>Unweighted Graphs</vt:lpstr>
      <vt:lpstr>A detailed application</vt:lpstr>
      <vt:lpstr>A detailed application (example)</vt:lpstr>
      <vt:lpstr>Lemma 1</vt:lpstr>
      <vt:lpstr>BFS with Layers</vt:lpstr>
      <vt:lpstr>Unweighted Shortest Paths used layers</vt:lpstr>
      <vt:lpstr>BFS With Layers (pseudocode)</vt:lpstr>
      <vt:lpstr>Layers</vt:lpstr>
      <vt:lpstr>Testing Bipartiteness</vt:lpstr>
      <vt:lpstr>Lemma 2</vt:lpstr>
      <vt:lpstr>Lemma 3</vt:lpstr>
      <vt:lpstr>Lemma 3 (pf)</vt:lpstr>
      <vt:lpstr>The big result</vt:lpstr>
      <vt:lpstr>Proof-by-algorithm</vt:lpstr>
      <vt:lpstr>Wrapping it up</vt:lpstr>
      <vt:lpstr>Two Things to Prove</vt:lpstr>
      <vt:lpstr>Proving Algorithm Correct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Times, BFS</dc:title>
  <dc:creator>rtweber2</dc:creator>
  <cp:lastModifiedBy>Robbie Weber</cp:lastModifiedBy>
  <cp:revision>62</cp:revision>
  <cp:lastPrinted>2026-04-02T23:15:25Z</cp:lastPrinted>
  <dcterms:created xsi:type="dcterms:W3CDTF">2021-01-08T20:51:35Z</dcterms:created>
  <dcterms:modified xsi:type="dcterms:W3CDTF">2026-04-03T23:42:47Z</dcterms:modified>
</cp:coreProperties>
</file>