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00.xml" ContentType="application/vnd.openxmlformats-officedocument.presentationml.tags+xml"/>
  <Override PartName="/ppt/tags/tag24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489" r:id="rId3"/>
    <p:sldId id="481" r:id="rId4"/>
    <p:sldId id="490" r:id="rId5"/>
    <p:sldId id="278" r:id="rId6"/>
    <p:sldId id="487" r:id="rId7"/>
    <p:sldId id="281" r:id="rId8"/>
    <p:sldId id="282" r:id="rId9"/>
    <p:sldId id="336" r:id="rId10"/>
    <p:sldId id="337" r:id="rId11"/>
    <p:sldId id="338" r:id="rId12"/>
    <p:sldId id="339" r:id="rId13"/>
    <p:sldId id="340" r:id="rId14"/>
    <p:sldId id="341" r:id="rId15"/>
    <p:sldId id="451" r:id="rId16"/>
    <p:sldId id="452" r:id="rId17"/>
    <p:sldId id="469" r:id="rId18"/>
    <p:sldId id="453" r:id="rId19"/>
    <p:sldId id="483" r:id="rId20"/>
    <p:sldId id="455" r:id="rId21"/>
    <p:sldId id="456" r:id="rId22"/>
    <p:sldId id="488" r:id="rId23"/>
    <p:sldId id="458" r:id="rId24"/>
    <p:sldId id="470" r:id="rId25"/>
    <p:sldId id="484" r:id="rId26"/>
    <p:sldId id="485" r:id="rId27"/>
    <p:sldId id="486" r:id="rId28"/>
    <p:sldId id="467" r:id="rId29"/>
    <p:sldId id="460" r:id="rId30"/>
    <p:sldId id="461" r:id="rId31"/>
    <p:sldId id="48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5CC0"/>
    <a:srgbClr val="462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49" d="100"/>
          <a:sy n="49" d="100"/>
        </p:scale>
        <p:origin x="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8FAFC-7F6A-4B78-870D-11A714945861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CC519-DDD5-4E06-8EA4-17F0B2021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5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687FCE-F047-4AE0-9D0D-DCE3F0E25EFD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761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D65659-B54E-48B8-BD44-3137712F46D8}" type="slidenum">
              <a:rPr lang="en-US" altLang="en-US" smtClean="0"/>
              <a:pPr eaLnBrk="1" hangingPunct="1"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954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end of paragraph 1, draw h prefers r’ to 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CC519-DDD5-4E06-8EA4-17F0B202157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02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02A040-F6AB-487F-B1AC-EF4E384440CF}" type="slidenum">
              <a:rPr lang="en-US" altLang="en-US" smtClean="0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458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 description:</a:t>
            </a:r>
            <a:br>
              <a:rPr lang="en-US" dirty="0"/>
            </a:br>
            <a:r>
              <a:rPr lang="en-US" dirty="0"/>
              <a:t>r1 proposes to h1; h1 </a:t>
            </a:r>
            <a:r>
              <a:rPr lang="en-US" dirty="0" err="1"/>
              <a:t>tenatiely</a:t>
            </a:r>
            <a:r>
              <a:rPr lang="en-US" dirty="0"/>
              <a:t> accepts.</a:t>
            </a:r>
          </a:p>
          <a:p>
            <a:r>
              <a:rPr lang="en-US" dirty="0"/>
              <a:t>R2 proposes to h1; h1 tentatively accepts (r1 becomes free).</a:t>
            </a:r>
          </a:p>
          <a:p>
            <a:r>
              <a:rPr lang="en-US" dirty="0"/>
              <a:t>R1 proposes to h2; h2 tentatively accepts</a:t>
            </a:r>
          </a:p>
          <a:p>
            <a:r>
              <a:rPr lang="en-US" dirty="0"/>
              <a:t>R3 proposes to h1; h1 rejects r3</a:t>
            </a:r>
          </a:p>
          <a:p>
            <a:r>
              <a:rPr lang="en-US" dirty="0"/>
              <a:t>R3 proposes to h2; h2 tentatively accepts (r1 is free)</a:t>
            </a:r>
          </a:p>
          <a:p>
            <a:r>
              <a:rPr lang="en-US" dirty="0"/>
              <a:t>R1 proposes to h3; h3 tentatively accepts.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8FFA6-7FEE-48C2-A941-B4E208963B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812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AA45D5-AAC9-4D9C-94CC-D60B271EFFFA}" type="slidenum">
              <a:rPr lang="en-US" altLang="en-US" smtClean="0"/>
              <a:pPr eaLnBrk="1" hangingPunct="1"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606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AA45D5-AAC9-4D9C-94CC-D60B271EFFFA}" type="slidenum">
              <a:rPr lang="en-US" altLang="en-US" smtClean="0"/>
              <a:pPr eaLnBrk="1" hangingPunct="1"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2927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552C20-422B-485F-9BEB-06B46C6AA6F2}" type="slidenum">
              <a:rPr lang="en-US" altLang="en-US" smtClean="0"/>
              <a:pPr eaLnBrk="1" hangingPunct="1"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805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FAD1B6-4A19-4DD8-877B-5297D5205D85}" type="slidenum">
              <a:rPr lang="en-US" altLang="en-US" smtClean="0"/>
              <a:pPr eaLnBrk="1" hangingPunct="1"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540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A2D37E-BCC2-40A3-96C7-6BFFB3C95C9A}" type="slidenum">
              <a:rPr lang="en-US" altLang="en-US" smtClean="0"/>
              <a:pPr eaLnBrk="1" hangingPunct="1"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975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Proof writing tip: use </a:t>
            </a:r>
            <a:r>
              <a:rPr lang="en-US" altLang="en-US" dirty="0" err="1"/>
              <a:t>ariable</a:t>
            </a:r>
            <a:r>
              <a:rPr lang="en-US" altLang="en-US" dirty="0"/>
              <a:t> names!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A2D37E-BCC2-40A3-96C7-6BFFB3C95C9A}" type="slidenum">
              <a:rPr lang="en-US" altLang="en-US" smtClean="0"/>
              <a:pPr eaLnBrk="1" hangingPunct="1"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26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A651F69-4F4D-4BA9-89CA-3F81E569FA94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693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639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16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288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4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5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39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53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79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21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A651F69-4F4D-4BA9-89CA-3F81E569FA94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7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82.png"/><Relationship Id="rId2" Type="http://schemas.openxmlformats.org/officeDocument/2006/relationships/tags" Target="../tags/tag9.xml"/><Relationship Id="rId1" Type="http://schemas.openxmlformats.org/officeDocument/2006/relationships/tags" Target="../tags/tag7.xml"/><Relationship Id="rId6" Type="http://schemas.openxmlformats.org/officeDocument/2006/relationships/image" Target="../media/image172.png"/><Relationship Id="rId5" Type="http://schemas.openxmlformats.org/officeDocument/2006/relationships/tags" Target="../tags/tag140.xml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11.png"/><Relationship Id="rId3" Type="http://schemas.openxmlformats.org/officeDocument/2006/relationships/tags" Target="../tags/tag18.xml"/><Relationship Id="rId7" Type="http://schemas.openxmlformats.org/officeDocument/2006/relationships/tags" Target="../tags/tag200.xml"/><Relationship Id="rId12" Type="http://schemas.openxmlformats.org/officeDocument/2006/relationships/image" Target="../media/image10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11" Type="http://schemas.openxmlformats.org/officeDocument/2006/relationships/image" Target="../media/image9.pn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570.png"/><Relationship Id="rId5" Type="http://schemas.openxmlformats.org/officeDocument/2006/relationships/tags" Target="../tags/tag240.xml"/><Relationship Id="rId4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8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86.png"/><Relationship Id="rId5" Type="http://schemas.openxmlformats.org/officeDocument/2006/relationships/image" Target="../media/image30.png"/><Relationship Id="rId10" Type="http://schemas.openxmlformats.org/officeDocument/2006/relationships/image" Target="../media/image85.png"/><Relationship Id="rId4" Type="http://schemas.openxmlformats.org/officeDocument/2006/relationships/image" Target="../media/image29.png"/><Relationship Id="rId9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37.png"/><Relationship Id="rId12" Type="http://schemas.openxmlformats.org/officeDocument/2006/relationships/image" Target="../media/image8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86.png"/><Relationship Id="rId5" Type="http://schemas.openxmlformats.org/officeDocument/2006/relationships/image" Target="../media/image35.png"/><Relationship Id="rId10" Type="http://schemas.openxmlformats.org/officeDocument/2006/relationships/image" Target="../media/image85.png"/><Relationship Id="rId4" Type="http://schemas.openxmlformats.org/officeDocument/2006/relationships/image" Target="../media/image34.png"/><Relationship Id="rId9" Type="http://schemas.openxmlformats.org/officeDocument/2006/relationships/image" Target="../media/image8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37.png"/><Relationship Id="rId12" Type="http://schemas.openxmlformats.org/officeDocument/2006/relationships/image" Target="../media/image87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86.png"/><Relationship Id="rId5" Type="http://schemas.openxmlformats.org/officeDocument/2006/relationships/image" Target="../media/image35.png"/><Relationship Id="rId10" Type="http://schemas.openxmlformats.org/officeDocument/2006/relationships/image" Target="../media/image85.png"/><Relationship Id="rId4" Type="http://schemas.openxmlformats.org/officeDocument/2006/relationships/image" Target="../media/image34.png"/><Relationship Id="rId9" Type="http://schemas.openxmlformats.org/officeDocument/2006/relationships/image" Target="../media/image8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8.xml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0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D979E-D6E1-4C4B-A022-6B16381885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Stable Matchings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674853-C05F-4373-87D6-CD93C817AB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421 Spring 2026</a:t>
            </a:r>
          </a:p>
          <a:p>
            <a:r>
              <a:rPr lang="en-US" dirty="0"/>
              <a:t>Lecture 2</a:t>
            </a:r>
          </a:p>
        </p:txBody>
      </p:sp>
    </p:spTree>
    <p:extLst>
      <p:ext uri="{BB962C8B-B14F-4D97-AF65-F5344CB8AC3E}">
        <p14:creationId xmlns:p14="http://schemas.microsoft.com/office/powerpoint/2010/main" val="2650670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Claim 1: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proposed to the last horse on their list, then all the horses are matched.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2106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Claim 1: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proposed to the last horse on their list, then all the horses are matched. </a:t>
                </a:r>
                <a:r>
                  <a:rPr lang="en-US" sz="2200" dirty="0"/>
                  <a:t>(hints)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2521" y="6130595"/>
                <a:ext cx="11187258" cy="51225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Hint: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must have been rejected a lot – what does that mean?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2521" y="6130595"/>
                <a:ext cx="11187258" cy="512252"/>
              </a:xfrm>
              <a:blipFill>
                <a:blip r:embed="rId3"/>
                <a:stretch>
                  <a:fillRect l="-654" t="-21429" b="-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5F4F15-8020-4B0E-BE2B-880B253AEB39}"/>
                  </a:ext>
                </a:extLst>
              </p:cNvPr>
              <p:cNvSpPr txBox="1"/>
              <p:nvPr/>
            </p:nvSpPr>
            <p:spPr>
              <a:xfrm>
                <a:off x="572521" y="1555376"/>
                <a:ext cx="10772314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Try to prove this claim, i.e. clearly explain why it is true. You might want some of these observations:</a:t>
                </a:r>
              </a:p>
              <a:p>
                <a:pPr lvl="1"/>
                <a:r>
                  <a:rPr lang="en-US" altLang="en-US" sz="2800" dirty="0">
                    <a:solidFill>
                      <a:srgbClr val="00B0F0"/>
                    </a:solidFill>
                  </a:rPr>
                  <a:t>Observation A</a:t>
                </a:r>
                <a:r>
                  <a:rPr lang="en-US" altLang="en-US" sz="2800" dirty="0"/>
                  <a:t>: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800" dirty="0"/>
                  <a:t>’s proposals get worse (for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800" dirty="0"/>
                  <a:t>).</a:t>
                </a:r>
              </a:p>
              <a:p>
                <a:pPr lvl="1"/>
                <a:r>
                  <a:rPr lang="en-US" altLang="en-US" sz="2800" dirty="0">
                    <a:solidFill>
                      <a:srgbClr val="00B0F0"/>
                    </a:solidFill>
                  </a:rPr>
                  <a:t>Observation B</a:t>
                </a:r>
                <a:r>
                  <a:rPr lang="en-US" altLang="en-US" sz="2800" dirty="0"/>
                  <a:t>: Once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800" dirty="0"/>
                  <a:t> is matched,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800" dirty="0"/>
                  <a:t> never becomes free again.</a:t>
                </a:r>
              </a:p>
              <a:p>
                <a:pPr lvl="1"/>
                <a:r>
                  <a:rPr lang="en-US" altLang="en-US" sz="2800" dirty="0">
                    <a:solidFill>
                      <a:srgbClr val="00B0F0"/>
                    </a:solidFill>
                  </a:rPr>
                  <a:t>Observation C</a:t>
                </a:r>
                <a:r>
                  <a:rPr lang="en-US" altLang="en-US" sz="2800" dirty="0"/>
                  <a:t>: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800" dirty="0"/>
                  <a:t>’s partners cannot get worse (for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800" dirty="0"/>
                  <a:t>).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5F4F15-8020-4B0E-BE2B-880B253AE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21" y="1555376"/>
                <a:ext cx="10772314" cy="2123658"/>
              </a:xfrm>
              <a:prstGeom prst="rect">
                <a:avLst/>
              </a:prstGeom>
              <a:blipFill>
                <a:blip r:embed="rId4"/>
                <a:stretch>
                  <a:fillRect l="-905" t="-2006" b="-6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609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Claim 1: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proposed to the last horse on their list, then all the horses are matched. (pf)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Hint: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must have been rejected a lot – what does that mean?</a:t>
                </a:r>
              </a:p>
              <a:p>
                <a:endParaRPr lang="en-US" dirty="0"/>
              </a:p>
              <a:p>
                <a:r>
                  <a:rPr lang="en-US" dirty="0"/>
                  <a:t>Since we immediately match any horse we un-match in the algorithm, once a horse receives any proposal it is not free for the rest of the algorithm. (</a:t>
                </a:r>
                <a:r>
                  <a:rPr lang="en-US" dirty="0">
                    <a:solidFill>
                      <a:schemeClr val="accent1"/>
                    </a:solidFill>
                  </a:rPr>
                  <a:t>Observation B</a:t>
                </a:r>
                <a:r>
                  <a:rPr lang="en-US" dirty="0"/>
                  <a:t>).</a:t>
                </a:r>
              </a:p>
              <a:p>
                <a:pPr marL="0" indent="0">
                  <a:buNone/>
                </a:pPr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proposes to horses on its list in order, every horse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’s list must be matched.</a:t>
                </a:r>
              </a:p>
              <a:p>
                <a:r>
                  <a:rPr lang="en-US" dirty="0"/>
                  <a:t>And every horse is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’s list! So once a rider proposes to the last horse on their list, all horses are matched.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 r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6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58" name="Rectangle 2"/>
              <p:cNvSpPr>
                <a:spLocks noGrp="1" noChangeArrowheads="1"/>
              </p:cNvSpPr>
              <p:nvPr>
                <p:ph type="title"/>
                <p:custDataLst>
                  <p:tags r:id="rId1"/>
                </p:custDataLst>
              </p:nvPr>
            </p:nvSpPr>
            <p:spPr/>
            <p:txBody>
              <a:bodyPr>
                <a:normAutofit fontScale="90000"/>
              </a:bodyPr>
              <a:lstStyle/>
              <a:p>
                <a:pPr eaLnBrk="1" hangingPunct="1"/>
                <a:r>
                  <a:rPr lang="en-US" altLang="en-US" dirty="0"/>
                  <a:t>Claim 2: The algorithm stops after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en-US" dirty="0"/>
                  <a:t> iterations.</a:t>
                </a:r>
              </a:p>
            </p:txBody>
          </p:sp>
        </mc:Choice>
        <mc:Fallback xmlns="">
          <p:sp>
            <p:nvSpPr>
              <p:cNvPr id="1945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5"/>
                </p:custDataLst>
              </p:nvPr>
            </p:nvSpPr>
            <p:spPr>
              <a:blipFill>
                <a:blip r:embed="rId6"/>
                <a:stretch>
                  <a:fillRect l="-1906" t="-23952" b="-31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59" name="Text Box 4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76400" y="6324600"/>
            <a:ext cx="4191000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Each m asks each w at most once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838200" y="1616257"/>
                <a:ext cx="9660074" cy="484550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68580" indent="-68580" algn="l" defTabSz="685800" rtl="0" eaLnBrk="1" latinLnBrk="0" hangingPunct="1">
                  <a:lnSpc>
                    <a:spcPct val="90000"/>
                  </a:lnSpc>
                  <a:spcBef>
                    <a:spcPts val="900"/>
                  </a:spcBef>
                  <a:spcAft>
                    <a:spcPts val="15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165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98882" indent="-10287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35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336042" indent="-10287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05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445770" indent="-10287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05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582930" indent="-10287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05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685800" indent="-10287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0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95528" indent="-10287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0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912114" indent="-10287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0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021842" indent="-102870" algn="l" defTabSz="685800" rtl="0" eaLnBrk="1" latinLnBrk="0" hangingPunct="1">
                  <a:lnSpc>
                    <a:spcPct val="9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0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Hint: When do we exit the loop? (Use claim 1).</a:t>
                </a:r>
              </a:p>
              <a:p>
                <a:br>
                  <a:rPr lang="en-US" sz="2800" dirty="0"/>
                </a:br>
                <a:r>
                  <a:rPr lang="en-US" sz="2800" dirty="0"/>
                  <a:t>If every horse is matched, every rider must be matched too.</a:t>
                </a:r>
              </a:p>
              <a:p>
                <a:pPr lvl="1"/>
                <a:r>
                  <a:rPr lang="en-US" sz="2500" dirty="0"/>
                  <a:t>Because each horse is matched to exactly one rider and there are an equal number of riders and horses.</a:t>
                </a:r>
              </a:p>
              <a:p>
                <a:r>
                  <a:rPr lang="en-US" sz="2800" dirty="0"/>
                  <a:t>Since we don’t repeat a proposal, and each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riders have lists of length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, It takes at most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proposals to get to the end of some rider’s list.</a:t>
                </a:r>
              </a:p>
              <a:p>
                <a:pPr marL="96012" lvl="1" indent="0">
                  <a:buNone/>
                </a:pPr>
                <a:r>
                  <a:rPr lang="en-US" sz="2500" dirty="0"/>
                  <a:t>Claim 2 now follows from Claim 1.</a:t>
                </a:r>
              </a:p>
              <a:p>
                <a:pPr marL="96012" lvl="1" indent="0">
                  <a:buNone/>
                </a:pPr>
                <a:endParaRPr lang="en-US" sz="2500" dirty="0"/>
              </a:p>
              <a:p>
                <a:pPr marL="96012" lvl="1" indent="0">
                  <a:buNone/>
                </a:pPr>
                <a:r>
                  <a:rPr lang="en-US" sz="2500" dirty="0"/>
                  <a:t>That’s the number of iterations. What about time per iteration?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16257"/>
                <a:ext cx="9660074" cy="4845504"/>
              </a:xfrm>
              <a:prstGeom prst="rect">
                <a:avLst/>
              </a:prstGeom>
              <a:blipFill>
                <a:blip r:embed="rId7"/>
                <a:stretch>
                  <a:fillRect l="-631" t="-2138" r="-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607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CE03-E2F9-48C9-A461-5BC0E0693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 the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1F6AE4-735F-4EEC-B36A-71694B1324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proposals. But how many steps does the full algorithm execute?</a:t>
                </a:r>
              </a:p>
              <a:p>
                <a:r>
                  <a:rPr lang="en-US" dirty="0"/>
                  <a:t>Depends on how we implement it…we’re going to need some data structures.</a:t>
                </a:r>
              </a:p>
              <a:p>
                <a:pPr marL="0" indent="0">
                  <a:buNone/>
                </a:pPr>
                <a:r>
                  <a:rPr lang="en-US" dirty="0"/>
                  <a:t>With the right data structures the running time really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More details in the optional slides at the end of Lecture 1’s slides.</a:t>
                </a:r>
              </a:p>
              <a:p>
                <a:endParaRPr lang="en-US" dirty="0"/>
              </a:p>
              <a:p>
                <a:r>
                  <a:rPr lang="en-US" dirty="0"/>
                  <a:t>A good exercise to try on your own to review 332.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1F6AE4-735F-4EEC-B36A-71694B1324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326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Claim 3: The algorithm identifies a perfect matching.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Why?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We know the algorithm halts. Which means when it halts every rider is matched.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But we have the same number of horses and riders, and we matched them one-to-one.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Hence, the algorithm finds a perfect matching.</a:t>
            </a:r>
          </a:p>
        </p:txBody>
      </p:sp>
      <p:sp>
        <p:nvSpPr>
          <p:cNvPr id="20484" name="TextBox 3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1" y="5657850"/>
            <a:ext cx="5635625" cy="1200150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Invariant: partial matching</a:t>
            </a:r>
          </a:p>
          <a:p>
            <a:pPr eaLnBrk="1" hangingPunct="1"/>
            <a:r>
              <a:rPr lang="en-US" altLang="en-US"/>
              <a:t>What happens when some m reaches its last choice?</a:t>
            </a:r>
          </a:p>
          <a:p>
            <a:pPr eaLnBrk="1" hangingPunct="1"/>
            <a:r>
              <a:rPr lang="en-US" altLang="en-US"/>
              <a:t>	exactly n-1 w’s much be matched</a:t>
            </a:r>
          </a:p>
          <a:p>
            <a:pPr eaLnBrk="1" hangingPunct="1"/>
            <a:r>
              <a:rPr lang="en-US" altLang="en-US"/>
              <a:t>	last choice must be available </a:t>
            </a:r>
          </a:p>
        </p:txBody>
      </p:sp>
    </p:spTree>
    <p:extLst>
      <p:ext uri="{BB962C8B-B14F-4D97-AF65-F5344CB8AC3E}">
        <p14:creationId xmlns:p14="http://schemas.microsoft.com/office/powerpoint/2010/main" val="36561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Claim 4: The matching has no blocking pairs.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950259" y="1600200"/>
            <a:ext cx="10309412" cy="44958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dirty="0"/>
              <a:t>We want to prove a negative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	there is no blocking pair.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That’s a good sign for proof by contradiction.</a:t>
            </a:r>
          </a:p>
        </p:txBody>
      </p:sp>
      <p:sp>
        <p:nvSpPr>
          <p:cNvPr id="21516" name="Text Box 12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52600" y="5029200"/>
            <a:ext cx="4267200" cy="1633538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m</a:t>
            </a:r>
            <a:r>
              <a:rPr lang="en-US" altLang="en-US" baseline="-25000"/>
              <a:t>1</a:t>
            </a:r>
            <a:r>
              <a:rPr lang="en-US" altLang="en-US"/>
              <a:t> proposed to w</a:t>
            </a:r>
            <a:r>
              <a:rPr lang="en-US" altLang="en-US" baseline="-25000"/>
              <a:t>2</a:t>
            </a:r>
            <a:r>
              <a:rPr lang="en-US" altLang="en-US"/>
              <a:t> before w</a:t>
            </a:r>
            <a:r>
              <a:rPr lang="en-US" altLang="en-US" baseline="-25000"/>
              <a:t>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w</a:t>
            </a:r>
            <a:r>
              <a:rPr lang="en-US" altLang="en-US" baseline="-25000"/>
              <a:t>2</a:t>
            </a:r>
            <a:r>
              <a:rPr lang="en-US" altLang="en-US"/>
              <a:t> rejected m</a:t>
            </a:r>
            <a:r>
              <a:rPr lang="en-US" altLang="en-US" baseline="-25000"/>
              <a:t>1 </a:t>
            </a:r>
            <a:r>
              <a:rPr lang="en-US" altLang="en-US"/>
              <a:t>for m</a:t>
            </a:r>
            <a:r>
              <a:rPr lang="en-US" altLang="en-US" baseline="-25000"/>
              <a:t>3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w</a:t>
            </a:r>
            <a:r>
              <a:rPr lang="en-US" altLang="en-US" baseline="-25000"/>
              <a:t>2</a:t>
            </a:r>
            <a:r>
              <a:rPr lang="en-US" altLang="en-US"/>
              <a:t> prefers m</a:t>
            </a:r>
            <a:r>
              <a:rPr lang="en-US" altLang="en-US" baseline="-25000"/>
              <a:t>3  </a:t>
            </a:r>
            <a:r>
              <a:rPr lang="en-US" altLang="en-US"/>
              <a:t>to m</a:t>
            </a:r>
            <a:r>
              <a:rPr lang="en-US" altLang="en-US" baseline="-25000"/>
              <a:t>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w</a:t>
            </a:r>
            <a:r>
              <a:rPr lang="en-US" altLang="en-US" baseline="-25000"/>
              <a:t>2</a:t>
            </a:r>
            <a:r>
              <a:rPr lang="en-US" altLang="en-US"/>
              <a:t> prefers m</a:t>
            </a:r>
            <a:r>
              <a:rPr lang="en-US" altLang="en-US" baseline="-25000"/>
              <a:t>2</a:t>
            </a:r>
            <a:r>
              <a:rPr lang="en-US" altLang="en-US"/>
              <a:t> to m</a:t>
            </a:r>
            <a:r>
              <a:rPr lang="en-US" altLang="en-US" baseline="-2500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0045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Claim 4: The matching has no blocking pairs. (pf1)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950259" y="1600200"/>
                <a:ext cx="10309412" cy="4495800"/>
              </a:xfrm>
            </p:spPr>
            <p:txBody>
              <a:bodyPr>
                <a:normAutofit/>
              </a:bodyPr>
              <a:lstStyle/>
              <a:p>
                <a:pPr eaLnBrk="1" hangingPunct="1">
                  <a:buFontTx/>
                  <a:buNone/>
                </a:pPr>
                <a:r>
                  <a:rPr lang="en-US" altLang="en-US" dirty="0"/>
                  <a:t>We want to prove a negative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		there is no blocking pair.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That’s a good sign for proof by contradiction.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Suppose (for contradiction) that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are matched, but </a:t>
                </a:r>
                <a:endParaRPr lang="en-US" altLang="en-US" i="1" dirty="0">
                  <a:latin typeface="Cambria Math" panose="02040503050406030204" pitchFamily="18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/>
                  <a:t>prefers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/>
                  <a:t> and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dirty="0"/>
                  <a:t> prefers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pPr eaLnBrk="1" hangingPunct="1">
                  <a:buFontTx/>
                  <a:buNone/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7"/>
                </p:custDataLst>
              </p:nvPr>
            </p:nvSpPr>
            <p:spPr>
              <a:xfrm>
                <a:off x="950259" y="1600200"/>
                <a:ext cx="10309412" cy="4495800"/>
              </a:xfrm>
              <a:blipFill>
                <a:blip r:embed="rId8"/>
                <a:stretch>
                  <a:fillRect l="-1242" t="-2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6" name="Text Box 12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52600" y="5029200"/>
            <a:ext cx="4267200" cy="1633538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m</a:t>
            </a:r>
            <a:r>
              <a:rPr lang="en-US" altLang="en-US" baseline="-25000"/>
              <a:t>1</a:t>
            </a:r>
            <a:r>
              <a:rPr lang="en-US" altLang="en-US"/>
              <a:t> proposed to w</a:t>
            </a:r>
            <a:r>
              <a:rPr lang="en-US" altLang="en-US" baseline="-25000"/>
              <a:t>2</a:t>
            </a:r>
            <a:r>
              <a:rPr lang="en-US" altLang="en-US"/>
              <a:t> before w</a:t>
            </a:r>
            <a:r>
              <a:rPr lang="en-US" altLang="en-US" baseline="-25000"/>
              <a:t>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w</a:t>
            </a:r>
            <a:r>
              <a:rPr lang="en-US" altLang="en-US" baseline="-25000"/>
              <a:t>2</a:t>
            </a:r>
            <a:r>
              <a:rPr lang="en-US" altLang="en-US"/>
              <a:t> rejected m</a:t>
            </a:r>
            <a:r>
              <a:rPr lang="en-US" altLang="en-US" baseline="-25000"/>
              <a:t>1 </a:t>
            </a:r>
            <a:r>
              <a:rPr lang="en-US" altLang="en-US"/>
              <a:t>for m</a:t>
            </a:r>
            <a:r>
              <a:rPr lang="en-US" altLang="en-US" baseline="-25000"/>
              <a:t>3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w</a:t>
            </a:r>
            <a:r>
              <a:rPr lang="en-US" altLang="en-US" baseline="-25000"/>
              <a:t>2</a:t>
            </a:r>
            <a:r>
              <a:rPr lang="en-US" altLang="en-US"/>
              <a:t> prefers m</a:t>
            </a:r>
            <a:r>
              <a:rPr lang="en-US" altLang="en-US" baseline="-25000"/>
              <a:t>3  </a:t>
            </a:r>
            <a:r>
              <a:rPr lang="en-US" altLang="en-US"/>
              <a:t>to m</a:t>
            </a:r>
            <a:r>
              <a:rPr lang="en-US" altLang="en-US" baseline="-25000"/>
              <a:t>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w</a:t>
            </a:r>
            <a:r>
              <a:rPr lang="en-US" altLang="en-US" baseline="-25000"/>
              <a:t>2</a:t>
            </a:r>
            <a:r>
              <a:rPr lang="en-US" altLang="en-US"/>
              <a:t> prefers m</a:t>
            </a:r>
            <a:r>
              <a:rPr lang="en-US" altLang="en-US" baseline="-25000"/>
              <a:t>2</a:t>
            </a:r>
            <a:r>
              <a:rPr lang="en-US" altLang="en-US"/>
              <a:t> to m</a:t>
            </a:r>
            <a:r>
              <a:rPr lang="en-US" altLang="en-US" baseline="-25000"/>
              <a:t>3</a:t>
            </a:r>
          </a:p>
        </p:txBody>
      </p:sp>
      <p:grpSp>
        <p:nvGrpSpPr>
          <p:cNvPr id="2" name="Group 1" descr="Part of a stable matching instance. (r1, h1); (r2, h2) are matched. &#10;r1's list has h2 before h1&#10;h2's list has r1 before r2&#10;r1, h2 is shown as a blocking pair.">
            <a:extLst>
              <a:ext uri="{FF2B5EF4-FFF2-40B4-BE49-F238E27FC236}">
                <a16:creationId xmlns:a16="http://schemas.microsoft.com/office/drawing/2014/main" id="{E580A7F7-1F1C-A6E0-7A30-B1BE887A5337}"/>
              </a:ext>
            </a:extLst>
          </p:cNvPr>
          <p:cNvGrpSpPr/>
          <p:nvPr/>
        </p:nvGrpSpPr>
        <p:grpSpPr>
          <a:xfrm>
            <a:off x="5837195" y="4420970"/>
            <a:ext cx="5208508" cy="1554790"/>
            <a:chOff x="5837195" y="4420970"/>
            <a:chExt cx="5208508" cy="1554790"/>
          </a:xfrm>
        </p:grpSpPr>
        <p:sp>
          <p:nvSpPr>
            <p:cNvPr id="6" name="Oval 5"/>
            <p:cNvSpPr/>
            <p:nvPr/>
          </p:nvSpPr>
          <p:spPr>
            <a:xfrm>
              <a:off x="7801685" y="447321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Oval 6"/>
            <p:cNvSpPr/>
            <p:nvPr/>
          </p:nvSpPr>
          <p:spPr>
            <a:xfrm>
              <a:off x="7801685" y="5507594"/>
              <a:ext cx="461788" cy="4681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8" name="Straight Connector 7"/>
            <p:cNvCxnSpPr>
              <a:stCxn id="6" idx="6"/>
            </p:cNvCxnSpPr>
            <p:nvPr/>
          </p:nvCxnSpPr>
          <p:spPr>
            <a:xfrm flipV="1">
              <a:off x="8255698" y="4691826"/>
              <a:ext cx="955555" cy="1153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9219028" y="447321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9219028" y="550511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9189849" y="4460302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9849" y="4460302"/>
                  <a:ext cx="454013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4054" r="-1351"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751101" y="4420970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1101" y="4420970"/>
                  <a:ext cx="454013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751101" y="5467925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1101" y="5467925"/>
                  <a:ext cx="454013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9160669" y="5467925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0669" y="5467925"/>
                  <a:ext cx="454013" cy="461665"/>
                </a:xfrm>
                <a:prstGeom prst="rect">
                  <a:avLst/>
                </a:prstGeom>
                <a:blipFill>
                  <a:blip r:embed="rId12"/>
                  <a:stretch>
                    <a:fillRect l="-4054" r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837195" y="4494575"/>
                  <a:ext cx="9504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…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7195" y="4494575"/>
                  <a:ext cx="950414" cy="461665"/>
                </a:xfrm>
                <a:prstGeom prst="rect">
                  <a:avLst/>
                </a:prstGeom>
                <a:blipFill>
                  <a:blip r:embed="rId13"/>
                  <a:stretch>
                    <a:fillRect r="-78065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9680817" y="5467925"/>
                  <a:ext cx="13648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…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…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0817" y="5467925"/>
                  <a:ext cx="1364886" cy="461665"/>
                </a:xfrm>
                <a:prstGeom prst="rect">
                  <a:avLst/>
                </a:prstGeom>
                <a:blipFill>
                  <a:blip r:embed="rId14"/>
                  <a:stretch>
                    <a:fillRect r="-160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/>
            <p:cNvCxnSpPr/>
            <p:nvPr/>
          </p:nvCxnSpPr>
          <p:spPr>
            <a:xfrm flipV="1">
              <a:off x="8255697" y="5735381"/>
              <a:ext cx="955555" cy="1153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314058" y="4762903"/>
              <a:ext cx="934151" cy="1000784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415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Claim 4: The matching has no blocking pairs. (pf2)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0635" y="2812788"/>
                <a:ext cx="10954871" cy="386361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How did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end up matched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0635" y="2812788"/>
                <a:ext cx="10954871" cy="3863616"/>
              </a:xfrm>
              <a:blipFill>
                <a:blip r:embed="rId2"/>
                <a:stretch>
                  <a:fillRect l="-668" t="-2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 descr="Part of a stable matching instance. (r1, h1); (r2, h2) are matched. &#10;r1's list has h2 before h1&#10;h2's list has r1 before r2&#10;r1, h2 is shown as a blocking pair.">
            <a:extLst>
              <a:ext uri="{FF2B5EF4-FFF2-40B4-BE49-F238E27FC236}">
                <a16:creationId xmlns:a16="http://schemas.microsoft.com/office/drawing/2014/main" id="{C77AFA85-56D3-6CE8-02E4-16080631F601}"/>
              </a:ext>
            </a:extLst>
          </p:cNvPr>
          <p:cNvGrpSpPr/>
          <p:nvPr/>
        </p:nvGrpSpPr>
        <p:grpSpPr>
          <a:xfrm>
            <a:off x="3179056" y="997286"/>
            <a:ext cx="5208508" cy="1554790"/>
            <a:chOff x="5837195" y="4420970"/>
            <a:chExt cx="5208508" cy="155479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60C0049-91A8-99C4-E8A9-2305CE6F3414}"/>
                </a:ext>
              </a:extLst>
            </p:cNvPr>
            <p:cNvSpPr/>
            <p:nvPr/>
          </p:nvSpPr>
          <p:spPr>
            <a:xfrm>
              <a:off x="7801685" y="447321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4EB4132-9FC3-64B5-6F5A-A546D2B48656}"/>
                </a:ext>
              </a:extLst>
            </p:cNvPr>
            <p:cNvSpPr/>
            <p:nvPr/>
          </p:nvSpPr>
          <p:spPr>
            <a:xfrm>
              <a:off x="7801685" y="5507594"/>
              <a:ext cx="461788" cy="4681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705AD52-D3A2-C488-D741-1C1E63A22C38}"/>
                </a:ext>
              </a:extLst>
            </p:cNvPr>
            <p:cNvCxnSpPr>
              <a:stCxn id="15" idx="6"/>
            </p:cNvCxnSpPr>
            <p:nvPr/>
          </p:nvCxnSpPr>
          <p:spPr>
            <a:xfrm flipV="1">
              <a:off x="8255698" y="4691826"/>
              <a:ext cx="955555" cy="1153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C710382-485E-4DE0-C079-FD3B7B956B26}"/>
                </a:ext>
              </a:extLst>
            </p:cNvPr>
            <p:cNvSpPr/>
            <p:nvPr/>
          </p:nvSpPr>
          <p:spPr>
            <a:xfrm>
              <a:off x="9219028" y="447321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2228260-F873-038C-BC68-29FAE1FFA89F}"/>
                </a:ext>
              </a:extLst>
            </p:cNvPr>
            <p:cNvSpPr/>
            <p:nvPr/>
          </p:nvSpPr>
          <p:spPr>
            <a:xfrm>
              <a:off x="9219028" y="550511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D0D2F41-4A72-62F3-1250-88F197926F23}"/>
                    </a:ext>
                  </a:extLst>
                </p:cNvPr>
                <p:cNvSpPr txBox="1"/>
                <p:nvPr/>
              </p:nvSpPr>
              <p:spPr>
                <a:xfrm>
                  <a:off x="9189849" y="4460302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D0D2F41-4A72-62F3-1250-88F197926F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9849" y="4460302"/>
                  <a:ext cx="454013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4000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5FA3EA8-8250-96EB-49F5-DA7C2240302B}"/>
                    </a:ext>
                  </a:extLst>
                </p:cNvPr>
                <p:cNvSpPr txBox="1"/>
                <p:nvPr/>
              </p:nvSpPr>
              <p:spPr>
                <a:xfrm>
                  <a:off x="7751101" y="4420970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5FA3EA8-8250-96EB-49F5-DA7C224030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1101" y="4420970"/>
                  <a:ext cx="45401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DEB0E45-9CC7-83E7-BC1F-8A8893F83601}"/>
                    </a:ext>
                  </a:extLst>
                </p:cNvPr>
                <p:cNvSpPr txBox="1"/>
                <p:nvPr/>
              </p:nvSpPr>
              <p:spPr>
                <a:xfrm>
                  <a:off x="7751101" y="5467925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DEB0E45-9CC7-83E7-BC1F-8A8893F836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1101" y="5467925"/>
                  <a:ext cx="45401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0444E23-A829-31B4-5704-E27DDF0C20A1}"/>
                    </a:ext>
                  </a:extLst>
                </p:cNvPr>
                <p:cNvSpPr txBox="1"/>
                <p:nvPr/>
              </p:nvSpPr>
              <p:spPr>
                <a:xfrm>
                  <a:off x="9160669" y="5467925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0444E23-A829-31B4-5704-E27DDF0C20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0669" y="5467925"/>
                  <a:ext cx="454013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4054" r="-2703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A6F20BD-D1A4-9F26-DF19-14E876B35390}"/>
                    </a:ext>
                  </a:extLst>
                </p:cNvPr>
                <p:cNvSpPr txBox="1"/>
                <p:nvPr/>
              </p:nvSpPr>
              <p:spPr>
                <a:xfrm>
                  <a:off x="5837195" y="4494575"/>
                  <a:ext cx="9504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…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A6F20BD-D1A4-9F26-DF19-14E876B353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7195" y="4494575"/>
                  <a:ext cx="950414" cy="461665"/>
                </a:xfrm>
                <a:prstGeom prst="rect">
                  <a:avLst/>
                </a:prstGeom>
                <a:blipFill>
                  <a:blip r:embed="rId7"/>
                  <a:stretch>
                    <a:fillRect r="-77564"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3F1E64E-DE96-94C1-30AE-996EBF763A9B}"/>
                    </a:ext>
                  </a:extLst>
                </p:cNvPr>
                <p:cNvSpPr txBox="1"/>
                <p:nvPr/>
              </p:nvSpPr>
              <p:spPr>
                <a:xfrm>
                  <a:off x="9680817" y="5467925"/>
                  <a:ext cx="13648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…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…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3F1E64E-DE96-94C1-30AE-996EBF763A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0817" y="5467925"/>
                  <a:ext cx="1364886" cy="461665"/>
                </a:xfrm>
                <a:prstGeom prst="rect">
                  <a:avLst/>
                </a:prstGeom>
                <a:blipFill>
                  <a:blip r:embed="rId8"/>
                  <a:stretch>
                    <a:fillRect r="-16071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FE887BA-A64F-ECA7-78DF-3B1EB51AA236}"/>
                </a:ext>
              </a:extLst>
            </p:cNvPr>
            <p:cNvCxnSpPr/>
            <p:nvPr/>
          </p:nvCxnSpPr>
          <p:spPr>
            <a:xfrm flipV="1">
              <a:off x="8255697" y="5735381"/>
              <a:ext cx="955555" cy="1153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33BD0FF-3EDD-3023-CAD8-915322ED3DCC}"/>
                </a:ext>
              </a:extLst>
            </p:cNvPr>
            <p:cNvCxnSpPr/>
            <p:nvPr/>
          </p:nvCxnSpPr>
          <p:spPr>
            <a:xfrm>
              <a:off x="8314058" y="4762903"/>
              <a:ext cx="934151" cy="1000784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4589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Claim 4: The matching has no blocking pairs. (pf3)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0635" y="2812788"/>
                <a:ext cx="10954871" cy="386361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How did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end up matched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They must have proposed to and been rejected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(since riders propose down their list in order – </a:t>
                </a:r>
                <a:r>
                  <a:rPr lang="en-US" dirty="0">
                    <a:solidFill>
                      <a:schemeClr val="accent1"/>
                    </a:solidFill>
                  </a:rPr>
                  <a:t>Observation A</a:t>
                </a:r>
                <a:r>
                  <a:rPr lang="en-US" dirty="0"/>
                  <a:t>).</a:t>
                </a:r>
              </a:p>
              <a:p>
                <a:r>
                  <a:rPr lang="en-US" dirty="0"/>
                  <a:t>Why did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? It got a better offer from some rider,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ever changed matches after that, the match was only better for it, (since horse’s partners can only get better for them -- </a:t>
                </a:r>
                <a:r>
                  <a:rPr lang="en-US" dirty="0">
                    <a:solidFill>
                      <a:schemeClr val="accent1"/>
                    </a:solidFill>
                  </a:rPr>
                  <a:t>Observation C</a:t>
                </a:r>
                <a:r>
                  <a:rPr lang="en-US" dirty="0"/>
                  <a:t>) so it must prefer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(its final match)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before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’s list. That’s a contradiction!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0635" y="2812788"/>
                <a:ext cx="10954871" cy="3863616"/>
              </a:xfrm>
              <a:blipFill>
                <a:blip r:embed="rId2"/>
                <a:stretch>
                  <a:fillRect l="-723" t="-3785" r="-1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 descr="Part of a stable matching instance. (r1, h1); (r2, h2) are matched. &#10;r1's list has h2 before h1&#10;h2's list has r1 before r2&#10;r1, h2 is shown as a blocking pair.">
            <a:extLst>
              <a:ext uri="{FF2B5EF4-FFF2-40B4-BE49-F238E27FC236}">
                <a16:creationId xmlns:a16="http://schemas.microsoft.com/office/drawing/2014/main" id="{5F0B8CDA-144D-52ED-73D9-D0D66407F1B0}"/>
              </a:ext>
            </a:extLst>
          </p:cNvPr>
          <p:cNvGrpSpPr/>
          <p:nvPr/>
        </p:nvGrpSpPr>
        <p:grpSpPr>
          <a:xfrm>
            <a:off x="3179055" y="997286"/>
            <a:ext cx="5208508" cy="1554790"/>
            <a:chOff x="5837195" y="4420970"/>
            <a:chExt cx="5208508" cy="155479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DF6F0B0-18CE-F9F1-7C4A-0CB5F3C4820B}"/>
                </a:ext>
              </a:extLst>
            </p:cNvPr>
            <p:cNvSpPr/>
            <p:nvPr/>
          </p:nvSpPr>
          <p:spPr>
            <a:xfrm>
              <a:off x="7801685" y="447321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F8E9F8F-C86F-634C-E3FE-136D6F59F564}"/>
                </a:ext>
              </a:extLst>
            </p:cNvPr>
            <p:cNvSpPr/>
            <p:nvPr/>
          </p:nvSpPr>
          <p:spPr>
            <a:xfrm>
              <a:off x="7801685" y="5507594"/>
              <a:ext cx="461788" cy="4681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5A3C1A2-6E99-FB5F-980E-D027ECAD8245}"/>
                </a:ext>
              </a:extLst>
            </p:cNvPr>
            <p:cNvCxnSpPr>
              <a:stCxn id="15" idx="6"/>
            </p:cNvCxnSpPr>
            <p:nvPr/>
          </p:nvCxnSpPr>
          <p:spPr>
            <a:xfrm flipV="1">
              <a:off x="8255698" y="4691826"/>
              <a:ext cx="955555" cy="1153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934ABBB-92FB-44CA-046C-2FCCD780A4A7}"/>
                </a:ext>
              </a:extLst>
            </p:cNvPr>
            <p:cNvSpPr/>
            <p:nvPr/>
          </p:nvSpPr>
          <p:spPr>
            <a:xfrm>
              <a:off x="9219028" y="447321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3E0905D-BE88-2B86-F976-85559233A063}"/>
                </a:ext>
              </a:extLst>
            </p:cNvPr>
            <p:cNvSpPr/>
            <p:nvPr/>
          </p:nvSpPr>
          <p:spPr>
            <a:xfrm>
              <a:off x="9219028" y="550511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82E2CEC-0B1F-2C2F-D77F-70CA46E88608}"/>
                    </a:ext>
                  </a:extLst>
                </p:cNvPr>
                <p:cNvSpPr txBox="1"/>
                <p:nvPr/>
              </p:nvSpPr>
              <p:spPr>
                <a:xfrm>
                  <a:off x="9189849" y="4460302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82E2CEC-0B1F-2C2F-D77F-70CA46E886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9849" y="4460302"/>
                  <a:ext cx="454013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4000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98CC3AA-2423-95DD-0750-C95CE2534AE6}"/>
                    </a:ext>
                  </a:extLst>
                </p:cNvPr>
                <p:cNvSpPr txBox="1"/>
                <p:nvPr/>
              </p:nvSpPr>
              <p:spPr>
                <a:xfrm>
                  <a:off x="7751101" y="4420970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98CC3AA-2423-95DD-0750-C95CE2534A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1101" y="4420970"/>
                  <a:ext cx="45401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45A8D55-017D-3A2B-17FD-663EF8C78462}"/>
                    </a:ext>
                  </a:extLst>
                </p:cNvPr>
                <p:cNvSpPr txBox="1"/>
                <p:nvPr/>
              </p:nvSpPr>
              <p:spPr>
                <a:xfrm>
                  <a:off x="7751101" y="5467925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45A8D55-017D-3A2B-17FD-663EF8C784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1101" y="5467925"/>
                  <a:ext cx="45401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0F82F5A-D5B0-21FA-1C51-519CD7970B22}"/>
                    </a:ext>
                  </a:extLst>
                </p:cNvPr>
                <p:cNvSpPr txBox="1"/>
                <p:nvPr/>
              </p:nvSpPr>
              <p:spPr>
                <a:xfrm>
                  <a:off x="9160669" y="5467925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0F82F5A-D5B0-21FA-1C51-519CD7970B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0669" y="5467925"/>
                  <a:ext cx="454013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4054" r="-2703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26C8B9F-4EF5-D17E-E468-D55DC0871D7C}"/>
                    </a:ext>
                  </a:extLst>
                </p:cNvPr>
                <p:cNvSpPr txBox="1"/>
                <p:nvPr/>
              </p:nvSpPr>
              <p:spPr>
                <a:xfrm>
                  <a:off x="5837195" y="4494575"/>
                  <a:ext cx="9504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…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26C8B9F-4EF5-D17E-E468-D55DC0871D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7195" y="4494575"/>
                  <a:ext cx="950414" cy="461665"/>
                </a:xfrm>
                <a:prstGeom prst="rect">
                  <a:avLst/>
                </a:prstGeom>
                <a:blipFill>
                  <a:blip r:embed="rId7"/>
                  <a:stretch>
                    <a:fillRect r="-77564"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90A80D6-2A64-1941-9D0C-16006B34BD36}"/>
                    </a:ext>
                  </a:extLst>
                </p:cNvPr>
                <p:cNvSpPr txBox="1"/>
                <p:nvPr/>
              </p:nvSpPr>
              <p:spPr>
                <a:xfrm>
                  <a:off x="9680817" y="5467925"/>
                  <a:ext cx="13648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…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…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90A80D6-2A64-1941-9D0C-16006B34BD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0817" y="5467925"/>
                  <a:ext cx="1364886" cy="461665"/>
                </a:xfrm>
                <a:prstGeom prst="rect">
                  <a:avLst/>
                </a:prstGeom>
                <a:blipFill>
                  <a:blip r:embed="rId8"/>
                  <a:stretch>
                    <a:fillRect r="-16071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177EE76-FC48-F699-1E91-2680A2CAF3A6}"/>
                </a:ext>
              </a:extLst>
            </p:cNvPr>
            <p:cNvCxnSpPr/>
            <p:nvPr/>
          </p:nvCxnSpPr>
          <p:spPr>
            <a:xfrm flipV="1">
              <a:off x="8255697" y="5735381"/>
              <a:ext cx="955555" cy="1153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9D4395D-75B6-5422-AD2A-12093BF78DD4}"/>
                </a:ext>
              </a:extLst>
            </p:cNvPr>
            <p:cNvCxnSpPr/>
            <p:nvPr/>
          </p:nvCxnSpPr>
          <p:spPr>
            <a:xfrm>
              <a:off x="8314058" y="4762903"/>
              <a:ext cx="934151" cy="1000784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1350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05277-DB96-4DD4-B48B-0CCC2D9C7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BF52E-244C-4F91-AE36-4051BD2D6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HW1 will be out tonight; due Wednesday.</a:t>
            </a:r>
          </a:p>
          <a:p>
            <a:r>
              <a:rPr lang="en-US" dirty="0"/>
              <a:t>Office hours start tomorrow, will appear on the calendar soon.</a:t>
            </a:r>
          </a:p>
          <a:p>
            <a:r>
              <a:rPr lang="en-US" dirty="0"/>
              <a:t>Extra syllabus video is up on Panopto</a:t>
            </a:r>
          </a:p>
          <a:p>
            <a:pPr lvl="1"/>
            <a:r>
              <a:rPr lang="en-US" dirty="0"/>
              <a:t>If you had Panopto issues Monday, they should be fixed now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031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 eaLnBrk="1" hangingPunct="1"/>
                <a:r>
                  <a:rPr lang="en-US" altLang="en-US" dirty="0"/>
                  <a:t>Simple,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algorithm to compute a stable matching</a:t>
                </a:r>
              </a:p>
              <a:p>
                <a:pPr eaLnBrk="1" hangingPunct="1"/>
                <a:r>
                  <a:rPr lang="en-US" altLang="en-US" dirty="0"/>
                  <a:t>Corollary</a:t>
                </a:r>
              </a:p>
              <a:p>
                <a:pPr lvl="1" eaLnBrk="1" hangingPunct="1"/>
                <a:r>
                  <a:rPr lang="en-US" altLang="en-US" sz="2800" dirty="0"/>
                  <a:t>A stable matching always exists.</a:t>
                </a:r>
              </a:p>
              <a:p>
                <a:r>
                  <a:rPr lang="en-US" altLang="en-US" sz="3100" dirty="0"/>
                  <a:t>The corollary isn’t obvious!</a:t>
                </a:r>
              </a:p>
              <a:p>
                <a:r>
                  <a:rPr lang="en-US" altLang="en-US" sz="3100" dirty="0"/>
                  <a:t>The “stable roommates problem” doesn’t always have a solution: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dirty="0"/>
                  <a:t>people, rank the other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8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en-US" sz="2800" dirty="0"/>
              </a:p>
              <a:p>
                <a:pPr lvl="1"/>
                <a:r>
                  <a:rPr lang="en-US" altLang="en-US" sz="2800" dirty="0"/>
                  <a:t>Goal is to pair them without any blocking pairs.  </a:t>
                </a:r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5"/>
                </p:custDataLst>
              </p:nvPr>
            </p:nvSpPr>
            <p:spPr>
              <a:blipFill>
                <a:blip r:embed="rId6"/>
                <a:stretch>
                  <a:fillRect l="-1275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034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Stable Matchings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63787"/>
          </a:xfrm>
        </p:spPr>
        <p:txBody>
          <a:bodyPr/>
          <a:lstStyle/>
          <a:p>
            <a:r>
              <a:rPr lang="en-US" dirty="0"/>
              <a:t>Suppose we take our algorithm and let the horses do the “proposing” instead.</a:t>
            </a:r>
          </a:p>
        </p:txBody>
      </p:sp>
      <p:grpSp>
        <p:nvGrpSpPr>
          <p:cNvPr id="4" name="Group 3" descr="A stable matching instance with 2 riders and 2 horses.&#10;Preference lists:&#10;r1: h1,h2&#10;r2: h2, h1&#10;h1: r2, r1&#10;h2: r1, r2">
            <a:extLst>
              <a:ext uri="{FF2B5EF4-FFF2-40B4-BE49-F238E27FC236}">
                <a16:creationId xmlns:a16="http://schemas.microsoft.com/office/drawing/2014/main" id="{ADFF932B-002E-2584-93F2-A89C52775C76}"/>
              </a:ext>
            </a:extLst>
          </p:cNvPr>
          <p:cNvGrpSpPr/>
          <p:nvPr/>
        </p:nvGrpSpPr>
        <p:grpSpPr>
          <a:xfrm>
            <a:off x="3846292" y="2985788"/>
            <a:ext cx="4117654" cy="1541915"/>
            <a:chOff x="3846292" y="2985788"/>
            <a:chExt cx="4117654" cy="1541915"/>
          </a:xfrm>
        </p:grpSpPr>
        <p:sp>
          <p:nvSpPr>
            <p:cNvPr id="5" name="Oval 4"/>
            <p:cNvSpPr/>
            <p:nvPr/>
          </p:nvSpPr>
          <p:spPr>
            <a:xfrm>
              <a:off x="4879426" y="3025158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Oval 5"/>
            <p:cNvSpPr/>
            <p:nvPr/>
          </p:nvSpPr>
          <p:spPr>
            <a:xfrm>
              <a:off x="4879426" y="4059537"/>
              <a:ext cx="461788" cy="4681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6296769" y="3025158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6296769" y="4057058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267590" y="3012245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7590" y="3012245"/>
                  <a:ext cx="454013" cy="461665"/>
                </a:xfrm>
                <a:prstGeom prst="rect">
                  <a:avLst/>
                </a:prstGeom>
                <a:blipFill>
                  <a:blip r:embed="rId2"/>
                  <a:stretch>
                    <a:fillRect l="-4000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828843" y="2985788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8843" y="2985788"/>
                  <a:ext cx="454013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828842" y="4019868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8842" y="4019868"/>
                  <a:ext cx="45401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238410" y="4019868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8410" y="4019868"/>
                  <a:ext cx="454013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4000" r="-1333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846292" y="3042760"/>
                  <a:ext cx="9504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, 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6292" y="3042760"/>
                  <a:ext cx="950414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1923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599060" y="3019084"/>
                  <a:ext cx="13648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, 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9060" y="3019084"/>
                  <a:ext cx="1364886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846292" y="4055676"/>
                  <a:ext cx="9504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, 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6292" y="4055676"/>
                  <a:ext cx="950414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1923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599060" y="4019868"/>
                  <a:ext cx="13648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, 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9060" y="4019868"/>
                  <a:ext cx="1364886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45177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Stable Matchings (answer)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63787"/>
          </a:xfrm>
        </p:spPr>
        <p:txBody>
          <a:bodyPr/>
          <a:lstStyle/>
          <a:p>
            <a:r>
              <a:rPr lang="en-US" dirty="0"/>
              <a:t>Suppose we take our algorithm and let the horses do the “proposing” instead.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5316071"/>
            <a:ext cx="107352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 got a different answer…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does that mean?</a:t>
            </a:r>
          </a:p>
        </p:txBody>
      </p:sp>
      <p:grpSp>
        <p:nvGrpSpPr>
          <p:cNvPr id="44" name="Group 43" descr="A stable matching instance with 2 riders and 2 horses.&#10;In blue, the stable matching (r1,h1); (r2,h2)&#10;In green, the stable matching (r1,h2); (r2,h1)&#10;&#10;Preference lists:&#10;r1: h1,h2&#10;r2: h2, h1&#10;h1: r2, r1&#10;h2: r1, r2">
            <a:extLst>
              <a:ext uri="{FF2B5EF4-FFF2-40B4-BE49-F238E27FC236}">
                <a16:creationId xmlns:a16="http://schemas.microsoft.com/office/drawing/2014/main" id="{FBCFFE0B-A963-FC3F-9068-06C6C312D17F}"/>
              </a:ext>
            </a:extLst>
          </p:cNvPr>
          <p:cNvGrpSpPr/>
          <p:nvPr/>
        </p:nvGrpSpPr>
        <p:grpSpPr>
          <a:xfrm>
            <a:off x="3846292" y="2985788"/>
            <a:ext cx="4117654" cy="1541915"/>
            <a:chOff x="3846292" y="2985788"/>
            <a:chExt cx="4117654" cy="1541915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EB5349B-EE97-FB3C-7F6D-B1026752D781}"/>
                </a:ext>
              </a:extLst>
            </p:cNvPr>
            <p:cNvCxnSpPr>
              <a:cxnSpLocks/>
              <a:stCxn id="8" idx="6"/>
            </p:cNvCxnSpPr>
            <p:nvPr/>
          </p:nvCxnSpPr>
          <p:spPr>
            <a:xfrm>
              <a:off x="5333438" y="3255299"/>
              <a:ext cx="1017120" cy="1055444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56E0DC4-2B55-AAC4-CB7B-B172C4BF07AB}"/>
                </a:ext>
              </a:extLst>
            </p:cNvPr>
            <p:cNvCxnSpPr>
              <a:cxnSpLocks/>
              <a:stCxn id="8" idx="6"/>
            </p:cNvCxnSpPr>
            <p:nvPr/>
          </p:nvCxnSpPr>
          <p:spPr>
            <a:xfrm>
              <a:off x="5333438" y="3255299"/>
              <a:ext cx="1116981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498DAD8-6B36-70B6-A9AF-BC1F4ED72C85}"/>
                </a:ext>
              </a:extLst>
            </p:cNvPr>
            <p:cNvCxnSpPr>
              <a:cxnSpLocks/>
            </p:cNvCxnSpPr>
            <p:nvPr/>
          </p:nvCxnSpPr>
          <p:spPr>
            <a:xfrm>
              <a:off x="5344071" y="4293745"/>
              <a:ext cx="1116981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43AED35-6CBF-E332-916A-45BB0F969AF3}"/>
                </a:ext>
              </a:extLst>
            </p:cNvPr>
            <p:cNvCxnSpPr>
              <a:cxnSpLocks/>
              <a:stCxn id="19" idx="6"/>
            </p:cNvCxnSpPr>
            <p:nvPr/>
          </p:nvCxnSpPr>
          <p:spPr>
            <a:xfrm flipV="1">
              <a:off x="5341214" y="3256961"/>
              <a:ext cx="1040732" cy="1036659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 descr="A stable matching instance with 2 riders and 2 horses.&#10;Preference lists:&#10;r1: h1,h2&#10;r2: h2, h1&#10;h1: r2, r1&#10;h2: r1, r2">
              <a:extLst>
                <a:ext uri="{FF2B5EF4-FFF2-40B4-BE49-F238E27FC236}">
                  <a16:creationId xmlns:a16="http://schemas.microsoft.com/office/drawing/2014/main" id="{C61D72B0-8841-AFE8-E25B-399790C645B7}"/>
                </a:ext>
              </a:extLst>
            </p:cNvPr>
            <p:cNvGrpSpPr/>
            <p:nvPr/>
          </p:nvGrpSpPr>
          <p:grpSpPr>
            <a:xfrm>
              <a:off x="3846292" y="2985788"/>
              <a:ext cx="4117654" cy="1541915"/>
              <a:chOff x="3846292" y="2985788"/>
              <a:chExt cx="4117654" cy="1541915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EF2922B-E998-87B6-E8DB-2228F20E6FFD}"/>
                  </a:ext>
                </a:extLst>
              </p:cNvPr>
              <p:cNvSpPr/>
              <p:nvPr/>
            </p:nvSpPr>
            <p:spPr>
              <a:xfrm>
                <a:off x="4879426" y="3025158"/>
                <a:ext cx="454012" cy="4602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E6B8AA1-0BAF-C8F2-0407-9761AB4336B7}"/>
                  </a:ext>
                </a:extLst>
              </p:cNvPr>
              <p:cNvSpPr/>
              <p:nvPr/>
            </p:nvSpPr>
            <p:spPr>
              <a:xfrm>
                <a:off x="4879426" y="4059537"/>
                <a:ext cx="461788" cy="46816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BDFCE2D-B84F-A020-2A21-8A67B475E68C}"/>
                  </a:ext>
                </a:extLst>
              </p:cNvPr>
              <p:cNvSpPr/>
              <p:nvPr/>
            </p:nvSpPr>
            <p:spPr>
              <a:xfrm>
                <a:off x="6296769" y="3025158"/>
                <a:ext cx="454012" cy="4602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086393F-1851-E883-376F-EF558E3910E6}"/>
                  </a:ext>
                </a:extLst>
              </p:cNvPr>
              <p:cNvSpPr/>
              <p:nvPr/>
            </p:nvSpPr>
            <p:spPr>
              <a:xfrm>
                <a:off x="6296769" y="4057058"/>
                <a:ext cx="454012" cy="4602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4444E5A5-FCEA-87D6-DE45-55495DCA9BDC}"/>
                      </a:ext>
                    </a:extLst>
                  </p:cNvPr>
                  <p:cNvSpPr txBox="1"/>
                  <p:nvPr/>
                </p:nvSpPr>
                <p:spPr>
                  <a:xfrm>
                    <a:off x="6267590" y="3012245"/>
                    <a:ext cx="45401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4444E5A5-FCEA-87D6-DE45-55495DCA9B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67590" y="3012245"/>
                    <a:ext cx="454013" cy="46166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4000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E5D9131F-6EC1-22B7-8CF1-C06AC66640DE}"/>
                      </a:ext>
                    </a:extLst>
                  </p:cNvPr>
                  <p:cNvSpPr txBox="1"/>
                  <p:nvPr/>
                </p:nvSpPr>
                <p:spPr>
                  <a:xfrm>
                    <a:off x="4828843" y="2985788"/>
                    <a:ext cx="45401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E5D9131F-6EC1-22B7-8CF1-C06AC66640D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28843" y="2985788"/>
                    <a:ext cx="454013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CFE3018E-2EDF-B4DA-E11C-51B71881970C}"/>
                      </a:ext>
                    </a:extLst>
                  </p:cNvPr>
                  <p:cNvSpPr txBox="1"/>
                  <p:nvPr/>
                </p:nvSpPr>
                <p:spPr>
                  <a:xfrm>
                    <a:off x="4828842" y="4019868"/>
                    <a:ext cx="45401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CFE3018E-2EDF-B4DA-E11C-51B71881970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28842" y="4019868"/>
                    <a:ext cx="454013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4F2F7FB4-3295-773E-E1C1-F8131CF774CC}"/>
                      </a:ext>
                    </a:extLst>
                  </p:cNvPr>
                  <p:cNvSpPr txBox="1"/>
                  <p:nvPr/>
                </p:nvSpPr>
                <p:spPr>
                  <a:xfrm>
                    <a:off x="6238410" y="4019868"/>
                    <a:ext cx="45401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4F2F7FB4-3295-773E-E1C1-F8131CF774C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38410" y="4019868"/>
                    <a:ext cx="454013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4000" r="-1333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49D715DF-1099-5662-4BC3-23D5D743A8C3}"/>
                      </a:ext>
                    </a:extLst>
                  </p:cNvPr>
                  <p:cNvSpPr txBox="1"/>
                  <p:nvPr/>
                </p:nvSpPr>
                <p:spPr>
                  <a:xfrm>
                    <a:off x="3846292" y="3042760"/>
                    <a:ext cx="95041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, 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49D715DF-1099-5662-4BC3-23D5D743A8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46292" y="3042760"/>
                    <a:ext cx="950414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923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FE3DD779-0476-423F-F477-9300EE447269}"/>
                      </a:ext>
                    </a:extLst>
                  </p:cNvPr>
                  <p:cNvSpPr txBox="1"/>
                  <p:nvPr/>
                </p:nvSpPr>
                <p:spPr>
                  <a:xfrm>
                    <a:off x="6599060" y="3019084"/>
                    <a:ext cx="136488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, 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FE3DD779-0476-423F-F477-9300EE4472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99060" y="3019084"/>
                    <a:ext cx="1364886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F3E1CA46-24C2-20E1-F399-63CF9B6A3E67}"/>
                      </a:ext>
                    </a:extLst>
                  </p:cNvPr>
                  <p:cNvSpPr txBox="1"/>
                  <p:nvPr/>
                </p:nvSpPr>
                <p:spPr>
                  <a:xfrm>
                    <a:off x="3846292" y="4055676"/>
                    <a:ext cx="95041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, 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F3E1CA46-24C2-20E1-F399-63CF9B6A3E6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46292" y="4055676"/>
                    <a:ext cx="950414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923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9FB736EE-9F19-ECBD-C2B8-0381F67FB5BF}"/>
                      </a:ext>
                    </a:extLst>
                  </p:cNvPr>
                  <p:cNvSpPr txBox="1"/>
                  <p:nvPr/>
                </p:nvSpPr>
                <p:spPr>
                  <a:xfrm>
                    <a:off x="6599060" y="4019868"/>
                    <a:ext cx="136488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, 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9FB736EE-9F19-ECBD-C2B8-0381F67FB5B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99060" y="4019868"/>
                    <a:ext cx="1364886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02259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Proposer-Optimality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Some agents might have more than one possible match in a stable matching. </a:t>
                </a:r>
              </a:p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dirty="0">
                    <a:solidFill>
                      <a:schemeClr val="accent3"/>
                    </a:solidFill>
                  </a:rPr>
                  <a:t>feasible partner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if there is at least one stable matching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matched.</a:t>
                </a:r>
              </a:p>
              <a:p>
                <a:r>
                  <a:rPr lang="en-US" dirty="0"/>
                  <a:t>When there’s more than one stable matching, there is a tremendous benefit to being the proposing side.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828799" y="4517482"/>
            <a:ext cx="7652033" cy="1584917"/>
          </a:xfrm>
          <a:prstGeom prst="rect">
            <a:avLst/>
          </a:prstGeom>
          <a:solidFill>
            <a:srgbClr val="7D5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US" altLang="en-US" sz="2800" b="1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Every member of the proposing side is matched to their favorite of their feasible partners.</a:t>
            </a:r>
            <a:endParaRPr lang="en-US" altLang="en-US" sz="2800" dirty="0">
              <a:solidFill>
                <a:schemeClr val="hlin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4517482"/>
            <a:ext cx="7652032" cy="564776"/>
          </a:xfrm>
          <a:prstGeom prst="rect">
            <a:avLst/>
          </a:prstGeom>
          <a:solidFill>
            <a:srgbClr val="462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Proposer-Optimality</a:t>
            </a:r>
          </a:p>
        </p:txBody>
      </p:sp>
    </p:spTree>
    <p:extLst>
      <p:ext uri="{BB962C8B-B14F-4D97-AF65-F5344CB8AC3E}">
        <p14:creationId xmlns:p14="http://schemas.microsoft.com/office/powerpoint/2010/main" val="351281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98CC7-9518-4534-AC1B-275D21D94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Proposer-Optimality (intuition)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19A618-0C64-470D-A6A0-1496C30535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10343"/>
                <a:ext cx="7575050" cy="556571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Intuition</a:t>
                </a:r>
              </a:p>
              <a:p>
                <a:r>
                  <a:rPr lang="en-US" dirty="0"/>
                  <a:t>This isn’t a full proof (coming in a second)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not matched to their favorite feasible partner,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.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must have been rejected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during the algorithm (otherwise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matched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or better). How did that happen? Well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had to have a better offer. But what’s the source of that better offer? Call them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There’s some stable matching where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matched,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matched to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 For stability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prefers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prefers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Must be the second, so when we hit pause,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had also already rejected by a feasible partner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19A618-0C64-470D-A6A0-1496C30535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10343"/>
                <a:ext cx="7575050" cy="5565710"/>
              </a:xfrm>
              <a:blipFill>
                <a:blip r:embed="rId3"/>
                <a:stretch>
                  <a:fillRect l="-805" t="-1643" r="-1770" b="-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 descr="Part of a stable matching instance. r' is matched to h. A dotted line indicates that r has proposed to h.">
            <a:extLst>
              <a:ext uri="{FF2B5EF4-FFF2-40B4-BE49-F238E27FC236}">
                <a16:creationId xmlns:a16="http://schemas.microsoft.com/office/drawing/2014/main" id="{01FBBFFF-2227-B34B-5C08-5E9C358A97B1}"/>
              </a:ext>
            </a:extLst>
          </p:cNvPr>
          <p:cNvGrpSpPr/>
          <p:nvPr/>
        </p:nvGrpSpPr>
        <p:grpSpPr>
          <a:xfrm>
            <a:off x="9117581" y="1157864"/>
            <a:ext cx="1921939" cy="1515458"/>
            <a:chOff x="9117581" y="1157864"/>
            <a:chExt cx="1921939" cy="151545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1129CAE-62F6-4AF5-B0C7-A12981F2991A}"/>
                </a:ext>
              </a:extLst>
            </p:cNvPr>
            <p:cNvSpPr/>
            <p:nvPr/>
          </p:nvSpPr>
          <p:spPr>
            <a:xfrm>
              <a:off x="9168165" y="1170777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32CAE9C-60F3-4D4A-93D4-55CEF6FB1F45}"/>
                </a:ext>
              </a:extLst>
            </p:cNvPr>
            <p:cNvSpPr/>
            <p:nvPr/>
          </p:nvSpPr>
          <p:spPr>
            <a:xfrm>
              <a:off x="9168165" y="2205156"/>
              <a:ext cx="461788" cy="4681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FC82887-1512-47C5-872E-87CDF054CF27}"/>
                </a:ext>
              </a:extLst>
            </p:cNvPr>
            <p:cNvSpPr/>
            <p:nvPr/>
          </p:nvSpPr>
          <p:spPr>
            <a:xfrm>
              <a:off x="10585508" y="1170777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399BC37-F1E1-4EC4-9C82-9DEE0457179A}"/>
                </a:ext>
              </a:extLst>
            </p:cNvPr>
            <p:cNvSpPr/>
            <p:nvPr/>
          </p:nvSpPr>
          <p:spPr>
            <a:xfrm>
              <a:off x="10585508" y="2202677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0E2C35A-CB0B-4183-B2AA-0C16DB808BAA}"/>
                    </a:ext>
                  </a:extLst>
                </p:cNvPr>
                <p:cNvSpPr txBox="1"/>
                <p:nvPr/>
              </p:nvSpPr>
              <p:spPr>
                <a:xfrm>
                  <a:off x="10556329" y="1157864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0E2C35A-CB0B-4183-B2AA-0C16DB808B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56329" y="1157864"/>
                  <a:ext cx="454013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4054" r="-4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BD2291C-704F-47A8-96BC-172F421D58D9}"/>
                    </a:ext>
                  </a:extLst>
                </p:cNvPr>
                <p:cNvSpPr txBox="1"/>
                <p:nvPr/>
              </p:nvSpPr>
              <p:spPr>
                <a:xfrm>
                  <a:off x="9182753" y="1185941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BD2291C-704F-47A8-96BC-172F421D58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2753" y="1185941"/>
                  <a:ext cx="454013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0F98B3E-FCF4-4687-91DB-327E54DCC6DC}"/>
                    </a:ext>
                  </a:extLst>
                </p:cNvPr>
                <p:cNvSpPr txBox="1"/>
                <p:nvPr/>
              </p:nvSpPr>
              <p:spPr>
                <a:xfrm>
                  <a:off x="9117581" y="2165487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0F98B3E-FCF4-4687-91DB-327E54DCC6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7581" y="2165487"/>
                  <a:ext cx="454013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1351" r="-13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D2E478E-E561-46EE-B004-C9460E8E3B83}"/>
                    </a:ext>
                  </a:extLst>
                </p:cNvPr>
                <p:cNvSpPr txBox="1"/>
                <p:nvPr/>
              </p:nvSpPr>
              <p:spPr>
                <a:xfrm>
                  <a:off x="10577732" y="2211657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D2E478E-E561-46EE-B004-C9460E8E3B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7732" y="2211657"/>
                  <a:ext cx="454013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B3C734-E601-4FC2-9833-FC5FBBBA7509}"/>
                </a:ext>
              </a:extLst>
            </p:cNvPr>
            <p:cNvCxnSpPr/>
            <p:nvPr/>
          </p:nvCxnSpPr>
          <p:spPr>
            <a:xfrm flipV="1">
              <a:off x="9622177" y="2432943"/>
              <a:ext cx="955555" cy="1153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CF29F10-C1E2-4988-B846-BDB1F797D8E6}"/>
                </a:ext>
              </a:extLst>
            </p:cNvPr>
            <p:cNvCxnSpPr/>
            <p:nvPr/>
          </p:nvCxnSpPr>
          <p:spPr>
            <a:xfrm>
              <a:off x="9680538" y="1460465"/>
              <a:ext cx="934151" cy="1000784"/>
            </a:xfrm>
            <a:prstGeom prst="line">
              <a:avLst/>
            </a:prstGeom>
            <a:ln w="2857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 descr="A stable matching (r,h); (r',h').">
            <a:extLst>
              <a:ext uri="{FF2B5EF4-FFF2-40B4-BE49-F238E27FC236}">
                <a16:creationId xmlns:a16="http://schemas.microsoft.com/office/drawing/2014/main" id="{81CD5D89-D21C-4C50-90D1-D2F9E619BD25}"/>
              </a:ext>
            </a:extLst>
          </p:cNvPr>
          <p:cNvGrpSpPr/>
          <p:nvPr/>
        </p:nvGrpSpPr>
        <p:grpSpPr>
          <a:xfrm>
            <a:off x="9186643" y="3458659"/>
            <a:ext cx="1921939" cy="1515458"/>
            <a:chOff x="9044350" y="5132842"/>
            <a:chExt cx="1921939" cy="151545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B512841-B654-4B7E-A66A-FD694445E78C}"/>
                </a:ext>
              </a:extLst>
            </p:cNvPr>
            <p:cNvSpPr/>
            <p:nvPr/>
          </p:nvSpPr>
          <p:spPr>
            <a:xfrm>
              <a:off x="9094934" y="51457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9B552D-9640-442D-BF54-756836561482}"/>
                </a:ext>
              </a:extLst>
            </p:cNvPr>
            <p:cNvSpPr/>
            <p:nvPr/>
          </p:nvSpPr>
          <p:spPr>
            <a:xfrm>
              <a:off x="9094934" y="6180134"/>
              <a:ext cx="461788" cy="4681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7C6244A-0AD2-4467-B511-5CA90B6A7774}"/>
                </a:ext>
              </a:extLst>
            </p:cNvPr>
            <p:cNvSpPr/>
            <p:nvPr/>
          </p:nvSpPr>
          <p:spPr>
            <a:xfrm>
              <a:off x="10512277" y="51457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E4E5AC4-4E59-4199-8C8D-4EF72EE8336F}"/>
                </a:ext>
              </a:extLst>
            </p:cNvPr>
            <p:cNvSpPr/>
            <p:nvPr/>
          </p:nvSpPr>
          <p:spPr>
            <a:xfrm>
              <a:off x="10512277" y="61776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AC4546D-7B16-4228-9C54-900B0B57E187}"/>
                    </a:ext>
                  </a:extLst>
                </p:cNvPr>
                <p:cNvSpPr txBox="1"/>
                <p:nvPr/>
              </p:nvSpPr>
              <p:spPr>
                <a:xfrm>
                  <a:off x="10483098" y="5132842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9984058-141A-46CE-8A6A-80B185EB20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83098" y="5132842"/>
                  <a:ext cx="454013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4054" r="-4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610738F-FBAA-497E-ABB7-F1344C1B7E12}"/>
                    </a:ext>
                  </a:extLst>
                </p:cNvPr>
                <p:cNvSpPr txBox="1"/>
                <p:nvPr/>
              </p:nvSpPr>
              <p:spPr>
                <a:xfrm>
                  <a:off x="9109522" y="5160919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5D6C008-D6D2-49AA-B4FE-51A8CE577C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9522" y="5160919"/>
                  <a:ext cx="454013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98895E0-AD8E-444E-B369-042BAF292066}"/>
                    </a:ext>
                  </a:extLst>
                </p:cNvPr>
                <p:cNvSpPr txBox="1"/>
                <p:nvPr/>
              </p:nvSpPr>
              <p:spPr>
                <a:xfrm>
                  <a:off x="9044350" y="6140465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A4EA554-3FE6-46B4-BAFC-98419DAD15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4350" y="6140465"/>
                  <a:ext cx="454013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1351" r="-13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D5A7985-AE28-4F56-ACA1-1B3C67181AF0}"/>
                    </a:ext>
                  </a:extLst>
                </p:cNvPr>
                <p:cNvSpPr txBox="1"/>
                <p:nvPr/>
              </p:nvSpPr>
              <p:spPr>
                <a:xfrm>
                  <a:off x="10504501" y="6186635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C9A4936-123C-4FF7-ACC6-D24A033D4D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04501" y="6186635"/>
                  <a:ext cx="454013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2A28556-69B1-4B91-8E8B-82A1E9A6F3E5}"/>
                </a:ext>
              </a:extLst>
            </p:cNvPr>
            <p:cNvCxnSpPr/>
            <p:nvPr/>
          </p:nvCxnSpPr>
          <p:spPr>
            <a:xfrm flipV="1">
              <a:off x="9548946" y="5391752"/>
              <a:ext cx="1028786" cy="1027701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2B59E36-8867-4AD1-B952-994779CB4EE5}"/>
                </a:ext>
              </a:extLst>
            </p:cNvPr>
            <p:cNvCxnSpPr>
              <a:stCxn id="20" idx="3"/>
            </p:cNvCxnSpPr>
            <p:nvPr/>
          </p:nvCxnSpPr>
          <p:spPr>
            <a:xfrm>
              <a:off x="9563535" y="5391752"/>
              <a:ext cx="977923" cy="1044475"/>
            </a:xfrm>
            <a:prstGeom prst="line">
              <a:avLst/>
            </a:prstGeom>
            <a:ln w="28575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Graphic 24" descr="Pause">
            <a:extLst>
              <a:ext uri="{FF2B5EF4-FFF2-40B4-BE49-F238E27FC236}">
                <a16:creationId xmlns:a16="http://schemas.microsoft.com/office/drawing/2014/main" id="{A8D9B2B4-7AB8-44C5-8084-2CB60A8D94B9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956604" y="17423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8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3" y="-1014667"/>
            <a:ext cx="11187259" cy="1014667"/>
          </a:xfrm>
        </p:spPr>
        <p:txBody>
          <a:bodyPr>
            <a:normAutofit fontScale="90000"/>
          </a:bodyPr>
          <a:lstStyle/>
          <a:p>
            <a:r>
              <a:rPr lang="en-US" dirty="0"/>
              <a:t>Proposer-Optimality (formalizing intuition)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50042"/>
                <a:ext cx="11349318" cy="466591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Intuition:</a:t>
                </a:r>
              </a:p>
              <a:p>
                <a:r>
                  <a:rPr lang="en-US" dirty="0"/>
                  <a:t>The riders start at the top of their lists. For the claim to be false, some rider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to be the first to be rejected by their favorite feasible horse,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When that happens,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says it prefers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(and it does that while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still in the “favorite feasible partner” or “too good for you” sections of their list).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would block any matching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50042"/>
                <a:ext cx="11349318" cy="4665911"/>
              </a:xfrm>
              <a:blipFill>
                <a:blip r:embed="rId2"/>
                <a:stretch>
                  <a:fillRect l="-698" t="-2353" r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29726" y="149054"/>
            <a:ext cx="7652033" cy="1584917"/>
          </a:xfrm>
          <a:prstGeom prst="rect">
            <a:avLst/>
          </a:prstGeom>
          <a:solidFill>
            <a:srgbClr val="7D5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US" altLang="en-US" sz="2800" b="1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Every member of the proposing side is matched to the favorite of their feasible partners.</a:t>
            </a:r>
            <a:endParaRPr lang="en-US" altLang="en-US" sz="2800" dirty="0">
              <a:solidFill>
                <a:schemeClr val="hlin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0041" y="162547"/>
            <a:ext cx="7652032" cy="564776"/>
          </a:xfrm>
          <a:prstGeom prst="rect">
            <a:avLst/>
          </a:prstGeom>
          <a:solidFill>
            <a:srgbClr val="462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Proposer-Optimality</a:t>
            </a:r>
          </a:p>
        </p:txBody>
      </p:sp>
      <p:pic>
        <p:nvPicPr>
          <p:cNvPr id="20" name="Graphic 19" descr="Pause">
            <a:extLst>
              <a:ext uri="{FF2B5EF4-FFF2-40B4-BE49-F238E27FC236}">
                <a16:creationId xmlns:a16="http://schemas.microsoft.com/office/drawing/2014/main" id="{6962E414-A09A-470F-8CEE-E919D025EB49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56604" y="1742368"/>
            <a:ext cx="914400" cy="914400"/>
          </a:xfrm>
          <a:prstGeom prst="rect">
            <a:avLst/>
          </a:prstGeom>
        </p:spPr>
      </p:pic>
      <p:grpSp>
        <p:nvGrpSpPr>
          <p:cNvPr id="16" name="Group 15" descr="Part of a stable matching instance. r' is matched to h. A dotted line indicates that r has proposed to h.">
            <a:extLst>
              <a:ext uri="{FF2B5EF4-FFF2-40B4-BE49-F238E27FC236}">
                <a16:creationId xmlns:a16="http://schemas.microsoft.com/office/drawing/2014/main" id="{FD1C6B17-BD1C-7D94-CE31-772E1AF0FBE0}"/>
              </a:ext>
            </a:extLst>
          </p:cNvPr>
          <p:cNvGrpSpPr/>
          <p:nvPr/>
        </p:nvGrpSpPr>
        <p:grpSpPr>
          <a:xfrm>
            <a:off x="9104881" y="408564"/>
            <a:ext cx="1921939" cy="1515458"/>
            <a:chOff x="9117581" y="1157864"/>
            <a:chExt cx="1921939" cy="151545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4AD0AAE-91E0-71C1-F327-1EE6CFD2EAF2}"/>
                </a:ext>
              </a:extLst>
            </p:cNvPr>
            <p:cNvSpPr/>
            <p:nvPr/>
          </p:nvSpPr>
          <p:spPr>
            <a:xfrm>
              <a:off x="9168165" y="1170777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ED367F5-4206-4EB4-F264-6F5944924F32}"/>
                </a:ext>
              </a:extLst>
            </p:cNvPr>
            <p:cNvSpPr/>
            <p:nvPr/>
          </p:nvSpPr>
          <p:spPr>
            <a:xfrm>
              <a:off x="9168165" y="2205156"/>
              <a:ext cx="461788" cy="4681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2A53C07-5DBA-597C-A798-BBF0D3DFCBA4}"/>
                </a:ext>
              </a:extLst>
            </p:cNvPr>
            <p:cNvSpPr/>
            <p:nvPr/>
          </p:nvSpPr>
          <p:spPr>
            <a:xfrm>
              <a:off x="10585508" y="1170777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8F71A5F-4BE1-B9AB-67EA-7E89D8884351}"/>
                </a:ext>
              </a:extLst>
            </p:cNvPr>
            <p:cNvSpPr/>
            <p:nvPr/>
          </p:nvSpPr>
          <p:spPr>
            <a:xfrm>
              <a:off x="10585508" y="2202677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77C21E9-5461-8E51-6237-D0E1F6029473}"/>
                    </a:ext>
                  </a:extLst>
                </p:cNvPr>
                <p:cNvSpPr txBox="1"/>
                <p:nvPr/>
              </p:nvSpPr>
              <p:spPr>
                <a:xfrm>
                  <a:off x="10556329" y="1157864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77C21E9-5461-8E51-6237-D0E1F60294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56329" y="1157864"/>
                  <a:ext cx="454013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4054" r="-4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E344F918-58C8-7160-491D-102E6CA0DD14}"/>
                    </a:ext>
                  </a:extLst>
                </p:cNvPr>
                <p:cNvSpPr txBox="1"/>
                <p:nvPr/>
              </p:nvSpPr>
              <p:spPr>
                <a:xfrm>
                  <a:off x="9182753" y="1185941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E344F918-58C8-7160-491D-102E6CA0DD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2753" y="1185941"/>
                  <a:ext cx="454013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A6DB5A4B-32D8-6706-4312-2253B003139A}"/>
                    </a:ext>
                  </a:extLst>
                </p:cNvPr>
                <p:cNvSpPr txBox="1"/>
                <p:nvPr/>
              </p:nvSpPr>
              <p:spPr>
                <a:xfrm>
                  <a:off x="9117581" y="2165487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A6DB5A4B-32D8-6706-4312-2253B00313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7581" y="2165487"/>
                  <a:ext cx="454013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1351" r="-13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1D18F04-B1F9-EB9F-79D0-33BAA01A9B36}"/>
                    </a:ext>
                  </a:extLst>
                </p:cNvPr>
                <p:cNvSpPr txBox="1"/>
                <p:nvPr/>
              </p:nvSpPr>
              <p:spPr>
                <a:xfrm>
                  <a:off x="10577732" y="2211657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1D18F04-B1F9-EB9F-79D0-33BAA01A9B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7732" y="2211657"/>
                  <a:ext cx="454013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7797893-1D96-A570-0C91-33FA219A2EE0}"/>
                </a:ext>
              </a:extLst>
            </p:cNvPr>
            <p:cNvCxnSpPr/>
            <p:nvPr/>
          </p:nvCxnSpPr>
          <p:spPr>
            <a:xfrm flipV="1">
              <a:off x="9622177" y="2432943"/>
              <a:ext cx="955555" cy="1153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2840B03-EA36-B347-5551-0CDF4BC3A423}"/>
                </a:ext>
              </a:extLst>
            </p:cNvPr>
            <p:cNvCxnSpPr/>
            <p:nvPr/>
          </p:nvCxnSpPr>
          <p:spPr>
            <a:xfrm>
              <a:off x="9680538" y="1460465"/>
              <a:ext cx="934151" cy="1000784"/>
            </a:xfrm>
            <a:prstGeom prst="line">
              <a:avLst/>
            </a:prstGeom>
            <a:ln w="2857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 descr="A stable matching (r,h); (r',h').">
            <a:extLst>
              <a:ext uri="{FF2B5EF4-FFF2-40B4-BE49-F238E27FC236}">
                <a16:creationId xmlns:a16="http://schemas.microsoft.com/office/drawing/2014/main" id="{BE664D05-BDE4-C3FD-39A7-5518B42BA7F3}"/>
              </a:ext>
            </a:extLst>
          </p:cNvPr>
          <p:cNvGrpSpPr/>
          <p:nvPr/>
        </p:nvGrpSpPr>
        <p:grpSpPr>
          <a:xfrm>
            <a:off x="9974043" y="5249359"/>
            <a:ext cx="1921939" cy="1515458"/>
            <a:chOff x="9044350" y="5132842"/>
            <a:chExt cx="1921939" cy="151545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09C7B6F-CC33-039E-5C83-312012EFF737}"/>
                </a:ext>
              </a:extLst>
            </p:cNvPr>
            <p:cNvSpPr/>
            <p:nvPr/>
          </p:nvSpPr>
          <p:spPr>
            <a:xfrm>
              <a:off x="9094934" y="51457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6B332D0-647E-5C22-E580-66BBA50954EC}"/>
                </a:ext>
              </a:extLst>
            </p:cNvPr>
            <p:cNvSpPr/>
            <p:nvPr/>
          </p:nvSpPr>
          <p:spPr>
            <a:xfrm>
              <a:off x="9094934" y="6180134"/>
              <a:ext cx="461788" cy="4681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744B95E-F590-084F-AE47-3FFD4BB4C0C9}"/>
                </a:ext>
              </a:extLst>
            </p:cNvPr>
            <p:cNvSpPr/>
            <p:nvPr/>
          </p:nvSpPr>
          <p:spPr>
            <a:xfrm>
              <a:off x="10512277" y="51457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6D1ECAA-4459-EADB-ADE8-BA487CA0ED6E}"/>
                </a:ext>
              </a:extLst>
            </p:cNvPr>
            <p:cNvSpPr/>
            <p:nvPr/>
          </p:nvSpPr>
          <p:spPr>
            <a:xfrm>
              <a:off x="10512277" y="61776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EDF46A82-1072-4074-FC30-E8A4EAE9BE4D}"/>
                    </a:ext>
                  </a:extLst>
                </p:cNvPr>
                <p:cNvSpPr txBox="1"/>
                <p:nvPr/>
              </p:nvSpPr>
              <p:spPr>
                <a:xfrm>
                  <a:off x="10483098" y="5132842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9984058-141A-46CE-8A6A-80B185EB20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83098" y="5132842"/>
                  <a:ext cx="454013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4054" r="-4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98AAB815-B173-3FF4-71C6-472770756AAE}"/>
                    </a:ext>
                  </a:extLst>
                </p:cNvPr>
                <p:cNvSpPr txBox="1"/>
                <p:nvPr/>
              </p:nvSpPr>
              <p:spPr>
                <a:xfrm>
                  <a:off x="9109522" y="5160919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5D6C008-D6D2-49AA-B4FE-51A8CE577C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9522" y="5160919"/>
                  <a:ext cx="454013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E2B2920-092E-8750-B224-C80533ED1280}"/>
                    </a:ext>
                  </a:extLst>
                </p:cNvPr>
                <p:cNvSpPr txBox="1"/>
                <p:nvPr/>
              </p:nvSpPr>
              <p:spPr>
                <a:xfrm>
                  <a:off x="9044350" y="6140465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A4EA554-3FE6-46B4-BAFC-98419DAD15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4350" y="6140465"/>
                  <a:ext cx="454013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1351" r="-13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7ADFC647-D3C9-A9C8-1461-6C0887800712}"/>
                    </a:ext>
                  </a:extLst>
                </p:cNvPr>
                <p:cNvSpPr txBox="1"/>
                <p:nvPr/>
              </p:nvSpPr>
              <p:spPr>
                <a:xfrm>
                  <a:off x="10504501" y="6186635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C9A4936-123C-4FF7-ACC6-D24A033D4D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04501" y="6186635"/>
                  <a:ext cx="454013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7B46C58-02EB-5F27-768F-6CD22B329AA9}"/>
                </a:ext>
              </a:extLst>
            </p:cNvPr>
            <p:cNvCxnSpPr/>
            <p:nvPr/>
          </p:nvCxnSpPr>
          <p:spPr>
            <a:xfrm flipV="1">
              <a:off x="9548946" y="5391752"/>
              <a:ext cx="1028786" cy="1027701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B6368CC-2658-1C32-F33B-B7E6CC05F4F0}"/>
                </a:ext>
              </a:extLst>
            </p:cNvPr>
            <p:cNvCxnSpPr>
              <a:stCxn id="46" idx="3"/>
            </p:cNvCxnSpPr>
            <p:nvPr/>
          </p:nvCxnSpPr>
          <p:spPr>
            <a:xfrm>
              <a:off x="9563535" y="5391752"/>
              <a:ext cx="977923" cy="1044475"/>
            </a:xfrm>
            <a:prstGeom prst="line">
              <a:avLst/>
            </a:prstGeom>
            <a:ln w="28575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76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93" y="-1246548"/>
            <a:ext cx="11187259" cy="1014667"/>
          </a:xfrm>
        </p:spPr>
        <p:txBody>
          <a:bodyPr>
            <a:normAutofit fontScale="90000"/>
          </a:bodyPr>
          <a:lstStyle/>
          <a:p>
            <a:r>
              <a:rPr lang="en-US" dirty="0"/>
              <a:t>Proposer-Optimality (final proof)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12217"/>
                <a:ext cx="11349318" cy="498513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Let’s prove it – again by contradiction</a:t>
                </a:r>
              </a:p>
              <a:p>
                <a:pPr marL="0" indent="0">
                  <a:buNone/>
                </a:pPr>
                <a:r>
                  <a:rPr lang="en-US" dirty="0"/>
                  <a:t>Suppose some rider is not matched to their favorite feasible partner.</a:t>
                </a:r>
                <a:br>
                  <a:rPr lang="en-US" dirty="0"/>
                </a:br>
                <a:r>
                  <a:rPr lang="en-US" dirty="0"/>
                  <a:t>Then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must have been the </a:t>
                </a:r>
                <a:r>
                  <a:rPr lang="en-US" b="1" dirty="0"/>
                  <a:t>first </a:t>
                </a:r>
                <a:r>
                  <a:rPr lang="en-US" dirty="0"/>
                  <a:t>to be rejected by their favorite feasible partner,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. (</a:t>
                </a:r>
                <a:r>
                  <a:rPr lang="en-US" dirty="0">
                    <a:solidFill>
                      <a:schemeClr val="accent1"/>
                    </a:solidFill>
                  </a:rPr>
                  <a:t>Observation A</a:t>
                </a:r>
                <a:r>
                  <a:rPr lang="en-US" dirty="0"/>
                  <a:t>)</a:t>
                </a:r>
                <a:br>
                  <a:rPr lang="en-US" dirty="0"/>
                </a:br>
                <a:r>
                  <a:rPr lang="en-US" dirty="0"/>
                  <a:t>And 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(temporarily) matched to causing that rejection.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are feasible for each other, there is some stable matching (call it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) where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matched. The rider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matched to some horse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What can we say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? They had never been rejected by a feasible partner. So they prefer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prefers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(by the run of the algorithm). </a:t>
                </a:r>
              </a:p>
              <a:p>
                <a:pPr marL="0" indent="0">
                  <a:buNone/>
                </a:pPr>
                <a:r>
                  <a:rPr lang="en-US" dirty="0"/>
                  <a:t>But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a blocking pair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12217"/>
                <a:ext cx="11349318" cy="4985133"/>
              </a:xfrm>
              <a:blipFill>
                <a:blip r:embed="rId2"/>
                <a:stretch>
                  <a:fillRect l="-1343" t="-2567" r="-644" b="-2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29726" y="149054"/>
            <a:ext cx="7652033" cy="1584917"/>
          </a:xfrm>
          <a:prstGeom prst="rect">
            <a:avLst/>
          </a:prstGeom>
          <a:solidFill>
            <a:srgbClr val="7D5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US" altLang="en-US" sz="2800" b="1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Every member of the proposing side is matched to the favorite of their feasible partners.</a:t>
            </a:r>
            <a:endParaRPr lang="en-US" altLang="en-US" sz="2800" dirty="0">
              <a:solidFill>
                <a:schemeClr val="hlin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0041" y="162547"/>
            <a:ext cx="7652032" cy="564776"/>
          </a:xfrm>
          <a:prstGeom prst="rect">
            <a:avLst/>
          </a:prstGeom>
          <a:solidFill>
            <a:srgbClr val="462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Proposer-Optimality</a:t>
            </a:r>
          </a:p>
        </p:txBody>
      </p:sp>
      <p:pic>
        <p:nvPicPr>
          <p:cNvPr id="20" name="Graphic 19" descr="Pause">
            <a:extLst>
              <a:ext uri="{FF2B5EF4-FFF2-40B4-BE49-F238E27FC236}">
                <a16:creationId xmlns:a16="http://schemas.microsoft.com/office/drawing/2014/main" id="{6962E414-A09A-470F-8CEE-E919D025EB49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56604" y="1742368"/>
            <a:ext cx="914400" cy="914400"/>
          </a:xfrm>
          <a:prstGeom prst="rect">
            <a:avLst/>
          </a:prstGeom>
        </p:spPr>
      </p:pic>
      <p:grpSp>
        <p:nvGrpSpPr>
          <p:cNvPr id="16" name="Group 15" descr="Part of a stable matching instance. r' is matched to h. A dotted line indicates that r has proposed to h.">
            <a:extLst>
              <a:ext uri="{FF2B5EF4-FFF2-40B4-BE49-F238E27FC236}">
                <a16:creationId xmlns:a16="http://schemas.microsoft.com/office/drawing/2014/main" id="{949F6936-D24B-0BB8-EA0A-2EFAE7559646}"/>
              </a:ext>
            </a:extLst>
          </p:cNvPr>
          <p:cNvGrpSpPr/>
          <p:nvPr/>
        </p:nvGrpSpPr>
        <p:grpSpPr>
          <a:xfrm>
            <a:off x="9104881" y="408564"/>
            <a:ext cx="1921939" cy="1515458"/>
            <a:chOff x="9117581" y="1157864"/>
            <a:chExt cx="1921939" cy="151545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2C3176C-33DE-00A3-E97E-8D9E61027241}"/>
                </a:ext>
              </a:extLst>
            </p:cNvPr>
            <p:cNvSpPr/>
            <p:nvPr/>
          </p:nvSpPr>
          <p:spPr>
            <a:xfrm>
              <a:off x="9168165" y="1170777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81C7166-7EE7-3709-2DB9-00533EB330BC}"/>
                </a:ext>
              </a:extLst>
            </p:cNvPr>
            <p:cNvSpPr/>
            <p:nvPr/>
          </p:nvSpPr>
          <p:spPr>
            <a:xfrm>
              <a:off x="9168165" y="2205156"/>
              <a:ext cx="461788" cy="4681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42CA58C-649E-32E8-F6F3-EAB78B4F4B66}"/>
                </a:ext>
              </a:extLst>
            </p:cNvPr>
            <p:cNvSpPr/>
            <p:nvPr/>
          </p:nvSpPr>
          <p:spPr>
            <a:xfrm>
              <a:off x="10585508" y="1170777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6314A73-A68D-AC23-218D-AEF5D6F5FF5C}"/>
                </a:ext>
              </a:extLst>
            </p:cNvPr>
            <p:cNvSpPr/>
            <p:nvPr/>
          </p:nvSpPr>
          <p:spPr>
            <a:xfrm>
              <a:off x="10585508" y="2202677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8C5E7254-9947-D00A-FF72-F631F6C37197}"/>
                    </a:ext>
                  </a:extLst>
                </p:cNvPr>
                <p:cNvSpPr txBox="1"/>
                <p:nvPr/>
              </p:nvSpPr>
              <p:spPr>
                <a:xfrm>
                  <a:off x="10556329" y="1157864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8C5E7254-9947-D00A-FF72-F631F6C371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56329" y="1157864"/>
                  <a:ext cx="454013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4054" r="-4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0B3F593-4511-7824-9914-8E9544B7981B}"/>
                    </a:ext>
                  </a:extLst>
                </p:cNvPr>
                <p:cNvSpPr txBox="1"/>
                <p:nvPr/>
              </p:nvSpPr>
              <p:spPr>
                <a:xfrm>
                  <a:off x="9182753" y="1185941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0B3F593-4511-7824-9914-8E9544B798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2753" y="1185941"/>
                  <a:ext cx="454013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8FAF629C-3D8E-3FD4-6210-BF8DC93EE49F}"/>
                    </a:ext>
                  </a:extLst>
                </p:cNvPr>
                <p:cNvSpPr txBox="1"/>
                <p:nvPr/>
              </p:nvSpPr>
              <p:spPr>
                <a:xfrm>
                  <a:off x="9117581" y="2165487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8FAF629C-3D8E-3FD4-6210-BF8DC93EE4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7581" y="2165487"/>
                  <a:ext cx="454013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1351" r="-13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4C24ABB0-28C2-AA41-E09C-375AA6135C2C}"/>
                    </a:ext>
                  </a:extLst>
                </p:cNvPr>
                <p:cNvSpPr txBox="1"/>
                <p:nvPr/>
              </p:nvSpPr>
              <p:spPr>
                <a:xfrm>
                  <a:off x="10577732" y="2211657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4C24ABB0-28C2-AA41-E09C-375AA6135C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7732" y="2211657"/>
                  <a:ext cx="454013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E5B418D-1CB6-5363-02BA-C3F640CCB2BC}"/>
                </a:ext>
              </a:extLst>
            </p:cNvPr>
            <p:cNvCxnSpPr/>
            <p:nvPr/>
          </p:nvCxnSpPr>
          <p:spPr>
            <a:xfrm flipV="1">
              <a:off x="9622177" y="2432943"/>
              <a:ext cx="955555" cy="1153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EC029EF-1285-09D0-C218-E875ACD586E1}"/>
                </a:ext>
              </a:extLst>
            </p:cNvPr>
            <p:cNvCxnSpPr/>
            <p:nvPr/>
          </p:nvCxnSpPr>
          <p:spPr>
            <a:xfrm>
              <a:off x="9680538" y="1460465"/>
              <a:ext cx="934151" cy="1000784"/>
            </a:xfrm>
            <a:prstGeom prst="line">
              <a:avLst/>
            </a:prstGeom>
            <a:ln w="2857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 descr="A stable matching (r,h); (r',h').">
            <a:extLst>
              <a:ext uri="{FF2B5EF4-FFF2-40B4-BE49-F238E27FC236}">
                <a16:creationId xmlns:a16="http://schemas.microsoft.com/office/drawing/2014/main" id="{0BCD5999-D3E8-6087-9522-A4B24C7DDFE1}"/>
              </a:ext>
            </a:extLst>
          </p:cNvPr>
          <p:cNvGrpSpPr/>
          <p:nvPr/>
        </p:nvGrpSpPr>
        <p:grpSpPr>
          <a:xfrm>
            <a:off x="10050243" y="5342542"/>
            <a:ext cx="1921939" cy="1515458"/>
            <a:chOff x="9044350" y="5132842"/>
            <a:chExt cx="1921939" cy="151545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8928157-BDDF-3BC2-1646-D53C8537ED9E}"/>
                </a:ext>
              </a:extLst>
            </p:cNvPr>
            <p:cNvSpPr/>
            <p:nvPr/>
          </p:nvSpPr>
          <p:spPr>
            <a:xfrm>
              <a:off x="9094934" y="51457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F673F48-337A-5E49-8C3F-E6A6F83821D1}"/>
                </a:ext>
              </a:extLst>
            </p:cNvPr>
            <p:cNvSpPr/>
            <p:nvPr/>
          </p:nvSpPr>
          <p:spPr>
            <a:xfrm>
              <a:off x="9094934" y="6180134"/>
              <a:ext cx="461788" cy="4681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0C8F68B-53C1-709F-9297-DEFD675D5458}"/>
                </a:ext>
              </a:extLst>
            </p:cNvPr>
            <p:cNvSpPr/>
            <p:nvPr/>
          </p:nvSpPr>
          <p:spPr>
            <a:xfrm>
              <a:off x="10512277" y="51457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FBB0181-90C5-6138-5EFF-D989057045A4}"/>
                </a:ext>
              </a:extLst>
            </p:cNvPr>
            <p:cNvSpPr/>
            <p:nvPr/>
          </p:nvSpPr>
          <p:spPr>
            <a:xfrm>
              <a:off x="10512277" y="61776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5662CCE-C9E6-0217-2AA1-3CD98DDB0404}"/>
                    </a:ext>
                  </a:extLst>
                </p:cNvPr>
                <p:cNvSpPr txBox="1"/>
                <p:nvPr/>
              </p:nvSpPr>
              <p:spPr>
                <a:xfrm>
                  <a:off x="10483098" y="5132842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9984058-141A-46CE-8A6A-80B185EB20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83098" y="5132842"/>
                  <a:ext cx="454013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4054" r="-4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99D68BE0-C908-AF60-2ED6-DA96FEA68256}"/>
                    </a:ext>
                  </a:extLst>
                </p:cNvPr>
                <p:cNvSpPr txBox="1"/>
                <p:nvPr/>
              </p:nvSpPr>
              <p:spPr>
                <a:xfrm>
                  <a:off x="9109522" y="5160919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5D6C008-D6D2-49AA-B4FE-51A8CE577C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9522" y="5160919"/>
                  <a:ext cx="454013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F0BE17FA-E581-5189-C03D-0C8E33CE136D}"/>
                    </a:ext>
                  </a:extLst>
                </p:cNvPr>
                <p:cNvSpPr txBox="1"/>
                <p:nvPr/>
              </p:nvSpPr>
              <p:spPr>
                <a:xfrm>
                  <a:off x="9044350" y="6140465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A4EA554-3FE6-46B4-BAFC-98419DAD15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4350" y="6140465"/>
                  <a:ext cx="454013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1351" r="-13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920E75FA-9ADB-5A64-843B-DFFE492546A3}"/>
                    </a:ext>
                  </a:extLst>
                </p:cNvPr>
                <p:cNvSpPr txBox="1"/>
                <p:nvPr/>
              </p:nvSpPr>
              <p:spPr>
                <a:xfrm>
                  <a:off x="10504501" y="6186635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C9A4936-123C-4FF7-ACC6-D24A033D4D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04501" y="6186635"/>
                  <a:ext cx="454013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549D92E-D510-9563-E477-7D7A3AD8CF19}"/>
                </a:ext>
              </a:extLst>
            </p:cNvPr>
            <p:cNvCxnSpPr/>
            <p:nvPr/>
          </p:nvCxnSpPr>
          <p:spPr>
            <a:xfrm flipV="1">
              <a:off x="9548946" y="5391752"/>
              <a:ext cx="1028786" cy="1027701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F2FE5CD-4F6B-319F-BF7E-CB7D2DC1E1BC}"/>
                </a:ext>
              </a:extLst>
            </p:cNvPr>
            <p:cNvCxnSpPr>
              <a:stCxn id="46" idx="3"/>
            </p:cNvCxnSpPr>
            <p:nvPr/>
          </p:nvCxnSpPr>
          <p:spPr>
            <a:xfrm>
              <a:off x="9563535" y="5391752"/>
              <a:ext cx="977923" cy="1044475"/>
            </a:xfrm>
            <a:prstGeom prst="line">
              <a:avLst/>
            </a:prstGeom>
            <a:ln w="28575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699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Contradiction With </a:t>
            </a:r>
            <a:r>
              <a:rPr lang="en-US" dirty="0" err="1"/>
              <a:t>Extremality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used a trick to make the proof nicer.</a:t>
                </a:r>
              </a:p>
              <a:p>
                <a:endParaRPr lang="en-US" dirty="0"/>
              </a:p>
              <a:p>
                <a:r>
                  <a:rPr lang="en-US" dirty="0"/>
                  <a:t>Instead of saying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was already rejected by a feasible partner, let’s go back and analyze </a:t>
                </a:r>
                <a:r>
                  <a:rPr lang="en-US" b="1" dirty="0"/>
                  <a:t>that </a:t>
                </a:r>
                <a:r>
                  <a:rPr lang="en-US" dirty="0"/>
                  <a:t>rejection.” And repeat the argument over and over, we jump straight back to the first rejection.</a:t>
                </a:r>
              </a:p>
              <a:p>
                <a:endParaRPr lang="en-US" dirty="0"/>
              </a:p>
              <a:p>
                <a:r>
                  <a:rPr lang="en-US" dirty="0"/>
                  <a:t>If in your proofs, you’re saying “repeat this step until…” you can probably make a cleaner proof with this trick.</a:t>
                </a:r>
              </a:p>
              <a:p>
                <a:r>
                  <a:rPr lang="en-US" dirty="0"/>
                  <a:t>We’ll use this trick a few times later in the quarter.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9816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6DB7C-E5F7-44AF-B438-40FCC3F03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of Proposer Optimality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B2D77-E7B2-43BB-BD99-DA325E609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177987"/>
            <a:ext cx="11187258" cy="3131373"/>
          </a:xfrm>
        </p:spPr>
        <p:txBody>
          <a:bodyPr/>
          <a:lstStyle/>
          <a:p>
            <a:r>
              <a:rPr lang="en-US" dirty="0"/>
              <a:t>We didn’t specify in our pseudocode which rider proposes when more than one is free</a:t>
            </a:r>
          </a:p>
          <a:p>
            <a:pPr lvl="1"/>
            <a:r>
              <a:rPr lang="en-US" dirty="0"/>
              <a:t>Proposer-optimality says it doesn’t matter! You always get the proposer-optimal matching.</a:t>
            </a:r>
          </a:p>
          <a:p>
            <a:endParaRPr lang="en-US" dirty="0"/>
          </a:p>
          <a:p>
            <a:r>
              <a:rPr lang="en-US" dirty="0"/>
              <a:t>So what happens to the other side?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F17CF1-BC05-4BDE-96CA-4AC0643FC2F1}"/>
              </a:ext>
            </a:extLst>
          </p:cNvPr>
          <p:cNvSpPr/>
          <p:nvPr/>
        </p:nvSpPr>
        <p:spPr>
          <a:xfrm>
            <a:off x="575238" y="1435506"/>
            <a:ext cx="7652033" cy="1584917"/>
          </a:xfrm>
          <a:prstGeom prst="rect">
            <a:avLst/>
          </a:prstGeom>
          <a:solidFill>
            <a:srgbClr val="7D5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US" altLang="en-US" sz="2800" b="1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Every member of the proposing side is matched to their favorite of their feasible partners.</a:t>
            </a:r>
            <a:endParaRPr lang="en-US" altLang="en-US" sz="2800" dirty="0">
              <a:solidFill>
                <a:schemeClr val="hlin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E48ED5-3A40-4547-80C4-D94789AB5E5C}"/>
              </a:ext>
            </a:extLst>
          </p:cNvPr>
          <p:cNvSpPr/>
          <p:nvPr/>
        </p:nvSpPr>
        <p:spPr>
          <a:xfrm>
            <a:off x="575239" y="1435506"/>
            <a:ext cx="7652032" cy="56477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Proposer-Optimality</a:t>
            </a:r>
          </a:p>
        </p:txBody>
      </p:sp>
    </p:spTree>
    <p:extLst>
      <p:ext uri="{BB962C8B-B14F-4D97-AF65-F5344CB8AC3E}">
        <p14:creationId xmlns:p14="http://schemas.microsoft.com/office/powerpoint/2010/main" val="4045780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Chooser-</a:t>
            </a:r>
            <a:r>
              <a:rPr lang="en-US" dirty="0" err="1"/>
              <a:t>Pessimality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similar argument (it’s another tricky proof-by-contradiction, but very similar to proposer-optimality), will show that choosing among proposals is a much worse position to be in.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3094380"/>
            <a:ext cx="8356269" cy="1584917"/>
          </a:xfrm>
          <a:prstGeom prst="rect">
            <a:avLst/>
          </a:prstGeom>
          <a:solidFill>
            <a:srgbClr val="7D5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US" altLang="en-US" sz="2800" b="1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Every member of the choosing (non-proposing) side is matched to their least favorite of their feasible partners.</a:t>
            </a:r>
            <a:endParaRPr lang="en-US" altLang="en-US" sz="2800" dirty="0">
              <a:solidFill>
                <a:schemeClr val="hlin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1" y="3094380"/>
            <a:ext cx="8356268" cy="56477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Chooser-</a:t>
            </a:r>
            <a:r>
              <a:rPr lang="en-US" sz="2800" b="1" dirty="0" err="1">
                <a:solidFill>
                  <a:schemeClr val="bg1"/>
                </a:solidFill>
              </a:rPr>
              <a:t>Pessimality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98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B5F3D-D037-4620-9D14-A40E3475D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B3947-E0F9-4CE9-8C4F-BDF821700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time:</a:t>
            </a:r>
          </a:p>
          <a:p>
            <a:pPr lvl="1"/>
            <a:r>
              <a:rPr lang="en-US" dirty="0"/>
              <a:t>Introduced what a stable matching is</a:t>
            </a:r>
          </a:p>
          <a:p>
            <a:endParaRPr lang="en-US" dirty="0"/>
          </a:p>
          <a:p>
            <a:r>
              <a:rPr lang="en-US" dirty="0"/>
              <a:t>Today:</a:t>
            </a:r>
          </a:p>
          <a:p>
            <a:pPr lvl="1"/>
            <a:r>
              <a:rPr lang="en-US" dirty="0"/>
              <a:t>How do we find a stable matching?</a:t>
            </a:r>
          </a:p>
        </p:txBody>
      </p:sp>
    </p:spTree>
    <p:extLst>
      <p:ext uri="{BB962C8B-B14F-4D97-AF65-F5344CB8AC3E}">
        <p14:creationId xmlns:p14="http://schemas.microsoft.com/office/powerpoint/2010/main" val="3508891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Context and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Stable Matching has another common name: “Stable Marriage”</a:t>
            </a:r>
          </a:p>
          <a:p>
            <a:r>
              <a:rPr lang="en-US" dirty="0"/>
              <a:t>The metaphor used there is “men” and “women” getting married.</a:t>
            </a:r>
          </a:p>
          <a:p>
            <a:endParaRPr lang="en-US" dirty="0"/>
          </a:p>
          <a:p>
            <a:r>
              <a:rPr lang="en-US" dirty="0"/>
              <a:t>When choosing or analyzing an algorithm, or choosing which parts of a problem to model and which ones to ignore, think about everyone involved, not just the people you’re optimizing for; you might not be able to have it all.</a:t>
            </a:r>
          </a:p>
        </p:txBody>
      </p:sp>
    </p:spTree>
    <p:extLst>
      <p:ext uri="{BB962C8B-B14F-4D97-AF65-F5344CB8AC3E}">
        <p14:creationId xmlns:p14="http://schemas.microsoft.com/office/powerpoint/2010/main" val="37467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D1BF7-CA87-4728-AF19-8208F2CDA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ED08A-499A-41D6-8DCC-19E65745B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Stable Matchings always exist, and we can find them efficiently.</a:t>
            </a:r>
          </a:p>
          <a:p>
            <a:r>
              <a:rPr lang="en-US" dirty="0"/>
              <a:t>The GS Algorithm gives proposers their best possible partner</a:t>
            </a:r>
          </a:p>
          <a:p>
            <a:pPr lvl="1"/>
            <a:r>
              <a:rPr lang="en-US" dirty="0"/>
              <a:t>At the expense of those receiving proposals getting their worst possible.</a:t>
            </a:r>
          </a:p>
          <a:p>
            <a:r>
              <a:rPr lang="en-US" dirty="0"/>
              <a:t>When doing a proof by contradiction, it sometimes helps to analyze the first time something happens instead of just some time where it happens.</a:t>
            </a:r>
          </a:p>
        </p:txBody>
      </p:sp>
    </p:spTree>
    <p:extLst>
      <p:ext uri="{BB962C8B-B14F-4D97-AF65-F5344CB8AC3E}">
        <p14:creationId xmlns:p14="http://schemas.microsoft.com/office/powerpoint/2010/main" val="3635979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502023" y="349084"/>
            <a:ext cx="10851777" cy="96637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Stable Matching, More Formally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677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02023" y="1270959"/>
                <a:ext cx="11367247" cy="4815517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altLang="en-US" dirty="0">
                    <a:solidFill>
                      <a:srgbClr val="0070C0"/>
                    </a:solidFill>
                  </a:rPr>
                  <a:t>Perfect matching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:</a:t>
                </a:r>
                <a:r>
                  <a:rPr lang="en-US" altLang="en-US" dirty="0"/>
                  <a:t> </a:t>
                </a:r>
              </a:p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dirty="0"/>
                  <a:t>Each rider is paired with exactly one horse.</a:t>
                </a:r>
              </a:p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dirty="0"/>
                  <a:t>Each horse is paired with exactly one rider.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altLang="en-US" dirty="0">
                    <a:solidFill>
                      <a:srgbClr val="0070C0"/>
                    </a:solidFill>
                  </a:rPr>
                  <a:t>Stability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:</a:t>
                </a:r>
                <a:r>
                  <a:rPr lang="en-US" altLang="en-US" dirty="0"/>
                  <a:t>  no ability to exchange</a:t>
                </a:r>
              </a:p>
              <a:p>
                <a:pPr marL="400050">
                  <a:lnSpc>
                    <a:spcPct val="80000"/>
                  </a:lnSpc>
                </a:pPr>
                <a:r>
                  <a:rPr lang="en-US" altLang="en-US" dirty="0"/>
                  <a:t>an unmatched pair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dirty="0"/>
                  <a:t>-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dirty="0"/>
                  <a:t> is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blocking </a:t>
                </a:r>
                <a:r>
                  <a:rPr lang="en-US" altLang="en-US" dirty="0"/>
                  <a:t>if they both prefer each other to current matches.</a:t>
                </a:r>
                <a:endParaRPr lang="en-US" altLang="en-US" sz="1800" dirty="0"/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altLang="en-US" dirty="0">
                    <a:solidFill>
                      <a:srgbClr val="0070C0"/>
                    </a:solidFill>
                  </a:rPr>
                  <a:t>Stable matching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:</a:t>
                </a:r>
                <a:r>
                  <a:rPr lang="en-US" altLang="en-US" dirty="0"/>
                  <a:t>  perfect matching with no blocking pairs.</a:t>
                </a:r>
              </a:p>
            </p:txBody>
          </p:sp>
        </mc:Choice>
        <mc:Fallback xmlns="">
          <p:sp>
            <p:nvSpPr>
              <p:cNvPr id="416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023" y="1270959"/>
                <a:ext cx="11367247" cy="4815517"/>
              </a:xfrm>
              <a:blipFill>
                <a:blip r:embed="rId3"/>
                <a:stretch>
                  <a:fillRect l="-1072" t="-2785" r="-1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 descr="Stable Matching Problem definition box.">
            <a:extLst>
              <a:ext uri="{FF2B5EF4-FFF2-40B4-BE49-F238E27FC236}">
                <a16:creationId xmlns:a16="http://schemas.microsoft.com/office/drawing/2014/main" id="{B28AB80D-DA3F-2047-70B3-EC5546A2707C}"/>
              </a:ext>
            </a:extLst>
          </p:cNvPr>
          <p:cNvGrpSpPr/>
          <p:nvPr/>
        </p:nvGrpSpPr>
        <p:grpSpPr>
          <a:xfrm>
            <a:off x="753035" y="4948518"/>
            <a:ext cx="7652033" cy="1584917"/>
            <a:chOff x="753035" y="4948518"/>
            <a:chExt cx="7652033" cy="15849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753035" y="4948518"/>
                  <a:ext cx="7652033" cy="1584917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80000"/>
                    </a:lnSpc>
                  </a:pPr>
                  <a:endParaRPr lang="en-US" altLang="en-US" sz="2800" b="1" dirty="0"/>
                </a:p>
                <a:p>
                  <a:pPr>
                    <a:lnSpc>
                      <a:spcPct val="80000"/>
                    </a:lnSpc>
                  </a:pPr>
                  <a:r>
                    <a:rPr lang="en-US" altLang="en-US" sz="2800" b="1" dirty="0"/>
                    <a:t>Given:</a:t>
                  </a:r>
                  <a:r>
                    <a:rPr lang="en-US" altLang="en-US" sz="2800" dirty="0"/>
                    <a:t> the preference lists of </a:t>
                  </a:r>
                  <a14:m>
                    <m:oMath xmlns:m="http://schemas.openxmlformats.org/officeDocument/2006/math">
                      <m:r>
                        <a:rPr lang="en-US" altLang="en-US" sz="2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sz="28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en-US" sz="2800" dirty="0"/>
                    <a:t>riders and </a:t>
                  </a:r>
                  <a14:m>
                    <m:oMath xmlns:m="http://schemas.openxmlformats.org/officeDocument/2006/math">
                      <m:r>
                        <a:rPr lang="en-US" altLang="en-US" sz="2800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altLang="en-US" sz="2800" dirty="0"/>
                    <a:t> horses. </a:t>
                  </a:r>
                  <a:br>
                    <a:rPr lang="en-US" altLang="en-US" sz="2800" dirty="0"/>
                  </a:br>
                  <a:r>
                    <a:rPr lang="en-US" altLang="en-US" sz="2800" b="1" dirty="0"/>
                    <a:t>Find:</a:t>
                  </a:r>
                  <a:r>
                    <a:rPr lang="en-US" altLang="en-US" sz="2800" dirty="0"/>
                    <a:t> a stable matching.</a:t>
                  </a:r>
                  <a:endParaRPr lang="en-US" altLang="en-US" sz="2800" dirty="0">
                    <a:solidFill>
                      <a:schemeClr val="hlink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035" y="4948518"/>
                  <a:ext cx="7652033" cy="1584917"/>
                </a:xfrm>
                <a:prstGeom prst="rect">
                  <a:avLst/>
                </a:prstGeom>
                <a:blipFill>
                  <a:blip r:embed="rId4"/>
                  <a:stretch>
                    <a:fillRect l="-1673" r="-12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/>
            <p:cNvSpPr/>
            <p:nvPr/>
          </p:nvSpPr>
          <p:spPr>
            <a:xfrm>
              <a:off x="753036" y="4950063"/>
              <a:ext cx="7652032" cy="564776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Stable Matching Problem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7760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Does a stable matching always exist?</a:t>
            </a:r>
          </a:p>
          <a:p>
            <a:r>
              <a:rPr lang="en-US" dirty="0"/>
              <a:t>Can we find a stable matching efficiently?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We’ll answer both of those questions in the next few lectures.</a:t>
            </a:r>
          </a:p>
          <a:p>
            <a:pPr marL="0" indent="0">
              <a:buNone/>
            </a:pPr>
            <a:r>
              <a:rPr lang="en-US" dirty="0"/>
              <a:t>Let’s start with the second one.</a:t>
            </a:r>
          </a:p>
        </p:txBody>
      </p:sp>
    </p:spTree>
    <p:extLst>
      <p:ext uri="{BB962C8B-B14F-4D97-AF65-F5344CB8AC3E}">
        <p14:creationId xmlns:p14="http://schemas.microsoft.com/office/powerpoint/2010/main" val="2534857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704490" y="17684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Gale-Shapley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8" name="Text Box 4"/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473886" y="1650749"/>
                <a:ext cx="11620221" cy="3785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Initially all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are free</a:t>
                </a:r>
              </a:p>
              <a:p>
                <a:pPr eaLnBrk="1" hangingPunct="1"/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 there is a free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alt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eaLnBrk="1" hangingPunct="1"/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Let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be highest on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 list that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has not proposed to</a:t>
                </a:r>
              </a:p>
              <a:p>
                <a:pPr eaLnBrk="1" hangingPunct="1"/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if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is free </a:t>
                </a:r>
              </a:p>
              <a:p>
                <a:pPr eaLnBrk="1" hangingPunct="1"/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match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eaLnBrk="1" hangingPunct="1"/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else </a:t>
                </a:r>
                <a:r>
                  <a:rPr lang="en-US" alt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is not free</a:t>
                </a:r>
                <a:endParaRPr lang="en-US" alt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eaLnBrk="1" hangingPunct="1"/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Let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be the current match of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h</m:t>
                    </m:r>
                  </m:oMath>
                </a14:m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</a:p>
              <a:p>
                <a:pPr eaLnBrk="1" hangingPunct="1"/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  if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prefers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en-US" sz="2400" baseline="-25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eaLnBrk="1" hangingPunct="1"/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alt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unmatch</a:t>
                </a:r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’, 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eaLnBrk="1" hangingPunct="1"/>
                <a:r>
                  <a:rPr lang="en-US" alt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match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638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473886" y="1650749"/>
                <a:ext cx="11620221" cy="3785652"/>
              </a:xfrm>
              <a:prstGeom prst="rect">
                <a:avLst/>
              </a:prstGeom>
              <a:blipFill>
                <a:blip r:embed="rId7"/>
                <a:stretch>
                  <a:fillRect l="-839" t="-1127" b="-289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9202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Example</a:t>
            </a:r>
          </a:p>
        </p:txBody>
      </p:sp>
      <p:sp>
        <p:nvSpPr>
          <p:cNvPr id="4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73528" y="1972189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73528" y="3469189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7647" y="1972189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7647" y="3466710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33942" y="1926222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942" y="1926222"/>
                <a:ext cx="454013" cy="461665"/>
              </a:xfrm>
              <a:prstGeom prst="rect">
                <a:avLst/>
              </a:prstGeom>
              <a:blipFill>
                <a:blip r:embed="rId3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13924" y="1902987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924" y="1902987"/>
                <a:ext cx="454013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14474" y="3411721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474" y="3411721"/>
                <a:ext cx="454013" cy="461665"/>
              </a:xfrm>
              <a:prstGeom prst="rect">
                <a:avLst/>
              </a:prstGeom>
              <a:blipFill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18466" y="3425295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466" y="3425295"/>
                <a:ext cx="454013" cy="461665"/>
              </a:xfrm>
              <a:prstGeom prst="rect">
                <a:avLst/>
              </a:prstGeom>
              <a:blipFill>
                <a:blip r:embed="rId6"/>
                <a:stretch>
                  <a:fillRect l="-4054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17547" y="1959655"/>
                <a:ext cx="950414" cy="477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, 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547" y="1959655"/>
                <a:ext cx="950414" cy="477888"/>
              </a:xfrm>
              <a:prstGeom prst="rect">
                <a:avLst/>
              </a:prstGeom>
              <a:blipFill>
                <a:blip r:embed="rId7"/>
                <a:stretch>
                  <a:fillRect l="-1923" r="-44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30839" y="1956373"/>
                <a:ext cx="16907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, 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0839" y="1956373"/>
                <a:ext cx="169079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19189" y="3444355"/>
                <a:ext cx="950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, 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189" y="3444355"/>
                <a:ext cx="950414" cy="461665"/>
              </a:xfrm>
              <a:prstGeom prst="rect">
                <a:avLst/>
              </a:prstGeom>
              <a:blipFill>
                <a:blip r:embed="rId9"/>
                <a:stretch>
                  <a:fillRect l="-1923" r="-44231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160019" y="3459409"/>
                <a:ext cx="136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, 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0019" y="3459409"/>
                <a:ext cx="1364886" cy="461665"/>
              </a:xfrm>
              <a:prstGeom prst="rect">
                <a:avLst/>
              </a:prstGeom>
              <a:blipFill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73528" y="523664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7647" y="523664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633942" y="5184282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942" y="5184282"/>
                <a:ext cx="454013" cy="461665"/>
              </a:xfrm>
              <a:prstGeom prst="rect">
                <a:avLst/>
              </a:prstGeom>
              <a:blipFill>
                <a:blip r:embed="rId11"/>
                <a:stretch>
                  <a:fillRect l="-4000" r="-1333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714474" y="5199521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474" y="5199521"/>
                <a:ext cx="454013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262560" y="5197277"/>
                <a:ext cx="950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, 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560" y="5197277"/>
                <a:ext cx="950414" cy="461665"/>
              </a:xfrm>
              <a:prstGeom prst="rect">
                <a:avLst/>
              </a:prstGeom>
              <a:blipFill>
                <a:blip r:embed="rId13"/>
                <a:stretch>
                  <a:fillRect l="-1923" r="-44231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178800" y="5223734"/>
                <a:ext cx="136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, 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800" y="5223734"/>
                <a:ext cx="1364886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4" idx="6"/>
            <a:endCxn id="6" idx="2"/>
          </p:cNvCxnSpPr>
          <p:nvPr/>
        </p:nvCxnSpPr>
        <p:spPr>
          <a:xfrm>
            <a:off x="4227541" y="2202330"/>
            <a:ext cx="3420107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700270" y="6015210"/>
                <a:ext cx="86456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Proposals: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270" y="6015210"/>
                <a:ext cx="8645604" cy="369332"/>
              </a:xfrm>
              <a:prstGeom prst="rect">
                <a:avLst/>
              </a:prstGeom>
              <a:blipFill>
                <a:blip r:embed="rId15"/>
                <a:stretch>
                  <a:fillRect l="-635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227541" y="2202330"/>
            <a:ext cx="3420107" cy="0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5" idx="6"/>
          </p:cNvCxnSpPr>
          <p:nvPr/>
        </p:nvCxnSpPr>
        <p:spPr>
          <a:xfrm flipV="1">
            <a:off x="4235317" y="2228790"/>
            <a:ext cx="3412331" cy="1474482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4235317" y="2228790"/>
            <a:ext cx="3412331" cy="1474482"/>
          </a:xfrm>
          <a:prstGeom prst="line">
            <a:avLst/>
          </a:prstGeom>
          <a:ln w="381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4" idx="6"/>
            <a:endCxn id="7" idx="2"/>
          </p:cNvCxnSpPr>
          <p:nvPr/>
        </p:nvCxnSpPr>
        <p:spPr>
          <a:xfrm>
            <a:off x="4227541" y="2202331"/>
            <a:ext cx="3420107" cy="149452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212950" y="2209268"/>
            <a:ext cx="3420107" cy="1494521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6" idx="6"/>
            <a:endCxn id="6" idx="2"/>
          </p:cNvCxnSpPr>
          <p:nvPr/>
        </p:nvCxnSpPr>
        <p:spPr>
          <a:xfrm flipV="1">
            <a:off x="4227541" y="2202331"/>
            <a:ext cx="3420107" cy="3264459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6" idx="6"/>
            <a:endCxn id="7" idx="2"/>
          </p:cNvCxnSpPr>
          <p:nvPr/>
        </p:nvCxnSpPr>
        <p:spPr>
          <a:xfrm flipV="1">
            <a:off x="4227541" y="3696851"/>
            <a:ext cx="3420107" cy="1769938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4216838" y="3716868"/>
            <a:ext cx="3420107" cy="1769938"/>
          </a:xfrm>
          <a:prstGeom prst="line">
            <a:avLst/>
          </a:prstGeom>
          <a:ln w="381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4" idx="6"/>
            <a:endCxn id="17" idx="2"/>
          </p:cNvCxnSpPr>
          <p:nvPr/>
        </p:nvCxnSpPr>
        <p:spPr>
          <a:xfrm>
            <a:off x="4227541" y="2202331"/>
            <a:ext cx="3420107" cy="326445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212950" y="2202083"/>
            <a:ext cx="3420107" cy="3264459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12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Does this algorithm work?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Does it run in a reasonable amount of time?</a:t>
            </a:r>
          </a:p>
          <a:p>
            <a:pPr eaLnBrk="1" hangingPunct="1"/>
            <a:r>
              <a:rPr lang="en-US" altLang="en-US" dirty="0"/>
              <a:t>Is the result correct (i.e. a stable matching)?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Begin by identifying invariants and measures of progress</a:t>
            </a:r>
          </a:p>
          <a:p>
            <a:pPr marL="457200" lvl="1" indent="0" eaLnBrk="1" hangingPunct="1">
              <a:buNone/>
            </a:pPr>
            <a:r>
              <a:rPr lang="en-US" altLang="en-US" sz="2800" dirty="0">
                <a:solidFill>
                  <a:srgbClr val="00B0F0"/>
                </a:solidFill>
              </a:rPr>
              <a:t>Observation A</a:t>
            </a:r>
            <a:r>
              <a:rPr lang="en-US" altLang="en-US" sz="2800" dirty="0"/>
              <a:t>: r’s proposals get worse for them.</a:t>
            </a:r>
          </a:p>
          <a:p>
            <a:pPr marL="457200" lvl="1" indent="0" eaLnBrk="1" hangingPunct="1">
              <a:buNone/>
            </a:pPr>
            <a:r>
              <a:rPr lang="en-US" altLang="en-US" sz="2800" dirty="0">
                <a:solidFill>
                  <a:srgbClr val="00B0F0"/>
                </a:solidFill>
              </a:rPr>
              <a:t>Observation B</a:t>
            </a:r>
            <a:r>
              <a:rPr lang="en-US" altLang="en-US" sz="2800" dirty="0"/>
              <a:t>: Once h is matched, h never becomes free.</a:t>
            </a:r>
          </a:p>
          <a:p>
            <a:pPr marL="457200" lvl="1" indent="0" eaLnBrk="1" hangingPunct="1">
              <a:buNone/>
            </a:pPr>
            <a:r>
              <a:rPr lang="en-US" altLang="en-US" sz="2800" dirty="0">
                <a:solidFill>
                  <a:srgbClr val="00B0F0"/>
                </a:solidFill>
              </a:rPr>
              <a:t>Observation C</a:t>
            </a:r>
            <a:r>
              <a:rPr lang="en-US" altLang="en-US" sz="2800" dirty="0"/>
              <a:t>: h’s partners get better each time it changes.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78CF9B-D1F9-4E40-8F97-C0F087056FC3}"/>
              </a:ext>
            </a:extLst>
          </p:cNvPr>
          <p:cNvSpPr txBox="1"/>
          <p:nvPr/>
        </p:nvSpPr>
        <p:spPr>
          <a:xfrm>
            <a:off x="461108" y="5009662"/>
            <a:ext cx="11730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do we justify these? A one-sentence explanation would suffice for each of these on the homework.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did we know these were the right observations? Practice. And editing – we wouldn’t have found these the first time, but after reading through early proof attempts.</a:t>
            </a:r>
          </a:p>
        </p:txBody>
      </p:sp>
    </p:spTree>
    <p:extLst>
      <p:ext uri="{BB962C8B-B14F-4D97-AF65-F5344CB8AC3E}">
        <p14:creationId xmlns:p14="http://schemas.microsoft.com/office/powerpoint/2010/main" val="90095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Does this algorithm work? (Claims)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/>
              <a:t>Want to show two things:</a:t>
            </a:r>
          </a:p>
          <a:p>
            <a:pPr eaLnBrk="1" hangingPunct="1"/>
            <a:r>
              <a:rPr lang="en-US" altLang="en-US" dirty="0"/>
              <a:t>1. The code produces the right output (i.e., you get a stable matching)</a:t>
            </a:r>
          </a:p>
          <a:p>
            <a:pPr eaLnBrk="1" hangingPunct="1"/>
            <a:r>
              <a:rPr lang="en-US" altLang="en-US" sz="2800" dirty="0"/>
              <a:t>2. The code runs in a reasonable amount of time.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2800" dirty="0"/>
              <a:t>We’ll start with question 2.</a:t>
            </a:r>
          </a:p>
          <a:p>
            <a:pPr eaLnBrk="1" hangingPunct="1"/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0371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8653</TotalTime>
  <Words>2464</Words>
  <Application>Microsoft Office PowerPoint</Application>
  <PresentationFormat>Widescreen</PresentationFormat>
  <Paragraphs>290</Paragraphs>
  <Slides>31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Calibri</vt:lpstr>
      <vt:lpstr>Cambria Math</vt:lpstr>
      <vt:lpstr>Comic Sans MS</vt:lpstr>
      <vt:lpstr>Courier New</vt:lpstr>
      <vt:lpstr>Segoe UI</vt:lpstr>
      <vt:lpstr>Segoe UI Light</vt:lpstr>
      <vt:lpstr>Segoe UI Semilight</vt:lpstr>
      <vt:lpstr>Tw Cen MT</vt:lpstr>
      <vt:lpstr>Wingdings 3</vt:lpstr>
      <vt:lpstr>Integral</vt:lpstr>
      <vt:lpstr>More Stable Matchings</vt:lpstr>
      <vt:lpstr>Announcements</vt:lpstr>
      <vt:lpstr>Where Were We?</vt:lpstr>
      <vt:lpstr>Stable Matching, More Formally</vt:lpstr>
      <vt:lpstr>Questions</vt:lpstr>
      <vt:lpstr>Gale-Shapley Algorithm</vt:lpstr>
      <vt:lpstr>Algorithm Example</vt:lpstr>
      <vt:lpstr>Does this algorithm work?</vt:lpstr>
      <vt:lpstr>Does this algorithm work? (Claims)</vt:lpstr>
      <vt:lpstr>Claim 1: If r proposed to the last horse on their list, then all the horses are matched.</vt:lpstr>
      <vt:lpstr>Claim 1: If r proposed to the last horse on their list, then all the horses are matched. (hints)</vt:lpstr>
      <vt:lpstr>Claim 1: If r proposed to the last horse on their list, then all the horses are matched. (pf)</vt:lpstr>
      <vt:lpstr>Claim 2: The algorithm stops after O(n^2 ) iterations.</vt:lpstr>
      <vt:lpstr>Wrapping up the running time</vt:lpstr>
      <vt:lpstr>Claim 3: The algorithm identifies a perfect matching.</vt:lpstr>
      <vt:lpstr>Claim 4: The matching has no blocking pairs.</vt:lpstr>
      <vt:lpstr>Claim 4: The matching has no blocking pairs. (pf1)</vt:lpstr>
      <vt:lpstr>Claim 4: The matching has no blocking pairs. (pf2)</vt:lpstr>
      <vt:lpstr>Claim 4: The matching has no blocking pairs. (pf3)</vt:lpstr>
      <vt:lpstr>Result</vt:lpstr>
      <vt:lpstr>Multiple Stable Matchings</vt:lpstr>
      <vt:lpstr>Multiple Stable Matchings (answer)</vt:lpstr>
      <vt:lpstr>Proposer-Optimality</vt:lpstr>
      <vt:lpstr>Proposer-Optimality (intuition)</vt:lpstr>
      <vt:lpstr>Proposer-Optimality (formalizing intuition) </vt:lpstr>
      <vt:lpstr>Proposer-Optimality (final proof) </vt:lpstr>
      <vt:lpstr>Contradiction With Extremality</vt:lpstr>
      <vt:lpstr>Implications of Proposer Optimality</vt:lpstr>
      <vt:lpstr>Chooser-Pessimality</vt:lpstr>
      <vt:lpstr>Some More Context and Takeaways</vt:lpstr>
      <vt:lpstr>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Robbie Weber</cp:lastModifiedBy>
  <cp:revision>58</cp:revision>
  <cp:lastPrinted>2021-10-03T23:02:35Z</cp:lastPrinted>
  <dcterms:created xsi:type="dcterms:W3CDTF">2021-07-15T17:36:32Z</dcterms:created>
  <dcterms:modified xsi:type="dcterms:W3CDTF">2026-04-01T18:13:09Z</dcterms:modified>
</cp:coreProperties>
</file>