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ink/ink3.xml" ContentType="application/inkml+xml"/>
  <Override PartName="/ppt/notesSlides/notesSlide2.xml" ContentType="application/vnd.openxmlformats-officedocument.presentationml.notesSlide+xml"/>
  <Override PartName="/ppt/ink/ink4.xml" ContentType="application/inkml+xml"/>
  <Override PartName="/ppt/notesSlides/notesSlide3.xml" ContentType="application/vnd.openxmlformats-officedocument.presentationml.notesSlide+xml"/>
  <Override PartName="/ppt/ink/ink5.xml" ContentType="application/inkml+xml"/>
  <Override PartName="/ppt/notesSlides/notesSlide4.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14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330" r:id="rId2"/>
    <p:sldId id="256" r:id="rId3"/>
    <p:sldId id="257" r:id="rId4"/>
    <p:sldId id="331" r:id="rId5"/>
    <p:sldId id="335" r:id="rId6"/>
    <p:sldId id="317" r:id="rId7"/>
    <p:sldId id="357" r:id="rId8"/>
    <p:sldId id="358" r:id="rId9"/>
    <p:sldId id="359" r:id="rId10"/>
    <p:sldId id="360" r:id="rId11"/>
    <p:sldId id="361" r:id="rId12"/>
    <p:sldId id="362" r:id="rId13"/>
    <p:sldId id="264" r:id="rId14"/>
    <p:sldId id="265" r:id="rId15"/>
    <p:sldId id="356" r:id="rId16"/>
    <p:sldId id="266" r:id="rId17"/>
    <p:sldId id="268" r:id="rId18"/>
    <p:sldId id="269" r:id="rId19"/>
    <p:sldId id="272" r:id="rId20"/>
    <p:sldId id="273" r:id="rId21"/>
    <p:sldId id="274" r:id="rId22"/>
    <p:sldId id="275" r:id="rId23"/>
    <p:sldId id="276" r:id="rId24"/>
    <p:sldId id="332" r:id="rId25"/>
    <p:sldId id="277" r:id="rId26"/>
    <p:sldId id="278" r:id="rId27"/>
    <p:sldId id="279" r:id="rId28"/>
    <p:sldId id="280" r:id="rId29"/>
    <p:sldId id="281" r:id="rId30"/>
    <p:sldId id="282" r:id="rId31"/>
    <p:sldId id="336" r:id="rId32"/>
    <p:sldId id="337" r:id="rId33"/>
    <p:sldId id="338" r:id="rId34"/>
    <p:sldId id="339" r:id="rId35"/>
    <p:sldId id="340" r:id="rId36"/>
    <p:sldId id="341" r:id="rId37"/>
    <p:sldId id="333" r:id="rId38"/>
    <p:sldId id="352" r:id="rId39"/>
    <p:sldId id="342" r:id="rId40"/>
    <p:sldId id="343" r:id="rId41"/>
    <p:sldId id="353" r:id="rId42"/>
    <p:sldId id="354" r:id="rId43"/>
    <p:sldId id="348" r:id="rId44"/>
    <p:sldId id="349" r:id="rId45"/>
    <p:sldId id="350" r:id="rId46"/>
    <p:sldId id="351" r:id="rId47"/>
    <p:sldId id="363" r:id="rId48"/>
    <p:sldId id="267" r:id="rId49"/>
    <p:sldId id="260" r:id="rId50"/>
    <p:sldId id="261" r:id="rId51"/>
    <p:sldId id="262" r:id="rId52"/>
    <p:sldId id="35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5CC0"/>
    <a:srgbClr val="462E76"/>
    <a:srgbClr val="004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3274" autoAdjust="0"/>
  </p:normalViewPr>
  <p:slideViewPr>
    <p:cSldViewPr snapToGrid="0">
      <p:cViewPr varScale="1">
        <p:scale>
          <a:sx n="61" d="100"/>
          <a:sy n="61" d="100"/>
        </p:scale>
        <p:origin x="68" y="22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3-30T20:31:55.873"/>
    </inkml:context>
    <inkml:brush xml:id="br0">
      <inkml:brushProperty name="width" value="0.05292" units="cm"/>
      <inkml:brushProperty name="height" value="0.05292" units="cm"/>
      <inkml:brushProperty name="color" value="#0070C0"/>
    </inkml:brush>
  </inkml:definitions>
  <inkml:trace contextRef="#ctx0" brushRef="#br0">4950 9236 1692 0,'-23'48'714'0,"13"-20"-603"0,-5 4 15 0,5-2-65 0,1 6-20 0,-2 5-15 0,8 3-11 0,-4 4-9 0,3 5-6 16,4 5-3-16,0 8-1 0,-2 5 1 16,0 7 2-16,1-5 0 0,1-8-5 15,1-6-22-15,3-8-33 0,7-5-36 16,-4-3-33-16,-4-2-20 0,4-8-3 16,-1-10 159-16,3-3-34 0</inkml:trace>
  <inkml:trace contextRef="#ctx0" brushRef="#br0" timeOffset="196.06">5305 8757 2109 0,'7'112'152'15,"0"-48"-100"-15,4 0 12 0,-1 7-13 16,10 17-14-16,6 15-1 0,6 3-3 0,2 1-3 15,1-10-11-15,-10-8-11 16,0-9-32-16,-2-13-60 0,-7 2-49 0,-2 0-21 16,0 1 60-16</inkml:trace>
  <inkml:trace contextRef="#ctx0" brushRef="#br0" timeOffset="549.7">4172 11220 2287 0,'25'66'62'0,"-2"-8"-40"0,2 13-8 15,-2-12-11-15,9 8-10 16,5-1-8-16,4 1-1 0,17-1-3 0,2 1-4 16,13 2-4-16,9-5 1 0,-1 0 6 15,6-13 11-15,5-14 15 0,-8-8 23 16,-6-24 33-16,1-10 35 16,-1-17 16-16,7-13 0 0,2-15-21 15,2-15-16-15,-4-17-9 0,-5-19-19 0,-9-16-26 16,-13-2-41-16,-8 2-24 0,-15 18-30 0,-4 16-51 15,-5 14-105-15,4 1 129 0</inkml:trace>
</inkml:ink>
</file>

<file path=ppt/ink/ink2.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6-03-30T20:45:02.356"/>
    </inkml:context>
    <inkml:brush xml:id="br0">
      <inkml:brushProperty name="width" value="0.05292" units="cm"/>
      <inkml:brushProperty name="height" value="0.05292" units="cm"/>
      <inkml:brushProperty name="color" value="#0070C0"/>
    </inkml:brush>
  </inkml:definitions>
  <inkml:trace contextRef="#ctx0" brushRef="#br0">1412 7330 0,'-13'53'0,"-5"23"0,18-76 0,-27 97 0,14 10 0,-18-10 0,22-13 0,5-17 0,-10-19 15,10-3-15,-9-10 16,13-8 0,-9-5-16,9-4 15,0-1-15,0-3 16,9-1-16,-9-4 15,13 0-15,-9 0 16,10 0-16,-10-5 16,18 0-16,5-4 15,4 0-15,13-4 16,18 0-16,5-1 16,22 1-16,12 4 15,15 13 1,-14 0-16,-31-4 15</inkml:trace>
  <inkml:trace contextRef="#ctx0" brushRef="#br0" timeOffset="1016.96">1213 7392 0,'0'0'0,"0"0"0,-45 0 16,41 0-16,-10 0 16,6 0-16,3 0 15,-8 0-15,13 0 16,-5-4-16,5-1 15,0 1-15,0-1 16,0 5-16,0 0 16,31-71-1,9 18-15,5-13 16,3-1-16,10 1 16,-5 4-16,-4 0 15,4 0-15,-8 0 16,-6 8-16,-8 6 15,5 3-15,-9 5 16,12 1-16,-8 8 16,-4 4-16,4 5 15,-18 4-15,5 5 16,-5 4 0,-4 4-16,-4 1 15,8 0-15,-9 4 16,-4 0-16,9 0 15,5 0-15,-10 0 16,9 0-16,1-5 16,26 1-16,30-5 15,90 9 1,137 22-16,75 18 16</inkml:trace>
  <inkml:trace contextRef="#ctx0" brushRef="#br0" timeOffset="70950.37">2635 9090 0,'0'0'16,"0"0"-16,0 0 0,0 0 0,0 0 0,0 0 16,-53-22-16,18 4 15,-18-4-15,-10 0 16,-3 4-16,8 0 15,-4 5 1,-4 4-16,4 4 16,-9 1-16,13 4 0,-4 0 15,9 0 1,9 4-16,-1 1 16,1 4-16,-9 4 15,9 0-15,-1 5 16,1 4-16,4-4 15,9 0-15,4-1 16,10 1-16,-6 4 16,6 1-16,-1 8 15,-9 8 1,1 6-16,-5-1 16,0 0-16,0 1 15,9-10-15,4-4 16,13-9-16,5 1 15,0-6-15,0 1 16,5 0 0,8 8-16,14 14 0,17 9 15,5 13 1,17 9-16,5 0 16,-9 0-16,-9-9 15,-8-13-15,-23-5 16,0-9-16,-17 1 15,-5-1-15,-5 14 16,-39 26-16,-54 27 16,-48-9-16,0-26 15,4-18-15,27-14 16,30-13 0,37-4-16,8-5 15,26-4-15,-3 0 16,3-4-16,6 3 15,8-3-15,0 4 16,0 4-16,22 18 16,0 18-16,31 26 15,18 27-15,4 9 16,-4-5 0,-18-22-16,-22-17 15,9-9-15,-22-10 16,0-3-16,-9-1 15,-5-4-15,9 0 16,-13-5-16,5 1 16,-5-1-16,22 5 15,-4 0-15,-5 4 16,18 1-16,-4-10 16,-1-8-1,-4-5-15,1-9 16,-19 0-16,23 1 15,61 8-15,112 18 16</inkml:trace>
  <inkml:trace contextRef="#ctx0" brushRef="#br0" timeOffset="176820.11">2609 13442 0,'0'0'0,"0"0"0,0 0 0,0 0 0,-62-53 0,35 27 0,-13-1 15,9 1-15,-9 8 16,-4 4-16,-14 6 15,-30 8-15,-41 8 16,1 1-16,26 5 16,13-10-16,36 1 15,9-1 1,13 0-16,13 1 16,-4-1-16,4 1 15,13-5-15,-3 4 16,-6 1-1,10 3-15,-9 10 0,-14 22 16,-4 31-16,-27 18 16,5 8-16,9-4 15,-5 0 1,5-9-16,17-13 16,1-4-16,8-5 15,4 0-15,14-4 16,14-1-16,-10 1 15,10-1-15,-1-8 16,18 0-16,-18-14 16,5-4-1,4-8-15,-4-6 16,-5-3-16,5-1 16,4 0-16,-4-4 15,8 0-15,5 0 16,9 9-16,9 13 15</inkml:trace>
  <inkml:trace contextRef="#ctx0" brushRef="#br0" timeOffset="-171480.39">2724 15583 0,'0'0'0,"0"0"0,0 0 0,0 0 0,0 0 0,0 0 16,-71-71-16,27 27 16,4 9-16,18 4 15,0 4-15,-5 5 16,9 4-16,-8 5 16,8 0-1,-13 4-15,-9 4 16,-4 5-16,-10 5 15,-12 4-15,-27 4 16,18 0-16,-14 5 16,0 4-16,5 5 15,9 4-15,-10 0 16,15 0 0,-1 4-16,17 5 15,10-4-15,13 3 16,0 1-16,18 0 15,-5 5-15,18 8 16,4 9-16,23 22 16,17 5-16,14 4 15,-5 4-15,-4-8 16,-5-5-16,-17-9 16,-9-8-1,-10-14-15,-8-4 16,-13 0-16,-13 4 15,-14 0-15,-5-4 16,1-9-16,0-9 16,13-5-16,-9-4 15,13-4-15,5 0 16,9-5-16,-1 1 16,14-1-16,-13 0 15,13 0-15,13 5 16,-13 9-1,14 17-15,3 5 16,1 4-16,4-9 16,-4-4-16,9 0 15,17 13-15,31 23 16,41-5-16,25-9 16</inkml:trace>
</inkml:ink>
</file>

<file path=ppt/ink/ink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3-30T20:54:37.379"/>
    </inkml:context>
    <inkml:brush xml:id="br0">
      <inkml:brushProperty name="width" value="0.05292" units="cm"/>
      <inkml:brushProperty name="height" value="0.05292" units="cm"/>
      <inkml:brushProperty name="color" value="#0070C0"/>
    </inkml:brush>
    <inkml:context xml:id="ctx1">
      <inkml:inkSource xml:id="inkSrc4">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6-03-30T20:56:14.889"/>
    </inkml:context>
  </inkml:definitions>
  <inkml:trace contextRef="#ctx0" brushRef="#br0">11706 6965 2871 0,'1'0'-14'0,"-1"0"84"0,-1 0-43 0,1 0-9 0,-6 3-8 0,-1-3-7 0,-9 4 3 0,-19-2 16 0,-18 7 4 0,-18-4 7 0,-14 4 2 0,1-6-12 0,-1-3-2 0,-2 0 3 0,-12-3 8 15,-15-4 6-15,-4 1 3 0,4-3-5 16,8 2-9-16,19-1-7 0,12-5 0 0,6 1-2 15,16-1-3-15,3-3-1 0,6 0-5 16,2 0-2-16,6 2 1 0,6 0-1 16,9 3 0-16,1 3-1 0,4-1-3 15,4 3-2-15,1-3-4 0,-3 4-8 16,-2-5-19-16,-5 4-35 0,1-3-54 16,-5 2-82-16,6-2-92 0,-8 1 9 15,1-1 124-15</inkml:trace>
  <inkml:trace contextRef="#ctx0" brushRef="#br0" timeOffset="2452.92">17778 6800 2524 0,'0'0'115'0,"0"0"-8"0,-1 0-4 0,1 0-54 0,-4 0-14 0,2-2-11 16,2 2-11-16,0 0-9 0,-3 0-4 0,-1 0-1 0,-7-2-2 0,4 1 0 0,-5 1 0 16,-2 0 0-16,-7 0-2 0,-1 0 0 15,-4 0 0-15,1 3-2 0,4 1-1 16,-8 1 0-16,4 0-2 0,-7 2-1 16,-3 1-1-16,-13 0 2 0,-5 1 3 15,-13 4 4-15,-8-1 3 0,-11 0 0 0,-16-3 2 16,-6 0-1-16,-4-2 0 15,-10 0 1-15,2-1 4 0,0 1 6 0,-12-5 2 16,-11 3 4-16,-5-2 1 0,-11 3 2 16,8-6-1-16,-15 0-1 0,-2 0-3 15,-5-7-5-15,-3 0 0 0,1-8-3 16,-5-2-2-16,0-5-1 0,1 3 4 16,1-2 4-16,-4 1 10 0,4 1 5 15,-6-6-2-15,8 2-1 0,6 1-9 0,13 1-5 16,13 5-3-16,19 0-3 0,33 4-3 15,22-1 0-15,23-1 1 0,18 7 1 16,13 5 14-16,10-6-29 0,9 2 2 16,12-15-234-16,26-29 155 0</inkml:trace>
  <inkml:trace contextRef="#ctx0" brushRef="#br0" timeOffset="14829.29">25777 8633 1630 0,'19'75'235'0,"1"-58"-110"16,-17-4-103-16,2-3 7 0,-5-63 17 15,0 53 0-15,0 0 13 0,0 0 0 16,-1-1-1-16,1 1-5 0,0 0-11 15,-4 0-11-15,4 0-15 0,0 0-11 16,-2 0-6-16,-5 1-4 0,0 3-5 16,-5-1 0-16,-4 4 1 0,-11 1 4 15,-6 0 9-15,-15-2 15 0,-18-1 18 16,-23-3 11-16,-26 3 4 0,-21-5-4 16,-22-7-1-16,-16 0 4 0,-28-13 1 0,-9 3-2 15,-9-3-13-15,-19-6-1 0,6 3-3 16,8-6-2-16,9-3 0 0,19 6-8 15,23-1-3-15,15 4 8 0,15-2-2 16,31 6-6-16,8-6-2 0,-1 2-8 16,15 3-4-16,17 3-64 0,29 2 246 15,31-1-159-15</inkml:trace>
  <inkml:trace contextRef="#ctx0" brushRef="#br0" timeOffset="62736.35">15027 10672 1723 0,'8'0'79'0,"-4"0"15"0,-2 0 14 0,-2-3-27 0,-2-1-6 0,0 4-11 0,0-7 8 0,-3 2 11 0,2 1 8 0,-1-5-8 0,2 4-11 0,-1-2-7 0,3 0-6 16,0-4-5-16,0 6-8 0,0-4-8 16,0 5-8-16,3 3-8 0,-3 1-10 15,2 0-6-15,-2 0-3 0,0-2-2 16,0-2-1-16,0 3-1 0,-7-3-1 15,0 2-2-15,-2 2 1 0,-3-2 2 16,-4 1 0-16,0-6 1 0,1 5 1 16,1 0 0-16,4 0 0 0,1 2 1 15,-5-2-1-15,3 2 0 0,-2 2 0 0,1-2-1 16,1 0 0-16,-3 2 0 16,2-2-1-16,-2 4 1 0,1-1-1 0,-4 1 0 15,-10-3 1-15,-1 1 0 16,-3-2-1-16,1 2 1 0,-7 2 3 15,-7 3-1-15,-2-6 3 0,1 5 3 0,-4-5 3 16,3 1 2-16,1-2 0 0,-3 0 3 16,-1 4 3-16,1-2 1 0,2-2 1 0,1 3-5 15,-8-1-5-15,0 1-5 0,-4 1-2 16,-7-2-3-16,2 1 1 0,-9 1 0 16,2 1-1-16,4-3 0 0,-3 0-1 15,-1-2 0-15,-7 0 0 0,-11 0 0 16,-7 0 0-16,-9 1 0 0,6 3-1 15,3 3 1-15,9 2 0 0,5-2 1 16,7-2 1-16,2 4-2 0,-1-7 1 0,1 7 8 16,-2-6 1-16,7 5 5 0,8-1 0 15,-1-6-6-15,-3 1-2 0,-2-2-2 16,2-2-3-16,-3 1 0 0,3 1-1 16,1-2 0-16,-9-3 0 0,-7 3 1 15,-4 2-2-15,-4 0 0 0,3 0 2 16,4 5-2-16,5-3 1 0,-5-2 17 15,-3 0 5-15,-3-5 3 0,-11 1 1 16,-1 0-15-16,2 1 2 0,2-2 1 0,8-1 2 16,1-3-1-16,0 4-3 0,-1-6-3 15,-10 4 0-15,-1-3-1 0,-8-1-3 16,2 4-1-16,-4-5 0 0,4-3-2 16,2 3 0-16,-2 0 0 0,9 1-2 15,-2 4-1-15,16 0 0 0,8 0 1 16,17 3-1-16,11 1 2 0,8 3 0 15,11 0 0-15,3 5 0 0,10-5-1 16,1 0 0-16,9 2-1 0,-5 3-2 0,3-3-1 16,2 3-1-16,0-3-3 0,0-2-8 15,0 0-20-15,0 2-31 0,2-2-19 16,3 5-52-16,0-5-175 0,6 3 199 16</inkml:trace>
  <inkml:trace contextRef="#ctx1" brushRef="#br0">31916 11421 0,'0'0'0,"0"0"0,0 0 0,0 0 0,0 0 0,0 0 0,0 0 0,0 0 16,0 0-16,0 0 15,0 0-15,0 0 16,0 0-16,0 0 16,0 0-1,0 0-15,36-44 16,-36 40-16,-9-5 16,0-5-16,5 1 15,-14-5-15,-4 1 16,-18-1-16,-9 0 15,-22 5-15,-22-5 16,0-4-16,-18 0 16,-8 4-1,-36 5-15,-27-5 16,9-4-16,0 0 16,-13 8-16,-22 1 15,13-9-15,8 0 16,-34 0-16,8 4 15,9 0-15,0-4 16,-17 4-16,3-4 16,28 0-1,-23 0-15,-17-5 16,17-8-16,4-1 16,6 5-16,-1-13 15,40 0-15,40 8 16,17 10-16,36 3 15,22 10-15,14 4 16,17 5-16,5-1 16,4 1-1,-4 4-15,13 0 16,-5 0-16,1 0 16,-14 0-16,-17 4 15</inkml:trace>
  <inkml:trace contextRef="#ctx1" brushRef="#br0" timeOffset="951.4">5020 11940 0,'0'0'0,"0"0"0,0 0 0,-58-18 15,54 14-15,-9-1 16,13 5-16,-9 0 15,9 0-15,-5 0 16,5 0-16,-13 0 16,13 0-16,-4 0 15,4 0 1,-9 0-16,-4 0 16,8 0-16,-8 0 15,-14 5-15,-22 4 16,-61 8-16,-63 5 15,-44-4-15,-18 0 16,-40-9-16,18-14 16,-14-8-16,23-9 15,49 0 1,48 4-16,40 0 0,36 1 16,22-1-1,8 5-15,14-1 16,18 5-16,0 0 15,8 5-15,-4 0 16,-4-1-16,13 1 16,0 4-16,-4 0 15</inkml:trace>
</inkml:ink>
</file>

<file path=ppt/ink/ink4.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3-30T21:00:52.896"/>
    </inkml:context>
    <inkml:brush xml:id="br0">
      <inkml:brushProperty name="width" value="0.05292" units="cm"/>
      <inkml:brushProperty name="height" value="0.05292" units="cm"/>
      <inkml:brushProperty name="color" value="#0070C0"/>
    </inkml:brush>
  </inkml:definitions>
  <inkml:trace contextRef="#ctx0" brushRef="#br0">8855 6220 2035 0,'0'2'88'0,"1"3"60"0,-1 1-98 0,-3-3-23 0,-1-3 4 0,-12 5 1 0,-2 4-6 0,-1 2-6 0,-4-2-11 0,3 1-6 16,-1 3-1-16,-5-1-1 0,-3-3 0 15,1 4 0-15,-1-1-1 0,5 0-1 16,2 1-5-16,-6 3-7 0,-2-2-8 15,-6 2-7-15,1 0-1 0,-6 0 14 16,-5 0 10-16,-11 0 8 0,-10 3 8 16,-2-1-3-16,-6 1 1 0,-1 1-1 15,-5-4 5-15,-6 0 6 0,0 3 2 0,-5-1 8 16,-4-4 5-16,-3-1-6 0,1-4-3 16,-8-6-6-16,-6-1-11 0,2-4-2 15,-16-5 0-15,7-5 7 0,4-3 7 16,-6-1 6-16,3-5 1 0,-1 3-7 15,5 2-8-15,4 6-7 0,9-1-4 16,9 2 1-16,5 2-1 0,13 0-1 16,10 5 1-16,11 2 0 0,10-5-1 0,10 3 2 15,11-1 0-15,12 1 2 0,8 2 2 16,2 0 5-16,-4 0 2 0,4 0 5 16,2 0-5-16,0 0-25 0,0 2-61 15,5-4-78-15,0-19 78 0</inkml:trace>
  <inkml:trace contextRef="#ctx0" brushRef="#br0" timeOffset="1032.78">17640 6213 1906 0,'20'-2'104'0,"-10"1"17"0,1-1 6 15,-6 2-29-15,-5-2-16 0,0 2-17 0,-2 0-18 0,1 0-12 0,1 0-5 0,0 0-4 0,0 0-8 0,0 0-4 0,0 0-3 0,0 2-4 0,-4 3-2 16,2 0-1-16,2-1 2 0,-2 1 4 16,2 2 6-16,-3 0 4 0,1 2 1 15,-1-3-5-15,-1 2-4 16,2 0-5-16,-3-1-6 0,-2-2-1 0,-2 2-4 15,0-5-5-15,-5 3-1 0,-6-3 2 16,-3 3 2-16,-10-1 6 0,-5-2 2 16,-15 3 1-16,-5 0 0 0,-10-1 0 15,-6 1-1-15,-2 4 0 0,-4 0-1 16,-3-2 0-16,-3 4 0 0,0-4 0 16,4 0 0-16,-1 5 0 0,-1-3 1 15,3 2 1-15,-3-1-1 0,1-4 2 0,-6 1-1 16,-6-7 0-16,-3 0 1 0,-8-4-1 15,-1 2 0-15,8-3-1 0,7 3 0 16,0-5 0-16,7 2-1 0,3-4 1 16,-3 2 10-16,7 0 6 0,11-2 1 15,-1 0 1-15,6 4-11 0,9-2-5 0,5 1-3 16,7 6 0-16,9-1 1 0,9 1-2 16,7 1 2-16,8-1-1 0,8 0 1 15,0 0 1-15,-2 0 1 0,-2 2-4 16,4-2-12-16,0 2-30 0,0 1-87 15,0-3 421-15,2-1-255 0</inkml:trace>
</inkml:ink>
</file>

<file path=ppt/ink/ink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3-30T21:02:47.981"/>
    </inkml:context>
    <inkml:brush xml:id="br0">
      <inkml:brushProperty name="width" value="0.05292" units="cm"/>
      <inkml:brushProperty name="height" value="0.05292" units="cm"/>
      <inkml:brushProperty name="color" value="#0070C0"/>
    </inkml:brush>
  </inkml:definitions>
  <inkml:trace contextRef="#ctx0" brushRef="#br0">14083 4984 1714 0,'66'11'75'0,"-77"12"303"15,-47-57-310-15,54 34-10 0,1 0-3 16,3 0-4-16,0 0-10 0,0 0-4 0,1 0-2 16,-1 0-4-16,2-3-4 0,-4-1-2 15,2 4-2-15,0 0 1 0,-3-3-1 16,-4 3-3-16,-6 0-1 0,6-4-1 15,5 4 1-15,-10-3 1 0,0-1 1 16,-1 6-4-16,-6-4-1 0,3 2-2 16,-4 0-3-16,-3 0-2 0,0 0-4 15,-3 2-4-15,-5-2 0 0,0 2-1 16,-5 3-3-16,-1-5 1 0,-2 9 1 0,-7-6-1 16,-4 1 0-16,-5 5 0 0,-5-6-2 15,-4-1 3-15,-10 2 0 0,-13-3 1 16,-16-1 2-16,-12 0 0 0,-13 2 0 15,-7-4 1-15,-10 1 0 0,-11-3-2 16,-16 4 1-16,-11 5 38 0,-10-1 0 16,5 3-1-16,21-2 0 0,11 1-38 15,29 3-1-15,6 3 0 0,4-5 0 16,11 2 1-16,5-7 2 0,8-2 2 0,19-2 8 16,14-5 2-16,12 7 2 0,10-5 10 15,12 3 3-15,6 0 2 0,8-7 3 16,7 7-7-16,-2 1-6 0,7 1 0 15,0 0-6-15,0 0-5 0,-4-9-1 16,4 5-4-16,0 4-3 0,0 0-1 16,0 0-3-16,0 0-15 0,0 0-8 15,0 0-22-15,5-2-34 0,-3 2-30 16,-2 0-61-16,7 0-84 0,4 0 142 0</inkml:trace>
  <inkml:trace contextRef="#ctx0" brushRef="#br0" timeOffset="4615.31">20355 5089 1832 0,'12'11'171'0,"-1"-11"48"0,-8-2-49 0,4-3-185 0,-9-6 47 0,2 9 0 15,2-3 2-15,-2-1-1 0,-2 3-1 0,2 3-5 16,0-2 2-16,0-1 10 0,0 1 5 0,0 0 11 16,0 0 2-16,0 2-5 0,0 0-13 15,0 0-14-15,0 0-14 0,0 0-10 16,-3-1-4-16,3 4-3 0,0-1 0 16,0 0-1-16,0-2 1 0,-2 0-1 15,-7 3-1-15,4-8 1 0,-4 5 2 16,0-4-1-16,-1 4 2 0,-1 2 0 15,-9-4 0-15,5 2 1 0,-7-3 1 16,5-3 1-16,-3 3 1 0,-7-2-1 0,-5-1-2 16,-8-1-2-16,-8-3-1 0,-7 2-1 15,-7-6 0-15,-7 2 3 0,-6-1 1 16,-3 1 2-16,0 1 1 0,0 3 0 16,-3-7 0-16,1 6 1 0,-7 4-1 15,-4-4 0-15,-1 8 0 0,0 1 1 16,5 0 0-16,-1 0-1 0,4 0 0 15,-3 0 0-15,2 0 0 0,-5 0 0 0,-2 0 1 16,-2-2 0-16,-6 0-1 0,10-2 0 16,3-1 1-16,4-2-1 0,8 0 0 15,-1 2 2-15,-4-8-2 0,4 3 2 16,3 2-1-16,11-2-1 0,11 4 7 16,10 1 13-16,4 2 3 0,1 3 11 15,3 0 4-15,1 1-10 0,-4 1-2 16,4-2-8-16,6 0-11 0,3 0-4 0,1 0-1 15,6 0-1-15,4-3 0 0,5 3 1 16,7 0 0-16,0 0 3 0,0 0-5 16,0-4-34-16,4 4-43 0,-1 2-156 15,11-9 134-15</inkml:trace>
  <inkml:trace contextRef="#ctx0" brushRef="#br0" timeOffset="9415.45">13973 6488 2004 0,'9'-21'64'0,"-7"21"0"0,-2 3 14 0,0-5-23 0,0 24 0 0,0-19-12 0,0-8-18 0,-5 3 4 0,-1 2-16 0,-4-5-5 0,3 1-6 16,-2-1-2-16,-4 3 2 0,1 2 1 15,-4 0 4-15,-7 0-1 16,-2 0-2-16,-7-2-1 0,-3 1-3 0,-3 1 0 15,-4 0-4-15,-8-2-1 0,-6 0-1 16,-8-3 2-16,-13-8 3 0,-9 3 1 16,-12-4 7-16,-12-4 13 0,-3 4 6 15,1 1 1-15,2 1-4 0,11-1-14 16,5 6-5-16,2 0-3 0,10 0 1 0,4 0-1 16,12 0 2-16,8 0 0 15,8 3 1-15,4-1-3 0,12 3 15 16,3 0 20-16,7 1 7 0,7 2 9 0,-1 1-8 15,9-2-14-15,0 2-7 0,4-2-3 16,0 0-6-16,3 0-6 0,2 0 4 16,0 0 14-16,0 0 12 0,0 0 17 15,0 0 7-15,7-2-12 0,0 2 2 16,7 0-12-16,11-2-12 0,7-1-5 16,19-2-12-16,13-4-8 0,18-4-3 15,19-3-1-15,12 0-5 0,6-3 1 0,7 1 0 16,7 6 1-16,11 5 3 0,12 5-1 15,-4 4-1-15,-6 12-1 0,-10 2-1 16,-3 5 0-16,-4 4 1 0,-3 0 3 16,-14 1-1-16,-29-8 3 0,-22-4 7 15,-24-8 1-15,-21-1 4 0,-14-5-15 0,-1 0-15 16,-1-5-14-16,-8 1-5 16,-8 0 10-16,-20-6 11 0,-14-1 11 15,-17-5 2-15,-29-3 0 0,-12 1 1 0,-9-3 0 16,-5 1 0-16,5 4 1 0,9 4 0 15,-4-2 1-15,4 3 2 0,1 0-2 16,6 4 0-16,13 0 0 0,6 4-1 16,11 1 0-16,6 0 1 0,10 2-1 15,10 0 1-15,8 0 0 0,7 4-1 16,0-4 0-16,1 1 0 0,6 1 0 16,-3 2 7-16,10-3-25 0,-4 1-74 15,3-2-94-15,-1 0-99 0,-11-7 131 0</inkml:trace>
  <inkml:trace contextRef="#ctx0" brushRef="#br0" timeOffset="53519.66">10112 12018 1455 0,'0'0'116'0,"0"0"95"0,1 2-116 16,3-2-36-16,-2 0-10 0,-1-6-10 0,1 5 1 0,0-1 0 0,-2 2-6 0,0 0-8 0,2-2-12 0,0 2-6 0,-2 0-2 16,0 0-2-16,0 0 5 0,-2-4 4 15,2 6 8-15,0 0 9 0,0 0 4 16,-2-2-3-16,0 0-3 0,-8 2 1 15,4-2 2-15,3 1 9 0,-6-1 4 16,5 4-3-16,-6-4-8 0,4-5-11 0,-4 5-7 16,-1 0-7-16,4 0-2 0,-7 1-2 15,0 3-2-15,-6-4 0 0,-3 0-1 16,-7 0 0-16,-6-5-1 0,-1 1 6 16,-11 2 6-16,-5-5 11 0,-11-2 7 15,-5 2 2-15,-5-3 4 0,-6-1 1 0,-5 0-3 16,5 4-7-16,2-3-11 0,5 8-11 15,6-5-4-15,3 5-1 0,0 2 0 16,4-4 0-16,7 1 0 0,0-4-1 16,1 1 1-16,-3-2 1 0,-9 2 0 15,-7-1 1-15,-5-5 1 0,-4 1-3 16,1-1 1-16,-5-3-1 0,3 3-1 16,-4 1 1-16,-8 4 0 0,-8-2 1 15,-10-1 0-15,-12 1 3 0,-4 0 1 0,10-3 3 16,-4 3 1-16,1-4 0 0,6 3-3 15,-5-1 0-15,9 2-3 0,11-3-1 16,2 1 0-16,1 1-2 0,-5-1 0 16,-6-1 2-16,-6-1-2 0,1 2 2 15,0 6-2-15,4-2 1 0,-3 0-1 16,-5-2 3-16,-4 2-2 0,5 2 1 16,1 3 2-16,8 2-2 0,15-2 0 15,8 2 5-15,5 0 10 0,7 2 2 16,4 3 1-16,12-3-5 0,9 2-11 0,8-1-1 15,10 2 9-15,5-3 5 0,5 0 4 16,8-2 1-16,4 2-10 0,6-2-2 16,-2 0-6-16,2 2-1 0,0-2-1 15,0 1-1-15,0-1-1 0,2 6 0 16,4-5 0-16,1 1 4 0,1-2 0 16,5 2-1-16,8 1-1 0,0-1-2 15,17 5-4-15,6-1 1 0,13 3-2 16,14 1 0-16,3-3 2 0,11 4 1 0,6 1-1 15,4-1 0-15,14 7 1 0,2-4-2 16,5 2 0-16,1-2 0 0,7-3 0 16,7 1 0-16,5 0 3 0,22 3 0 15,4-3 0-15,-3-1-1 0,6-2 0 16,9-1 1-16,7 5-1 0,12 6-1 16,5 3 1-16,5-1-1 0,-10 2 1 15,-2-2 0-15,-10 2 1 0,-7 0-1 16,-7-1 2-16,-15-5 0 0,-12-1-1 0,-19-3 1 15,-15 1 1-15,-14-2 1 0,-8 1 0 16,-19-4 1-16,-8-2-2 0,-11 0 1 16,-10 0 0-16,-10-5-2 0,-13-2 0 15,-5 1-2-15,-8-1-8 0,2 0-9 16,-5 0-5-16,-4 0-4 0,-4-1 4 16,-10 1 8-16,-8-2 5 0,-11 0 1 15,-19-5 4-15,-10-2 1 0,-27-3 0 16,-14-8 2-16,-10 1-3 0,-19-1 2 15,-10-3 2-15,-14 2-1 0,-11-2 3 0,-10 2 0 16,-16-8 2-16,-11 3 0 0,-7-3 0 16,-8 4-1-16,1 8 0 0,18 1-2 15,-6 3-5-15,13 1 18 0,8 1 2 16,6 4 2-16,18-2 8 0,15 2-19 16,11 0 0-16,13 2 1 0,12-4 6 0,10 4-1 15,26 1 1-15,10-3 0 0,18 3-1 16,14 3 5-16,10-5 4 0,10 6 5 15,17 0-2-15,0 0-1 0,-3 0-4 16,3 0-5-16,0 0-4 0,1 0-5 16,-1 0-2-16,0 0-2 0,2 0-1 15,0 0 0-15,2 4-1 0,-2-4-12 16,0 0-32-16,0 0-45 0,0 0-95 16,0 0-65-16,0 0 128 0</inkml:trace>
  <inkml:trace contextRef="#ctx0" brushRef="#br0" timeOffset="58421.92">18587 12396 1423 0,'0'0'87'0,"0"-2"45"0,-2 0-81 0,0-2-18 0,-3 4-4 0,3-1 9 0,-1-1 2 0,1 0 4 0,2 2 1 0,0 0-3 0,0 0-5 0,0-5-6 0,0-1-3 0,-7 1-4 16,-6-2-3-16,3-4-6 0,-12-3-5 15,-4-9-4-15,-3-3-3 0,-4-5-2 16,-3-2 0-16,-6-3 0 0,1 3 1 16,2-1 0-16,5 2 0 0,4 2 8 15,9 7 12-15,5 0 9 0,5 7 11 16,8 5 12-16,1 2 9 0,2 4 8 16,4 0 7-16,3 3-13 0,5-2-20 15,4 1-22-15,0 3-22 0,5 7-7 0,6 5-2 16,3 4-1-16,5 6 3 0,-3 4-1 15,-2 1 2-15,-3-1 1 0,-7-4 1 16,-6-3 0-16,-5-5 0 0,-4-8 0 0,-2 4-1 16,3-8-2-16,-4 2-1 0,-2-4-1 15,0 1-4-15,0-1-3 0,-2 0-6 16,-4-3-4-16,-1 1 3 0,-7-9 4 16,-7-5 8-16,-13-10 7 0,-14-8 0 15,-10-1 1-15,-15-4 1 0,0 3-1 16,-5 4-2-16,8 2 0 0,9 7-1 15,15 7 4-15,12 4 7 0,8 8 18 16,15 1 22-16,1 3 38 0,10 0 10 16,8 0-6-16,5 10-18 0,3-6-39 15,5 8-20-15,6 2-11 0,10 2-3 0,13 6-1 16,5 2 4-16,5 5 0 0,-2-3-5 16,-3-4-7-16,-9 3-19 0,-5-6-33 15,-9 2-51-15,-7-6-50 0,-7-12-27 16,-9 2 222-16,-4 1-61 0</inkml:trace>
  <inkml:trace contextRef="#ctx0" brushRef="#br0" timeOffset="59116.68">19234 12114 2020 0,'7'1'107'0,"0"-2"7"0,7 2-28 0,6 6-56 0,5 1-22 0,12 4-8 0,4 0 0 0,14 3 0 0,-2 4 4 0,4 2 1 0,-6 4 0 0,0-5 0 16,1 3 1-16,-3-6 3 0,-2 3 0 15,-8-6 1-15,-9-1 0 0,-9-1-2 16,0-7-2-16,-7 1-1 0,-14-6-7 0,2 0-10 16,-2 1-22-16,-7-2 6 0,-11-5 4 15,-10-1 10-15,-13-7 19 0,-15-13-4 16,-8-3-1-16,-7-7-1 0,-2 3-2 15,4 1 1-15,7-3 1 0,9 10 1 16,12 4 0-16,18 8 0 0,23 14 6 16,-9-10 29-16,9 10 40 0,2 0 34 15,5-4 10-15,-4 4-19 0,10-2-34 16,-1 2-30-16,8 0-14 0,10 2-9 0,2 3-3 16,3 4 1-16,6 4 1 0,-4-3 0 15,8 8-3-15,4 1-4 0,3 6-2 16,3-2-1-16,-2 6 2 0,2-1 0 15,-6-1-1-15,-6-3-1 0,-11-8 1 16,-13-5-3-16,-12-7-3 0,-5-4-7 16,0-2-17-16,-11 0-11 0,-5-7-38 15,-20-7-51-15,-12-9-96 0,-16-19 117 16</inkml:trace>
  <inkml:trace contextRef="#ctx0" brushRef="#br0" timeOffset="78845.32">11477 14640 1103 0,'135'0'-139'0,"-1"-19"1211"31,-33 6-846-16,-225-5-134 1,82 10-91-16,19-1-1 16,-9-5-4-16,-5-1 0 0,-15-4-2 0,-5-1-1 15,-6 3 2-15,-7-1 1 0,-9-7 1 16,-3 7 3-16,-15-5 4 0,-8 4 5 16,-7 3 7-16,1 3 6 0,-3 1 3 15,8 9-1-15,6-1-6 0,3 4-5 16,15 0-7-16,3 5-3 0,9-5-1 15,14 0 0-15,6 2 1 0,18 2 3 0,7 3 4 16,11 2 0-16,9-2 1 0,5-2-5 16,0 6-2-16,0-1-1 0,7-3 8 15,5 4 6-15,6 1 4 0,7-6 6 16,7 4-5-16,9 3-6 0,6-6-2 16,10 7-3-16,7-3-4 0,3-1 0 15,10-4 0-15,9 1-2 0,3-2 0 0,9 2-2 16,4 0 1-16,5 0 0 0,3 0 2 15,-4-1-2-15,-8-3-2 0,-8 1 0 16,-3-2-2-16,2-1 0 0,3 3-1 16,-4-2 0-16,-2-1 0 0,-15-1 0 15,-13-1 0-15,-23-5 0 0,-8 3 3 16,-11-3 4-16,-5-1 2 0,-6 2 1 16,0 0-7-16,-5 1-2 0,-9-3-2 0,-1 2-2 15,-13-4 0-15,-11 2 0 0,-3-4-1 16,-18 4 1-16,-7-2-1 15,-16 0-1-15,-7 2 1 0,-8-5 1 0,-6 8 2 16,-7-5 2-16,-9 6 0 0,-15 1 0 16,2 2 0-16,10 2-3 0,-3 3 2 15,15 2 1-15,8 0 0 0,1 2 0 16,6-7 0-16,6 3 3 0,5 2-1 16,11-3 1-16,16 3-2 0,18-3-1 15,10-1 0-15,11-1 0 0,3 0 9 0,11-2 5 16,0 3 4-16,0-1-1 0,7 0 5 15,5 1-1-15,4 3-2 0,13 1-1 16,10 3-8-16,21-4 1 0,15 4 2 16,6-1 3-16,9-2-1 0,8-1-1 15,7-1 0-15,10-1-2 0,18-1-2 16,7 4-4-16,2-3-4 0,1-1-1 16,-8 4 0-16,0-3-1 0,3-1-1 15,-7 1 0-15,-6-2-2 0,-19 1 1 0,-19-3-2 16,-16 0-3-16,-18 0 3 0,-18 0 0 15,-22-3 3-15,-20 1 1 0,-23-2-4 16,-25 1 0-16,-23-1 0 0,-25-5 2 16,-27 1 0-16,-17-1-1 0,-14-4-1 15,-2 6 0-15,-6-2 2 0,1 8 2 16,-6-5 2-16,4 3-1 0,14 1 0 16,16 0-1-16,5-5 1 0,16 2 0 15,13 1-1-15,22-5 1 0,17 4 0 16,21-2-1-16,12 2 1 0,13 3 3 0,10-3 13 15,11 5 13-15,0 0 4 0,2-4 2 16,11 4-12-16,11 0-11 0,15-4-6 16,11 4-4-16,24 0-2 0,15 0-1 15,18 8 0-15,15-1 0 0,6-2 0 16,4 6 1-16,14-1 0 0,13 1 0 16,5 1 2-16,-3-1 2 0,-12 1-1 15,-18-5 2-15,-7 2-1 0,-3 2-2 16,-20-6-1-16,-18-1-1 0,-21 3 3 15,-19-7 6-15,-10-4 1 0,-15-1 1 0,-7 0-3 16,-11 1-5-16,-14-5-4 0,-2 0-3 16,-18-1-1-16,-7-4 0 0,-23-1 3 15,-17-2 0-15,-15 6-1 0,-16-1 1 16,2 3-1-16,2 3 0 0,5 5 0 16,2-5-1-16,0 3 0 0,0-1 2 0,2 3 1 15,16 1 0-15,15 1 0 16,15 1 1-16,11 3-1 0,4 2 1 0,13-5 0 15,6 7-3-15,7-5-16 0,6 6-18 16,4-3-27-16,2 4-64 0,0 1-109 16,4-1 135-16</inkml:trace>
  <inkml:trace contextRef="#ctx0" brushRef="#br0" timeOffset="88425.99">21188 14603 308 0,'-5'-36'70'0,"3"5"61"0,2 2 84 0,12 10-3 0,6 8-8 0,5 7-9 0,5 4-92 16,6 0-26-16,-4 0-5 0,0 4-11 0,-3-4-10 0,-8 2-5 0,-3 0 3 0,-5 1 3 0,-7-1 7 15,-4-2 6-15,0 2-9 16,0-2-5-16,-8 1-6 0,5 3-4 0,-2 1 7 16,-1 1 2-16,5 1-7 0,-5 0-9 15,3 0-9-15,1-2-9 0,0 2-7 16,2-1-5-16,0-5-3 0,-2 3 1 15,2-1-1-15,0-1 3 0,2 2 15 16,7-2 8-16,7-2 7 0,9-2-1 0,12-4-12 16,11 1-6-16,3 2-2 15,4-4 0-15,0 1 1 0,2 1-1 0,7 3-3 16,-4-3-6-16,9 1-3 16,-1 1-2-16,6-3-1 0,2 6-1 15,2-1 1-15,-7-1-2 0,-3 2 4 0,-22 0 2 16,-14 0 3-16,-9-7 4 0,-11 7-8 0,-8-4 2 15,-4 1 2-15,-4-1-2 16,-15-7 7-16,-15 3-2 0,-12 2 0 0,-25 6 3 16,-11-1 4-16,-5 2 1 0,-5 13 1 15,5 1-1-15,-5 6-1 0,0 0-2 16,3 2-4-16,-6 0-4 0,4 4-4 16,2-4 0-16,10 2 0 0,13 0 0 15,4 1 1-15,14-8-1 0,6-2 3 16,10-4 5-16,5-5 3 0,9-1 1 15,4-3-2-15,5-3-4 0,4 0 11 0,5-3 7 16,4-6 1-16,6-2-1 0,6-3-14 16,11 2-8-16,10-1-2 0,14 1 0 15,10 5 1-15,11 0-1 0,13 5 0 16,11 2-1-16,-2 2 0 0,4 5-1 16,-6 5 0-16,0 8 0 0,-5-3-1 15,-7-1-1-15,3 2-3 0,-5-6 0 16,-9 1 0-16,-10-6 3 0,-17 0 3 0,-17-5-1 15,-9 0 1-15,-14-2-1 0,-9-4-1 16,-20-8 2-16,-19-3-1 0,-21-2 1 16,-18-3 6-16,-8 1 5 0,-4 1 5 15,-2 4 4-15,8 0 4 0,3 3 5 16,2 6-1-16,14-1-1 0,15 6-7 16,20 0-9-16,17 6-6 0,11-6-6 15,9 5-2-15,7 4-8 0,9-2-27 16,15 4-36-16,11 1-165 0,8-8 143 0</inkml:trace>
</inkml:ink>
</file>

<file path=ppt/ink/ink6.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3-30T21:06:58.130"/>
    </inkml:context>
    <inkml:brush xml:id="br0">
      <inkml:brushProperty name="width" value="0.05292" units="cm"/>
      <inkml:brushProperty name="height" value="0.05292" units="cm"/>
      <inkml:brushProperty name="color" value="#0070C0"/>
    </inkml:brush>
  </inkml:definitions>
  <inkml:trace contextRef="#ctx0" brushRef="#br0">8996 4926 1661 0,'0'5'214'0,"-1"-5"17"0,1 4-99 0,0-4 17 0,-2-9-87 0,2 9-13 15,-4-4-7-15,4 4-10 0,0 0-8 0,0 0-9 0,0 0-7 0,-2 0-2 16,2 0 0-16,0 0-1 0,0 0-1 15,-5-1-3-15,2 1-3 0,-4 0-3 16,-1 1-2-16,-2 5 2 0,-8 1 0 16,-3 0 2-16,0 2 2 0,-8-4 1 15,8 6 1-15,-2-6 0 0,-2 4 0 16,5 1-1-16,-6-4 0 0,-4-4-1 16,1 1 0-16,-8 1-1 0,-4-1 0 15,-1-3 0-15,-4 2 0 0,0 0 0 16,0 0 2-16,-8-1-2 0,-4-1 2 15,-10 2 0-15,-6-2-1 0,-6 5 2 0,-3 1-1 16,-6 1 0-16,-12-4 1 16,-2-1-1-16,-8 0 1 0,1 1-1 0,9 1 1 15,-6-2-1-15,4-2 1 0,2 0-1 16,-2 0 1-16,4 0-1 0,11-6-1 16,2 5-1-16,5-5-1 0,8 5 2 15,-1 1 0-15,-1-6 1 0,-6 1 2 0,-1 1 4 16,2-4 1-16,1 6 1 0,-3 0-3 15,-1 0-2-15,-2 0-1 0,3 1-2 16,4-3 1-16,2 2 0 0,-4 2 0 16,2 0 0-16,2-1-1 0,3 1 0 15,7 0 1-15,-1 0-1 0,3-2 0 16,7 0 0-16,-1-5 1 0,1 3 0 16,-12 1 1-16,-5-1 2 0,-8-1 1 0,-10 0 8 15,-7-2 4-15,-6-1 2 0,0 1-1 16,1 4-4-16,1-2-3 0,2 5 1 15,-6 0 3-15,1 0 0 0,3 0-2 16,2-6-2-16,2 3 0 0,7-1 2 16,7 1 7-16,10-1 12 0,17-3 13 15,15 5 9-15,9-3-1 0,9 1-8 16,6 3-14-16,-1-3-12 0,3 0-8 16,-6-3-5-16,-4 4-4 0,-1-8-1 15,-4 8 1-15,2-4-2 0,0-1 1 0,-1 0 0 16,1 0-1-16,4-2 1 15,1 4-1-15,4 6 0 0,-1 0 1 0,5-5-1 16,2 5 0-16,5-2 1 0,4 2 1 16,-1 0-1-16,4 0 0 0,3 0 1 15,0 0-1-15,0 0 1 0,0 0-5 16,0-3-28-16,0 1-78 0,0 2-67 16,-7-23-265-16,-8-14 249 0</inkml:trace>
  <inkml:trace contextRef="#ctx0" brushRef="#br0" timeOffset="11811.67">1913 7793 1724 0,'4'0'73'0,"-3"-2"-7"0,-1-2 1 0,2 3-26 0,-4-3-4 0,-1 4-8 0,1-3-8 0,-7 1-6 16,2 2-3-16,-7-5 2 0,-7 1 0 0,-1 2-2 0,-1 2-5 0,-2 0-5 0,1 4-3 15,-3 3-3-15,-1-2-4 0,-4 0-2 16,-2 4 1-16,-3 2 0 0,-2-2 1 15,3 2 2-15,-1-1 0 0,5 1 2 16,2-2 1-16,2 3 0 0,-1 2-1 16,-1 0 0-16,4 1-2 0,-5-1 1 0,3 2 2 15,-2-4 0-15,-6 2 2 16,3 4 1-16,1-4 0 0,-2 8 0 0,6-12 0 16,-2 3-1-16,1 1-2 0,6-2-2 15,-5 6-4-15,1 3-2 0,1 0 2 16,-3 4-1-16,10 0 2 0,-1-4 0 15,4 1-2-15,7-5 0 0,2 1 2 16,2-2-1-16,5 5 4 0,2-3 1 0,3 2 1 16,2 1 1-16,0-2 0 15,0 6 1-15,6-5 1 0,-6 1 0 0,2-3 2 16,0-4 1-16,0 0 1 0,1 2 2 16,1 0 0-16,1 2 0 0,1 3-1 15,1 0-3-15,0 4-2 0,2 2-2 16,0 3 0-16,3-2 0 0,3 4 0 15,2 7 1-15,3-2 1 0,3 2 1 0,2 2 1 16,-3-4 1-16,2 4 0 0,-4 0-1 16,-4 1-2-16,-2 5 0 0,-5 2-4 15,-2-3 1-15,-6 6-2 0,-8-3 1 16,-8-1 0-16,-6 4-1 0,-3-8 2 16,-8 0 1-16,-5 2 1 0,-2-5 1 15,-2 0 0-15,-1-11 0 0,3-2 1 16,3-6 1-16,6-1-1 15,5-7 3-15,6-5-1 0,3-2 5 0,4-2 6 16,1 3 6-16,3-5 4 0,1-1-3 16,0 0-2-16,0-2-4 0,0 0-1 15,0 0-1-15,0 5-1 0,1-3-4 0,1 0-3 16,3-1-7-16,-1 5-7 0,1 4-2 16,6 6 0-16,1 9 4 0,6 5 4 15,5 11 0-15,-5 5 0 0,7 7 0 16,-9 4 0-16,0 1-1 0,-4 1 0 15,-7 0-2-15,-1 3 1 0,-8 0 1 16,-5 1-1-16,-5-4 0 16,-2-2 1-16,-3-2 0 0,1-9 2 0,2 0 2 0,-2-4 0 15,8-1 3-15,1-9 7 0,5 0 8 16,4-2 6-16,0-1-2 0,6-1-4 16,1 0-6-16,3-3-2 0,3 2 0 15,-1-8 3-15,4-1 7 0,0-4 7 16,5-2 10-16,6-1 9 0,-2 2-4 15,9-8-6-15,-1-2-11 0,4 1-6 16,-3-9-42-16,0-2-56 0,1-15-181 16,1-11 143-16</inkml:trace>
  <inkml:trace contextRef="#ctx0" brushRef="#br0" timeOffset="21960.88">7968 13085 1334 0,'53'0'228'0,"-10"4"171"0,-27-4-424 0,-52 0 69 0,42 0 0 0,1 0 5 16,-7 0 3-16,-2 2-8 0,-5-1-11 16,1-1-11-16,5 2-7 0,-6 3 6 15,5-1 7-15,0-4 6 0,-2 5 5 0,-8 1-3 16,1-3-3-16,-1 4-4 0,-6 0-2 16,1-3-4-16,-6 5 0 0,-8-6 2 15,-8 3 1-15,-12 1 0 16,-9 0-4-16,-11 0-9 0,-6-2-10 0,-4-1-5 15,-6 1-1-15,-3-3-2 0,-8 0 3 16,-10-1 4-16,-4 3 4 0,-14 1 5 16,0-3-1-16,8 2-4 0,-14 3-1 15,-1-4-4-15,-7 8 2 0,-9-6 0 0,6 2-2 16,-3 2 1-16,3 2-1 0,-3-4 0 16,-2 0 1-16,-1-4 1 0,5 1 2 15,-9 1 3-15,6-3 3 0,-9 0 0 16,2 1 0-16,0-3-2 0,-13-3-3 15,-3 1-1-15,-9-7-3 0,2 4-1 16,-6-4 3-16,6 2 13 0,-4-2 10 0,11 4 4 16,12-2 2-16,12 1-12 15,8 3-1-15,3-2 5 0,13-1-6 16,17 6-1-16,15-3-7 0,17-1-8 0,11 2 2 16,5-1 6-16,10 1 6 0,9 2 2 15,10-2-2-15,7 0-6 0,1-1-6 16,4 3-2-16,4-2-1 0,1 0-2 15,-1 1 1-15,1-1-1 0,4 2 0 16,-2-2 0-16,4 0-3 0,0-1-13 16,5 3-31-16,-2 0-38 0,-5-6-42 15,-2-2-60-15,-7-15 103 0</inkml:trace>
  <inkml:trace contextRef="#ctx0" brushRef="#br0" timeOffset="29390.35">2062 13770 2112 0,'7'0'80'0,"-7"-13"-26"0,-5 13-54 15,3-2-1-15,-2 1 1 0,3-1 1 16,1 0-1-16,-6 0 1 0,-1-3 0 0,5 3-2 16,-5-1-3-16,0-4-4 15,-5 5-3-15,-6 0-1 0,-10 2-1 0,-8 0-1 16,-10 11-3-16,-9 3 1 16,-7 7-2-16,-7 9 5 0,-7 6 4 0,-4-1 1 15,-5 6 4-15,3 0-1 0,2 1 1 16,8 3 1-16,8-1 2 0,7-3-3 15,13 0 4-15,5-8 8 0,9-1 10 0,7-4 12 16,5-1 4-16,4-7-5 0,7-6-3 16,1-2-8-16,5-3-6 0,1-2 0 15,3 2 1-15,1-4 4 0,-3-1 0 16,7 1 2-16,-1 4 5 0,2-4 5 16,1 8 2-16,3 1 1 0,6 2-8 15,4 3-7-15,5 6-6 0,4 4-3 16,0 1-3-16,2 3-4 0,1 3-1 15,1 1-1-15,-6 6-2 0,-7 6-1 16,-2 3-2-16,-3 6-4 0,-5 6-3 0,-1 5-3 16,-12 0-3-16,-7 9-11 0,-7-3-7 15,-8-2 2-15,1-3 2 0,-2-6 14 16,-5-5 10-16,-2-4 4 0,-4-4 4 16,4-1 2-16,0-1 1 0,1-4 0 15,4 1 0-15,4-5-1 0,5-4 2 16,7-3 1-16,6-11-3 0,1 1 2 15,4-4 0-15,7 1 1 0,-4-3 3 16,6 0-1-16,-4-2-1 0,3 3-2 16,3-3 0-16,-4 2-1 0,1 0 0 0,1 1-1 15,0-3-1-15,-4 7 0 0,1 5 0 16,-4 8-1-16,1 6 0 0,1 3 0 16,-3 6-1-16,-1 2 1 0,2 2-2 15,-4 4 1-15,-4-1 0 0,0-1 0 16,-3 2 1-16,2 1 1 0,-4 6 0 15,2-1 4-15,0 1 6 0,0-2 2 0,3-1 0 16,-5-2-3-16,6-5-4 16,-2-4-2-16,5-3-1 0,0-6 0 0,5-6 0 15,-3-1 3-15,8-4 13 0,-1-6 17 16,4-6 18-16,-1-4 14 0,-1-6-3 16,-1 1-12-16,3-9-11 0,-1-2-16 15,2-2-11-15,2-7-69 0,9-10-103 16,14-24 93-16</inkml:trace>
</inkml:ink>
</file>

<file path=ppt/ink/ink7.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3-30T21:08:52.416"/>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2060"/>
    </inkml:brush>
  </inkml:definitions>
  <inkml:trace contextRef="#ctx0" brushRef="#br0">21252 17963 1686 0,'-43'2'70'0,"8"-2"-7"0,5 0-11 0,8 0-27 0,8-8-2 0,-2 1-4 0,-2-3 3 0,-1-4 2 0,1-4 0 0,-1-5 0 16,-1 0 2-16,-6-11-3 0,4 0-1 15,-1-8-1-15,2-1 2 0,10-5 6 16,-3-1 6-16,4 3 7 0,-3-2 0 16,8 2-2-16,-4-4-3 0,2 0-4 0,0-6-4 15,-4 2-5-15,4 5-6 0,0-8-6 16,7 0-5-16,2 1-9 0,5-5-10 16,2 1-6-16,1 0-1 0,10 7 4 15,3 1 9-15,2 2 4 0,5-1 2 16,5 1 0-16,1-1 1 0,8 8-1 15,4 3 2-15,2 4 4 0,8 8 4 16,11 1 2-16,7 9 0 0,11 3-1 0,9 4-5 16,12 6-2-16,-3-1-2 0,-2 8-2 15,0 3 0-15,-6 1 1 0,11 6-1 16,6 0 1-16,-4 3-2 0,0-1-2 16,-11-2 1-16,-3-1-1 0,-8 3 3 15,3 0 1-15,-3 0 0 0,-4 1 4 16,1 4 3-16,-14-3 6 0,-13-2 4 15,-10 2 0-15,-14-2-1 0,-9-3-5 16,-8-4-4-16,-13 0-5 0,-6-5-2 16,-3 0 0-16,-15-2 1 0,1-2 1 0,-22-10 2 15,-10-3-1-15,-11-6-1 0,-15-4 0 16,-6-3 0-16,0-7-1 0,10 3 0 16,2 0 3-16,9-4 2 0,2 3 4 15,-2 1 2-15,7-4 0 0,0 6-1 16,5 0-3-16,7 9-2 0,6-2 0 15,9 7-1-15,12 5 2 0,5 6 7 16,11 5-2-16,4-2-3 0,8 4-4 0,13 5-6 16,16 3-2-16,5 8 1 0,12 5 0 15,12 6 1-15,-3-1 1 0,16 2 1 16,2 0 1-16,4-5 3 0,5 2 1 16,2-6 1-16,-6-3-2 0,-15-1-2 15,-17-6-2-15,-14-2-1 0,-15-2 0 16,-8 0-9-16,-14 4-26 0,-7-6-65 15,-3 6-111-15,-12 1 116 0</inkml:trace>
  <inkml:trace contextRef="#ctx0" brushRef="#br1" timeOffset="-162338.77">11308 5990 1908 0,'15'5'109'0,"-1"2"5"0,-2-3-17 0,1-3-50 0,-1 3-19 0,-3-4-7 0,3 5 4 0,-3-5 1 15,-4 2-3-15,-3-2-2 0,-2 0-3 16,4 0-4-16,-4 0-2 0,0 0-1 16,0 2-5-16,-9 1-2 0,4 1-2 15,-13 1-1-15,-5-3 5 0,-7-2 5 16,-13-2 2-16,-5-3-1 0,-1-2-5 15,3 0-7-15,3 1-5 0,4-2 0 0,4-1 2 16,1 0 0-16,0-4-60 16,4 3-31-16,-5-13-73 0,1-4 67 0</inkml:trace>
  <inkml:trace contextRef="#ctx0" brushRef="#br1" timeOffset="-162138.03">10734 5823 1920 0,'-2'9'94'15,"-1"-6"-2"-15,-1 6-21 0,-5-7-51 16,2 0-11-16,-4 0-2 0,-1-2-1 16,0 3-3-16,-1-5-3 0,-3-1 0 15,-1-1-55-15,-6-8-40 0,-8 1 55 16,-6-3-22-16</inkml:trace>
  <inkml:trace contextRef="#ctx0" brushRef="#br1" timeOffset="-161988.21">10094 5795 1637 0,'0'9'104'0,"-4"-4"21"16,4 2-2-16,-5-7-55 0,1 3-18 15,3 1-17-15,-3-2-15 0,4 1-10 16,-9-1-4-16,2-4-13 0,-3-3-43 15,-5 0-70-15,-4-4 67 0</inkml:trace>
  <inkml:trace contextRef="#ctx0" brushRef="#br1" timeOffset="-161822.66">9521 5834 1682 0,'71'-9'71'0,"-48"5"59"15,73-17-20-15,-272 53-122 16,144-32 27-16,29-4-7 0,1-3-3 0,-12 2 0 16,5 5-17-16,4-5-68 0,-9 3 55 15</inkml:trace>
  <inkml:trace contextRef="#ctx0" brushRef="#br1" timeOffset="-161594.7">9117 5828 998 0,'-5'0'231'16,"1"0"-111"-16,-3-5-99 0,3 3-1 15,1-1-16-15,3 3-23 0,0 1-32 16,-4 1-20-16,3 2 0 0,-7 1 19 16,1-3 31-16,-2 0 29 0,-3 7 41 15,-4-6 20-15,-3-1 4 0,-4-2-10 16,-2-5-35-16,-2-3-17 0,1 5-4 15,3-4-1-15,1 5 0 0,3-3-3 16,5 1-2-16,1-1 37 0,2 1-279 0,4 4 186 16</inkml:trace>
  <inkml:trace contextRef="#ctx0" brushRef="#br1" timeOffset="-161354.36">8835 5837 1259 0,'-14'2'50'0,"3"2"-6"0,2-4-6 16,6 0-15-16,1-8-3 0,0 7 1 15,4 1-8-15,-4 1-11 0,6 1 23 16,-2 4-24-16</inkml:trace>
  <inkml:trace contextRef="#ctx0" brushRef="#br1" timeOffset="-161170.55">9557 5889 1990 0,'56'0'84'15,"3"-15"82"-15,-31-6-28 16,-6 14-112-16,-12-7-19 16,3 0-17-16,1 0-19 15,0-1-23-15,5 1-24 0,6-2-27 0,9-2-35 16,9-3 72-16</inkml:trace>
  <inkml:trace contextRef="#ctx0" brushRef="#br1" timeOffset="-161016.22">11089 5791 1495 0,'26'-5'105'16,"144"37"-40"15,-168-61-61-31,30 33-306 0,2-1 220 16</inkml:trace>
  <inkml:trace contextRef="#ctx0" brushRef="#br1" timeOffset="-160173.54">11624 5919 960 0,'-82'-2'126'0,"13"-5"73"0,-2 2-30 15,4 1-80-15,3 0 8 0,-7 3 2 16,-1-1-9-16,1 0-30 0,-14-1-20 0,3-3-12 16,-5 5-10-16,7 1-6 0,-5 0-5 15,-3 0-3-15,-1 0-2 0,-3 0-2 16,5 0 0-16,2 1 0 0,-4 3-1 16,7-2 1-16,1 1 0 0,5 2 0 15,-2 3 1-15,-2-5 1 0,-3-1-1 16,-1 3 1-16,3-3-2 0,1 0 0 15,13-2 1-15,8 0-1 0,11 0 0 16,13 0 2-16,6 0 1 0,6 0 1 16,6-2 1-16,6 2 0 0,0-2-1 0,4 2 0 15,0 0-2-15,0 0 2 0,7 0 1 16,-2 0 2-16,2-3 3 0,0 3 5 16,-2-4 11-16,9 4 4 0,-3 2 2 15,0-2-3-15,3 0-14 0,3 0-7 16,5 0-6-16,9-2-2 0,12-1-1 15,1 3 0-15,14-2-1 0,8-5 1 16,10 5-1-16,7-3 1 0,2-4 0 16,15 3 0-16,-5-6-2 0,3-2-1 0,4 3-1 15,6-1 1-15,1-2 1 0,7 3 3 16,0-1 0-16,-1-3 0 0,-2 1 0 16,-12 2 1-16,5 6 0 0,-3 6 2 15,-5 2 0-15,-5 0 0 0,-13 0 0 16,-13-2-1-16,-10 2 1 0,-7-1-1 15,-11 1 0-15,-8 0 0 0,-8 1 0 16,-16-3-1-16,6 0-2 0,-10 0-2 0,-5 0-15 16,2 2-7-16,-7 0-2 0,-7 2 0 15,-11 3 13-15,-16-7 7 0,-11 1 4 16,-12 3 0-16,-14-4-1 0,-3 3 1 16,-10-1 3-16,-6 4 9 0,-5-3 9 15,1 6 0-15,-7-4 5 0,0 1 1 16,-2 4 8-16,-9 1 1 0,-4 0-2 15,5-4 9-15,-3 1-11 0,6-6-1 16,12 4-4-16,7-5-17 0,12 5-5 16,8-5 0-16,7-1 0 0,3 0 0 15,16 0-1-15,13 0 0 0,10 0 1 0,4 0 1 16,9 0 2-16,5 0-3 0,4 0 18 16,12 0 9-16,-2 0 1 0,2 0 3 15,0 4-19-15,0-2-10 0,0-2-2 16,0 0-1-16,0 0-1 0,0 0-1 15,0 0 0-15,0 0 1 0,0 0-1 16,0 2 1-16,0-2-1 0,0 0 1 0,0 0-1 16,0 0-1-16,-2 1-4 0,2-1-16 15,-4-3-31-15,10 3-39 0,-3 0-47 16,1 7 547-16,-4-14-332 0</inkml:trace>
  <inkml:trace contextRef="#ctx0" brushRef="#br1" timeOffset="-154874.65">7888 6864 629 0,'14'5'564'0,"-12"-3"-328"0,0-2-14 0,-4 0-109 0,0-2-33 16,-3 2-28-16,5 0-30 0,0 0 1 16,-3 0-9-16,-3-5-3 0,6 5-5 0,0 0 9 15,0 0 23-15,0 0 8 0,2 0 8 16,2 3-7-16,-4-3-27 0,3 2-6 15,6 0-7-15,-4 0-3 0,4-1 2 16,2-1 1-16,1 0 7 16,2 0 7-16,4-3 7 0,-2 3 1 0,2-2-4 15,5-3-7-15,-4 5-8 16,1-2-5-16,-4 2-2 0,-7 0-3 0,5 0 1 16,-2 0-1-16,-1 0 0 0,-9 0-1 15,-1 0-3-15,1 0-11 0,-2 0-12 16,0 0-13-16,0 0-7 0,-3-4 2 0,-3 3 7 15,-1 1 7-15,0 0 7 0,-2-2 10 16,-1 0 4-16,-8-3 6 16,-10-1 4-16,-3 3 0 0,-2-6 0 0,-5 6 0 15,1-3 0-15,-2 1 0 0,2 3 0 16,5 0 0-16,2 2 0 0,9 0 0 16,-1 0 0-16,12-1 5 0,8 1 25 15,2 0 29-15,-4 0 17 0,6 0 7 16,7 1-11-16,-4-1-21 0,11 0-15 0,6 0-12 15,10 2-14-15,15 0-6 0,17 3-2 16,9 4 1-16,7 2 0 0,-2 3 3 16,-11 0 0-16,-3 0-3 0,-13 0 0 15,-6-3-3-15,-12 0 1 0,-13-2-1 16,-8-8 2-16,-5 1 11 0,-7-2 8 16,0 0 2-16,-5-3-2 0,0-3-23 15,-8 3-14-15,-4-3-4 0,-21-8 0 0,-15-2 20 16,-14-7-33-16,-18 2-74 0,-8-2-14 15,-8-4 34-15</inkml:trace>
  <inkml:trace contextRef="#ctx0" brushRef="#br1" timeOffset="-153540.15">4745 6701 1620 0,'0'0'66'0,"0"0"-10"0,3 0-4 0,-3-2-33 0,0 2-2 0,0 0-1 0,0 0-3 0,0 0-3 0,0 0 0 15,0 0 0-15,0 0-4 0,-2 0 0 16,1 2-1-16,1-1 0 0,0 1 3 15,0 0 3-15,-2 2 1 0,2-4 3 16,-2 1-1-16,2-1 10 0,0 0 11 0,0 2 8 16,0-2 17-16,0 0 0 0,2 2-6 15,7 0 3-15,-6 1-11 0,6 1-13 16,0-3-6-16,3 1-15 0,4 2-3 16,4-1 4-16,5 1 7 0,1-4 7 15,1 2 4-15,3-2 2 0,4-2-6 16,-11-2-7-16,5 1-7 0,-7-1-5 15,-5 1-4-15,4-4 0 0,-6 3-2 0,4-3-2 16,7 2 0-16,-2 1-2 0,5-7-2 16,-1 1-2-16,1 3 0 0,9-4-2 15,-7 6 0-15,2-2-11 0,-5 1-23 16,-1 5-41-16,-3 1-34 0,2 0 507 16,0 5-318-16</inkml:trace>
  <inkml:trace contextRef="#ctx0" brushRef="#br1" timeOffset="-153008.65">6168 6647 1634 0,'2'0'87'15,"3"4"22"-15,1-2-61 0,-1 0-37 0,4-2-10 0,5 5-1 0,6 0 3 0,6 1 0 0,8 2-1 0,5-4 0 0,3 1 4 0,13 2 6 0,-7-3 8 16,7 1 8-16,-3 1 5 0,-4-5 0 16,-2 1-4-16,2 0-6 0,3 3-7 15,-3 0-5-15,0 3-4 0,-8-1-2 0,-2-4-2 16,-5 1 0-16,-4 1 0 0,-4-5 4 16,-4 0 2-16,-7 0-2 0,-5 0 2 15,-9 0-4-15,0 0-32 0,-2-3 25 16,-10 3-10-16</inkml:trace>
  <inkml:trace contextRef="#ctx0" brushRef="#br1" timeOffset="-151140.93">9083 6561 1420 0,'14'19'134'15,"-1"2"-75"-15,-13 1-50 0,3-6 0 0,1 1-6 0,3-1 0 0,2 0 0 0,5 6 0 0,7-3 3 0,-1 8 7 16,1-8 5-16,-1 4 0 0,4-7-2 16,5 0-7-16,-1 2-5 0,6 3-3 15,-2-1 0-15,0 4 0 0,1-2 0 16,-4 3 1-16,1 1-2 0,-2-1 0 16,1 5 0-16,1 2-3 0,3 2 0 0,5 3-1 15,-8 0-7-15,4-1-10 0,-3 1 200 16,3-2-139-16</inkml:trace>
  <inkml:trace contextRef="#ctx0" brushRef="#br1" timeOffset="-146408.2">13486 6640 1551 0,'-13'7'78'15,"3"1"-2"-15,-8-5 0 0,7 1-35 0,-3-1-10 0,-4-3-5 0,4 0 3 0,0-3 3 0,3-1 1 0,4 1 4 16,6 3 4-16,-10-8 4 0,9 3 4 0,-1 2 1 15,1-6-4-15,5 3-4 0,1 1-6 16,1-4-10-16,8 2-7 16,-5 0-8-16,14 0-5 0,8 3-3 0,2 3-1 15,10 1-1-15,4 1 1 0,2-1 3 16,-2 4 1-16,-8-2 3 0,2 3 2 16,-1 2 0-16,-1 0 1 0,1 6 0 15,-2-6-2-15,-7 2-2 0,-5-4-1 16,-4 2 4-16,-1-3-1 0,-13 1 2 0,-5-5-5 15,-1 2-9-15,-4 3-5 16,-10-5-4-16,-17 0 2 0,-14-9 5 0,-15-3 4 16,-8-2 1-16,-7-4 2 0,-4 4-3 15,-2-2 0-15,3 5 0 0,3 4-3 16,8 0 0-16,13 3 2 0,7 4 1 16,12 0 4-16,8 0 0 0,10 2-2 15,5-2 8-15,8 4 6 0,3-4 1 16,0 5 3-16,7 0 0 0,7 2 3 0,7 2 6 15,9 2 6-15,11-1-7 16,12 5-7-16,15-5-9 0,3 3-3 0,7 1 6 16,-6-2 3-16,-6-1-1 0,-4 0-3 15,-2-4-7-15,-6-2-5 0,-7 0 0 16,-9-1-1-16,-12-1-2 0,-12-1 1 16,-5 2 0-16,-9-4-4 0,-3 0 0 15,-4 0-2-15,-18-6 0 0,-12-1 6 0,-20-3 1 16,-11-3 4-16,-11-3-1 0,-1 9-1 15,0-2-2-15,9 6 1 0,6-3-2 16,13 5 0-16,11-1 1 0,11 0-1 16,14 4 2-16,11 0 5 0,3 5 0 15,4-5 0-15,5 3-1 0,5 4-4 16,-1-4-3-16,5 4-15 0,-4-4-27 16,-4 2-48-16,2-5-81 0,-1-2 0 15,-5 0 71-15</inkml:trace>
  <inkml:trace contextRef="#ctx0" brushRef="#br1" timeOffset="-142562.18">14087 6507 1328 0,'-2'-3'90'0,"0"3"59"0,2 0-60 0,2 5-24 0,0 0-3 16,3 3-7-16,0-3-6 0,-3 6-5 16,0-6 7-16,-2-5 12 0,2 2 0 0,0-1-10 15,-6-1-14-15,4 7-20 0,0-7-15 16,-9 4-3-16,4 5 0 0,-8-4-1 16,3 13 0-16,3 5 2 0,-2 7-1 15,7 9 1-15,-2 5-1 0,3 1-1 16,-3 1-1-16,4 7 0 0,0-3 1 15,0 1 0-15,4-5 1 0,-4-3 0 16,0-10 1-16,3-4-2 0,3-6 11 16,-1-9 8-16,-3-2 4 0,-2-4 10 0,1-1 1 15,1-7 5-15,0 0 13 0,7 1 8 16,-2-6-4-16,7 2-12 0,7-3-15 16,4-4-15-16,0-1-6 0,0-1 0 15,5-3-2-15,0 7-3 0,7-3 0 16,-3 7-2-16,-2-3 0 0,-2 2 2 15,0 0-2-15,-5-6 0 0,0 4-1 16,3 0 0-16,6-2 0 0,0 2 1 16,1 2 0-16,-5-1-1 0,-1 4 0 15,1 2 0-15,-2 0 0 0,2 4-2 0,-5 3-1 16,2-3-2-16,-6 8 1 0,0-5-3 16,4 4 1-16,-5-1 0 0,-3-6 0 15,-2 5 1-15,-8-6 1 0,-2 1 1 16,-3-2 3-16,5-1 1 0,0-4 1 15,-2-1-1-15,2-6 1 0,-1-3 5 16,4-8 11-16,4-6 3 0,4-3 0 16,5 0-6-16,-2 2-9 0,3-1-6 15,-5 6-15-15,1 7-38 0,-6 2-97 0,5-2 86 16</inkml:trace>
  <inkml:trace contextRef="#ctx0" brushRef="#br1" timeOffset="-116601.84">24704 6472 1719 0,'9'-2'107'0,"-7"-1"37"0,5-1-14 0,1-3-28 0,-2 3-16 0,1 4-20 0,0-1-13 0,2-1-8 0,0 2-9 0,-2 0-9 15,0 2-4-15,-2 1-8 0,1 1-6 16,2 5-5-16,5-4-4 0,1 4-1 16,2 0-1-16,0 1 0 0,-2 1 0 0,0 5 1 15,0-4-2-15,-1 1-1 0,1-1-3 16,2-5-4-16,2 4-11 15,1-6-11-15,1 4-1 0,-4-4 4 0,-4-1 12 16,-5 1 14-16,2-5 4 0,-5 0 1 16,-1 0 1-16,-3 0 1 0,2 0 3 15,1 0 0-15,-3 0 0 0,2 0 1 0,2 2-1 16,1 2 1-16,4 3 0 0,2-4-3 16,-4 4-1-16,3 0-2 0,3 4-1 15,-8-7-3-15,2-1 9 0,-5-3 4 16,-2 2 2-16,0 0-1 0,0 1-11 15,-7-3 4-15,0-3 0 0,-2 1 5 16,-2 0 2-16,1 0-3 0,-6 2 1 16,-4 2-1-16,-1 2-1 0,-4 3-5 15,-7-4-2-15,-3 8-2 0,-3-4-4 0,-8 4-1 16,-3 1-4-16,-6 0-2 0,-11 1 2 16,-7-4 0-16,-8 0 4 0,-4 3 2 15,7-7 3-15,0 6 2 0,5-4 0 16,0 0 1-16,-1-2 0 0,5 3 0 15,3-7-1-15,-5 3 0 0,7-2-1 16,-3-2 0-16,1 1-1 0,3-1 1 16,4 0 1-16,-7 0 1 0,3-1 1 15,4-3 1-15,6 2 0 0,10 2-1 0,10-1 0 16,6 1 1-16,2 0 0 0,9 0 2 16,4 0 9-16,5 0 24 0,7 0 23 15,0 0 25-15,0 0 14 0,0 0 1 16,-6-6-15-16,12 4-24 0,-6-3-20 15,0-4-26-15,0-8-8 0,-9-8-5 16,4-12-5-16,-8-15-1 0,-1-5-1 16,-2-1-4-16,2-1 1 0,-6 6 0 15,3 0 2-15,2 0 3 0,0 0 1 16,7 1 1-16,-2-3 1 0,3 0 2 0,3 6-1 16,1-6 2-16,1 3-1 0,2 1 0 15,0-1-1-15,-2 5-1 0,-5-5-2 16,-4 1-2-16,1-6-2 0,-10-3 0 15,1-4-1-15,1 5 1 0,-2 3 2 16,1-3-3-16,3 9-7 0,2 6-3 16,5 5 0-16,5 11 5 0,6 10 8 15,5 2 1-15,0 2 2 0,4 0-6 0,3-2 3 16,4-2 5-16,5 2 5 0,5 2 17 16,1 0 4-16,-1-1-2 0,-7 3-8 15,2 3-9-15,-1-5-7 0,4 2-2 16,-1-1-1-16,3-1-2 0,3 0-1 15,1-4-1-15,10-3-2 0,2-4 1 16,8-2-1-16,6-1-2 0,4-2-1 16,16 0-1-16,2-4 0 0,18 6 2 15,-1 3 1-15,8-2 3 0,-4 4 0 16,-5 2 2-16,-4 1 1 0,-16 3 1 0,-3 4 0 16,-6 4 0-16,-8 4-1 0,-1 2-2 15,-3 3-5-15,-3 3-6 0,-10 4-5 16,-3 6-6-16,-11 3-5 0,-4 0-7 15,-3 10-12-15,-2 8 0 0,4 12 4 16,2 16 12-16,-5 2 17 0,1 5 7 16,-2 5 5-16,3-4 2 0,-1-5 1 15,-5-3 0-15,-4-14 1 0,3 0 1 16,-1-4 0-16,-4-1-1 0,1 1 1 0,-2 4 0 16,0 2-2-16,-4 10 1 0,-5 6-3 15,0 4 18-15,-5 9 5 0,-2-7-1 16,0-4 3-16,-2-12-19 0,-2-13-2 15,0-8-1-15,3-5-1 0,-3-3 1 16,0-2-72-16,4-4-41 0,2 4 61 16</inkml:trace>
  <inkml:trace contextRef="#ctx0" brushRef="#br1" timeOffset="-111696.64">25839 9307 2499 0,'9'-2'58'0,"-1"2"-51"0,3-3 0 0,-7 1 3 0,-1 0 3 0,6 2 0 0,-2-2 1 0,2 1-5 0,3 1-2 0,1 0-3 0,-4 0-2 0,7 0-2 16,-2 1 2-16,-4 1 8 0,-1-2 6 15,-9 0 3-15,0 0 2 0,0 4-4 16,-9-1-4-16,4 1-4 0,-9-1-3 0,0 6-3 16,0-4 2-16,-1 4 0 15,1-3 0-15,0-1 3 0,2 4 11 0,1-4 3 16,0 0 3-16,2-3-7 0,2 0-11 16,0 0-5-16,4 1-2 0,-8 3 1 15,0-5-1-15,-1 7-1 0,-6 2 1 16,-1 3 0-16,-4 4-1 0,-9 5 1 15,-5-1 1-15,-1 2-1 0,-4-5-2 0,-6 1-2 16,2 1-1-16,-11-1 1 0,-9 4 0 16,-6-5 1-16,-12 0 1 0,-1-1 0 15,-5 3 2-15,-2-4-1 0,8 2 0 16,-6 1 0-16,-2 1 0 0,-4-1 0 16,-7 6 1-16,2-2 1 0,9 5 2 15,5-3-2-15,5-2-1 0,6-7-1 16,4-2 0-16,-10-7 0 0,4 1 1 15,0-8 1-15,5-2 1 0,11-7 2 16,11-2 1-16,14-1 0 0,12 3 2 0,14-5 3 16,8 1-2-16,4-3-10 0,8-5-23 15,20-11-121-15,17-10 94 0</inkml:trace>
  <inkml:trace contextRef="#ctx0" brushRef="#br2" timeOffset="-90476.52">10929 12482 1562 0,'-27'-1'77'16,"8"-5"13"-16,-2 5-6 0,12-3-6 0,0 2-7 0,5 2-3 0,3-3-4 0,1 3 1 0,0-4 4 0,1 4-10 0,5 4-12 0,3-3-18 16,5 3-15-16,2 1-3 0,1 2-2 0,-1-3-1 15,-1 3-1-15,-5-3 9 16,3-1 11-16,-6 1 8 0,2-3 9 15,1-1-1-15,-1 0-3 0,5 0-6 0,8-3-6 16,6-1-11-16,2 3-7 16,0-8-3-16,7 3-2 0,4-4-1 0,9 3-2 15,3-2 0-15,6 0-1 0,4 2-1 16,6 5 0-16,6-3 1 0,10 5-1 16,2 3 0-16,-2-1 0 0,-9 2 0 0,2 1 0 15,-1 2 2-15,-8-7 0 0,2 0 6 16,-13 0 5-16,-1-4 4 0,1-3 4 15,-1 2 2-15,5-4 2 0,-3-1 2 16,-8 1 2-16,-1-2-3 0,-1-1 1 16,8-3-1-16,0 3-1 0,3 1 0 15,6-1-7-15,-2 1-6 0,5 6-5 16,3-4-5-16,-1 6-2 0,2 3-1 16,-2 0-1-16,0 5-1 0,-4 4-1 0,1 5-2 15,-3 0-1-15,-13-1 0 0,-1 3-3 16,-8-8-11-16,-11 1-18 0,-4-3-28 15,-10-1-46-15,-4-5-75 0,-5 0-28 16,-6-7 101-16</inkml:trace>
  <inkml:trace contextRef="#ctx0" brushRef="#br2" timeOffset="-89575.66">11358 15151 1369 0,'-3'2'100'0,"-1"-2"31"0,2 0-18 0,0-2-56 0,1 2-18 0,-5-2-10 15,1-3-6-15,-7 1 0 0,-3-1 4 0,-2-2 6 0,-1 1 10 0,-3 3 8 0,3-2 7 0,-2 1 4 0,6 0 6 0,0-3 10 0,12 7 8 0,-1 0-2 16,1-1-3-16,2 1-16 0,0 0-11 15,0 0-10-15,0 0-13 0,0-2-10 16,0 0-10-16,5 0-6 0,-5 2-1 16,2-9-2-16,-2 4-1 0,-2-4 0 15,2 4 0-15,0 5 1 0,0-9-1 16,4 4 3-16,3-1-3 0,5 3 1 16,4-1-2-16,6 3-4 0,6 1-2 15,2 0 0-15,11 0-1 0,-2 5 2 0,9 4-1 16,8-8 0-16,5 5 3 0,10 1 2 15,7-7 1-15,3 5 0 0,4-3 1 16,9-2 0-16,4 5-1 0,8-5-1 16,8 0-2-16,-1-3-1 0,4-3 1 15,-5 3 2-15,-6-4 2 0,-3 3 0 16,-5 1 1-16,3 1 2 0,-4-5 3 0,4 2 3 16,-10 3 2-16,-6-5-1 0,-4 3-4 15,-4 2-3-15,2-7-3 0,-1 8-1 16,4-3 0-16,-2-3 1 0,-2 4-1 15,-11-3 0-15,-12-4 0 0,-14-1-2 16,-6 2-11-16,-15-5-19 0,-4 1-26 16,-4 1-42-16,-10 0-57 0,5 1 510 15,-3 2-302-15</inkml:trace>
  <inkml:trace contextRef="#ctx0" brushRef="#br2" timeOffset="-88725.51">11179 17142 1501 0,'-18'7'74'0,"2"0"13"0,-1-5-29 0,4 0-19 0,1-2-7 0,-4 1-3 0,3 1 7 0,3 0 9 0,1 3 8 0,2-5 6 16,1 4 1-16,-2-2 1 0,8-2-2 0,-2 0-5 0,0 0-6 0,2 0-5 0,-2 0-4 16,-3 1-1-16,3-1 0 0,0 0-5 15,-5-3-5-15,4 1-7 0,-6 0-6 16,-2 2-7-16,-1-2-5 0,-1 2 0 0,5 0-1 15,8 0-1-15,-2 0 0 0,-4 0 12 16,8 0 8-16,7 0 5 0,2 2 2 16,5-2-12-16,3 2-3 0,3 2 4 15,1-3 6-15,5 5 3 0,-1-5-1 16,1 1-7-16,9 0-5 0,-3-2-3 16,10-2 0-16,0 0 0 0,4-3 0 15,2 0-1-15,7 3-2 0,3 0-1 0,11 2-2 16,7 0-2-16,12 4-2 0,4-1 0 15,7 4-1-15,13 0 0 0,-2 2-2 16,3 2 1-16,0-6 3 0,-16 4 4 16,-15-7 4-16,-8-2 2 0,-18-2 0 15,1-7 0-15,-2 6 6 0,-8-4 3 16,1 3 4-16,-6 1-1 0,-5-5-6 16,-1 3-6-16,-7 3-5 0,0-5-5 15,-3 4 1-15,-3 1-7 0,0-2-18 16,-9-1-20-16,-4 0-33 0,2 1-26 0,-7-3-28 15,6 4-28-15,-1 1-14 0,-3-2-19 16,2-3 100-16</inkml:trace>
  <inkml:trace contextRef="#ctx0" brushRef="#br2" timeOffset="-65247.27">5209 12984 1519 0,'2'-10'54'0,"1"1"12"0,1-4-66 0,-4-3-16 0,2 0-13 0,1-3-24 0,-1-4-26 0,2 3 4 0,-1 4 11 0,1 4 55 16,-1 3 46-16,1 2 35 0,-2 5 32 15,5-3-2-15,-2 1 6 16,-1 3-9-16,-3 1-7 0,1-2-5 0,-2 2-4 15,0 0-7-15,0-11-16 0,-5 8-20 16,-2-10-15-16,-6 1-13 0,3-2-4 16,-10-6-2-16,2 4-3 0,2 2-1 15,2 2-1-15,4 3 2 0,2 5 6 16,8 4 13-16,-8 0 8 0,6 5 9 0,-2 6-3 16,4 5-5-16,0 2-1 0,0 5-5 15,4 2-3-15,-2-2-6 0,1 1-7 16,1 1-5-16,-4 2-1 0,-6-4 5 15,3 5 7-15,1-1 2 0,0 1-1 16,2 1-5-16,0-3-4 0,-5-3-4 16,5 0 0-16,0 0 0 0,4-5 0 15,-3 3 0-15,-1 1 0 0,4-6 4 16,-2 0 0-16,5-4 4 0,-2 4 2 0,4 2 1 16,2 3 0-16,3-2-1 0,2 5-4 15,-2-7-1-15,-2 3-2 0,4-3 1 16,-3 1 4-16,-1-2 2 0,-1-3 8 15,-4-8 4-15,0 4 1 0,-2-9 3 16,2 2 2-16,2-4 2 0,0-2 3 16,5-1-2-16,2 0-7 0,7-1-7 15,6 3-4-15,4-1-8 0,3-3-1 16,3 0-2-16,3 0-4 0,4 0-1 16,6-2 1-16,-3 4-2 0,5-6-1 0,-1 6-1 15,-9-4-2-15,2 2 0 0,-5 1-1 16,2 3 0-16,-4 1 1 0,-2 2 2 15,2 2 2-15,-5 1 1 0,5 3 0 16,-4-5 2-16,0-1 2 0,-1 0 1 16,2 0 1-16,-1-7-1 0,-1 2-1 15,-2-4-1-15,0 0-2 0,-11-3 0 16,2 0-4-16,-9-1-1 0,-3 1-4 0,1-1-9 16,-5 3-5-16,-3-1-2 15,-4-1-3-15,0-1-7 0,0 1-26 0,2 3-36 16,6-2-82-16,-6 1-50 0,4 1 118 15</inkml:trace>
  <inkml:trace contextRef="#ctx0" brushRef="#br2" timeOffset="-64083">15620 12959 1707 0,'-26'-32'285'0,"19"24"-214"0,9 4-5 0,-8-3 2 0,3 7-4 16,3 0-8-16,-2 0-15 0,4 3-18 0,3-1-10 0,-1 0-6 0,-4 0-1 15,0 1-2-15,0 4 0 0,0-1-2 16,0 4 0-16,0 3-1 0,0-4-1 16,-2 3 0-16,2 6 1 0,2 3-1 15,1 6 2-15,2-3 5 0,-1 10 7 16,7-4 6-16,-4 2 3 0,3 2-4 16,-4-2-5-16,3-2-5 0,-1 0-3 15,1 2-2-15,2-2 0 0,-11-1-1 16,2-5-2-16,-2-6 1 0,-2-2-2 0,2 2 2 15,-2-4 0-15,-1-2 0 0,1-3 3 16,2-2 0-16,0 2 3 0,0-3-1 16,0-5 0-16,0 6-1 0,2-3 4 15,5-1 6-15,-4 3 3 0,6-4 4 16,-2 1-1-16,2 4-5 0,2-5-4 0,5 0 0 16,0 0-2-16,-2-1 2 15,7 5 2-15,2-1 2 0,4-5 6 0,1 0 1 16,2 0 0-16,6 0-4 0,4-5-9 15,8 5-6-15,7-4-1 0,6-1-1 16,1 5-2-16,-2-4 1 0,0-1-1 16,-7 1 1-16,-5-1 0 0,-9-6 1 15,-5 8 0-15,-11-6 3 0,-2 0 7 16,-5 4 1-16,-7-8 4 0,-4-3-3 16,3 4-9-16,-8-6-1 0,0-1-5 0,-2-3-2 15,-5 3 0-15,5-4-6 0,2 7-5 16,0 4-4-16,3 3-7 0,3 2-7 15,-3 3-11-15,3 4-10 0,1-2-4 16,0 4-25-16,0-2-56 0,0 0 484 16,-3 0-297-16</inkml:trace>
  <inkml:trace contextRef="#ctx0" brushRef="#br2" timeOffset="-29709.06">6959 14840 1388 0,'-18'-21'78'16,"2"5"-75"-16,8 2-3 0,-7-5 1 0,-1 1 6 0,4-2 3 0,1 3 6 0,6-6 4 0,-2 5 7 0,2-3 7 0,3 5 5 15,2 0 5-15,0 1 4 0,0 3 5 16,2 0 6-16,-1 3 5 0,3-2 8 16,-1 8 1-16,1-5-8 0,0 7-13 15,-1-1-16-15,1 0-10 0,5 4-3 16,1 3 0-16,4 4 0 0,1 7 0 16,4 5 1-16,4 1-3 0,0 8-4 0,6 5 0 15,11 4-2-15,3 9-1 0,7 2 0 16,10 8-9-16,-9 3-4 0,6 4 1 15,-2 1-1-15,-7-2 0 0,-6-8 1 16,1-6-22-16,-6-6-54 0,-9-6-40 16,1-8-35-16,-11-6-308 0,-4-13 306 15</inkml:trace>
  <inkml:trace contextRef="#ctx0" brushRef="#br2" timeOffset="-29499.81">7585 14617 2352 0,'23'-5'123'0,"-5"-1"16"15,-8 6-62-15,-8 0 30 16,-2 4-112-16,-7 5 2 0,-7 9 1 16,-14 8 2-16,-11 6 0 0,-15 5-1 15,-4 1-1-15,-6-1-9 0,-3 4-31 0,-17 1-78 16,-3 2-67-16,2 4 89 15</inkml:trace>
  <inkml:trace contextRef="#ctx0" brushRef="#br2" timeOffset="-28927.33">5759 16855 2149 0,'-2'-4'131'0,"0"-3"42"0,-1 2-36 0,4 3-58 0,3-2-33 0,5 10-33 0,9-3-16 0,5 11-8 0,10 6-3 0,6 5-3 16,4 5-6-16,8 9-10 0,-1 5-11 15,7 4-22-15,-1 7-32 0,5 4 33 16,10 6-245-16,3-3 209 0</inkml:trace>
  <inkml:trace contextRef="#ctx0" brushRef="#br2" timeOffset="-28740.66">6613 16899 2283 0,'-49'25'105'16,"-3"-4"5"-16,-4 7-37 0,-8 8-58 0,-2 8-7 15,-5 13-4-15,2 17 2 0,5 13-1 16,2 2 9-16,5 3 2 0,10-9-127 15,13-6 87-15</inkml:trace>
  <inkml:trace contextRef="#ctx0" brushRef="#br2" timeOffset="-28041.89">15209 14897 1469 0,'7'9'127'0,"2"-5"105"0,4-1-124 0,-3-3-38 0,3-5-13 0,-1 0-10 0,-1-6-8 0,-4 4-6 0,3 0-4 15,1 0-1-15,1 5 3 0,4 2 6 16,4 7-7-16,5 0-8 0,5 9-9 15,5 5-7-15,6 9-2 0,5 6 0 16,6 6-1-16,1 8-2 0,4 5-1 16,1 4-1-16,6 1-1 0,5 11 1 15,7 0 3-15,-1-2-8 0,-8-2-24 16,-5-14-48-16,-7-10-33 0,-7-15-10 16,-14-15 29-16,-6-13 53 0</inkml:trace>
  <inkml:trace contextRef="#ctx0" brushRef="#br2" timeOffset="-27841.28">15883 14491 2050 0,'7'11'151'0,"0"5"73"0,0 10-68 0,-3 5-46 15,-2 9-22-15,-2 5-19 0,-8 6-26 0,-8 4-20 16,-8 7-17-16,-8 4-6 15,-11 1 1-15,-6-1 5 0,-3 3-42 16,-5-2-100-16,-1 1-84 0,-10 1-32 16,-2 0-169-16,6 5 266 0</inkml:trace>
  <inkml:trace contextRef="#ctx0" brushRef="#br2" timeOffset="-27418.33">15296 16879 1787 0,'0'-3'173'0,"0"1"83"0,0 2-45 16,0 5-87-16,5 1-40 0,8 8-28 15,12 11-27-15,5 5-18 0,7 11-6 0,13 5 2 16,-3-2-2-16,0 4-2 0,6 2-1 15,-5-4-2-15,-4-2 0 0,0-1 0 16,-6 1-1-16,2-2-1 0,1 1 2 16,3 0-2-16,1-8-6 15,-4 0-9-15,-4-6-14 0,2-6-8 16,0-2-16-16,-2-8-32 0,0-8-29 16,-3-7-38-16,-4-14 401 0,-9-14-212 0</inkml:trace>
  <inkml:trace contextRef="#ctx0" brushRef="#br2" timeOffset="-27227.03">16021 16814 2064 0,'-9'-14'167'0,"-65"127"1023"32,44-92-1426-32,-2 8-73 15,3 35 315-15,3-6-1 0,-3 8-5 0,-6 5 3 16,-6 0 0-16,-12-1 3 0,-16-2 6 15,-22-4-21-15,-10-9-110 0,-3-9 414 16,-3-7-265-16</inkml:trace>
</inkml:ink>
</file>

<file path=ppt/ink/ink8.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3-30T21:17:53.884"/>
    </inkml:context>
    <inkml:brush xml:id="br0">
      <inkml:brushProperty name="width" value="0.05292" units="cm"/>
      <inkml:brushProperty name="height" value="0.05292" units="cm"/>
      <inkml:brushProperty name="color" value="#002060"/>
    </inkml:brush>
  </inkml:definitions>
  <inkml:trace contextRef="#ctx0" brushRef="#br0">964 4094 1410 0,'29'-5'58'0,"-4"0"6"0,-9-8-3 16,-2 8 11-16,-7-2-4 0,-2 3-8 0,-3 3-9 0,-2-3-8 0,0 4-9 0,0 0-8 0,-7 4 1 0,0-3 2 0,0 3 0 0,-2-1 2 0,-4 5-3 0,1-1-6 0,1 1-8 15,2 7-8-15,-3 6-3 0,1 6-3 16,-3 6 0-16,2 4-2 15,-6 1-5-15,0-3-2 0,2 6-5 16,-3-7-2-16,3 1 1 0,2-3 2 16,0-4 0-16,1 1 3 0,4-6 1 0,4 0 3 15,3 0 4-15,2-5 4 0,0-4 14 16,4 0 10-16,5-2 13 0,3-3 12 16,4 2 4-16,7 1 3 0,2-6-2 0,9 2-4 15,-3-2-10-15,1-1-10 0,0-1-7 16,-5 1-4-16,-1 0-6 0,-1-1-3 15,0 1-4-15,2 2-2 0,-1-1-1 16,-1-3-3-16,-4 4 2 0,4-5 1 16,-5 2 3-16,-1 3 2 0,4-6-2 15,-3 3-4-15,1-2-1 0,4 5-1 16,0-5-1-16,-2-1 2 0,0 3-1 0,-7-4 0 16,0 0-1-16,-6-2 2 15,-6 0 2-15,1-1-3 0,-5-4 4 16,0 0 0-16,0-6-3 0,0 6 1 0,0-2-4 15,0-3 0-15,-2-2-1 0,1 1 0 16,-3-1 2-16,4 0 4 16,-2-2 2-16,2 2 2 0,0 1-3 0,0 4-2 15,0 2 6-15,0 4 2 0,4-2 2 16,1 5-3-16,2-2-9 0,6 2-5 16,1 0-6-16,4 0 1 0,10 7 0 0,6-2 1 15,1 6-3-15,-5 3-2 0,-1 2-2 16,-12 2-2-16,-1-2 3 0,-5 3 2 15,-4-5 1-15,-2-1-4 0,-5 4-7 16,-1-1 4-16,-6 2 12 0,-4 0 9 16,-7 1 11-16,-1-8-2 0,-6 3-7 15,-4 0-3-15,1-5 0 0,3-2 0 16,2-1-9-16,7-6-23 0,6 1-63 16,1-1-55-16,2 4 8 0,3-4 46 15</inkml:trace>
  <inkml:trace contextRef="#ctx0" brushRef="#br0" timeOffset="697.21">592 5546 1880 0,'0'-1'60'0,"66"190"93"15,-72-208-158 1,17 61 0-16,-4-4-2 0,-2 4-11 16,-3 3-13-16,2-3-2 0,-4 1 3 15,0-3 12-15,0-2 15 0,-6-8 3 16,3-2 1-16,3-5 2 0,-2 0 2 16,2-7 6-16,0-2 9 0,2-1 3 15,1-6 5-15,3 0 10 0,-1-2 13 0,2-1 8 16,2 1 8-16,5-3-3 0,2 3-6 15,-2 1 0-15,4-5 1 0,-2 1-7 16,5-2-7-16,2 0-6 0,4-3-7 16,10-3-3-16,-1 6-3 0,10-5-8 15,5 3-7-15,4-7-4 0,2 2-1 16,-4-2 0-16,4-3-2 0,-2 5-2 16,3-2-1-16,1 2-2 0,-4 0-1 15,-4 3 0-15,-7 4 1 0,-5 0-1 16,-10 4 1-16,-10-2 1 0,-8-2-4 0,-11 0-2 15,0-4-5-15,-9 0-5 0,-9-6 5 16,-10-1 4-16,-15-5 5 0,-1 2 4 16,-9 2 2-16,5-1-1 0,7 4 5 15,4 2 6-15,18 2 8 0,6 3 9 16,11 2 5-16,2 0 9 0,0 0-2 16,0-2-8-16,6 4-15 0,1-2-20 15,0 6-11-15,5 2-5 0,6 1 4 16,9 9 4-16,3 3 2 0,5 4 1 0,-1 7 0 15,-4-2-1-15,-3 0 0 0,-3-1 5 16,-2-6-19-16,-6-2-22 0,-7 0-54 16,-8-5-94-16,-11-3-185 0,-13-10 210 15</inkml:trace>
  <inkml:trace contextRef="#ctx0" brushRef="#br0" timeOffset="44284.65">19105 6814 1586 0,'40'-2'121'0,"-24"2"92"0,59 0 19 15,-203 0-275-15,130 0 82 0,1 0-19 0,3 0-13 0,-4 0-6 0,1 0 2 16,1 2 3-16,-4-2 2 0,0 0 3 16,0 0 8-16,0 0 10 0,-4 0 2 15,-1 0 2-15,-2 0-5 0,-2 2-9 16,-5 0-5-16,-4 1-5 0,2 4-5 0,2 4-3 15,3 3 3-15,2 2 1 0,6 11 1 16,3-1 2-16,3 8-5 0,8-4-3 16,3-2 0-16,-3-4 0 0,1-1 0 15,-1 1 0-15,-2-8 1 0,-8-1 1 16,1-3-1-16,-4-5-1 0,1 2-1 16,-8 0 0-16,-4 0 0 0,1-4 1 15,-2 4 1-15,-2 3 0 0,2-1 0 16,-1-2-1-16,3 0 0 0,1-2 1 0,-1 0-1 15,0 2 2-15,-1-4-1 0,1 0-1 16,-2 4-2-16,-2-7-2 0,-4 0-2 16,-1-1 1-16,-2 1 3 0,-7-4 3 15,-2 1 2-15,-2-3 0 0,-5-3 0 16,0 2-1-16,-4 1-1 0,-12-3 0 16,-1 2 0-16,1 5-1 0,-7 0 0 15,5 2-1-15,-3-1 1 0,1 3 0 0,-3 1 0 16,-2-3 0-16,4-2 0 0,-6-2 0 15,6-3-1-15,-7 3 1 0,-10-3-1 16,-1-2 1-16,-5 1 0 0,3-3 0 16,2 2 1-16,2-1-1 0,-2 0 0 15,-2-2 1-15,-7-1 0 0,1 4-1 16,-1 0 0-16,3 3 0 0,10 3-1 16,1 1 0-16,2 0-1 0,-1 3 0 0,-1-1 2 15,-9 5 0-15,1-3-1 0,-8-3 1 16,-5-1 0-16,-7 0-1 0,0 0 1 15,-4-3 0-15,1 1 0 0,-3-3 0 16,-10-4 0-16,0 2 0 0,-5 0 1 16,3-2-1-16,4 4 0 0,-4-6 1 15,-9 4 0-15,-3-4 0 0,-9 1 0 16,7-1 0-16,2 2-1 0,2-2 0 16,-3 3 0-16,-1 0 0 0,2 0-1 15,4 0-1-15,1 0 0 0,-6 1 2 0,-11-4 0 16,-4 0 0-16,1 2 0 0,15-3 0 15,7 1-1-15,-5 2 0 0,4 1 0 16,5 0 0-16,-4 3 0 0,8 3 2 16,3 1-1-16,-9-3 2 0,-8 2 0 15,3-1-2-15,1 3 2 0,12 3-2 16,8 3 0-16,-8-3 0 0,-6-1 0 16,-6 0 0-16,-4 1 1 0,-4 3-1 15,6-5 0-15,-3 6 1 0,1-1-1 16,6 3 0-16,-5-2 0 0,7 3 0 0,10-3-1 15,-5 2 2-15,0-2-1 0,2 2 0 16,-8-2 1-16,10 2-2 0,3 2 1 16,0-6 0-16,3 4 0 0,-8-5 0 15,5-1 0-15,-1 1 0 0,-1-1-1 16,11-1 0-16,-7-2 0 0,-4 0 1 16,0 0 0-16,1 0 1 0,1 4-1 15,1 1 0-15,7 2 1 0,1-2-1 16,3 2 0-16,1-3 0 0,4 1 0 0,-4 4 0 15,-2 4 1-15,6-6-1 0,-1 0 0 16,0 2 0-16,-7-4 1 0,-3 0 0 16,-8 2 0-16,-7-5-1 0,4 3 0 15,3-3-1-15,-3 0 0 0,-6-2 0 16,-3 0 1-16,-7 0-1 0,-9 0 1 16,7 0 0-16,-5 0 0 0,3-2 0 15,13 0 0-15,-1 1 0 0,8-1 0 16,9 0 0-16,8 2 0 0,4 0 0 0,7 0 0 15,0-2 0-15,-1-3 0 0,-3 1 0 16,4-1 0-16,4-4-1 0,3-1 1 16,13 1-1-16,-2-4 0 0,3-1 0 15,-5 0 1-15,-7-2 1 0,2 2 0 16,3 0-1-16,4-1 1 0,7 1 0 16,7 5 0-16,4 4 0 0,5-2-1 15,8 3 1-15,8 3 0 0,7-1-1 0,4 2 0 16,1 0 1-16,4 0-1 0,0 2 1 15,-4-1 0-15,4 1-1 0,-4-2 0 16,2 0 0-16,-2 0 0 16,-1 0 0-16,5-2 1 0,1-1 1 0,6 3 3 15,-4-4-3-15,8 1 15 16,3 3 13-16,-2 0 13 0,2-2 18 0,0 2-9 16,0-2-6-16,0 2-13 0,0 0-15 15,-3 0-10-15,3 0-7 0,0 0-1 0,-2 0-1 16,2-1-24-16,-9-8-40 0,-12-9-103 15,-15-14 92-15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5FB3D-E992-400D-8B3C-5957DFEEDE81}"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98FFA6-7FEE-48C2-A941-B4E208963B1E}" type="slidenum">
              <a:rPr lang="en-US" smtClean="0"/>
              <a:t>‹#›</a:t>
            </a:fld>
            <a:endParaRPr lang="en-US"/>
          </a:p>
        </p:txBody>
      </p:sp>
    </p:spTree>
    <p:extLst>
      <p:ext uri="{BB962C8B-B14F-4D97-AF65-F5344CB8AC3E}">
        <p14:creationId xmlns:p14="http://schemas.microsoft.com/office/powerpoint/2010/main" val="36528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There are enough other applications that the Nobel Prize for Economics for 2012 was given to Shapley and Roth for work on Stable matchings (Gale has passed in 2008)</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A802C1-AE36-482F-ADE9-5FDCAB8C411B}" type="slidenum">
              <a:rPr lang="en-US" altLang="en-US" smtClean="0"/>
              <a:pPr eaLnBrk="1" hangingPunct="1"/>
              <a:t>19</a:t>
            </a:fld>
            <a:endParaRPr lang="en-US" altLang="en-US"/>
          </a:p>
        </p:txBody>
      </p:sp>
    </p:spTree>
    <p:extLst>
      <p:ext uri="{BB962C8B-B14F-4D97-AF65-F5344CB8AC3E}">
        <p14:creationId xmlns:p14="http://schemas.microsoft.com/office/powerpoint/2010/main" val="422470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552C20-422B-485F-9BEB-06B46C6AA6F2}" type="slidenum">
              <a:rPr lang="en-US" altLang="en-US" smtClean="0"/>
              <a:pPr eaLnBrk="1" hangingPunct="1"/>
              <a:t>35</a:t>
            </a:fld>
            <a:endParaRPr lang="en-US" altLang="en-US"/>
          </a:p>
        </p:txBody>
      </p:sp>
    </p:spTree>
    <p:extLst>
      <p:ext uri="{BB962C8B-B14F-4D97-AF65-F5344CB8AC3E}">
        <p14:creationId xmlns:p14="http://schemas.microsoft.com/office/powerpoint/2010/main" val="702805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39</a:t>
            </a:fld>
            <a:endParaRPr lang="en-US" altLang="en-US"/>
          </a:p>
        </p:txBody>
      </p:sp>
    </p:spTree>
    <p:extLst>
      <p:ext uri="{BB962C8B-B14F-4D97-AF65-F5344CB8AC3E}">
        <p14:creationId xmlns:p14="http://schemas.microsoft.com/office/powerpoint/2010/main" val="2919957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41</a:t>
            </a:fld>
            <a:endParaRPr lang="en-US" altLang="en-US"/>
          </a:p>
        </p:txBody>
      </p:sp>
    </p:spTree>
    <p:extLst>
      <p:ext uri="{BB962C8B-B14F-4D97-AF65-F5344CB8AC3E}">
        <p14:creationId xmlns:p14="http://schemas.microsoft.com/office/powerpoint/2010/main" val="631951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42</a:t>
            </a:fld>
            <a:endParaRPr lang="en-US" altLang="en-US"/>
          </a:p>
        </p:txBody>
      </p:sp>
    </p:spTree>
    <p:extLst>
      <p:ext uri="{BB962C8B-B14F-4D97-AF65-F5344CB8AC3E}">
        <p14:creationId xmlns:p14="http://schemas.microsoft.com/office/powerpoint/2010/main" val="523867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 approach adds a lot of dictionaries, but since we have ID numbers for everyone, operations really can be O(1). </a:t>
            </a:r>
          </a:p>
        </p:txBody>
      </p:sp>
      <p:sp>
        <p:nvSpPr>
          <p:cNvPr id="4" name="Slide Number Placeholder 3"/>
          <p:cNvSpPr>
            <a:spLocks noGrp="1"/>
          </p:cNvSpPr>
          <p:nvPr>
            <p:ph type="sldNum" sz="quarter" idx="5"/>
          </p:nvPr>
        </p:nvSpPr>
        <p:spPr/>
        <p:txBody>
          <a:bodyPr/>
          <a:lstStyle/>
          <a:p>
            <a:fld id="{2798FFA6-7FEE-48C2-A941-B4E208963B1E}" type="slidenum">
              <a:rPr lang="en-US" smtClean="0"/>
              <a:t>43</a:t>
            </a:fld>
            <a:endParaRPr lang="en-US"/>
          </a:p>
        </p:txBody>
      </p:sp>
    </p:spTree>
    <p:extLst>
      <p:ext uri="{BB962C8B-B14F-4D97-AF65-F5344CB8AC3E}">
        <p14:creationId xmlns:p14="http://schemas.microsoft.com/office/powerpoint/2010/main" val="79076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alt text: Two people, each riding a horse. The animation shows the left horse throw its rider into a bush, the right rider jump on the left horse, and the two ride off the right of the screen.</a:t>
            </a:r>
          </a:p>
        </p:txBody>
      </p:sp>
      <p:sp>
        <p:nvSpPr>
          <p:cNvPr id="4" name="Slide Number Placeholder 3"/>
          <p:cNvSpPr>
            <a:spLocks noGrp="1"/>
          </p:cNvSpPr>
          <p:nvPr>
            <p:ph type="sldNum" sz="quarter" idx="5"/>
          </p:nvPr>
        </p:nvSpPr>
        <p:spPr/>
        <p:txBody>
          <a:bodyPr/>
          <a:lstStyle/>
          <a:p>
            <a:fld id="{2798FFA6-7FEE-48C2-A941-B4E208963B1E}" type="slidenum">
              <a:rPr lang="en-US" smtClean="0"/>
              <a:t>21</a:t>
            </a:fld>
            <a:endParaRPr lang="en-US"/>
          </a:p>
        </p:txBody>
      </p:sp>
    </p:spTree>
    <p:extLst>
      <p:ext uri="{BB962C8B-B14F-4D97-AF65-F5344CB8AC3E}">
        <p14:creationId xmlns:p14="http://schemas.microsoft.com/office/powerpoint/2010/main" val="1472050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98FFA6-7FEE-48C2-A941-B4E208963B1E}" type="slidenum">
              <a:rPr lang="en-US" smtClean="0"/>
              <a:t>22</a:t>
            </a:fld>
            <a:endParaRPr lang="en-US"/>
          </a:p>
        </p:txBody>
      </p:sp>
    </p:spTree>
    <p:extLst>
      <p:ext uri="{BB962C8B-B14F-4D97-AF65-F5344CB8AC3E}">
        <p14:creationId xmlns:p14="http://schemas.microsoft.com/office/powerpoint/2010/main" val="3149559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BF687FCE-F047-4AE0-9D0D-DCE3F0E25EFD}" type="slidenum">
              <a:rPr lang="en-US" altLang="en-US" sz="1300">
                <a:latin typeface="Comic Sans MS" panose="030F0702030302020204" pitchFamily="66" charset="0"/>
              </a:rPr>
              <a:pPr/>
              <a:t>23</a:t>
            </a:fld>
            <a:endParaRPr lang="en-US" altLang="en-US" sz="1300">
              <a:latin typeface="Comic Sans MS" panose="030F0702030302020204" pitchFamily="66"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964761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3E4954-2891-4428-A6C5-D0A66FDDDBAC}" type="slidenum">
              <a:rPr lang="en-US" altLang="en-US" smtClean="0"/>
              <a:pPr eaLnBrk="1" hangingPunct="1"/>
              <a:t>27</a:t>
            </a:fld>
            <a:endParaRPr lang="en-US" altLang="en-US"/>
          </a:p>
        </p:txBody>
      </p:sp>
    </p:spTree>
    <p:extLst>
      <p:ext uri="{BB962C8B-B14F-4D97-AF65-F5344CB8AC3E}">
        <p14:creationId xmlns:p14="http://schemas.microsoft.com/office/powerpoint/2010/main" val="2658167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28</a:t>
            </a:fld>
            <a:endParaRPr lang="en-US" altLang="en-US"/>
          </a:p>
        </p:txBody>
      </p:sp>
    </p:spTree>
    <p:extLst>
      <p:ext uri="{BB962C8B-B14F-4D97-AF65-F5344CB8AC3E}">
        <p14:creationId xmlns:p14="http://schemas.microsoft.com/office/powerpoint/2010/main" val="2417458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description:</a:t>
            </a:r>
            <a:br>
              <a:rPr lang="en-US" dirty="0"/>
            </a:br>
            <a:r>
              <a:rPr lang="en-US" dirty="0"/>
              <a:t>r1 proposes to h1; h1 </a:t>
            </a:r>
            <a:r>
              <a:rPr lang="en-US" dirty="0" err="1"/>
              <a:t>tenatiely</a:t>
            </a:r>
            <a:r>
              <a:rPr lang="en-US" dirty="0"/>
              <a:t> accepts.</a:t>
            </a:r>
          </a:p>
          <a:p>
            <a:r>
              <a:rPr lang="en-US" dirty="0"/>
              <a:t>R2 proposes to h1; h1 tentatively accepts (r1 becomes free).</a:t>
            </a:r>
          </a:p>
          <a:p>
            <a:r>
              <a:rPr lang="en-US" dirty="0"/>
              <a:t>R1 proposes to h2; h2 tentatively accepts</a:t>
            </a:r>
          </a:p>
          <a:p>
            <a:r>
              <a:rPr lang="en-US" dirty="0"/>
              <a:t>R3 proposes to h1; h1 rejects r3</a:t>
            </a:r>
          </a:p>
          <a:p>
            <a:r>
              <a:rPr lang="en-US" dirty="0"/>
              <a:t>R3 proposes to h2; h2 tentatively accepts (r1 is free)</a:t>
            </a:r>
          </a:p>
          <a:p>
            <a:r>
              <a:rPr lang="en-US" dirty="0"/>
              <a:t>R1 proposes to h3; h3 tentatively accepts.</a:t>
            </a:r>
          </a:p>
        </p:txBody>
      </p:sp>
      <p:sp>
        <p:nvSpPr>
          <p:cNvPr id="4" name="Slide Number Placeholder 3"/>
          <p:cNvSpPr>
            <a:spLocks noGrp="1"/>
          </p:cNvSpPr>
          <p:nvPr>
            <p:ph type="sldNum" sz="quarter" idx="5"/>
          </p:nvPr>
        </p:nvSpPr>
        <p:spPr/>
        <p:txBody>
          <a:bodyPr/>
          <a:lstStyle/>
          <a:p>
            <a:fld id="{2798FFA6-7FEE-48C2-A941-B4E208963B1E}" type="slidenum">
              <a:rPr lang="en-US" smtClean="0"/>
              <a:t>29</a:t>
            </a:fld>
            <a:endParaRPr lang="en-US"/>
          </a:p>
        </p:txBody>
      </p:sp>
    </p:spTree>
    <p:extLst>
      <p:ext uri="{BB962C8B-B14F-4D97-AF65-F5344CB8AC3E}">
        <p14:creationId xmlns:p14="http://schemas.microsoft.com/office/powerpoint/2010/main" val="1180812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AA45D5-AAC9-4D9C-94CC-D60B271EFFFA}" type="slidenum">
              <a:rPr lang="en-US" altLang="en-US" smtClean="0"/>
              <a:pPr eaLnBrk="1" hangingPunct="1"/>
              <a:t>30</a:t>
            </a:fld>
            <a:endParaRPr lang="en-US" altLang="en-US"/>
          </a:p>
        </p:txBody>
      </p:sp>
    </p:spTree>
    <p:extLst>
      <p:ext uri="{BB962C8B-B14F-4D97-AF65-F5344CB8AC3E}">
        <p14:creationId xmlns:p14="http://schemas.microsoft.com/office/powerpoint/2010/main" val="1847606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AA45D5-AAC9-4D9C-94CC-D60B271EFFFA}" type="slidenum">
              <a:rPr lang="en-US" altLang="en-US" smtClean="0"/>
              <a:pPr eaLnBrk="1" hangingPunct="1"/>
              <a:t>31</a:t>
            </a:fld>
            <a:endParaRPr lang="en-US" altLang="en-US"/>
          </a:p>
        </p:txBody>
      </p:sp>
    </p:spTree>
    <p:extLst>
      <p:ext uri="{BB962C8B-B14F-4D97-AF65-F5344CB8AC3E}">
        <p14:creationId xmlns:p14="http://schemas.microsoft.com/office/powerpoint/2010/main" val="301292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2F4E875-E37B-4F17-87F0-6ABBBEC1C1BD}"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61D17-4C57-49B3-818C-78B623277B6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805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92F4E875-E37B-4F17-87F0-6ABBBEC1C1BD}" type="datetimeFigureOut">
              <a:rPr lang="en-US" smtClean="0"/>
              <a:t>3/30/2026</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4A761D17-4C57-49B3-818C-78B623277B6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0948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92F4E875-E37B-4F17-87F0-6ABBBEC1C1BD}" type="datetimeFigureOut">
              <a:rPr lang="en-US" smtClean="0"/>
              <a:t>3/30/2026</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4A761D17-4C57-49B3-818C-78B623277B6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660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30663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2F4E875-E37B-4F17-87F0-6ABBBEC1C1BD}"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61D17-4C57-49B3-818C-78B623277B61}" type="slidenum">
              <a:rPr lang="en-US" smtClean="0"/>
              <a:t>‹#›</a:t>
            </a:fld>
            <a:endParaRPr lang="en-US"/>
          </a:p>
        </p:txBody>
      </p:sp>
    </p:spTree>
    <p:extLst>
      <p:ext uri="{BB962C8B-B14F-4D97-AF65-F5344CB8AC3E}">
        <p14:creationId xmlns:p14="http://schemas.microsoft.com/office/powerpoint/2010/main" val="347408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92F4E875-E37B-4F17-87F0-6ABBBEC1C1BD}" type="datetimeFigureOut">
              <a:rPr lang="en-US" smtClean="0"/>
              <a:t>3/30/2026</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4A761D17-4C57-49B3-818C-78B623277B61}"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2574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7" name="Date Placeholder 6"/>
          <p:cNvSpPr>
            <a:spLocks noGrp="1"/>
          </p:cNvSpPr>
          <p:nvPr>
            <p:ph type="dt" sz="half" idx="10"/>
          </p:nvPr>
        </p:nvSpPr>
        <p:spPr/>
        <p:txBody>
          <a:bodyPr/>
          <a:lstStyle/>
          <a:p>
            <a:fld id="{92F4E875-E37B-4F17-87F0-6ABBBEC1C1BD}" type="datetimeFigureOut">
              <a:rPr lang="en-US" smtClean="0"/>
              <a:t>3/30/2026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61D17-4C57-49B3-818C-78B623277B6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5029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F4E875-E37B-4F17-87F0-6ABBBEC1C1BD}" type="datetimeFigureOut">
              <a:rPr lang="en-US" smtClean="0"/>
              <a:t>3/30/2026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61D17-4C57-49B3-818C-78B623277B61}" type="slidenum">
              <a:rPr lang="en-US" smtClean="0"/>
              <a:t>‹#›</a:t>
            </a:fld>
            <a:endParaRPr lang="en-US"/>
          </a:p>
        </p:txBody>
      </p:sp>
    </p:spTree>
    <p:extLst>
      <p:ext uri="{BB962C8B-B14F-4D97-AF65-F5344CB8AC3E}">
        <p14:creationId xmlns:p14="http://schemas.microsoft.com/office/powerpoint/2010/main" val="322515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2F4E875-E37B-4F17-87F0-6ABBBEC1C1BD}"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61D17-4C57-49B3-818C-78B623277B6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470125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F4E875-E37B-4F17-87F0-6ABBBEC1C1BD}" type="datetimeFigureOut">
              <a:rPr lang="en-US" smtClean="0"/>
              <a:t>3/30/2026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61D17-4C57-49B3-818C-78B623277B6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138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4E875-E37B-4F17-87F0-6ABBBEC1C1BD}" type="datetimeFigureOut">
              <a:rPr lang="en-US" smtClean="0"/>
              <a:t>3/30/2026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61D17-4C57-49B3-818C-78B623277B61}" type="slidenum">
              <a:rPr lang="en-US" smtClean="0"/>
              <a:t>‹#›</a:t>
            </a:fld>
            <a:endParaRPr lang="en-US"/>
          </a:p>
        </p:txBody>
      </p:sp>
    </p:spTree>
    <p:extLst>
      <p:ext uri="{BB962C8B-B14F-4D97-AF65-F5344CB8AC3E}">
        <p14:creationId xmlns:p14="http://schemas.microsoft.com/office/powerpoint/2010/main" val="73949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F4E875-E37B-4F17-87F0-6ABBBEC1C1BD}" type="datetimeFigureOut">
              <a:rPr lang="en-US" smtClean="0"/>
              <a:t>3/30/2026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61D17-4C57-49B3-818C-78B623277B6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331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92F4E875-E37B-4F17-87F0-6ABBBEC1C1BD}" type="datetimeFigureOut">
              <a:rPr lang="en-US" smtClean="0"/>
              <a:t>3/30/2026</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4A761D17-4C57-49B3-818C-78B623277B6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807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ustomXml" Target="../ink/ink3.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11.pn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svg"/><Relationship Id="rId10" Type="http://schemas.openxmlformats.org/officeDocument/2006/relationships/image" Target="../media/image12.png"/><Relationship Id="rId4" Type="http://schemas.openxmlformats.org/officeDocument/2006/relationships/image" Target="../media/image7.svg"/><Relationship Id="rId9" Type="http://schemas.openxmlformats.org/officeDocument/2006/relationships/customXml" Target="../ink/ink4.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0.png"/><Relationship Id="rId7" Type="http://schemas.openxmlformats.org/officeDocument/2006/relationships/image" Target="../media/image6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10.png"/><Relationship Id="rId11" Type="http://schemas.openxmlformats.org/officeDocument/2006/relationships/image" Target="../media/image13.png"/><Relationship Id="rId5" Type="http://schemas.openxmlformats.org/officeDocument/2006/relationships/image" Target="../media/image410.png"/><Relationship Id="rId10" Type="http://schemas.openxmlformats.org/officeDocument/2006/relationships/customXml" Target="../ink/ink5.xml"/><Relationship Id="rId4" Type="http://schemas.openxmlformats.org/officeDocument/2006/relationships/image" Target="../media/image310.png"/><Relationship Id="rId9" Type="http://schemas.openxmlformats.org/officeDocument/2006/relationships/image" Target="../media/image120.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ustomXml" Target="../ink/ink6.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image" Target="../media/image150.png"/><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10" Type="http://schemas.openxmlformats.org/officeDocument/2006/relationships/image" Target="../media/image23.png"/><Relationship Id="rId19" Type="http://schemas.openxmlformats.org/officeDocument/2006/relationships/image" Target="../media/image32.png"/><Relationship Id="rId31" Type="http://schemas.openxmlformats.org/officeDocument/2006/relationships/image" Target="../media/image4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customXml" Target="../ink/ink7.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0.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7.xml"/><Relationship Id="rId4"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0.png"/><Relationship Id="rId7" Type="http://schemas.openxmlformats.org/officeDocument/2006/relationships/image" Target="../media/image440.png"/><Relationship Id="rId12"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30.png"/><Relationship Id="rId11" Type="http://schemas.openxmlformats.org/officeDocument/2006/relationships/image" Target="../media/image48.png"/><Relationship Id="rId5" Type="http://schemas.openxmlformats.org/officeDocument/2006/relationships/image" Target="../media/image420.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1.png"/><Relationship Id="rId9" Type="http://schemas.openxmlformats.org/officeDocument/2006/relationships/image" Target="../media/image46.png"/><Relationship Id="rId14"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1.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151.png"/></Relationships>
</file>

<file path=ppt/slides/_rels/slide34.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8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72.png"/><Relationship Id="rId5" Type="http://schemas.openxmlformats.org/officeDocument/2006/relationships/tags" Target="../tags/tag140.xml"/><Relationship Id="rId4" Type="http://schemas.openxmlformats.org/officeDocument/2006/relationships/notesSlide" Target="../notesSlides/notesSlide10.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slideLayout" Target="../slideLayouts/slideLayout2.xml"/><Relationship Id="rId7" Type="http://schemas.openxmlformats.org/officeDocument/2006/relationships/tags" Target="../tags/tag15.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550.png"/><Relationship Id="rId4"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slideLayout" Target="../slideLayouts/slideLayout2.xml"/><Relationship Id="rId7" Type="http://schemas.openxmlformats.org/officeDocument/2006/relationships/tags" Target="../tags/tag17.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550.png"/><Relationship Id="rId4" Type="http://schemas.openxmlformats.org/officeDocument/2006/relationships/notesSlide" Target="../notesSlides/notesSlide12.xml"/></Relationships>
</file>

<file path=ppt/slides/_rels/slide42.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slideLayout" Target="../slideLayouts/slideLayout2.xml"/><Relationship Id="rId7" Type="http://schemas.openxmlformats.org/officeDocument/2006/relationships/tags" Target="../tags/tag20.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560.png"/><Relationship Id="rId10" Type="http://schemas.openxmlformats.org/officeDocument/2006/relationships/image" Target="../media/image58.png"/><Relationship Id="rId4" Type="http://schemas.openxmlformats.org/officeDocument/2006/relationships/notesSlide" Target="../notesSlides/notesSlide13.xml"/><Relationship Id="rId9" Type="http://schemas.openxmlformats.org/officeDocument/2006/relationships/image" Target="../media/image570.png"/></Relationships>
</file>

<file path=ppt/slides/_rels/slide4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0.png"/><Relationship Id="rId4" Type="http://schemas.openxmlformats.org/officeDocument/2006/relationships/image" Target="../media/image170.png"/></Relationships>
</file>

<file path=ppt/slides/_rels/slide44.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hyperlink" Target="http://www.algorithms.wt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pnas.org/content/111/23/841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courses.cs.washington.edu/courses/cse421/26s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 Early?</a:t>
            </a:r>
          </a:p>
        </p:txBody>
      </p:sp>
      <p:sp>
        <p:nvSpPr>
          <p:cNvPr id="3" name="Content Placeholder 2"/>
          <p:cNvSpPr>
            <a:spLocks noGrp="1"/>
          </p:cNvSpPr>
          <p:nvPr>
            <p:ph idx="1"/>
          </p:nvPr>
        </p:nvSpPr>
        <p:spPr/>
        <p:txBody>
          <a:bodyPr/>
          <a:lstStyle/>
          <a:p>
            <a:r>
              <a:rPr lang="en-US" dirty="0"/>
              <a:t>Here for CSE 421?</a:t>
            </a:r>
          </a:p>
          <a:p>
            <a:r>
              <a:rPr lang="en-US" dirty="0"/>
              <a:t>Welcome! You’re early!</a:t>
            </a:r>
          </a:p>
          <a:p>
            <a:endParaRPr lang="en-US" dirty="0"/>
          </a:p>
          <a:p>
            <a:r>
              <a:rPr lang="en-US" dirty="0"/>
              <a:t>Want a copy of these slides to take notes?</a:t>
            </a:r>
          </a:p>
          <a:p>
            <a:pPr lvl="1"/>
            <a:r>
              <a:rPr lang="en-US" dirty="0"/>
              <a:t> You can download them from the webpage cs.uw.edu/421</a:t>
            </a:r>
          </a:p>
        </p:txBody>
      </p:sp>
    </p:spTree>
    <p:extLst>
      <p:ext uri="{BB962C8B-B14F-4D97-AF65-F5344CB8AC3E}">
        <p14:creationId xmlns:p14="http://schemas.microsoft.com/office/powerpoint/2010/main" val="3804291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6700-DC90-121F-D482-C869464553EB}"/>
              </a:ext>
            </a:extLst>
          </p:cNvPr>
          <p:cNvSpPr>
            <a:spLocks noGrp="1"/>
          </p:cNvSpPr>
          <p:nvPr>
            <p:ph type="title"/>
          </p:nvPr>
        </p:nvSpPr>
        <p:spPr/>
        <p:txBody>
          <a:bodyPr/>
          <a:lstStyle/>
          <a:p>
            <a:r>
              <a:rPr lang="en-US" dirty="0"/>
              <a:t>Please don’t use LLMs, except as allowed</a:t>
            </a:r>
          </a:p>
        </p:txBody>
      </p:sp>
      <p:sp>
        <p:nvSpPr>
          <p:cNvPr id="3" name="Content Placeholder 2">
            <a:extLst>
              <a:ext uri="{FF2B5EF4-FFF2-40B4-BE49-F238E27FC236}">
                <a16:creationId xmlns:a16="http://schemas.microsoft.com/office/drawing/2014/main" id="{5A6E91E2-1EFA-0ECB-381B-914328D27970}"/>
              </a:ext>
            </a:extLst>
          </p:cNvPr>
          <p:cNvSpPr>
            <a:spLocks noGrp="1"/>
          </p:cNvSpPr>
          <p:nvPr>
            <p:ph idx="1"/>
          </p:nvPr>
        </p:nvSpPr>
        <p:spPr/>
        <p:txBody>
          <a:bodyPr>
            <a:normAutofit lnSpcReduction="10000"/>
          </a:bodyPr>
          <a:lstStyle/>
          <a:p>
            <a:pPr lvl="1"/>
            <a:r>
              <a:rPr lang="en-US" sz="2800" dirty="0"/>
              <a:t>The course is also difficult for staff---it’s very time consuming to grade algorithms problems.</a:t>
            </a:r>
          </a:p>
          <a:p>
            <a:pPr lvl="1"/>
            <a:r>
              <a:rPr lang="en-US" dirty="0"/>
              <a:t>I wouldn’t make them do it if I didn’t think it is the best way for you to learn.</a:t>
            </a:r>
            <a:r>
              <a:rPr lang="en-US" sz="2800" dirty="0"/>
              <a:t> </a:t>
            </a:r>
          </a:p>
          <a:p>
            <a:pPr lvl="1"/>
            <a:r>
              <a:rPr lang="en-US" dirty="0"/>
              <a:t>Grading LLM-generated submissions is demoralizing for us.</a:t>
            </a:r>
          </a:p>
          <a:p>
            <a:pPr lvl="1"/>
            <a:r>
              <a:rPr lang="en-US" sz="2800" dirty="0"/>
              <a:t>Every minute we spend on investigating/reporting violations of policy is a minute we’re not spending on helping everyone else learn.</a:t>
            </a:r>
          </a:p>
          <a:p>
            <a:pPr lvl="1"/>
            <a:r>
              <a:rPr lang="en-US" sz="2800" dirty="0"/>
              <a:t> </a:t>
            </a:r>
            <a:r>
              <a:rPr lang="en-US" dirty="0"/>
              <a:t>Writing better </a:t>
            </a:r>
            <a:r>
              <a:rPr lang="en-US" dirty="0" err="1"/>
              <a:t>homeworks</a:t>
            </a:r>
            <a:r>
              <a:rPr lang="en-US" dirty="0"/>
              <a:t>, improving sections, more detailed feedback…</a:t>
            </a:r>
          </a:p>
          <a:p>
            <a:pPr lvl="1"/>
            <a:endParaRPr lang="en-US" sz="2800" dirty="0"/>
          </a:p>
          <a:p>
            <a:pPr lvl="1"/>
            <a:r>
              <a:rPr lang="en-US" sz="2800" dirty="0"/>
              <a:t>Violating the policy has negative impacts on you, the staff, and your fellow students.</a:t>
            </a:r>
          </a:p>
          <a:p>
            <a:pPr lvl="1"/>
            <a:r>
              <a:rPr lang="en-US" sz="2800" dirty="0"/>
              <a:t>The penalties for disallowed LLM usage (or any violation of academic integrity) are significant.</a:t>
            </a:r>
          </a:p>
        </p:txBody>
      </p:sp>
    </p:spTree>
    <p:extLst>
      <p:ext uri="{BB962C8B-B14F-4D97-AF65-F5344CB8AC3E}">
        <p14:creationId xmlns:p14="http://schemas.microsoft.com/office/powerpoint/2010/main" val="1833894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2A13-DE28-312F-204F-0021BD4B885C}"/>
              </a:ext>
            </a:extLst>
          </p:cNvPr>
          <p:cNvSpPr>
            <a:spLocks noGrp="1"/>
          </p:cNvSpPr>
          <p:nvPr>
            <p:ph type="title"/>
          </p:nvPr>
        </p:nvSpPr>
        <p:spPr/>
        <p:txBody>
          <a:bodyPr/>
          <a:lstStyle/>
          <a:p>
            <a:r>
              <a:rPr lang="en-US" dirty="0"/>
              <a:t>Syllabus video coming this week</a:t>
            </a:r>
          </a:p>
        </p:txBody>
      </p:sp>
      <p:sp>
        <p:nvSpPr>
          <p:cNvPr id="3" name="Content Placeholder 2">
            <a:extLst>
              <a:ext uri="{FF2B5EF4-FFF2-40B4-BE49-F238E27FC236}">
                <a16:creationId xmlns:a16="http://schemas.microsoft.com/office/drawing/2014/main" id="{33477B6D-5013-039D-0E15-9F4D487AF18F}"/>
              </a:ext>
            </a:extLst>
          </p:cNvPr>
          <p:cNvSpPr>
            <a:spLocks noGrp="1"/>
          </p:cNvSpPr>
          <p:nvPr>
            <p:ph idx="1"/>
          </p:nvPr>
        </p:nvSpPr>
        <p:spPr/>
        <p:txBody>
          <a:bodyPr/>
          <a:lstStyle/>
          <a:p>
            <a:r>
              <a:rPr lang="en-US" dirty="0"/>
              <a:t>With a description of the AI (and human-collaboration) policy, and other relevant policies.</a:t>
            </a:r>
          </a:p>
          <a:p>
            <a:pPr lvl="1"/>
            <a:r>
              <a:rPr lang="en-US" dirty="0"/>
              <a:t>Or just go read the syllabus today.</a:t>
            </a:r>
          </a:p>
          <a:p>
            <a:r>
              <a:rPr lang="en-US" dirty="0"/>
              <a:t>If you don’t intend to follow it, please don’t take this course. </a:t>
            </a:r>
          </a:p>
          <a:p>
            <a:endParaRPr lang="en-US" dirty="0"/>
          </a:p>
          <a:p>
            <a:r>
              <a:rPr lang="en-US" dirty="0"/>
              <a:t>We </a:t>
            </a:r>
            <a:r>
              <a:rPr lang="en-US" b="1" dirty="0"/>
              <a:t>don’t</a:t>
            </a:r>
            <a:r>
              <a:rPr lang="en-US" dirty="0"/>
              <a:t> want this class to feel adversarial. I want this to be the last mention of anything other than algorithms (and helping you learn how to design them) for the rest of the quarter.</a:t>
            </a:r>
          </a:p>
        </p:txBody>
      </p:sp>
    </p:spTree>
    <p:extLst>
      <p:ext uri="{BB962C8B-B14F-4D97-AF65-F5344CB8AC3E}">
        <p14:creationId xmlns:p14="http://schemas.microsoft.com/office/powerpoint/2010/main" val="4241669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3990-6CC2-917F-AE11-8B48D0CD9C57}"/>
              </a:ext>
            </a:extLst>
          </p:cNvPr>
          <p:cNvSpPr>
            <a:spLocks noGrp="1"/>
          </p:cNvSpPr>
          <p:nvPr>
            <p:ph type="title"/>
          </p:nvPr>
        </p:nvSpPr>
        <p:spPr/>
        <p:txBody>
          <a:bodyPr/>
          <a:lstStyle/>
          <a:p>
            <a:r>
              <a:rPr lang="en-US" dirty="0"/>
              <a:t>This Class is also Exciting</a:t>
            </a:r>
          </a:p>
        </p:txBody>
      </p:sp>
      <p:sp>
        <p:nvSpPr>
          <p:cNvPr id="3" name="Content Placeholder 2">
            <a:extLst>
              <a:ext uri="{FF2B5EF4-FFF2-40B4-BE49-F238E27FC236}">
                <a16:creationId xmlns:a16="http://schemas.microsoft.com/office/drawing/2014/main" id="{CBBADC77-7A2D-C7BD-9598-7E97D59E0E68}"/>
              </a:ext>
            </a:extLst>
          </p:cNvPr>
          <p:cNvSpPr>
            <a:spLocks noGrp="1"/>
          </p:cNvSpPr>
          <p:nvPr>
            <p:ph idx="1"/>
          </p:nvPr>
        </p:nvSpPr>
        <p:spPr/>
        <p:txBody>
          <a:bodyPr/>
          <a:lstStyle/>
          <a:p>
            <a:r>
              <a:rPr lang="en-US" dirty="0"/>
              <a:t>The “aha” moment when you realize how to solve a problem should be very satisfying</a:t>
            </a:r>
          </a:p>
          <a:p>
            <a:r>
              <a:rPr lang="en-US" dirty="0"/>
              <a:t>We’ll get to see some classic, cool algorithm ideas</a:t>
            </a:r>
          </a:p>
          <a:p>
            <a:r>
              <a:rPr lang="en-US" dirty="0"/>
              <a:t>We’ll (hopefully!) change the way you think about problem solving. </a:t>
            </a:r>
          </a:p>
        </p:txBody>
      </p:sp>
    </p:spTree>
    <p:extLst>
      <p:ext uri="{BB962C8B-B14F-4D97-AF65-F5344CB8AC3E}">
        <p14:creationId xmlns:p14="http://schemas.microsoft.com/office/powerpoint/2010/main" val="1549621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81357-9082-45F0-811E-B559363FD82F}"/>
              </a:ext>
            </a:extLst>
          </p:cNvPr>
          <p:cNvSpPr>
            <a:spLocks noGrp="1"/>
          </p:cNvSpPr>
          <p:nvPr>
            <p:ph type="title"/>
          </p:nvPr>
        </p:nvSpPr>
        <p:spPr/>
        <p:txBody>
          <a:bodyPr/>
          <a:lstStyle/>
          <a:p>
            <a:r>
              <a:rPr lang="en-US" dirty="0"/>
              <a:t>What is this course?</a:t>
            </a:r>
          </a:p>
        </p:txBody>
      </p:sp>
      <p:sp>
        <p:nvSpPr>
          <p:cNvPr id="3" name="Content Placeholder 2">
            <a:extLst>
              <a:ext uri="{FF2B5EF4-FFF2-40B4-BE49-F238E27FC236}">
                <a16:creationId xmlns:a16="http://schemas.microsoft.com/office/drawing/2014/main" id="{E9F90E27-F5BB-48F7-96B4-4D8B0847BA9E}"/>
              </a:ext>
            </a:extLst>
          </p:cNvPr>
          <p:cNvSpPr>
            <a:spLocks noGrp="1"/>
          </p:cNvSpPr>
          <p:nvPr>
            <p:ph idx="1"/>
          </p:nvPr>
        </p:nvSpPr>
        <p:spPr/>
        <p:txBody>
          <a:bodyPr>
            <a:normAutofit fontScale="92500" lnSpcReduction="10000"/>
          </a:bodyPr>
          <a:lstStyle/>
          <a:p>
            <a:r>
              <a:rPr lang="en-US" dirty="0"/>
              <a:t>Algorithms</a:t>
            </a:r>
          </a:p>
          <a:p>
            <a:r>
              <a:rPr lang="en-US" dirty="0"/>
              <a:t>themes:</a:t>
            </a:r>
          </a:p>
          <a:p>
            <a:r>
              <a:rPr lang="en-US" dirty="0"/>
              <a:t>“Design Techniques” – not just “here’s an algorithm” but “here’s a way of thinking about a class of algorithms”</a:t>
            </a:r>
          </a:p>
          <a:p>
            <a:r>
              <a:rPr lang="en-US" dirty="0"/>
              <a:t>“Modeling” – In the real world, no one will say “I need you to run Prim’s algorithm on this graph” they will say “I need you to choose where to build electrical wires so every town is connected to the power plant as cheaply as possible</a:t>
            </a:r>
          </a:p>
          <a:p>
            <a:r>
              <a:rPr lang="en-US" dirty="0"/>
              <a:t>“Set realistic expectations” – there are some things we (think/know) computers can’t do efficiently. How do you recognize these problems?</a:t>
            </a:r>
          </a:p>
          <a:p>
            <a:r>
              <a:rPr lang="en-US" dirty="0"/>
              <a:t>“Reductions” – if you’ve already solved a problem, don’t solve it again (reuse ideas) and if you know you can’t solve a problem, what else can’t you solve.</a:t>
            </a:r>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AE86A750-BD4D-21E2-C8D6-4C523148BC95}"/>
                  </a:ext>
                  <a:ext uri="{C183D7F6-B498-43B3-948B-1728B52AA6E4}">
                    <adec:decorative xmlns:adec="http://schemas.microsoft.com/office/drawing/2017/decorative" val="1"/>
                  </a:ext>
                </a:extLst>
              </p14:cNvPr>
              <p14:cNvContentPartPr/>
              <p14:nvPr/>
            </p14:nvContentPartPr>
            <p14:xfrm>
              <a:off x="270720" y="2313360"/>
              <a:ext cx="762840" cy="4047120"/>
            </p14:xfrm>
          </p:contentPart>
        </mc:Choice>
        <mc:Fallback>
          <p:pic>
            <p:nvPicPr>
              <p:cNvPr id="5" name="Ink 4">
                <a:extLst>
                  <a:ext uri="{FF2B5EF4-FFF2-40B4-BE49-F238E27FC236}">
                    <a16:creationId xmlns:a16="http://schemas.microsoft.com/office/drawing/2014/main" id="{AE86A750-BD4D-21E2-C8D6-4C523148BC95}"/>
                  </a:ext>
                  <a:ext uri="{C183D7F6-B498-43B3-948B-1728B52AA6E4}">
                    <adec:decorative xmlns:adec="http://schemas.microsoft.com/office/drawing/2017/decorative" val="1"/>
                  </a:ext>
                </a:extLst>
              </p:cNvPr>
              <p:cNvPicPr/>
              <p:nvPr/>
            </p:nvPicPr>
            <p:blipFill>
              <a:blip r:embed="rId3"/>
              <a:stretch>
                <a:fillRect/>
              </a:stretch>
            </p:blipFill>
            <p:spPr>
              <a:xfrm>
                <a:off x="261360" y="2304000"/>
                <a:ext cx="781560" cy="4065840"/>
              </a:xfrm>
              <a:prstGeom prst="rect">
                <a:avLst/>
              </a:prstGeom>
            </p:spPr>
          </p:pic>
        </mc:Fallback>
      </mc:AlternateContent>
    </p:spTree>
    <p:extLst>
      <p:ext uri="{BB962C8B-B14F-4D97-AF65-F5344CB8AC3E}">
        <p14:creationId xmlns:p14="http://schemas.microsoft.com/office/powerpoint/2010/main" val="291139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E6BA-7EF0-4AFD-B38E-A9CD7FAA1806}"/>
              </a:ext>
            </a:extLst>
          </p:cNvPr>
          <p:cNvSpPr>
            <a:spLocks noGrp="1"/>
          </p:cNvSpPr>
          <p:nvPr>
            <p:ph type="title"/>
          </p:nvPr>
        </p:nvSpPr>
        <p:spPr/>
        <p:txBody>
          <a:bodyPr/>
          <a:lstStyle/>
          <a:p>
            <a:r>
              <a:rPr lang="en-US" dirty="0"/>
              <a:t>What is this course </a:t>
            </a:r>
            <a:r>
              <a:rPr lang="en-US" b="1" dirty="0"/>
              <a:t>not</a:t>
            </a:r>
          </a:p>
        </p:txBody>
      </p:sp>
      <p:sp>
        <p:nvSpPr>
          <p:cNvPr id="3" name="Content Placeholder 2">
            <a:extLst>
              <a:ext uri="{FF2B5EF4-FFF2-40B4-BE49-F238E27FC236}">
                <a16:creationId xmlns:a16="http://schemas.microsoft.com/office/drawing/2014/main" id="{43801C3E-281A-494B-ADCF-0FCFA6653D09}"/>
              </a:ext>
            </a:extLst>
          </p:cNvPr>
          <p:cNvSpPr>
            <a:spLocks noGrp="1"/>
          </p:cNvSpPr>
          <p:nvPr>
            <p:ph idx="1"/>
          </p:nvPr>
        </p:nvSpPr>
        <p:spPr/>
        <p:txBody>
          <a:bodyPr/>
          <a:lstStyle/>
          <a:p>
            <a:r>
              <a:rPr lang="en-US" dirty="0"/>
              <a:t>NOT: A list of the fastest-known algorithms for common problems.</a:t>
            </a:r>
          </a:p>
          <a:p>
            <a:r>
              <a:rPr lang="en-US" dirty="0"/>
              <a:t>Not in practice: I’m not concerned with which library is best.</a:t>
            </a:r>
          </a:p>
          <a:p>
            <a:pPr lvl="1"/>
            <a:r>
              <a:rPr lang="en-US" dirty="0"/>
              <a:t>The best library changes over time and by language. </a:t>
            </a:r>
          </a:p>
          <a:p>
            <a:pPr lvl="1"/>
            <a:r>
              <a:rPr lang="en-US" dirty="0"/>
              <a:t>I’m not qualified to keep a list.</a:t>
            </a:r>
          </a:p>
          <a:p>
            <a:pPr lvl="1"/>
            <a:r>
              <a:rPr lang="en-US" dirty="0"/>
              <a:t>I want you to find this course useful 5 years from now.</a:t>
            </a:r>
          </a:p>
          <a:p>
            <a:r>
              <a:rPr lang="en-US" dirty="0"/>
              <a:t>Not in theory: the best theoretical algorithms often aren’t practical…</a:t>
            </a:r>
          </a:p>
          <a:p>
            <a:pPr lvl="1"/>
            <a:r>
              <a:rPr lang="en-US" dirty="0"/>
              <a:t>and when they are, it’s often clever combinations/complicated variants of big ideas that we’ll see.</a:t>
            </a:r>
          </a:p>
        </p:txBody>
      </p:sp>
    </p:spTree>
    <p:extLst>
      <p:ext uri="{BB962C8B-B14F-4D97-AF65-F5344CB8AC3E}">
        <p14:creationId xmlns:p14="http://schemas.microsoft.com/office/powerpoint/2010/main" val="2279183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52210-B081-DAE6-15BA-957778FE6894}"/>
              </a:ext>
            </a:extLst>
          </p:cNvPr>
          <p:cNvSpPr>
            <a:spLocks noGrp="1"/>
          </p:cNvSpPr>
          <p:nvPr>
            <p:ph type="title"/>
          </p:nvPr>
        </p:nvSpPr>
        <p:spPr/>
        <p:txBody>
          <a:bodyPr/>
          <a:lstStyle/>
          <a:p>
            <a:r>
              <a:rPr lang="en-US" dirty="0"/>
              <a:t>What to learn</a:t>
            </a:r>
          </a:p>
        </p:txBody>
      </p:sp>
      <p:sp>
        <p:nvSpPr>
          <p:cNvPr id="3" name="Content Placeholder 2">
            <a:extLst>
              <a:ext uri="{FF2B5EF4-FFF2-40B4-BE49-F238E27FC236}">
                <a16:creationId xmlns:a16="http://schemas.microsoft.com/office/drawing/2014/main" id="{24BE519F-A08E-0279-9A83-1A87EC133FD1}"/>
              </a:ext>
            </a:extLst>
          </p:cNvPr>
          <p:cNvSpPr>
            <a:spLocks noGrp="1"/>
          </p:cNvSpPr>
          <p:nvPr>
            <p:ph idx="1"/>
          </p:nvPr>
        </p:nvSpPr>
        <p:spPr/>
        <p:txBody>
          <a:bodyPr/>
          <a:lstStyle/>
          <a:p>
            <a:r>
              <a:rPr lang="en-US" dirty="0"/>
              <a:t>The goal of this course is to form you into stronger computer scientists. </a:t>
            </a:r>
          </a:p>
          <a:p>
            <a:r>
              <a:rPr lang="en-US" dirty="0"/>
              <a:t>People who can look at a new problem and figure out how to solve it.</a:t>
            </a:r>
          </a:p>
          <a:p>
            <a:r>
              <a:rPr lang="en-US" dirty="0"/>
              <a:t>Or who can look at someone else’s algorithm idea and explain why it won’t work. </a:t>
            </a:r>
          </a:p>
        </p:txBody>
      </p:sp>
    </p:spTree>
    <p:extLst>
      <p:ext uri="{BB962C8B-B14F-4D97-AF65-F5344CB8AC3E}">
        <p14:creationId xmlns:p14="http://schemas.microsoft.com/office/powerpoint/2010/main" val="2153529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8D469-E963-4D13-976F-C65578B120D1}"/>
              </a:ext>
            </a:extLst>
          </p:cNvPr>
          <p:cNvSpPr>
            <a:spLocks noGrp="1"/>
          </p:cNvSpPr>
          <p:nvPr>
            <p:ph type="title"/>
          </p:nvPr>
        </p:nvSpPr>
        <p:spPr/>
        <p:txBody>
          <a:bodyPr/>
          <a:lstStyle/>
          <a:p>
            <a:r>
              <a:rPr lang="en-US" dirty="0"/>
              <a:t>Course Topics (Tentative)</a:t>
            </a:r>
          </a:p>
        </p:txBody>
      </p:sp>
      <p:sp>
        <p:nvSpPr>
          <p:cNvPr id="3" name="Content Placeholder 2">
            <a:extLst>
              <a:ext uri="{FF2B5EF4-FFF2-40B4-BE49-F238E27FC236}">
                <a16:creationId xmlns:a16="http://schemas.microsoft.com/office/drawing/2014/main" id="{5724B50F-3F13-47FC-936C-F6BE83EC274C}"/>
              </a:ext>
            </a:extLst>
          </p:cNvPr>
          <p:cNvSpPr>
            <a:spLocks noGrp="1"/>
          </p:cNvSpPr>
          <p:nvPr>
            <p:ph idx="1"/>
          </p:nvPr>
        </p:nvSpPr>
        <p:spPr/>
        <p:txBody>
          <a:bodyPr>
            <a:normAutofit/>
          </a:bodyPr>
          <a:lstStyle/>
          <a:p>
            <a:r>
              <a:rPr lang="en-US" dirty="0"/>
              <a:t>Stable Matchings</a:t>
            </a:r>
          </a:p>
          <a:p>
            <a:r>
              <a:rPr lang="en-US" dirty="0"/>
              <a:t>Graph Algorithms/Modeling (BFS/DFS and some new algorithms)</a:t>
            </a:r>
          </a:p>
          <a:p>
            <a:r>
              <a:rPr lang="en-US" dirty="0"/>
              <a:t>Greedy Algorithms</a:t>
            </a:r>
          </a:p>
          <a:p>
            <a:r>
              <a:rPr lang="en-US" dirty="0"/>
              <a:t>Divide &amp; Conquer</a:t>
            </a:r>
          </a:p>
          <a:p>
            <a:r>
              <a:rPr lang="en-US" dirty="0"/>
              <a:t>Dynamic Programming</a:t>
            </a:r>
          </a:p>
          <a:p>
            <a:r>
              <a:rPr lang="en-US" dirty="0"/>
              <a:t>Network Flow</a:t>
            </a:r>
          </a:p>
          <a:p>
            <a:r>
              <a:rPr lang="en-US" dirty="0"/>
              <a:t>Linear Programming</a:t>
            </a:r>
          </a:p>
          <a:p>
            <a:r>
              <a:rPr lang="en-US" dirty="0"/>
              <a:t>P/NP</a:t>
            </a:r>
          </a:p>
          <a:p>
            <a:endParaRPr lang="en-US" dirty="0"/>
          </a:p>
        </p:txBody>
      </p:sp>
    </p:spTree>
    <p:extLst>
      <p:ext uri="{BB962C8B-B14F-4D97-AF65-F5344CB8AC3E}">
        <p14:creationId xmlns:p14="http://schemas.microsoft.com/office/powerpoint/2010/main" val="1402162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AB9B4-51C2-4E22-8298-ED77FBA275FD}"/>
              </a:ext>
            </a:extLst>
          </p:cNvPr>
          <p:cNvSpPr>
            <a:spLocks noGrp="1"/>
          </p:cNvSpPr>
          <p:nvPr>
            <p:ph type="title"/>
          </p:nvPr>
        </p:nvSpPr>
        <p:spPr/>
        <p:txBody>
          <a:bodyPr/>
          <a:lstStyle/>
          <a:p>
            <a:r>
              <a:rPr lang="en-US" dirty="0"/>
              <a:t>What’s Coming Up</a:t>
            </a:r>
          </a:p>
        </p:txBody>
      </p:sp>
      <p:sp>
        <p:nvSpPr>
          <p:cNvPr id="3" name="Content Placeholder 2">
            <a:extLst>
              <a:ext uri="{FF2B5EF4-FFF2-40B4-BE49-F238E27FC236}">
                <a16:creationId xmlns:a16="http://schemas.microsoft.com/office/drawing/2014/main" id="{5F6ED224-382A-49AF-BAFE-E7AB1314623D}"/>
              </a:ext>
            </a:extLst>
          </p:cNvPr>
          <p:cNvSpPr>
            <a:spLocks noGrp="1"/>
          </p:cNvSpPr>
          <p:nvPr>
            <p:ph idx="1"/>
          </p:nvPr>
        </p:nvSpPr>
        <p:spPr/>
        <p:txBody>
          <a:bodyPr>
            <a:normAutofit/>
          </a:bodyPr>
          <a:lstStyle/>
          <a:p>
            <a:r>
              <a:rPr lang="en-US" dirty="0"/>
              <a:t>This week: An extremely useful algorithm.</a:t>
            </a:r>
          </a:p>
          <a:p>
            <a:r>
              <a:rPr lang="en-US" dirty="0"/>
              <a:t>That has had lots of effect on the real world.</a:t>
            </a:r>
          </a:p>
          <a:p>
            <a:endParaRPr lang="en-US" dirty="0"/>
          </a:p>
          <a:p>
            <a:r>
              <a:rPr lang="en-US" dirty="0"/>
              <a:t>Along the way:</a:t>
            </a:r>
          </a:p>
          <a:p>
            <a:r>
              <a:rPr lang="en-US" dirty="0"/>
              <a:t>Examples of what we mean by an algorithm description </a:t>
            </a:r>
          </a:p>
          <a:p>
            <a:pPr lvl="1"/>
            <a:r>
              <a:rPr lang="en-US" dirty="0"/>
              <a:t>We won’t use Java </a:t>
            </a:r>
          </a:p>
          <a:p>
            <a:r>
              <a:rPr lang="en-US" dirty="0"/>
              <a:t>How do we prove algorithms correct? Resetting expectations on proofs.</a:t>
            </a:r>
          </a:p>
        </p:txBody>
      </p:sp>
    </p:spTree>
    <p:extLst>
      <p:ext uri="{BB962C8B-B14F-4D97-AF65-F5344CB8AC3E}">
        <p14:creationId xmlns:p14="http://schemas.microsoft.com/office/powerpoint/2010/main" val="1061681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9C19FD-C8DA-4C7C-80F6-114FADDABA85}"/>
              </a:ext>
            </a:extLst>
          </p:cNvPr>
          <p:cNvSpPr>
            <a:spLocks noGrp="1"/>
          </p:cNvSpPr>
          <p:nvPr>
            <p:ph type="title"/>
          </p:nvPr>
        </p:nvSpPr>
        <p:spPr/>
        <p:txBody>
          <a:bodyPr/>
          <a:lstStyle/>
          <a:p>
            <a:r>
              <a:rPr lang="en-US" dirty="0"/>
              <a:t>Content: Stable Matchings</a:t>
            </a:r>
          </a:p>
        </p:txBody>
      </p:sp>
      <p:sp>
        <p:nvSpPr>
          <p:cNvPr id="5" name="Text Placeholder 4">
            <a:extLst>
              <a:ext uri="{FF2B5EF4-FFF2-40B4-BE49-F238E27FC236}">
                <a16:creationId xmlns:a16="http://schemas.microsoft.com/office/drawing/2014/main" id="{3EE76890-638D-43C7-80BE-65808A61258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35807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custDataLst>
              <p:tags r:id="rId1"/>
            </p:custDataLst>
          </p:nvPr>
        </p:nvSpPr>
        <p:spPr/>
        <p:txBody>
          <a:bodyPr>
            <a:normAutofit/>
          </a:bodyPr>
          <a:lstStyle/>
          <a:p>
            <a:pPr eaLnBrk="1" hangingPunct="1"/>
            <a:r>
              <a:rPr lang="en-US" altLang="en-US" sz="4000" dirty="0"/>
              <a:t>Stable Matchings (motivation)</a:t>
            </a:r>
          </a:p>
        </p:txBody>
      </p:sp>
      <p:sp>
        <p:nvSpPr>
          <p:cNvPr id="9219" name="Rectangle 3"/>
          <p:cNvSpPr>
            <a:spLocks noGrp="1" noChangeArrowheads="1"/>
          </p:cNvSpPr>
          <p:nvPr>
            <p:ph idx="1"/>
            <p:custDataLst>
              <p:tags r:id="rId2"/>
            </p:custDataLst>
          </p:nvPr>
        </p:nvSpPr>
        <p:spPr/>
        <p:txBody>
          <a:bodyPr>
            <a:noAutofit/>
          </a:bodyPr>
          <a:lstStyle/>
          <a:p>
            <a:pPr marL="0" indent="0" eaLnBrk="1" hangingPunct="1">
              <a:buNone/>
            </a:pPr>
            <a:r>
              <a:rPr lang="en-US" altLang="en-US" dirty="0"/>
              <a:t>Motivation:</a:t>
            </a:r>
          </a:p>
          <a:p>
            <a:pPr marL="0" indent="0">
              <a:buNone/>
            </a:pPr>
            <a:r>
              <a:rPr lang="en-US" altLang="en-US" dirty="0"/>
              <a:t>You have to assign TAs to instructors.</a:t>
            </a:r>
          </a:p>
          <a:p>
            <a:pPr marL="0" indent="0" eaLnBrk="1" hangingPunct="1">
              <a:buNone/>
            </a:pPr>
            <a:r>
              <a:rPr lang="en-US" altLang="en-US" dirty="0"/>
              <a:t>Two groups of people you need to pair off, with preferences about their matches. </a:t>
            </a:r>
            <a:br>
              <a:rPr lang="en-US" altLang="en-US" dirty="0"/>
            </a:br>
            <a:r>
              <a:rPr lang="en-US" altLang="en-US" dirty="0"/>
              <a:t>You can’t make everyone happy…so at least ensure that everyone listens to you.	</a:t>
            </a:r>
          </a:p>
          <a:p>
            <a:pPr marL="0" indent="0" eaLnBrk="1" hangingPunct="1">
              <a:buNone/>
            </a:pPr>
            <a:r>
              <a:rPr lang="en-US" altLang="en-US" dirty="0"/>
              <a:t>There are lots of other similar applications</a:t>
            </a:r>
          </a:p>
          <a:p>
            <a:pPr lvl="1" eaLnBrk="1" hangingPunct="1"/>
            <a:r>
              <a:rPr lang="en-US" altLang="en-US" sz="2800" dirty="0"/>
              <a:t>Assign doctors to the hospitals where they do residency.</a:t>
            </a:r>
          </a:p>
          <a:p>
            <a:pPr lvl="1" eaLnBrk="1" hangingPunct="1"/>
            <a:r>
              <a:rPr lang="en-US" altLang="en-US" sz="2800" dirty="0"/>
              <a:t>Assign high </a:t>
            </a:r>
            <a:r>
              <a:rPr lang="en-US" altLang="en-US" sz="2800" dirty="0" err="1"/>
              <a:t>schoolers</a:t>
            </a:r>
            <a:r>
              <a:rPr lang="en-US" altLang="en-US" sz="2800" dirty="0"/>
              <a:t> to magnet schools.</a:t>
            </a:r>
          </a:p>
          <a:p>
            <a:pPr lvl="1" eaLnBrk="1" hangingPunct="1"/>
            <a:r>
              <a:rPr lang="en-US" altLang="en-US" sz="2800" dirty="0"/>
              <a:t>Among many, many other applications.</a:t>
            </a:r>
          </a:p>
        </p:txBody>
      </p:sp>
      <p:sp>
        <p:nvSpPr>
          <p:cNvPr id="9220" name="TextBox 6" hidden="1"/>
          <p:cNvSpPr txBox="1">
            <a:spLocks noChangeArrowheads="1"/>
          </p:cNvSpPr>
          <p:nvPr>
            <p:custDataLst>
              <p:tags r:id="rId3"/>
            </p:custDataLst>
          </p:nvPr>
        </p:nvSpPr>
        <p:spPr bwMode="auto">
          <a:xfrm>
            <a:off x="1524000" y="6488114"/>
            <a:ext cx="8593138" cy="369887"/>
          </a:xfrm>
          <a:prstGeom prst="rect">
            <a:avLst/>
          </a:prstGeom>
          <a:solidFill>
            <a:srgbClr val="FFFF00"/>
          </a:solidFill>
          <a:ln w="28575">
            <a:solidFill>
              <a:srgbClr val="FF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Purpose of the example:  new, interesting problem, show how different ideas apply</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6DF0CF28-9EEE-7E99-891A-FBA25287D01F}"/>
                  </a:ext>
                  <a:ext uri="{C183D7F6-B498-43B3-948B-1728B52AA6E4}">
                    <adec:decorative xmlns:adec="http://schemas.microsoft.com/office/drawing/2017/decorative" val="1"/>
                  </a:ext>
                </a:extLst>
              </p14:cNvPr>
              <p14:cNvContentPartPr/>
              <p14:nvPr/>
            </p14:nvContentPartPr>
            <p14:xfrm>
              <a:off x="824400" y="2354040"/>
              <a:ext cx="10678680" cy="1970280"/>
            </p14:xfrm>
          </p:contentPart>
        </mc:Choice>
        <mc:Fallback>
          <p:pic>
            <p:nvPicPr>
              <p:cNvPr id="2" name="Ink 1">
                <a:extLst>
                  <a:ext uri="{FF2B5EF4-FFF2-40B4-BE49-F238E27FC236}">
                    <a16:creationId xmlns:a16="http://schemas.microsoft.com/office/drawing/2014/main" id="{6DF0CF28-9EEE-7E99-891A-FBA25287D01F}"/>
                  </a:ext>
                  <a:ext uri="{C183D7F6-B498-43B3-948B-1728B52AA6E4}">
                    <adec:decorative xmlns:adec="http://schemas.microsoft.com/office/drawing/2017/decorative" val="1"/>
                  </a:ext>
                </a:extLst>
              </p:cNvPr>
              <p:cNvPicPr/>
              <p:nvPr/>
            </p:nvPicPr>
            <p:blipFill>
              <a:blip r:embed="rId7"/>
              <a:stretch>
                <a:fillRect/>
              </a:stretch>
            </p:blipFill>
            <p:spPr>
              <a:xfrm>
                <a:off x="815040" y="2344680"/>
                <a:ext cx="10697400" cy="1989000"/>
              </a:xfrm>
              <a:prstGeom prst="rect">
                <a:avLst/>
              </a:prstGeom>
            </p:spPr>
          </p:pic>
        </mc:Fallback>
      </mc:AlternateContent>
    </p:spTree>
    <p:extLst>
      <p:ext uri="{BB962C8B-B14F-4D97-AF65-F5344CB8AC3E}">
        <p14:creationId xmlns:p14="http://schemas.microsoft.com/office/powerpoint/2010/main" val="406731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A419C-85D0-4658-8742-C728C1EA5D2D}"/>
              </a:ext>
            </a:extLst>
          </p:cNvPr>
          <p:cNvSpPr>
            <a:spLocks noGrp="1"/>
          </p:cNvSpPr>
          <p:nvPr>
            <p:ph type="ctrTitle"/>
          </p:nvPr>
        </p:nvSpPr>
        <p:spPr/>
        <p:txBody>
          <a:bodyPr/>
          <a:lstStyle/>
          <a:p>
            <a:r>
              <a:rPr lang="en-US" dirty="0"/>
              <a:t>Stable Matchings</a:t>
            </a:r>
          </a:p>
        </p:txBody>
      </p:sp>
      <p:sp>
        <p:nvSpPr>
          <p:cNvPr id="3" name="Subtitle 2">
            <a:extLst>
              <a:ext uri="{FF2B5EF4-FFF2-40B4-BE49-F238E27FC236}">
                <a16:creationId xmlns:a16="http://schemas.microsoft.com/office/drawing/2014/main" id="{5FDEE827-A50F-4A91-8B7C-E7886F4F3F54}"/>
              </a:ext>
            </a:extLst>
          </p:cNvPr>
          <p:cNvSpPr>
            <a:spLocks noGrp="1"/>
          </p:cNvSpPr>
          <p:nvPr>
            <p:ph type="subTitle" idx="1"/>
          </p:nvPr>
        </p:nvSpPr>
        <p:spPr/>
        <p:txBody>
          <a:bodyPr/>
          <a:lstStyle/>
          <a:p>
            <a:r>
              <a:rPr lang="en-US" dirty="0"/>
              <a:t>CSE 421 Spring 26</a:t>
            </a:r>
          </a:p>
          <a:p>
            <a:r>
              <a:rPr lang="en-US" dirty="0"/>
              <a:t>Lecture 1</a:t>
            </a:r>
          </a:p>
        </p:txBody>
      </p:sp>
      <mc:AlternateContent xmlns:mc="http://schemas.openxmlformats.org/markup-compatibility/2006">
        <mc:Choice xmlns:p14="http://schemas.microsoft.com/office/powerpoint/2010/main" Requires="p14">
          <p:contentPart p14:bwMode="auto" r:id="rId2">
            <p14:nvContentPartPr>
              <p14:cNvPr id="4" name="Ink 3" descr="Smiley face ink annotation">
                <a:extLst>
                  <a:ext uri="{FF2B5EF4-FFF2-40B4-BE49-F238E27FC236}">
                    <a16:creationId xmlns:a16="http://schemas.microsoft.com/office/drawing/2014/main" id="{5A3758FD-6E03-BB32-9342-0D914CFE392B}"/>
                  </a:ext>
                </a:extLst>
              </p14:cNvPr>
              <p14:cNvContentPartPr/>
              <p14:nvPr/>
            </p14:nvContentPartPr>
            <p14:xfrm>
              <a:off x="1501920" y="3152520"/>
              <a:ext cx="642960" cy="1213200"/>
            </p14:xfrm>
          </p:contentPart>
        </mc:Choice>
        <mc:Fallback>
          <p:pic>
            <p:nvPicPr>
              <p:cNvPr id="4" name="Ink 3" descr="Smiley face ink annotation">
                <a:extLst>
                  <a:ext uri="{FF2B5EF4-FFF2-40B4-BE49-F238E27FC236}">
                    <a16:creationId xmlns:a16="http://schemas.microsoft.com/office/drawing/2014/main" id="{5A3758FD-6E03-BB32-9342-0D914CFE392B}"/>
                  </a:ext>
                </a:extLst>
              </p:cNvPr>
              <p:cNvPicPr/>
              <p:nvPr/>
            </p:nvPicPr>
            <p:blipFill>
              <a:blip r:embed="rId3"/>
              <a:stretch>
                <a:fillRect/>
              </a:stretch>
            </p:blipFill>
            <p:spPr>
              <a:xfrm>
                <a:off x="1492560" y="3143160"/>
                <a:ext cx="661680" cy="1231920"/>
              </a:xfrm>
              <a:prstGeom prst="rect">
                <a:avLst/>
              </a:prstGeom>
            </p:spPr>
          </p:pic>
        </mc:Fallback>
      </mc:AlternateContent>
    </p:spTree>
    <p:extLst>
      <p:ext uri="{BB962C8B-B14F-4D97-AF65-F5344CB8AC3E}">
        <p14:creationId xmlns:p14="http://schemas.microsoft.com/office/powerpoint/2010/main" val="2102089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A5DC-846C-4C21-850A-80E042BBF6B6}"/>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D6B91FB1-CD51-485F-B412-0F3F046F476B}"/>
              </a:ext>
            </a:extLst>
          </p:cNvPr>
          <p:cNvSpPr>
            <a:spLocks noGrp="1"/>
          </p:cNvSpPr>
          <p:nvPr>
            <p:ph idx="1"/>
          </p:nvPr>
        </p:nvSpPr>
        <p:spPr/>
        <p:txBody>
          <a:bodyPr>
            <a:normAutofit/>
          </a:bodyPr>
          <a:lstStyle/>
          <a:p>
            <a:r>
              <a:rPr lang="en-US" dirty="0"/>
              <a:t>The real world is complicated.</a:t>
            </a:r>
          </a:p>
          <a:p>
            <a:pPr lvl="1"/>
            <a:r>
              <a:rPr lang="en-US" sz="2800" dirty="0"/>
              <a:t>Students shouldn’t TA a course they haven’t taken.</a:t>
            </a:r>
          </a:p>
          <a:p>
            <a:pPr lvl="1"/>
            <a:r>
              <a:rPr lang="en-US" sz="2800" dirty="0"/>
              <a:t>Instructors need varying numbers of </a:t>
            </a:r>
            <a:r>
              <a:rPr lang="en-US" sz="2800" dirty="0" err="1"/>
              <a:t>TAs.</a:t>
            </a:r>
            <a:endParaRPr lang="en-US" sz="2800" dirty="0"/>
          </a:p>
          <a:p>
            <a:pPr lvl="1"/>
            <a:r>
              <a:rPr lang="en-US" sz="2800" dirty="0"/>
              <a:t>There are more TA applicants than positions.</a:t>
            </a:r>
          </a:p>
          <a:p>
            <a:pPr lvl="1"/>
            <a:r>
              <a:rPr lang="en-US" sz="2800" dirty="0"/>
              <a:t>Doctors might want to be in the same city as their partner.</a:t>
            </a:r>
          </a:p>
          <a:p>
            <a:r>
              <a:rPr lang="en-US" sz="3200" dirty="0"/>
              <a:t>We’re going to simplify away the real world constraints.</a:t>
            </a:r>
          </a:p>
          <a:p>
            <a:pPr lvl="1"/>
            <a:r>
              <a:rPr lang="en-US" sz="2800" dirty="0"/>
              <a:t>The core ideas have been adapted to all of these scenarios.</a:t>
            </a:r>
          </a:p>
        </p:txBody>
      </p:sp>
    </p:spTree>
    <p:extLst>
      <p:ext uri="{BB962C8B-B14F-4D97-AF65-F5344CB8AC3E}">
        <p14:creationId xmlns:p14="http://schemas.microsoft.com/office/powerpoint/2010/main" val="17955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Stable Matching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To simplify. We have two sets:</a:t>
                </a:r>
                <a:br>
                  <a:rPr lang="en-US" dirty="0"/>
                </a:br>
                <a:r>
                  <a:rPr lang="en-US" dirty="0"/>
                  <a:t>A set of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dirty="0"/>
                  <a:t>horses, and a set of </a:t>
                </a:r>
                <a14:m>
                  <m:oMath xmlns:m="http://schemas.openxmlformats.org/officeDocument/2006/math">
                    <m:r>
                      <a:rPr lang="en-US" b="0" i="1" smtClean="0">
                        <a:latin typeface="Cambria Math" panose="02040503050406030204" pitchFamily="18" charset="0"/>
                      </a:rPr>
                      <m:t>𝑛</m:t>
                    </m:r>
                  </m:oMath>
                </a14:m>
                <a:r>
                  <a:rPr lang="en-US" dirty="0"/>
                  <a:t> riders. </a:t>
                </a:r>
              </a:p>
              <a:p>
                <a:endParaRPr lang="en-US" dirty="0"/>
              </a:p>
              <a:p>
                <a:r>
                  <a:rPr lang="en-US" dirty="0"/>
                  <a:t>Every rider can ride any horse, and vice versa.</a:t>
                </a:r>
              </a:p>
              <a:p>
                <a:r>
                  <a:rPr lang="en-US" dirty="0"/>
                  <a:t>We just need to pair them off. What could go wrong?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pic>
        <p:nvPicPr>
          <p:cNvPr id="5" name="Graphic 4" descr="Horse">
            <a:extLst>
              <a:ext uri="{FF2B5EF4-FFF2-40B4-BE49-F238E27FC236}">
                <a16:creationId xmlns:a16="http://schemas.microsoft.com/office/drawing/2014/main" id="{4E507A76-9612-43C8-819E-49BCBACD74B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6450" y="4800600"/>
            <a:ext cx="1943100" cy="1943100"/>
          </a:xfrm>
          <a:prstGeom prst="rect">
            <a:avLst/>
          </a:prstGeom>
        </p:spPr>
      </p:pic>
      <p:pic>
        <p:nvPicPr>
          <p:cNvPr id="6" name="Graphic 5" descr="Horse">
            <a:extLst>
              <a:ext uri="{FF2B5EF4-FFF2-40B4-BE49-F238E27FC236}">
                <a16:creationId xmlns:a16="http://schemas.microsoft.com/office/drawing/2014/main" id="{BCD814DA-5AC3-4575-95B4-39922767DC3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29352" y="4800600"/>
            <a:ext cx="1943100" cy="1943100"/>
          </a:xfrm>
          <a:prstGeom prst="rect">
            <a:avLst/>
          </a:prstGeom>
        </p:spPr>
      </p:pic>
      <p:pic>
        <p:nvPicPr>
          <p:cNvPr id="8" name="Graphic 7" descr="Walk">
            <a:extLst>
              <a:ext uri="{FF2B5EF4-FFF2-40B4-BE49-F238E27FC236}">
                <a16:creationId xmlns:a16="http://schemas.microsoft.com/office/drawing/2014/main" id="{F52A0106-3620-4FE0-912A-D7780CDACC39}"/>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71725" y="4819650"/>
            <a:ext cx="1085850" cy="1085850"/>
          </a:xfrm>
          <a:prstGeom prst="rect">
            <a:avLst/>
          </a:prstGeom>
        </p:spPr>
      </p:pic>
      <p:pic>
        <p:nvPicPr>
          <p:cNvPr id="9" name="Graphic 8" descr="Walk">
            <a:extLst>
              <a:ext uri="{FF2B5EF4-FFF2-40B4-BE49-F238E27FC236}">
                <a16:creationId xmlns:a16="http://schemas.microsoft.com/office/drawing/2014/main" id="{6C242FBB-36BB-4C8F-82F2-C61AFF48F3B4}"/>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53200" y="4800600"/>
            <a:ext cx="1085850" cy="1085850"/>
          </a:xfrm>
          <a:prstGeom prst="rect">
            <a:avLst/>
          </a:prstGeom>
        </p:spPr>
      </p:pic>
      <p:pic>
        <p:nvPicPr>
          <p:cNvPr id="11" name="Graphic 10">
            <a:extLst>
              <a:ext uri="{FF2B5EF4-FFF2-40B4-BE49-F238E27FC236}">
                <a16:creationId xmlns:a16="http://schemas.microsoft.com/office/drawing/2014/main" id="{42E0CC5D-592D-4A88-B132-C48BF82CA60E}"/>
              </a:ext>
              <a:ext uri="{C183D7F6-B498-43B3-948B-1728B52AA6E4}">
                <adec:decorative xmlns:adec="http://schemas.microsoft.com/office/drawing/2017/decorative" val="1"/>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861" y="5031582"/>
            <a:ext cx="1304925" cy="1304925"/>
          </a:xfrm>
          <a:prstGeom prst="rect">
            <a:avLst/>
          </a:prstGeom>
        </p:spPr>
      </p:pic>
      <p:sp>
        <p:nvSpPr>
          <p:cNvPr id="12" name="Rectangle 11">
            <a:extLst>
              <a:ext uri="{FF2B5EF4-FFF2-40B4-BE49-F238E27FC236}">
                <a16:creationId xmlns:a16="http://schemas.microsoft.com/office/drawing/2014/main" id="{A0833C2A-50D4-4380-8209-34B1B56702FB}"/>
              </a:ext>
              <a:ext uri="{C183D7F6-B498-43B3-948B-1728B52AA6E4}">
                <adec:decorative xmlns:adec="http://schemas.microsoft.com/office/drawing/2017/decorative" val="1"/>
              </a:ext>
            </a:extLst>
          </p:cNvPr>
          <p:cNvSpPr/>
          <p:nvPr/>
        </p:nvSpPr>
        <p:spPr>
          <a:xfrm>
            <a:off x="69850" y="5746750"/>
            <a:ext cx="1192214" cy="81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0BAE2293-21FD-9087-ABDD-5C4A251FE56F}"/>
                  </a:ext>
                  <a:ext uri="{C183D7F6-B498-43B3-948B-1728B52AA6E4}">
                    <adec:decorative xmlns:adec="http://schemas.microsoft.com/office/drawing/2017/decorative" val="1"/>
                  </a:ext>
                </a:extLst>
              </p14:cNvPr>
              <p14:cNvContentPartPr/>
              <p14:nvPr/>
            </p14:nvContentPartPr>
            <p14:xfrm>
              <a:off x="1986840" y="2234160"/>
              <a:ext cx="4380480" cy="163800"/>
            </p14:xfrm>
          </p:contentPart>
        </mc:Choice>
        <mc:Fallback>
          <p:pic>
            <p:nvPicPr>
              <p:cNvPr id="4" name="Ink 3">
                <a:extLst>
                  <a:ext uri="{FF2B5EF4-FFF2-40B4-BE49-F238E27FC236}">
                    <a16:creationId xmlns:a16="http://schemas.microsoft.com/office/drawing/2014/main" id="{0BAE2293-21FD-9087-ABDD-5C4A251FE56F}"/>
                  </a:ext>
                  <a:ext uri="{C183D7F6-B498-43B3-948B-1728B52AA6E4}">
                    <adec:decorative xmlns:adec="http://schemas.microsoft.com/office/drawing/2017/decorative" val="1"/>
                  </a:ext>
                </a:extLst>
              </p:cNvPr>
              <p:cNvPicPr/>
              <p:nvPr/>
            </p:nvPicPr>
            <p:blipFill>
              <a:blip r:embed="rId10"/>
              <a:stretch>
                <a:fillRect/>
              </a:stretch>
            </p:blipFill>
            <p:spPr>
              <a:xfrm>
                <a:off x="1977480" y="2224800"/>
                <a:ext cx="4399200" cy="182520"/>
              </a:xfrm>
              <a:prstGeom prst="rect">
                <a:avLst/>
              </a:prstGeom>
            </p:spPr>
          </p:pic>
        </mc:Fallback>
      </mc:AlternateContent>
    </p:spTree>
    <p:extLst>
      <p:ext uri="{BB962C8B-B14F-4D97-AF65-F5344CB8AC3E}">
        <p14:creationId xmlns:p14="http://schemas.microsoft.com/office/powerpoint/2010/main" val="327064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4" presetClass="path" presetSubtype="0" accel="50000" decel="50000" fill="hold" nodeType="clickEffect">
                                  <p:stCondLst>
                                    <p:cond delay="0"/>
                                  </p:stCondLst>
                                  <p:childTnLst>
                                    <p:animMotion origin="layout" path="M 0.00247 -0.00209 L -0.04896 -0.05093 C -0.05964 -0.06181 -0.07552 -0.06736 -0.09232 -0.06736 C -0.11133 -0.06736 -0.12656 -0.06181 -0.13711 -0.05093 L -0.18789 -0.00209 " pathEditMode="relative" rAng="0" ptsTypes="AAAAA">
                                      <p:cBhvr>
                                        <p:cTn id="18" dur="2000" fill="hold"/>
                                        <p:tgtEl>
                                          <p:spTgt spid="8"/>
                                        </p:tgtEl>
                                        <p:attrNameLst>
                                          <p:attrName>ppt_x</p:attrName>
                                          <p:attrName>ppt_y</p:attrName>
                                        </p:attrNameLst>
                                      </p:cBhvr>
                                      <p:rCtr x="-9518" y="-3264"/>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25E-6 3.33333E-6 L -0.00299 0.09884 " pathEditMode="relative" rAng="0" ptsTypes="AA">
                                      <p:cBhvr>
                                        <p:cTn id="22" dur="500" fill="hold"/>
                                        <p:tgtEl>
                                          <p:spTgt spid="9"/>
                                        </p:tgtEl>
                                        <p:attrNameLst>
                                          <p:attrName>ppt_x</p:attrName>
                                          <p:attrName>ppt_y</p:attrName>
                                        </p:attrNameLst>
                                      </p:cBhvr>
                                      <p:rCtr x="-156" y="4931"/>
                                    </p:animMotion>
                                  </p:childTnLst>
                                </p:cTn>
                              </p:par>
                            </p:childTnLst>
                          </p:cTn>
                        </p:par>
                        <p:par>
                          <p:cTn id="23" fill="hold">
                            <p:stCondLst>
                              <p:cond delay="500"/>
                            </p:stCondLst>
                            <p:childTnLst>
                              <p:par>
                                <p:cTn id="24" presetID="0" presetClass="path" presetSubtype="0" accel="50000" decel="50000" fill="hold" nodeType="afterEffect">
                                  <p:stCondLst>
                                    <p:cond delay="0"/>
                                  </p:stCondLst>
                                  <p:childTnLst>
                                    <p:animMotion origin="layout" path="M -0.00469 0.10602 L -0.3388 0.10602 L -0.3388 -0.00232 L -0.34049 0.00069 " pathEditMode="relative" ptsTypes="AAAA">
                                      <p:cBhvr>
                                        <p:cTn id="25" dur="2000" fill="hold"/>
                                        <p:tgtEl>
                                          <p:spTgt spid="9"/>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0.34049 0.00069 L 0.50352 0.01157 " pathEditMode="relative" rAng="0" ptsTypes="AA">
                                      <p:cBhvr>
                                        <p:cTn id="29" dur="2000" fill="hold"/>
                                        <p:tgtEl>
                                          <p:spTgt spid="9"/>
                                        </p:tgtEl>
                                        <p:attrNameLst>
                                          <p:attrName>ppt_x</p:attrName>
                                          <p:attrName>ppt_y</p:attrName>
                                        </p:attrNameLst>
                                      </p:cBhvr>
                                      <p:rCtr x="42201" y="532"/>
                                    </p:animMotion>
                                  </p:childTnLst>
                                </p:cTn>
                              </p:par>
                              <p:par>
                                <p:cTn id="30" presetID="42" presetClass="path" presetSubtype="0" accel="50000" decel="50000" fill="hold" nodeType="withEffect">
                                  <p:stCondLst>
                                    <p:cond delay="0"/>
                                  </p:stCondLst>
                                  <p:childTnLst>
                                    <p:animMotion origin="layout" path="M 0 3.33333E-6 L 0.82878 -0.00371 " pathEditMode="relative" rAng="0" ptsTypes="AA">
                                      <p:cBhvr>
                                        <p:cTn id="31" dur="2000" fill="hold"/>
                                        <p:tgtEl>
                                          <p:spTgt spid="5"/>
                                        </p:tgtEl>
                                        <p:attrNameLst>
                                          <p:attrName>ppt_x</p:attrName>
                                          <p:attrName>ppt_y</p:attrName>
                                        </p:attrNameLst>
                                      </p:cBhvr>
                                      <p:rCtr x="41432"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55811" y="1244793"/>
                <a:ext cx="11187953" cy="5307163"/>
              </a:xfrm>
            </p:spPr>
            <p:txBody>
              <a:bodyPr>
                <a:noAutofit/>
              </a:bodyPr>
              <a:lstStyle/>
              <a:p>
                <a:pPr marL="0" indent="0">
                  <a:buNone/>
                </a:pPr>
                <a:r>
                  <a:rPr lang="en-US" dirty="0"/>
                  <a:t>Given two sets </a:t>
                </a:r>
                <a14:m>
                  <m:oMath xmlns:m="http://schemas.openxmlformats.org/officeDocument/2006/math">
                    <m:r>
                      <m:rPr>
                        <m:sty m:val="p"/>
                      </m:rPr>
                      <a:rPr lang="en-US" dirty="0" smtClean="0">
                        <a:latin typeface="Cambria Math" panose="02040503050406030204" pitchFamily="18" charset="0"/>
                      </a:rPr>
                      <m:t>R</m:t>
                    </m:r>
                    <m:r>
                      <a:rPr lang="en-US">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𝑛</m:t>
                            </m:r>
                          </m:sub>
                        </m:sSub>
                      </m:e>
                    </m:d>
                    <m:r>
                      <a:rPr lang="en-US" i="1">
                        <a:latin typeface="Cambria Math" panose="02040503050406030204" pitchFamily="18" charset="0"/>
                      </a:rPr>
                      <m:t>, </m:t>
                    </m:r>
                    <m:r>
                      <a:rPr lang="en-US" b="0" i="1" smtClean="0">
                        <a:latin typeface="Cambria Math" panose="02040503050406030204" pitchFamily="18" charset="0"/>
                      </a:rPr>
                      <m:t>𝐻</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𝑛</m:t>
                        </m:r>
                      </m:sub>
                    </m:sSub>
                    <m:r>
                      <a:rPr lang="en-US" i="1">
                        <a:latin typeface="Cambria Math" panose="02040503050406030204" pitchFamily="18" charset="0"/>
                      </a:rPr>
                      <m:t>}</m:t>
                    </m:r>
                  </m:oMath>
                </a14:m>
                <a:r>
                  <a:rPr lang="en-US" dirty="0"/>
                  <a:t> </a:t>
                </a:r>
              </a:p>
              <a:p>
                <a:pPr marL="0" indent="0">
                  <a:buNone/>
                </a:pPr>
                <a:r>
                  <a:rPr lang="en-US" dirty="0"/>
                  <a:t>each agent ranks </a:t>
                </a:r>
                <a:r>
                  <a:rPr lang="en-US" b="1" dirty="0"/>
                  <a:t>every</a:t>
                </a:r>
                <a:r>
                  <a:rPr lang="en-US" dirty="0"/>
                  <a:t> agent in the other set.</a:t>
                </a:r>
              </a:p>
              <a:p>
                <a:pPr marL="0" indent="0">
                  <a:buNone/>
                </a:pPr>
                <a:r>
                  <a:rPr lang="en-US" dirty="0"/>
                  <a:t>Goal: Match each agent to </a:t>
                </a:r>
                <a:r>
                  <a:rPr lang="en-US" b="1" dirty="0"/>
                  <a:t>exactly one</a:t>
                </a:r>
                <a:r>
                  <a:rPr lang="en-US" dirty="0"/>
                  <a:t> agent in the other set, respecting their preferences.</a:t>
                </a:r>
              </a:p>
              <a:p>
                <a:pPr marL="0" indent="0">
                  <a:buNone/>
                </a:pPr>
                <a:r>
                  <a:rPr lang="en-US" dirty="0"/>
                  <a:t>How do we “respect preferences”?</a:t>
                </a:r>
              </a:p>
              <a:p>
                <a:pPr marL="0" indent="0">
                  <a:buNone/>
                </a:pPr>
                <a:r>
                  <a:rPr lang="en-US" dirty="0"/>
                  <a:t>Avoid </a:t>
                </a:r>
                <a:r>
                  <a:rPr lang="en-US" dirty="0">
                    <a:solidFill>
                      <a:srgbClr val="FF0000"/>
                    </a:solidFill>
                  </a:rPr>
                  <a:t>blocking pairs</a:t>
                </a:r>
                <a:r>
                  <a:rPr lang="en-US" dirty="0"/>
                  <a:t>: unmatched pairs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𝑟</m:t>
                    </m:r>
                    <m:r>
                      <a:rPr lang="en-US" i="1">
                        <a:latin typeface="Cambria Math" panose="02040503050406030204" pitchFamily="18" charset="0"/>
                      </a:rPr>
                      <m:t>,</m:t>
                    </m:r>
                    <m:r>
                      <a:rPr lang="en-US" b="0" i="1" smtClean="0">
                        <a:latin typeface="Cambria Math" panose="02040503050406030204" pitchFamily="18" charset="0"/>
                      </a:rPr>
                      <m:t>h</m:t>
                    </m:r>
                    <m:r>
                      <a:rPr lang="en-US" i="1">
                        <a:latin typeface="Cambria Math" panose="02040503050406030204" pitchFamily="18" charset="0"/>
                      </a:rPr>
                      <m:t>)</m:t>
                    </m:r>
                  </m:oMath>
                </a14:m>
                <a:r>
                  <a:rPr lang="en-US" dirty="0"/>
                  <a:t> where </a:t>
                </a:r>
                <a14:m>
                  <m:oMath xmlns:m="http://schemas.openxmlformats.org/officeDocument/2006/math">
                    <m:r>
                      <a:rPr lang="en-US" i="1" dirty="0" smtClean="0">
                        <a:latin typeface="Cambria Math" panose="02040503050406030204" pitchFamily="18" charset="0"/>
                      </a:rPr>
                      <m:t>𝑟</m:t>
                    </m:r>
                    <m:r>
                      <a:rPr lang="en-US" i="1">
                        <a:latin typeface="Cambria Math" panose="02040503050406030204" pitchFamily="18" charset="0"/>
                      </a:rPr>
                      <m:t> </m:t>
                    </m:r>
                  </m:oMath>
                </a14:m>
                <a:r>
                  <a:rPr lang="en-US" dirty="0"/>
                  <a:t>prefers </a:t>
                </a:r>
                <a14:m>
                  <m:oMath xmlns:m="http://schemas.openxmlformats.org/officeDocument/2006/math">
                    <m:r>
                      <a:rPr lang="en-US" b="0" i="1" smtClean="0">
                        <a:latin typeface="Cambria Math" panose="02040503050406030204" pitchFamily="18" charset="0"/>
                      </a:rPr>
                      <m:t>h</m:t>
                    </m:r>
                  </m:oMath>
                </a14:m>
                <a:r>
                  <a:rPr lang="en-US" dirty="0"/>
                  <a:t> to their match, and </a:t>
                </a:r>
                <a14:m>
                  <m:oMath xmlns:m="http://schemas.openxmlformats.org/officeDocument/2006/math">
                    <m:r>
                      <a:rPr lang="en-US" b="0" i="1" smtClean="0">
                        <a:latin typeface="Cambria Math" panose="02040503050406030204" pitchFamily="18" charset="0"/>
                      </a:rPr>
                      <m:t>h</m:t>
                    </m:r>
                  </m:oMath>
                </a14:m>
                <a:r>
                  <a:rPr lang="en-US" dirty="0"/>
                  <a:t> prefers </a:t>
                </a:r>
                <a14:m>
                  <m:oMath xmlns:m="http://schemas.openxmlformats.org/officeDocument/2006/math">
                    <m:r>
                      <a:rPr lang="en-US" i="1" dirty="0" smtClean="0">
                        <a:latin typeface="Cambria Math" panose="02040503050406030204" pitchFamily="18" charset="0"/>
                      </a:rPr>
                      <m:t>𝑟</m:t>
                    </m:r>
                    <m:r>
                      <a:rPr lang="en-US" i="1">
                        <a:latin typeface="Cambria Math" panose="02040503050406030204" pitchFamily="18" charset="0"/>
                      </a:rPr>
                      <m:t> </m:t>
                    </m:r>
                  </m:oMath>
                </a14:m>
                <a:r>
                  <a:rPr lang="en-US" dirty="0"/>
                  <a:t>to its match.</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55811" y="1244793"/>
                <a:ext cx="11187953" cy="5307163"/>
              </a:xfrm>
              <a:blipFill>
                <a:blip r:embed="rId3"/>
                <a:stretch>
                  <a:fillRect l="-1090" t="-1837"/>
                </a:stretch>
              </a:blipFill>
            </p:spPr>
            <p:txBody>
              <a:bodyPr/>
              <a:lstStyle/>
              <a:p>
                <a:r>
                  <a:rPr lang="en-US">
                    <a:noFill/>
                  </a:rPr>
                  <a:t> </a:t>
                </a:r>
              </a:p>
            </p:txBody>
          </p:sp>
        </mc:Fallback>
      </mc:AlternateContent>
      <p:grpSp>
        <p:nvGrpSpPr>
          <p:cNvPr id="2" name="Group 1" descr="A stable matching instance. Two riders (r,r') and two horses (h, h'); the matching is shown in solid lines: (r, h'); (r',h). &#10;Preference lists are shown next to some agents: The list for r is h,h'; The list for h is r,r'. &#10;A blocking pair (r,h) is shown with a red dashed line."/>
          <p:cNvGrpSpPr/>
          <p:nvPr/>
        </p:nvGrpSpPr>
        <p:grpSpPr>
          <a:xfrm>
            <a:off x="3315653" y="4724189"/>
            <a:ext cx="5421632" cy="1811518"/>
            <a:chOff x="4149958" y="3975953"/>
            <a:chExt cx="3713578" cy="1223908"/>
          </a:xfrm>
        </p:grpSpPr>
        <p:sp>
          <p:nvSpPr>
            <p:cNvPr id="4" name="Oval 3"/>
            <p:cNvSpPr/>
            <p:nvPr/>
          </p:nvSpPr>
          <p:spPr>
            <a:xfrm>
              <a:off x="4874669" y="3975953"/>
              <a:ext cx="374925" cy="374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874669" y="4818513"/>
              <a:ext cx="381347" cy="381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9" name="Straight Connector 8"/>
            <p:cNvCxnSpPr>
              <a:stCxn id="4" idx="6"/>
              <a:endCxn id="19" idx="2"/>
            </p:cNvCxnSpPr>
            <p:nvPr/>
          </p:nvCxnSpPr>
          <p:spPr>
            <a:xfrm>
              <a:off x="5249594" y="4163416"/>
              <a:ext cx="1445415" cy="8405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6"/>
            </p:cNvCxnSpPr>
            <p:nvPr/>
          </p:nvCxnSpPr>
          <p:spPr>
            <a:xfrm flipV="1">
              <a:off x="5256016" y="4110802"/>
              <a:ext cx="1586072" cy="89838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6"/>
              <a:endCxn id="18" idx="2"/>
            </p:cNvCxnSpPr>
            <p:nvPr/>
          </p:nvCxnSpPr>
          <p:spPr>
            <a:xfrm>
              <a:off x="5249594" y="4163416"/>
              <a:ext cx="1445415"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695009" y="3975953"/>
              <a:ext cx="374925" cy="374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6695009" y="4816494"/>
              <a:ext cx="374925" cy="374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3" name="TextBox 22"/>
                <p:cNvSpPr txBox="1"/>
                <p:nvPr/>
              </p:nvSpPr>
              <p:spPr>
                <a:xfrm>
                  <a:off x="6701431" y="3975953"/>
                  <a:ext cx="374926"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oMath>
                    </m:oMathPara>
                  </a14:m>
                  <a:endParaRPr lang="en-US" sz="2400" dirty="0">
                    <a:solidFill>
                      <a:schemeClr val="bg1"/>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701431" y="3975953"/>
                  <a:ext cx="374926" cy="3119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881090" y="3990290"/>
                  <a:ext cx="374926"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oMath>
                    </m:oMathPara>
                  </a14:m>
                  <a:endParaRPr lang="en-US" sz="2400" dirty="0">
                    <a:solidFill>
                      <a:schemeClr val="bg1"/>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881090" y="3990290"/>
                  <a:ext cx="374926" cy="31191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884301" y="4816493"/>
                  <a:ext cx="374926"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r>
                          <a:rPr lang="en-US" sz="2400" i="1">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884301" y="4816493"/>
                  <a:ext cx="374926" cy="31191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701431" y="4818270"/>
                  <a:ext cx="374926"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r>
                          <a:rPr lang="en-US" sz="2400" i="1">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701431" y="4818270"/>
                  <a:ext cx="374926" cy="31191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149958" y="3990290"/>
                  <a:ext cx="945242"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h</m:t>
                        </m:r>
                        <m:r>
                          <a:rPr lang="en-US" sz="2400" i="1" dirty="0">
                            <a:latin typeface="Cambria Math" panose="02040503050406030204" pitchFamily="18" charset="0"/>
                          </a:rPr>
                          <m:t> , </m:t>
                        </m:r>
                        <m:r>
                          <a:rPr lang="en-US" sz="2400" b="0" i="1" dirty="0" smtClean="0">
                            <a:latin typeface="Cambria Math" panose="02040503050406030204" pitchFamily="18" charset="0"/>
                          </a:rPr>
                          <m:t>h</m:t>
                        </m:r>
                        <m:r>
                          <a:rPr lang="en-US" sz="2400" i="1" dirty="0">
                            <a:latin typeface="Cambria Math" panose="02040503050406030204" pitchFamily="18" charset="0"/>
                          </a:rPr>
                          <m:t>’</m:t>
                        </m:r>
                      </m:oMath>
                    </m:oMathPara>
                  </a14:m>
                  <a:endParaRPr lang="en-US"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149958" y="3990290"/>
                  <a:ext cx="945242" cy="31191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736407" y="3983582"/>
                  <a:ext cx="1127129"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a:latin typeface="Cambria Math" panose="02040503050406030204" pitchFamily="18" charset="0"/>
                          </a:rPr>
                          <m:t> </m:t>
                        </m:r>
                        <m:r>
                          <a:rPr lang="en-US" sz="2400" b="0" i="1" dirty="0" smtClean="0">
                            <a:latin typeface="Cambria Math" panose="02040503050406030204" pitchFamily="18" charset="0"/>
                          </a:rPr>
                          <m:t>𝑟</m:t>
                        </m:r>
                        <m:r>
                          <a:rPr lang="en-US" sz="2400" i="1" dirty="0">
                            <a:latin typeface="Cambria Math" panose="02040503050406030204" pitchFamily="18" charset="0"/>
                          </a:rPr>
                          <m:t>, </m:t>
                        </m:r>
                        <m:r>
                          <a:rPr lang="en-US" sz="2400" b="0" i="1" dirty="0" smtClean="0">
                            <a:latin typeface="Cambria Math" panose="02040503050406030204" pitchFamily="18" charset="0"/>
                          </a:rPr>
                          <m:t>𝑟</m:t>
                        </m:r>
                        <m:r>
                          <a:rPr lang="en-US" sz="2400" i="1" dirty="0">
                            <a:latin typeface="Cambria Math" panose="02040503050406030204" pitchFamily="18" charset="0"/>
                          </a:rPr>
                          <m:t>’</m:t>
                        </m:r>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6736407" y="3983582"/>
                  <a:ext cx="1127129" cy="311913"/>
                </a:xfrm>
                <a:prstGeom prst="rect">
                  <a:avLst/>
                </a:prstGeom>
                <a:blipFill>
                  <a:blip r:embed="rId9"/>
                  <a:stretch>
                    <a:fillRect/>
                  </a:stretch>
                </a:blipFill>
              </p:spPr>
              <p:txBody>
                <a:bodyPr/>
                <a:lstStyle/>
                <a:p>
                  <a:r>
                    <a:rPr lang="en-US">
                      <a:noFill/>
                    </a:rPr>
                    <a:t> </a:t>
                  </a:r>
                </a:p>
              </p:txBody>
            </p:sp>
          </mc:Fallback>
        </mc:AlternateContent>
      </p:grpSp>
      <p:sp>
        <p:nvSpPr>
          <p:cNvPr id="20" name="Title 1">
            <a:extLst>
              <a:ext uri="{FF2B5EF4-FFF2-40B4-BE49-F238E27FC236}">
                <a16:creationId xmlns:a16="http://schemas.microsoft.com/office/drawing/2014/main" id="{1201A5DC-846C-4C21-850A-80E042BBF6B6}"/>
              </a:ext>
            </a:extLst>
          </p:cNvPr>
          <p:cNvSpPr>
            <a:spLocks noGrp="1"/>
          </p:cNvSpPr>
          <p:nvPr>
            <p:ph type="title"/>
          </p:nvPr>
        </p:nvSpPr>
        <p:spPr>
          <a:xfrm>
            <a:off x="555811" y="263278"/>
            <a:ext cx="9790063" cy="1014667"/>
          </a:xfrm>
        </p:spPr>
        <p:txBody>
          <a:bodyPr/>
          <a:lstStyle/>
          <a:p>
            <a:r>
              <a:rPr lang="en-US" dirty="0"/>
              <a:t>Stable Matching Problem (formally)</a:t>
            </a:r>
          </a:p>
        </p:txBody>
      </p:sp>
      <mc:AlternateContent xmlns:mc="http://schemas.openxmlformats.org/markup-compatibility/2006">
        <mc:Choice xmlns:p14="http://schemas.microsoft.com/office/powerpoint/2010/main" Requires="p14">
          <p:contentPart p14:bwMode="auto" r:id="rId10">
            <p14:nvContentPartPr>
              <p14:cNvPr id="6" name="Ink 5">
                <a:extLst>
                  <a:ext uri="{FF2B5EF4-FFF2-40B4-BE49-F238E27FC236}">
                    <a16:creationId xmlns:a16="http://schemas.microsoft.com/office/drawing/2014/main" id="{246B9176-842F-67EB-9CDB-B991529F7CC6}"/>
                  </a:ext>
                  <a:ext uri="{C183D7F6-B498-43B3-948B-1728B52AA6E4}">
                    <adec:decorative xmlns:adec="http://schemas.microsoft.com/office/drawing/2017/decorative" val="1"/>
                  </a:ext>
                </a:extLst>
              </p14:cNvPr>
              <p14:cNvContentPartPr/>
              <p14:nvPr/>
            </p14:nvContentPartPr>
            <p14:xfrm>
              <a:off x="1649160" y="1728720"/>
              <a:ext cx="6449400" cy="3602880"/>
            </p14:xfrm>
          </p:contentPart>
        </mc:Choice>
        <mc:Fallback>
          <p:pic>
            <p:nvPicPr>
              <p:cNvPr id="6" name="Ink 5">
                <a:extLst>
                  <a:ext uri="{FF2B5EF4-FFF2-40B4-BE49-F238E27FC236}">
                    <a16:creationId xmlns:a16="http://schemas.microsoft.com/office/drawing/2014/main" id="{246B9176-842F-67EB-9CDB-B991529F7CC6}"/>
                  </a:ext>
                  <a:ext uri="{C183D7F6-B498-43B3-948B-1728B52AA6E4}">
                    <adec:decorative xmlns:adec="http://schemas.microsoft.com/office/drawing/2017/decorative" val="1"/>
                  </a:ext>
                </a:extLst>
              </p:cNvPr>
              <p:cNvPicPr/>
              <p:nvPr/>
            </p:nvPicPr>
            <p:blipFill>
              <a:blip r:embed="rId11"/>
              <a:stretch>
                <a:fillRect/>
              </a:stretch>
            </p:blipFill>
            <p:spPr>
              <a:xfrm>
                <a:off x="1639800" y="1719360"/>
                <a:ext cx="6468120" cy="3621600"/>
              </a:xfrm>
              <a:prstGeom prst="rect">
                <a:avLst/>
              </a:prstGeom>
            </p:spPr>
          </p:pic>
        </mc:Fallback>
      </mc:AlternateContent>
    </p:spTree>
    <p:extLst>
      <p:ext uri="{BB962C8B-B14F-4D97-AF65-F5344CB8AC3E}">
        <p14:creationId xmlns:p14="http://schemas.microsoft.com/office/powerpoint/2010/main" val="23990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502023" y="365125"/>
            <a:ext cx="10851777" cy="1325563"/>
          </a:xfrm>
        </p:spPr>
        <p:txBody>
          <a:bodyPr/>
          <a:lstStyle/>
          <a:p>
            <a:pPr eaLnBrk="1" hangingPunct="1"/>
            <a:r>
              <a:rPr lang="en-US" altLang="en-US" sz="3600" dirty="0"/>
              <a:t>Stable Matching, More Formally</a:t>
            </a:r>
          </a:p>
        </p:txBody>
      </p:sp>
      <mc:AlternateContent xmlns:mc="http://schemas.openxmlformats.org/markup-compatibility/2006" xmlns:a14="http://schemas.microsoft.com/office/drawing/2010/main">
        <mc:Choice Requires="a14">
          <p:sp>
            <p:nvSpPr>
              <p:cNvPr id="416771" name="Rectangle 3"/>
              <p:cNvSpPr>
                <a:spLocks noGrp="1" noChangeArrowheads="1"/>
              </p:cNvSpPr>
              <p:nvPr>
                <p:ph idx="1"/>
              </p:nvPr>
            </p:nvSpPr>
            <p:spPr>
              <a:xfrm>
                <a:off x="502023" y="1270959"/>
                <a:ext cx="11367247" cy="4815517"/>
              </a:xfrm>
            </p:spPr>
            <p:txBody>
              <a:bodyPr>
                <a:normAutofit/>
              </a:bodyPr>
              <a:lstStyle/>
              <a:p>
                <a:pPr marL="0" indent="0">
                  <a:lnSpc>
                    <a:spcPct val="80000"/>
                  </a:lnSpc>
                  <a:buNone/>
                </a:pPr>
                <a:r>
                  <a:rPr lang="en-US" altLang="en-US" dirty="0">
                    <a:solidFill>
                      <a:srgbClr val="0070C0"/>
                    </a:solidFill>
                  </a:rPr>
                  <a:t>Perfect matching</a:t>
                </a:r>
                <a:r>
                  <a:rPr lang="en-US" altLang="en-US" dirty="0">
                    <a:solidFill>
                      <a:schemeClr val="accent2"/>
                    </a:solidFill>
                  </a:rPr>
                  <a:t>:</a:t>
                </a:r>
                <a:r>
                  <a:rPr lang="en-US" altLang="en-US" dirty="0"/>
                  <a:t> </a:t>
                </a:r>
              </a:p>
              <a:p>
                <a:pPr eaLnBrk="1" hangingPunct="1">
                  <a:lnSpc>
                    <a:spcPct val="80000"/>
                  </a:lnSpc>
                  <a:buFont typeface="Arial" panose="020B0604020202020204" pitchFamily="34" charset="0"/>
                  <a:buChar char="•"/>
                </a:pPr>
                <a:r>
                  <a:rPr lang="en-US" altLang="en-US" dirty="0"/>
                  <a:t>Each rider is paired with exactly one horse.</a:t>
                </a:r>
              </a:p>
              <a:p>
                <a:pPr eaLnBrk="1" hangingPunct="1">
                  <a:lnSpc>
                    <a:spcPct val="80000"/>
                  </a:lnSpc>
                  <a:buFont typeface="Arial" panose="020B0604020202020204" pitchFamily="34" charset="0"/>
                  <a:buChar char="•"/>
                </a:pPr>
                <a:r>
                  <a:rPr lang="en-US" altLang="en-US" dirty="0"/>
                  <a:t>Each horse is paired with exactly one rider.</a:t>
                </a:r>
              </a:p>
              <a:p>
                <a:pPr marL="0" indent="0">
                  <a:lnSpc>
                    <a:spcPct val="80000"/>
                  </a:lnSpc>
                  <a:buNone/>
                </a:pPr>
                <a:r>
                  <a:rPr lang="en-US" altLang="en-US" dirty="0">
                    <a:solidFill>
                      <a:srgbClr val="0070C0"/>
                    </a:solidFill>
                  </a:rPr>
                  <a:t>Stability</a:t>
                </a:r>
                <a:r>
                  <a:rPr lang="en-US" altLang="en-US" dirty="0">
                    <a:solidFill>
                      <a:schemeClr val="accent2"/>
                    </a:solidFill>
                  </a:rPr>
                  <a:t>:</a:t>
                </a:r>
                <a:r>
                  <a:rPr lang="en-US" altLang="en-US" dirty="0"/>
                  <a:t>  no ability to exchange</a:t>
                </a:r>
              </a:p>
              <a:p>
                <a:pPr marL="400050">
                  <a:lnSpc>
                    <a:spcPct val="80000"/>
                  </a:lnSpc>
                </a:pPr>
                <a:r>
                  <a:rPr lang="en-US" altLang="en-US" dirty="0"/>
                  <a:t>an unmatched pair </a:t>
                </a:r>
                <a14:m>
                  <m:oMath xmlns:m="http://schemas.openxmlformats.org/officeDocument/2006/math">
                    <m:r>
                      <a:rPr lang="en-US" altLang="en-US" b="0" i="1" smtClean="0">
                        <a:latin typeface="Cambria Math" panose="02040503050406030204" pitchFamily="18" charset="0"/>
                      </a:rPr>
                      <m:t>𝑟</m:t>
                    </m:r>
                  </m:oMath>
                </a14:m>
                <a:r>
                  <a:rPr lang="en-US" altLang="en-US" dirty="0"/>
                  <a:t>-</a:t>
                </a:r>
                <a14:m>
                  <m:oMath xmlns:m="http://schemas.openxmlformats.org/officeDocument/2006/math">
                    <m:r>
                      <a:rPr lang="en-US" altLang="en-US" b="0" i="1" dirty="0" smtClean="0">
                        <a:latin typeface="Cambria Math" panose="02040503050406030204" pitchFamily="18" charset="0"/>
                      </a:rPr>
                      <m:t>h</m:t>
                    </m:r>
                  </m:oMath>
                </a14:m>
                <a:r>
                  <a:rPr lang="en-US" altLang="en-US" dirty="0"/>
                  <a:t> is </a:t>
                </a:r>
                <a:r>
                  <a:rPr lang="en-US" altLang="en-US" dirty="0">
                    <a:solidFill>
                      <a:srgbClr val="FF0000"/>
                    </a:solidFill>
                  </a:rPr>
                  <a:t>blocking </a:t>
                </a:r>
                <a:r>
                  <a:rPr lang="en-US" altLang="en-US" dirty="0"/>
                  <a:t>if they both prefer each other to current matches.</a:t>
                </a:r>
                <a:endParaRPr lang="en-US" altLang="en-US" sz="1800" dirty="0"/>
              </a:p>
              <a:p>
                <a:pPr marL="0" indent="0">
                  <a:lnSpc>
                    <a:spcPct val="80000"/>
                  </a:lnSpc>
                  <a:buNone/>
                </a:pPr>
                <a:r>
                  <a:rPr lang="en-US" altLang="en-US" dirty="0">
                    <a:solidFill>
                      <a:srgbClr val="0070C0"/>
                    </a:solidFill>
                  </a:rPr>
                  <a:t>Stable matching</a:t>
                </a:r>
                <a:r>
                  <a:rPr lang="en-US" altLang="en-US" dirty="0">
                    <a:solidFill>
                      <a:schemeClr val="accent2"/>
                    </a:solidFill>
                  </a:rPr>
                  <a:t>:</a:t>
                </a:r>
                <a:r>
                  <a:rPr lang="en-US" altLang="en-US" dirty="0"/>
                  <a:t>  perfect matching with no blocking pairs.</a:t>
                </a:r>
              </a:p>
            </p:txBody>
          </p:sp>
        </mc:Choice>
        <mc:Fallback xmlns="">
          <p:sp>
            <p:nvSpPr>
              <p:cNvPr id="416771" name="Rectangle 3"/>
              <p:cNvSpPr>
                <a:spLocks noGrp="1" noRot="1" noChangeAspect="1" noMove="1" noResize="1" noEditPoints="1" noAdjustHandles="1" noChangeArrowheads="1" noChangeShapeType="1" noTextEdit="1"/>
              </p:cNvSpPr>
              <p:nvPr>
                <p:ph idx="1"/>
              </p:nvPr>
            </p:nvSpPr>
            <p:spPr>
              <a:xfrm>
                <a:off x="502023" y="1270959"/>
                <a:ext cx="11367247" cy="4815517"/>
              </a:xfrm>
              <a:blipFill>
                <a:blip r:embed="rId3"/>
                <a:stretch>
                  <a:fillRect l="-1072" t="-2785" r="-1609"/>
                </a:stretch>
              </a:blipFill>
            </p:spPr>
            <p:txBody>
              <a:bodyPr/>
              <a:lstStyle/>
              <a:p>
                <a:r>
                  <a:rPr lang="en-US">
                    <a:noFill/>
                  </a:rPr>
                  <a:t> </a:t>
                </a:r>
              </a:p>
            </p:txBody>
          </p:sp>
        </mc:Fallback>
      </mc:AlternateContent>
      <p:grpSp>
        <p:nvGrpSpPr>
          <p:cNvPr id="2" name="Group 1" descr="Stable Matching Problem definition box.">
            <a:extLst>
              <a:ext uri="{FF2B5EF4-FFF2-40B4-BE49-F238E27FC236}">
                <a16:creationId xmlns:a16="http://schemas.microsoft.com/office/drawing/2014/main" id="{B28AB80D-DA3F-2047-70B3-EC5546A2707C}"/>
              </a:ext>
            </a:extLst>
          </p:cNvPr>
          <p:cNvGrpSpPr/>
          <p:nvPr/>
        </p:nvGrpSpPr>
        <p:grpSpPr>
          <a:xfrm>
            <a:off x="753035" y="4939553"/>
            <a:ext cx="7652033" cy="1593882"/>
            <a:chOff x="753035" y="4939553"/>
            <a:chExt cx="7652033" cy="1593882"/>
          </a:xfrm>
        </p:grpSpPr>
        <mc:AlternateContent xmlns:mc="http://schemas.openxmlformats.org/markup-compatibility/2006" xmlns:a14="http://schemas.microsoft.com/office/drawing/2010/main">
          <mc:Choice Requires="a14">
            <p:sp>
              <p:nvSpPr>
                <p:cNvPr id="31" name="Rectangle 30"/>
                <p:cNvSpPr/>
                <p:nvPr/>
              </p:nvSpPr>
              <p:spPr>
                <a:xfrm>
                  <a:off x="753035" y="4948518"/>
                  <a:ext cx="7652033" cy="1584917"/>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en-US" altLang="en-US" sz="2800" b="1" dirty="0"/>
                </a:p>
                <a:p>
                  <a:pPr>
                    <a:lnSpc>
                      <a:spcPct val="80000"/>
                    </a:lnSpc>
                  </a:pPr>
                  <a:r>
                    <a:rPr lang="en-US" altLang="en-US" sz="2800" b="1" dirty="0"/>
                    <a:t>Given:</a:t>
                  </a:r>
                  <a:r>
                    <a:rPr lang="en-US" altLang="en-US" sz="2800" dirty="0"/>
                    <a:t> the preference lists of </a:t>
                  </a:r>
                  <a14:m>
                    <m:oMath xmlns:m="http://schemas.openxmlformats.org/officeDocument/2006/math">
                      <m:r>
                        <a:rPr lang="en-US" altLang="en-US" sz="2800" i="1">
                          <a:latin typeface="Cambria Math" panose="02040503050406030204" pitchFamily="18" charset="0"/>
                        </a:rPr>
                        <m:t>𝑛</m:t>
                      </m:r>
                      <m:r>
                        <a:rPr lang="en-US" altLang="en-US" sz="2800" i="1">
                          <a:latin typeface="Cambria Math" panose="02040503050406030204" pitchFamily="18" charset="0"/>
                        </a:rPr>
                        <m:t> </m:t>
                      </m:r>
                    </m:oMath>
                  </a14:m>
                  <a:r>
                    <a:rPr lang="en-US" altLang="en-US" sz="2800" dirty="0"/>
                    <a:t>riders and </a:t>
                  </a:r>
                  <a14:m>
                    <m:oMath xmlns:m="http://schemas.openxmlformats.org/officeDocument/2006/math">
                      <m:r>
                        <a:rPr lang="en-US" altLang="en-US" sz="2800" i="1">
                          <a:latin typeface="Cambria Math" panose="02040503050406030204" pitchFamily="18" charset="0"/>
                        </a:rPr>
                        <m:t>𝑛</m:t>
                      </m:r>
                    </m:oMath>
                  </a14:m>
                  <a:r>
                    <a:rPr lang="en-US" altLang="en-US" sz="2800" dirty="0"/>
                    <a:t> horses. </a:t>
                  </a:r>
                  <a:br>
                    <a:rPr lang="en-US" altLang="en-US" sz="2800" dirty="0"/>
                  </a:br>
                  <a:r>
                    <a:rPr lang="en-US" altLang="en-US" sz="2800" b="1" dirty="0"/>
                    <a:t>Find:</a:t>
                  </a:r>
                  <a:r>
                    <a:rPr lang="en-US" altLang="en-US" sz="2800" dirty="0"/>
                    <a:t> a stable matching.</a:t>
                  </a:r>
                  <a:endParaRPr lang="en-US" altLang="en-US" sz="2800" dirty="0">
                    <a:solidFill>
                      <a:schemeClr val="hlink"/>
                    </a:solidFill>
                  </a:endParaRPr>
                </a:p>
              </p:txBody>
            </p:sp>
          </mc:Choice>
          <mc:Fallback xmlns="">
            <p:sp>
              <p:nvSpPr>
                <p:cNvPr id="31" name="Rectangle 30"/>
                <p:cNvSpPr>
                  <a:spLocks noRot="1" noChangeAspect="1" noMove="1" noResize="1" noEditPoints="1" noAdjustHandles="1" noChangeArrowheads="1" noChangeShapeType="1" noTextEdit="1"/>
                </p:cNvSpPr>
                <p:nvPr/>
              </p:nvSpPr>
              <p:spPr>
                <a:xfrm>
                  <a:off x="753035" y="4948518"/>
                  <a:ext cx="7652033" cy="1584917"/>
                </a:xfrm>
                <a:prstGeom prst="rect">
                  <a:avLst/>
                </a:prstGeom>
                <a:blipFill>
                  <a:blip r:embed="rId4"/>
                  <a:stretch>
                    <a:fillRect l="-1673" r="-1275"/>
                  </a:stretch>
                </a:blipFill>
                <a:ln>
                  <a:noFill/>
                </a:ln>
              </p:spPr>
              <p:txBody>
                <a:bodyPr/>
                <a:lstStyle/>
                <a:p>
                  <a:r>
                    <a:rPr lang="en-US">
                      <a:noFill/>
                    </a:rPr>
                    <a:t> </a:t>
                  </a:r>
                </a:p>
              </p:txBody>
            </p:sp>
          </mc:Fallback>
        </mc:AlternateContent>
        <p:sp>
          <p:nvSpPr>
            <p:cNvPr id="32" name="Rectangle 31"/>
            <p:cNvSpPr/>
            <p:nvPr/>
          </p:nvSpPr>
          <p:spPr>
            <a:xfrm>
              <a:off x="753036" y="4939553"/>
              <a:ext cx="7652032" cy="564776"/>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Stable Matching Problem</a:t>
              </a:r>
            </a:p>
          </p:txBody>
        </p:sp>
      </p:grpSp>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48611E68-2350-7EAD-9632-9FA12291CD48}"/>
                  </a:ext>
                  <a:ext uri="{C183D7F6-B498-43B3-948B-1728B52AA6E4}">
                    <adec:decorative xmlns:adec="http://schemas.microsoft.com/office/drawing/2017/decorative" val="1"/>
                  </a:ext>
                </a:extLst>
              </p14:cNvPr>
              <p14:cNvContentPartPr/>
              <p14:nvPr/>
            </p14:nvContentPartPr>
            <p14:xfrm>
              <a:off x="289080" y="1708920"/>
              <a:ext cx="2949840" cy="4597920"/>
            </p14:xfrm>
          </p:contentPart>
        </mc:Choice>
        <mc:Fallback>
          <p:pic>
            <p:nvPicPr>
              <p:cNvPr id="3" name="Ink 2">
                <a:extLst>
                  <a:ext uri="{FF2B5EF4-FFF2-40B4-BE49-F238E27FC236}">
                    <a16:creationId xmlns:a16="http://schemas.microsoft.com/office/drawing/2014/main" id="{48611E68-2350-7EAD-9632-9FA12291CD48}"/>
                  </a:ext>
                  <a:ext uri="{C183D7F6-B498-43B3-948B-1728B52AA6E4}">
                    <adec:decorative xmlns:adec="http://schemas.microsoft.com/office/drawing/2017/decorative" val="1"/>
                  </a:ext>
                </a:extLst>
              </p:cNvPr>
              <p:cNvPicPr/>
              <p:nvPr/>
            </p:nvPicPr>
            <p:blipFill>
              <a:blip r:embed="rId6"/>
              <a:stretch>
                <a:fillRect/>
              </a:stretch>
            </p:blipFill>
            <p:spPr>
              <a:xfrm>
                <a:off x="279720" y="1699560"/>
                <a:ext cx="2968560" cy="4616640"/>
              </a:xfrm>
              <a:prstGeom prst="rect">
                <a:avLst/>
              </a:prstGeom>
            </p:spPr>
          </p:pic>
        </mc:Fallback>
      </mc:AlternateContent>
    </p:spTree>
    <p:extLst>
      <p:ext uri="{BB962C8B-B14F-4D97-AF65-F5344CB8AC3E}">
        <p14:creationId xmlns:p14="http://schemas.microsoft.com/office/powerpoint/2010/main" val="1149986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5C8C-0BF9-47DB-972B-8E4B50A1955F}"/>
              </a:ext>
            </a:extLst>
          </p:cNvPr>
          <p:cNvSpPr>
            <a:spLocks noGrp="1"/>
          </p:cNvSpPr>
          <p:nvPr>
            <p:ph type="title"/>
          </p:nvPr>
        </p:nvSpPr>
        <p:spPr/>
        <p:txBody>
          <a:bodyPr/>
          <a:lstStyle/>
          <a:p>
            <a:r>
              <a:rPr lang="en-US" dirty="0"/>
              <a:t>Lecture Activity</a:t>
            </a:r>
          </a:p>
        </p:txBody>
      </p:sp>
      <p:sp>
        <p:nvSpPr>
          <p:cNvPr id="3" name="Content Placeholder 2">
            <a:extLst>
              <a:ext uri="{FF2B5EF4-FFF2-40B4-BE49-F238E27FC236}">
                <a16:creationId xmlns:a16="http://schemas.microsoft.com/office/drawing/2014/main" id="{BDEED82C-69B2-469D-89AB-798DF50702EE}"/>
              </a:ext>
            </a:extLst>
          </p:cNvPr>
          <p:cNvSpPr>
            <a:spLocks noGrp="1"/>
          </p:cNvSpPr>
          <p:nvPr>
            <p:ph idx="1"/>
          </p:nvPr>
        </p:nvSpPr>
        <p:spPr/>
        <p:txBody>
          <a:bodyPr/>
          <a:lstStyle/>
          <a:p>
            <a:r>
              <a:rPr lang="en-US" dirty="0"/>
              <a:t>To make sure you’ve got the definition:</a:t>
            </a:r>
          </a:p>
          <a:p>
            <a:endParaRPr lang="en-US" dirty="0"/>
          </a:p>
          <a:p>
            <a:r>
              <a:rPr lang="en-US" dirty="0"/>
              <a:t>1. Download the activity pdf from the webpage (it’s just the next slide in this slide deck) or look at the physical handout.</a:t>
            </a:r>
          </a:p>
          <a:p>
            <a:r>
              <a:rPr lang="en-US" dirty="0"/>
              <a:t>2. Introduce yourself to those around you.</a:t>
            </a:r>
          </a:p>
          <a:p>
            <a:r>
              <a:rPr lang="en-US" dirty="0"/>
              <a:t>3. Try the problem.</a:t>
            </a:r>
          </a:p>
          <a:p>
            <a:r>
              <a:rPr lang="en-US" dirty="0"/>
              <a:t>4. Fill out the </a:t>
            </a:r>
            <a:r>
              <a:rPr lang="en-US" dirty="0" err="1"/>
              <a:t>polleverywhere</a:t>
            </a:r>
            <a:endParaRPr lang="en-US" dirty="0"/>
          </a:p>
        </p:txBody>
      </p:sp>
    </p:spTree>
    <p:extLst>
      <p:ext uri="{BB962C8B-B14F-4D97-AF65-F5344CB8AC3E}">
        <p14:creationId xmlns:p14="http://schemas.microsoft.com/office/powerpoint/2010/main" val="3152294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p:cNvSpPr>
            <a:spLocks noGrp="1"/>
          </p:cNvSpPr>
          <p:nvPr>
            <p:ph type="title"/>
          </p:nvPr>
        </p:nvSpPr>
        <p:spPr/>
        <p:txBody>
          <a:bodyPr/>
          <a:lstStyle/>
          <a:p>
            <a:r>
              <a:rPr lang="en-US" dirty="0"/>
              <a:t>Try it!</a:t>
            </a:r>
          </a:p>
        </p:txBody>
      </p:sp>
      <p:sp>
        <p:nvSpPr>
          <p:cNvPr id="63" name="TextBox 62"/>
          <p:cNvSpPr txBox="1"/>
          <p:nvPr/>
        </p:nvSpPr>
        <p:spPr>
          <a:xfrm>
            <a:off x="1711377" y="1281661"/>
            <a:ext cx="6483246" cy="523220"/>
          </a:xfrm>
          <a:prstGeom prst="rect">
            <a:avLst/>
          </a:prstGeom>
          <a:noFill/>
        </p:spPr>
        <p:txBody>
          <a:bodyPr wrap="square" rtlCol="0">
            <a:spAutoFit/>
          </a:bodyPr>
          <a:lstStyle/>
          <a:p>
            <a:r>
              <a:rPr lang="en-US" sz="2800" dirty="0"/>
              <a:t>Why are these not stable matchings?</a:t>
            </a:r>
          </a:p>
        </p:txBody>
      </p:sp>
      <p:grpSp>
        <p:nvGrpSpPr>
          <p:cNvPr id="3" name="Group 2" descr="A stable matching instance with two riders and two horses.&#10;(r1, h2); (r2, h1) are paired.&#10;Preference lists:&#10;r1: h1, h2&#10;r2: h1, h2&#10;h1: r1, r2&#10;h2: r1, r2&#10;">
            <a:extLst>
              <a:ext uri="{FF2B5EF4-FFF2-40B4-BE49-F238E27FC236}">
                <a16:creationId xmlns:a16="http://schemas.microsoft.com/office/drawing/2014/main" id="{F2894A57-FCE0-B7C0-163A-458ED0F4F0AF}"/>
              </a:ext>
            </a:extLst>
          </p:cNvPr>
          <p:cNvGrpSpPr/>
          <p:nvPr/>
        </p:nvGrpSpPr>
        <p:grpSpPr>
          <a:xfrm>
            <a:off x="1649939" y="1856232"/>
            <a:ext cx="4117654" cy="1541915"/>
            <a:chOff x="1649939" y="1856232"/>
            <a:chExt cx="4117654" cy="1541915"/>
          </a:xfrm>
        </p:grpSpPr>
        <p:sp>
          <p:nvSpPr>
            <p:cNvPr id="5" name="Oval 4"/>
            <p:cNvSpPr/>
            <p:nvPr/>
          </p:nvSpPr>
          <p:spPr>
            <a:xfrm>
              <a:off x="2683073" y="1895602"/>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683073" y="2929981"/>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Straight Connector 6"/>
            <p:cNvCxnSpPr>
              <a:stCxn id="13" idx="3"/>
              <a:endCxn id="11" idx="2"/>
            </p:cNvCxnSpPr>
            <p:nvPr/>
          </p:nvCxnSpPr>
          <p:spPr>
            <a:xfrm>
              <a:off x="3086502" y="2087065"/>
              <a:ext cx="1013914" cy="107057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6" idx="6"/>
              <a:endCxn id="10" idx="2"/>
            </p:cNvCxnSpPr>
            <p:nvPr/>
          </p:nvCxnSpPr>
          <p:spPr>
            <a:xfrm flipV="1">
              <a:off x="3144862" y="2125744"/>
              <a:ext cx="955555" cy="103832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100416" y="1895602"/>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00416" y="2927502"/>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2" name="TextBox 11"/>
                <p:cNvSpPr txBox="1"/>
                <p:nvPr/>
              </p:nvSpPr>
              <p:spPr>
                <a:xfrm>
                  <a:off x="4071237" y="1882689"/>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071237" y="1882689"/>
                  <a:ext cx="454013" cy="461665"/>
                </a:xfrm>
                <a:prstGeom prst="rect">
                  <a:avLst/>
                </a:prstGeom>
                <a:blipFill>
                  <a:blip r:embed="rId2"/>
                  <a:stretch>
                    <a:fillRect l="-4054" r="-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632490" y="185623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632490" y="1856232"/>
                  <a:ext cx="454013" cy="461665"/>
                </a:xfrm>
                <a:prstGeom prst="rect">
                  <a:avLst/>
                </a:prstGeom>
                <a:blipFill>
                  <a:blip r:embed="rId3"/>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632489" y="289031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632489" y="2890312"/>
                  <a:ext cx="454013" cy="461665"/>
                </a:xfrm>
                <a:prstGeom prst="rect">
                  <a:avLst/>
                </a:prstGeom>
                <a:blipFill>
                  <a:blip r:embed="rId4"/>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042057" y="289031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b="0" i="1" smtClean="0">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042057" y="2890312"/>
                  <a:ext cx="454013" cy="461665"/>
                </a:xfrm>
                <a:prstGeom prst="rect">
                  <a:avLst/>
                </a:prstGeom>
                <a:blipFill>
                  <a:blip r:embed="rId5"/>
                  <a:stretch>
                    <a:fillRect l="-4000" r="-133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649939" y="1913204"/>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649939" y="1913204"/>
                  <a:ext cx="950414" cy="461665"/>
                </a:xfrm>
                <a:prstGeom prst="rect">
                  <a:avLst/>
                </a:prstGeom>
                <a:blipFill>
                  <a:blip r:embed="rId6"/>
                  <a:stretch>
                    <a:fillRect l="-1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402707" y="1889528"/>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402707" y="1889528"/>
                  <a:ext cx="1364886"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649939" y="2926120"/>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649939" y="2926120"/>
                  <a:ext cx="950414" cy="461665"/>
                </a:xfrm>
                <a:prstGeom prst="rect">
                  <a:avLst/>
                </a:prstGeom>
                <a:blipFill>
                  <a:blip r:embed="rId8"/>
                  <a:stretch>
                    <a:fillRect l="-192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402707" y="2890312"/>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402707" y="2890312"/>
                  <a:ext cx="1364886" cy="461665"/>
                </a:xfrm>
                <a:prstGeom prst="rect">
                  <a:avLst/>
                </a:prstGeom>
                <a:blipFill>
                  <a:blip r:embed="rId9"/>
                  <a:stretch>
                    <a:fillRect b="-1316"/>
                  </a:stretch>
                </a:blipFill>
              </p:spPr>
              <p:txBody>
                <a:bodyPr/>
                <a:lstStyle/>
                <a:p>
                  <a:r>
                    <a:rPr lang="en-US">
                      <a:noFill/>
                    </a:rPr>
                    <a:t> </a:t>
                  </a:r>
                </a:p>
              </p:txBody>
            </p:sp>
          </mc:Fallback>
        </mc:AlternateContent>
      </p:grpSp>
      <p:grpSp>
        <p:nvGrpSpPr>
          <p:cNvPr id="4" name="Group 3" descr="A stable matching instance with two riders and two horses.&#10;(r1, h1); (r2, h1) are paired.&#10;Preference lists:&#10;r1: h1, h2&#10;r2: h1, h2&#10;h1: r1, r2&#10;h2: r1, r2">
            <a:extLst>
              <a:ext uri="{FF2B5EF4-FFF2-40B4-BE49-F238E27FC236}">
                <a16:creationId xmlns:a16="http://schemas.microsoft.com/office/drawing/2014/main" id="{C5FEB7EE-F35A-DD75-1241-C61A231CEFB8}"/>
              </a:ext>
            </a:extLst>
          </p:cNvPr>
          <p:cNvGrpSpPr/>
          <p:nvPr/>
        </p:nvGrpSpPr>
        <p:grpSpPr>
          <a:xfrm>
            <a:off x="6014575" y="1889528"/>
            <a:ext cx="4117654" cy="1554790"/>
            <a:chOff x="6014575" y="1889528"/>
            <a:chExt cx="4117654" cy="1554790"/>
          </a:xfrm>
        </p:grpSpPr>
        <p:sp>
          <p:nvSpPr>
            <p:cNvPr id="23" name="Oval 22"/>
            <p:cNvSpPr/>
            <p:nvPr/>
          </p:nvSpPr>
          <p:spPr>
            <a:xfrm>
              <a:off x="7047709" y="1941773"/>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7047709" y="2976152"/>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5" name="Straight Connector 24"/>
            <p:cNvCxnSpPr>
              <a:stCxn id="23" idx="6"/>
            </p:cNvCxnSpPr>
            <p:nvPr/>
          </p:nvCxnSpPr>
          <p:spPr>
            <a:xfrm flipV="1">
              <a:off x="7501722" y="2160384"/>
              <a:ext cx="955555" cy="1153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4" idx="6"/>
              <a:endCxn id="27" idx="2"/>
            </p:cNvCxnSpPr>
            <p:nvPr/>
          </p:nvCxnSpPr>
          <p:spPr>
            <a:xfrm flipV="1">
              <a:off x="7509498" y="2171915"/>
              <a:ext cx="955555" cy="103832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8465052" y="1941773"/>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Oval 27"/>
            <p:cNvSpPr/>
            <p:nvPr/>
          </p:nvSpPr>
          <p:spPr>
            <a:xfrm>
              <a:off x="8465052" y="2973673"/>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9" name="TextBox 28"/>
                <p:cNvSpPr txBox="1"/>
                <p:nvPr/>
              </p:nvSpPr>
              <p:spPr>
                <a:xfrm>
                  <a:off x="8435873" y="1928860"/>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8435873" y="1928860"/>
                  <a:ext cx="454013" cy="461665"/>
                </a:xfrm>
                <a:prstGeom prst="rect">
                  <a:avLst/>
                </a:prstGeom>
                <a:blipFill>
                  <a:blip r:embed="rId10"/>
                  <a:stretch>
                    <a:fillRect l="-4054" r="-135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997125" y="188952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6997125" y="1889528"/>
                  <a:ext cx="454013"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997125" y="2936483"/>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6997125" y="2936483"/>
                  <a:ext cx="454013" cy="461665"/>
                </a:xfrm>
                <a:prstGeom prst="rect">
                  <a:avLst/>
                </a:prstGeom>
                <a:blipFill>
                  <a:blip r:embed="rId12"/>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8406693" y="2936483"/>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8406693" y="2936483"/>
                  <a:ext cx="454013" cy="461665"/>
                </a:xfrm>
                <a:prstGeom prst="rect">
                  <a:avLst/>
                </a:prstGeom>
                <a:blipFill>
                  <a:blip r:embed="rId13"/>
                  <a:stretch>
                    <a:fillRect l="-4000" r="-1333"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6014575" y="1959375"/>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6014575" y="1959375"/>
                  <a:ext cx="950414" cy="461665"/>
                </a:xfrm>
                <a:prstGeom prst="rect">
                  <a:avLst/>
                </a:prstGeom>
                <a:blipFill>
                  <a:blip r:embed="rId14"/>
                  <a:stretch>
                    <a:fillRect l="-192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8767343" y="1935699"/>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8767343" y="1935699"/>
                  <a:ext cx="1364886" cy="461665"/>
                </a:xfrm>
                <a:prstGeom prst="rect">
                  <a:avLst/>
                </a:prstGeom>
                <a:blipFill>
                  <a:blip r:embed="rId15"/>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014575" y="2972291"/>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6014575" y="2972291"/>
                  <a:ext cx="950414" cy="461665"/>
                </a:xfrm>
                <a:prstGeom prst="rect">
                  <a:avLst/>
                </a:prstGeom>
                <a:blipFill>
                  <a:blip r:embed="rId16"/>
                  <a:stretch>
                    <a:fillRect l="-1923"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8767343" y="2936483"/>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8767343" y="2936483"/>
                  <a:ext cx="1364886" cy="461665"/>
                </a:xfrm>
                <a:prstGeom prst="rect">
                  <a:avLst/>
                </a:prstGeom>
                <a:blipFill>
                  <a:blip r:embed="rId17"/>
                  <a:stretch>
                    <a:fillRect b="-1333"/>
                  </a:stretch>
                </a:blipFill>
              </p:spPr>
              <p:txBody>
                <a:bodyPr/>
                <a:lstStyle/>
                <a:p>
                  <a:r>
                    <a:rPr lang="en-US">
                      <a:noFill/>
                    </a:rPr>
                    <a:t> </a:t>
                  </a:r>
                </a:p>
              </p:txBody>
            </p:sp>
          </mc:Fallback>
        </mc:AlternateContent>
      </p:grpSp>
      <p:sp>
        <p:nvSpPr>
          <p:cNvPr id="64" name="TextBox 63"/>
          <p:cNvSpPr txBox="1"/>
          <p:nvPr/>
        </p:nvSpPr>
        <p:spPr>
          <a:xfrm>
            <a:off x="1711377" y="3697689"/>
            <a:ext cx="6483246" cy="523220"/>
          </a:xfrm>
          <a:prstGeom prst="rect">
            <a:avLst/>
          </a:prstGeom>
          <a:noFill/>
        </p:spPr>
        <p:txBody>
          <a:bodyPr wrap="square" rtlCol="0">
            <a:spAutoFit/>
          </a:bodyPr>
          <a:lstStyle/>
          <a:p>
            <a:r>
              <a:rPr lang="en-US" sz="2800" dirty="0"/>
              <a:t>Find a stable matching for this instance.</a:t>
            </a:r>
          </a:p>
        </p:txBody>
      </p:sp>
      <p:grpSp>
        <p:nvGrpSpPr>
          <p:cNvPr id="9" name="Group 8" descr="A stable matching instance with three riders and three horses.&#10;Preference lists:&#10;r1: h1, h2, h3&#10;r2: h2, h1, h3&#10;r3: h1, h2, h3&#10;h1: r1, r2, r3&#10;h2: r1, r2, r3&#10;h3: r1, r2, r3">
            <a:extLst>
              <a:ext uri="{FF2B5EF4-FFF2-40B4-BE49-F238E27FC236}">
                <a16:creationId xmlns:a16="http://schemas.microsoft.com/office/drawing/2014/main" id="{137C75F8-4915-8017-29C1-FEA96ECF5DF4}"/>
              </a:ext>
            </a:extLst>
          </p:cNvPr>
          <p:cNvGrpSpPr/>
          <p:nvPr/>
        </p:nvGrpSpPr>
        <p:grpSpPr>
          <a:xfrm>
            <a:off x="1909080" y="4235344"/>
            <a:ext cx="5147310" cy="2122599"/>
            <a:chOff x="1909080" y="4235344"/>
            <a:chExt cx="5147310" cy="2122599"/>
          </a:xfrm>
        </p:grpSpPr>
        <p:sp>
          <p:nvSpPr>
            <p:cNvPr id="43" name="Oval 42"/>
            <p:cNvSpPr/>
            <p:nvPr/>
          </p:nvSpPr>
          <p:spPr>
            <a:xfrm>
              <a:off x="3465061" y="4274714"/>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Oval 43"/>
            <p:cNvSpPr/>
            <p:nvPr/>
          </p:nvSpPr>
          <p:spPr>
            <a:xfrm>
              <a:off x="3465061" y="5121718"/>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Oval 46"/>
            <p:cNvSpPr/>
            <p:nvPr/>
          </p:nvSpPr>
          <p:spPr>
            <a:xfrm>
              <a:off x="4882404" y="4274714"/>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Oval 47"/>
            <p:cNvSpPr/>
            <p:nvPr/>
          </p:nvSpPr>
          <p:spPr>
            <a:xfrm>
              <a:off x="4882404" y="5119239"/>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49" name="TextBox 48"/>
                <p:cNvSpPr txBox="1"/>
                <p:nvPr/>
              </p:nvSpPr>
              <p:spPr>
                <a:xfrm>
                  <a:off x="4853225" y="426180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4853225" y="4261801"/>
                  <a:ext cx="454013" cy="461665"/>
                </a:xfrm>
                <a:prstGeom prst="rect">
                  <a:avLst/>
                </a:prstGeom>
                <a:blipFill>
                  <a:blip r:embed="rId18"/>
                  <a:stretch>
                    <a:fillRect l="-4000"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3414478" y="4235344"/>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3414478" y="4235344"/>
                  <a:ext cx="454013" cy="461665"/>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3414477" y="5082049"/>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3414477" y="5082049"/>
                  <a:ext cx="454013" cy="461665"/>
                </a:xfrm>
                <a:prstGeom prst="rect">
                  <a:avLst/>
                </a:prstGeom>
                <a:blipFill>
                  <a:blip r:embed="rId20"/>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824045" y="5082049"/>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4824045" y="5082049"/>
                  <a:ext cx="454013" cy="461665"/>
                </a:xfrm>
                <a:prstGeom prst="rect">
                  <a:avLst/>
                </a:prstGeom>
                <a:blipFill>
                  <a:blip r:embed="rId21"/>
                  <a:stretch>
                    <a:fillRect l="-4000" r="-1333"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909080" y="4262180"/>
                  <a:ext cx="950414" cy="477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909080" y="4262180"/>
                  <a:ext cx="950414" cy="477888"/>
                </a:xfrm>
                <a:prstGeom prst="rect">
                  <a:avLst/>
                </a:prstGeom>
                <a:blipFill>
                  <a:blip r:embed="rId22"/>
                  <a:stretch>
                    <a:fillRect l="-1923" r="-44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365596" y="4258898"/>
                  <a:ext cx="169079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oMath>
                    </m:oMathPara>
                  </a14:m>
                  <a:endParaRPr lang="en-US" sz="2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5365596" y="4258898"/>
                  <a:ext cx="1690794" cy="461665"/>
                </a:xfrm>
                <a:prstGeom prst="rect">
                  <a:avLst/>
                </a:prstGeom>
                <a:blipFill>
                  <a:blip r:embed="rId23"/>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1910722" y="5096884"/>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1910722" y="5096884"/>
                  <a:ext cx="950414" cy="461665"/>
                </a:xfrm>
                <a:prstGeom prst="rect">
                  <a:avLst/>
                </a:prstGeom>
                <a:blipFill>
                  <a:blip r:embed="rId24"/>
                  <a:stretch>
                    <a:fillRect l="-1923" r="-4423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394776" y="5111938"/>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oMath>
                    </m:oMathPara>
                  </a14:m>
                  <a:endParaRPr lang="en-US" sz="2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5394776" y="5111938"/>
                  <a:ext cx="1364886" cy="461665"/>
                </a:xfrm>
                <a:prstGeom prst="rect">
                  <a:avLst/>
                </a:prstGeom>
                <a:blipFill>
                  <a:blip r:embed="rId25"/>
                  <a:stretch>
                    <a:fillRect b="-1333"/>
                  </a:stretch>
                </a:blipFill>
              </p:spPr>
              <p:txBody>
                <a:bodyPr/>
                <a:lstStyle/>
                <a:p>
                  <a:r>
                    <a:rPr lang="en-US">
                      <a:noFill/>
                    </a:rPr>
                    <a:t> </a:t>
                  </a:r>
                </a:p>
              </p:txBody>
            </p:sp>
          </mc:Fallback>
        </mc:AlternateContent>
        <p:sp>
          <p:nvSpPr>
            <p:cNvPr id="57" name="Oval 56"/>
            <p:cNvSpPr/>
            <p:nvPr/>
          </p:nvSpPr>
          <p:spPr>
            <a:xfrm>
              <a:off x="3465061" y="5897661"/>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Oval 57"/>
            <p:cNvSpPr/>
            <p:nvPr/>
          </p:nvSpPr>
          <p:spPr>
            <a:xfrm>
              <a:off x="4882404" y="5897661"/>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59" name="TextBox 58"/>
                <p:cNvSpPr txBox="1"/>
                <p:nvPr/>
              </p:nvSpPr>
              <p:spPr>
                <a:xfrm>
                  <a:off x="4853225" y="588474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4853225" y="5884748"/>
                  <a:ext cx="454013" cy="461665"/>
                </a:xfrm>
                <a:prstGeom prst="rect">
                  <a:avLst/>
                </a:prstGeom>
                <a:blipFill>
                  <a:blip r:embed="rId26"/>
                  <a:stretch>
                    <a:fillRect l="-4000" r="-133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414478" y="585829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414478" y="5858291"/>
                  <a:ext cx="454013" cy="461665"/>
                </a:xfrm>
                <a:prstGeom prst="rect">
                  <a:avLst/>
                </a:prstGeom>
                <a:blipFill>
                  <a:blip r:embed="rId27"/>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1954093" y="5858290"/>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1954093" y="5858290"/>
                  <a:ext cx="950414" cy="461665"/>
                </a:xfrm>
                <a:prstGeom prst="rect">
                  <a:avLst/>
                </a:prstGeom>
                <a:blipFill>
                  <a:blip r:embed="rId28"/>
                  <a:stretch>
                    <a:fillRect l="-1935" r="-4516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413557" y="5884747"/>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oMath>
                    </m:oMathPara>
                  </a14:m>
                  <a:endParaRPr lang="en-US" sz="2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5413557" y="5884747"/>
                  <a:ext cx="1364886" cy="461665"/>
                </a:xfrm>
                <a:prstGeom prst="rect">
                  <a:avLst/>
                </a:prstGeom>
                <a:blipFill>
                  <a:blip r:embed="rId29"/>
                  <a:stretch>
                    <a:fillRect b="-1316"/>
                  </a:stretch>
                </a:blipFill>
              </p:spPr>
              <p:txBody>
                <a:bodyPr/>
                <a:lstStyle/>
                <a:p>
                  <a:r>
                    <a:rPr lang="en-US">
                      <a:noFill/>
                    </a:rPr>
                    <a:t> </a:t>
                  </a:r>
                </a:p>
              </p:txBody>
            </p:sp>
          </mc:Fallback>
        </mc:AlternateContent>
      </p:grpSp>
      <p:sp>
        <p:nvSpPr>
          <p:cNvPr id="2" name="Rectangle: Rounded Corners 1">
            <a:extLst>
              <a:ext uri="{FF2B5EF4-FFF2-40B4-BE49-F238E27FC236}">
                <a16:creationId xmlns:a16="http://schemas.microsoft.com/office/drawing/2014/main" id="{4772A892-A150-4D74-9E29-19326F5FAF5E}"/>
              </a:ext>
            </a:extLst>
          </p:cNvPr>
          <p:cNvSpPr/>
          <p:nvPr/>
        </p:nvSpPr>
        <p:spPr>
          <a:xfrm>
            <a:off x="8435873" y="5491625"/>
            <a:ext cx="3221421" cy="956201"/>
          </a:xfrm>
          <a:prstGeom prst="roundRect">
            <a:avLst/>
          </a:prstGeom>
          <a:solidFill>
            <a:srgbClr val="00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a:t>
            </a:r>
            <a:r>
              <a:rPr lang="en-US" sz="2400" dirty="0" err="1"/>
              <a:t>robbie</a:t>
            </a:r>
            <a:endParaRPr lang="en-US" sz="2400" dirty="0"/>
          </a:p>
        </p:txBody>
      </p:sp>
      <mc:AlternateContent xmlns:mc="http://schemas.openxmlformats.org/markup-compatibility/2006">
        <mc:Choice xmlns:p14="http://schemas.microsoft.com/office/powerpoint/2010/main" Requires="p14">
          <p:contentPart p14:bwMode="auto" r:id="rId30">
            <p14:nvContentPartPr>
              <p14:cNvPr id="18" name="Ink 17" descr="Top left: r_1, h_1 form a blocking pair.&#10;Top right: h_1 circled, h_2 underlined; show that it is not a perfect matching.&#10;Bottom: (r1, h1); (r2, h2); (r3, h3) is a stable matching.">
                <a:extLst>
                  <a:ext uri="{FF2B5EF4-FFF2-40B4-BE49-F238E27FC236}">
                    <a16:creationId xmlns:a16="http://schemas.microsoft.com/office/drawing/2014/main" id="{1B091EA2-A17D-449E-C96F-D1A0BA4AE56E}"/>
                  </a:ext>
                </a:extLst>
              </p14:cNvPr>
              <p14:cNvContentPartPr/>
              <p14:nvPr/>
            </p14:nvContentPartPr>
            <p14:xfrm>
              <a:off x="1706760" y="1633680"/>
              <a:ext cx="7647120" cy="4834080"/>
            </p14:xfrm>
          </p:contentPart>
        </mc:Choice>
        <mc:Fallback>
          <p:pic>
            <p:nvPicPr>
              <p:cNvPr id="18" name="Ink 17" descr="Top left: r_1, h_1 form a blocking pair.&#10;Top right: h_1 circled, h_2 underlined; show that it is not a perfect matching.&#10;Bottom: (r1, h1); (r2, h2); (r3, h3) is a stable matching.">
                <a:extLst>
                  <a:ext uri="{FF2B5EF4-FFF2-40B4-BE49-F238E27FC236}">
                    <a16:creationId xmlns:a16="http://schemas.microsoft.com/office/drawing/2014/main" id="{1B091EA2-A17D-449E-C96F-D1A0BA4AE56E}"/>
                  </a:ext>
                </a:extLst>
              </p:cNvPr>
              <p:cNvPicPr/>
              <p:nvPr/>
            </p:nvPicPr>
            <p:blipFill>
              <a:blip r:embed="rId31"/>
              <a:stretch>
                <a:fillRect/>
              </a:stretch>
            </p:blipFill>
            <p:spPr>
              <a:xfrm>
                <a:off x="1697400" y="1624320"/>
                <a:ext cx="7665840" cy="4852800"/>
              </a:xfrm>
              <a:prstGeom prst="rect">
                <a:avLst/>
              </a:prstGeom>
            </p:spPr>
          </p:pic>
        </mc:Fallback>
      </mc:AlternateContent>
    </p:spTree>
    <p:extLst>
      <p:ext uri="{BB962C8B-B14F-4D97-AF65-F5344CB8AC3E}">
        <p14:creationId xmlns:p14="http://schemas.microsoft.com/office/powerpoint/2010/main" val="2095587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a:bodyPr>
          <a:lstStyle/>
          <a:p>
            <a:r>
              <a:rPr lang="en-US" dirty="0"/>
              <a:t>Does a stable matching always exist?</a:t>
            </a:r>
          </a:p>
          <a:p>
            <a:r>
              <a:rPr lang="en-US" dirty="0"/>
              <a:t>Can we find a stable matching efficiently?</a:t>
            </a:r>
          </a:p>
          <a:p>
            <a:endParaRPr lang="en-US" dirty="0"/>
          </a:p>
          <a:p>
            <a:pPr marL="0" indent="0">
              <a:buNone/>
            </a:pPr>
            <a:endParaRPr lang="en-US" dirty="0"/>
          </a:p>
          <a:p>
            <a:pPr marL="0" indent="0">
              <a:buNone/>
            </a:pPr>
            <a:r>
              <a:rPr lang="en-US" dirty="0"/>
              <a:t>We’ll answer both of those questions in the next few lectures.</a:t>
            </a:r>
          </a:p>
          <a:p>
            <a:pPr marL="0" indent="0">
              <a:buNone/>
            </a:pPr>
            <a:r>
              <a:rPr lang="en-US" dirty="0"/>
              <a:t>Let’s start with the second one.</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92EF6203-1C52-D3C8-19EB-4585CA5060E0}"/>
                  </a:ext>
                  <a:ext uri="{C183D7F6-B498-43B3-948B-1728B52AA6E4}">
                    <adec:decorative xmlns:adec="http://schemas.microsoft.com/office/drawing/2017/decorative" val="1"/>
                  </a:ext>
                </a:extLst>
              </p14:cNvPr>
              <p14:cNvContentPartPr/>
              <p14:nvPr/>
            </p14:nvContentPartPr>
            <p14:xfrm>
              <a:off x="213120" y="1458000"/>
              <a:ext cx="6712200" cy="1158120"/>
            </p14:xfrm>
          </p:contentPart>
        </mc:Choice>
        <mc:Fallback>
          <p:pic>
            <p:nvPicPr>
              <p:cNvPr id="4" name="Ink 3">
                <a:extLst>
                  <a:ext uri="{FF2B5EF4-FFF2-40B4-BE49-F238E27FC236}">
                    <a16:creationId xmlns:a16="http://schemas.microsoft.com/office/drawing/2014/main" id="{92EF6203-1C52-D3C8-19EB-4585CA5060E0}"/>
                  </a:ext>
                  <a:ext uri="{C183D7F6-B498-43B3-948B-1728B52AA6E4}">
                    <adec:decorative xmlns:adec="http://schemas.microsoft.com/office/drawing/2017/decorative" val="1"/>
                  </a:ext>
                </a:extLst>
              </p:cNvPr>
              <p:cNvPicPr/>
              <p:nvPr/>
            </p:nvPicPr>
            <p:blipFill>
              <a:blip r:embed="rId3"/>
              <a:stretch>
                <a:fillRect/>
              </a:stretch>
            </p:blipFill>
            <p:spPr>
              <a:xfrm>
                <a:off x="203760" y="1448640"/>
                <a:ext cx="6730920" cy="1176840"/>
              </a:xfrm>
              <a:prstGeom prst="rect">
                <a:avLst/>
              </a:prstGeom>
            </p:spPr>
          </p:pic>
        </mc:Fallback>
      </mc:AlternateContent>
    </p:spTree>
    <p:extLst>
      <p:ext uri="{BB962C8B-B14F-4D97-AF65-F5344CB8AC3E}">
        <p14:creationId xmlns:p14="http://schemas.microsoft.com/office/powerpoint/2010/main" val="2534857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p:txBody>
          <a:bodyPr/>
          <a:lstStyle/>
          <a:p>
            <a:pPr eaLnBrk="1" hangingPunct="1"/>
            <a:r>
              <a:rPr lang="en-US" altLang="en-US"/>
              <a:t>Idea for an Algorithm</a:t>
            </a:r>
          </a:p>
        </p:txBody>
      </p:sp>
      <p:sp>
        <p:nvSpPr>
          <p:cNvPr id="13315" name="Rectangle 3"/>
          <p:cNvSpPr>
            <a:spLocks noGrp="1" noChangeArrowheads="1"/>
          </p:cNvSpPr>
          <p:nvPr>
            <p:ph idx="1"/>
            <p:custDataLst>
              <p:tags r:id="rId2"/>
            </p:custDataLst>
          </p:nvPr>
        </p:nvSpPr>
        <p:spPr>
          <a:xfrm>
            <a:off x="838200" y="1463857"/>
            <a:ext cx="9507674" cy="5157280"/>
          </a:xfrm>
        </p:spPr>
        <p:txBody>
          <a:bodyPr>
            <a:normAutofit lnSpcReduction="10000"/>
          </a:bodyPr>
          <a:lstStyle/>
          <a:p>
            <a:pPr indent="0">
              <a:buNone/>
              <a:defRPr/>
            </a:pPr>
            <a:r>
              <a:rPr lang="en-US" dirty="0"/>
              <a:t>Key idea</a:t>
            </a:r>
          </a:p>
          <a:p>
            <a:pPr marL="0" indent="0">
              <a:buNone/>
              <a:defRPr/>
            </a:pPr>
            <a:r>
              <a:rPr lang="en-US" dirty="0"/>
              <a:t>Unmatched riders “propose” to the highest horse on their preference list </a:t>
            </a:r>
            <a:r>
              <a:rPr lang="en-US" dirty="0">
                <a:solidFill>
                  <a:srgbClr val="FF0000"/>
                </a:solidFill>
              </a:rPr>
              <a:t>that they have not already proposed to.</a:t>
            </a:r>
            <a:br>
              <a:rPr lang="en-US" dirty="0"/>
            </a:br>
            <a:br>
              <a:rPr lang="en-US" dirty="0"/>
            </a:br>
            <a:r>
              <a:rPr lang="en-US" dirty="0"/>
              <a:t>Send in a rider to walk up to their favorite horse.</a:t>
            </a:r>
          </a:p>
          <a:p>
            <a:pPr indent="0">
              <a:buNone/>
              <a:defRPr/>
            </a:pPr>
            <a:r>
              <a:rPr lang="en-US" dirty="0"/>
              <a:t>Everyone in front of a different horse? Done!</a:t>
            </a:r>
          </a:p>
          <a:p>
            <a:pPr indent="0">
              <a:buNone/>
              <a:defRPr/>
            </a:pPr>
            <a:r>
              <a:rPr lang="en-US" dirty="0"/>
              <a:t>If more than one rider is at the same horse, let the horse decide its favorite.</a:t>
            </a:r>
          </a:p>
          <a:p>
            <a:pPr indent="0">
              <a:buNone/>
              <a:defRPr/>
            </a:pPr>
            <a:r>
              <a:rPr lang="en-US" dirty="0"/>
              <a:t>Rejected riders go back outside.</a:t>
            </a:r>
          </a:p>
          <a:p>
            <a:pPr indent="0">
              <a:buNone/>
              <a:defRPr/>
            </a:pPr>
            <a:endParaRPr lang="en-US" dirty="0"/>
          </a:p>
          <a:p>
            <a:pPr indent="0">
              <a:buNone/>
              <a:defRPr/>
            </a:pPr>
            <a:r>
              <a:rPr lang="en-US" dirty="0"/>
              <a:t>Repeat until you have a perfect matching.</a:t>
            </a:r>
          </a:p>
        </p:txBody>
      </p:sp>
    </p:spTree>
    <p:extLst>
      <p:ext uri="{BB962C8B-B14F-4D97-AF65-F5344CB8AC3E}">
        <p14:creationId xmlns:p14="http://schemas.microsoft.com/office/powerpoint/2010/main" val="1642031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1981200" y="228600"/>
            <a:ext cx="8229600" cy="1143000"/>
          </a:xfrm>
        </p:spPr>
        <p:txBody>
          <a:bodyPr/>
          <a:lstStyle/>
          <a:p>
            <a:pPr eaLnBrk="1" hangingPunct="1"/>
            <a:r>
              <a:rPr lang="en-US" altLang="en-US" dirty="0"/>
              <a:t>Gale-Shapley Algorithm</a:t>
            </a:r>
          </a:p>
        </p:txBody>
      </p:sp>
      <mc:AlternateContent xmlns:mc="http://schemas.openxmlformats.org/markup-compatibility/2006" xmlns:a14="http://schemas.microsoft.com/office/drawing/2010/main">
        <mc:Choice Requires="a14">
          <p:sp>
            <p:nvSpPr>
              <p:cNvPr id="16388" name="Text Box 4"/>
              <p:cNvSpPr txBox="1">
                <a:spLocks noChangeArrowheads="1"/>
              </p:cNvSpPr>
              <p:nvPr>
                <p:custDataLst>
                  <p:tags r:id="rId2"/>
                </p:custDataLst>
              </p:nvPr>
            </p:nvSpPr>
            <p:spPr bwMode="auto">
              <a:xfrm>
                <a:off x="473886" y="1650749"/>
                <a:ext cx="11620221" cy="3785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latin typeface="Courier New" panose="02070309020205020404" pitchFamily="49" charset="0"/>
                    <a:cs typeface="Courier New" panose="02070309020205020404" pitchFamily="49" charset="0"/>
                  </a:rPr>
                  <a:t>Initially all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𝑅</m:t>
                    </m:r>
                  </m:oMath>
                </a14:m>
                <a:r>
                  <a:rPr lang="en-US" altLang="en-US" sz="2400" dirty="0">
                    <a:latin typeface="Courier New" panose="02070309020205020404" pitchFamily="49" charset="0"/>
                    <a:cs typeface="Courier New" panose="02070309020205020404" pitchFamily="49" charset="0"/>
                  </a:rPr>
                  <a:t> and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𝐻</m:t>
                    </m:r>
                  </m:oMath>
                </a14:m>
                <a:r>
                  <a:rPr lang="en-US" altLang="en-US" sz="2400" dirty="0">
                    <a:latin typeface="Courier New" panose="02070309020205020404" pitchFamily="49" charset="0"/>
                    <a:cs typeface="Courier New" panose="02070309020205020404" pitchFamily="49" charset="0"/>
                  </a:rPr>
                  <a:t> are free</a:t>
                </a:r>
              </a:p>
              <a:p>
                <a:pPr eaLnBrk="1" hangingPunct="1"/>
                <a:r>
                  <a:rPr lang="en-US" altLang="en-US" sz="2400" dirty="0">
                    <a:latin typeface="Courier New" panose="02070309020205020404" pitchFamily="49" charset="0"/>
                    <a:cs typeface="Courier New" panose="02070309020205020404" pitchFamily="49" charset="0"/>
                  </a:rPr>
                  <a:t>while there is a free </a:t>
                </a:r>
                <a14:m>
                  <m:oMath xmlns:m="http://schemas.openxmlformats.org/officeDocument/2006/math">
                    <m:r>
                      <a:rPr lang="en-US" altLang="en-US" sz="2400" b="0" i="1" smtClean="0">
                        <a:latin typeface="Cambria Math" panose="02040503050406030204" pitchFamily="18" charset="0"/>
                      </a:rPr>
                      <m:t>𝑟</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be highest on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s list that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has not proposed to</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is free </a:t>
                </a: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else </a:t>
                </a:r>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a:t>
                </a:r>
                <a14:m>
                  <m:oMath xmlns:m="http://schemas.openxmlformats.org/officeDocument/2006/math">
                    <m:r>
                      <a:rPr lang="en-US" altLang="en-US" sz="2400" b="0" i="1" smtClean="0">
                        <a:solidFill>
                          <a:schemeClr val="tx2">
                            <a:lumMod val="60000"/>
                            <a:lumOff val="40000"/>
                          </a:schemeClr>
                        </a:solidFill>
                        <a:latin typeface="Cambria Math" panose="02040503050406030204" pitchFamily="18" charset="0"/>
                      </a:rPr>
                      <m:t>h</m:t>
                    </m:r>
                  </m:oMath>
                </a14:m>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 is not free</a:t>
                </a:r>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m:t>
                    </m:r>
                  </m:oMath>
                </a14:m>
                <a:r>
                  <a:rPr lang="en-US" altLang="en-US" sz="2400" dirty="0">
                    <a:latin typeface="Courier New" panose="02070309020205020404" pitchFamily="49" charset="0"/>
                    <a:cs typeface="Courier New" panose="02070309020205020404" pitchFamily="49" charset="0"/>
                  </a:rPr>
                  <a:t> be the current match of </a:t>
                </a:r>
                <a14:m>
                  <m:oMath xmlns:m="http://schemas.openxmlformats.org/officeDocument/2006/math">
                    <m:r>
                      <a:rPr lang="en-US" altLang="en-US" sz="2400" b="0" i="1" smtClean="0">
                        <a:latin typeface="Cambria Math" panose="02040503050406030204" pitchFamily="18" charset="0"/>
                        <a:cs typeface="Courier New" panose="02070309020205020404" pitchFamily="49" charset="0"/>
                      </a:rPr>
                      <m:t>h</m:t>
                    </m:r>
                  </m:oMath>
                </a14:m>
                <a:r>
                  <a:rPr lang="en-US" altLang="en-US" sz="2400" dirty="0">
                    <a:latin typeface="Courier New" panose="02070309020205020404" pitchFamily="49" charset="0"/>
                    <a:cs typeface="Courier New" panose="02070309020205020404" pitchFamily="49" charset="0"/>
                  </a:rPr>
                  <a:t>.</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prefers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to </a:t>
                </a:r>
                <a14:m>
                  <m:oMath xmlns:m="http://schemas.openxmlformats.org/officeDocument/2006/math">
                    <m:r>
                      <m:rPr>
                        <m:sty m:val="p"/>
                      </m:rPr>
                      <a:rPr lang="en-US" altLang="en-US" sz="2400" b="0" i="0" smtClean="0">
                        <a:latin typeface="Cambria Math" panose="02040503050406030204" pitchFamily="18" charset="0"/>
                      </a:rPr>
                      <m:t>r</m:t>
                    </m:r>
                    <m:r>
                      <a:rPr lang="en-US" altLang="en-US" sz="2400" i="1">
                        <a:latin typeface="Cambria Math" panose="02040503050406030204" pitchFamily="18" charset="0"/>
                      </a:rPr>
                      <m:t>′</m:t>
                    </m:r>
                  </m:oMath>
                </a14:m>
                <a:endParaRPr lang="en-US" altLang="en-US" sz="2400" baseline="-250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a:t>
                </a:r>
                <a:r>
                  <a:rPr lang="en-US" altLang="en-US" sz="2400" dirty="0" err="1">
                    <a:latin typeface="Courier New" panose="02070309020205020404" pitchFamily="49" charset="0"/>
                    <a:cs typeface="Courier New" panose="02070309020205020404" pitchFamily="49" charset="0"/>
                  </a:rPr>
                  <a:t>unmatch</a:t>
                </a:r>
                <a:r>
                  <a:rPr lang="en-US" altLang="en-US" sz="2400" dirty="0">
                    <a:latin typeface="Courier New" panose="02070309020205020404" pitchFamily="49" charset="0"/>
                    <a:cs typeface="Courier New" panose="02070309020205020404" pitchFamily="49" charset="0"/>
                  </a:rPr>
                  <a:t>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p:txBody>
          </p:sp>
        </mc:Choice>
        <mc:Fallback xmlns="">
          <p:sp>
            <p:nvSpPr>
              <p:cNvPr id="16388" name="Text Box 4"/>
              <p:cNvSpPr txBox="1">
                <a:spLocks noRot="1" noChangeAspect="1" noMove="1" noResize="1" noEditPoints="1" noAdjustHandles="1" noChangeArrowheads="1" noChangeShapeType="1" noTextEdit="1"/>
              </p:cNvSpPr>
              <p:nvPr>
                <p:custDataLst>
                  <p:tags r:id="rId6"/>
                </p:custDataLst>
              </p:nvPr>
            </p:nvSpPr>
            <p:spPr bwMode="auto">
              <a:xfrm>
                <a:off x="473886" y="1650749"/>
                <a:ext cx="11620221" cy="3785652"/>
              </a:xfrm>
              <a:prstGeom prst="rect">
                <a:avLst/>
              </a:prstGeom>
              <a:blipFill>
                <a:blip r:embed="rId7"/>
                <a:stretch>
                  <a:fillRect l="-839" t="-1127" b="-289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096884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Example</a:t>
            </a:r>
          </a:p>
        </p:txBody>
      </p:sp>
      <p:sp>
        <p:nvSpPr>
          <p:cNvPr id="4" name="Oval 3">
            <a:extLst>
              <a:ext uri="{C183D7F6-B498-43B3-948B-1728B52AA6E4}">
                <adec:decorative xmlns:adec="http://schemas.microsoft.com/office/drawing/2017/decorative" val="1"/>
              </a:ext>
            </a:extLst>
          </p:cNvPr>
          <p:cNvSpPr/>
          <p:nvPr/>
        </p:nvSpPr>
        <p:spPr>
          <a:xfrm>
            <a:off x="3773528" y="1972189"/>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a:extLst>
              <a:ext uri="{C183D7F6-B498-43B3-948B-1728B52AA6E4}">
                <adec:decorative xmlns:adec="http://schemas.microsoft.com/office/drawing/2017/decorative" val="1"/>
              </a:ext>
            </a:extLst>
          </p:cNvPr>
          <p:cNvSpPr/>
          <p:nvPr/>
        </p:nvSpPr>
        <p:spPr>
          <a:xfrm>
            <a:off x="3773528" y="3469189"/>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a:extLst>
              <a:ext uri="{C183D7F6-B498-43B3-948B-1728B52AA6E4}">
                <adec:decorative xmlns:adec="http://schemas.microsoft.com/office/drawing/2017/decorative" val="1"/>
              </a:ext>
            </a:extLst>
          </p:cNvPr>
          <p:cNvSpPr/>
          <p:nvPr/>
        </p:nvSpPr>
        <p:spPr>
          <a:xfrm>
            <a:off x="7647647" y="1972189"/>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a:extLst>
              <a:ext uri="{C183D7F6-B498-43B3-948B-1728B52AA6E4}">
                <adec:decorative xmlns:adec="http://schemas.microsoft.com/office/drawing/2017/decorative" val="1"/>
              </a:ext>
            </a:extLst>
          </p:cNvPr>
          <p:cNvSpPr/>
          <p:nvPr/>
        </p:nvSpPr>
        <p:spPr>
          <a:xfrm>
            <a:off x="7647647" y="3466710"/>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8" name="TextBox 7"/>
              <p:cNvSpPr txBox="1"/>
              <p:nvPr/>
            </p:nvSpPr>
            <p:spPr>
              <a:xfrm>
                <a:off x="7633942" y="192622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633942" y="1926222"/>
                <a:ext cx="454013" cy="461665"/>
              </a:xfrm>
              <a:prstGeom prst="rect">
                <a:avLst/>
              </a:prstGeom>
              <a:blipFill>
                <a:blip r:embed="rId3"/>
                <a:stretch>
                  <a:fillRect l="-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13924" y="1902987"/>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713924" y="1902987"/>
                <a:ext cx="454013" cy="461665"/>
              </a:xfrm>
              <a:prstGeom prst="rect">
                <a:avLst/>
              </a:prstGeom>
              <a:blipFill>
                <a:blip r:embed="rId4"/>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714474" y="341172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714474" y="3411721"/>
                <a:ext cx="454013" cy="461665"/>
              </a:xfrm>
              <a:prstGeom prst="rect">
                <a:avLst/>
              </a:prstGeom>
              <a:blipFill>
                <a:blip r:embed="rId5"/>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618466" y="342529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618466" y="3425295"/>
                <a:ext cx="454013" cy="461665"/>
              </a:xfrm>
              <a:prstGeom prst="rect">
                <a:avLst/>
              </a:prstGeom>
              <a:blipFill>
                <a:blip r:embed="rId6"/>
                <a:stretch>
                  <a:fillRect l="-4054" r="-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217547" y="1959655"/>
                <a:ext cx="950414" cy="477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217547" y="1959655"/>
                <a:ext cx="950414" cy="477888"/>
              </a:xfrm>
              <a:prstGeom prst="rect">
                <a:avLst/>
              </a:prstGeom>
              <a:blipFill>
                <a:blip r:embed="rId7"/>
                <a:stretch>
                  <a:fillRect l="-1923" r="-44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130839" y="1956373"/>
                <a:ext cx="169079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130839" y="1956373"/>
                <a:ext cx="1690794"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219189" y="3444355"/>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219189" y="3444355"/>
                <a:ext cx="950414" cy="461665"/>
              </a:xfrm>
              <a:prstGeom prst="rect">
                <a:avLst/>
              </a:prstGeom>
              <a:blipFill>
                <a:blip r:embed="rId9"/>
                <a:stretch>
                  <a:fillRect l="-1923" r="-4423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8160019" y="3459409"/>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8160019" y="3459409"/>
                <a:ext cx="1364886" cy="461665"/>
              </a:xfrm>
              <a:prstGeom prst="rect">
                <a:avLst/>
              </a:prstGeom>
              <a:blipFill>
                <a:blip r:embed="rId10"/>
                <a:stretch>
                  <a:fillRect b="-1316"/>
                </a:stretch>
              </a:blipFill>
            </p:spPr>
            <p:txBody>
              <a:bodyPr/>
              <a:lstStyle/>
              <a:p>
                <a:r>
                  <a:rPr lang="en-US">
                    <a:noFill/>
                  </a:rPr>
                  <a:t> </a:t>
                </a:r>
              </a:p>
            </p:txBody>
          </p:sp>
        </mc:Fallback>
      </mc:AlternateContent>
      <p:sp>
        <p:nvSpPr>
          <p:cNvPr id="16" name="Oval 15">
            <a:extLst>
              <a:ext uri="{C183D7F6-B498-43B3-948B-1728B52AA6E4}">
                <adec:decorative xmlns:adec="http://schemas.microsoft.com/office/drawing/2017/decorative" val="1"/>
              </a:ext>
            </a:extLst>
          </p:cNvPr>
          <p:cNvSpPr/>
          <p:nvPr/>
        </p:nvSpPr>
        <p:spPr>
          <a:xfrm>
            <a:off x="3773528" y="523664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a:extLst>
              <a:ext uri="{C183D7F6-B498-43B3-948B-1728B52AA6E4}">
                <adec:decorative xmlns:adec="http://schemas.microsoft.com/office/drawing/2017/decorative" val="1"/>
              </a:ext>
            </a:extLst>
          </p:cNvPr>
          <p:cNvSpPr/>
          <p:nvPr/>
        </p:nvSpPr>
        <p:spPr>
          <a:xfrm>
            <a:off x="7647647" y="523664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p:cNvSpPr txBox="1"/>
              <p:nvPr/>
            </p:nvSpPr>
            <p:spPr>
              <a:xfrm>
                <a:off x="7633942" y="518428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633942" y="5184282"/>
                <a:ext cx="454013" cy="461665"/>
              </a:xfrm>
              <a:prstGeom prst="rect">
                <a:avLst/>
              </a:prstGeom>
              <a:blipFill>
                <a:blip r:embed="rId11"/>
                <a:stretch>
                  <a:fillRect l="-4000" r="-133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714474" y="519952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714474" y="5199521"/>
                <a:ext cx="454013"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262560" y="5197277"/>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262560" y="5197277"/>
                <a:ext cx="950414" cy="461665"/>
              </a:xfrm>
              <a:prstGeom prst="rect">
                <a:avLst/>
              </a:prstGeom>
              <a:blipFill>
                <a:blip r:embed="rId13"/>
                <a:stretch>
                  <a:fillRect l="-1923" r="-44231"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178800" y="5223734"/>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178800" y="5223734"/>
                <a:ext cx="1364886" cy="461665"/>
              </a:xfrm>
              <a:prstGeom prst="rect">
                <a:avLst/>
              </a:prstGeom>
              <a:blipFill>
                <a:blip r:embed="rId14"/>
                <a:stretch>
                  <a:fillRect/>
                </a:stretch>
              </a:blipFill>
            </p:spPr>
            <p:txBody>
              <a:bodyPr/>
              <a:lstStyle/>
              <a:p>
                <a:r>
                  <a:rPr lang="en-US">
                    <a:noFill/>
                  </a:rPr>
                  <a:t> </a:t>
                </a:r>
              </a:p>
            </p:txBody>
          </p:sp>
        </mc:Fallback>
      </mc:AlternateContent>
      <p:cxnSp>
        <p:nvCxnSpPr>
          <p:cNvPr id="23" name="Straight Connector 22">
            <a:extLst>
              <a:ext uri="{C183D7F6-B498-43B3-948B-1728B52AA6E4}">
                <adec:decorative xmlns:adec="http://schemas.microsoft.com/office/drawing/2017/decorative" val="1"/>
              </a:ext>
            </a:extLst>
          </p:cNvPr>
          <p:cNvCxnSpPr>
            <a:stCxn id="4" idx="6"/>
            <a:endCxn id="6" idx="2"/>
          </p:cNvCxnSpPr>
          <p:nvPr/>
        </p:nvCxnSpPr>
        <p:spPr>
          <a:xfrm>
            <a:off x="4227541" y="2202330"/>
            <a:ext cx="3420107"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1700270" y="6015210"/>
                <a:ext cx="8645604" cy="369332"/>
              </a:xfrm>
              <a:prstGeom prst="rect">
                <a:avLst/>
              </a:prstGeom>
              <a:noFill/>
            </p:spPr>
            <p:txBody>
              <a:bodyPr wrap="square" rtlCol="0">
                <a:spAutoFit/>
              </a:bodyPr>
              <a:lstStyle/>
              <a:p>
                <a:r>
                  <a:rPr lang="en-US" dirty="0"/>
                  <a:t>Proposals: </a:t>
                </a:r>
                <a14:m>
                  <m:oMath xmlns:m="http://schemas.openxmlformats.org/officeDocument/2006/math">
                    <m:sSub>
                      <m:sSubPr>
                        <m:ctrlPr>
                          <a:rPr lang="en-US" i="1">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𝑟</m:t>
                        </m:r>
                      </m:e>
                      <m:sub>
                        <m:r>
                          <a:rPr lang="en-US" i="1">
                            <a:solidFill>
                              <a:srgbClr val="00B0F0"/>
                            </a:solidFill>
                            <a:latin typeface="Cambria Math" panose="02040503050406030204" pitchFamily="18" charset="0"/>
                          </a:rPr>
                          <m:t>1</m:t>
                        </m:r>
                      </m:sub>
                    </m:sSub>
                    <m:r>
                      <a:rPr lang="en-US" i="1">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𝑟</m:t>
                        </m:r>
                      </m:e>
                      <m:sub>
                        <m:r>
                          <a:rPr lang="en-US" i="1">
                            <a:solidFill>
                              <a:srgbClr val="00B050"/>
                            </a:solidFill>
                            <a:latin typeface="Cambria Math" panose="02040503050406030204" pitchFamily="18" charset="0"/>
                          </a:rPr>
                          <m:t>2</m:t>
                        </m:r>
                      </m:sub>
                    </m:sSub>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𝑟</m:t>
                        </m:r>
                      </m:e>
                      <m:sub>
                        <m:r>
                          <a:rPr lang="en-US" i="1">
                            <a:solidFill>
                              <a:srgbClr val="FF0000"/>
                            </a:solidFill>
                            <a:latin typeface="Cambria Math" panose="02040503050406030204" pitchFamily="18" charset="0"/>
                          </a:rPr>
                          <m:t>1</m:t>
                        </m:r>
                      </m:sub>
                    </m:sSub>
                    <m:r>
                      <a:rPr lang="en-US" i="1">
                        <a:latin typeface="Cambria Math" panose="02040503050406030204" pitchFamily="18" charset="0"/>
                      </a:rPr>
                      <m:t>,</m:t>
                    </m:r>
                    <m:sSub>
                      <m:sSubPr>
                        <m:ctrlPr>
                          <a:rPr lang="en-US" i="1">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𝑟</m:t>
                        </m:r>
                      </m:e>
                      <m:sub>
                        <m:r>
                          <a:rPr lang="en-US" i="1">
                            <a:solidFill>
                              <a:srgbClr val="FFC000"/>
                            </a:solidFill>
                            <a:latin typeface="Cambria Math" panose="02040503050406030204" pitchFamily="18" charset="0"/>
                          </a:rPr>
                          <m:t>3</m:t>
                        </m:r>
                      </m:sub>
                    </m:sSub>
                    <m:r>
                      <a:rPr lang="en-US" i="1">
                        <a:latin typeface="Cambria Math" panose="02040503050406030204" pitchFamily="18" charset="0"/>
                      </a:rPr>
                      <m:t>,</m:t>
                    </m:r>
                    <m:sSub>
                      <m:sSubPr>
                        <m:ctrlPr>
                          <a:rPr lang="en-US" i="1">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𝑟</m:t>
                        </m:r>
                      </m:e>
                      <m:sub>
                        <m:r>
                          <a:rPr lang="en-US" i="1">
                            <a:solidFill>
                              <a:srgbClr val="7030A0"/>
                            </a:solidFill>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1</m:t>
                        </m:r>
                      </m:sub>
                    </m:sSub>
                  </m:oMath>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1700270" y="6015210"/>
                <a:ext cx="8645604" cy="369332"/>
              </a:xfrm>
              <a:prstGeom prst="rect">
                <a:avLst/>
              </a:prstGeom>
              <a:blipFill>
                <a:blip r:embed="rId15"/>
                <a:stretch>
                  <a:fillRect l="-635" t="-10000" b="-26667"/>
                </a:stretch>
              </a:blipFill>
            </p:spPr>
            <p:txBody>
              <a:bodyPr/>
              <a:lstStyle/>
              <a:p>
                <a:r>
                  <a:rPr lang="en-US">
                    <a:noFill/>
                  </a:rPr>
                  <a:t> </a:t>
                </a:r>
              </a:p>
            </p:txBody>
          </p:sp>
        </mc:Fallback>
      </mc:AlternateContent>
      <p:cxnSp>
        <p:nvCxnSpPr>
          <p:cNvPr id="30" name="Straight Connector 29">
            <a:extLst>
              <a:ext uri="{C183D7F6-B498-43B3-948B-1728B52AA6E4}">
                <adec:decorative xmlns:adec="http://schemas.microsoft.com/office/drawing/2017/decorative" val="1"/>
              </a:ext>
            </a:extLst>
          </p:cNvPr>
          <p:cNvCxnSpPr/>
          <p:nvPr/>
        </p:nvCxnSpPr>
        <p:spPr>
          <a:xfrm>
            <a:off x="4227541" y="2202330"/>
            <a:ext cx="3420107"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C183D7F6-B498-43B3-948B-1728B52AA6E4}">
                <adec:decorative xmlns:adec="http://schemas.microsoft.com/office/drawing/2017/decorative" val="1"/>
              </a:ext>
            </a:extLst>
          </p:cNvPr>
          <p:cNvCxnSpPr>
            <a:stCxn id="5" idx="6"/>
          </p:cNvCxnSpPr>
          <p:nvPr/>
        </p:nvCxnSpPr>
        <p:spPr>
          <a:xfrm flipV="1">
            <a:off x="4235317" y="2228790"/>
            <a:ext cx="3412331" cy="1474482"/>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C183D7F6-B498-43B3-948B-1728B52AA6E4}">
                <adec:decorative xmlns:adec="http://schemas.microsoft.com/office/drawing/2017/decorative" val="1"/>
              </a:ext>
            </a:extLst>
          </p:cNvPr>
          <p:cNvCxnSpPr/>
          <p:nvPr/>
        </p:nvCxnSpPr>
        <p:spPr>
          <a:xfrm flipV="1">
            <a:off x="4235317" y="2228790"/>
            <a:ext cx="3412331" cy="1474482"/>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C183D7F6-B498-43B3-948B-1728B52AA6E4}">
                <adec:decorative xmlns:adec="http://schemas.microsoft.com/office/drawing/2017/decorative" val="1"/>
              </a:ext>
            </a:extLst>
          </p:cNvPr>
          <p:cNvCxnSpPr>
            <a:stCxn id="4" idx="6"/>
            <a:endCxn id="7" idx="2"/>
          </p:cNvCxnSpPr>
          <p:nvPr/>
        </p:nvCxnSpPr>
        <p:spPr>
          <a:xfrm>
            <a:off x="4227541" y="2202331"/>
            <a:ext cx="3420107" cy="149452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C183D7F6-B498-43B3-948B-1728B52AA6E4}">
                <adec:decorative xmlns:adec="http://schemas.microsoft.com/office/drawing/2017/decorative" val="1"/>
              </a:ext>
            </a:extLst>
          </p:cNvPr>
          <p:cNvCxnSpPr/>
          <p:nvPr/>
        </p:nvCxnSpPr>
        <p:spPr>
          <a:xfrm>
            <a:off x="4212950" y="2209268"/>
            <a:ext cx="3420107" cy="1494521"/>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C183D7F6-B498-43B3-948B-1728B52AA6E4}">
                <adec:decorative xmlns:adec="http://schemas.microsoft.com/office/drawing/2017/decorative" val="1"/>
              </a:ext>
            </a:extLst>
          </p:cNvPr>
          <p:cNvCxnSpPr>
            <a:stCxn id="16" idx="6"/>
            <a:endCxn id="6" idx="2"/>
          </p:cNvCxnSpPr>
          <p:nvPr/>
        </p:nvCxnSpPr>
        <p:spPr>
          <a:xfrm flipV="1">
            <a:off x="4227541" y="2202331"/>
            <a:ext cx="3420107" cy="3264459"/>
          </a:xfrm>
          <a:prstGeom prst="line">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C183D7F6-B498-43B3-948B-1728B52AA6E4}">
                <adec:decorative xmlns:adec="http://schemas.microsoft.com/office/drawing/2017/decorative" val="1"/>
              </a:ext>
            </a:extLst>
          </p:cNvPr>
          <p:cNvCxnSpPr>
            <a:stCxn id="16" idx="6"/>
            <a:endCxn id="7" idx="2"/>
          </p:cNvCxnSpPr>
          <p:nvPr/>
        </p:nvCxnSpPr>
        <p:spPr>
          <a:xfrm flipV="1">
            <a:off x="4227541" y="3696851"/>
            <a:ext cx="3420107" cy="1769938"/>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C183D7F6-B498-43B3-948B-1728B52AA6E4}">
                <adec:decorative xmlns:adec="http://schemas.microsoft.com/office/drawing/2017/decorative" val="1"/>
              </a:ext>
            </a:extLst>
          </p:cNvPr>
          <p:cNvCxnSpPr/>
          <p:nvPr/>
        </p:nvCxnSpPr>
        <p:spPr>
          <a:xfrm flipV="1">
            <a:off x="4216838" y="3716868"/>
            <a:ext cx="3420107" cy="1769938"/>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C183D7F6-B498-43B3-948B-1728B52AA6E4}">
                <adec:decorative xmlns:adec="http://schemas.microsoft.com/office/drawing/2017/decorative" val="1"/>
              </a:ext>
            </a:extLst>
          </p:cNvPr>
          <p:cNvCxnSpPr>
            <a:stCxn id="4" idx="6"/>
            <a:endCxn id="17" idx="2"/>
          </p:cNvCxnSpPr>
          <p:nvPr/>
        </p:nvCxnSpPr>
        <p:spPr>
          <a:xfrm>
            <a:off x="4227541" y="2202331"/>
            <a:ext cx="3420107" cy="326445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C183D7F6-B498-43B3-948B-1728B52AA6E4}">
                <adec:decorative xmlns:adec="http://schemas.microsoft.com/office/drawing/2017/decorative" val="1"/>
              </a:ext>
            </a:extLst>
          </p:cNvPr>
          <p:cNvCxnSpPr/>
          <p:nvPr/>
        </p:nvCxnSpPr>
        <p:spPr>
          <a:xfrm>
            <a:off x="4212950" y="2202083"/>
            <a:ext cx="3420107" cy="3264459"/>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12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3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44"/>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55"/>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128D-89D1-4244-890A-C4A8FAE59B50}"/>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5BF702E3-04F8-4B29-8826-CA1E6BE29EA5}"/>
              </a:ext>
            </a:extLst>
          </p:cNvPr>
          <p:cNvSpPr>
            <a:spLocks noGrp="1"/>
          </p:cNvSpPr>
          <p:nvPr>
            <p:ph idx="1"/>
          </p:nvPr>
        </p:nvSpPr>
        <p:spPr/>
        <p:txBody>
          <a:bodyPr/>
          <a:lstStyle/>
          <a:p>
            <a:pPr marL="0" indent="0">
              <a:buNone/>
            </a:pPr>
            <a:r>
              <a:rPr lang="en-US" dirty="0"/>
              <a:t>Logistics</a:t>
            </a:r>
          </a:p>
          <a:p>
            <a:pPr marL="0" indent="0">
              <a:buNone/>
            </a:pPr>
            <a:r>
              <a:rPr lang="en-US" dirty="0"/>
              <a:t>What is this course?</a:t>
            </a:r>
          </a:p>
          <a:p>
            <a:pPr marL="0" indent="0">
              <a:buNone/>
            </a:pPr>
            <a:r>
              <a:rPr lang="en-US" dirty="0"/>
              <a:t>Start of the content</a:t>
            </a:r>
          </a:p>
        </p:txBody>
      </p:sp>
    </p:spTree>
    <p:extLst>
      <p:ext uri="{BB962C8B-B14F-4D97-AF65-F5344CB8AC3E}">
        <p14:creationId xmlns:p14="http://schemas.microsoft.com/office/powerpoint/2010/main" val="3614383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custDataLst>
              <p:tags r:id="rId1"/>
            </p:custDataLst>
          </p:nvPr>
        </p:nvSpPr>
        <p:spPr/>
        <p:txBody>
          <a:bodyPr/>
          <a:lstStyle/>
          <a:p>
            <a:pPr eaLnBrk="1" hangingPunct="1"/>
            <a:r>
              <a:rPr lang="en-US" altLang="en-US" dirty="0"/>
              <a:t>Does this algorithm work?</a:t>
            </a:r>
          </a:p>
        </p:txBody>
      </p:sp>
      <p:sp>
        <p:nvSpPr>
          <p:cNvPr id="18435" name="Rectangle 3"/>
          <p:cNvSpPr>
            <a:spLocks noGrp="1" noChangeArrowheads="1"/>
          </p:cNvSpPr>
          <p:nvPr>
            <p:ph idx="1"/>
            <p:custDataLst>
              <p:tags r:id="rId2"/>
            </p:custDataLst>
          </p:nvPr>
        </p:nvSpPr>
        <p:spPr/>
        <p:txBody>
          <a:bodyPr>
            <a:normAutofit/>
          </a:bodyPr>
          <a:lstStyle/>
          <a:p>
            <a:pPr eaLnBrk="1" hangingPunct="1"/>
            <a:r>
              <a:rPr lang="en-US" altLang="en-US" dirty="0"/>
              <a:t>Does it run in a reasonable amount of time?</a:t>
            </a:r>
          </a:p>
          <a:p>
            <a:pPr eaLnBrk="1" hangingPunct="1"/>
            <a:r>
              <a:rPr lang="en-US" altLang="en-US" dirty="0"/>
              <a:t>Is the result correct (i.e. a stable matching)?</a:t>
            </a:r>
          </a:p>
          <a:p>
            <a:pPr eaLnBrk="1" hangingPunct="1"/>
            <a:endParaRPr lang="en-US" altLang="en-US" dirty="0"/>
          </a:p>
          <a:p>
            <a:pPr eaLnBrk="1" hangingPunct="1"/>
            <a:r>
              <a:rPr lang="en-US" altLang="en-US" dirty="0"/>
              <a:t>Begin by identifying invariants and measures of progress</a:t>
            </a:r>
          </a:p>
          <a:p>
            <a:pPr marL="457200" lvl="1" indent="0" eaLnBrk="1" hangingPunct="1">
              <a:buNone/>
            </a:pPr>
            <a:r>
              <a:rPr lang="en-US" altLang="en-US" sz="2800" dirty="0">
                <a:solidFill>
                  <a:srgbClr val="00B0F0"/>
                </a:solidFill>
              </a:rPr>
              <a:t>Observation A</a:t>
            </a:r>
            <a:r>
              <a:rPr lang="en-US" altLang="en-US" sz="2800" dirty="0"/>
              <a:t>: r’s proposals get worse for them.</a:t>
            </a:r>
          </a:p>
          <a:p>
            <a:pPr marL="457200" lvl="1" indent="0" eaLnBrk="1" hangingPunct="1">
              <a:buNone/>
            </a:pPr>
            <a:r>
              <a:rPr lang="en-US" altLang="en-US" sz="2800" dirty="0">
                <a:solidFill>
                  <a:srgbClr val="00B0F0"/>
                </a:solidFill>
              </a:rPr>
              <a:t>Observation B</a:t>
            </a:r>
            <a:r>
              <a:rPr lang="en-US" altLang="en-US" sz="2800" dirty="0"/>
              <a:t>: Once h is matched, h stays matched.</a:t>
            </a:r>
          </a:p>
          <a:p>
            <a:pPr marL="457200" lvl="1" indent="0" eaLnBrk="1" hangingPunct="1">
              <a:buNone/>
            </a:pPr>
            <a:r>
              <a:rPr lang="en-US" altLang="en-US" sz="2800" dirty="0">
                <a:solidFill>
                  <a:srgbClr val="00B0F0"/>
                </a:solidFill>
              </a:rPr>
              <a:t>Observation C</a:t>
            </a:r>
            <a:r>
              <a:rPr lang="en-US" altLang="en-US" sz="2800" dirty="0"/>
              <a:t>: h’s partners get better.</a:t>
            </a:r>
          </a:p>
        </p:txBody>
      </p:sp>
      <p:sp>
        <p:nvSpPr>
          <p:cNvPr id="2" name="TextBox 1">
            <a:extLst>
              <a:ext uri="{FF2B5EF4-FFF2-40B4-BE49-F238E27FC236}">
                <a16:creationId xmlns:a16="http://schemas.microsoft.com/office/drawing/2014/main" id="{E078CF9B-D1F9-4E40-8F97-C0F087056FC3}"/>
              </a:ext>
            </a:extLst>
          </p:cNvPr>
          <p:cNvSpPr txBox="1"/>
          <p:nvPr/>
        </p:nvSpPr>
        <p:spPr>
          <a:xfrm>
            <a:off x="461108" y="5009662"/>
            <a:ext cx="11730892" cy="156966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How do we justify these? A one-sentence explanation would suffice for each of these on the homework.</a:t>
            </a:r>
          </a:p>
          <a:p>
            <a:r>
              <a:rPr lang="en-US" sz="2400" dirty="0">
                <a:latin typeface="Segoe UI Semilight" panose="020B0402040204020203" pitchFamily="34" charset="0"/>
                <a:cs typeface="Segoe UI Semilight" panose="020B0402040204020203" pitchFamily="34" charset="0"/>
              </a:rPr>
              <a:t>How did we know these were the right observations? Practice. And editing – we wouldn’t have found these the first time, but after reading through early proof attempts.</a:t>
            </a:r>
          </a:p>
        </p:txBody>
      </p:sp>
    </p:spTree>
    <p:extLst>
      <p:ext uri="{BB962C8B-B14F-4D97-AF65-F5344CB8AC3E}">
        <p14:creationId xmlns:p14="http://schemas.microsoft.com/office/powerpoint/2010/main" val="90095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custDataLst>
              <p:tags r:id="rId1"/>
            </p:custDataLst>
          </p:nvPr>
        </p:nvSpPr>
        <p:spPr/>
        <p:txBody>
          <a:bodyPr/>
          <a:lstStyle/>
          <a:p>
            <a:pPr eaLnBrk="1" hangingPunct="1"/>
            <a:r>
              <a:rPr lang="en-US" altLang="en-US" dirty="0"/>
              <a:t>Does this algorithm work?(two claims)</a:t>
            </a:r>
          </a:p>
        </p:txBody>
      </p:sp>
      <p:sp>
        <p:nvSpPr>
          <p:cNvPr id="18435" name="Rectangle 3"/>
          <p:cNvSpPr>
            <a:spLocks noGrp="1" noChangeArrowheads="1"/>
          </p:cNvSpPr>
          <p:nvPr>
            <p:ph idx="1"/>
            <p:custDataLst>
              <p:tags r:id="rId2"/>
            </p:custDataLst>
          </p:nvPr>
        </p:nvSpPr>
        <p:spPr/>
        <p:txBody>
          <a:bodyPr>
            <a:normAutofit/>
          </a:bodyPr>
          <a:lstStyle/>
          <a:p>
            <a:pPr eaLnBrk="1" hangingPunct="1"/>
            <a:r>
              <a:rPr lang="en-US" altLang="en-US" sz="2800" dirty="0"/>
              <a:t>Want to show two things:</a:t>
            </a:r>
          </a:p>
          <a:p>
            <a:pPr eaLnBrk="1" hangingPunct="1"/>
            <a:r>
              <a:rPr lang="en-US" altLang="en-US" dirty="0"/>
              <a:t>1. The code produces the right output (i.e., you get a stable matching)</a:t>
            </a:r>
          </a:p>
          <a:p>
            <a:pPr eaLnBrk="1" hangingPunct="1"/>
            <a:r>
              <a:rPr lang="en-US" altLang="en-US" sz="2800" dirty="0"/>
              <a:t>2. The code runs in a reasonable amount of time. </a:t>
            </a:r>
          </a:p>
          <a:p>
            <a:pPr eaLnBrk="1" hangingPunct="1"/>
            <a:endParaRPr lang="en-US" altLang="en-US" dirty="0"/>
          </a:p>
          <a:p>
            <a:pPr eaLnBrk="1" hangingPunct="1"/>
            <a:r>
              <a:rPr lang="en-US" altLang="en-US" sz="2800" dirty="0"/>
              <a:t>We’ll start with question 2.</a:t>
            </a:r>
          </a:p>
          <a:p>
            <a:pPr eaLnBrk="1" hangingPunct="1"/>
            <a:endParaRPr lang="en-US" altLang="en-US" sz="2800" dirty="0"/>
          </a:p>
        </p:txBody>
      </p:sp>
    </p:spTree>
    <p:extLst>
      <p:ext uri="{BB962C8B-B14F-4D97-AF65-F5344CB8AC3E}">
        <p14:creationId xmlns:p14="http://schemas.microsoft.com/office/powerpoint/2010/main" val="280371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Claim 1: If </a:t>
                </a:r>
                <a14:m>
                  <m:oMath xmlns:m="http://schemas.openxmlformats.org/officeDocument/2006/math">
                    <m:r>
                      <a:rPr lang="en-US" i="1">
                        <a:latin typeface="Cambria Math" panose="02040503050406030204" pitchFamily="18" charset="0"/>
                      </a:rPr>
                      <m:t>𝑟</m:t>
                    </m:r>
                  </m:oMath>
                </a14:m>
                <a:r>
                  <a:rPr lang="en-US" dirty="0"/>
                  <a:t> proposed to the last horse on their list, then all the horses are matched.</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p:spTree>
    <p:extLst>
      <p:ext uri="{BB962C8B-B14F-4D97-AF65-F5344CB8AC3E}">
        <p14:creationId xmlns:p14="http://schemas.microsoft.com/office/powerpoint/2010/main" val="1942106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Claim 1: If </a:t>
                </a:r>
                <a14:m>
                  <m:oMath xmlns:m="http://schemas.openxmlformats.org/officeDocument/2006/math">
                    <m:r>
                      <a:rPr lang="en-US" i="1">
                        <a:latin typeface="Cambria Math" panose="02040503050406030204" pitchFamily="18" charset="0"/>
                      </a:rPr>
                      <m:t>𝑟</m:t>
                    </m:r>
                  </m:oMath>
                </a14:m>
                <a:r>
                  <a:rPr lang="en-US" dirty="0"/>
                  <a:t> proposed to the last horse on their list, then all the horses are matched. (2)</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2521" y="6130595"/>
                <a:ext cx="11187258" cy="512252"/>
              </a:xfrm>
            </p:spPr>
            <p:txBody>
              <a:bodyPr>
                <a:normAutofit/>
              </a:bodyPr>
              <a:lstStyle/>
              <a:p>
                <a:r>
                  <a:rPr lang="en-US" dirty="0"/>
                  <a:t>Hint: </a:t>
                </a:r>
                <a14:m>
                  <m:oMath xmlns:m="http://schemas.openxmlformats.org/officeDocument/2006/math">
                    <m:r>
                      <a:rPr lang="en-US" b="0" i="1" dirty="0" smtClean="0">
                        <a:latin typeface="Cambria Math" panose="02040503050406030204" pitchFamily="18" charset="0"/>
                      </a:rPr>
                      <m:t>𝑟</m:t>
                    </m:r>
                  </m:oMath>
                </a14:m>
                <a:r>
                  <a:rPr lang="en-US" dirty="0"/>
                  <a:t> must have been rejected a lot – what does that mean?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2521" y="6130595"/>
                <a:ext cx="11187258" cy="512252"/>
              </a:xfrm>
              <a:blipFill>
                <a:blip r:embed="rId3"/>
                <a:stretch>
                  <a:fillRect l="-654" t="-21429" b="-2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C5F4F15-8020-4B0E-BE2B-880B253AEB39}"/>
                  </a:ext>
                </a:extLst>
              </p:cNvPr>
              <p:cNvSpPr txBox="1"/>
              <p:nvPr/>
            </p:nvSpPr>
            <p:spPr>
              <a:xfrm>
                <a:off x="572521" y="1555376"/>
                <a:ext cx="10772314" cy="2123658"/>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Try to prove this claim, i.e. clearly explain why it is true. You might want some of these observations:</a:t>
                </a:r>
              </a:p>
              <a:p>
                <a:pPr lvl="1"/>
                <a:r>
                  <a:rPr lang="en-US" altLang="en-US" sz="2800" dirty="0">
                    <a:solidFill>
                      <a:srgbClr val="00B0F0"/>
                    </a:solidFill>
                  </a:rPr>
                  <a:t>Observation A</a:t>
                </a:r>
                <a:r>
                  <a:rPr lang="en-US" altLang="en-US" sz="2800" dirty="0"/>
                  <a:t>: </a:t>
                </a:r>
                <a14:m>
                  <m:oMath xmlns:m="http://schemas.openxmlformats.org/officeDocument/2006/math">
                    <m:r>
                      <a:rPr lang="en-US" altLang="en-US" sz="2800" i="1" dirty="0" smtClean="0">
                        <a:latin typeface="Cambria Math" panose="02040503050406030204" pitchFamily="18" charset="0"/>
                      </a:rPr>
                      <m:t>𝑟</m:t>
                    </m:r>
                  </m:oMath>
                </a14:m>
                <a:r>
                  <a:rPr lang="en-US" altLang="en-US" sz="2800" dirty="0"/>
                  <a:t>’s proposals get worse (for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a:t>
                </a:r>
              </a:p>
              <a:p>
                <a:pPr lvl="1"/>
                <a:r>
                  <a:rPr lang="en-US" altLang="en-US" sz="2800" dirty="0">
                    <a:solidFill>
                      <a:srgbClr val="00B0F0"/>
                    </a:solidFill>
                  </a:rPr>
                  <a:t>Observation B</a:t>
                </a:r>
                <a:r>
                  <a:rPr lang="en-US" altLang="en-US" sz="2800" dirty="0"/>
                  <a:t>: Once </a:t>
                </a:r>
                <a14:m>
                  <m:oMath xmlns:m="http://schemas.openxmlformats.org/officeDocument/2006/math">
                    <m:r>
                      <a:rPr lang="en-US" altLang="en-US" sz="2800" i="1" dirty="0" smtClean="0">
                        <a:latin typeface="Cambria Math" panose="02040503050406030204" pitchFamily="18" charset="0"/>
                      </a:rPr>
                      <m:t>h</m:t>
                    </m:r>
                  </m:oMath>
                </a14:m>
                <a:r>
                  <a:rPr lang="en-US" altLang="en-US" sz="2800" dirty="0"/>
                  <a:t> is matched, </a:t>
                </a:r>
                <a14:m>
                  <m:oMath xmlns:m="http://schemas.openxmlformats.org/officeDocument/2006/math">
                    <m:r>
                      <a:rPr lang="en-US" altLang="en-US" sz="2800" i="1" dirty="0" smtClean="0">
                        <a:latin typeface="Cambria Math" panose="02040503050406030204" pitchFamily="18" charset="0"/>
                      </a:rPr>
                      <m:t>h</m:t>
                    </m:r>
                  </m:oMath>
                </a14:m>
                <a:r>
                  <a:rPr lang="en-US" altLang="en-US" sz="2800" dirty="0"/>
                  <a:t> never becomes free again.</a:t>
                </a:r>
              </a:p>
              <a:p>
                <a:pPr lvl="1"/>
                <a:r>
                  <a:rPr lang="en-US" altLang="en-US" sz="2800" dirty="0">
                    <a:solidFill>
                      <a:srgbClr val="00B0F0"/>
                    </a:solidFill>
                  </a:rPr>
                  <a:t>Observation C</a:t>
                </a:r>
                <a:r>
                  <a:rPr lang="en-US" altLang="en-US" sz="2800" dirty="0"/>
                  <a:t>: </a:t>
                </a:r>
                <a14:m>
                  <m:oMath xmlns:m="http://schemas.openxmlformats.org/officeDocument/2006/math">
                    <m:r>
                      <a:rPr lang="en-US" altLang="en-US" sz="2800" i="1" dirty="0" smtClean="0">
                        <a:latin typeface="Cambria Math" panose="02040503050406030204" pitchFamily="18" charset="0"/>
                      </a:rPr>
                      <m:t>h</m:t>
                    </m:r>
                  </m:oMath>
                </a14:m>
                <a:r>
                  <a:rPr lang="en-US" altLang="en-US" sz="2800" dirty="0"/>
                  <a:t>’s partners cannot get worse (for </a:t>
                </a:r>
                <a14:m>
                  <m:oMath xmlns:m="http://schemas.openxmlformats.org/officeDocument/2006/math">
                    <m:r>
                      <a:rPr lang="en-US" altLang="en-US" sz="2800" b="0" i="1" smtClean="0">
                        <a:latin typeface="Cambria Math" panose="02040503050406030204" pitchFamily="18" charset="0"/>
                      </a:rPr>
                      <m:t>h</m:t>
                    </m:r>
                  </m:oMath>
                </a14:m>
                <a:r>
                  <a:rPr lang="en-US" altLang="en-US" sz="2800" dirty="0"/>
                  <a:t>).</a:t>
                </a:r>
              </a:p>
            </p:txBody>
          </p:sp>
        </mc:Choice>
        <mc:Fallback xmlns="">
          <p:sp>
            <p:nvSpPr>
              <p:cNvPr id="6" name="TextBox 5">
                <a:extLst>
                  <a:ext uri="{FF2B5EF4-FFF2-40B4-BE49-F238E27FC236}">
                    <a16:creationId xmlns:a16="http://schemas.microsoft.com/office/drawing/2014/main" id="{3C5F4F15-8020-4B0E-BE2B-880B253AEB39}"/>
                  </a:ext>
                </a:extLst>
              </p:cNvPr>
              <p:cNvSpPr txBox="1">
                <a:spLocks noRot="1" noChangeAspect="1" noMove="1" noResize="1" noEditPoints="1" noAdjustHandles="1" noChangeArrowheads="1" noChangeShapeType="1" noTextEdit="1"/>
              </p:cNvSpPr>
              <p:nvPr/>
            </p:nvSpPr>
            <p:spPr>
              <a:xfrm>
                <a:off x="572521" y="1555376"/>
                <a:ext cx="10772314" cy="2123658"/>
              </a:xfrm>
              <a:prstGeom prst="rect">
                <a:avLst/>
              </a:prstGeom>
              <a:blipFill>
                <a:blip r:embed="rId4"/>
                <a:stretch>
                  <a:fillRect l="-905" t="-2006" b="-6877"/>
                </a:stretch>
              </a:blipFill>
            </p:spPr>
            <p:txBody>
              <a:bodyPr/>
              <a:lstStyle/>
              <a:p>
                <a:r>
                  <a:rPr lang="en-US">
                    <a:noFill/>
                  </a:rPr>
                  <a:t> </a:t>
                </a:r>
              </a:p>
            </p:txBody>
          </p:sp>
        </mc:Fallback>
      </mc:AlternateContent>
    </p:spTree>
    <p:extLst>
      <p:ext uri="{BB962C8B-B14F-4D97-AF65-F5344CB8AC3E}">
        <p14:creationId xmlns:p14="http://schemas.microsoft.com/office/powerpoint/2010/main" val="205609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Claim 1: If </a:t>
                </a:r>
                <a14:m>
                  <m:oMath xmlns:m="http://schemas.openxmlformats.org/officeDocument/2006/math">
                    <m:r>
                      <a:rPr lang="en-US" i="1">
                        <a:latin typeface="Cambria Math" panose="02040503050406030204" pitchFamily="18" charset="0"/>
                      </a:rPr>
                      <m:t>𝑟</m:t>
                    </m:r>
                  </m:oMath>
                </a14:m>
                <a:r>
                  <a:rPr lang="en-US" dirty="0"/>
                  <a:t> proposed to the last horse on their list, then all the horses are matched. (3)</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Hint: </a:t>
                </a:r>
                <a14:m>
                  <m:oMath xmlns:m="http://schemas.openxmlformats.org/officeDocument/2006/math">
                    <m:r>
                      <a:rPr lang="en-US" b="0" i="1" dirty="0" smtClean="0">
                        <a:latin typeface="Cambria Math" panose="02040503050406030204" pitchFamily="18" charset="0"/>
                      </a:rPr>
                      <m:t>𝑟</m:t>
                    </m:r>
                  </m:oMath>
                </a14:m>
                <a:r>
                  <a:rPr lang="en-US" dirty="0"/>
                  <a:t> must have been rejected a lot – what does that mean?</a:t>
                </a:r>
              </a:p>
              <a:p>
                <a:endParaRPr lang="en-US" dirty="0"/>
              </a:p>
              <a:p>
                <a:r>
                  <a:rPr lang="en-US" dirty="0"/>
                  <a:t>Since we immediately match any horse we un-match in the algorithm, once a horse receives any proposal it is not free for the rest of the algorithm. (</a:t>
                </a:r>
                <a:r>
                  <a:rPr lang="en-US" dirty="0">
                    <a:solidFill>
                      <a:schemeClr val="accent1"/>
                    </a:solidFill>
                  </a:rPr>
                  <a:t>Observation B</a:t>
                </a:r>
                <a:r>
                  <a:rPr lang="en-US" dirty="0"/>
                  <a:t>).</a:t>
                </a:r>
              </a:p>
              <a:p>
                <a:pPr marL="0" indent="0">
                  <a:buNone/>
                </a:pPr>
                <a:r>
                  <a:rPr lang="en-US" dirty="0"/>
                  <a:t> Since </a:t>
                </a:r>
                <a14:m>
                  <m:oMath xmlns:m="http://schemas.openxmlformats.org/officeDocument/2006/math">
                    <m:r>
                      <a:rPr lang="en-US" b="0" i="1" smtClean="0">
                        <a:latin typeface="Cambria Math" panose="02040503050406030204" pitchFamily="18" charset="0"/>
                      </a:rPr>
                      <m:t>𝑟</m:t>
                    </m:r>
                  </m:oMath>
                </a14:m>
                <a:r>
                  <a:rPr lang="en-US" dirty="0"/>
                  <a:t> proposes to horses on its list in order, every horse on </a:t>
                </a:r>
                <a14:m>
                  <m:oMath xmlns:m="http://schemas.openxmlformats.org/officeDocument/2006/math">
                    <m:r>
                      <a:rPr lang="en-US" b="0" i="1" smtClean="0">
                        <a:latin typeface="Cambria Math" panose="02040503050406030204" pitchFamily="18" charset="0"/>
                      </a:rPr>
                      <m:t>𝑟</m:t>
                    </m:r>
                  </m:oMath>
                </a14:m>
                <a:r>
                  <a:rPr lang="en-US" dirty="0"/>
                  <a:t>’s list must be matched.</a:t>
                </a:r>
              </a:p>
              <a:p>
                <a:r>
                  <a:rPr lang="en-US" dirty="0"/>
                  <a:t>And every horse is on </a:t>
                </a:r>
                <a14:m>
                  <m:oMath xmlns:m="http://schemas.openxmlformats.org/officeDocument/2006/math">
                    <m:r>
                      <a:rPr lang="en-US" b="0" i="1" smtClean="0">
                        <a:latin typeface="Cambria Math" panose="02040503050406030204" pitchFamily="18" charset="0"/>
                      </a:rPr>
                      <m:t>𝑟</m:t>
                    </m:r>
                  </m:oMath>
                </a14:m>
                <a:r>
                  <a:rPr lang="en-US" dirty="0"/>
                  <a:t>’s list! So once a rider proposes to the last horse on their list, all horses are matched.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525" t="-2138" r="-1144"/>
                </a:stretch>
              </a:blipFill>
            </p:spPr>
            <p:txBody>
              <a:bodyPr/>
              <a:lstStyle/>
              <a:p>
                <a:r>
                  <a:rPr lang="en-US">
                    <a:noFill/>
                  </a:rPr>
                  <a:t> </a:t>
                </a:r>
              </a:p>
            </p:txBody>
          </p:sp>
        </mc:Fallback>
      </mc:AlternateContent>
    </p:spTree>
    <p:extLst>
      <p:ext uri="{BB962C8B-B14F-4D97-AF65-F5344CB8AC3E}">
        <p14:creationId xmlns:p14="http://schemas.microsoft.com/office/powerpoint/2010/main" val="2416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58" name="Rectangle 2"/>
              <p:cNvSpPr>
                <a:spLocks noGrp="1" noChangeArrowheads="1"/>
              </p:cNvSpPr>
              <p:nvPr>
                <p:ph type="title"/>
                <p:custDataLst>
                  <p:tags r:id="rId1"/>
                </p:custDataLst>
              </p:nvPr>
            </p:nvSpPr>
            <p:spPr/>
            <p:txBody>
              <a:bodyPr>
                <a:normAutofit fontScale="90000"/>
              </a:bodyPr>
              <a:lstStyle/>
              <a:p>
                <a:pPr eaLnBrk="1" hangingPunct="1"/>
                <a:r>
                  <a:rPr lang="en-US" altLang="en-US" dirty="0"/>
                  <a:t>Claim 2: The algorithm stops after </a:t>
                </a:r>
                <a14:m>
                  <m:oMath xmlns:m="http://schemas.openxmlformats.org/officeDocument/2006/math">
                    <m:r>
                      <a:rPr lang="en-US" altLang="en-US" i="1">
                        <a:latin typeface="Cambria Math" panose="02040503050406030204" pitchFamily="18" charset="0"/>
                      </a:rPr>
                      <m:t>𝑂</m:t>
                    </m:r>
                    <m:d>
                      <m:dPr>
                        <m:ctrlPr>
                          <a:rPr lang="en-US" altLang="en-US" i="1">
                            <a:latin typeface="Cambria Math" panose="02040503050406030204" pitchFamily="18" charset="0"/>
                          </a:rPr>
                        </m:ctrlPr>
                      </m:dPr>
                      <m:e>
                        <m:sSup>
                          <m:sSupPr>
                            <m:ctrlPr>
                              <a:rPr lang="en-US" altLang="en-US" i="1">
                                <a:latin typeface="Cambria Math" panose="02040503050406030204" pitchFamily="18" charset="0"/>
                              </a:rPr>
                            </m:ctrlPr>
                          </m:sSupPr>
                          <m:e>
                            <m:r>
                              <a:rPr lang="en-US" altLang="en-US" i="1">
                                <a:latin typeface="Cambria Math" panose="02040503050406030204" pitchFamily="18" charset="0"/>
                              </a:rPr>
                              <m:t>𝑛</m:t>
                            </m:r>
                          </m:e>
                          <m:sup>
                            <m:r>
                              <a:rPr lang="en-US" altLang="en-US" i="1">
                                <a:latin typeface="Cambria Math" panose="02040503050406030204" pitchFamily="18" charset="0"/>
                              </a:rPr>
                              <m:t>2</m:t>
                            </m:r>
                          </m:sup>
                        </m:sSup>
                      </m:e>
                    </m:d>
                  </m:oMath>
                </a14:m>
                <a:r>
                  <a:rPr lang="en-US" altLang="en-US" dirty="0"/>
                  <a:t> iterations.</a:t>
                </a:r>
              </a:p>
            </p:txBody>
          </p:sp>
        </mc:Choice>
        <mc:Fallback xmlns="">
          <p:sp>
            <p:nvSpPr>
              <p:cNvPr id="19458" name="Rectangle 2"/>
              <p:cNvSpPr>
                <a:spLocks noGrp="1" noRot="1" noChangeAspect="1" noMove="1" noResize="1" noEditPoints="1" noAdjustHandles="1" noChangeArrowheads="1" noChangeShapeType="1" noTextEdit="1"/>
              </p:cNvSpPr>
              <p:nvPr>
                <p:ph type="title"/>
                <p:custDataLst>
                  <p:tags r:id="rId5"/>
                </p:custDataLst>
              </p:nvPr>
            </p:nvSpPr>
            <p:spPr>
              <a:blipFill>
                <a:blip r:embed="rId6"/>
                <a:stretch>
                  <a:fillRect l="-1906" t="-23952" b="-31138"/>
                </a:stretch>
              </a:blipFill>
            </p:spPr>
            <p:txBody>
              <a:bodyPr/>
              <a:lstStyle/>
              <a:p>
                <a:r>
                  <a:rPr lang="en-US">
                    <a:noFill/>
                  </a:rPr>
                  <a:t> </a:t>
                </a:r>
              </a:p>
            </p:txBody>
          </p:sp>
        </mc:Fallback>
      </mc:AlternateContent>
      <p:sp>
        <p:nvSpPr>
          <p:cNvPr id="19459" name="Text Box 4" hidden="1"/>
          <p:cNvSpPr txBox="1">
            <a:spLocks noChangeArrowheads="1"/>
          </p:cNvSpPr>
          <p:nvPr>
            <p:custDataLst>
              <p:tags r:id="rId2"/>
            </p:custDataLst>
          </p:nvPr>
        </p:nvSpPr>
        <p:spPr bwMode="auto">
          <a:xfrm>
            <a:off x="1676400" y="6324600"/>
            <a:ext cx="4191000" cy="369332"/>
          </a:xfrm>
          <a:prstGeom prst="rect">
            <a:avLst/>
          </a:prstGeom>
          <a:solidFill>
            <a:srgbClr val="FFFF00"/>
          </a:solidFill>
          <a:ln w="2857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Each m asks each w at most once</a:t>
            </a: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838200" y="1616257"/>
                <a:ext cx="9660074" cy="4845504"/>
              </a:xfrm>
              <a:prstGeom prst="rect">
                <a:avLst/>
              </a:prstGeom>
            </p:spPr>
            <p:txBody>
              <a:bodyPr>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Segoe UI Semilight" panose="020B0402040204020203" pitchFamily="34" charset="0"/>
                    <a:ea typeface="+mn-ea"/>
                    <a:cs typeface="Segoe UI Semilight" panose="020B0402040204020203" pitchFamily="34" charset="0"/>
                  </a:defRPr>
                </a:lvl1pPr>
                <a:lvl2pPr marL="198882"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350" kern="1200">
                    <a:solidFill>
                      <a:schemeClr val="tx1"/>
                    </a:solidFill>
                    <a:latin typeface="Segoe UI Semilight" panose="020B0402040204020203" pitchFamily="34" charset="0"/>
                    <a:ea typeface="+mn-ea"/>
                    <a:cs typeface="Segoe UI Semilight" panose="020B0402040204020203" pitchFamily="34" charset="0"/>
                  </a:defRPr>
                </a:lvl2pPr>
                <a:lvl3pPr marL="336042"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3pPr>
                <a:lvl4pPr marL="445770"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4pPr>
                <a:lvl5pPr marL="582930"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a:lstStyle>
              <a:p>
                <a:r>
                  <a:rPr lang="en-US" sz="2800" dirty="0"/>
                  <a:t>Hint: When do we exit the loop? (Use claim 1).</a:t>
                </a:r>
              </a:p>
              <a:p>
                <a:br>
                  <a:rPr lang="en-US" sz="2800" dirty="0"/>
                </a:br>
                <a:r>
                  <a:rPr lang="en-US" sz="2800" dirty="0"/>
                  <a:t>If every horse is matched, every rider must be matched too.</a:t>
                </a:r>
              </a:p>
              <a:p>
                <a:pPr lvl="1"/>
                <a:r>
                  <a:rPr lang="en-US" sz="2500" dirty="0"/>
                  <a:t>Because each horse is matched to exactly one rider and there are an equal number of riders and horses.</a:t>
                </a:r>
              </a:p>
              <a:p>
                <a:r>
                  <a:rPr lang="en-US" sz="2800" dirty="0"/>
                  <a:t>Since we don’t repeat a proposal, and each of the </a:t>
                </a:r>
                <a14:m>
                  <m:oMath xmlns:m="http://schemas.openxmlformats.org/officeDocument/2006/math">
                    <m:r>
                      <a:rPr lang="en-US" sz="2800" b="0" i="1" smtClean="0">
                        <a:latin typeface="Cambria Math" panose="02040503050406030204" pitchFamily="18" charset="0"/>
                      </a:rPr>
                      <m:t>𝑛</m:t>
                    </m:r>
                  </m:oMath>
                </a14:m>
                <a:r>
                  <a:rPr lang="en-US" sz="2800" dirty="0"/>
                  <a:t> riders have lists of length </a:t>
                </a:r>
                <a14:m>
                  <m:oMath xmlns:m="http://schemas.openxmlformats.org/officeDocument/2006/math">
                    <m:r>
                      <a:rPr lang="en-US" sz="2800" b="0" i="1" smtClean="0">
                        <a:latin typeface="Cambria Math" panose="02040503050406030204" pitchFamily="18" charset="0"/>
                      </a:rPr>
                      <m:t>𝑛</m:t>
                    </m:r>
                  </m:oMath>
                </a14:m>
                <a:r>
                  <a:rPr lang="en-US" sz="2800" dirty="0"/>
                  <a:t>, It takes at most </a:t>
                </a:r>
                <a14:m>
                  <m:oMath xmlns:m="http://schemas.openxmlformats.org/officeDocument/2006/math">
                    <m:r>
                      <a:rPr lang="en-US" sz="2800" i="1">
                        <a:latin typeface="Cambria Math" panose="02040503050406030204" pitchFamily="18" charset="0"/>
                      </a:rPr>
                      <m:t>𝑂</m:t>
                    </m:r>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i="1">
                                <a:latin typeface="Cambria Math" panose="02040503050406030204" pitchFamily="18" charset="0"/>
                              </a:rPr>
                              <m:t>2</m:t>
                            </m:r>
                          </m:sup>
                        </m:sSup>
                      </m:e>
                    </m:d>
                  </m:oMath>
                </a14:m>
                <a:r>
                  <a:rPr lang="en-US" sz="2800" dirty="0"/>
                  <a:t> proposals to get to the end of some rider’s list.</a:t>
                </a:r>
              </a:p>
              <a:p>
                <a:pPr marL="96012" lvl="1" indent="0">
                  <a:buNone/>
                </a:pPr>
                <a:r>
                  <a:rPr lang="en-US" sz="2500" dirty="0"/>
                  <a:t>Claim 2 now follows from Claim 1.</a:t>
                </a:r>
              </a:p>
              <a:p>
                <a:pPr marL="96012" lvl="1" indent="0">
                  <a:buNone/>
                </a:pPr>
                <a:endParaRPr lang="en-US" sz="2500" dirty="0"/>
              </a:p>
              <a:p>
                <a:pPr marL="96012" lvl="1" indent="0">
                  <a:buNone/>
                </a:pPr>
                <a:r>
                  <a:rPr lang="en-US" sz="2500" dirty="0"/>
                  <a:t>That’s the number of iterations. What about time per iteration?</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838200" y="1616257"/>
                <a:ext cx="9660074" cy="4845504"/>
              </a:xfrm>
              <a:prstGeom prst="rect">
                <a:avLst/>
              </a:prstGeom>
              <a:blipFill>
                <a:blip r:embed="rId7"/>
                <a:stretch>
                  <a:fillRect l="-631" t="-2138" r="-821"/>
                </a:stretch>
              </a:blipFill>
            </p:spPr>
            <p:txBody>
              <a:bodyPr/>
              <a:lstStyle/>
              <a:p>
                <a:r>
                  <a:rPr lang="en-US">
                    <a:noFill/>
                  </a:rPr>
                  <a:t> </a:t>
                </a:r>
              </a:p>
            </p:txBody>
          </p:sp>
        </mc:Fallback>
      </mc:AlternateContent>
    </p:spTree>
    <p:extLst>
      <p:ext uri="{BB962C8B-B14F-4D97-AF65-F5344CB8AC3E}">
        <p14:creationId xmlns:p14="http://schemas.microsoft.com/office/powerpoint/2010/main" val="289607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CE03-E2F9-48C9-A461-5BC0E06936B0}"/>
              </a:ext>
            </a:extLst>
          </p:cNvPr>
          <p:cNvSpPr>
            <a:spLocks noGrp="1"/>
          </p:cNvSpPr>
          <p:nvPr>
            <p:ph type="title"/>
          </p:nvPr>
        </p:nvSpPr>
        <p:spPr/>
        <p:txBody>
          <a:bodyPr/>
          <a:lstStyle/>
          <a:p>
            <a:r>
              <a:rPr lang="en-US" dirty="0"/>
              <a:t>Wrapping up the running time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E1F6AE4-735F-4EEC-B36A-71694B132483}"/>
                  </a:ext>
                </a:extLst>
              </p:cNvPr>
              <p:cNvSpPr>
                <a:spLocks noGrp="1"/>
              </p:cNvSpPr>
              <p:nvPr>
                <p:ph idx="1"/>
              </p:nvPr>
            </p:nvSpPr>
            <p:spPr/>
            <p:txBody>
              <a:bodyPr/>
              <a:lstStyle/>
              <a:p>
                <a:r>
                  <a:rPr lang="en-US" dirty="0"/>
                  <a:t>We need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proposals. But how many steps does the full algorithm execute?</a:t>
                </a:r>
              </a:p>
              <a:p>
                <a:r>
                  <a:rPr lang="en-US" dirty="0"/>
                  <a:t>Depends on how we implement it…we’re going to need some data structures.</a:t>
                </a:r>
              </a:p>
              <a:p>
                <a:pPr marL="0" indent="0">
                  <a:buNone/>
                </a:pPr>
                <a:r>
                  <a:rPr lang="en-US" dirty="0"/>
                  <a:t>With the right data structures the worst-case running time really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More details in the slides at the end of this deck.</a:t>
                </a:r>
              </a:p>
              <a:p>
                <a:endParaRPr lang="en-US" dirty="0"/>
              </a:p>
              <a:p>
                <a:endParaRPr lang="en-US" dirty="0"/>
              </a:p>
            </p:txBody>
          </p:sp>
        </mc:Choice>
        <mc:Fallback>
          <p:sp>
            <p:nvSpPr>
              <p:cNvPr id="3" name="Content Placeholder 2">
                <a:extLst>
                  <a:ext uri="{FF2B5EF4-FFF2-40B4-BE49-F238E27FC236}">
                    <a16:creationId xmlns:a16="http://schemas.microsoft.com/office/drawing/2014/main" id="{DE1F6AE4-735F-4EEC-B36A-71694B132483}"/>
                  </a:ext>
                </a:extLst>
              </p:cNvPr>
              <p:cNvSpPr>
                <a:spLocks noGrp="1" noRot="1" noChangeAspect="1" noMove="1" noResize="1" noEditPoints="1" noAdjustHandles="1" noChangeArrowheads="1" noChangeShapeType="1" noTextEdit="1"/>
              </p:cNvSpPr>
              <p:nvPr>
                <p:ph idx="1"/>
              </p:nvPr>
            </p:nvSpPr>
            <p:spPr>
              <a:blipFill>
                <a:blip r:embed="rId2"/>
                <a:stretch>
                  <a:fillRect l="-1525" t="-2138" r="-54"/>
                </a:stretch>
              </a:blipFill>
            </p:spPr>
            <p:txBody>
              <a:bodyPr/>
              <a:lstStyle/>
              <a:p>
                <a:r>
                  <a:rPr lang="en-US">
                    <a:noFill/>
                  </a:rPr>
                  <a:t> </a:t>
                </a:r>
              </a:p>
            </p:txBody>
          </p:sp>
        </mc:Fallback>
      </mc:AlternateContent>
    </p:spTree>
    <p:extLst>
      <p:ext uri="{BB962C8B-B14F-4D97-AF65-F5344CB8AC3E}">
        <p14:creationId xmlns:p14="http://schemas.microsoft.com/office/powerpoint/2010/main" val="1517326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52FBE-E7FD-49E5-8364-9C0CCA1E5F9A}"/>
              </a:ext>
            </a:extLst>
          </p:cNvPr>
          <p:cNvSpPr>
            <a:spLocks noGrp="1"/>
          </p:cNvSpPr>
          <p:nvPr>
            <p:ph type="title"/>
          </p:nvPr>
        </p:nvSpPr>
        <p:spPr/>
        <p:txBody>
          <a:bodyPr/>
          <a:lstStyle/>
          <a:p>
            <a:r>
              <a:rPr lang="en-US" dirty="0"/>
              <a:t>Don’t forget the TODO List</a:t>
            </a:r>
          </a:p>
        </p:txBody>
      </p:sp>
      <p:sp>
        <p:nvSpPr>
          <p:cNvPr id="3" name="Content Placeholder 2">
            <a:extLst>
              <a:ext uri="{FF2B5EF4-FFF2-40B4-BE49-F238E27FC236}">
                <a16:creationId xmlns:a16="http://schemas.microsoft.com/office/drawing/2014/main" id="{B6382275-173C-4188-8832-44C0D99BA8E8}"/>
              </a:ext>
            </a:extLst>
          </p:cNvPr>
          <p:cNvSpPr>
            <a:spLocks noGrp="1"/>
          </p:cNvSpPr>
          <p:nvPr>
            <p:ph idx="1"/>
          </p:nvPr>
        </p:nvSpPr>
        <p:spPr/>
        <p:txBody>
          <a:bodyPr/>
          <a:lstStyle/>
          <a:p>
            <a:r>
              <a:rPr lang="en-US" dirty="0"/>
              <a:t>Make sure you’re on Ed! (check your spam folder for an invite, if not there send an email to Robbie).</a:t>
            </a:r>
          </a:p>
          <a:p>
            <a:endParaRPr lang="en-US" dirty="0"/>
          </a:p>
          <a:p>
            <a:r>
              <a:rPr lang="en-US" dirty="0"/>
              <a:t>Go to section tomorrow</a:t>
            </a:r>
          </a:p>
          <a:p>
            <a:endParaRPr lang="en-US" dirty="0"/>
          </a:p>
          <a:p>
            <a:r>
              <a:rPr lang="en-US" dirty="0"/>
              <a:t>Start on HW1 </a:t>
            </a:r>
          </a:p>
        </p:txBody>
      </p:sp>
    </p:spTree>
    <p:extLst>
      <p:ext uri="{BB962C8B-B14F-4D97-AF65-F5344CB8AC3E}">
        <p14:creationId xmlns:p14="http://schemas.microsoft.com/office/powerpoint/2010/main" val="1586214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2775" y="3262680"/>
            <a:ext cx="6860225" cy="590415"/>
          </a:xfrm>
        </p:spPr>
        <p:txBody>
          <a:bodyPr/>
          <a:lstStyle/>
          <a:p>
            <a:r>
              <a:rPr lang="en-US" dirty="0"/>
              <a:t>Making GS as efficient as possible</a:t>
            </a:r>
          </a:p>
        </p:txBody>
      </p:sp>
      <mc:AlternateContent xmlns:mc="http://schemas.openxmlformats.org/markup-compatibility/2006" xmlns:a14="http://schemas.microsoft.com/office/drawing/2010/main">
        <mc:Choice Requires="a14">
          <p:sp>
            <p:nvSpPr>
              <p:cNvPr id="5" name="Text Placeholder 4"/>
              <p:cNvSpPr>
                <a:spLocks noGrp="1"/>
              </p:cNvSpPr>
              <p:nvPr>
                <p:ph type="body" idx="1"/>
              </p:nvPr>
            </p:nvSpPr>
            <p:spPr/>
            <p:txBody>
              <a:bodyPr/>
              <a:lstStyle/>
              <a:p>
                <a:r>
                  <a:rPr lang="en-US" dirty="0"/>
                  <a:t>Data Structure Tricks to run Gale-Shapley in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time.</a:t>
                </a:r>
              </a:p>
            </p:txBody>
          </p:sp>
        </mc:Choice>
        <mc:Fallback xmlns="">
          <p:sp>
            <p:nvSpPr>
              <p:cNvPr id="5" name="Text Placeholder 4"/>
              <p:cNvSpPr>
                <a:spLocks noGrp="1" noRot="1" noChangeAspect="1" noMove="1" noResize="1" noEditPoints="1" noAdjustHandles="1" noChangeArrowheads="1" noChangeShapeType="1" noTextEdit="1"/>
              </p:cNvSpPr>
              <p:nvPr>
                <p:ph type="body" idx="1"/>
              </p:nvPr>
            </p:nvSpPr>
            <p:spPr>
              <a:blipFill>
                <a:blip r:embed="rId2"/>
                <a:stretch>
                  <a:fillRect l="-750" t="-6024"/>
                </a:stretch>
              </a:blipFill>
            </p:spPr>
            <p:txBody>
              <a:bodyPr/>
              <a:lstStyle/>
              <a:p>
                <a:r>
                  <a:rPr lang="en-US">
                    <a:noFill/>
                  </a:rPr>
                  <a:t> </a:t>
                </a:r>
              </a:p>
            </p:txBody>
          </p:sp>
        </mc:Fallback>
      </mc:AlternateContent>
    </p:spTree>
    <p:extLst>
      <p:ext uri="{BB962C8B-B14F-4D97-AF65-F5344CB8AC3E}">
        <p14:creationId xmlns:p14="http://schemas.microsoft.com/office/powerpoint/2010/main" val="2014917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605693" y="228600"/>
            <a:ext cx="9639994" cy="1143000"/>
          </a:xfrm>
        </p:spPr>
        <p:txBody>
          <a:bodyPr>
            <a:normAutofit/>
          </a:bodyPr>
          <a:lstStyle/>
          <a:p>
            <a:pPr eaLnBrk="1" hangingPunct="1"/>
            <a:r>
              <a:rPr lang="en-US" altLang="en-US" dirty="0"/>
              <a:t>Gale-Shapley Algorithm: questions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C3B8329-DE2D-4454-9BAE-88EE86BB6B72}"/>
                  </a:ext>
                </a:extLst>
              </p:cNvPr>
              <p:cNvSpPr txBox="1"/>
              <p:nvPr/>
            </p:nvSpPr>
            <p:spPr>
              <a:xfrm>
                <a:off x="473886" y="5462053"/>
                <a:ext cx="10003692"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Are each of these operations really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Assume that you get two </a:t>
                </a:r>
                <a:r>
                  <a:rPr lang="en-US" sz="2400" dirty="0">
                    <a:latin typeface="Courier New" panose="02070309020205020404" pitchFamily="49" charset="0"/>
                    <a:cs typeface="Courier New" panose="02070309020205020404" pitchFamily="49" charset="0"/>
                  </a:rPr>
                  <a:t>int[][] </a:t>
                </a:r>
                <a:r>
                  <a:rPr lang="en-US" sz="2400" dirty="0">
                    <a:latin typeface="Segoe UI Semilight" panose="020B0402040204020203" pitchFamily="34" charset="0"/>
                    <a:cs typeface="Segoe UI Semilight" panose="020B0402040204020203" pitchFamily="34" charset="0"/>
                  </a:rPr>
                  <a:t>with the preferences.</a:t>
                </a:r>
              </a:p>
            </p:txBody>
          </p:sp>
        </mc:Choice>
        <mc:Fallback xmlns="">
          <p:sp>
            <p:nvSpPr>
              <p:cNvPr id="2" name="TextBox 1">
                <a:extLst>
                  <a:ext uri="{FF2B5EF4-FFF2-40B4-BE49-F238E27FC236}">
                    <a16:creationId xmlns:a16="http://schemas.microsoft.com/office/drawing/2014/main" id="{EC3B8329-DE2D-4454-9BAE-88EE86BB6B72}"/>
                  </a:ext>
                </a:extLst>
              </p:cNvPr>
              <p:cNvSpPr txBox="1">
                <a:spLocks noRot="1" noChangeAspect="1" noMove="1" noResize="1" noEditPoints="1" noAdjustHandles="1" noChangeArrowheads="1" noChangeShapeType="1" noTextEdit="1"/>
              </p:cNvSpPr>
              <p:nvPr/>
            </p:nvSpPr>
            <p:spPr>
              <a:xfrm>
                <a:off x="473886" y="5462053"/>
                <a:ext cx="10003692" cy="830997"/>
              </a:xfrm>
              <a:prstGeom prst="rect">
                <a:avLst/>
              </a:prstGeom>
              <a:blipFill>
                <a:blip r:embed="rId6"/>
                <a:stretch>
                  <a:fillRect l="-975"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Box 4">
                <a:extLst>
                  <a:ext uri="{FF2B5EF4-FFF2-40B4-BE49-F238E27FC236}">
                    <a16:creationId xmlns:a16="http://schemas.microsoft.com/office/drawing/2014/main" id="{B4528B1F-0625-451C-A131-F2BEC6D8A187}"/>
                  </a:ext>
                </a:extLst>
              </p:cNvPr>
              <p:cNvSpPr txBox="1">
                <a:spLocks noChangeArrowheads="1"/>
              </p:cNvSpPr>
              <p:nvPr>
                <p:custDataLst>
                  <p:tags r:id="rId2"/>
                </p:custDataLst>
              </p:nvPr>
            </p:nvSpPr>
            <p:spPr bwMode="auto">
              <a:xfrm>
                <a:off x="473886" y="1650749"/>
                <a:ext cx="11620221" cy="3785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latin typeface="Courier New" panose="02070309020205020404" pitchFamily="49" charset="0"/>
                    <a:cs typeface="Courier New" panose="02070309020205020404" pitchFamily="49" charset="0"/>
                  </a:rPr>
                  <a:t>Initially all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𝑅</m:t>
                    </m:r>
                  </m:oMath>
                </a14:m>
                <a:r>
                  <a:rPr lang="en-US" altLang="en-US" sz="2400" dirty="0">
                    <a:latin typeface="Courier New" panose="02070309020205020404" pitchFamily="49" charset="0"/>
                    <a:cs typeface="Courier New" panose="02070309020205020404" pitchFamily="49" charset="0"/>
                  </a:rPr>
                  <a:t> and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𝐻</m:t>
                    </m:r>
                  </m:oMath>
                </a14:m>
                <a:r>
                  <a:rPr lang="en-US" altLang="en-US" sz="2400" dirty="0">
                    <a:latin typeface="Courier New" panose="02070309020205020404" pitchFamily="49" charset="0"/>
                    <a:cs typeface="Courier New" panose="02070309020205020404" pitchFamily="49" charset="0"/>
                  </a:rPr>
                  <a:t> are free</a:t>
                </a:r>
              </a:p>
              <a:p>
                <a:pPr eaLnBrk="1" hangingPunct="1"/>
                <a:r>
                  <a:rPr lang="en-US" altLang="en-US" sz="2400" dirty="0">
                    <a:latin typeface="Courier New" panose="02070309020205020404" pitchFamily="49" charset="0"/>
                    <a:cs typeface="Courier New" panose="02070309020205020404" pitchFamily="49" charset="0"/>
                  </a:rPr>
                  <a:t>while there is a free </a:t>
                </a:r>
                <a14:m>
                  <m:oMath xmlns:m="http://schemas.openxmlformats.org/officeDocument/2006/math">
                    <m:r>
                      <a:rPr lang="en-US" altLang="en-US" sz="2400" b="0" i="1" smtClean="0">
                        <a:latin typeface="Cambria Math" panose="02040503050406030204" pitchFamily="18" charset="0"/>
                      </a:rPr>
                      <m:t>𝑟</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be highest on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’s list that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has not proposed to</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is free </a:t>
                </a: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else </a:t>
                </a:r>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a:t>
                </a:r>
                <a14:m>
                  <m:oMath xmlns:m="http://schemas.openxmlformats.org/officeDocument/2006/math">
                    <m:r>
                      <a:rPr lang="en-US" altLang="en-US" sz="2400" b="0" i="1" smtClean="0">
                        <a:solidFill>
                          <a:schemeClr val="tx2">
                            <a:lumMod val="60000"/>
                            <a:lumOff val="40000"/>
                          </a:schemeClr>
                        </a:solidFill>
                        <a:latin typeface="Cambria Math" panose="02040503050406030204" pitchFamily="18" charset="0"/>
                      </a:rPr>
                      <m:t>h</m:t>
                    </m:r>
                  </m:oMath>
                </a14:m>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 is not free</a:t>
                </a:r>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m:t>
                    </m:r>
                  </m:oMath>
                </a14:m>
                <a:r>
                  <a:rPr lang="en-US" altLang="en-US" sz="2400" dirty="0">
                    <a:latin typeface="Courier New" panose="02070309020205020404" pitchFamily="49" charset="0"/>
                    <a:cs typeface="Courier New" panose="02070309020205020404" pitchFamily="49" charset="0"/>
                  </a:rPr>
                  <a:t> be the current match of </a:t>
                </a:r>
                <a14:m>
                  <m:oMath xmlns:m="http://schemas.openxmlformats.org/officeDocument/2006/math">
                    <m:r>
                      <a:rPr lang="en-US" altLang="en-US" sz="2400" b="0" i="1" smtClean="0">
                        <a:latin typeface="Cambria Math" panose="02040503050406030204" pitchFamily="18" charset="0"/>
                        <a:cs typeface="Courier New" panose="02070309020205020404" pitchFamily="49" charset="0"/>
                      </a:rPr>
                      <m:t>h</m:t>
                    </m:r>
                  </m:oMath>
                </a14:m>
                <a:r>
                  <a:rPr lang="en-US" altLang="en-US" sz="2400" dirty="0">
                    <a:latin typeface="Courier New" panose="02070309020205020404" pitchFamily="49" charset="0"/>
                    <a:cs typeface="Courier New" panose="02070309020205020404" pitchFamily="49" charset="0"/>
                  </a:rPr>
                  <a:t>.</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prefers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to </a:t>
                </a:r>
                <a14:m>
                  <m:oMath xmlns:m="http://schemas.openxmlformats.org/officeDocument/2006/math">
                    <m:r>
                      <m:rPr>
                        <m:sty m:val="p"/>
                      </m:rPr>
                      <a:rPr lang="en-US" altLang="en-US" sz="2400" b="0" i="0" smtClean="0">
                        <a:latin typeface="Cambria Math" panose="02040503050406030204" pitchFamily="18" charset="0"/>
                      </a:rPr>
                      <m:t>r</m:t>
                    </m:r>
                    <m:r>
                      <a:rPr lang="en-US" altLang="en-US" sz="2400" i="1">
                        <a:latin typeface="Cambria Math" panose="02040503050406030204" pitchFamily="18" charset="0"/>
                      </a:rPr>
                      <m:t>′</m:t>
                    </m:r>
                  </m:oMath>
                </a14:m>
                <a:endParaRPr lang="en-US" altLang="en-US" sz="2400" baseline="-250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a:t>
                </a:r>
                <a:r>
                  <a:rPr lang="en-US" altLang="en-US" sz="2400" dirty="0" err="1">
                    <a:latin typeface="Courier New" panose="02070309020205020404" pitchFamily="49" charset="0"/>
                    <a:cs typeface="Courier New" panose="02070309020205020404" pitchFamily="49" charset="0"/>
                  </a:rPr>
                  <a:t>unmatch</a:t>
                </a:r>
                <a:r>
                  <a:rPr lang="en-US" altLang="en-US" sz="2400" dirty="0">
                    <a:latin typeface="Courier New" panose="02070309020205020404" pitchFamily="49" charset="0"/>
                    <a:cs typeface="Courier New" panose="02070309020205020404" pitchFamily="49" charset="0"/>
                  </a:rPr>
                  <a:t>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p:txBody>
          </p:sp>
        </mc:Choice>
        <mc:Fallback xmlns="">
          <p:sp>
            <p:nvSpPr>
              <p:cNvPr id="6" name="Text Box 4">
                <a:extLst>
                  <a:ext uri="{FF2B5EF4-FFF2-40B4-BE49-F238E27FC236}">
                    <a16:creationId xmlns:a16="http://schemas.microsoft.com/office/drawing/2014/main" id="{B4528B1F-0625-451C-A131-F2BEC6D8A187}"/>
                  </a:ext>
                </a:extLst>
              </p:cNvPr>
              <p:cNvSpPr txBox="1">
                <a:spLocks noRot="1" noChangeAspect="1" noMove="1" noResize="1" noEditPoints="1" noAdjustHandles="1" noChangeArrowheads="1" noChangeShapeType="1" noTextEdit="1"/>
              </p:cNvSpPr>
              <p:nvPr>
                <p:custDataLst>
                  <p:tags r:id="rId7"/>
                </p:custDataLst>
              </p:nvPr>
            </p:nvSpPr>
            <p:spPr bwMode="auto">
              <a:xfrm>
                <a:off x="473886" y="1650749"/>
                <a:ext cx="11620221" cy="3785652"/>
              </a:xfrm>
              <a:prstGeom prst="rect">
                <a:avLst/>
              </a:prstGeom>
              <a:blipFill>
                <a:blip r:embed="rId8"/>
                <a:stretch>
                  <a:fillRect l="-839" t="-1127" b="-289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4252135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7546" y="1620929"/>
            <a:ext cx="1290007" cy="1040733"/>
          </a:xfrm>
        </p:spPr>
      </p:pic>
      <p:sp>
        <p:nvSpPr>
          <p:cNvPr id="5" name="TextBox 4"/>
          <p:cNvSpPr txBox="1"/>
          <p:nvPr/>
        </p:nvSpPr>
        <p:spPr>
          <a:xfrm>
            <a:off x="684782" y="2727437"/>
            <a:ext cx="5220719" cy="341632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Instructor: Robbie Weber</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Ph.D. from UW CSE in theory</a:t>
            </a:r>
          </a:p>
          <a:p>
            <a:r>
              <a:rPr lang="en-US" sz="2400" dirty="0">
                <a:latin typeface="Segoe UI Semilight" panose="020B0402040204020203" pitchFamily="34" charset="0"/>
                <a:cs typeface="Segoe UI Semilight" panose="020B0402040204020203" pitchFamily="34" charset="0"/>
              </a:rPr>
              <a:t>Sixth year as teaching faculty</a:t>
            </a:r>
          </a:p>
          <a:p>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Office: CSE2 311</a:t>
            </a:r>
          </a:p>
          <a:p>
            <a:r>
              <a:rPr lang="en-US" sz="2400" dirty="0">
                <a:latin typeface="Segoe UI Semilight" panose="020B0402040204020203" pitchFamily="34" charset="0"/>
                <a:cs typeface="Segoe UI Semilight" panose="020B0402040204020203" pitchFamily="34" charset="0"/>
              </a:rPr>
              <a:t>Email: rtweber2@cs.washington.edu</a:t>
            </a:r>
          </a:p>
        </p:txBody>
      </p:sp>
      <p:graphicFrame>
        <p:nvGraphicFramePr>
          <p:cNvPr id="7" name="Table 6">
            <a:extLst>
              <a:ext uri="{FF2B5EF4-FFF2-40B4-BE49-F238E27FC236}">
                <a16:creationId xmlns:a16="http://schemas.microsoft.com/office/drawing/2014/main" id="{D7FCC12D-9440-41F3-92DF-8042FEF2B1F9}"/>
              </a:ext>
            </a:extLst>
          </p:cNvPr>
          <p:cNvGraphicFramePr>
            <a:graphicFrameLocks noGrp="1"/>
          </p:cNvGraphicFramePr>
          <p:nvPr>
            <p:extLst>
              <p:ext uri="{D42A27DB-BD31-4B8C-83A1-F6EECF244321}">
                <p14:modId xmlns:p14="http://schemas.microsoft.com/office/powerpoint/2010/main" val="2834218617"/>
              </p:ext>
            </p:extLst>
          </p:nvPr>
        </p:nvGraphicFramePr>
        <p:xfrm>
          <a:off x="6301071" y="1189235"/>
          <a:ext cx="3581419" cy="5066289"/>
        </p:xfrm>
        <a:graphic>
          <a:graphicData uri="http://schemas.openxmlformats.org/drawingml/2006/table">
            <a:tbl>
              <a:tblPr firstRow="1"/>
              <a:tblGrid>
                <a:gridCol w="3581419">
                  <a:extLst>
                    <a:ext uri="{9D8B030D-6E8A-4147-A177-3AD203B41FA5}">
                      <a16:colId xmlns:a16="http://schemas.microsoft.com/office/drawing/2014/main" val="3431412901"/>
                    </a:ext>
                  </a:extLst>
                </a:gridCol>
              </a:tblGrid>
              <a:tr h="562921">
                <a:tc>
                  <a:txBody>
                    <a:bodyPr/>
                    <a:lstStyle/>
                    <a:p>
                      <a:pPr rtl="0" fontAlgn="t">
                        <a:buNone/>
                      </a:pPr>
                      <a:r>
                        <a:rPr lang="en-US" sz="3200" b="0" u="none" dirty="0">
                          <a:solidFill>
                            <a:schemeClr val="tx1"/>
                          </a:solidFill>
                          <a:effectLst/>
                          <a:latin typeface="Segoe UI Semilight" panose="020B0402040204020203" pitchFamily="34" charset="0"/>
                          <a:cs typeface="Segoe UI Semilight" panose="020B0402040204020203" pitchFamily="34" charset="0"/>
                        </a:rPr>
                        <a:t>TAs</a:t>
                      </a:r>
                    </a:p>
                  </a:txBody>
                  <a:tcPr marL="19050" marR="19050" marT="12700" marB="12700">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DDDDDD"/>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85472192"/>
                  </a:ext>
                </a:extLst>
              </a:tr>
              <a:tr h="562921">
                <a:tc>
                  <a:txBody>
                    <a:bodyPr/>
                    <a:lstStyle/>
                    <a:p>
                      <a:pPr rtl="0" fontAlgn="t">
                        <a:buNone/>
                      </a:pPr>
                      <a:r>
                        <a:rPr lang="en-US" sz="3200" b="0" u="none" dirty="0">
                          <a:solidFill>
                            <a:schemeClr val="tx1"/>
                          </a:solidFill>
                          <a:effectLst/>
                          <a:latin typeface="Segoe UI Semilight" panose="020B0402040204020203" pitchFamily="34" charset="0"/>
                          <a:cs typeface="Segoe UI Semilight" panose="020B0402040204020203" pitchFamily="34" charset="0"/>
                        </a:rPr>
                        <a:t>Aadi Anand</a:t>
                      </a:r>
                    </a:p>
                  </a:txBody>
                  <a:tcPr marL="19050" marR="19050" marT="12700" marB="12700">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70022030"/>
                  </a:ext>
                </a:extLst>
              </a:tr>
              <a:tr h="562921">
                <a:tc>
                  <a:txBody>
                    <a:bodyPr/>
                    <a:lstStyle/>
                    <a:p>
                      <a:pPr rtl="0" fontAlgn="t">
                        <a:buNone/>
                      </a:pPr>
                      <a:r>
                        <a:rPr lang="en-US" sz="3200" b="0" u="none" dirty="0">
                          <a:solidFill>
                            <a:schemeClr val="tx1"/>
                          </a:solidFill>
                          <a:effectLst/>
                          <a:latin typeface="Segoe UI Semilight" panose="020B0402040204020203" pitchFamily="34" charset="0"/>
                          <a:cs typeface="Segoe UI Semilight" panose="020B0402040204020203" pitchFamily="34" charset="0"/>
                        </a:rPr>
                        <a:t>Owen </a:t>
                      </a:r>
                      <a:r>
                        <a:rPr lang="en-US" sz="3200" b="0" u="none" dirty="0" err="1">
                          <a:solidFill>
                            <a:schemeClr val="tx1"/>
                          </a:solidFill>
                          <a:effectLst/>
                          <a:latin typeface="Segoe UI Semilight" panose="020B0402040204020203" pitchFamily="34" charset="0"/>
                          <a:cs typeface="Segoe UI Semilight" panose="020B0402040204020203" pitchFamily="34" charset="0"/>
                        </a:rPr>
                        <a:t>Boseley</a:t>
                      </a:r>
                      <a:endParaRPr lang="en-US" sz="3200" b="0" u="none" dirty="0">
                        <a:solidFill>
                          <a:schemeClr val="tx1"/>
                        </a:solidFill>
                        <a:effectLst/>
                        <a:latin typeface="Segoe UI Semilight" panose="020B0402040204020203" pitchFamily="34" charset="0"/>
                        <a:cs typeface="Segoe UI Semilight" panose="020B0402040204020203" pitchFamily="34" charset="0"/>
                      </a:endParaRPr>
                    </a:p>
                  </a:txBody>
                  <a:tcPr marL="19050" marR="19050" marT="12700" marB="12700">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02943823"/>
                  </a:ext>
                </a:extLst>
              </a:tr>
              <a:tr h="562921">
                <a:tc>
                  <a:txBody>
                    <a:bodyPr/>
                    <a:lstStyle/>
                    <a:p>
                      <a:pPr rtl="0" fontAlgn="t">
                        <a:buNone/>
                      </a:pPr>
                      <a:r>
                        <a:rPr lang="en-US" sz="3200" b="0" u="none" dirty="0">
                          <a:solidFill>
                            <a:schemeClr val="tx1"/>
                          </a:solidFill>
                          <a:effectLst/>
                          <a:latin typeface="Segoe UI Semilight" panose="020B0402040204020203" pitchFamily="34" charset="0"/>
                          <a:cs typeface="Segoe UI Semilight" panose="020B0402040204020203" pitchFamily="34" charset="0"/>
                        </a:rPr>
                        <a:t>Isaiah Greenlee</a:t>
                      </a:r>
                    </a:p>
                  </a:txBody>
                  <a:tcPr marL="19050" marR="19050" marT="12700" marB="12700">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126438557"/>
                  </a:ext>
                </a:extLst>
              </a:tr>
              <a:tr h="562921">
                <a:tc>
                  <a:txBody>
                    <a:bodyPr/>
                    <a:lstStyle/>
                    <a:p>
                      <a:pPr rtl="0" fontAlgn="t">
                        <a:buNone/>
                      </a:pPr>
                      <a:r>
                        <a:rPr lang="en-US" sz="3200" b="0" u="none" dirty="0">
                          <a:solidFill>
                            <a:schemeClr val="tx1"/>
                          </a:solidFill>
                          <a:effectLst/>
                          <a:latin typeface="Segoe UI Semilight" panose="020B0402040204020203" pitchFamily="34" charset="0"/>
                          <a:cs typeface="Segoe UI Semilight" panose="020B0402040204020203" pitchFamily="34" charset="0"/>
                        </a:rPr>
                        <a:t>Caleb Hsu</a:t>
                      </a:r>
                    </a:p>
                  </a:txBody>
                  <a:tcPr marL="19050" marR="19050" marT="12700" marB="12700">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63520815"/>
                  </a:ext>
                </a:extLst>
              </a:tr>
              <a:tr h="562921">
                <a:tc>
                  <a:txBody>
                    <a:bodyPr/>
                    <a:lstStyle/>
                    <a:p>
                      <a:pPr rtl="0" fontAlgn="t">
                        <a:buNone/>
                      </a:pPr>
                      <a:r>
                        <a:rPr lang="en-US" sz="3200" b="0" u="none" dirty="0">
                          <a:solidFill>
                            <a:schemeClr val="tx1"/>
                          </a:solidFill>
                          <a:effectLst/>
                          <a:latin typeface="Segoe UI Semilight" panose="020B0402040204020203" pitchFamily="34" charset="0"/>
                          <a:cs typeface="Segoe UI Semilight" panose="020B0402040204020203" pitchFamily="34" charset="0"/>
                        </a:rPr>
                        <a:t>Emma Huang</a:t>
                      </a:r>
                    </a:p>
                  </a:txBody>
                  <a:tcPr marL="19050" marR="19050" marT="12700" marB="12700">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01306252"/>
                  </a:ext>
                </a:extLst>
              </a:tr>
              <a:tr h="562921">
                <a:tc>
                  <a:txBody>
                    <a:bodyPr/>
                    <a:lstStyle/>
                    <a:p>
                      <a:pPr rtl="0" fontAlgn="t">
                        <a:buNone/>
                      </a:pPr>
                      <a:r>
                        <a:rPr lang="en-US" sz="3200" b="0" u="none" dirty="0">
                          <a:solidFill>
                            <a:schemeClr val="tx1"/>
                          </a:solidFill>
                          <a:effectLst/>
                          <a:latin typeface="Segoe UI Semilight" panose="020B0402040204020203" pitchFamily="34" charset="0"/>
                          <a:cs typeface="Segoe UI Semilight" panose="020B0402040204020203" pitchFamily="34" charset="0"/>
                        </a:rPr>
                        <a:t>Shayla Huang</a:t>
                      </a:r>
                    </a:p>
                  </a:txBody>
                  <a:tcPr marL="19050" marR="19050" marT="12700" marB="12700">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21978136"/>
                  </a:ext>
                </a:extLst>
              </a:tr>
              <a:tr h="562921">
                <a:tc>
                  <a:txBody>
                    <a:bodyPr/>
                    <a:lstStyle/>
                    <a:p>
                      <a:pPr rtl="0" fontAlgn="t">
                        <a:buNone/>
                      </a:pPr>
                      <a:r>
                        <a:rPr lang="en-US" sz="3200" b="0" u="none" dirty="0">
                          <a:solidFill>
                            <a:schemeClr val="tx1"/>
                          </a:solidFill>
                          <a:effectLst/>
                          <a:latin typeface="Segoe UI Semilight" panose="020B0402040204020203" pitchFamily="34" charset="0"/>
                          <a:cs typeface="Segoe UI Semilight" panose="020B0402040204020203" pitchFamily="34" charset="0"/>
                        </a:rPr>
                        <a:t>Brice Liu</a:t>
                      </a:r>
                    </a:p>
                  </a:txBody>
                  <a:tcPr marL="19050" marR="19050" marT="12700" marB="12700">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09288216"/>
                  </a:ext>
                </a:extLst>
              </a:tr>
              <a:tr h="562921">
                <a:tc>
                  <a:txBody>
                    <a:bodyPr/>
                    <a:lstStyle/>
                    <a:p>
                      <a:pPr rtl="0" fontAlgn="t">
                        <a:buNone/>
                      </a:pPr>
                      <a:r>
                        <a:rPr lang="en-US" sz="3200" b="0" u="none" dirty="0">
                          <a:solidFill>
                            <a:schemeClr val="tx1"/>
                          </a:solidFill>
                          <a:effectLst/>
                          <a:latin typeface="Segoe UI Semilight" panose="020B0402040204020203" pitchFamily="34" charset="0"/>
                          <a:cs typeface="Segoe UI Semilight" panose="020B0402040204020203" pitchFamily="34" charset="0"/>
                        </a:rPr>
                        <a:t>Vinay </a:t>
                      </a:r>
                      <a:r>
                        <a:rPr lang="en-US" sz="3200" b="0" u="none" dirty="0" err="1">
                          <a:solidFill>
                            <a:schemeClr val="tx1"/>
                          </a:solidFill>
                          <a:effectLst/>
                          <a:latin typeface="Segoe UI Semilight" panose="020B0402040204020203" pitchFamily="34" charset="0"/>
                          <a:cs typeface="Segoe UI Semilight" panose="020B0402040204020203" pitchFamily="34" charset="0"/>
                        </a:rPr>
                        <a:t>Pritamani</a:t>
                      </a:r>
                      <a:endParaRPr lang="en-US" sz="3200" b="0" u="none" dirty="0">
                        <a:solidFill>
                          <a:schemeClr val="tx1"/>
                        </a:solidFill>
                        <a:effectLst/>
                        <a:latin typeface="Segoe UI Semilight" panose="020B0402040204020203" pitchFamily="34" charset="0"/>
                        <a:cs typeface="Segoe UI Semilight" panose="020B0402040204020203" pitchFamily="34" charset="0"/>
                      </a:endParaRPr>
                    </a:p>
                  </a:txBody>
                  <a:tcPr marL="19050" marR="19050" marT="12700" marB="12700">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DCDCD"/>
                      </a:solidFill>
                      <a:prstDash val="solid"/>
                      <a:round/>
                      <a:headEnd type="none" w="med" len="med"/>
                      <a:tailEnd type="none" w="med" len="med"/>
                    </a:lnB>
                  </a:tcPr>
                </a:tc>
                <a:extLst>
                  <a:ext uri="{0D108BD9-81ED-4DB2-BD59-A6C34878D82A}">
                    <a16:rowId xmlns:a16="http://schemas.microsoft.com/office/drawing/2014/main" val="2276420715"/>
                  </a:ext>
                </a:extLst>
              </a:tr>
            </a:tbl>
          </a:graphicData>
        </a:graphic>
      </p:graphicFrame>
    </p:spTree>
    <p:extLst>
      <p:ext uri="{BB962C8B-B14F-4D97-AF65-F5344CB8AC3E}">
        <p14:creationId xmlns:p14="http://schemas.microsoft.com/office/powerpoint/2010/main" val="4167155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CE03-E2F9-48C9-A461-5BC0E06936B0}"/>
              </a:ext>
            </a:extLst>
          </p:cNvPr>
          <p:cNvSpPr>
            <a:spLocks noGrp="1"/>
          </p:cNvSpPr>
          <p:nvPr>
            <p:ph type="title"/>
          </p:nvPr>
        </p:nvSpPr>
        <p:spPr/>
        <p:txBody>
          <a:bodyPr>
            <a:normAutofit fontScale="90000"/>
          </a:bodyPr>
          <a:lstStyle/>
          <a:p>
            <a:r>
              <a:rPr lang="en-US" dirty="0"/>
              <a:t>Wrapping up the running time: implementation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E1F6AE4-735F-4EEC-B36A-71694B132483}"/>
                  </a:ext>
                </a:extLst>
              </p:cNvPr>
              <p:cNvSpPr>
                <a:spLocks noGrp="1"/>
              </p:cNvSpPr>
              <p:nvPr>
                <p:ph idx="1"/>
              </p:nvPr>
            </p:nvSpPr>
            <p:spPr/>
            <p:txBody>
              <a:bodyPr/>
              <a:lstStyle/>
              <a:p>
                <a:r>
                  <a:rPr lang="en-US" dirty="0"/>
                  <a:t>We need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proposals. But how many steps does the full algorithm execute?</a:t>
                </a:r>
              </a:p>
              <a:p>
                <a:r>
                  <a:rPr lang="en-US" dirty="0"/>
                  <a:t>Depends on how we implement it…we’re going to need some data structures.</a:t>
                </a:r>
              </a:p>
              <a:p>
                <a:pPr marL="0" indent="0">
                  <a:buNone/>
                </a:pPr>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DE1F6AE4-735F-4EEC-B36A-71694B132483}"/>
                  </a:ext>
                </a:extLst>
              </p:cNvPr>
              <p:cNvSpPr>
                <a:spLocks noGrp="1" noRot="1" noChangeAspect="1" noMove="1" noResize="1" noEditPoints="1" noAdjustHandles="1" noChangeArrowheads="1" noChangeShapeType="1" noTextEdit="1"/>
              </p:cNvSpPr>
              <p:nvPr>
                <p:ph idx="1"/>
              </p:nvPr>
            </p:nvSpPr>
            <p:spPr>
              <a:blipFill>
                <a:blip r:embed="rId2"/>
                <a:stretch>
                  <a:fillRect l="-708" t="-2138" r="-54"/>
                </a:stretch>
              </a:blipFill>
            </p:spPr>
            <p:txBody>
              <a:bodyPr/>
              <a:lstStyle/>
              <a:p>
                <a:r>
                  <a:rPr lang="en-US">
                    <a:noFill/>
                  </a:rPr>
                  <a:t> </a:t>
                </a:r>
              </a:p>
            </p:txBody>
          </p:sp>
        </mc:Fallback>
      </mc:AlternateContent>
    </p:spTree>
    <p:extLst>
      <p:ext uri="{BB962C8B-B14F-4D97-AF65-F5344CB8AC3E}">
        <p14:creationId xmlns:p14="http://schemas.microsoft.com/office/powerpoint/2010/main" val="2593160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605693" y="228600"/>
            <a:ext cx="10917950" cy="1143000"/>
          </a:xfrm>
        </p:spPr>
        <p:txBody>
          <a:bodyPr>
            <a:normAutofit/>
          </a:bodyPr>
          <a:lstStyle/>
          <a:p>
            <a:pPr eaLnBrk="1" hangingPunct="1"/>
            <a:r>
              <a:rPr lang="en-US" altLang="en-US" dirty="0"/>
              <a:t>Gale-Shapley Algorithm (pseudocode)</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C3B8329-DE2D-4454-9BAE-88EE86BB6B72}"/>
                  </a:ext>
                </a:extLst>
              </p:cNvPr>
              <p:cNvSpPr txBox="1"/>
              <p:nvPr/>
            </p:nvSpPr>
            <p:spPr>
              <a:xfrm>
                <a:off x="473886" y="5462053"/>
                <a:ext cx="10003692"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Are each of these operations really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Assume that you get two </a:t>
                </a:r>
                <a:r>
                  <a:rPr lang="en-US" sz="2400" dirty="0">
                    <a:latin typeface="Courier New" panose="02070309020205020404" pitchFamily="49" charset="0"/>
                    <a:cs typeface="Courier New" panose="02070309020205020404" pitchFamily="49" charset="0"/>
                  </a:rPr>
                  <a:t>int[][] </a:t>
                </a:r>
                <a:r>
                  <a:rPr lang="en-US" sz="2400" dirty="0">
                    <a:latin typeface="Segoe UI Semilight" panose="020B0402040204020203" pitchFamily="34" charset="0"/>
                    <a:cs typeface="Segoe UI Semilight" panose="020B0402040204020203" pitchFamily="34" charset="0"/>
                  </a:rPr>
                  <a:t>with the preferences.</a:t>
                </a:r>
              </a:p>
            </p:txBody>
          </p:sp>
        </mc:Choice>
        <mc:Fallback xmlns="">
          <p:sp>
            <p:nvSpPr>
              <p:cNvPr id="2" name="TextBox 1">
                <a:extLst>
                  <a:ext uri="{FF2B5EF4-FFF2-40B4-BE49-F238E27FC236}">
                    <a16:creationId xmlns:a16="http://schemas.microsoft.com/office/drawing/2014/main" id="{EC3B8329-DE2D-4454-9BAE-88EE86BB6B72}"/>
                  </a:ext>
                </a:extLst>
              </p:cNvPr>
              <p:cNvSpPr txBox="1">
                <a:spLocks noRot="1" noChangeAspect="1" noMove="1" noResize="1" noEditPoints="1" noAdjustHandles="1" noChangeArrowheads="1" noChangeShapeType="1" noTextEdit="1"/>
              </p:cNvSpPr>
              <p:nvPr/>
            </p:nvSpPr>
            <p:spPr>
              <a:xfrm>
                <a:off x="473886" y="5462053"/>
                <a:ext cx="10003692" cy="830997"/>
              </a:xfrm>
              <a:prstGeom prst="rect">
                <a:avLst/>
              </a:prstGeom>
              <a:blipFill>
                <a:blip r:embed="rId6"/>
                <a:stretch>
                  <a:fillRect l="-975"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Box 4">
                <a:extLst>
                  <a:ext uri="{FF2B5EF4-FFF2-40B4-BE49-F238E27FC236}">
                    <a16:creationId xmlns:a16="http://schemas.microsoft.com/office/drawing/2014/main" id="{B4528B1F-0625-451C-A131-F2BEC6D8A187}"/>
                  </a:ext>
                </a:extLst>
              </p:cNvPr>
              <p:cNvSpPr txBox="1">
                <a:spLocks noChangeArrowheads="1"/>
              </p:cNvSpPr>
              <p:nvPr>
                <p:custDataLst>
                  <p:tags r:id="rId2"/>
                </p:custDataLst>
              </p:nvPr>
            </p:nvSpPr>
            <p:spPr bwMode="auto">
              <a:xfrm>
                <a:off x="473886" y="1650749"/>
                <a:ext cx="11620221" cy="3785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latin typeface="Courier New" panose="02070309020205020404" pitchFamily="49" charset="0"/>
                    <a:cs typeface="Courier New" panose="02070309020205020404" pitchFamily="49" charset="0"/>
                  </a:rPr>
                  <a:t>Initially all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𝑅</m:t>
                    </m:r>
                  </m:oMath>
                </a14:m>
                <a:r>
                  <a:rPr lang="en-US" altLang="en-US" sz="2400" dirty="0">
                    <a:latin typeface="Courier New" panose="02070309020205020404" pitchFamily="49" charset="0"/>
                    <a:cs typeface="Courier New" panose="02070309020205020404" pitchFamily="49" charset="0"/>
                  </a:rPr>
                  <a:t> and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𝐻</m:t>
                    </m:r>
                  </m:oMath>
                </a14:m>
                <a:r>
                  <a:rPr lang="en-US" altLang="en-US" sz="2400" dirty="0">
                    <a:latin typeface="Courier New" panose="02070309020205020404" pitchFamily="49" charset="0"/>
                    <a:cs typeface="Courier New" panose="02070309020205020404" pitchFamily="49" charset="0"/>
                  </a:rPr>
                  <a:t> are free</a:t>
                </a:r>
              </a:p>
              <a:p>
                <a:pPr eaLnBrk="1" hangingPunct="1"/>
                <a:r>
                  <a:rPr lang="en-US" altLang="en-US" sz="2400" dirty="0">
                    <a:latin typeface="Courier New" panose="02070309020205020404" pitchFamily="49" charset="0"/>
                    <a:cs typeface="Courier New" panose="02070309020205020404" pitchFamily="49" charset="0"/>
                  </a:rPr>
                  <a:t>while there is a free </a:t>
                </a:r>
                <a14:m>
                  <m:oMath xmlns:m="http://schemas.openxmlformats.org/officeDocument/2006/math">
                    <m:r>
                      <a:rPr lang="en-US" altLang="en-US" sz="2400" b="0" i="1" smtClean="0">
                        <a:latin typeface="Cambria Math" panose="02040503050406030204" pitchFamily="18" charset="0"/>
                      </a:rPr>
                      <m:t>𝑟</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be highest on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’s list that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has not proposed to</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is free </a:t>
                </a: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else </a:t>
                </a:r>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a:t>
                </a:r>
                <a14:m>
                  <m:oMath xmlns:m="http://schemas.openxmlformats.org/officeDocument/2006/math">
                    <m:r>
                      <a:rPr lang="en-US" altLang="en-US" sz="2400" b="0" i="1" smtClean="0">
                        <a:solidFill>
                          <a:schemeClr val="tx2">
                            <a:lumMod val="60000"/>
                            <a:lumOff val="40000"/>
                          </a:schemeClr>
                        </a:solidFill>
                        <a:latin typeface="Cambria Math" panose="02040503050406030204" pitchFamily="18" charset="0"/>
                      </a:rPr>
                      <m:t>h</m:t>
                    </m:r>
                  </m:oMath>
                </a14:m>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 is not free</a:t>
                </a:r>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m:t>
                    </m:r>
                  </m:oMath>
                </a14:m>
                <a:r>
                  <a:rPr lang="en-US" altLang="en-US" sz="2400" dirty="0">
                    <a:latin typeface="Courier New" panose="02070309020205020404" pitchFamily="49" charset="0"/>
                    <a:cs typeface="Courier New" panose="02070309020205020404" pitchFamily="49" charset="0"/>
                  </a:rPr>
                  <a:t> be the current match of </a:t>
                </a:r>
                <a14:m>
                  <m:oMath xmlns:m="http://schemas.openxmlformats.org/officeDocument/2006/math">
                    <m:r>
                      <a:rPr lang="en-US" altLang="en-US" sz="2400" b="0" i="1" smtClean="0">
                        <a:latin typeface="Cambria Math" panose="02040503050406030204" pitchFamily="18" charset="0"/>
                        <a:cs typeface="Courier New" panose="02070309020205020404" pitchFamily="49" charset="0"/>
                      </a:rPr>
                      <m:t>h</m:t>
                    </m:r>
                  </m:oMath>
                </a14:m>
                <a:r>
                  <a:rPr lang="en-US" altLang="en-US" sz="2400" dirty="0">
                    <a:latin typeface="Courier New" panose="02070309020205020404" pitchFamily="49" charset="0"/>
                    <a:cs typeface="Courier New" panose="02070309020205020404" pitchFamily="49" charset="0"/>
                  </a:rPr>
                  <a:t>.</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prefers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to </a:t>
                </a:r>
                <a14:m>
                  <m:oMath xmlns:m="http://schemas.openxmlformats.org/officeDocument/2006/math">
                    <m:r>
                      <m:rPr>
                        <m:sty m:val="p"/>
                      </m:rPr>
                      <a:rPr lang="en-US" altLang="en-US" sz="2400" b="0" i="0" smtClean="0">
                        <a:latin typeface="Cambria Math" panose="02040503050406030204" pitchFamily="18" charset="0"/>
                      </a:rPr>
                      <m:t>r</m:t>
                    </m:r>
                    <m:r>
                      <a:rPr lang="en-US" altLang="en-US" sz="2400" i="1">
                        <a:latin typeface="Cambria Math" panose="02040503050406030204" pitchFamily="18" charset="0"/>
                      </a:rPr>
                      <m:t>′</m:t>
                    </m:r>
                  </m:oMath>
                </a14:m>
                <a:endParaRPr lang="en-US" altLang="en-US" sz="2400" baseline="-250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a:t>
                </a:r>
                <a:r>
                  <a:rPr lang="en-US" altLang="en-US" sz="2400" dirty="0" err="1">
                    <a:latin typeface="Courier New" panose="02070309020205020404" pitchFamily="49" charset="0"/>
                    <a:cs typeface="Courier New" panose="02070309020205020404" pitchFamily="49" charset="0"/>
                  </a:rPr>
                  <a:t>unmatch</a:t>
                </a:r>
                <a:r>
                  <a:rPr lang="en-US" altLang="en-US" sz="2400" dirty="0">
                    <a:latin typeface="Courier New" panose="02070309020205020404" pitchFamily="49" charset="0"/>
                    <a:cs typeface="Courier New" panose="02070309020205020404" pitchFamily="49" charset="0"/>
                  </a:rPr>
                  <a:t>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p:txBody>
          </p:sp>
        </mc:Choice>
        <mc:Fallback xmlns="">
          <p:sp>
            <p:nvSpPr>
              <p:cNvPr id="6" name="Text Box 4">
                <a:extLst>
                  <a:ext uri="{FF2B5EF4-FFF2-40B4-BE49-F238E27FC236}">
                    <a16:creationId xmlns:a16="http://schemas.microsoft.com/office/drawing/2014/main" id="{B4528B1F-0625-451C-A131-F2BEC6D8A187}"/>
                  </a:ext>
                </a:extLst>
              </p:cNvPr>
              <p:cNvSpPr txBox="1">
                <a:spLocks noRot="1" noChangeAspect="1" noMove="1" noResize="1" noEditPoints="1" noAdjustHandles="1" noChangeArrowheads="1" noChangeShapeType="1" noTextEdit="1"/>
              </p:cNvSpPr>
              <p:nvPr>
                <p:custDataLst>
                  <p:tags r:id="rId7"/>
                </p:custDataLst>
              </p:nvPr>
            </p:nvSpPr>
            <p:spPr bwMode="auto">
              <a:xfrm>
                <a:off x="473886" y="1650749"/>
                <a:ext cx="11620221" cy="3785652"/>
              </a:xfrm>
              <a:prstGeom prst="rect">
                <a:avLst/>
              </a:prstGeom>
              <a:blipFill>
                <a:blip r:embed="rId8"/>
                <a:stretch>
                  <a:fillRect l="-839" t="-1127" b="-289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801925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605693" y="228600"/>
            <a:ext cx="10741680" cy="1143000"/>
          </a:xfrm>
        </p:spPr>
        <p:txBody>
          <a:bodyPr>
            <a:normAutofit/>
          </a:bodyPr>
          <a:lstStyle/>
          <a:p>
            <a:pPr eaLnBrk="1" hangingPunct="1"/>
            <a:r>
              <a:rPr lang="en-US" altLang="en-US" dirty="0"/>
              <a:t>Gale-Shapley Algorithm (data structures)</a:t>
            </a:r>
          </a:p>
        </p:txBody>
      </p:sp>
      <mc:AlternateContent xmlns:mc="http://schemas.openxmlformats.org/markup-compatibility/2006" xmlns:a14="http://schemas.microsoft.com/office/drawing/2010/main">
        <mc:Choice Requires="a14">
          <p:sp>
            <p:nvSpPr>
              <p:cNvPr id="6" name="Text Box 4">
                <a:extLst>
                  <a:ext uri="{FF2B5EF4-FFF2-40B4-BE49-F238E27FC236}">
                    <a16:creationId xmlns:a16="http://schemas.microsoft.com/office/drawing/2014/main" id="{B4528B1F-0625-451C-A131-F2BEC6D8A187}"/>
                  </a:ext>
                </a:extLst>
              </p:cNvPr>
              <p:cNvSpPr txBox="1">
                <a:spLocks noChangeArrowheads="1"/>
              </p:cNvSpPr>
              <p:nvPr>
                <p:custDataLst>
                  <p:tags r:id="rId2"/>
                </p:custDataLst>
              </p:nvPr>
            </p:nvSpPr>
            <p:spPr bwMode="auto">
              <a:xfrm>
                <a:off x="473886" y="1650749"/>
                <a:ext cx="11620221" cy="3785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latin typeface="Courier New" panose="02070309020205020404" pitchFamily="49" charset="0"/>
                    <a:cs typeface="Courier New" panose="02070309020205020404" pitchFamily="49" charset="0"/>
                  </a:rPr>
                  <a:t>Initially all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𝑅</m:t>
                    </m:r>
                  </m:oMath>
                </a14:m>
                <a:r>
                  <a:rPr lang="en-US" altLang="en-US" sz="2400" dirty="0">
                    <a:latin typeface="Courier New" panose="02070309020205020404" pitchFamily="49" charset="0"/>
                    <a:cs typeface="Courier New" panose="02070309020205020404" pitchFamily="49" charset="0"/>
                  </a:rPr>
                  <a:t> and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𝐻</m:t>
                    </m:r>
                  </m:oMath>
                </a14:m>
                <a:r>
                  <a:rPr lang="en-US" altLang="en-US" sz="2400" dirty="0">
                    <a:latin typeface="Courier New" panose="02070309020205020404" pitchFamily="49" charset="0"/>
                    <a:cs typeface="Courier New" panose="02070309020205020404" pitchFamily="49" charset="0"/>
                  </a:rPr>
                  <a:t> are free</a:t>
                </a:r>
              </a:p>
              <a:p>
                <a:pPr eaLnBrk="1" hangingPunct="1"/>
                <a:r>
                  <a:rPr lang="en-US" altLang="en-US" sz="2400" dirty="0">
                    <a:latin typeface="Courier New" panose="02070309020205020404" pitchFamily="49" charset="0"/>
                    <a:cs typeface="Courier New" panose="02070309020205020404" pitchFamily="49" charset="0"/>
                  </a:rPr>
                  <a:t>while there is a free </a:t>
                </a:r>
                <a14:m>
                  <m:oMath xmlns:m="http://schemas.openxmlformats.org/officeDocument/2006/math">
                    <m:r>
                      <a:rPr lang="en-US" altLang="en-US" sz="2400" b="0" i="1" smtClean="0">
                        <a:latin typeface="Cambria Math" panose="02040503050406030204" pitchFamily="18" charset="0"/>
                      </a:rPr>
                      <m:t>𝑟</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be highest on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’s list that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has not proposed to</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is free </a:t>
                </a: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else </a:t>
                </a:r>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a:t>
                </a:r>
                <a14:m>
                  <m:oMath xmlns:m="http://schemas.openxmlformats.org/officeDocument/2006/math">
                    <m:r>
                      <a:rPr lang="en-US" altLang="en-US" sz="2400" b="0" i="1" smtClean="0">
                        <a:solidFill>
                          <a:schemeClr val="tx2">
                            <a:lumMod val="60000"/>
                            <a:lumOff val="40000"/>
                          </a:schemeClr>
                        </a:solidFill>
                        <a:latin typeface="Cambria Math" panose="02040503050406030204" pitchFamily="18" charset="0"/>
                      </a:rPr>
                      <m:t>h</m:t>
                    </m:r>
                  </m:oMath>
                </a14:m>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 is not free</a:t>
                </a:r>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m:t>
                    </m:r>
                  </m:oMath>
                </a14:m>
                <a:r>
                  <a:rPr lang="en-US" altLang="en-US" sz="2400" dirty="0">
                    <a:latin typeface="Courier New" panose="02070309020205020404" pitchFamily="49" charset="0"/>
                    <a:cs typeface="Courier New" panose="02070309020205020404" pitchFamily="49" charset="0"/>
                  </a:rPr>
                  <a:t> be the current match of </a:t>
                </a:r>
                <a14:m>
                  <m:oMath xmlns:m="http://schemas.openxmlformats.org/officeDocument/2006/math">
                    <m:r>
                      <a:rPr lang="en-US" altLang="en-US" sz="2400" b="0" i="1" smtClean="0">
                        <a:latin typeface="Cambria Math" panose="02040503050406030204" pitchFamily="18" charset="0"/>
                        <a:cs typeface="Courier New" panose="02070309020205020404" pitchFamily="49" charset="0"/>
                      </a:rPr>
                      <m:t>h</m:t>
                    </m:r>
                  </m:oMath>
                </a14:m>
                <a:r>
                  <a:rPr lang="en-US" altLang="en-US" sz="2400" dirty="0">
                    <a:latin typeface="Courier New" panose="02070309020205020404" pitchFamily="49" charset="0"/>
                    <a:cs typeface="Courier New" panose="02070309020205020404" pitchFamily="49" charset="0"/>
                  </a:rPr>
                  <a:t>.</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prefers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to </a:t>
                </a:r>
                <a14:m>
                  <m:oMath xmlns:m="http://schemas.openxmlformats.org/officeDocument/2006/math">
                    <m:r>
                      <m:rPr>
                        <m:sty m:val="p"/>
                      </m:rPr>
                      <a:rPr lang="en-US" altLang="en-US" sz="2400" b="0" i="0" smtClean="0">
                        <a:latin typeface="Cambria Math" panose="02040503050406030204" pitchFamily="18" charset="0"/>
                      </a:rPr>
                      <m:t>r</m:t>
                    </m:r>
                    <m:r>
                      <a:rPr lang="en-US" altLang="en-US" sz="2400" i="1">
                        <a:latin typeface="Cambria Math" panose="02040503050406030204" pitchFamily="18" charset="0"/>
                      </a:rPr>
                      <m:t>′</m:t>
                    </m:r>
                  </m:oMath>
                </a14:m>
                <a:endParaRPr lang="en-US" altLang="en-US" sz="2400" baseline="-250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a:t>
                </a:r>
                <a:r>
                  <a:rPr lang="en-US" altLang="en-US" sz="2400" dirty="0" err="1">
                    <a:latin typeface="Courier New" panose="02070309020205020404" pitchFamily="49" charset="0"/>
                    <a:cs typeface="Courier New" panose="02070309020205020404" pitchFamily="49" charset="0"/>
                  </a:rPr>
                  <a:t>unmatch</a:t>
                </a:r>
                <a:r>
                  <a:rPr lang="en-US" altLang="en-US" sz="2400" dirty="0">
                    <a:latin typeface="Courier New" panose="02070309020205020404" pitchFamily="49" charset="0"/>
                    <a:cs typeface="Courier New" panose="02070309020205020404" pitchFamily="49" charset="0"/>
                  </a:rPr>
                  <a:t>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p:txBody>
          </p:sp>
        </mc:Choice>
        <mc:Fallback xmlns="">
          <p:sp>
            <p:nvSpPr>
              <p:cNvPr id="6" name="Text Box 4">
                <a:extLst>
                  <a:ext uri="{FF2B5EF4-FFF2-40B4-BE49-F238E27FC236}">
                    <a16:creationId xmlns:a16="http://schemas.microsoft.com/office/drawing/2014/main" id="{B4528B1F-0625-451C-A131-F2BEC6D8A187}"/>
                  </a:ext>
                </a:extLst>
              </p:cNvPr>
              <p:cNvSpPr txBox="1">
                <a:spLocks noRot="1" noChangeAspect="1" noMove="1" noResize="1" noEditPoints="1" noAdjustHandles="1" noChangeArrowheads="1" noChangeShapeType="1" noTextEdit="1"/>
              </p:cNvSpPr>
              <p:nvPr>
                <p:custDataLst>
                  <p:tags r:id="rId7"/>
                </p:custDataLst>
              </p:nvPr>
            </p:nvSpPr>
            <p:spPr bwMode="auto">
              <a:xfrm>
                <a:off x="473886" y="1650749"/>
                <a:ext cx="11620221" cy="3785652"/>
              </a:xfrm>
              <a:prstGeom prst="rect">
                <a:avLst/>
              </a:prstGeom>
              <a:blipFill>
                <a:blip r:embed="rId8"/>
                <a:stretch>
                  <a:fillRect l="-839" t="-1127" b="-289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3FEC464-CEC5-4E38-9BA9-0BD86F1040E1}"/>
                  </a:ext>
                </a:extLst>
              </p:cNvPr>
              <p:cNvSpPr txBox="1"/>
              <p:nvPr/>
            </p:nvSpPr>
            <p:spPr>
              <a:xfrm>
                <a:off x="4873868" y="2043114"/>
                <a:ext cx="7102232" cy="400110"/>
              </a:xfrm>
              <a:prstGeom prst="rect">
                <a:avLst/>
              </a:prstGeom>
              <a:noFill/>
              <a:ln w="28575">
                <a:solidFill>
                  <a:schemeClr val="accent4"/>
                </a:solidFill>
              </a:ln>
            </p:spPr>
            <p:txBody>
              <a:bodyPr wrap="square" rtlCol="0">
                <a:spAutoFit/>
              </a:bodyPr>
              <a:lstStyle/>
              <a:p>
                <a:r>
                  <a:rPr lang="en-US" sz="2000" dirty="0"/>
                  <a:t>Need to maintain free </a:t>
                </a:r>
                <a14:m>
                  <m:oMath xmlns:m="http://schemas.openxmlformats.org/officeDocument/2006/math">
                    <m:r>
                      <a:rPr lang="en-US" sz="2000" b="0" i="1" smtClean="0">
                        <a:latin typeface="Cambria Math" panose="02040503050406030204" pitchFamily="18" charset="0"/>
                      </a:rPr>
                      <m:t>𝑟</m:t>
                    </m:r>
                  </m:oMath>
                </a14:m>
                <a:r>
                  <a:rPr lang="en-US" sz="2000" dirty="0"/>
                  <a:t>. What can insert and remove in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oMath>
                </a14:m>
                <a:r>
                  <a:rPr lang="en-US" sz="2000" dirty="0"/>
                  <a:t> time?</a:t>
                </a:r>
              </a:p>
            </p:txBody>
          </p:sp>
        </mc:Choice>
        <mc:Fallback xmlns="">
          <p:sp>
            <p:nvSpPr>
              <p:cNvPr id="7" name="TextBox 6">
                <a:extLst>
                  <a:ext uri="{FF2B5EF4-FFF2-40B4-BE49-F238E27FC236}">
                    <a16:creationId xmlns:a16="http://schemas.microsoft.com/office/drawing/2014/main" id="{93FEC464-CEC5-4E38-9BA9-0BD86F1040E1}"/>
                  </a:ext>
                </a:extLst>
              </p:cNvPr>
              <p:cNvSpPr txBox="1">
                <a:spLocks noRot="1" noChangeAspect="1" noMove="1" noResize="1" noEditPoints="1" noAdjustHandles="1" noChangeArrowheads="1" noChangeShapeType="1" noTextEdit="1"/>
              </p:cNvSpPr>
              <p:nvPr/>
            </p:nvSpPr>
            <p:spPr>
              <a:xfrm>
                <a:off x="4873868" y="2043114"/>
                <a:ext cx="7102232" cy="400110"/>
              </a:xfrm>
              <a:prstGeom prst="rect">
                <a:avLst/>
              </a:prstGeom>
              <a:blipFill>
                <a:blip r:embed="rId9"/>
                <a:stretch>
                  <a:fillRect l="-769" t="-4225" b="-19718"/>
                </a:stretch>
              </a:blipFill>
              <a:ln w="28575">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F710C9B-25D6-46C1-99AD-3C36ED825183}"/>
                  </a:ext>
                </a:extLst>
              </p:cNvPr>
              <p:cNvSpPr txBox="1"/>
              <p:nvPr/>
            </p:nvSpPr>
            <p:spPr>
              <a:xfrm>
                <a:off x="9262007" y="2814832"/>
                <a:ext cx="2832100" cy="707886"/>
              </a:xfrm>
              <a:prstGeom prst="rect">
                <a:avLst/>
              </a:prstGeom>
              <a:noFill/>
              <a:ln w="28575">
                <a:solidFill>
                  <a:schemeClr val="accent1"/>
                </a:solidFill>
              </a:ln>
            </p:spPr>
            <p:txBody>
              <a:bodyPr wrap="square" rtlCol="0">
                <a:spAutoFit/>
              </a:bodyPr>
              <a:lstStyle/>
              <a:p>
                <a:r>
                  <a:rPr lang="en-US" sz="2000" dirty="0"/>
                  <a:t>Each </a:t>
                </a:r>
                <a14:m>
                  <m:oMath xmlns:m="http://schemas.openxmlformats.org/officeDocument/2006/math">
                    <m:r>
                      <a:rPr lang="en-US" sz="2000" b="0" i="1" smtClean="0">
                        <a:latin typeface="Cambria Math" panose="02040503050406030204" pitchFamily="18" charset="0"/>
                      </a:rPr>
                      <m:t>𝑟</m:t>
                    </m:r>
                  </m:oMath>
                </a14:m>
                <a:r>
                  <a:rPr lang="en-US" sz="2000" dirty="0"/>
                  <a:t> should know where it is on its list.</a:t>
                </a:r>
              </a:p>
            </p:txBody>
          </p:sp>
        </mc:Choice>
        <mc:Fallback xmlns="">
          <p:sp>
            <p:nvSpPr>
              <p:cNvPr id="8" name="TextBox 7">
                <a:extLst>
                  <a:ext uri="{FF2B5EF4-FFF2-40B4-BE49-F238E27FC236}">
                    <a16:creationId xmlns:a16="http://schemas.microsoft.com/office/drawing/2014/main" id="{EF710C9B-25D6-46C1-99AD-3C36ED825183}"/>
                  </a:ext>
                </a:extLst>
              </p:cNvPr>
              <p:cNvSpPr txBox="1">
                <a:spLocks noRot="1" noChangeAspect="1" noMove="1" noResize="1" noEditPoints="1" noAdjustHandles="1" noChangeArrowheads="1" noChangeShapeType="1" noTextEdit="1"/>
              </p:cNvSpPr>
              <p:nvPr/>
            </p:nvSpPr>
            <p:spPr>
              <a:xfrm>
                <a:off x="9262007" y="2814832"/>
                <a:ext cx="2832100" cy="707886"/>
              </a:xfrm>
              <a:prstGeom prst="rect">
                <a:avLst/>
              </a:prstGeom>
              <a:blipFill>
                <a:blip r:embed="rId10"/>
                <a:stretch>
                  <a:fillRect l="-1702" t="-3306" r="-3617" b="-11570"/>
                </a:stretch>
              </a:blipFill>
              <a:ln w="28575">
                <a:solidFill>
                  <a:schemeClr val="accent1"/>
                </a:solidFill>
              </a:ln>
            </p:spPr>
            <p:txBody>
              <a:bodyPr/>
              <a:lstStyle/>
              <a:p>
                <a:r>
                  <a:rPr lang="en-US">
                    <a:noFill/>
                  </a:rPr>
                  <a:t> </a:t>
                </a:r>
              </a:p>
            </p:txBody>
          </p:sp>
        </mc:Fallback>
      </mc:AlternateContent>
      <p:sp>
        <p:nvSpPr>
          <p:cNvPr id="9" name="TextBox 8">
            <a:extLst>
              <a:ext uri="{FF2B5EF4-FFF2-40B4-BE49-F238E27FC236}">
                <a16:creationId xmlns:a16="http://schemas.microsoft.com/office/drawing/2014/main" id="{AD927B54-1F46-49AE-9869-BEB6AD6F4DE5}"/>
              </a:ext>
            </a:extLst>
          </p:cNvPr>
          <p:cNvSpPr txBox="1"/>
          <p:nvPr/>
        </p:nvSpPr>
        <p:spPr>
          <a:xfrm>
            <a:off x="4287919" y="3123982"/>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p:sp>
        <p:nvSpPr>
          <p:cNvPr id="11" name="TextBox 10">
            <a:extLst>
              <a:ext uri="{FF2B5EF4-FFF2-40B4-BE49-F238E27FC236}">
                <a16:creationId xmlns:a16="http://schemas.microsoft.com/office/drawing/2014/main" id="{FB3F228B-4B24-4832-884C-0FE479E9CF19}"/>
              </a:ext>
            </a:extLst>
          </p:cNvPr>
          <p:cNvSpPr txBox="1"/>
          <p:nvPr/>
        </p:nvSpPr>
        <p:spPr>
          <a:xfrm>
            <a:off x="5771824" y="4258813"/>
            <a:ext cx="4578351" cy="400110"/>
          </a:xfrm>
          <a:prstGeom prst="rect">
            <a:avLst/>
          </a:prstGeom>
          <a:noFill/>
          <a:ln w="28575">
            <a:solidFill>
              <a:schemeClr val="accent5"/>
            </a:solidFill>
          </a:ln>
        </p:spPr>
        <p:txBody>
          <a:bodyPr wrap="square" rtlCol="0">
            <a:spAutoFit/>
          </a:bodyPr>
          <a:lstStyle/>
          <a:p>
            <a:r>
              <a:rPr lang="en-US" sz="2000" dirty="0"/>
              <a:t>Given two riders, which horse is preferred?</a:t>
            </a:r>
          </a:p>
        </p:txBody>
      </p:sp>
      <p:sp>
        <p:nvSpPr>
          <p:cNvPr id="10" name="TextBox 9">
            <a:extLst>
              <a:ext uri="{FF2B5EF4-FFF2-40B4-BE49-F238E27FC236}">
                <a16:creationId xmlns:a16="http://schemas.microsoft.com/office/drawing/2014/main" id="{ECC1DADF-C1CD-461F-A460-47845FD3F7D9}"/>
              </a:ext>
            </a:extLst>
          </p:cNvPr>
          <p:cNvSpPr txBox="1"/>
          <p:nvPr/>
        </p:nvSpPr>
        <p:spPr>
          <a:xfrm>
            <a:off x="5703969" y="4807141"/>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C3B8329-DE2D-4454-9BAE-88EE86BB6B72}"/>
                  </a:ext>
                </a:extLst>
              </p:cNvPr>
              <p:cNvSpPr txBox="1"/>
              <p:nvPr/>
            </p:nvSpPr>
            <p:spPr>
              <a:xfrm>
                <a:off x="473886" y="5462053"/>
                <a:ext cx="10003692" cy="1216743"/>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Are each of these operations really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Assume that you get two </a:t>
                </a:r>
                <a:r>
                  <a:rPr lang="en-US" sz="2400" dirty="0">
                    <a:latin typeface="Courier New" panose="02070309020205020404" pitchFamily="49" charset="0"/>
                    <a:cs typeface="Courier New" panose="02070309020205020404" pitchFamily="49" charset="0"/>
                  </a:rPr>
                  <a:t>int[][] </a:t>
                </a:r>
                <a:r>
                  <a:rPr lang="en-US" sz="2400" dirty="0">
                    <a:latin typeface="Segoe UI Semilight" panose="020B0402040204020203" pitchFamily="34" charset="0"/>
                    <a:cs typeface="Segoe UI Semilight" panose="020B0402040204020203" pitchFamily="34" charset="0"/>
                  </a:rPr>
                  <a:t>with the preferences.</a:t>
                </a:r>
              </a:p>
              <a:p>
                <a:r>
                  <a:rPr lang="en-US" sz="2400" dirty="0">
                    <a:latin typeface="Courier New" panose="02070309020205020404" pitchFamily="49" charset="0"/>
                    <a:cs typeface="Courier New" panose="02070309020205020404" pitchFamily="49" charset="0"/>
                  </a:rPr>
                  <a:t>Horse[</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][j]</a:t>
                </a:r>
                <a:r>
                  <a:rPr lang="en-US" sz="2400" dirty="0">
                    <a:latin typeface="Segoe UI Semilight" panose="020B0402040204020203" pitchFamily="34" charset="0"/>
                    <a:cs typeface="Segoe UI Semilight" panose="020B0402040204020203" pitchFamily="34" charset="0"/>
                  </a:rPr>
                  <a:t> gives the identity of the </a:t>
                </a:r>
                <a14:m>
                  <m:oMath xmlns:m="http://schemas.openxmlformats.org/officeDocument/2006/math">
                    <m:sSup>
                      <m:sSupPr>
                        <m:ctrlPr>
                          <a:rPr lang="en-US" sz="2400" i="1" dirty="0">
                            <a:latin typeface="Cambria Math" panose="02040503050406030204" pitchFamily="18" charset="0"/>
                            <a:cs typeface="Segoe UI Semilight" panose="020B0402040204020203" pitchFamily="34" charset="0"/>
                          </a:rPr>
                        </m:ctrlPr>
                      </m:sSupPr>
                      <m:e>
                        <m:r>
                          <a:rPr lang="en-US" sz="2400" i="1" dirty="0">
                            <a:latin typeface="Cambria Math" panose="02040503050406030204" pitchFamily="18" charset="0"/>
                            <a:cs typeface="Segoe UI Semilight" panose="020B0402040204020203" pitchFamily="34" charset="0"/>
                          </a:rPr>
                          <m:t>𝑗</m:t>
                        </m:r>
                      </m:e>
                      <m:sup>
                        <m:r>
                          <m:rPr>
                            <m:sty m:val="p"/>
                          </m:rPr>
                          <a:rPr lang="en-US" sz="2400" dirty="0">
                            <a:latin typeface="Cambria Math" panose="02040503050406030204" pitchFamily="18" charset="0"/>
                            <a:cs typeface="Segoe UI Semilight" panose="020B0402040204020203" pitchFamily="34" charset="0"/>
                          </a:rPr>
                          <m:t>th</m:t>
                        </m:r>
                      </m:sup>
                    </m:sSup>
                  </m:oMath>
                </a14:m>
                <a:r>
                  <a:rPr lang="en-US" sz="2400" dirty="0">
                    <a:latin typeface="Segoe UI Semilight" panose="020B0402040204020203" pitchFamily="34" charset="0"/>
                    <a:cs typeface="Segoe UI Semilight" panose="020B0402040204020203" pitchFamily="34" charset="0"/>
                  </a:rPr>
                  <a:t> rider on horse </a:t>
                </a:r>
                <a14:m>
                  <m:oMath xmlns:m="http://schemas.openxmlformats.org/officeDocument/2006/math">
                    <m:r>
                      <a:rPr lang="en-US" sz="2400" i="1">
                        <a:latin typeface="Cambria Math" panose="02040503050406030204" pitchFamily="18" charset="0"/>
                        <a:cs typeface="Segoe UI Semilight" panose="020B0402040204020203" pitchFamily="34" charset="0"/>
                      </a:rPr>
                      <m:t>𝑖</m:t>
                    </m:r>
                  </m:oMath>
                </a14:m>
                <a:r>
                  <a:rPr lang="en-US" sz="2400" dirty="0">
                    <a:latin typeface="Segoe UI Semilight" panose="020B0402040204020203" pitchFamily="34" charset="0"/>
                    <a:cs typeface="Segoe UI Semilight" panose="020B0402040204020203" pitchFamily="34" charset="0"/>
                  </a:rPr>
                  <a:t>’s list.</a:t>
                </a:r>
              </a:p>
            </p:txBody>
          </p:sp>
        </mc:Choice>
        <mc:Fallback xmlns="">
          <p:sp>
            <p:nvSpPr>
              <p:cNvPr id="2" name="TextBox 1">
                <a:extLst>
                  <a:ext uri="{FF2B5EF4-FFF2-40B4-BE49-F238E27FC236}">
                    <a16:creationId xmlns:a16="http://schemas.microsoft.com/office/drawing/2014/main" id="{EC3B8329-DE2D-4454-9BAE-88EE86BB6B72}"/>
                  </a:ext>
                </a:extLst>
              </p:cNvPr>
              <p:cNvSpPr txBox="1">
                <a:spLocks noRot="1" noChangeAspect="1" noMove="1" noResize="1" noEditPoints="1" noAdjustHandles="1" noChangeArrowheads="1" noChangeShapeType="1" noTextEdit="1"/>
              </p:cNvSpPr>
              <p:nvPr/>
            </p:nvSpPr>
            <p:spPr>
              <a:xfrm>
                <a:off x="473886" y="5462053"/>
                <a:ext cx="10003692" cy="1216743"/>
              </a:xfrm>
              <a:prstGeom prst="rect">
                <a:avLst/>
              </a:prstGeom>
              <a:blipFill>
                <a:blip r:embed="rId6"/>
                <a:stretch>
                  <a:fillRect l="-975" t="-3500" b="-11000"/>
                </a:stretch>
              </a:blipFill>
            </p:spPr>
            <p:txBody>
              <a:bodyPr/>
              <a:lstStyle/>
              <a:p>
                <a:r>
                  <a:rPr lang="en-US">
                    <a:noFill/>
                  </a:rPr>
                  <a:t> </a:t>
                </a:r>
              </a:p>
            </p:txBody>
          </p:sp>
        </mc:Fallback>
      </mc:AlternateContent>
    </p:spTree>
    <p:extLst>
      <p:ext uri="{BB962C8B-B14F-4D97-AF65-F5344CB8AC3E}">
        <p14:creationId xmlns:p14="http://schemas.microsoft.com/office/powerpoint/2010/main" val="1373890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45B9-2EC1-4028-9550-E19CC4B95172}"/>
              </a:ext>
            </a:extLst>
          </p:cNvPr>
          <p:cNvSpPr>
            <a:spLocks noGrp="1"/>
          </p:cNvSpPr>
          <p:nvPr>
            <p:ph type="title"/>
          </p:nvPr>
        </p:nvSpPr>
        <p:spPr/>
        <p:txBody>
          <a:bodyPr>
            <a:normAutofit/>
          </a:bodyPr>
          <a:lstStyle/>
          <a:p>
            <a:r>
              <a:rPr lang="en-US" dirty="0"/>
              <a:t>What data structures?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9783A5-D88A-4AB6-B676-302BB1D67BBF}"/>
                  </a:ext>
                </a:extLst>
              </p:cNvPr>
              <p:cNvSpPr txBox="1"/>
              <p:nvPr/>
            </p:nvSpPr>
            <p:spPr>
              <a:xfrm>
                <a:off x="632068" y="1483946"/>
                <a:ext cx="7102232" cy="400110"/>
              </a:xfrm>
              <a:prstGeom prst="rect">
                <a:avLst/>
              </a:prstGeom>
              <a:noFill/>
              <a:ln w="28575">
                <a:solidFill>
                  <a:schemeClr val="accent4"/>
                </a:solidFill>
              </a:ln>
            </p:spPr>
            <p:txBody>
              <a:bodyPr wrap="square" rtlCol="0">
                <a:spAutoFit/>
              </a:bodyPr>
              <a:lstStyle/>
              <a:p>
                <a:r>
                  <a:rPr lang="en-US" sz="2000" dirty="0"/>
                  <a:t>Need to maintain free </a:t>
                </a:r>
                <a14:m>
                  <m:oMath xmlns:m="http://schemas.openxmlformats.org/officeDocument/2006/math">
                    <m:r>
                      <a:rPr lang="en-US" sz="2000" b="0" i="1" smtClean="0">
                        <a:latin typeface="Cambria Math" panose="02040503050406030204" pitchFamily="18" charset="0"/>
                      </a:rPr>
                      <m:t>𝑟</m:t>
                    </m:r>
                  </m:oMath>
                </a14:m>
                <a:r>
                  <a:rPr lang="en-US" sz="2000" dirty="0"/>
                  <a:t>. What can insert and remove in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oMath>
                </a14:m>
                <a:r>
                  <a:rPr lang="en-US" sz="2000" dirty="0"/>
                  <a:t> time?</a:t>
                </a:r>
              </a:p>
            </p:txBody>
          </p:sp>
        </mc:Choice>
        <mc:Fallback xmlns="">
          <p:sp>
            <p:nvSpPr>
              <p:cNvPr id="4" name="TextBox 3">
                <a:extLst>
                  <a:ext uri="{FF2B5EF4-FFF2-40B4-BE49-F238E27FC236}">
                    <a16:creationId xmlns:a16="http://schemas.microsoft.com/office/drawing/2014/main" id="{AC9783A5-D88A-4AB6-B676-302BB1D67BBF}"/>
                  </a:ext>
                </a:extLst>
              </p:cNvPr>
              <p:cNvSpPr txBox="1">
                <a:spLocks noRot="1" noChangeAspect="1" noMove="1" noResize="1" noEditPoints="1" noAdjustHandles="1" noChangeArrowheads="1" noChangeShapeType="1" noTextEdit="1"/>
              </p:cNvSpPr>
              <p:nvPr/>
            </p:nvSpPr>
            <p:spPr>
              <a:xfrm>
                <a:off x="632068" y="1483946"/>
                <a:ext cx="7102232" cy="400110"/>
              </a:xfrm>
              <a:prstGeom prst="rect">
                <a:avLst/>
              </a:prstGeom>
              <a:blipFill>
                <a:blip r:embed="rId3"/>
                <a:stretch>
                  <a:fillRect l="-769" t="-4225" b="-19718"/>
                </a:stretch>
              </a:blipFill>
              <a:ln w="28575">
                <a:solidFill>
                  <a:schemeClr val="accent4"/>
                </a:solid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D70E7C5E-2146-401A-8D00-018F95A5EA66}"/>
              </a:ext>
            </a:extLst>
          </p:cNvPr>
          <p:cNvSpPr txBox="1"/>
          <p:nvPr/>
        </p:nvSpPr>
        <p:spPr>
          <a:xfrm>
            <a:off x="831850" y="1993900"/>
            <a:ext cx="1053465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Queue, stack, or list (inserting at end) all would be fine. </a:t>
            </a:r>
          </a:p>
        </p:txBody>
      </p:sp>
      <p:sp>
        <p:nvSpPr>
          <p:cNvPr id="6" name="TextBox 5">
            <a:extLst>
              <a:ext uri="{FF2B5EF4-FFF2-40B4-BE49-F238E27FC236}">
                <a16:creationId xmlns:a16="http://schemas.microsoft.com/office/drawing/2014/main" id="{649923CE-58CB-47B3-B41D-4FBE4CEDFC1D}"/>
              </a:ext>
            </a:extLst>
          </p:cNvPr>
          <p:cNvSpPr txBox="1"/>
          <p:nvPr/>
        </p:nvSpPr>
        <p:spPr>
          <a:xfrm>
            <a:off x="575239" y="2592656"/>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p:sp>
        <p:nvSpPr>
          <p:cNvPr id="9" name="TextBox 8">
            <a:extLst>
              <a:ext uri="{FF2B5EF4-FFF2-40B4-BE49-F238E27FC236}">
                <a16:creationId xmlns:a16="http://schemas.microsoft.com/office/drawing/2014/main" id="{4E5AD8A0-FAF7-422E-ACB5-4ADEA78E5439}"/>
              </a:ext>
            </a:extLst>
          </p:cNvPr>
          <p:cNvSpPr txBox="1"/>
          <p:nvPr/>
        </p:nvSpPr>
        <p:spPr>
          <a:xfrm>
            <a:off x="828675" y="3151738"/>
            <a:ext cx="1053465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Two arrays (index </a:t>
            </a:r>
            <a:r>
              <a:rPr lang="en-US" sz="2400" dirty="0" err="1">
                <a:latin typeface="Courier New" panose="02070309020205020404" pitchFamily="49" charset="0"/>
                <a:cs typeface="Courier New" panose="02070309020205020404" pitchFamily="49" charset="0"/>
              </a:rPr>
              <a:t>i</a:t>
            </a:r>
            <a:r>
              <a:rPr lang="en-US" sz="2400" dirty="0">
                <a:latin typeface="Segoe UI Semilight" panose="020B0402040204020203" pitchFamily="34" charset="0"/>
                <a:cs typeface="Segoe UI Semilight" panose="020B0402040204020203" pitchFamily="34" charset="0"/>
              </a:rPr>
              <a:t> has number for partner of agent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DB6C2C1-3E00-4463-A971-DBFCE3339BC3}"/>
                  </a:ext>
                </a:extLst>
              </p:cNvPr>
              <p:cNvSpPr txBox="1"/>
              <p:nvPr/>
            </p:nvSpPr>
            <p:spPr>
              <a:xfrm>
                <a:off x="575239" y="3632660"/>
                <a:ext cx="2832100" cy="707886"/>
              </a:xfrm>
              <a:prstGeom prst="rect">
                <a:avLst/>
              </a:prstGeom>
              <a:noFill/>
              <a:ln w="28575">
                <a:solidFill>
                  <a:schemeClr val="accent1"/>
                </a:solidFill>
              </a:ln>
            </p:spPr>
            <p:txBody>
              <a:bodyPr wrap="square" rtlCol="0">
                <a:spAutoFit/>
              </a:bodyPr>
              <a:lstStyle/>
              <a:p>
                <a:r>
                  <a:rPr lang="en-US" sz="2000" dirty="0"/>
                  <a:t>Each </a:t>
                </a:r>
                <a14:m>
                  <m:oMath xmlns:m="http://schemas.openxmlformats.org/officeDocument/2006/math">
                    <m:r>
                      <a:rPr lang="en-US" sz="2000" b="0" i="1" smtClean="0">
                        <a:latin typeface="Cambria Math" panose="02040503050406030204" pitchFamily="18" charset="0"/>
                      </a:rPr>
                      <m:t>𝑟</m:t>
                    </m:r>
                  </m:oMath>
                </a14:m>
                <a:r>
                  <a:rPr lang="en-US" sz="2000" dirty="0"/>
                  <a:t> should know where it is on its list.</a:t>
                </a:r>
              </a:p>
            </p:txBody>
          </p:sp>
        </mc:Choice>
        <mc:Fallback xmlns="">
          <p:sp>
            <p:nvSpPr>
              <p:cNvPr id="5" name="TextBox 4">
                <a:extLst>
                  <a:ext uri="{FF2B5EF4-FFF2-40B4-BE49-F238E27FC236}">
                    <a16:creationId xmlns:a16="http://schemas.microsoft.com/office/drawing/2014/main" id="{6DB6C2C1-3E00-4463-A971-DBFCE3339BC3}"/>
                  </a:ext>
                </a:extLst>
              </p:cNvPr>
              <p:cNvSpPr txBox="1">
                <a:spLocks noRot="1" noChangeAspect="1" noMove="1" noResize="1" noEditPoints="1" noAdjustHandles="1" noChangeArrowheads="1" noChangeShapeType="1" noTextEdit="1"/>
              </p:cNvSpPr>
              <p:nvPr/>
            </p:nvSpPr>
            <p:spPr>
              <a:xfrm>
                <a:off x="575239" y="3632660"/>
                <a:ext cx="2832100" cy="707886"/>
              </a:xfrm>
              <a:prstGeom prst="rect">
                <a:avLst/>
              </a:prstGeom>
              <a:blipFill>
                <a:blip r:embed="rId4"/>
                <a:stretch>
                  <a:fillRect l="-1702" t="-3306" r="-3617" b="-11570"/>
                </a:stretch>
              </a:blipFill>
              <a:ln w="28575">
                <a:solidFill>
                  <a:schemeClr val="accent1"/>
                </a:solidFill>
              </a:ln>
            </p:spPr>
            <p:txBody>
              <a:bodyPr/>
              <a:lstStyle/>
              <a:p>
                <a:r>
                  <a:rPr lang="en-US">
                    <a:noFill/>
                  </a:rPr>
                  <a:t> </a:t>
                </a:r>
              </a:p>
            </p:txBody>
          </p:sp>
        </mc:Fallback>
      </mc:AlternateContent>
      <p:sp>
        <p:nvSpPr>
          <p:cNvPr id="10" name="TextBox 9">
            <a:extLst>
              <a:ext uri="{FF2B5EF4-FFF2-40B4-BE49-F238E27FC236}">
                <a16:creationId xmlns:a16="http://schemas.microsoft.com/office/drawing/2014/main" id="{2DE6D7DD-B9D0-49C2-81ED-BF98F86DAEC9}"/>
              </a:ext>
            </a:extLst>
          </p:cNvPr>
          <p:cNvSpPr txBox="1"/>
          <p:nvPr/>
        </p:nvSpPr>
        <p:spPr>
          <a:xfrm>
            <a:off x="575239" y="4406900"/>
            <a:ext cx="10534650" cy="461665"/>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int</a:t>
            </a:r>
            <a:r>
              <a:rPr lang="en-US" sz="2400" dirty="0">
                <a:latin typeface="Segoe UI Semilight" panose="020B0402040204020203" pitchFamily="34" charset="0"/>
                <a:cs typeface="Segoe UI Semilight" panose="020B0402040204020203" pitchFamily="34" charset="0"/>
              </a:rPr>
              <a:t> for each rider (likely store in an array)</a:t>
            </a:r>
          </a:p>
        </p:txBody>
      </p:sp>
      <p:sp>
        <p:nvSpPr>
          <p:cNvPr id="7" name="TextBox 6">
            <a:extLst>
              <a:ext uri="{FF2B5EF4-FFF2-40B4-BE49-F238E27FC236}">
                <a16:creationId xmlns:a16="http://schemas.microsoft.com/office/drawing/2014/main" id="{02388D7E-BCB6-491D-AC81-C3CC2FD687A3}"/>
              </a:ext>
            </a:extLst>
          </p:cNvPr>
          <p:cNvSpPr txBox="1"/>
          <p:nvPr/>
        </p:nvSpPr>
        <p:spPr>
          <a:xfrm>
            <a:off x="575239" y="4897804"/>
            <a:ext cx="4511111" cy="400110"/>
          </a:xfrm>
          <a:prstGeom prst="rect">
            <a:avLst/>
          </a:prstGeom>
          <a:noFill/>
          <a:ln w="28575">
            <a:solidFill>
              <a:schemeClr val="accent5"/>
            </a:solidFill>
          </a:ln>
        </p:spPr>
        <p:txBody>
          <a:bodyPr wrap="square" rtlCol="0">
            <a:spAutoFit/>
          </a:bodyPr>
          <a:lstStyle/>
          <a:p>
            <a:r>
              <a:rPr lang="en-US" sz="2000" dirty="0"/>
              <a:t>Given two riders, which is preferred?</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0079808-CF9B-491B-B5F5-D66B153F9EBA}"/>
                  </a:ext>
                </a:extLst>
              </p:cNvPr>
              <p:cNvSpPr txBox="1"/>
              <p:nvPr/>
            </p:nvSpPr>
            <p:spPr>
              <a:xfrm>
                <a:off x="434975" y="5483472"/>
                <a:ext cx="10534650"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Lookup in </a:t>
                </a:r>
                <a:r>
                  <a:rPr lang="en-US" sz="2400" dirty="0">
                    <a:latin typeface="Courier New" panose="02070309020205020404" pitchFamily="49" charset="0"/>
                    <a:cs typeface="Courier New" panose="02070309020205020404" pitchFamily="49" charset="0"/>
                  </a:rPr>
                  <a:t>int[][]</a:t>
                </a:r>
                <a:r>
                  <a:rPr lang="en-US" sz="2400" dirty="0">
                    <a:latin typeface="Segoe UI Semilight" panose="020B0402040204020203" pitchFamily="34" charset="0"/>
                    <a:cs typeface="Segoe UI Semilight" panose="020B0402040204020203" pitchFamily="34" charset="0"/>
                  </a:rPr>
                  <a:t> takes…</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𝑛</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in the worst case. Uh-oh. </a:t>
                </a:r>
              </a:p>
              <a:p>
                <a:r>
                  <a:rPr lang="en-US" sz="2400" dirty="0">
                    <a:latin typeface="Segoe UI Semilight" panose="020B0402040204020203" pitchFamily="34" charset="0"/>
                    <a:cs typeface="Segoe UI Semilight" panose="020B0402040204020203" pitchFamily="34" charset="0"/>
                  </a:rPr>
                  <a:t>Better idea: build “inverse” arrays (given rider, what is their </a:t>
                </a:r>
                <a:r>
                  <a:rPr lang="en-US" sz="2400" b="1" dirty="0">
                    <a:latin typeface="Segoe UI Semilight" panose="020B0402040204020203" pitchFamily="34" charset="0"/>
                    <a:cs typeface="Segoe UI Semilight" panose="020B0402040204020203" pitchFamily="34" charset="0"/>
                  </a:rPr>
                  <a:t>rank </a:t>
                </a:r>
                <a:r>
                  <a:rPr lang="en-US" sz="2400" dirty="0">
                    <a:latin typeface="Segoe UI Semilight" panose="020B0402040204020203" pitchFamily="34" charset="0"/>
                    <a:cs typeface="Segoe UI Semilight" panose="020B0402040204020203" pitchFamily="34" charset="0"/>
                  </a:rPr>
                  <a:t>for horse?).</a:t>
                </a:r>
              </a:p>
              <a:p>
                <a:r>
                  <a:rPr lang="en-US" sz="2400" b="0" dirty="0">
                    <a:latin typeface="Segoe UI Semilight" panose="020B0402040204020203" pitchFamily="34" charset="0"/>
                    <a:cs typeface="Segoe UI Semilight" panose="020B0402040204020203" pitchFamily="34" charset="0"/>
                  </a:rPr>
                  <a:t>One time cost of</a:t>
                </a:r>
                <a:r>
                  <a:rPr lang="en-US" sz="2400" b="0" dirty="0">
                    <a:cs typeface="Segoe UI Semilight" panose="020B0402040204020203" pitchFamily="34" charset="0"/>
                  </a:rPr>
                  <a: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m:t>
                    </m:r>
                    <m:sSup>
                      <m:sSupPr>
                        <m:ctrlPr>
                          <a:rPr lang="en-US" sz="2400" b="0" i="1" smtClean="0">
                            <a:latin typeface="Cambria Math" panose="02040503050406030204" pitchFamily="18" charset="0"/>
                            <a:cs typeface="Segoe UI Semilight" panose="020B0402040204020203" pitchFamily="34" charset="0"/>
                          </a:rPr>
                        </m:ctrlPr>
                      </m:sSupPr>
                      <m:e>
                        <m:r>
                          <a:rPr lang="en-US" sz="2400" b="0" i="1" smtClean="0">
                            <a:latin typeface="Cambria Math" panose="02040503050406030204" pitchFamily="18" charset="0"/>
                            <a:cs typeface="Segoe UI Semilight" panose="020B0402040204020203" pitchFamily="34" charset="0"/>
                          </a:rPr>
                          <m:t>𝑛</m:t>
                        </m:r>
                      </m:e>
                      <m:sup>
                        <m:r>
                          <a:rPr lang="en-US" sz="2400" b="0" i="1" smtClean="0">
                            <a:latin typeface="Cambria Math" panose="02040503050406030204" pitchFamily="18" charset="0"/>
                            <a:cs typeface="Segoe UI Semilight" panose="020B0402040204020203" pitchFamily="34" charset="0"/>
                          </a:rPr>
                          <m:t>2</m:t>
                        </m:r>
                      </m:sup>
                    </m:sSup>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time and space to build, but comparisons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 </a:t>
                </a:r>
              </a:p>
            </p:txBody>
          </p:sp>
        </mc:Choice>
        <mc:Fallback xmlns="">
          <p:sp>
            <p:nvSpPr>
              <p:cNvPr id="11" name="TextBox 10">
                <a:extLst>
                  <a:ext uri="{FF2B5EF4-FFF2-40B4-BE49-F238E27FC236}">
                    <a16:creationId xmlns:a16="http://schemas.microsoft.com/office/drawing/2014/main" id="{F0079808-CF9B-491B-B5F5-D66B153F9EBA}"/>
                  </a:ext>
                </a:extLst>
              </p:cNvPr>
              <p:cNvSpPr txBox="1">
                <a:spLocks noRot="1" noChangeAspect="1" noMove="1" noResize="1" noEditPoints="1" noAdjustHandles="1" noChangeArrowheads="1" noChangeShapeType="1" noTextEdit="1"/>
              </p:cNvSpPr>
              <p:nvPr/>
            </p:nvSpPr>
            <p:spPr>
              <a:xfrm>
                <a:off x="434975" y="5483472"/>
                <a:ext cx="10534650" cy="1200329"/>
              </a:xfrm>
              <a:prstGeom prst="rect">
                <a:avLst/>
              </a:prstGeom>
              <a:blipFill>
                <a:blip r:embed="rId5"/>
                <a:stretch>
                  <a:fillRect l="-868" t="-5612" b="-10714"/>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7315F6B5-8BE2-4CC7-81C9-60834B156EB0}"/>
              </a:ext>
            </a:extLst>
          </p:cNvPr>
          <p:cNvSpPr txBox="1"/>
          <p:nvPr/>
        </p:nvSpPr>
        <p:spPr>
          <a:xfrm>
            <a:off x="8350250" y="1277943"/>
            <a:ext cx="3663950" cy="2246769"/>
          </a:xfrm>
          <a:prstGeom prst="rect">
            <a:avLst/>
          </a:prstGeom>
          <a:noFill/>
        </p:spPr>
        <p:txBody>
          <a:bodyPr wrap="square" rtlCol="0">
            <a:spAutoFit/>
          </a:bodyPr>
          <a:lstStyle/>
          <a:p>
            <a:r>
              <a:rPr lang="en-US" sz="2000" dirty="0">
                <a:latin typeface="Segoe UI Semilight" panose="020B0402040204020203" pitchFamily="34" charset="0"/>
                <a:cs typeface="Segoe UI Semilight" panose="020B0402040204020203" pitchFamily="34" charset="0"/>
              </a:rPr>
              <a:t>These aren’t the only options – you might decide on an object-based approach (can meet same time bounds up to constant factors)</a:t>
            </a:r>
          </a:p>
          <a:p>
            <a:endParaRPr lang="en-US" sz="2000" dirty="0">
              <a:latin typeface="Segoe UI Semilight" panose="020B0402040204020203" pitchFamily="34" charset="0"/>
              <a:cs typeface="Segoe UI Semilight" panose="020B0402040204020203" pitchFamily="34" charset="0"/>
            </a:endParaRPr>
          </a:p>
          <a:p>
            <a:r>
              <a:rPr lang="en-US" sz="2000" dirty="0">
                <a:latin typeface="Segoe UI Semilight" panose="020B0402040204020203" pitchFamily="34" charset="0"/>
                <a:cs typeface="Segoe UI Semilight" panose="020B0402040204020203" pitchFamily="34" charset="0"/>
              </a:rPr>
              <a:t>How do we handle the lookup?</a:t>
            </a:r>
          </a:p>
        </p:txBody>
      </p:sp>
    </p:spTree>
    <p:extLst>
      <p:ext uri="{BB962C8B-B14F-4D97-AF65-F5344CB8AC3E}">
        <p14:creationId xmlns:p14="http://schemas.microsoft.com/office/powerpoint/2010/main" val="239421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58F6-5B49-4196-A4E1-C22986A94BB1}"/>
              </a:ext>
            </a:extLst>
          </p:cNvPr>
          <p:cNvSpPr>
            <a:spLocks noGrp="1"/>
          </p:cNvSpPr>
          <p:nvPr>
            <p:ph type="title"/>
          </p:nvPr>
        </p:nvSpPr>
        <p:spPr/>
        <p:txBody>
          <a:bodyPr/>
          <a:lstStyle/>
          <a:p>
            <a:r>
              <a:rPr lang="en-US" dirty="0"/>
              <a:t>Changing The Question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8A21FCA-A846-46C7-A8BF-F6356BEF63C4}"/>
                  </a:ext>
                </a:extLst>
              </p:cNvPr>
              <p:cNvSpPr>
                <a:spLocks noGrp="1"/>
              </p:cNvSpPr>
              <p:nvPr>
                <p:ph idx="1"/>
              </p:nvPr>
            </p:nvSpPr>
            <p:spPr/>
            <p:txBody>
              <a:bodyPr/>
              <a:lstStyle/>
              <a:p>
                <a:r>
                  <a:rPr lang="en-US" dirty="0">
                    <a:latin typeface="Courier New" panose="02070309020205020404" pitchFamily="49" charset="0"/>
                    <a:cs typeface="Courier New" panose="02070309020205020404" pitchFamily="49" charset="0"/>
                  </a:rPr>
                  <a:t>Horse[</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][j]</a:t>
                </a:r>
                <a:r>
                  <a:rPr lang="en-US" dirty="0"/>
                  <a:t> asks horse </a:t>
                </a:r>
                <a14:m>
                  <m:oMath xmlns:m="http://schemas.openxmlformats.org/officeDocument/2006/math">
                    <m:r>
                      <a:rPr lang="en-US" b="0" i="1" smtClean="0">
                        <a:latin typeface="Cambria Math" panose="02040503050406030204" pitchFamily="18" charset="0"/>
                      </a:rPr>
                      <m:t>𝑖</m:t>
                    </m:r>
                  </m:oMath>
                </a14:m>
                <a:r>
                  <a:rPr lang="en-US" dirty="0"/>
                  <a:t> who their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𝑗</m:t>
                        </m:r>
                      </m:e>
                      <m:sup>
                        <m:r>
                          <m:rPr>
                            <m:sty m:val="p"/>
                          </m:rPr>
                          <a:rPr lang="en-US" b="0" i="0" smtClean="0">
                            <a:latin typeface="Cambria Math" panose="02040503050406030204" pitchFamily="18" charset="0"/>
                          </a:rPr>
                          <m:t>th</m:t>
                        </m:r>
                      </m:sup>
                    </m:sSup>
                  </m:oMath>
                </a14:m>
                <a:r>
                  <a:rPr lang="en-US" dirty="0"/>
                  <a:t> favorite rider is.</a:t>
                </a:r>
              </a:p>
              <a:p>
                <a:r>
                  <a:rPr lang="en-US" dirty="0"/>
                  <a:t>To ask Horse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 </m:t>
                    </m:r>
                  </m:oMath>
                </a14:m>
                <a:r>
                  <a:rPr lang="en-US" dirty="0"/>
                  <a:t>“do you prefer rider </a:t>
                </a:r>
                <a14:m>
                  <m:oMath xmlns:m="http://schemas.openxmlformats.org/officeDocument/2006/math">
                    <m:r>
                      <a:rPr lang="en-US" b="0" i="1" smtClean="0">
                        <a:latin typeface="Cambria Math" panose="02040503050406030204" pitchFamily="18" charset="0"/>
                      </a:rPr>
                      <m:t>3</m:t>
                    </m:r>
                  </m:oMath>
                </a14:m>
                <a:r>
                  <a:rPr lang="en-US" dirty="0"/>
                  <a:t> or rider </a:t>
                </a:r>
                <a14:m>
                  <m:oMath xmlns:m="http://schemas.openxmlformats.org/officeDocument/2006/math">
                    <m:r>
                      <a:rPr lang="en-US" b="0" i="1" smtClean="0">
                        <a:latin typeface="Cambria Math" panose="02040503050406030204" pitchFamily="18" charset="0"/>
                      </a:rPr>
                      <m:t>5</m:t>
                    </m:r>
                  </m:oMath>
                </a14:m>
                <a:r>
                  <a:rPr lang="en-US" dirty="0"/>
                  <a:t>” we’d have to iterate through </a:t>
                </a:r>
                <a:r>
                  <a:rPr lang="en-US" dirty="0">
                    <a:latin typeface="Courier New" panose="02070309020205020404" pitchFamily="49" charset="0"/>
                    <a:cs typeface="Courier New" panose="02070309020205020404" pitchFamily="49" charset="0"/>
                  </a:rPr>
                  <a:t>Horse[</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][k]</a:t>
                </a:r>
                <a:r>
                  <a:rPr lang="en-US" dirty="0"/>
                  <a:t> as </a:t>
                </a:r>
                <a14:m>
                  <m:oMath xmlns:m="http://schemas.openxmlformats.org/officeDocument/2006/math">
                    <m:r>
                      <a:rPr lang="en-US" i="1" dirty="0" smtClean="0">
                        <a:latin typeface="Cambria Math" panose="02040503050406030204" pitchFamily="18" charset="0"/>
                      </a:rPr>
                      <m:t>𝑘</m:t>
                    </m:r>
                  </m:oMath>
                </a14:m>
                <a:r>
                  <a:rPr lang="en-US" dirty="0"/>
                  <a:t> goes from </a:t>
                </a:r>
                <a14:m>
                  <m:oMath xmlns:m="http://schemas.openxmlformats.org/officeDocument/2006/math">
                    <m:r>
                      <a:rPr lang="en-US" i="1" dirty="0" smtClean="0">
                        <a:latin typeface="Cambria Math" panose="02040503050406030204" pitchFamily="18" charset="0"/>
                      </a:rPr>
                      <m:t>0</m:t>
                    </m:r>
                  </m:oMath>
                </a14:m>
                <a:r>
                  <a:rPr lang="en-US" dirty="0"/>
                  <a:t> to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until we see </a:t>
                </a:r>
                <a14:m>
                  <m:oMath xmlns:m="http://schemas.openxmlformats.org/officeDocument/2006/math">
                    <m:r>
                      <a:rPr lang="en-US" b="0" i="1" smtClean="0">
                        <a:latin typeface="Cambria Math" panose="02040503050406030204" pitchFamily="18" charset="0"/>
                      </a:rPr>
                      <m:t>3</m:t>
                    </m:r>
                  </m:oMath>
                </a14:m>
                <a:r>
                  <a:rPr lang="en-US" dirty="0"/>
                  <a:t> or </a:t>
                </a:r>
                <a14:m>
                  <m:oMath xmlns:m="http://schemas.openxmlformats.org/officeDocument/2006/math">
                    <m:r>
                      <a:rPr lang="en-US" b="0" i="1" smtClean="0">
                        <a:latin typeface="Cambria Math" panose="02040503050406030204" pitchFamily="18" charset="0"/>
                      </a:rPr>
                      <m:t>5</m:t>
                    </m:r>
                  </m:oMath>
                </a14:m>
                <a:r>
                  <a:rPr lang="en-US" dirty="0"/>
                  <a:t>.</a:t>
                </a:r>
              </a:p>
              <a:p>
                <a:endParaRPr lang="en-US" dirty="0"/>
              </a:p>
              <a:p>
                <a:r>
                  <a:rPr lang="en-US" dirty="0"/>
                  <a:t>It would be better if we could ask “horse </a:t>
                </a:r>
                <a14:m>
                  <m:oMath xmlns:m="http://schemas.openxmlformats.org/officeDocument/2006/math">
                    <m:r>
                      <a:rPr lang="en-US" b="0" i="1" smtClean="0">
                        <a:latin typeface="Cambria Math" panose="02040503050406030204" pitchFamily="18" charset="0"/>
                      </a:rPr>
                      <m:t>𝑖</m:t>
                    </m:r>
                  </m:oMath>
                </a14:m>
                <a:r>
                  <a:rPr lang="en-US" dirty="0"/>
                  <a:t>, where is rider </a:t>
                </a:r>
                <a14:m>
                  <m:oMath xmlns:m="http://schemas.openxmlformats.org/officeDocument/2006/math">
                    <m:r>
                      <a:rPr lang="en-US" b="0" i="1" smtClean="0">
                        <a:latin typeface="Cambria Math" panose="02040503050406030204" pitchFamily="18" charset="0"/>
                      </a:rPr>
                      <m:t>3</m:t>
                    </m:r>
                  </m:oMath>
                </a14:m>
                <a:r>
                  <a:rPr lang="en-US" dirty="0"/>
                  <a:t> on your list?” and “horse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 </m:t>
                    </m:r>
                  </m:oMath>
                </a14:m>
                <a:r>
                  <a:rPr lang="en-US" dirty="0"/>
                  <a:t>where is rider </a:t>
                </a:r>
                <a14:m>
                  <m:oMath xmlns:m="http://schemas.openxmlformats.org/officeDocument/2006/math">
                    <m:r>
                      <a:rPr lang="en-US" b="0" i="1" smtClean="0">
                        <a:latin typeface="Cambria Math" panose="02040503050406030204" pitchFamily="18" charset="0"/>
                      </a:rPr>
                      <m:t>5</m:t>
                    </m:r>
                  </m:oMath>
                </a14:m>
                <a:r>
                  <a:rPr lang="en-US" dirty="0"/>
                  <a:t> on your list?” have it say “2</a:t>
                </a:r>
                <a:r>
                  <a:rPr lang="en-US" baseline="30000" dirty="0"/>
                  <a:t>nd</a:t>
                </a:r>
                <a:r>
                  <a:rPr lang="en-US" dirty="0"/>
                  <a:t> on my list” and “8</a:t>
                </a:r>
                <a:r>
                  <a:rPr lang="en-US" baseline="30000" dirty="0"/>
                  <a:t>th</a:t>
                </a:r>
                <a:r>
                  <a:rPr lang="en-US" dirty="0"/>
                  <a:t> on my list” to let us say “well </a:t>
                </a:r>
                <a14:m>
                  <m:oMath xmlns:m="http://schemas.openxmlformats.org/officeDocument/2006/math">
                    <m:r>
                      <a:rPr lang="en-US" b="0" i="1" smtClean="0">
                        <a:latin typeface="Cambria Math" panose="02040503050406030204" pitchFamily="18" charset="0"/>
                      </a:rPr>
                      <m:t>2&lt;8</m:t>
                    </m:r>
                  </m:oMath>
                </a14:m>
                <a:r>
                  <a:rPr lang="en-US" dirty="0"/>
                  <a:t>, so you would prefer rider </a:t>
                </a:r>
                <a14:m>
                  <m:oMath xmlns:m="http://schemas.openxmlformats.org/officeDocument/2006/math">
                    <m:r>
                      <a:rPr lang="en-US" b="0" i="1" smtClean="0">
                        <a:latin typeface="Cambria Math" panose="02040503050406030204" pitchFamily="18" charset="0"/>
                      </a:rPr>
                      <m:t>3</m:t>
                    </m:r>
                  </m:oMath>
                </a14:m>
                <a:r>
                  <a:rPr lang="en-US" dirty="0"/>
                  <a:t>.”</a:t>
                </a:r>
              </a:p>
              <a:p>
                <a:endParaRPr lang="en-US" dirty="0"/>
              </a:p>
              <a:p>
                <a:r>
                  <a:rPr lang="en-US" dirty="0"/>
                  <a:t>Let’s make a data structure to answer the other question.</a:t>
                </a:r>
              </a:p>
            </p:txBody>
          </p:sp>
        </mc:Choice>
        <mc:Fallback xmlns="">
          <p:sp>
            <p:nvSpPr>
              <p:cNvPr id="3" name="Content Placeholder 2">
                <a:extLst>
                  <a:ext uri="{FF2B5EF4-FFF2-40B4-BE49-F238E27FC236}">
                    <a16:creationId xmlns:a16="http://schemas.microsoft.com/office/drawing/2014/main" id="{58A21FCA-A846-46C7-A8BF-F6356BEF63C4}"/>
                  </a:ext>
                </a:extLst>
              </p:cNvPr>
              <p:cNvSpPr>
                <a:spLocks noGrp="1" noRot="1" noChangeAspect="1" noMove="1" noResize="1" noEditPoints="1" noAdjustHandles="1" noChangeArrowheads="1" noChangeShapeType="1" noTextEdit="1"/>
              </p:cNvSpPr>
              <p:nvPr>
                <p:ph idx="1"/>
              </p:nvPr>
            </p:nvSpPr>
            <p:spPr>
              <a:blipFill>
                <a:blip r:embed="rId2"/>
                <a:stretch>
                  <a:fillRect l="-708" t="-2264" r="-1688" b="-3270"/>
                </a:stretch>
              </a:blipFill>
            </p:spPr>
            <p:txBody>
              <a:bodyPr/>
              <a:lstStyle/>
              <a:p>
                <a:r>
                  <a:rPr lang="en-US">
                    <a:noFill/>
                  </a:rPr>
                  <a:t> </a:t>
                </a:r>
              </a:p>
            </p:txBody>
          </p:sp>
        </mc:Fallback>
      </mc:AlternateContent>
    </p:spTree>
    <p:extLst>
      <p:ext uri="{BB962C8B-B14F-4D97-AF65-F5344CB8AC3E}">
        <p14:creationId xmlns:p14="http://schemas.microsoft.com/office/powerpoint/2010/main" val="2958275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E8ECC-C49D-4015-B02D-AF54A4CAD3A5}"/>
              </a:ext>
            </a:extLst>
          </p:cNvPr>
          <p:cNvSpPr>
            <a:spLocks noGrp="1"/>
          </p:cNvSpPr>
          <p:nvPr>
            <p:ph type="title"/>
          </p:nvPr>
        </p:nvSpPr>
        <p:spPr/>
        <p:txBody>
          <a:bodyPr/>
          <a:lstStyle/>
          <a:p>
            <a:r>
              <a:rPr lang="en-US" dirty="0"/>
              <a:t>Inverse Array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609A99-5CD7-44D0-A64E-EC94343B69FF}"/>
                  </a:ext>
                </a:extLst>
              </p:cNvPr>
              <p:cNvSpPr>
                <a:spLocks noGrp="1"/>
              </p:cNvSpPr>
              <p:nvPr>
                <p:ph idx="1"/>
              </p:nvPr>
            </p:nvSpPr>
            <p:spPr/>
            <p:txBody>
              <a:bodyPr>
                <a:normAutofit/>
              </a:bodyPr>
              <a:lstStyle/>
              <a:p>
                <a:r>
                  <a:rPr lang="en-US" dirty="0">
                    <a:latin typeface="Courier New" panose="02070309020205020404" pitchFamily="49" charset="0"/>
                    <a:cs typeface="Courier New" panose="02070309020205020404" pitchFamily="49" charset="0"/>
                  </a:rPr>
                  <a:t>Inv[</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][j]</a:t>
                </a:r>
                <a:r>
                  <a:rPr lang="en-US" dirty="0"/>
                  <a:t> answers the question “Hey, horse </a:t>
                </a:r>
                <a14:m>
                  <m:oMath xmlns:m="http://schemas.openxmlformats.org/officeDocument/2006/math">
                    <m:r>
                      <a:rPr lang="en-US" b="0" i="1" smtClean="0">
                        <a:latin typeface="Cambria Math" panose="02040503050406030204" pitchFamily="18" charset="0"/>
                      </a:rPr>
                      <m:t>𝑖</m:t>
                    </m:r>
                  </m:oMath>
                </a14:m>
                <a:r>
                  <a:rPr lang="en-US" dirty="0"/>
                  <a:t>, what position in your list is rider </a:t>
                </a:r>
                <a14:m>
                  <m:oMath xmlns:m="http://schemas.openxmlformats.org/officeDocument/2006/math">
                    <m:r>
                      <a:rPr lang="en-US" b="0" i="1" smtClean="0">
                        <a:latin typeface="Cambria Math" panose="02040503050406030204" pitchFamily="18" charset="0"/>
                      </a:rPr>
                      <m:t>𝑗</m:t>
                    </m:r>
                  </m:oMath>
                </a14:m>
                <a:r>
                  <a:rPr lang="en-US" dirty="0"/>
                  <a:t>?</a:t>
                </a:r>
              </a:p>
              <a:p>
                <a:endParaRPr lang="en-US" dirty="0"/>
              </a:p>
              <a:p>
                <a:pPr marL="0" indent="0">
                  <a:buNone/>
                </a:pPr>
                <a:r>
                  <a:rPr lang="en-US" dirty="0">
                    <a:latin typeface="Courier New" panose="02070309020205020404" pitchFamily="49" charset="0"/>
                    <a:cs typeface="Courier New" panose="02070309020205020404" pitchFamily="49" charset="0"/>
                  </a:rPr>
                  <a:t>for(int k=0; k&lt;n; k++){</a:t>
                </a:r>
              </a:p>
              <a:p>
                <a:pPr marL="0" indent="0">
                  <a:buNone/>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riderNum</a:t>
                </a:r>
                <a:r>
                  <a:rPr lang="en-US" dirty="0">
                    <a:latin typeface="Courier New" panose="02070309020205020404" pitchFamily="49" charset="0"/>
                    <a:cs typeface="Courier New" panose="02070309020205020404" pitchFamily="49" charset="0"/>
                  </a:rPr>
                  <a:t> = horse[</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][k];</a:t>
                </a:r>
              </a:p>
              <a:p>
                <a:pPr marL="0" indent="0">
                  <a:buNone/>
                </a:pPr>
                <a:r>
                  <a:rPr lang="en-US" dirty="0">
                    <a:latin typeface="Courier New" panose="02070309020205020404" pitchFamily="49" charset="0"/>
                    <a:cs typeface="Courier New" panose="02070309020205020404" pitchFamily="49" charset="0"/>
                  </a:rPr>
                  <a:t>  Inv[</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riderNum</a:t>
                </a:r>
                <a:r>
                  <a:rPr lang="en-US" dirty="0">
                    <a:latin typeface="Courier New" panose="02070309020205020404" pitchFamily="49" charset="0"/>
                    <a:cs typeface="Courier New" panose="02070309020205020404" pitchFamily="49" charset="0"/>
                  </a:rPr>
                  <a:t>]=k;</a:t>
                </a:r>
              </a:p>
              <a:p>
                <a:pPr marL="0" indent="0">
                  <a:buNone/>
                </a:pPr>
                <a:r>
                  <a:rPr lang="en-US" dirty="0">
                    <a:latin typeface="Courier New" panose="02070309020205020404" pitchFamily="49" charset="0"/>
                    <a:cs typeface="Courier New" panose="02070309020205020404" pitchFamily="49" charset="0"/>
                  </a:rPr>
                  <a:t>}</a:t>
                </a:r>
              </a:p>
              <a:p>
                <a:pPr marL="0" indent="0">
                  <a:buNone/>
                </a:pPr>
                <a:r>
                  <a:rPr lang="en-US" dirty="0" err="1">
                    <a:latin typeface="Courier New" panose="02070309020205020404" pitchFamily="49" charset="0"/>
                    <a:cs typeface="Courier New" panose="02070309020205020404" pitchFamily="49" charset="0"/>
                  </a:rPr>
                  <a:t>riderNum</a:t>
                </a:r>
                <a:r>
                  <a:rPr lang="en-US" dirty="0">
                    <a:latin typeface="Courier New" panose="02070309020205020404" pitchFamily="49" charset="0"/>
                    <a:cs typeface="Courier New" panose="02070309020205020404" pitchFamily="49" charset="0"/>
                  </a:rPr>
                  <a:t> </a:t>
                </a:r>
                <a:r>
                  <a:rPr lang="en-US" dirty="0"/>
                  <a:t>is the identity of the rider who is in position </a:t>
                </a:r>
                <a14:m>
                  <m:oMath xmlns:m="http://schemas.openxmlformats.org/officeDocument/2006/math">
                    <m:r>
                      <a:rPr lang="en-US" i="1" dirty="0" smtClean="0">
                        <a:latin typeface="Cambria Math" panose="02040503050406030204" pitchFamily="18" charset="0"/>
                      </a:rPr>
                      <m:t>𝑘</m:t>
                    </m:r>
                  </m:oMath>
                </a14:m>
                <a:r>
                  <a:rPr lang="en-US" dirty="0"/>
                  <a:t>. So when we ask about </a:t>
                </a:r>
                <a:r>
                  <a:rPr lang="en-US" dirty="0" err="1">
                    <a:latin typeface="Courier New" panose="02070309020205020404" pitchFamily="49" charset="0"/>
                    <a:cs typeface="Courier New" panose="02070309020205020404" pitchFamily="49" charset="0"/>
                  </a:rPr>
                  <a:t>riderNum</a:t>
                </a:r>
                <a:r>
                  <a:rPr lang="en-US" dirty="0"/>
                  <a:t>, the answer should be </a:t>
                </a:r>
                <a14:m>
                  <m:oMath xmlns:m="http://schemas.openxmlformats.org/officeDocument/2006/math">
                    <m:r>
                      <a:rPr lang="en-US" i="1" dirty="0" smtClean="0">
                        <a:latin typeface="Cambria Math" panose="02040503050406030204" pitchFamily="18" charset="0"/>
                      </a:rPr>
                      <m:t>𝑘</m:t>
                    </m:r>
                    <m:r>
                      <a:rPr lang="en-US" b="0" i="1" dirty="0" smtClean="0">
                        <a:latin typeface="Cambria Math" panose="02040503050406030204" pitchFamily="18" charset="0"/>
                      </a:rPr>
                      <m:t>.</m:t>
                    </m:r>
                  </m:oMath>
                </a14:m>
                <a:r>
                  <a:rPr lang="en-US" dirty="0"/>
                  <a:t> </a:t>
                </a:r>
              </a:p>
            </p:txBody>
          </p:sp>
        </mc:Choice>
        <mc:Fallback xmlns="">
          <p:sp>
            <p:nvSpPr>
              <p:cNvPr id="3" name="Content Placeholder 2">
                <a:extLst>
                  <a:ext uri="{FF2B5EF4-FFF2-40B4-BE49-F238E27FC236}">
                    <a16:creationId xmlns:a16="http://schemas.microsoft.com/office/drawing/2014/main" id="{B4609A99-5CD7-44D0-A64E-EC94343B69FF}"/>
                  </a:ext>
                </a:extLst>
              </p:cNvPr>
              <p:cNvSpPr>
                <a:spLocks noGrp="1" noRot="1" noChangeAspect="1" noMove="1" noResize="1" noEditPoints="1" noAdjustHandles="1" noChangeArrowheads="1" noChangeShapeType="1" noTextEdit="1"/>
              </p:cNvSpPr>
              <p:nvPr>
                <p:ph idx="1"/>
              </p:nvPr>
            </p:nvSpPr>
            <p:spPr>
              <a:blipFill>
                <a:blip r:embed="rId2"/>
                <a:stretch>
                  <a:fillRect l="-1525" t="-2516" r="-272"/>
                </a:stretch>
              </a:blipFill>
            </p:spPr>
            <p:txBody>
              <a:bodyPr/>
              <a:lstStyle/>
              <a:p>
                <a:r>
                  <a:rPr lang="en-US">
                    <a:noFill/>
                  </a:rPr>
                  <a:t> </a:t>
                </a:r>
              </a:p>
            </p:txBody>
          </p:sp>
        </mc:Fallback>
      </mc:AlternateContent>
    </p:spTree>
    <p:extLst>
      <p:ext uri="{BB962C8B-B14F-4D97-AF65-F5344CB8AC3E}">
        <p14:creationId xmlns:p14="http://schemas.microsoft.com/office/powerpoint/2010/main" val="1990452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4C935-3C50-4386-BD9E-B4173E3FD887}"/>
              </a:ext>
            </a:extLst>
          </p:cNvPr>
          <p:cNvSpPr>
            <a:spLocks noGrp="1"/>
          </p:cNvSpPr>
          <p:nvPr>
            <p:ph type="title"/>
          </p:nvPr>
        </p:nvSpPr>
        <p:spPr/>
        <p:txBody>
          <a:bodyPr/>
          <a:lstStyle/>
          <a:p>
            <a:r>
              <a:rPr lang="en-US" dirty="0"/>
              <a:t>Inverse Array (construction)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A9D680-4AAD-4F2B-BBD3-28E1EF19BB1F}"/>
                  </a:ext>
                </a:extLst>
              </p:cNvPr>
              <p:cNvSpPr>
                <a:spLocks noGrp="1"/>
              </p:cNvSpPr>
              <p:nvPr>
                <p:ph idx="1"/>
              </p:nvPr>
            </p:nvSpPr>
            <p:spPr/>
            <p:txBody>
              <a:bodyPr/>
              <a:lstStyle/>
              <a:p>
                <a:r>
                  <a:rPr lang="en-US" dirty="0"/>
                  <a:t>Repeat that code for every </a:t>
                </a:r>
                <a14:m>
                  <m:oMath xmlns:m="http://schemas.openxmlformats.org/officeDocument/2006/math">
                    <m:r>
                      <a:rPr lang="en-US" b="0" i="1" smtClean="0">
                        <a:latin typeface="Cambria Math" panose="02040503050406030204" pitchFamily="18" charset="0"/>
                      </a:rPr>
                      <m:t>𝑖</m:t>
                    </m:r>
                  </m:oMath>
                </a14:m>
                <a:r>
                  <a:rPr lang="en-US" dirty="0"/>
                  <a:t> (probably making a 2-D inverse array), and you’ll have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access to answer the question “Rider 7, Do you prefer horse 3 or horse 5?</a:t>
                </a:r>
              </a:p>
              <a:p>
                <a:endParaRPr lang="en-US" dirty="0"/>
              </a:p>
              <a:p>
                <a:r>
                  <a:rPr lang="en-US" dirty="0"/>
                  <a:t>How long does it take to create?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time total.</a:t>
                </a:r>
              </a:p>
              <a:p>
                <a:r>
                  <a:rPr lang="en-US" dirty="0"/>
                  <a:t>So as a pre-computation step, create the inverse arrays. Then run Gale-Shapley as shown a few slides ago.</a:t>
                </a:r>
              </a:p>
              <a:p>
                <a:pPr lvl="1"/>
                <a:r>
                  <a:rPr lang="en-US" dirty="0"/>
                  <a:t>Every other step was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time, so…</a:t>
                </a:r>
              </a:p>
              <a:p>
                <a:r>
                  <a:rPr lang="en-US" dirty="0"/>
                  <a:t>So the final running time of Gale-Shapley will be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06A9D680-4AAD-4F2B-BBD3-28E1EF19BB1F}"/>
                  </a:ext>
                </a:extLst>
              </p:cNvPr>
              <p:cNvSpPr>
                <a:spLocks noGrp="1" noRot="1" noChangeAspect="1" noMove="1" noResize="1" noEditPoints="1" noAdjustHandles="1" noChangeArrowheads="1" noChangeShapeType="1" noTextEdit="1"/>
              </p:cNvSpPr>
              <p:nvPr>
                <p:ph idx="1"/>
              </p:nvPr>
            </p:nvSpPr>
            <p:spPr>
              <a:blipFill>
                <a:blip r:embed="rId2"/>
                <a:stretch>
                  <a:fillRect l="-708" t="-2138" r="-1198"/>
                </a:stretch>
              </a:blipFill>
            </p:spPr>
            <p:txBody>
              <a:bodyPr/>
              <a:lstStyle/>
              <a:p>
                <a:r>
                  <a:rPr lang="en-US">
                    <a:noFill/>
                  </a:rPr>
                  <a:t> </a:t>
                </a:r>
              </a:p>
            </p:txBody>
          </p:sp>
        </mc:Fallback>
      </mc:AlternateContent>
    </p:spTree>
    <p:extLst>
      <p:ext uri="{BB962C8B-B14F-4D97-AF65-F5344CB8AC3E}">
        <p14:creationId xmlns:p14="http://schemas.microsoft.com/office/powerpoint/2010/main" val="629164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195181-7846-8645-0A40-5E7FFDA7CB20}"/>
              </a:ext>
            </a:extLst>
          </p:cNvPr>
          <p:cNvSpPr>
            <a:spLocks noGrp="1"/>
          </p:cNvSpPr>
          <p:nvPr>
            <p:ph type="title"/>
          </p:nvPr>
        </p:nvSpPr>
        <p:spPr/>
        <p:txBody>
          <a:bodyPr/>
          <a:lstStyle/>
          <a:p>
            <a:r>
              <a:rPr lang="en-US" dirty="0"/>
              <a:t>Extra Syllabus Stuff</a:t>
            </a:r>
          </a:p>
        </p:txBody>
      </p:sp>
      <p:sp>
        <p:nvSpPr>
          <p:cNvPr id="5" name="Text Placeholder 4">
            <a:extLst>
              <a:ext uri="{FF2B5EF4-FFF2-40B4-BE49-F238E27FC236}">
                <a16:creationId xmlns:a16="http://schemas.microsoft.com/office/drawing/2014/main" id="{99D24C44-5017-4EB1-75F4-F30E3E23799C}"/>
              </a:ext>
            </a:extLst>
          </p:cNvPr>
          <p:cNvSpPr>
            <a:spLocks noGrp="1"/>
          </p:cNvSpPr>
          <p:nvPr>
            <p:ph type="body" idx="1"/>
          </p:nvPr>
        </p:nvSpPr>
        <p:spPr/>
        <p:txBody>
          <a:bodyPr/>
          <a:lstStyle/>
          <a:p>
            <a:r>
              <a:rPr lang="en-US" dirty="0"/>
              <a:t>Will cover in </a:t>
            </a:r>
            <a:r>
              <a:rPr lang="en-US"/>
              <a:t>the extra video</a:t>
            </a:r>
          </a:p>
        </p:txBody>
      </p:sp>
    </p:spTree>
    <p:extLst>
      <p:ext uri="{BB962C8B-B14F-4D97-AF65-F5344CB8AC3E}">
        <p14:creationId xmlns:p14="http://schemas.microsoft.com/office/powerpoint/2010/main" val="2271759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F6869-5915-45C6-8C7E-CBD5D103C57F}"/>
              </a:ext>
            </a:extLst>
          </p:cNvPr>
          <p:cNvSpPr>
            <a:spLocks noGrp="1"/>
          </p:cNvSpPr>
          <p:nvPr>
            <p:ph type="title"/>
          </p:nvPr>
        </p:nvSpPr>
        <p:spPr/>
        <p:txBody>
          <a:bodyPr/>
          <a:lstStyle/>
          <a:p>
            <a:r>
              <a:rPr lang="en-US" dirty="0"/>
              <a:t>Textbook</a:t>
            </a:r>
          </a:p>
        </p:txBody>
      </p:sp>
      <p:sp>
        <p:nvSpPr>
          <p:cNvPr id="3" name="Content Placeholder 2">
            <a:extLst>
              <a:ext uri="{FF2B5EF4-FFF2-40B4-BE49-F238E27FC236}">
                <a16:creationId xmlns:a16="http://schemas.microsoft.com/office/drawing/2014/main" id="{1DDDEA54-4711-4FF2-B72D-A28D2C3C26A1}"/>
              </a:ext>
            </a:extLst>
          </p:cNvPr>
          <p:cNvSpPr>
            <a:spLocks noGrp="1"/>
          </p:cNvSpPr>
          <p:nvPr>
            <p:ph idx="1"/>
          </p:nvPr>
        </p:nvSpPr>
        <p:spPr/>
        <p:txBody>
          <a:bodyPr/>
          <a:lstStyle/>
          <a:p>
            <a:r>
              <a:rPr lang="en-US" b="1" dirty="0"/>
              <a:t>Optional: </a:t>
            </a:r>
            <a:r>
              <a:rPr lang="en-US" dirty="0"/>
              <a:t>Algorithm Design by Kleinberg &amp; </a:t>
            </a:r>
            <a:r>
              <a:rPr lang="en-US" dirty="0" err="1"/>
              <a:t>Tardos</a:t>
            </a:r>
            <a:endParaRPr lang="en-US" dirty="0"/>
          </a:p>
          <a:p>
            <a:r>
              <a:rPr lang="en-US" dirty="0"/>
              <a:t>It’s a good introduction, and nice as a reference.</a:t>
            </a:r>
          </a:p>
          <a:p>
            <a:r>
              <a:rPr lang="en-US" dirty="0"/>
              <a:t>There are lots of other books:</a:t>
            </a:r>
          </a:p>
          <a:p>
            <a:pPr lvl="1"/>
            <a:r>
              <a:rPr lang="en-US" dirty="0"/>
              <a:t>Introduction to algorithms by </a:t>
            </a:r>
            <a:r>
              <a:rPr lang="en-US" dirty="0" err="1"/>
              <a:t>Cormen</a:t>
            </a:r>
            <a:r>
              <a:rPr lang="en-US" dirty="0"/>
              <a:t>, </a:t>
            </a:r>
            <a:r>
              <a:rPr lang="en-US" dirty="0" err="1"/>
              <a:t>Leiserson</a:t>
            </a:r>
            <a:r>
              <a:rPr lang="en-US" dirty="0"/>
              <a:t>, </a:t>
            </a:r>
            <a:r>
              <a:rPr lang="en-US" dirty="0" err="1"/>
              <a:t>Rivest</a:t>
            </a:r>
            <a:r>
              <a:rPr lang="en-US" dirty="0"/>
              <a:t>, Stein</a:t>
            </a:r>
          </a:p>
          <a:p>
            <a:pPr lvl="1"/>
            <a:r>
              <a:rPr lang="en-US" dirty="0"/>
              <a:t>One free reference: Algorithms by Jeff Erickson </a:t>
            </a:r>
            <a:r>
              <a:rPr lang="en-US" dirty="0" err="1">
                <a:hlinkClick r:id="rId2"/>
              </a:rPr>
              <a:t>Algorithms.wtf</a:t>
            </a:r>
            <a:r>
              <a:rPr lang="en-US" dirty="0"/>
              <a:t> </a:t>
            </a:r>
          </a:p>
        </p:txBody>
      </p:sp>
    </p:spTree>
    <p:extLst>
      <p:ext uri="{BB962C8B-B14F-4D97-AF65-F5344CB8AC3E}">
        <p14:creationId xmlns:p14="http://schemas.microsoft.com/office/powerpoint/2010/main" val="2384013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ABF6-2E20-44E6-AA8D-93BB259D5EE2}"/>
              </a:ext>
            </a:extLst>
          </p:cNvPr>
          <p:cNvSpPr>
            <a:spLocks noGrp="1"/>
          </p:cNvSpPr>
          <p:nvPr>
            <p:ph type="title"/>
          </p:nvPr>
        </p:nvSpPr>
        <p:spPr/>
        <p:txBody>
          <a:bodyPr/>
          <a:lstStyle/>
          <a:p>
            <a:r>
              <a:rPr lang="en-US" dirty="0"/>
              <a:t>Logistics – Lecture Activities</a:t>
            </a:r>
          </a:p>
        </p:txBody>
      </p:sp>
      <p:sp>
        <p:nvSpPr>
          <p:cNvPr id="3" name="Content Placeholder 2">
            <a:extLst>
              <a:ext uri="{FF2B5EF4-FFF2-40B4-BE49-F238E27FC236}">
                <a16:creationId xmlns:a16="http://schemas.microsoft.com/office/drawing/2014/main" id="{EAD830F1-3334-4AF8-B846-16CDFBA6BAFF}"/>
              </a:ext>
            </a:extLst>
          </p:cNvPr>
          <p:cNvSpPr>
            <a:spLocks noGrp="1"/>
          </p:cNvSpPr>
          <p:nvPr>
            <p:ph idx="1"/>
          </p:nvPr>
        </p:nvSpPr>
        <p:spPr>
          <a:xfrm>
            <a:off x="575240" y="1463856"/>
            <a:ext cx="11187258" cy="5212366"/>
          </a:xfrm>
        </p:spPr>
        <p:txBody>
          <a:bodyPr>
            <a:normAutofit/>
          </a:bodyPr>
          <a:lstStyle/>
          <a:p>
            <a:r>
              <a:rPr lang="en-US" dirty="0"/>
              <a:t>I’m going to be teaching with </a:t>
            </a:r>
            <a:r>
              <a:rPr lang="en-US" b="1" dirty="0"/>
              <a:t>active learning </a:t>
            </a:r>
            <a:r>
              <a:rPr lang="en-US" dirty="0"/>
              <a:t>in this course.</a:t>
            </a:r>
          </a:p>
          <a:p>
            <a:pPr lvl="1"/>
            <a:r>
              <a:rPr lang="en-US" dirty="0"/>
              <a:t>Why? Because it works.</a:t>
            </a:r>
            <a:br>
              <a:rPr lang="en-US" dirty="0">
                <a:hlinkClick r:id="rId2"/>
              </a:rPr>
            </a:br>
            <a:r>
              <a:rPr lang="en-US" dirty="0">
                <a:hlinkClick r:id="rId2"/>
              </a:rPr>
              <a:t>https://www.pnas.org/content/111/23/8410</a:t>
            </a:r>
            <a:r>
              <a:rPr lang="en-US" dirty="0"/>
              <a:t> a meta-analysis of 225 studies.</a:t>
            </a:r>
          </a:p>
          <a:p>
            <a:pPr lvl="1"/>
            <a:r>
              <a:rPr lang="en-US" dirty="0"/>
              <a:t>Just listening to me isn’t as good for you as listening to me then trying problems on your own and with each other.</a:t>
            </a:r>
          </a:p>
          <a:p>
            <a:r>
              <a:rPr lang="en-US" dirty="0"/>
              <a:t>The answers live help me adjust explanations.</a:t>
            </a:r>
          </a:p>
          <a:p>
            <a:endParaRPr lang="en-US" dirty="0"/>
          </a:p>
          <a:p>
            <a:r>
              <a:rPr lang="en-US" dirty="0"/>
              <a:t>There aren’t points associated with completing the activities.</a:t>
            </a:r>
          </a:p>
        </p:txBody>
      </p:sp>
    </p:spTree>
    <p:extLst>
      <p:ext uri="{BB962C8B-B14F-4D97-AF65-F5344CB8AC3E}">
        <p14:creationId xmlns:p14="http://schemas.microsoft.com/office/powerpoint/2010/main" val="1429168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52FBE-E7FD-49E5-8364-9C0CCA1E5F9A}"/>
              </a:ext>
            </a:extLst>
          </p:cNvPr>
          <p:cNvSpPr>
            <a:spLocks noGrp="1"/>
          </p:cNvSpPr>
          <p:nvPr>
            <p:ph type="title"/>
          </p:nvPr>
        </p:nvSpPr>
        <p:spPr/>
        <p:txBody>
          <a:bodyPr/>
          <a:lstStyle/>
          <a:p>
            <a:r>
              <a:rPr lang="en-US" dirty="0"/>
              <a:t>TODO List</a:t>
            </a:r>
          </a:p>
        </p:txBody>
      </p:sp>
      <p:sp>
        <p:nvSpPr>
          <p:cNvPr id="3" name="Content Placeholder 2">
            <a:extLst>
              <a:ext uri="{FF2B5EF4-FFF2-40B4-BE49-F238E27FC236}">
                <a16:creationId xmlns:a16="http://schemas.microsoft.com/office/drawing/2014/main" id="{B6382275-173C-4188-8832-44C0D99BA8E8}"/>
              </a:ext>
            </a:extLst>
          </p:cNvPr>
          <p:cNvSpPr>
            <a:spLocks noGrp="1"/>
          </p:cNvSpPr>
          <p:nvPr>
            <p:ph idx="1"/>
          </p:nvPr>
        </p:nvSpPr>
        <p:spPr/>
        <p:txBody>
          <a:bodyPr/>
          <a:lstStyle/>
          <a:p>
            <a:r>
              <a:rPr lang="en-US" dirty="0"/>
              <a:t>Make sure you’re on Ed! (check your spam folder for an invite, if not there send an email to Robbie).</a:t>
            </a:r>
          </a:p>
          <a:p>
            <a:endParaRPr lang="en-US" dirty="0"/>
          </a:p>
          <a:p>
            <a:r>
              <a:rPr lang="en-US" dirty="0"/>
              <a:t>Go to section Thursday.</a:t>
            </a:r>
          </a:p>
          <a:p>
            <a:endParaRPr lang="en-US" dirty="0"/>
          </a:p>
          <a:p>
            <a:r>
              <a:rPr lang="en-US" dirty="0"/>
              <a:t>Homework 1 will be out Wednesday (should be able to start after section).</a:t>
            </a:r>
          </a:p>
        </p:txBody>
      </p:sp>
    </p:spTree>
    <p:extLst>
      <p:ext uri="{BB962C8B-B14F-4D97-AF65-F5344CB8AC3E}">
        <p14:creationId xmlns:p14="http://schemas.microsoft.com/office/powerpoint/2010/main" val="2893367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CCAA4-EE06-45E1-8A55-E411DD3676F2}"/>
              </a:ext>
            </a:extLst>
          </p:cNvPr>
          <p:cNvSpPr>
            <a:spLocks noGrp="1"/>
          </p:cNvSpPr>
          <p:nvPr>
            <p:ph type="title"/>
          </p:nvPr>
        </p:nvSpPr>
        <p:spPr/>
        <p:txBody>
          <a:bodyPr/>
          <a:lstStyle/>
          <a:p>
            <a:r>
              <a:rPr lang="en-US" dirty="0"/>
              <a:t>Logistics – where to go?</a:t>
            </a:r>
          </a:p>
        </p:txBody>
      </p:sp>
      <p:sp>
        <p:nvSpPr>
          <p:cNvPr id="3" name="Content Placeholder 2">
            <a:extLst>
              <a:ext uri="{FF2B5EF4-FFF2-40B4-BE49-F238E27FC236}">
                <a16:creationId xmlns:a16="http://schemas.microsoft.com/office/drawing/2014/main" id="{E0EA767B-979F-451A-ABCC-271B0A0B44FD}"/>
              </a:ext>
            </a:extLst>
          </p:cNvPr>
          <p:cNvSpPr>
            <a:spLocks noGrp="1"/>
          </p:cNvSpPr>
          <p:nvPr>
            <p:ph idx="1"/>
          </p:nvPr>
        </p:nvSpPr>
        <p:spPr/>
        <p:txBody>
          <a:bodyPr/>
          <a:lstStyle/>
          <a:p>
            <a:r>
              <a:rPr lang="en-US" dirty="0"/>
              <a:t>Slides, homework problems, etc. go up on the webpage</a:t>
            </a:r>
          </a:p>
          <a:p>
            <a:r>
              <a:rPr lang="en-US" dirty="0"/>
              <a:t>Homework submission on </a:t>
            </a:r>
            <a:r>
              <a:rPr lang="en-US" dirty="0" err="1"/>
              <a:t>gradescope</a:t>
            </a:r>
            <a:endParaRPr lang="en-US" dirty="0"/>
          </a:p>
          <a:p>
            <a:r>
              <a:rPr lang="en-US" dirty="0"/>
              <a:t>Live lecture activities on </a:t>
            </a:r>
            <a:r>
              <a:rPr lang="en-US" dirty="0" err="1"/>
              <a:t>polleverywhere</a:t>
            </a:r>
            <a:endParaRPr lang="en-US" dirty="0"/>
          </a:p>
          <a:p>
            <a:r>
              <a:rPr lang="en-US" dirty="0"/>
              <a:t>Questions on Ed discussion board</a:t>
            </a:r>
          </a:p>
          <a:p>
            <a:endParaRPr lang="en-US" dirty="0"/>
          </a:p>
          <a:p>
            <a:r>
              <a:rPr lang="en-US" dirty="0"/>
              <a:t>Don’t trust canvas – we won’t be updating frequently. We’ll tell you when we’re using it for specific purposes.</a:t>
            </a:r>
          </a:p>
        </p:txBody>
      </p:sp>
    </p:spTree>
    <p:extLst>
      <p:ext uri="{BB962C8B-B14F-4D97-AF65-F5344CB8AC3E}">
        <p14:creationId xmlns:p14="http://schemas.microsoft.com/office/powerpoint/2010/main" val="355975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2449-9643-47D2-AFB5-D4EFF8B7469A}"/>
              </a:ext>
            </a:extLst>
          </p:cNvPr>
          <p:cNvSpPr>
            <a:spLocks noGrp="1"/>
          </p:cNvSpPr>
          <p:nvPr>
            <p:ph type="title"/>
          </p:nvPr>
        </p:nvSpPr>
        <p:spPr/>
        <p:txBody>
          <a:bodyPr/>
          <a:lstStyle/>
          <a:p>
            <a:r>
              <a:rPr lang="en-US" dirty="0"/>
              <a:t>Late Policy</a:t>
            </a:r>
          </a:p>
        </p:txBody>
      </p:sp>
      <p:sp>
        <p:nvSpPr>
          <p:cNvPr id="3" name="Content Placeholder 2">
            <a:extLst>
              <a:ext uri="{FF2B5EF4-FFF2-40B4-BE49-F238E27FC236}">
                <a16:creationId xmlns:a16="http://schemas.microsoft.com/office/drawing/2014/main" id="{74964A3B-8901-4A79-AB49-6EA51EA9F363}"/>
              </a:ext>
            </a:extLst>
          </p:cNvPr>
          <p:cNvSpPr>
            <a:spLocks noGrp="1"/>
          </p:cNvSpPr>
          <p:nvPr>
            <p:ph idx="1"/>
          </p:nvPr>
        </p:nvSpPr>
        <p:spPr/>
        <p:txBody>
          <a:bodyPr>
            <a:normAutofit/>
          </a:bodyPr>
          <a:lstStyle/>
          <a:p>
            <a:r>
              <a:rPr lang="en-US" dirty="0"/>
              <a:t>A little different from what you’re used to!</a:t>
            </a:r>
          </a:p>
          <a:p>
            <a:r>
              <a:rPr lang="en-US" dirty="0"/>
              <a:t>We’re counting late days by </a:t>
            </a:r>
            <a:r>
              <a:rPr lang="en-US" b="1" i="1" dirty="0"/>
              <a:t>problems </a:t>
            </a:r>
            <a:r>
              <a:rPr lang="en-US" dirty="0"/>
              <a:t>instead of by </a:t>
            </a:r>
            <a:r>
              <a:rPr lang="en-US" i="1" dirty="0"/>
              <a:t>assignment.</a:t>
            </a:r>
            <a:endParaRPr lang="en-US" b="1" i="1" dirty="0"/>
          </a:p>
          <a:p>
            <a:r>
              <a:rPr lang="en-US" dirty="0"/>
              <a:t>You can use a “late problem” to turn in a problem up to 24 hours later than otherwise. </a:t>
            </a:r>
          </a:p>
          <a:p>
            <a:pPr lvl="1"/>
            <a:r>
              <a:rPr lang="en-US" dirty="0"/>
              <a:t>That applies to one problem not the other 3 on the assignment</a:t>
            </a:r>
          </a:p>
          <a:p>
            <a:pPr lvl="1"/>
            <a:r>
              <a:rPr lang="en-US" dirty="0"/>
              <a:t>You can use up to 2 per problem (i.e., submission 48 hours after usual deadline)</a:t>
            </a:r>
          </a:p>
          <a:p>
            <a:r>
              <a:rPr lang="en-US" dirty="0"/>
              <a:t>You have 12 to use. </a:t>
            </a:r>
          </a:p>
          <a:p>
            <a:endParaRPr lang="en-US" dirty="0"/>
          </a:p>
          <a:p>
            <a:r>
              <a:rPr lang="en-US" dirty="0"/>
              <a:t>We’ll also drop a few of your lowest scores. Details on the syllabus.</a:t>
            </a:r>
          </a:p>
        </p:txBody>
      </p:sp>
    </p:spTree>
    <p:extLst>
      <p:ext uri="{BB962C8B-B14F-4D97-AF65-F5344CB8AC3E}">
        <p14:creationId xmlns:p14="http://schemas.microsoft.com/office/powerpoint/2010/main" val="21000676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96FC6-2745-48E6-97CD-B1AD6C21067E}"/>
              </a:ext>
            </a:extLst>
          </p:cNvPr>
          <p:cNvSpPr>
            <a:spLocks noGrp="1"/>
          </p:cNvSpPr>
          <p:nvPr>
            <p:ph type="title"/>
          </p:nvPr>
        </p:nvSpPr>
        <p:spPr/>
        <p:txBody>
          <a:bodyPr/>
          <a:lstStyle/>
          <a:p>
            <a:r>
              <a:rPr lang="en-US" dirty="0"/>
              <a:t>Logistics – Work</a:t>
            </a:r>
          </a:p>
        </p:txBody>
      </p:sp>
      <p:sp>
        <p:nvSpPr>
          <p:cNvPr id="3" name="Content Placeholder 2">
            <a:extLst>
              <a:ext uri="{FF2B5EF4-FFF2-40B4-BE49-F238E27FC236}">
                <a16:creationId xmlns:a16="http://schemas.microsoft.com/office/drawing/2014/main" id="{621BABA4-210D-469D-AB56-17DC3A9CF7D2}"/>
              </a:ext>
            </a:extLst>
          </p:cNvPr>
          <p:cNvSpPr>
            <a:spLocks noGrp="1"/>
          </p:cNvSpPr>
          <p:nvPr>
            <p:ph idx="1"/>
          </p:nvPr>
        </p:nvSpPr>
        <p:spPr/>
        <p:txBody>
          <a:bodyPr/>
          <a:lstStyle/>
          <a:p>
            <a:r>
              <a:rPr lang="en-US" dirty="0"/>
              <a:t>8 (approximately) weekly homework assignments</a:t>
            </a:r>
          </a:p>
          <a:p>
            <a:r>
              <a:rPr lang="en-US" dirty="0"/>
              <a:t>Two midterm exams</a:t>
            </a:r>
          </a:p>
          <a:p>
            <a:pPr lvl="1"/>
            <a:r>
              <a:rPr lang="en-US" dirty="0"/>
              <a:t>In the </a:t>
            </a:r>
            <a:r>
              <a:rPr lang="en-US" b="1" u="sng" dirty="0"/>
              <a:t>evening </a:t>
            </a:r>
            <a:r>
              <a:rPr lang="en-US" dirty="0"/>
              <a:t>of Monday </a:t>
            </a:r>
            <a:r>
              <a:rPr lang="en-US" dirty="0" err="1"/>
              <a:t>Monday</a:t>
            </a:r>
            <a:r>
              <a:rPr lang="en-US" dirty="0"/>
              <a:t> May 4</a:t>
            </a:r>
            <a:r>
              <a:rPr lang="en-US" baseline="30000" dirty="0"/>
              <a:t>th</a:t>
            </a:r>
            <a:r>
              <a:rPr lang="en-US" dirty="0"/>
              <a:t>, Wednesday May 20th.</a:t>
            </a:r>
          </a:p>
          <a:p>
            <a:pPr lvl="1"/>
            <a:r>
              <a:rPr lang="en-US" dirty="0"/>
              <a:t>We’ll have alternate exams for people with immovable conflicts, but please put those dates on your calendar now! (details of conflict policy in the syllabus)</a:t>
            </a:r>
          </a:p>
          <a:p>
            <a:pPr lvl="1"/>
            <a:endParaRPr lang="en-US" dirty="0"/>
          </a:p>
          <a:p>
            <a:r>
              <a:rPr lang="en-US" dirty="0"/>
              <a:t>One final exam</a:t>
            </a:r>
          </a:p>
          <a:p>
            <a:pPr lvl="1"/>
            <a:r>
              <a:rPr lang="en-US" dirty="0"/>
              <a:t>(as on the official schedule, Monday March 13, 2:30 PM)</a:t>
            </a:r>
          </a:p>
        </p:txBody>
      </p:sp>
    </p:spTree>
    <p:extLst>
      <p:ext uri="{BB962C8B-B14F-4D97-AF65-F5344CB8AC3E}">
        <p14:creationId xmlns:p14="http://schemas.microsoft.com/office/powerpoint/2010/main" val="414173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Syllabus</a:t>
            </a:r>
          </a:p>
        </p:txBody>
      </p:sp>
      <p:sp>
        <p:nvSpPr>
          <p:cNvPr id="3" name="Content Placeholder 2"/>
          <p:cNvSpPr>
            <a:spLocks noGrp="1"/>
          </p:cNvSpPr>
          <p:nvPr>
            <p:ph idx="1"/>
          </p:nvPr>
        </p:nvSpPr>
        <p:spPr/>
        <p:txBody>
          <a:bodyPr/>
          <a:lstStyle/>
          <a:p>
            <a:r>
              <a:rPr lang="en-US" dirty="0"/>
              <a:t>It’s all on the webpage: </a:t>
            </a:r>
            <a:r>
              <a:rPr lang="en-US" dirty="0">
                <a:hlinkClick r:id="rId2"/>
              </a:rPr>
              <a:t>https://courses.cs.washington.edu/courses/cse421/26sp/</a:t>
            </a:r>
            <a:r>
              <a:rPr lang="en-US" dirty="0"/>
              <a:t>  </a:t>
            </a:r>
          </a:p>
        </p:txBody>
      </p:sp>
    </p:spTree>
    <p:extLst>
      <p:ext uri="{BB962C8B-B14F-4D97-AF65-F5344CB8AC3E}">
        <p14:creationId xmlns:p14="http://schemas.microsoft.com/office/powerpoint/2010/main" val="184071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7100-43DD-F814-FF66-2C154BF433F7}"/>
              </a:ext>
            </a:extLst>
          </p:cNvPr>
          <p:cNvSpPr>
            <a:spLocks noGrp="1"/>
          </p:cNvSpPr>
          <p:nvPr>
            <p:ph type="title"/>
          </p:nvPr>
        </p:nvSpPr>
        <p:spPr/>
        <p:txBody>
          <a:bodyPr/>
          <a:lstStyle/>
          <a:p>
            <a:r>
              <a:rPr lang="en-US" dirty="0"/>
              <a:t>What do we do in this course?</a:t>
            </a:r>
          </a:p>
        </p:txBody>
      </p:sp>
      <p:sp>
        <p:nvSpPr>
          <p:cNvPr id="3" name="Content Placeholder 2">
            <a:extLst>
              <a:ext uri="{FF2B5EF4-FFF2-40B4-BE49-F238E27FC236}">
                <a16:creationId xmlns:a16="http://schemas.microsoft.com/office/drawing/2014/main" id="{4EE55A5D-E715-223C-6F1D-23E4A7533953}"/>
              </a:ext>
            </a:extLst>
          </p:cNvPr>
          <p:cNvSpPr>
            <a:spLocks noGrp="1"/>
          </p:cNvSpPr>
          <p:nvPr>
            <p:ph idx="1"/>
          </p:nvPr>
        </p:nvSpPr>
        <p:spPr/>
        <p:txBody>
          <a:bodyPr/>
          <a:lstStyle/>
          <a:p>
            <a:r>
              <a:rPr lang="en-US" dirty="0"/>
              <a:t>Our goal in this course is to develop a skill set in you:</a:t>
            </a:r>
          </a:p>
          <a:p>
            <a:pPr indent="0">
              <a:buNone/>
            </a:pPr>
            <a:r>
              <a:rPr lang="en-US" dirty="0"/>
              <a:t>When you’re faced with a new problem you should be able to:</a:t>
            </a:r>
          </a:p>
          <a:p>
            <a:pPr marL="434340" indent="-342900">
              <a:buFont typeface="Arial" panose="020B0604020202020204" pitchFamily="34" charset="0"/>
              <a:buChar char="•"/>
            </a:pPr>
            <a:r>
              <a:rPr lang="en-US" dirty="0"/>
              <a:t>Extract the needed technical information from the problem</a:t>
            </a:r>
          </a:p>
          <a:p>
            <a:pPr marL="434340" indent="-342900">
              <a:buFont typeface="Arial" panose="020B0604020202020204" pitchFamily="34" charset="0"/>
              <a:buChar char="•"/>
            </a:pPr>
            <a:r>
              <a:rPr lang="en-US" dirty="0"/>
              <a:t>Use one of a variety of techniques to design an algorithm for the problem.</a:t>
            </a:r>
          </a:p>
          <a:p>
            <a:pPr marL="470916" lvl="1" indent="-342900">
              <a:buFont typeface="Arial" panose="020B0604020202020204" pitchFamily="34" charset="0"/>
              <a:buChar char="•"/>
            </a:pPr>
            <a:r>
              <a:rPr lang="en-US" dirty="0"/>
              <a:t>Graph modeling, Divide and Conquer, Dynamic programming, linear programming, greedy algorithms,… </a:t>
            </a:r>
          </a:p>
          <a:p>
            <a:pPr marL="434340" indent="-342900">
              <a:buFont typeface="Arial" panose="020B0604020202020204" pitchFamily="34" charset="0"/>
              <a:buChar char="•"/>
            </a:pPr>
            <a:r>
              <a:rPr lang="en-US" dirty="0"/>
              <a:t>Justify the correctness of the algorithm (e.g., with a proof). </a:t>
            </a:r>
          </a:p>
          <a:p>
            <a:pPr marL="434340" indent="-342900">
              <a:buFont typeface="Arial" panose="020B0604020202020204" pitchFamily="34" charset="0"/>
              <a:buChar char="•"/>
            </a:pPr>
            <a:r>
              <a:rPr lang="en-US" dirty="0"/>
              <a:t>Evaluate whether </a:t>
            </a:r>
            <a:r>
              <a:rPr lang="en-US" u="sng" dirty="0"/>
              <a:t>someone else’s</a:t>
            </a:r>
            <a:r>
              <a:rPr lang="en-US" dirty="0"/>
              <a:t> proposed algorithm is correct and whether it is efficient.</a:t>
            </a:r>
          </a:p>
        </p:txBody>
      </p:sp>
    </p:spTree>
    <p:extLst>
      <p:ext uri="{BB962C8B-B14F-4D97-AF65-F5344CB8AC3E}">
        <p14:creationId xmlns:p14="http://schemas.microsoft.com/office/powerpoint/2010/main" val="2959412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9A70A-8799-FEF4-A4BF-7E76C70CDC42}"/>
              </a:ext>
            </a:extLst>
          </p:cNvPr>
          <p:cNvSpPr>
            <a:spLocks noGrp="1"/>
          </p:cNvSpPr>
          <p:nvPr>
            <p:ph type="title"/>
          </p:nvPr>
        </p:nvSpPr>
        <p:spPr/>
        <p:txBody>
          <a:bodyPr/>
          <a:lstStyle/>
          <a:p>
            <a:r>
              <a:rPr lang="en-US" dirty="0"/>
              <a:t>Developing a Skill Set Takes Practice</a:t>
            </a:r>
          </a:p>
        </p:txBody>
      </p:sp>
      <p:sp>
        <p:nvSpPr>
          <p:cNvPr id="3" name="Content Placeholder 2">
            <a:extLst>
              <a:ext uri="{FF2B5EF4-FFF2-40B4-BE49-F238E27FC236}">
                <a16:creationId xmlns:a16="http://schemas.microsoft.com/office/drawing/2014/main" id="{EE474088-293E-F591-5F21-38CB9A4CFF3E}"/>
              </a:ext>
            </a:extLst>
          </p:cNvPr>
          <p:cNvSpPr>
            <a:spLocks noGrp="1"/>
          </p:cNvSpPr>
          <p:nvPr>
            <p:ph idx="1"/>
          </p:nvPr>
        </p:nvSpPr>
        <p:spPr/>
        <p:txBody>
          <a:bodyPr/>
          <a:lstStyle/>
          <a:p>
            <a:r>
              <a:rPr lang="en-US" dirty="0"/>
              <a:t>Lecture will give you the high-level ideas, and a bit of practice.</a:t>
            </a:r>
          </a:p>
          <a:p>
            <a:r>
              <a:rPr lang="en-US" dirty="0"/>
              <a:t>Section will give you scaffolded practice.</a:t>
            </a:r>
          </a:p>
          <a:p>
            <a:r>
              <a:rPr lang="en-US" dirty="0"/>
              <a:t>Homework is where you practice (by yourself and with others).</a:t>
            </a:r>
          </a:p>
          <a:p>
            <a:pPr lvl="1"/>
            <a:r>
              <a:rPr lang="en-US" dirty="0"/>
              <a:t>So that on exams you can demonstrate what you’ve learned.</a:t>
            </a:r>
          </a:p>
          <a:p>
            <a:endParaRPr lang="en-US" dirty="0"/>
          </a:p>
          <a:p>
            <a:endParaRPr lang="en-US" dirty="0"/>
          </a:p>
        </p:txBody>
      </p:sp>
    </p:spTree>
    <p:extLst>
      <p:ext uri="{BB962C8B-B14F-4D97-AF65-F5344CB8AC3E}">
        <p14:creationId xmlns:p14="http://schemas.microsoft.com/office/powerpoint/2010/main" val="2513493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FD6F-24A3-70C5-76D4-F4CD8C61D164}"/>
              </a:ext>
            </a:extLst>
          </p:cNvPr>
          <p:cNvSpPr>
            <a:spLocks noGrp="1"/>
          </p:cNvSpPr>
          <p:nvPr>
            <p:ph type="title"/>
          </p:nvPr>
        </p:nvSpPr>
        <p:spPr/>
        <p:txBody>
          <a:bodyPr/>
          <a:lstStyle/>
          <a:p>
            <a:r>
              <a:rPr lang="en-US" dirty="0"/>
              <a:t>This class has a reputation for difficulty</a:t>
            </a:r>
          </a:p>
        </p:txBody>
      </p:sp>
      <p:sp>
        <p:nvSpPr>
          <p:cNvPr id="3" name="Content Placeholder 2">
            <a:extLst>
              <a:ext uri="{FF2B5EF4-FFF2-40B4-BE49-F238E27FC236}">
                <a16:creationId xmlns:a16="http://schemas.microsoft.com/office/drawing/2014/main" id="{03B7A790-2B8F-1C6A-2240-10DF25295A90}"/>
              </a:ext>
            </a:extLst>
          </p:cNvPr>
          <p:cNvSpPr>
            <a:spLocks noGrp="1"/>
          </p:cNvSpPr>
          <p:nvPr>
            <p:ph idx="1"/>
          </p:nvPr>
        </p:nvSpPr>
        <p:spPr/>
        <p:txBody>
          <a:bodyPr>
            <a:normAutofit/>
          </a:bodyPr>
          <a:lstStyle/>
          <a:p>
            <a:r>
              <a:rPr lang="en-US" dirty="0"/>
              <a:t>It can be difficult! </a:t>
            </a:r>
          </a:p>
          <a:p>
            <a:r>
              <a:rPr lang="en-US" dirty="0"/>
              <a:t>It’s because the skills we’re trying to train you in are difficult to master.</a:t>
            </a:r>
          </a:p>
          <a:p>
            <a:r>
              <a:rPr lang="en-US" dirty="0"/>
              <a:t>I think those skills are still useful and that you can’t gain those skills without that significant effort.</a:t>
            </a:r>
          </a:p>
          <a:p>
            <a:pPr lvl="1"/>
            <a:r>
              <a:rPr lang="en-US" dirty="0"/>
              <a:t>Non-LLM aided effort (or minimally-LLM-aided in specific ways)</a:t>
            </a:r>
          </a:p>
          <a:p>
            <a:r>
              <a:rPr lang="en-US" dirty="0"/>
              <a:t>If you think you’ll learn faster/better with an LLM</a:t>
            </a:r>
          </a:p>
          <a:p>
            <a:pPr lvl="1"/>
            <a:r>
              <a:rPr lang="en-US" dirty="0"/>
              <a:t>there are plenty of resources online (free textbooks, videos, </a:t>
            </a:r>
            <a:r>
              <a:rPr lang="en-US" dirty="0" err="1"/>
              <a:t>leetcode</a:t>
            </a:r>
            <a:r>
              <a:rPr lang="en-US" dirty="0"/>
              <a:t>, etc.) </a:t>
            </a:r>
          </a:p>
          <a:p>
            <a:pPr lvl="1"/>
            <a:r>
              <a:rPr lang="en-US" dirty="0"/>
              <a:t>you can go learn independently (take a different class).</a:t>
            </a:r>
          </a:p>
          <a:p>
            <a:pPr lvl="1"/>
            <a:r>
              <a:rPr lang="en-US" sz="2800" dirty="0"/>
              <a:t>If you don’t think the skills are useful, go take a different elective!</a:t>
            </a:r>
          </a:p>
          <a:p>
            <a:pPr lvl="1"/>
            <a:r>
              <a:rPr lang="en-US" dirty="0"/>
              <a:t>You don’t need this course to graduate.</a:t>
            </a:r>
          </a:p>
        </p:txBody>
      </p:sp>
    </p:spTree>
    <p:extLst>
      <p:ext uri="{BB962C8B-B14F-4D97-AF65-F5344CB8AC3E}">
        <p14:creationId xmlns:p14="http://schemas.microsoft.com/office/powerpoint/2010/main" val="37818951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417_template</Template>
  <TotalTime>14845</TotalTime>
  <Words>4004</Words>
  <Application>Microsoft Office PowerPoint</Application>
  <PresentationFormat>Widescreen</PresentationFormat>
  <Paragraphs>442</Paragraphs>
  <Slides>52</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52</vt:i4>
      </vt:variant>
    </vt:vector>
  </HeadingPairs>
  <TitlesOfParts>
    <vt:vector size="64" baseType="lpstr">
      <vt:lpstr>Arial</vt:lpstr>
      <vt:lpstr>Calibri</vt:lpstr>
      <vt:lpstr>Cambria Math</vt:lpstr>
      <vt:lpstr>Comic Sans MS</vt:lpstr>
      <vt:lpstr>Courier New</vt:lpstr>
      <vt:lpstr>Segoe UI</vt:lpstr>
      <vt:lpstr>Segoe UI Light</vt:lpstr>
      <vt:lpstr>Segoe UI Semibold</vt:lpstr>
      <vt:lpstr>Segoe UI Semilight</vt:lpstr>
      <vt:lpstr>Tw Cen MT</vt:lpstr>
      <vt:lpstr>Wingdings 3</vt:lpstr>
      <vt:lpstr>Integral</vt:lpstr>
      <vt:lpstr>Here Early?</vt:lpstr>
      <vt:lpstr>Stable Matchings</vt:lpstr>
      <vt:lpstr>Today</vt:lpstr>
      <vt:lpstr>Staff</vt:lpstr>
      <vt:lpstr>TODO List</vt:lpstr>
      <vt:lpstr>Syllabus</vt:lpstr>
      <vt:lpstr>What do we do in this course?</vt:lpstr>
      <vt:lpstr>Developing a Skill Set Takes Practice</vt:lpstr>
      <vt:lpstr>This class has a reputation for difficulty</vt:lpstr>
      <vt:lpstr>Please don’t use LLMs, except as allowed</vt:lpstr>
      <vt:lpstr>Syllabus video coming this week</vt:lpstr>
      <vt:lpstr>This Class is also Exciting</vt:lpstr>
      <vt:lpstr>What is this course?</vt:lpstr>
      <vt:lpstr>What is this course not</vt:lpstr>
      <vt:lpstr>What to learn</vt:lpstr>
      <vt:lpstr>Course Topics (Tentative)</vt:lpstr>
      <vt:lpstr>What’s Coming Up</vt:lpstr>
      <vt:lpstr>Content: Stable Matchings</vt:lpstr>
      <vt:lpstr>Stable Matchings (motivation)</vt:lpstr>
      <vt:lpstr>Motivation</vt:lpstr>
      <vt:lpstr>Stable Matching Problem</vt:lpstr>
      <vt:lpstr>Stable Matching Problem (formally)</vt:lpstr>
      <vt:lpstr>Stable Matching, More Formally</vt:lpstr>
      <vt:lpstr>Lecture Activity</vt:lpstr>
      <vt:lpstr>Try it!</vt:lpstr>
      <vt:lpstr>Questions</vt:lpstr>
      <vt:lpstr>Idea for an Algorithm</vt:lpstr>
      <vt:lpstr>Gale-Shapley Algorithm</vt:lpstr>
      <vt:lpstr>Algorithm Example</vt:lpstr>
      <vt:lpstr>Does this algorithm work?</vt:lpstr>
      <vt:lpstr>Does this algorithm work?(two claims)</vt:lpstr>
      <vt:lpstr>Claim 1: If r proposed to the last horse on their list, then all the horses are matched.</vt:lpstr>
      <vt:lpstr>Claim 1: If r proposed to the last horse on their list, then all the horses are matched. (2)</vt:lpstr>
      <vt:lpstr>Claim 1: If r proposed to the last horse on their list, then all the horses are matched. (3)</vt:lpstr>
      <vt:lpstr>Claim 2: The algorithm stops after O(n^2 ) iterations.</vt:lpstr>
      <vt:lpstr>Wrapping up the running time</vt:lpstr>
      <vt:lpstr>Don’t forget the TODO List</vt:lpstr>
      <vt:lpstr>Making GS as efficient as possible</vt:lpstr>
      <vt:lpstr>Gale-Shapley Algorithm: questions</vt:lpstr>
      <vt:lpstr>Wrapping up the running time: implementation</vt:lpstr>
      <vt:lpstr>Gale-Shapley Algorithm (pseudocode)</vt:lpstr>
      <vt:lpstr>Gale-Shapley Algorithm (data structures)</vt:lpstr>
      <vt:lpstr>What data structures?</vt:lpstr>
      <vt:lpstr>Changing The Question</vt:lpstr>
      <vt:lpstr>Inverse Array</vt:lpstr>
      <vt:lpstr>Inverse Array (construction)</vt:lpstr>
      <vt:lpstr>Extra Syllabus Stuff</vt:lpstr>
      <vt:lpstr>Textbook</vt:lpstr>
      <vt:lpstr>Logistics – Lecture Activities</vt:lpstr>
      <vt:lpstr>Logistics – where to go?</vt:lpstr>
      <vt:lpstr>Late Policy</vt:lpstr>
      <vt:lpstr>Logistics –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Weber</dc:creator>
  <cp:lastModifiedBy>Robbie Weber</cp:lastModifiedBy>
  <cp:revision>116</cp:revision>
  <dcterms:created xsi:type="dcterms:W3CDTF">2020-12-15T19:01:25Z</dcterms:created>
  <dcterms:modified xsi:type="dcterms:W3CDTF">2026-03-30T21:47:53Z</dcterms:modified>
</cp:coreProperties>
</file>