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0.xml" ContentType="application/vnd.openxmlformats-officedocument.presentationml.tags+xml"/>
  <Override PartName="/ppt/tags/tag40.xml" ContentType="application/vnd.openxmlformats-officedocument.presentationml.tags+xml"/>
  <Override PartName="/ppt/tags/tag7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616" r:id="rId3"/>
    <p:sldId id="617" r:id="rId4"/>
    <p:sldId id="550" r:id="rId5"/>
    <p:sldId id="383" r:id="rId6"/>
    <p:sldId id="604" r:id="rId7"/>
    <p:sldId id="387" r:id="rId8"/>
    <p:sldId id="500" r:id="rId9"/>
    <p:sldId id="570" r:id="rId10"/>
    <p:sldId id="614" r:id="rId11"/>
    <p:sldId id="615" r:id="rId12"/>
    <p:sldId id="389" r:id="rId13"/>
    <p:sldId id="392" r:id="rId14"/>
    <p:sldId id="510" r:id="rId15"/>
    <p:sldId id="393" r:id="rId16"/>
    <p:sldId id="601" r:id="rId17"/>
    <p:sldId id="451" r:id="rId18"/>
    <p:sldId id="603" r:id="rId19"/>
    <p:sldId id="633" r:id="rId20"/>
    <p:sldId id="634" r:id="rId21"/>
    <p:sldId id="607" r:id="rId22"/>
    <p:sldId id="648" r:id="rId23"/>
    <p:sldId id="638" r:id="rId24"/>
    <p:sldId id="602" r:id="rId25"/>
    <p:sldId id="639" r:id="rId26"/>
    <p:sldId id="640" r:id="rId27"/>
    <p:sldId id="610" r:id="rId28"/>
    <p:sldId id="611" r:id="rId29"/>
    <p:sldId id="612" r:id="rId30"/>
    <p:sldId id="613" r:id="rId31"/>
    <p:sldId id="649" r:id="rId32"/>
    <p:sldId id="609" r:id="rId33"/>
    <p:sldId id="641" r:id="rId34"/>
    <p:sldId id="643" r:id="rId35"/>
    <p:sldId id="642" r:id="rId36"/>
    <p:sldId id="622" r:id="rId37"/>
    <p:sldId id="623" r:id="rId38"/>
    <p:sldId id="624" r:id="rId39"/>
    <p:sldId id="637" r:id="rId40"/>
    <p:sldId id="626" r:id="rId41"/>
    <p:sldId id="644" r:id="rId42"/>
    <p:sldId id="645" r:id="rId43"/>
    <p:sldId id="646" r:id="rId44"/>
    <p:sldId id="627" r:id="rId45"/>
    <p:sldId id="647" r:id="rId46"/>
    <p:sldId id="628" r:id="rId47"/>
    <p:sldId id="629" r:id="rId48"/>
    <p:sldId id="630" r:id="rId49"/>
    <p:sldId id="632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D966"/>
    <a:srgbClr val="695082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3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A9476-F335-45DA-88BB-1EE6E26D573B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933AE-D620-4DBA-8677-2A703E01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70A1C-3A60-7FB3-2A0F-B4D002680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A7AE0B16-FB14-CEB5-2D2D-C9A3429A58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BA6DD-2685-4770-8759-536A19E3E3B9}" type="slidenum">
              <a:rPr lang="en-US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pPr/>
              <a:t>2</a:t>
            </a:fld>
            <a:endParaRPr lang="en-US" altLang="en-US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F4DBB346-E200-44A0-4A0A-4263319776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0E88BB90-74A3-FB08-C1C9-A2CCE891C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7900" y="4559300"/>
            <a:ext cx="5359400" cy="43211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myopic</a:t>
            </a:r>
          </a:p>
          <a:p>
            <a:pPr eaLnBrk="1" hangingPunct="1"/>
            <a:r>
              <a:rPr lang="en-US" altLang="en-US"/>
              <a:t>greed: "at every iteration, the algorithm chooses the best morsel it can swallow, without worrying about the future"</a:t>
            </a:r>
          </a:p>
          <a:p>
            <a:pPr eaLnBrk="1" hangingPunct="1"/>
            <a:r>
              <a:rPr lang="en-US" altLang="en-US"/>
              <a:t>Objective function.  Does not explicitly appear in greedy algorithm!</a:t>
            </a:r>
          </a:p>
          <a:p>
            <a:pPr eaLnBrk="1" hangingPunct="1"/>
            <a:r>
              <a:rPr lang="en-US" altLang="en-US"/>
              <a:t>Hard, if not impossible, to precisely define "greedy algorithm."</a:t>
            </a:r>
          </a:p>
        </p:txBody>
      </p:sp>
    </p:spTree>
    <p:extLst>
      <p:ext uri="{BB962C8B-B14F-4D97-AF65-F5344CB8AC3E}">
        <p14:creationId xmlns:p14="http://schemas.microsoft.com/office/powerpoint/2010/main" val="3502342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CD6188-5562-48F6-AC26-F51EC93465E8}" type="slidenum">
              <a:rPr lang="en-US" altLang="en-US" sz="1400">
                <a:latin typeface="Comic Sans MS" panose="030F0702030302020204" pitchFamily="66" charset="0"/>
              </a:rPr>
              <a:pPr/>
              <a:t>11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59300"/>
            <a:ext cx="5359400" cy="43211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Recall: jobs sorted in ascending order of due dates</a:t>
            </a:r>
          </a:p>
        </p:txBody>
      </p:sp>
    </p:spTree>
    <p:extLst>
      <p:ext uri="{BB962C8B-B14F-4D97-AF65-F5344CB8AC3E}">
        <p14:creationId xmlns:p14="http://schemas.microsoft.com/office/powerpoint/2010/main" val="3080404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7C3109-600F-46B8-AA8A-46236C8ED931}" type="slidenum">
              <a:rPr lang="en-US" altLang="en-US" sz="1400">
                <a:latin typeface="Comic Sans MS" panose="030F0702030302020204" pitchFamily="66" charset="0"/>
              </a:rPr>
              <a:pPr/>
              <a:t>12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791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278EA3-A95A-4E4C-A581-7A3A06349958}" type="slidenum">
              <a:rPr lang="en-US" altLang="en-US" sz="1400">
                <a:latin typeface="Comic Sans MS" panose="030F0702030302020204" pitchFamily="66" charset="0"/>
              </a:rPr>
              <a:pPr/>
              <a:t>13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660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A76A21-5250-4F48-A8F4-175873EFA0B7}" type="slidenum">
              <a:rPr lang="en-US" altLang="en-US" sz="1400">
                <a:latin typeface="Comic Sans MS" panose="030F0702030302020204" pitchFamily="66" charset="0"/>
              </a:rPr>
              <a:pPr/>
              <a:t>14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044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024189-4CA6-4CE2-B410-223597D1A0F2}" type="slidenum">
              <a:rPr lang="en-US" altLang="en-US" sz="1400">
                <a:latin typeface="Comic Sans MS" panose="030F0702030302020204" pitchFamily="66" charset="0"/>
              </a:rPr>
              <a:pPr/>
              <a:t>15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532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706666-8548-45A5-A55E-B7649A5B30A0}" type="slidenum">
              <a:rPr lang="en-US" altLang="en-US" sz="1500">
                <a:latin typeface="Comic Sans MS" panose="030F0702030302020204" pitchFamily="66" charset="0"/>
              </a:rPr>
              <a:pPr/>
              <a:t>16</a:t>
            </a:fld>
            <a:endParaRPr lang="en-US" altLang="en-US" sz="1500">
              <a:latin typeface="Comic Sans MS" panose="030F0702030302020204" pitchFamily="66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119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0A41B4-1B01-4D56-BD0D-CCD61A92BEB9}" type="slidenum">
              <a:rPr lang="en-US" altLang="en-US" sz="1500">
                <a:latin typeface="Comic Sans MS" panose="030F0702030302020204" pitchFamily="66" charset="0"/>
              </a:rPr>
              <a:pPr/>
              <a:t>17</a:t>
            </a:fld>
            <a:endParaRPr lang="en-US" altLang="en-US" sz="1500">
              <a:latin typeface="Comic Sans MS" panose="030F0702030302020204" pitchFamily="66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038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C037F6-4C6B-43AE-A3F4-2B7B538F5A85}" type="slidenum">
              <a:rPr lang="en-US" altLang="en-US" sz="1500">
                <a:latin typeface="Comic Sans MS" panose="030F0702030302020204" pitchFamily="66" charset="0"/>
              </a:rPr>
              <a:pPr/>
              <a:t>18</a:t>
            </a:fld>
            <a:endParaRPr lang="en-US" altLang="en-US" sz="1500">
              <a:latin typeface="Comic Sans MS" panose="030F0702030302020204" pitchFamily="66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43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11E49D-498A-4C50-9133-8BF9A6C02BAA}" type="slidenum">
              <a:rPr lang="en-US" altLang="en-US" sz="1500">
                <a:latin typeface="Comic Sans MS" panose="030F0702030302020204" pitchFamily="66" charset="0"/>
              </a:rPr>
              <a:pPr/>
              <a:t>19</a:t>
            </a:fld>
            <a:endParaRPr lang="en-US" altLang="en-US" sz="1500">
              <a:latin typeface="Comic Sans MS" panose="030F0702030302020204" pitchFamily="66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700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11E49D-498A-4C50-9133-8BF9A6C02BAA}" type="slidenum">
              <a:rPr lang="en-US" altLang="en-US" sz="1500">
                <a:latin typeface="Comic Sans MS" panose="030F0702030302020204" pitchFamily="66" charset="0"/>
              </a:rPr>
              <a:pPr/>
              <a:t>20</a:t>
            </a:fld>
            <a:endParaRPr lang="en-US" altLang="en-US" sz="1500">
              <a:latin typeface="Comic Sans MS" panose="030F0702030302020204" pitchFamily="66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563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CB0D2-D3B9-E3D2-0CB0-1444B7431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17E7F50C-8550-B514-1842-811E504927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BA6DD-2685-4770-8759-536A19E3E3B9}" type="slidenum">
              <a:rPr lang="en-US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pPr/>
              <a:t>3</a:t>
            </a:fld>
            <a:endParaRPr lang="en-US" altLang="en-US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249B8045-58BD-03D3-E75C-73A8F0052A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8027D5E4-603C-6839-B487-E13445713B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7900" y="4559300"/>
            <a:ext cx="5359400" cy="43211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myopic</a:t>
            </a:r>
          </a:p>
          <a:p>
            <a:pPr eaLnBrk="1" hangingPunct="1"/>
            <a:r>
              <a:rPr lang="en-US" altLang="en-US"/>
              <a:t>greed: "at every iteration, the algorithm chooses the best morsel it can swallow, without worrying about the future"</a:t>
            </a:r>
          </a:p>
          <a:p>
            <a:pPr eaLnBrk="1" hangingPunct="1"/>
            <a:r>
              <a:rPr lang="en-US" altLang="en-US"/>
              <a:t>Objective function.  Does not explicitly appear in greedy algorithm!</a:t>
            </a:r>
          </a:p>
          <a:p>
            <a:pPr eaLnBrk="1" hangingPunct="1"/>
            <a:r>
              <a:rPr lang="en-US" altLang="en-US"/>
              <a:t>Hard, if not impossible, to precisely define "greedy algorithm."</a:t>
            </a:r>
          </a:p>
        </p:txBody>
      </p:sp>
    </p:spTree>
    <p:extLst>
      <p:ext uri="{BB962C8B-B14F-4D97-AF65-F5344CB8AC3E}">
        <p14:creationId xmlns:p14="http://schemas.microsoft.com/office/powerpoint/2010/main" val="301858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E6F992-79DF-42E2-8D6E-D38F017D3ABF}" type="slidenum">
              <a:rPr lang="en-US" altLang="en-US" sz="1500">
                <a:latin typeface="Comic Sans MS" panose="030F0702030302020204" pitchFamily="66" charset="0"/>
              </a:rPr>
              <a:pPr/>
              <a:t>21</a:t>
            </a:fld>
            <a:endParaRPr lang="en-US" altLang="en-US" sz="1500">
              <a:latin typeface="Comic Sans MS" panose="030F0702030302020204" pitchFamily="66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7830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E7A331-4D38-4E2E-A1C2-0D835BB64419}" type="slidenum">
              <a:rPr lang="en-US" altLang="en-US" sz="1500">
                <a:latin typeface="Comic Sans MS" panose="030F0702030302020204" pitchFamily="66" charset="0"/>
              </a:rPr>
              <a:pPr/>
              <a:t>23</a:t>
            </a:fld>
            <a:endParaRPr lang="en-US" altLang="en-US" sz="1500">
              <a:latin typeface="Comic Sans MS" panose="030F0702030302020204" pitchFamily="66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472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0A41B4-1B01-4D56-BD0D-CCD61A92BEB9}" type="slidenum">
              <a:rPr lang="en-US" altLang="en-US" sz="1500">
                <a:latin typeface="Comic Sans MS" panose="030F0702030302020204" pitchFamily="66" charset="0"/>
              </a:rPr>
              <a:pPr/>
              <a:t>24</a:t>
            </a:fld>
            <a:endParaRPr lang="en-US" altLang="en-US" sz="1500">
              <a:latin typeface="Comic Sans MS" panose="030F0702030302020204" pitchFamily="66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13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0A41B4-1B01-4D56-BD0D-CCD61A92BEB9}" type="slidenum">
              <a:rPr lang="en-US" altLang="en-US" sz="1500">
                <a:latin typeface="Comic Sans MS" panose="030F0702030302020204" pitchFamily="66" charset="0"/>
              </a:rPr>
              <a:pPr/>
              <a:t>25</a:t>
            </a:fld>
            <a:endParaRPr lang="en-US" altLang="en-US" sz="1500">
              <a:latin typeface="Comic Sans MS" panose="030F0702030302020204" pitchFamily="66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5832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E7A331-4D38-4E2E-A1C2-0D835BB64419}" type="slidenum">
              <a:rPr lang="en-US" altLang="en-US" sz="1500">
                <a:latin typeface="Comic Sans MS" panose="030F0702030302020204" pitchFamily="66" charset="0"/>
              </a:rPr>
              <a:pPr/>
              <a:t>26</a:t>
            </a:fld>
            <a:endParaRPr lang="en-US" altLang="en-US" sz="1500">
              <a:latin typeface="Comic Sans MS" panose="030F0702030302020204" pitchFamily="66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6450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DD86C2-BFE1-4D1D-ACE7-CB8E6E7F4490}" type="slidenum">
              <a:rPr lang="en-US" altLang="en-US" sz="1500">
                <a:latin typeface="Comic Sans MS" panose="030F0702030302020204" pitchFamily="66" charset="0"/>
              </a:rPr>
              <a:pPr/>
              <a:t>27</a:t>
            </a:fld>
            <a:endParaRPr lang="en-US" altLang="en-US" sz="1500">
              <a:latin typeface="Comic Sans MS" panose="030F0702030302020204" pitchFamily="66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9858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672943-82CA-414A-B869-5A1119F6DB6E}" type="slidenum">
              <a:rPr lang="en-US" altLang="en-US" sz="1500">
                <a:latin typeface="Comic Sans MS" panose="030F0702030302020204" pitchFamily="66" charset="0"/>
              </a:rPr>
              <a:pPr/>
              <a:t>28</a:t>
            </a:fld>
            <a:endParaRPr lang="en-US" altLang="en-US" sz="1500">
              <a:latin typeface="Comic Sans MS" panose="030F0702030302020204" pitchFamily="66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8694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BCAB5A-0578-43DD-A720-4DA4C05DBDB0}" type="slidenum">
              <a:rPr lang="en-US" altLang="en-US" sz="1500">
                <a:latin typeface="Comic Sans MS" panose="030F0702030302020204" pitchFamily="66" charset="0"/>
              </a:rPr>
              <a:pPr/>
              <a:t>29</a:t>
            </a:fld>
            <a:endParaRPr lang="en-US" altLang="en-US" sz="1500">
              <a:latin typeface="Comic Sans MS" panose="030F0702030302020204" pitchFamily="66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752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E5968E-2F78-45D4-84E4-B91A80F4E4D0}" type="slidenum">
              <a:rPr lang="en-US" altLang="en-US" sz="1500">
                <a:latin typeface="Comic Sans MS" panose="030F0702030302020204" pitchFamily="66" charset="0"/>
              </a:rPr>
              <a:pPr/>
              <a:t>30</a:t>
            </a:fld>
            <a:endParaRPr lang="en-US" altLang="en-US" sz="1500">
              <a:latin typeface="Comic Sans MS" panose="030F0702030302020204" pitchFamily="66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4382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86F3C2-1F59-4314-A65D-56AB4796725D}" type="slidenum">
              <a:rPr lang="en-US" altLang="en-US" sz="1500">
                <a:latin typeface="Comic Sans MS" panose="030F0702030302020204" pitchFamily="66" charset="0"/>
              </a:rPr>
              <a:pPr/>
              <a:t>31</a:t>
            </a:fld>
            <a:endParaRPr lang="en-US" altLang="en-US" sz="1500">
              <a:latin typeface="Comic Sans MS" panose="030F0702030302020204" pitchFamily="66" charset="0"/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964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2C1315-58E4-44B5-8791-88565A553583}" type="slidenum">
              <a:rPr lang="en-US" altLang="en-US" sz="1400">
                <a:latin typeface="Comic Sans MS" panose="030F0702030302020204" pitchFamily="66" charset="0"/>
              </a:rPr>
              <a:pPr/>
              <a:t>4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5363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24EF78-BBD9-45CD-A73C-117DC62F1FC4}" type="slidenum">
              <a:rPr lang="en-US" altLang="en-US" sz="1500">
                <a:latin typeface="Comic Sans MS" panose="030F0702030302020204" pitchFamily="66" charset="0"/>
              </a:rPr>
              <a:pPr/>
              <a:t>32</a:t>
            </a:fld>
            <a:endParaRPr lang="en-US" altLang="en-US" sz="1500">
              <a:latin typeface="Comic Sans MS" panose="030F0702030302020204" pitchFamily="66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5201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E7A331-4D38-4E2E-A1C2-0D835BB64419}" type="slidenum">
              <a:rPr lang="en-US" altLang="en-US" sz="1500">
                <a:latin typeface="Comic Sans MS" panose="030F0702030302020204" pitchFamily="66" charset="0"/>
              </a:rPr>
              <a:pPr/>
              <a:t>33</a:t>
            </a:fld>
            <a:endParaRPr lang="en-US" altLang="en-US" sz="1500">
              <a:latin typeface="Comic Sans MS" panose="030F0702030302020204" pitchFamily="66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557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4460AF-2BB8-496D-A7E3-1DA7E5FBBDC2}" type="slidenum">
              <a:rPr lang="en-US" altLang="en-US" sz="1500">
                <a:latin typeface="Comic Sans MS" panose="030F0702030302020204" pitchFamily="66" charset="0"/>
              </a:rPr>
              <a:pPr/>
              <a:t>34</a:t>
            </a:fld>
            <a:endParaRPr lang="en-US" altLang="en-US" sz="1500">
              <a:latin typeface="Comic Sans MS" panose="030F0702030302020204" pitchFamily="66" charset="0"/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7794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4460AF-2BB8-496D-A7E3-1DA7E5FBBDC2}" type="slidenum">
              <a:rPr lang="en-US" altLang="en-US" sz="1500">
                <a:latin typeface="Comic Sans MS" panose="030F0702030302020204" pitchFamily="66" charset="0"/>
              </a:rPr>
              <a:pPr/>
              <a:t>35</a:t>
            </a:fld>
            <a:endParaRPr lang="en-US" altLang="en-US" sz="1500">
              <a:latin typeface="Comic Sans MS" panose="030F0702030302020204" pitchFamily="66" charset="0"/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662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1EDDC8-A387-4E34-A0C7-58B4F355A9D5}" type="slidenum">
              <a:rPr lang="en-US" altLang="en-US" sz="1500">
                <a:latin typeface="Comic Sans MS" panose="030F0702030302020204" pitchFamily="66" charset="0"/>
              </a:rPr>
              <a:pPr/>
              <a:t>36</a:t>
            </a:fld>
            <a:endParaRPr lang="en-US" altLang="en-US" sz="1500">
              <a:latin typeface="Comic Sans MS" panose="030F0702030302020204" pitchFamily="66" charset="0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293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E1309B-F9B2-4E34-AE7C-0500CF8DE29D}" type="slidenum">
              <a:rPr lang="en-US" altLang="en-US" sz="1500">
                <a:latin typeface="Comic Sans MS" panose="030F0702030302020204" pitchFamily="66" charset="0"/>
              </a:rPr>
              <a:pPr/>
              <a:t>37</a:t>
            </a:fld>
            <a:endParaRPr lang="en-US" altLang="en-US" sz="1500">
              <a:latin typeface="Comic Sans MS" panose="030F0702030302020204" pitchFamily="66" charset="0"/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917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5A4B95-5C4C-4C8F-8E9D-768DF5DEED7D}" type="slidenum">
              <a:rPr lang="en-US" altLang="en-US" sz="1500">
                <a:latin typeface="Comic Sans MS" panose="030F0702030302020204" pitchFamily="66" charset="0"/>
              </a:rPr>
              <a:pPr/>
              <a:t>38</a:t>
            </a:fld>
            <a:endParaRPr lang="en-US" altLang="en-US" sz="1500">
              <a:latin typeface="Comic Sans MS" panose="030F0702030302020204" pitchFamily="66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3007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87E505-F86C-4A0B-8AFF-0F0EC45A467B}" type="slidenum">
              <a:rPr lang="en-US" altLang="en-US" sz="1500">
                <a:latin typeface="Comic Sans MS" panose="030F0702030302020204" pitchFamily="66" charset="0"/>
              </a:rPr>
              <a:pPr/>
              <a:t>39</a:t>
            </a:fld>
            <a:endParaRPr lang="en-US" altLang="en-US" sz="1500">
              <a:latin typeface="Comic Sans MS" panose="030F0702030302020204" pitchFamily="66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567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30FD97-10FB-4A6A-AB58-E707DFBF7BCD}" type="slidenum">
              <a:rPr lang="en-US" altLang="en-US" sz="1500">
                <a:latin typeface="Comic Sans MS" panose="030F0702030302020204" pitchFamily="66" charset="0"/>
              </a:rPr>
              <a:pPr/>
              <a:t>40</a:t>
            </a:fld>
            <a:endParaRPr lang="en-US" altLang="en-US" sz="1500">
              <a:latin typeface="Comic Sans MS" panose="030F0702030302020204" pitchFamily="66" charset="0"/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6166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0A41B4-1B01-4D56-BD0D-CCD61A92BEB9}" type="slidenum">
              <a:rPr lang="en-US" altLang="en-US" sz="1500">
                <a:latin typeface="Comic Sans MS" panose="030F0702030302020204" pitchFamily="66" charset="0"/>
              </a:rPr>
              <a:pPr/>
              <a:t>41</a:t>
            </a:fld>
            <a:endParaRPr lang="en-US" altLang="en-US" sz="1500">
              <a:latin typeface="Comic Sans MS" panose="030F0702030302020204" pitchFamily="66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224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4905E9-A100-4795-98D6-C2E1B6EC4F52}" type="slidenum">
              <a:rPr lang="en-US" altLang="en-US" sz="1400">
                <a:latin typeface="Comic Sans MS" panose="030F0702030302020204" pitchFamily="66" charset="0"/>
              </a:rPr>
              <a:pPr/>
              <a:t>5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2930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0A41B4-1B01-4D56-BD0D-CCD61A92BEB9}" type="slidenum">
              <a:rPr lang="en-US" altLang="en-US" sz="1500">
                <a:latin typeface="Comic Sans MS" panose="030F0702030302020204" pitchFamily="66" charset="0"/>
              </a:rPr>
              <a:pPr/>
              <a:t>42</a:t>
            </a:fld>
            <a:endParaRPr lang="en-US" altLang="en-US" sz="1500">
              <a:latin typeface="Comic Sans MS" panose="030F0702030302020204" pitchFamily="66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3699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0A41B4-1B01-4D56-BD0D-CCD61A92BEB9}" type="slidenum">
              <a:rPr lang="en-US" altLang="en-US" sz="1500">
                <a:latin typeface="Comic Sans MS" panose="030F0702030302020204" pitchFamily="66" charset="0"/>
              </a:rPr>
              <a:pPr/>
              <a:t>43</a:t>
            </a:fld>
            <a:endParaRPr lang="en-US" altLang="en-US" sz="1500">
              <a:latin typeface="Comic Sans MS" panose="030F0702030302020204" pitchFamily="66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1221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D1E8AF-D1C5-43FD-81DC-2F0F33ACB4FC}" type="slidenum">
              <a:rPr lang="en-US" altLang="en-US" sz="1500">
                <a:latin typeface="Comic Sans MS" panose="030F0702030302020204" pitchFamily="66" charset="0"/>
              </a:rPr>
              <a:pPr/>
              <a:t>44</a:t>
            </a:fld>
            <a:endParaRPr lang="en-US" altLang="en-US" sz="1500">
              <a:latin typeface="Comic Sans MS" panose="030F0702030302020204" pitchFamily="66" charset="0"/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7111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426469-B987-47C7-8B97-C4C0E4F36F23}" type="slidenum">
              <a:rPr lang="en-US" altLang="en-US" sz="1500">
                <a:latin typeface="Comic Sans MS" panose="030F0702030302020204" pitchFamily="66" charset="0"/>
              </a:rPr>
              <a:pPr/>
              <a:t>46</a:t>
            </a:fld>
            <a:endParaRPr lang="en-US" altLang="en-US" sz="1500">
              <a:latin typeface="Comic Sans MS" panose="030F0702030302020204" pitchFamily="66" charset="0"/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3647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292AD9-C9A8-42EB-943A-E07590515B96}" type="slidenum">
              <a:rPr lang="en-US" altLang="en-US" sz="1500">
                <a:latin typeface="Comic Sans MS" panose="030F0702030302020204" pitchFamily="66" charset="0"/>
              </a:rPr>
              <a:pPr/>
              <a:t>47</a:t>
            </a:fld>
            <a:endParaRPr lang="en-US" altLang="en-US" sz="1500">
              <a:latin typeface="Comic Sans MS" panose="030F0702030302020204" pitchFamily="66" charset="0"/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9308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1258A0-51FE-49AB-8E16-DDE9A08F8D44}" type="slidenum">
              <a:rPr lang="en-US" altLang="en-US" sz="1500">
                <a:latin typeface="Comic Sans MS" panose="030F0702030302020204" pitchFamily="66" charset="0"/>
              </a:rPr>
              <a:pPr/>
              <a:t>48</a:t>
            </a:fld>
            <a:endParaRPr lang="en-US" altLang="en-US" sz="1500">
              <a:latin typeface="Comic Sans MS" panose="030F0702030302020204" pitchFamily="66" charset="0"/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4386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defTabSz="1021992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algn="ctr" defTabSz="102199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3DEDAF-C2D8-41AA-A088-CFD743754612}" type="slidenum">
              <a:rPr lang="en-US" altLang="en-US" sz="1500">
                <a:latin typeface="Comic Sans MS" panose="030F0702030302020204" pitchFamily="66" charset="0"/>
              </a:rPr>
              <a:pPr/>
              <a:t>49</a:t>
            </a:fld>
            <a:endParaRPr lang="en-US" altLang="en-US" sz="1500">
              <a:latin typeface="Comic Sans MS" panose="030F0702030302020204" pitchFamily="66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045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91CBA8-204A-49D4-8064-C738D75243C2}" type="slidenum">
              <a:rPr lang="en-US" altLang="en-US" sz="1400">
                <a:latin typeface="Comic Sans MS" panose="030F0702030302020204" pitchFamily="66" charset="0"/>
              </a:rPr>
              <a:pPr/>
              <a:t>6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59300"/>
            <a:ext cx="5359400" cy="43211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Note: finding a maximal size subset of jobs that meet deadline is NP-hard.</a:t>
            </a:r>
          </a:p>
        </p:txBody>
      </p:sp>
    </p:spTree>
    <p:extLst>
      <p:ext uri="{BB962C8B-B14F-4D97-AF65-F5344CB8AC3E}">
        <p14:creationId xmlns:p14="http://schemas.microsoft.com/office/powerpoint/2010/main" val="3025658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17DFAA-B503-4A3B-AC06-30301E20A665}" type="slidenum">
              <a:rPr lang="en-US" altLang="en-US" sz="1400">
                <a:latin typeface="Comic Sans MS" panose="030F0702030302020204" pitchFamily="66" charset="0"/>
              </a:rPr>
              <a:pPr/>
              <a:t>7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65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15F530-3910-42C9-B368-49315FFABFA1}" type="slidenum">
              <a:rPr lang="en-US" altLang="en-US" sz="1400">
                <a:latin typeface="Comic Sans MS" panose="030F0702030302020204" pitchFamily="66" charset="0"/>
              </a:rPr>
              <a:pPr/>
              <a:t>8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59300"/>
            <a:ext cx="5359400" cy="43211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"machine not working for some reason, yet work still to be done"</a:t>
            </a:r>
          </a:p>
        </p:txBody>
      </p:sp>
    </p:spTree>
    <p:extLst>
      <p:ext uri="{BB962C8B-B14F-4D97-AF65-F5344CB8AC3E}">
        <p14:creationId xmlns:p14="http://schemas.microsoft.com/office/powerpoint/2010/main" val="743502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CD6188-5562-48F6-AC26-F51EC93465E8}" type="slidenum">
              <a:rPr lang="en-US" altLang="en-US" sz="1400">
                <a:latin typeface="Comic Sans MS" panose="030F0702030302020204" pitchFamily="66" charset="0"/>
              </a:rPr>
              <a:pPr/>
              <a:t>9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59300"/>
            <a:ext cx="5359400" cy="43211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Recall: jobs sorted in ascending order of due dates</a:t>
            </a:r>
          </a:p>
        </p:txBody>
      </p:sp>
    </p:spTree>
    <p:extLst>
      <p:ext uri="{BB962C8B-B14F-4D97-AF65-F5344CB8AC3E}">
        <p14:creationId xmlns:p14="http://schemas.microsoft.com/office/powerpoint/2010/main" val="2743463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CD6188-5562-48F6-AC26-F51EC93465E8}" type="slidenum">
              <a:rPr lang="en-US" altLang="en-US" sz="1400">
                <a:latin typeface="Comic Sans MS" panose="030F0702030302020204" pitchFamily="66" charset="0"/>
              </a:rPr>
              <a:pPr/>
              <a:t>10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59300"/>
            <a:ext cx="5359400" cy="43211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Recall: jobs sorted in ascending order of due dates</a:t>
            </a:r>
          </a:p>
        </p:txBody>
      </p:sp>
    </p:spTree>
    <p:extLst>
      <p:ext uri="{BB962C8B-B14F-4D97-AF65-F5344CB8AC3E}">
        <p14:creationId xmlns:p14="http://schemas.microsoft.com/office/powerpoint/2010/main" val="1908635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DCF-5FA9-3BBE-A6DC-4C4767E77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8AAD4-9F4E-2546-4A20-345BE6926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68BC9-B242-D863-6297-36224D35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43E7-A090-881E-D908-BB9CC53D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FBC9-B9F9-85A6-26A1-9D7E515D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4705-3181-4743-BF72-E5B55E62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9669D-6765-7CD2-C040-D4C5E44B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E7B0-5065-8FAA-2D02-01DC4905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7F4E-481E-5CA4-5AC0-EF15EBAF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C81A-1EC7-F85E-A5DB-0F7CA62E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8F565-D4D2-A972-147D-1A41777B2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3695-1D6C-4A4F-7F94-13466638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EB8A-EA17-E1E1-8CD3-B7AF8E3F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F905-A88D-ED4C-DD07-098840D4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03B8-DD10-B6B6-6B59-3EB669F3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B011-50E5-247E-0EB3-D47C59C4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1371-A022-A3A5-E49C-D2CCEC4E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92F8-B436-FF4B-567C-6CF9F3F6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755B9-83BE-E117-954F-A47925F5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5716-8D01-8E2F-8276-3A903E60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64CF-1BBA-680C-4F96-017144A1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9E9BE-1B28-C587-A2C5-253ECF74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3E68-CE19-CACB-1EDD-351F4F9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49855-AB14-5CF9-EE88-AB42D1DF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2C96-8A85-4C99-39A1-9B9DB31D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9EEC-003E-DFFB-2D04-A2E70FE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E0F4-58A0-D6D9-6AAC-CD97965C2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E4C68-9C36-2696-B323-CF0642D6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13B3-5A96-0F1A-CFE7-8563FD24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D724B-C264-2548-CAFF-305FE7D3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93A13-EBDF-17F2-DF34-5BA3D793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9F2D-6C68-B3F6-3BC7-2A9EE6BE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B36-9CB6-0E61-D14F-48AD642F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51B63-A4A2-BD66-BF76-72528E69B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F4911-72D8-7120-897F-434F05D8D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54135-3D54-9447-778A-86081F047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52A4A-AE91-8A3A-8DE2-74205F39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667D-AA9E-21BF-66F2-755D86E7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E628E-2723-30DA-D22D-BFF79CE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1984-7865-CBC1-7E39-27325050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41811-B828-6912-5458-2BC9266D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DF831-0A64-24F5-806E-B3EBA559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FD212-56D6-B7F8-FC27-BC4BF73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03B13-E121-53F2-65F9-41E383C5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14793-9D7D-32F8-795A-31644DBA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6B231-FE15-2561-B700-2506AC71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5398-EEBA-42F4-3948-4DF36A15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00E0-12D7-545A-0B4A-64A8B51A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85510-3798-210C-EC55-29C449719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98E8-2EE7-873D-A608-9A260F5D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5F347-CF7A-10E6-8DC6-FA1E5DB6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452D-F82A-718F-94C2-C889F622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1DDD-DB8D-6429-4235-465780A7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2B9E5-6756-3695-C94E-93A46478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70C60-CA85-5E67-14F6-3176093E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25D70-D5F0-5123-66A9-63D9B82E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B62A-8600-7CE9-095E-82CDE4E1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8F328-EF42-0E10-9C29-12A5338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C2B57-F2EC-C92D-BAFA-C36FE7F3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AE8E8-3549-4143-3C3F-38529FA55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DEB0-3161-B686-27DF-345950BF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5E12D-E358-B346-0620-4D8545C5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C4BA-D22A-5462-8F71-6F616DC8F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42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6.xml"/><Relationship Id="rId7" Type="http://schemas.openxmlformats.org/officeDocument/2006/relationships/image" Target="../media/image4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44.png"/><Relationship Id="rId4" Type="http://schemas.openxmlformats.org/officeDocument/2006/relationships/slideLayout" Target="../slideLayouts/slideLayout2.xml"/><Relationship Id="rId9" Type="http://schemas.openxmlformats.org/officeDocument/2006/relationships/tags" Target="../tags/tag4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6.png"/><Relationship Id="rId3" Type="http://schemas.openxmlformats.org/officeDocument/2006/relationships/tags" Target="../tags/tag9.xml"/><Relationship Id="rId7" Type="http://schemas.openxmlformats.org/officeDocument/2006/relationships/image" Target="../media/image50.png"/><Relationship Id="rId12" Type="http://schemas.openxmlformats.org/officeDocument/2006/relationships/image" Target="../media/image4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11" Type="http://schemas.openxmlformats.org/officeDocument/2006/relationships/tags" Target="../tags/tag70.xml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5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8.png"/><Relationship Id="rId1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90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7.png"/><Relationship Id="rId10" Type="http://schemas.openxmlformats.org/officeDocument/2006/relationships/image" Target="../media/image160.png"/><Relationship Id="rId4" Type="http://schemas.openxmlformats.org/officeDocument/2006/relationships/image" Target="../media/image100.png"/><Relationship Id="rId9" Type="http://schemas.openxmlformats.org/officeDocument/2006/relationships/image" Target="../media/image15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21.png"/><Relationship Id="rId3" Type="http://schemas.openxmlformats.org/officeDocument/2006/relationships/image" Target="../media/image170.png"/><Relationship Id="rId7" Type="http://schemas.openxmlformats.org/officeDocument/2006/relationships/image" Target="../media/image100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9.png"/><Relationship Id="rId5" Type="http://schemas.openxmlformats.org/officeDocument/2006/relationships/image" Target="../media/image130.png"/><Relationship Id="rId10" Type="http://schemas.openxmlformats.org/officeDocument/2006/relationships/image" Target="../media/image160.png"/><Relationship Id="rId4" Type="http://schemas.openxmlformats.org/officeDocument/2006/relationships/image" Target="../media/image120.png"/><Relationship Id="rId9" Type="http://schemas.openxmlformats.org/officeDocument/2006/relationships/image" Target="../media/image150.png"/><Relationship Id="rId1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11" Type="http://schemas.openxmlformats.org/officeDocument/2006/relationships/image" Target="../media/image47.png"/><Relationship Id="rId5" Type="http://schemas.openxmlformats.org/officeDocument/2006/relationships/image" Target="../media/image38.png"/><Relationship Id="rId10" Type="http://schemas.openxmlformats.org/officeDocument/2006/relationships/image" Target="../media/image46.png"/><Relationship Id="rId4" Type="http://schemas.openxmlformats.org/officeDocument/2006/relationships/image" Target="../media/image37.png"/><Relationship Id="rId9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3.xml"/><Relationship Id="rId7" Type="http://schemas.openxmlformats.org/officeDocument/2006/relationships/tags" Target="../tags/tag1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883" y="1041400"/>
            <a:ext cx="10036233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CSE 421 Winter 2025</a:t>
            </a:r>
            <a:br>
              <a:rPr lang="en-US" dirty="0"/>
            </a:br>
            <a:r>
              <a:rPr lang="en-US" dirty="0"/>
              <a:t>Lecture 8: Greedy Part 3 (incl. MSTs)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http://www.cs.uw.edu/421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355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595647"/>
                <a:ext cx="10891157" cy="520004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/>
                  <a:t>  An </a:t>
                </a:r>
                <a:r>
                  <a:rPr lang="en-US" altLang="en-US" sz="2400" dirty="0">
                    <a:solidFill>
                      <a:srgbClr val="CC0000"/>
                    </a:solidFill>
                  </a:rPr>
                  <a:t>inversion</a:t>
                </a:r>
                <a:r>
                  <a:rPr lang="en-US" altLang="en-US" sz="2400" dirty="0"/>
                  <a:t> in schedule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dirty="0"/>
                  <a:t> is a pair of jobs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/>
                  <a:t> 						 	       	such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but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/>
                  <a:t> is scheduled before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000" dirty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marL="0" lvl="0" indent="0">
                  <a:buNone/>
                </a:pPr>
                <a:endParaRPr lang="en-US" altLang="en-US" sz="1400" dirty="0"/>
              </a:p>
              <a:p>
                <a:pPr marL="0" lvl="0" indent="0">
                  <a:buNone/>
                </a:pPr>
                <a:endParaRPr lang="en-US" altLang="en-US" sz="100" b="1" dirty="0">
                  <a:solidFill>
                    <a:srgbClr val="695082"/>
                  </a:solidFill>
                </a:endParaRPr>
              </a:p>
              <a:p>
                <a:pPr marL="0" lvl="0" indent="0">
                  <a:buNone/>
                </a:pPr>
                <a:endParaRPr lang="en-US" altLang="en-US" sz="2400" b="1" dirty="0">
                  <a:solidFill>
                    <a:srgbClr val="695082"/>
                  </a:solidFill>
                </a:endParaRPr>
              </a:p>
              <a:p>
                <a:pPr marL="0" lv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Claim:</a:t>
                </a:r>
                <a:r>
                  <a:rPr lang="en-US" altLang="en-US" sz="2400" b="1" dirty="0">
                    <a:solidFill>
                      <a:srgbClr val="ED7D31"/>
                    </a:solidFill>
                  </a:rPr>
                  <a:t>  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Swapping two adjacent, inverted jobs </a:t>
                </a:r>
              </a:p>
              <a:p>
                <a:pPr lvl="2"/>
                <a:r>
                  <a:rPr lang="en-US" altLang="en-US" sz="2400" dirty="0">
                    <a:solidFill>
                      <a:prstClr val="black"/>
                    </a:solidFill>
                  </a:rPr>
                  <a:t>reduces the # of inversions by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      	</a:t>
                </a:r>
              </a:p>
              <a:p>
                <a:pPr lvl="2"/>
                <a:r>
                  <a:rPr lang="en-US" altLang="en-US" sz="2400" dirty="0">
                    <a:solidFill>
                      <a:prstClr val="black"/>
                    </a:solidFill>
                  </a:rPr>
                  <a:t>does not increase the max lateness.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en-US" sz="2800" dirty="0"/>
              </a:p>
            </p:txBody>
          </p:sp>
        </mc:Choice>
        <mc:Fallback>
          <p:sp>
            <p:nvSpPr>
              <p:cNvPr id="8355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595647"/>
                <a:ext cx="10891157" cy="5200045"/>
              </a:xfrm>
              <a:blipFill>
                <a:blip r:embed="rId6"/>
                <a:stretch>
                  <a:fillRect l="-839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0D2239-720A-41D3-A9CD-8644BB97EF77}" type="slidenum">
              <a:rPr lang="en-US" altLang="en-US" sz="1400">
                <a:latin typeface="Calibri" panose="020F0502020204030204" pitchFamily="34" charset="0"/>
              </a:rPr>
              <a:pPr/>
              <a:t>10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Minimizing Lateness: Inversions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BD30E7-4DAF-4E2D-9442-349C5FF7C278}"/>
              </a:ext>
            </a:extLst>
          </p:cNvPr>
          <p:cNvGrpSpPr/>
          <p:nvPr/>
        </p:nvGrpSpPr>
        <p:grpSpPr>
          <a:xfrm>
            <a:off x="2009846" y="2769946"/>
            <a:ext cx="7731125" cy="1798638"/>
            <a:chOff x="641350" y="2493963"/>
            <a:chExt cx="7731125" cy="1798638"/>
          </a:xfrm>
        </p:grpSpPr>
        <p:grpSp>
          <p:nvGrpSpPr>
            <p:cNvPr id="21" name="Group 15"/>
            <p:cNvGrpSpPr>
              <a:grpSpLocks/>
            </p:cNvGrpSpPr>
            <p:nvPr/>
          </p:nvGrpSpPr>
          <p:grpSpPr bwMode="auto">
            <a:xfrm>
              <a:off x="641350" y="2555875"/>
              <a:ext cx="7731125" cy="1736726"/>
              <a:chOff x="602" y="884"/>
              <a:chExt cx="4870" cy="1094"/>
            </a:xfrm>
          </p:grpSpPr>
          <p:sp>
            <p:nvSpPr>
              <p:cNvPr id="26" name="Rectangle 16"/>
              <p:cNvSpPr>
                <a:spLocks noChangeArrowheads="1"/>
              </p:cNvSpPr>
              <p:nvPr/>
            </p:nvSpPr>
            <p:spPr bwMode="auto">
              <a:xfrm>
                <a:off x="4320" y="1248"/>
                <a:ext cx="480" cy="192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7" name="Rectangle 17"/>
              <p:cNvSpPr>
                <a:spLocks noChangeArrowheads="1"/>
              </p:cNvSpPr>
              <p:nvPr/>
            </p:nvSpPr>
            <p:spPr bwMode="auto">
              <a:xfrm>
                <a:off x="4800" y="1248"/>
                <a:ext cx="240" cy="192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8" name="Rectangle 18"/>
              <p:cNvSpPr>
                <a:spLocks noChangeArrowheads="1"/>
              </p:cNvSpPr>
              <p:nvPr/>
            </p:nvSpPr>
            <p:spPr bwMode="auto">
              <a:xfrm>
                <a:off x="1824" y="1248"/>
                <a:ext cx="624" cy="192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9" name="Rectangle 19"/>
              <p:cNvSpPr>
                <a:spLocks noChangeArrowheads="1"/>
              </p:cNvSpPr>
              <p:nvPr/>
            </p:nvSpPr>
            <p:spPr bwMode="auto">
              <a:xfrm>
                <a:off x="5040" y="1248"/>
                <a:ext cx="432" cy="192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0" name="Rectangle 20"/>
              <p:cNvSpPr>
                <a:spLocks noChangeArrowheads="1"/>
              </p:cNvSpPr>
              <p:nvPr/>
            </p:nvSpPr>
            <p:spPr bwMode="auto">
              <a:xfrm>
                <a:off x="1488" y="1248"/>
                <a:ext cx="336" cy="192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1" name="Rectangle 21"/>
              <p:cNvSpPr>
                <a:spLocks noChangeArrowheads="1"/>
              </p:cNvSpPr>
              <p:nvPr/>
            </p:nvSpPr>
            <p:spPr bwMode="auto">
              <a:xfrm>
                <a:off x="3312" y="1248"/>
                <a:ext cx="1008" cy="192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6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i</a:t>
                </a:r>
              </a:p>
            </p:txBody>
          </p:sp>
          <p:sp>
            <p:nvSpPr>
              <p:cNvPr id="32" name="Rectangle 22"/>
              <p:cNvSpPr>
                <a:spLocks noChangeArrowheads="1"/>
              </p:cNvSpPr>
              <p:nvPr/>
            </p:nvSpPr>
            <p:spPr bwMode="auto">
              <a:xfrm>
                <a:off x="2448" y="1248"/>
                <a:ext cx="864" cy="192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6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j</a:t>
                </a:r>
              </a:p>
            </p:txBody>
          </p:sp>
          <p:sp>
            <p:nvSpPr>
              <p:cNvPr id="33" name="Rectangle 23"/>
              <p:cNvSpPr>
                <a:spLocks noChangeArrowheads="1"/>
              </p:cNvSpPr>
              <p:nvPr/>
            </p:nvSpPr>
            <p:spPr bwMode="auto">
              <a:xfrm>
                <a:off x="2448" y="1536"/>
                <a:ext cx="1008" cy="192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6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i</a:t>
                </a:r>
              </a:p>
            </p:txBody>
          </p:sp>
          <p:sp>
            <p:nvSpPr>
              <p:cNvPr id="34" name="Rectangle 24"/>
              <p:cNvSpPr>
                <a:spLocks noChangeArrowheads="1"/>
              </p:cNvSpPr>
              <p:nvPr/>
            </p:nvSpPr>
            <p:spPr bwMode="auto">
              <a:xfrm>
                <a:off x="3456" y="1536"/>
                <a:ext cx="864" cy="192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6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j</a:t>
                </a:r>
              </a:p>
            </p:txBody>
          </p:sp>
          <p:sp>
            <p:nvSpPr>
              <p:cNvPr id="35" name="Rectangle 25"/>
              <p:cNvSpPr>
                <a:spLocks noChangeArrowheads="1"/>
              </p:cNvSpPr>
              <p:nvPr/>
            </p:nvSpPr>
            <p:spPr bwMode="auto">
              <a:xfrm>
                <a:off x="4320" y="1536"/>
                <a:ext cx="480" cy="192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6" name="Rectangle 26"/>
              <p:cNvSpPr>
                <a:spLocks noChangeArrowheads="1"/>
              </p:cNvSpPr>
              <p:nvPr/>
            </p:nvSpPr>
            <p:spPr bwMode="auto">
              <a:xfrm>
                <a:off x="4800" y="1536"/>
                <a:ext cx="240" cy="192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7" name="Rectangle 27"/>
              <p:cNvSpPr>
                <a:spLocks noChangeArrowheads="1"/>
              </p:cNvSpPr>
              <p:nvPr/>
            </p:nvSpPr>
            <p:spPr bwMode="auto">
              <a:xfrm>
                <a:off x="1824" y="1536"/>
                <a:ext cx="624" cy="192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8" name="Rectangle 28"/>
              <p:cNvSpPr>
                <a:spLocks noChangeArrowheads="1"/>
              </p:cNvSpPr>
              <p:nvPr/>
            </p:nvSpPr>
            <p:spPr bwMode="auto">
              <a:xfrm>
                <a:off x="5040" y="1536"/>
                <a:ext cx="432" cy="192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9" name="Rectangle 29"/>
              <p:cNvSpPr>
                <a:spLocks noChangeArrowheads="1"/>
              </p:cNvSpPr>
              <p:nvPr/>
            </p:nvSpPr>
            <p:spPr bwMode="auto">
              <a:xfrm>
                <a:off x="1488" y="1536"/>
                <a:ext cx="336" cy="192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Rectangle 30"/>
              <p:cNvSpPr>
                <a:spLocks noChangeArrowheads="1"/>
              </p:cNvSpPr>
              <p:nvPr/>
            </p:nvSpPr>
            <p:spPr bwMode="auto">
              <a:xfrm>
                <a:off x="602" y="1223"/>
                <a:ext cx="84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800" dirty="0">
                    <a:latin typeface="+mn-lt"/>
                  </a:rPr>
                  <a:t>before swap</a:t>
                </a:r>
              </a:p>
            </p:txBody>
          </p:sp>
          <p:sp>
            <p:nvSpPr>
              <p:cNvPr id="41" name="Rectangle 31"/>
              <p:cNvSpPr>
                <a:spLocks noChangeArrowheads="1"/>
              </p:cNvSpPr>
              <p:nvPr/>
            </p:nvSpPr>
            <p:spPr bwMode="auto">
              <a:xfrm>
                <a:off x="700" y="1507"/>
                <a:ext cx="73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800" dirty="0">
                    <a:latin typeface="+mn-lt"/>
                  </a:rPr>
                  <a:t>after swap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172" y="1726"/>
                    <a:ext cx="336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 type="none" w="sm" len="sm"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MT Extra" panose="05050102010205020202" pitchFamily="18" charset="2"/>
                            </a:rPr>
                            <m:t>𝒇</m:t>
                          </m:r>
                          <m:r>
                            <a:rPr kumimoji="1"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MT Extra" panose="05050102010205020202" pitchFamily="18" charset="2"/>
                            </a:rPr>
                            <m:t>′</m:t>
                          </m:r>
                          <m:r>
                            <a:rPr kumimoji="1" lang="en-US" altLang="en-US" b="1" i="1" baseline="-25000" dirty="0" err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MT Extra" panose="05050102010205020202" pitchFamily="18" charset="2"/>
                            </a:rPr>
                            <m:t>𝒋</m:t>
                          </m:r>
                        </m:oMath>
                      </m:oMathPara>
                    </a14:m>
                    <a:endParaRPr kumimoji="1" lang="en-US" altLang="en-US" b="1" dirty="0">
                      <a:solidFill>
                        <a:srgbClr val="0066CC"/>
                      </a:solidFill>
                      <a:sym typeface="MT Extra" panose="05050102010205020202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42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172" y="1726"/>
                    <a:ext cx="336" cy="25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682" b="-20000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173" y="956"/>
                    <a:ext cx="293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 type="none" w="sm" len="sm"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MT Extra" panose="05050102010205020202" pitchFamily="18" charset="2"/>
                            </a:rPr>
                            <m:t>𝒇</m:t>
                          </m:r>
                          <m:r>
                            <a:rPr kumimoji="1" lang="en-US" altLang="en-US" b="1" i="1" baseline="-25000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MT Extra" panose="05050102010205020202" pitchFamily="18" charset="2"/>
                            </a:rPr>
                            <m:t>𝒊</m:t>
                          </m:r>
                        </m:oMath>
                      </m:oMathPara>
                    </a14:m>
                    <a:endParaRPr kumimoji="1" lang="en-US" altLang="en-US" b="1" dirty="0">
                      <a:solidFill>
                        <a:srgbClr val="0066CC"/>
                      </a:solidFill>
                      <a:sym typeface="MT Extra" panose="05050102010205020202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43" name="Rectangle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173" y="956"/>
                    <a:ext cx="293" cy="25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5263" b="-16667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Text Box 34"/>
              <p:cNvSpPr txBox="1">
                <a:spLocks noChangeArrowheads="1"/>
              </p:cNvSpPr>
              <p:nvPr/>
            </p:nvSpPr>
            <p:spPr bwMode="auto">
              <a:xfrm>
                <a:off x="2832" y="884"/>
                <a:ext cx="100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9966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ctr">
                  <a:spcBef>
                    <a:spcPct val="50000"/>
                  </a:spcBef>
                </a:pPr>
                <a:r>
                  <a:rPr kumimoji="1" lang="en-US" altLang="en-US" sz="1800" dirty="0">
                    <a:solidFill>
                      <a:srgbClr val="C00000"/>
                    </a:solidFill>
                    <a:latin typeface="Calibri" panose="020F0502020204030204"/>
                  </a:rPr>
                  <a:t>inversion</a:t>
                </a:r>
              </a:p>
            </p:txBody>
          </p:sp>
          <p:cxnSp>
            <p:nvCxnSpPr>
              <p:cNvPr id="45" name="AutoShape 35"/>
              <p:cNvCxnSpPr>
                <a:cxnSpLocks noChangeShapeType="1"/>
              </p:cNvCxnSpPr>
              <p:nvPr/>
            </p:nvCxnSpPr>
            <p:spPr bwMode="auto">
              <a:xfrm rot="5400000" flipV="1">
                <a:off x="3347" y="781"/>
                <a:ext cx="1" cy="936"/>
              </a:xfrm>
              <a:prstGeom prst="bentConnector3">
                <a:avLst>
                  <a:gd name="adj1" fmla="val -144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 type="triangle" w="med" len="med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FC5AFE5-AAEC-4712-B067-17A3BAA538A6}"/>
                </a:ext>
              </a:extLst>
            </p:cNvPr>
            <p:cNvGrpSpPr/>
            <p:nvPr/>
          </p:nvGrpSpPr>
          <p:grpSpPr>
            <a:xfrm>
              <a:off x="3032919" y="2493963"/>
              <a:ext cx="990600" cy="914400"/>
              <a:chOff x="2783135" y="2226361"/>
              <a:chExt cx="990600" cy="9144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 Box 13">
                    <a:extLst>
                      <a:ext uri="{FF2B5EF4-FFF2-40B4-BE49-F238E27FC236}">
                        <a16:creationId xmlns:a16="http://schemas.microsoft.com/office/drawing/2014/main" id="{C1E36512-2686-43A2-B21A-AA66F023E3B6}"/>
                      </a:ext>
                    </a:extLst>
                  </p:cNvPr>
                  <p:cNvSpPr txBox="1">
                    <a:spLocks noChangeArrowheads="1"/>
                  </p:cNvSpPr>
                  <p:nvPr>
                    <p:custDataLst>
                      <p:tags r:id="rId1"/>
                    </p:custDataLst>
                  </p:nvPr>
                </p:nvSpPr>
                <p:spPr bwMode="auto">
                  <a:xfrm>
                    <a:off x="2783135" y="2226361"/>
                    <a:ext cx="99060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lvl="0" eaLnBrk="1" hangingPunct="1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baseline="-25000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b="1" i="1" dirty="0" err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baseline="-25000" dirty="0" err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oMath>
                      </m:oMathPara>
                    </a14:m>
                    <a:endParaRPr lang="en-US" b="1" baseline="-25000" dirty="0">
                      <a:solidFill>
                        <a:srgbClr val="0066CC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23" name="Text Box 13">
                    <a:extLst>
                      <a:ext uri="{FF2B5EF4-FFF2-40B4-BE49-F238E27FC236}">
                        <a16:creationId xmlns:a16="http://schemas.microsoft.com/office/drawing/2014/main" id="{C1E36512-2686-43A2-B21A-AA66F023E3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9"/>
                    </p:custDataLst>
                  </p:nvPr>
                </p:nvSpPr>
                <p:spPr bwMode="auto">
                  <a:xfrm>
                    <a:off x="2783135" y="2226361"/>
                    <a:ext cx="990600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1475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Line 14">
                <a:extLst>
                  <a:ext uri="{FF2B5EF4-FFF2-40B4-BE49-F238E27FC236}">
                    <a16:creationId xmlns:a16="http://schemas.microsoft.com/office/drawing/2014/main" id="{9040FE28-1743-417F-A445-A3F1867E8347}"/>
                  </a:ext>
                </a:extLst>
              </p:cNvPr>
              <p:cNvSpPr>
                <a:spLocks noChangeShapeType="1"/>
              </p:cNvSpPr>
              <p:nvPr>
                <p:custDataLst>
                  <p:tags r:id="rId2"/>
                </p:custDataLst>
              </p:nvPr>
            </p:nvSpPr>
            <p:spPr bwMode="auto">
              <a:xfrm flipV="1">
                <a:off x="3085307" y="2683561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5" name="Line 15">
                <a:extLst>
                  <a:ext uri="{FF2B5EF4-FFF2-40B4-BE49-F238E27FC236}">
                    <a16:creationId xmlns:a16="http://schemas.microsoft.com/office/drawing/2014/main" id="{93E2BF12-5904-462A-A8FD-D537051BFDA5}"/>
                  </a:ext>
                </a:extLst>
              </p:cNvPr>
              <p:cNvSpPr>
                <a:spLocks noChangeShapeType="1"/>
              </p:cNvSpPr>
              <p:nvPr>
                <p:custDataLst>
                  <p:tags r:id="rId3"/>
                </p:custDataLst>
              </p:nvPr>
            </p:nvSpPr>
            <p:spPr bwMode="auto">
              <a:xfrm flipV="1">
                <a:off x="3466307" y="2683561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32"/>
              <p:cNvSpPr>
                <a:spLocks noChangeArrowheads="1"/>
              </p:cNvSpPr>
              <p:nvPr/>
            </p:nvSpPr>
            <p:spPr bwMode="auto">
              <a:xfrm>
                <a:off x="6313559" y="4149484"/>
                <a:ext cx="481013" cy="400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MT Extra" panose="05050102010205020202" pitchFamily="18" charset="2"/>
                            </a:rPr>
                          </m:ctrlPr>
                        </m:sSubSupPr>
                        <m:e>
                          <m:r>
                            <a:rPr kumimoji="1"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MT Extra" panose="05050102010205020202" pitchFamily="18" charset="2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MT Extra" panose="05050102010205020202" pitchFamily="18" charset="2"/>
                            </a:rPr>
                            <m:t>𝒊</m:t>
                          </m:r>
                        </m:sub>
                        <m:sup>
                          <m:r>
                            <a:rPr kumimoji="1"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MT Extra" panose="05050102010205020202" pitchFamily="18" charset="2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kumimoji="1" lang="en-US" altLang="en-US" b="1" dirty="0">
                  <a:solidFill>
                    <a:srgbClr val="0066CC"/>
                  </a:solidFill>
                  <a:sym typeface="MT Extra" panose="05050102010205020202" pitchFamily="18" charset="2"/>
                </a:endParaRPr>
              </a:p>
            </p:txBody>
          </p:sp>
        </mc:Choice>
        <mc:Fallback>
          <p:sp>
            <p:nvSpPr>
              <p:cNvPr id="49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3559" y="4149484"/>
                <a:ext cx="481013" cy="400050"/>
              </a:xfrm>
              <a:prstGeom prst="rect">
                <a:avLst/>
              </a:prstGeom>
              <a:blipFill>
                <a:blip r:embed="rId11"/>
                <a:stretch>
                  <a:fillRect l="-5063" b="-169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09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355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487581"/>
                <a:ext cx="10891157" cy="520004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Defn:</a:t>
                </a:r>
                <a:r>
                  <a:rPr lang="en-US" altLang="en-US" sz="2400" dirty="0"/>
                  <a:t>  An </a:t>
                </a:r>
                <a:r>
                  <a:rPr lang="en-US" altLang="en-US" sz="2400" dirty="0">
                    <a:solidFill>
                      <a:srgbClr val="CC0000"/>
                    </a:solidFill>
                  </a:rPr>
                  <a:t>inversion</a:t>
                </a:r>
                <a:r>
                  <a:rPr lang="en-US" altLang="en-US" sz="2400" dirty="0"/>
                  <a:t> in schedule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dirty="0"/>
                  <a:t> is a pair of jobs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/>
                  <a:t> 						 	       	such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but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/>
                  <a:t> is scheduled before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000" dirty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marL="0" lvl="0" indent="0">
                  <a:buNone/>
                </a:pPr>
                <a:endParaRPr lang="en-US" altLang="en-US" sz="1400" dirty="0"/>
              </a:p>
              <a:p>
                <a:pPr marL="0" lvl="0" indent="0">
                  <a:buNone/>
                </a:pPr>
                <a:endParaRPr lang="en-US" altLang="en-US" sz="100" b="1" dirty="0">
                  <a:solidFill>
                    <a:srgbClr val="695082"/>
                  </a:solidFill>
                </a:endParaRPr>
              </a:p>
              <a:p>
                <a:pPr marL="0" lvl="0" indent="0">
                  <a:buNone/>
                </a:pPr>
                <a:endParaRPr lang="en-US" altLang="en-US" sz="2400" b="1" dirty="0">
                  <a:solidFill>
                    <a:srgbClr val="695082"/>
                  </a:solidFill>
                </a:endParaRPr>
              </a:p>
              <a:p>
                <a:pPr marL="0" lvl="0" indent="0">
                  <a:buNone/>
                </a:pPr>
                <a:endParaRPr lang="en-US" altLang="en-US" sz="2400" b="1" dirty="0">
                  <a:solidFill>
                    <a:srgbClr val="695082"/>
                  </a:solidFill>
                </a:endParaRPr>
              </a:p>
              <a:p>
                <a:pPr marL="0" lvl="0" indent="0">
                  <a:buNone/>
                </a:pPr>
                <a:endParaRPr lang="en-US" altLang="en-US" sz="1400" b="1" dirty="0">
                  <a:solidFill>
                    <a:srgbClr val="695082"/>
                  </a:solidFill>
                </a:endParaRPr>
              </a:p>
              <a:p>
                <a:pPr marL="0" lv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Claim:</a:t>
                </a:r>
                <a:r>
                  <a:rPr lang="en-US" altLang="en-US" sz="2400" b="1" dirty="0">
                    <a:solidFill>
                      <a:srgbClr val="ED7D31"/>
                    </a:solidFill>
                  </a:rPr>
                  <a:t>  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Maximum lateness does not increase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en-US" sz="2800" dirty="0"/>
              </a:p>
            </p:txBody>
          </p:sp>
        </mc:Choice>
        <mc:Fallback>
          <p:sp>
            <p:nvSpPr>
              <p:cNvPr id="8355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487581"/>
                <a:ext cx="10891157" cy="5200045"/>
              </a:xfrm>
              <a:blipFill>
                <a:blip r:embed="rId6"/>
                <a:stretch>
                  <a:fillRect l="-839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>
          <a:xfrm>
            <a:off x="7912171" y="4500206"/>
            <a:ext cx="0" cy="620234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0D2239-720A-41D3-A9CD-8644BB97EF77}" type="slidenum">
              <a:rPr lang="en-US" altLang="en-US" sz="1400">
                <a:latin typeface="Calibri" panose="020F0502020204030204" pitchFamily="34" charset="0"/>
              </a:rPr>
              <a:pPr/>
              <a:t>11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Minimizing Lateness: Inversions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BD30E7-4DAF-4E2D-9442-349C5FF7C278}"/>
              </a:ext>
            </a:extLst>
          </p:cNvPr>
          <p:cNvGrpSpPr/>
          <p:nvPr/>
        </p:nvGrpSpPr>
        <p:grpSpPr>
          <a:xfrm>
            <a:off x="2009846" y="2661880"/>
            <a:ext cx="7731125" cy="2362379"/>
            <a:chOff x="641350" y="2493963"/>
            <a:chExt cx="7731125" cy="2362379"/>
          </a:xfrm>
        </p:grpSpPr>
        <p:grpSp>
          <p:nvGrpSpPr>
            <p:cNvPr id="21" name="Group 15"/>
            <p:cNvGrpSpPr>
              <a:grpSpLocks/>
            </p:cNvGrpSpPr>
            <p:nvPr/>
          </p:nvGrpSpPr>
          <p:grpSpPr bwMode="auto">
            <a:xfrm>
              <a:off x="641350" y="2670175"/>
              <a:ext cx="7731125" cy="1662114"/>
              <a:chOff x="602" y="956"/>
              <a:chExt cx="4870" cy="1047"/>
            </a:xfrm>
          </p:grpSpPr>
          <p:sp>
            <p:nvSpPr>
              <p:cNvPr id="26" name="Rectangle 16"/>
              <p:cNvSpPr>
                <a:spLocks noChangeArrowheads="1"/>
              </p:cNvSpPr>
              <p:nvPr/>
            </p:nvSpPr>
            <p:spPr bwMode="auto">
              <a:xfrm>
                <a:off x="4320" y="1248"/>
                <a:ext cx="480" cy="192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7" name="Rectangle 17"/>
              <p:cNvSpPr>
                <a:spLocks noChangeArrowheads="1"/>
              </p:cNvSpPr>
              <p:nvPr/>
            </p:nvSpPr>
            <p:spPr bwMode="auto">
              <a:xfrm>
                <a:off x="4800" y="1248"/>
                <a:ext cx="240" cy="192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8" name="Rectangle 18"/>
              <p:cNvSpPr>
                <a:spLocks noChangeArrowheads="1"/>
              </p:cNvSpPr>
              <p:nvPr/>
            </p:nvSpPr>
            <p:spPr bwMode="auto">
              <a:xfrm>
                <a:off x="1824" y="1248"/>
                <a:ext cx="624" cy="192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9" name="Rectangle 19"/>
              <p:cNvSpPr>
                <a:spLocks noChangeArrowheads="1"/>
              </p:cNvSpPr>
              <p:nvPr/>
            </p:nvSpPr>
            <p:spPr bwMode="auto">
              <a:xfrm>
                <a:off x="5040" y="1248"/>
                <a:ext cx="432" cy="192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0" name="Rectangle 20"/>
              <p:cNvSpPr>
                <a:spLocks noChangeArrowheads="1"/>
              </p:cNvSpPr>
              <p:nvPr/>
            </p:nvSpPr>
            <p:spPr bwMode="auto">
              <a:xfrm>
                <a:off x="1488" y="1248"/>
                <a:ext cx="336" cy="192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1" name="Rectangle 21"/>
              <p:cNvSpPr>
                <a:spLocks noChangeArrowheads="1"/>
              </p:cNvSpPr>
              <p:nvPr/>
            </p:nvSpPr>
            <p:spPr bwMode="auto">
              <a:xfrm>
                <a:off x="3312" y="1248"/>
                <a:ext cx="1008" cy="192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6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i</a:t>
                </a:r>
              </a:p>
            </p:txBody>
          </p:sp>
          <p:sp>
            <p:nvSpPr>
              <p:cNvPr id="32" name="Rectangle 22"/>
              <p:cNvSpPr>
                <a:spLocks noChangeArrowheads="1"/>
              </p:cNvSpPr>
              <p:nvPr/>
            </p:nvSpPr>
            <p:spPr bwMode="auto">
              <a:xfrm>
                <a:off x="2448" y="1248"/>
                <a:ext cx="864" cy="192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6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j</a:t>
                </a:r>
              </a:p>
            </p:txBody>
          </p:sp>
          <p:sp>
            <p:nvSpPr>
              <p:cNvPr id="33" name="Rectangle 23"/>
              <p:cNvSpPr>
                <a:spLocks noChangeArrowheads="1"/>
              </p:cNvSpPr>
              <p:nvPr/>
            </p:nvSpPr>
            <p:spPr bwMode="auto">
              <a:xfrm>
                <a:off x="2448" y="1536"/>
                <a:ext cx="1008" cy="192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6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i</a:t>
                </a:r>
              </a:p>
            </p:txBody>
          </p:sp>
          <p:sp>
            <p:nvSpPr>
              <p:cNvPr id="34" name="Rectangle 24"/>
              <p:cNvSpPr>
                <a:spLocks noChangeArrowheads="1"/>
              </p:cNvSpPr>
              <p:nvPr/>
            </p:nvSpPr>
            <p:spPr bwMode="auto">
              <a:xfrm>
                <a:off x="3456" y="1536"/>
                <a:ext cx="864" cy="192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6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j</a:t>
                </a:r>
              </a:p>
            </p:txBody>
          </p:sp>
          <p:sp>
            <p:nvSpPr>
              <p:cNvPr id="35" name="Rectangle 25"/>
              <p:cNvSpPr>
                <a:spLocks noChangeArrowheads="1"/>
              </p:cNvSpPr>
              <p:nvPr/>
            </p:nvSpPr>
            <p:spPr bwMode="auto">
              <a:xfrm>
                <a:off x="4320" y="1536"/>
                <a:ext cx="480" cy="192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6" name="Rectangle 26"/>
              <p:cNvSpPr>
                <a:spLocks noChangeArrowheads="1"/>
              </p:cNvSpPr>
              <p:nvPr/>
            </p:nvSpPr>
            <p:spPr bwMode="auto">
              <a:xfrm>
                <a:off x="4800" y="1536"/>
                <a:ext cx="240" cy="192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7" name="Rectangle 27"/>
              <p:cNvSpPr>
                <a:spLocks noChangeArrowheads="1"/>
              </p:cNvSpPr>
              <p:nvPr/>
            </p:nvSpPr>
            <p:spPr bwMode="auto">
              <a:xfrm>
                <a:off x="1824" y="1536"/>
                <a:ext cx="624" cy="192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8" name="Rectangle 28"/>
              <p:cNvSpPr>
                <a:spLocks noChangeArrowheads="1"/>
              </p:cNvSpPr>
              <p:nvPr/>
            </p:nvSpPr>
            <p:spPr bwMode="auto">
              <a:xfrm>
                <a:off x="5040" y="1536"/>
                <a:ext cx="432" cy="192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9" name="Rectangle 29"/>
              <p:cNvSpPr>
                <a:spLocks noChangeArrowheads="1"/>
              </p:cNvSpPr>
              <p:nvPr/>
            </p:nvSpPr>
            <p:spPr bwMode="auto">
              <a:xfrm>
                <a:off x="1488" y="1536"/>
                <a:ext cx="336" cy="192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Rectangle 30"/>
              <p:cNvSpPr>
                <a:spLocks noChangeArrowheads="1"/>
              </p:cNvSpPr>
              <p:nvPr/>
            </p:nvSpPr>
            <p:spPr bwMode="auto">
              <a:xfrm>
                <a:off x="602" y="1223"/>
                <a:ext cx="84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800" dirty="0">
                    <a:latin typeface="+mn-lt"/>
                  </a:rPr>
                  <a:t>before swap</a:t>
                </a:r>
              </a:p>
            </p:txBody>
          </p:sp>
          <p:sp>
            <p:nvSpPr>
              <p:cNvPr id="41" name="Rectangle 31"/>
              <p:cNvSpPr>
                <a:spLocks noChangeArrowheads="1"/>
              </p:cNvSpPr>
              <p:nvPr/>
            </p:nvSpPr>
            <p:spPr bwMode="auto">
              <a:xfrm>
                <a:off x="700" y="1507"/>
                <a:ext cx="73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800" dirty="0">
                    <a:latin typeface="+mn-lt"/>
                  </a:rPr>
                  <a:t>after swap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188" y="1726"/>
                    <a:ext cx="305" cy="27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 type="none" w="sm" len="sm"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kumimoji="1"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MT Extra" panose="05050102010205020202" pitchFamily="18" charset="2"/>
                                </a:rPr>
                              </m:ctrlPr>
                            </m:sSubSupPr>
                            <m:e>
                              <m:r>
                                <a:rPr kumimoji="1"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MT Extra" panose="05050102010205020202" pitchFamily="18" charset="2"/>
                                </a:rPr>
                                <m:t>𝒇</m:t>
                              </m:r>
                            </m:e>
                            <m:sub>
                              <m:r>
                                <a:rPr kumimoji="1"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MT Extra" panose="05050102010205020202" pitchFamily="18" charset="2"/>
                                </a:rPr>
                                <m:t>𝒋</m:t>
                              </m:r>
                            </m:sub>
                            <m:sup>
                              <m:r>
                                <a:rPr kumimoji="1"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MT Extra" panose="05050102010205020202" pitchFamily="18" charset="2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kumimoji="1" lang="en-US" altLang="en-US" b="1" dirty="0">
                      <a:solidFill>
                        <a:srgbClr val="0066CC"/>
                      </a:solidFill>
                      <a:sym typeface="MT Extra" panose="05050102010205020202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42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188" y="1726"/>
                    <a:ext cx="305" cy="2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9" b="-11111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173" y="956"/>
                    <a:ext cx="293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 type="none" w="sm" len="sm"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MT Extra" panose="05050102010205020202" pitchFamily="18" charset="2"/>
                            </a:rPr>
                            <m:t>𝒇</m:t>
                          </m:r>
                          <m:r>
                            <a:rPr kumimoji="1" lang="en-US" altLang="en-US" b="1" i="1" baseline="-25000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MT Extra" panose="05050102010205020202" pitchFamily="18" charset="2"/>
                            </a:rPr>
                            <m:t>𝒊</m:t>
                          </m:r>
                        </m:oMath>
                      </m:oMathPara>
                    </a14:m>
                    <a:endParaRPr kumimoji="1" lang="en-US" altLang="en-US" b="1" dirty="0">
                      <a:solidFill>
                        <a:srgbClr val="0066CC"/>
                      </a:solidFill>
                      <a:sym typeface="MT Extra" panose="05050102010205020202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43" name="Rectangle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173" y="956"/>
                    <a:ext cx="293" cy="25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5263" b="-16667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3313" y="1714"/>
                    <a:ext cx="303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 type="none" w="sm" len="sm"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kumimoji="1"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MT Extra" panose="05050102010205020202" pitchFamily="18" charset="2"/>
                                </a:rPr>
                              </m:ctrlPr>
                            </m:sSubSupPr>
                            <m:e>
                              <m:r>
                                <a:rPr kumimoji="1"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MT Extra" panose="05050102010205020202" pitchFamily="18" charset="2"/>
                                </a:rPr>
                                <m:t>𝒇</m:t>
                              </m:r>
                            </m:e>
                            <m:sub>
                              <m:r>
                                <a:rPr kumimoji="1"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MT Extra" panose="05050102010205020202" pitchFamily="18" charset="2"/>
                                </a:rPr>
                                <m:t>𝒊</m:t>
                              </m:r>
                            </m:sub>
                            <m:sup>
                              <m:r>
                                <a:rPr kumimoji="1"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MT Extra" panose="05050102010205020202" pitchFamily="18" charset="2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kumimoji="1" lang="en-US" altLang="en-US" b="1" dirty="0">
                      <a:solidFill>
                        <a:srgbClr val="0066CC"/>
                      </a:solidFill>
                      <a:sym typeface="MT Extra" panose="05050102010205020202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46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313" y="1714"/>
                    <a:ext cx="303" cy="25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5063" b="-15152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3207" y="971"/>
                    <a:ext cx="305" cy="27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 type="none" w="sm" len="sm"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MT Extra" panose="05050102010205020202" pitchFamily="18" charset="2"/>
                                </a:rPr>
                              </m:ctrlPr>
                            </m:sSubPr>
                            <m:e>
                              <m:r>
                                <a:rPr kumimoji="1"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MT Extra" panose="05050102010205020202" pitchFamily="18" charset="2"/>
                                </a:rPr>
                                <m:t>𝒇</m:t>
                              </m:r>
                            </m:e>
                            <m:sub>
                              <m:r>
                                <a:rPr kumimoji="1"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MT Extra" panose="05050102010205020202" pitchFamily="18" charset="2"/>
                                </a:rPr>
                                <m:t>𝒋</m:t>
                              </m:r>
                            </m:sub>
                          </m:sSub>
                        </m:oMath>
                      </m:oMathPara>
                    </a14:m>
                    <a:endParaRPr kumimoji="1" lang="en-US" altLang="en-US" b="1" dirty="0">
                      <a:solidFill>
                        <a:srgbClr val="0066CC"/>
                      </a:solidFill>
                      <a:sym typeface="MT Extra" panose="05050102010205020202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60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207" y="971"/>
                    <a:ext cx="305" cy="27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5000" b="-9859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FC5AFE5-AAEC-4712-B067-17A3BAA538A6}"/>
                </a:ext>
              </a:extLst>
            </p:cNvPr>
            <p:cNvGrpSpPr/>
            <p:nvPr/>
          </p:nvGrpSpPr>
          <p:grpSpPr>
            <a:xfrm>
              <a:off x="3032919" y="2493963"/>
              <a:ext cx="990600" cy="2362379"/>
              <a:chOff x="2783135" y="2226361"/>
              <a:chExt cx="990600" cy="23623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 Box 13">
                    <a:extLst>
                      <a:ext uri="{FF2B5EF4-FFF2-40B4-BE49-F238E27FC236}">
                        <a16:creationId xmlns:a16="http://schemas.microsoft.com/office/drawing/2014/main" id="{C1E36512-2686-43A2-B21A-AA66F023E3B6}"/>
                      </a:ext>
                    </a:extLst>
                  </p:cNvPr>
                  <p:cNvSpPr txBox="1">
                    <a:spLocks noChangeArrowheads="1"/>
                  </p:cNvSpPr>
                  <p:nvPr>
                    <p:custDataLst>
                      <p:tags r:id="rId1"/>
                    </p:custDataLst>
                  </p:nvPr>
                </p:nvSpPr>
                <p:spPr bwMode="auto">
                  <a:xfrm>
                    <a:off x="2783135" y="2226361"/>
                    <a:ext cx="99060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lvl="0" eaLnBrk="1" hangingPunct="1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baseline="-25000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b="1" i="1" dirty="0" err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baseline="-25000" dirty="0" err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oMath>
                      </m:oMathPara>
                    </a14:m>
                    <a:endParaRPr lang="en-US" b="1" baseline="-25000" dirty="0">
                      <a:solidFill>
                        <a:srgbClr val="0066CC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23" name="Text Box 13">
                    <a:extLst>
                      <a:ext uri="{FF2B5EF4-FFF2-40B4-BE49-F238E27FC236}">
                        <a16:creationId xmlns:a16="http://schemas.microsoft.com/office/drawing/2014/main" id="{C1E36512-2686-43A2-B21A-AA66F023E3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11"/>
                    </p:custDataLst>
                  </p:nvPr>
                </p:nvSpPr>
                <p:spPr bwMode="auto">
                  <a:xfrm>
                    <a:off x="2783135" y="2226361"/>
                    <a:ext cx="990600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1475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Line 14">
                <a:extLst>
                  <a:ext uri="{FF2B5EF4-FFF2-40B4-BE49-F238E27FC236}">
                    <a16:creationId xmlns:a16="http://schemas.microsoft.com/office/drawing/2014/main" id="{9040FE28-1743-417F-A445-A3F1867E8347}"/>
                  </a:ext>
                </a:extLst>
              </p:cNvPr>
              <p:cNvSpPr>
                <a:spLocks noChangeShapeType="1"/>
              </p:cNvSpPr>
              <p:nvPr>
                <p:custDataLst>
                  <p:tags r:id="rId2"/>
                </p:custDataLst>
              </p:nvPr>
            </p:nvSpPr>
            <p:spPr bwMode="auto">
              <a:xfrm flipH="1" flipV="1">
                <a:off x="3085305" y="2683558"/>
                <a:ext cx="16124" cy="1905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5" name="Line 15">
                <a:extLst>
                  <a:ext uri="{FF2B5EF4-FFF2-40B4-BE49-F238E27FC236}">
                    <a16:creationId xmlns:a16="http://schemas.microsoft.com/office/drawing/2014/main" id="{93E2BF12-5904-462A-A8FD-D537051BFDA5}"/>
                  </a:ext>
                </a:extLst>
              </p:cNvPr>
              <p:cNvSpPr>
                <a:spLocks noChangeShapeType="1"/>
              </p:cNvSpPr>
              <p:nvPr>
                <p:custDataLst>
                  <p:tags r:id="rId3"/>
                </p:custDataLst>
              </p:nvPr>
            </p:nvSpPr>
            <p:spPr bwMode="auto">
              <a:xfrm flipH="1" flipV="1">
                <a:off x="3466304" y="2683559"/>
                <a:ext cx="16124" cy="16488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3" name="Straight Arrow Connector 12"/>
          <p:cNvCxnSpPr/>
          <p:nvPr/>
        </p:nvCxnSpPr>
        <p:spPr>
          <a:xfrm>
            <a:off x="5091182" y="4520568"/>
            <a:ext cx="2827585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53" name="Straight Arrow Connector 52"/>
          <p:cNvCxnSpPr/>
          <p:nvPr/>
        </p:nvCxnSpPr>
        <p:spPr>
          <a:xfrm>
            <a:off x="4703584" y="5024260"/>
            <a:ext cx="3208587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5667312" y="5032753"/>
                <a:ext cx="15835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old lateness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312" y="5032753"/>
                <a:ext cx="1583575" cy="369332"/>
              </a:xfrm>
              <a:prstGeom prst="rect">
                <a:avLst/>
              </a:prstGeom>
              <a:blipFill>
                <a:blip r:embed="rId13"/>
                <a:stretch>
                  <a:fillRect l="-347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5667311" y="4534592"/>
                <a:ext cx="1664815" cy="403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new lateness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b="1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311" y="4534592"/>
                <a:ext cx="1664815" cy="403957"/>
              </a:xfrm>
              <a:prstGeom prst="rect">
                <a:avLst/>
              </a:prstGeom>
              <a:blipFill>
                <a:blip r:embed="rId14"/>
                <a:stretch>
                  <a:fillRect l="-3297" t="-757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10954327" y="6306589"/>
            <a:ext cx="83128" cy="110836"/>
          </a:xfrm>
          <a:prstGeom prst="rect">
            <a:avLst/>
          </a:prstGeom>
          <a:solidFill>
            <a:srgbClr val="0066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57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721861-254A-4D6A-91A3-3D1394155A91}" type="slidenum">
              <a:rPr lang="en-US" altLang="en-US" sz="1400">
                <a:latin typeface="Calibri" panose="020F0502020204030204" pitchFamily="34" charset="0"/>
              </a:rPr>
              <a:pPr/>
              <a:t>12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Optimal schedules and inversions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49" y="1537456"/>
            <a:ext cx="10336129" cy="520004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Claim:</a:t>
            </a:r>
            <a:r>
              <a:rPr lang="en-US" altLang="en-US" sz="2400" dirty="0"/>
              <a:t> There is an optimal schedule with no idle time and no inversions</a:t>
            </a:r>
          </a:p>
          <a:p>
            <a:pPr marL="0" indent="0" eaLnBrk="1" hangingPunct="1">
              <a:buNone/>
            </a:pPr>
            <a:endParaRPr lang="en-US" altLang="en-US" sz="2400" dirty="0">
              <a:solidFill>
                <a:schemeClr val="hlink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rgbClr val="006600"/>
                </a:solidFill>
              </a:rPr>
              <a:t>Proof:</a:t>
            </a:r>
          </a:p>
          <a:p>
            <a:pPr marL="457200" lvl="1" indent="0" eaLnBrk="1" hangingPunct="1">
              <a:lnSpc>
                <a:spcPct val="100000"/>
              </a:lnSpc>
              <a:buNone/>
            </a:pPr>
            <a:r>
              <a:rPr lang="en-US" altLang="en-US" sz="2400" dirty="0"/>
              <a:t>By previous argument there is an optimal schedule </a:t>
            </a:r>
            <a:r>
              <a:rPr lang="en-US" altLang="en-US" sz="2400" b="1" dirty="0">
                <a:solidFill>
                  <a:srgbClr val="0066CC"/>
                </a:solidFill>
              </a:rPr>
              <a:t>O</a:t>
            </a:r>
            <a:r>
              <a:rPr lang="en-US" altLang="en-US" sz="2400" dirty="0"/>
              <a:t> with no idle time</a:t>
            </a:r>
          </a:p>
          <a:p>
            <a:pPr lvl="1" eaLnBrk="1" hangingPunct="1">
              <a:lnSpc>
                <a:spcPct val="100000"/>
              </a:lnSpc>
            </a:pPr>
            <a:endParaRPr lang="en-US" altLang="en-US" sz="2400" dirty="0"/>
          </a:p>
          <a:p>
            <a:pPr marL="457200" lvl="1" indent="0" eaLnBrk="1" hangingPunct="1">
              <a:lnSpc>
                <a:spcPct val="100000"/>
              </a:lnSpc>
              <a:buNone/>
            </a:pPr>
            <a:r>
              <a:rPr lang="en-US" altLang="en-US" sz="2400" dirty="0"/>
              <a:t>If </a:t>
            </a:r>
            <a:r>
              <a:rPr lang="en-US" altLang="en-US" sz="2400" b="1" dirty="0">
                <a:solidFill>
                  <a:srgbClr val="0066CC"/>
                </a:solidFill>
              </a:rPr>
              <a:t>O</a:t>
            </a:r>
            <a:r>
              <a:rPr lang="en-US" altLang="en-US" sz="2400" dirty="0"/>
              <a:t> has an inversion then it has an </a:t>
            </a:r>
            <a:r>
              <a:rPr lang="en-US" altLang="en-US" sz="2400" b="1" dirty="0"/>
              <a:t>adjacent</a:t>
            </a:r>
            <a:r>
              <a:rPr lang="en-US" altLang="en-US" sz="2400" dirty="0"/>
              <a:t> pair of requests in its schedule that are inverted and can be swapped without increasing lateness</a:t>
            </a:r>
          </a:p>
          <a:p>
            <a:pPr marL="457200" lvl="1" indent="0" eaLnBrk="1" hangingPunct="1">
              <a:lnSpc>
                <a:spcPct val="100000"/>
              </a:lnSpc>
              <a:buNone/>
            </a:pPr>
            <a:endParaRPr lang="en-US" altLang="en-US" sz="2400" dirty="0"/>
          </a:p>
          <a:p>
            <a:pPr marL="457200" lvl="1" indent="0" eaLnBrk="1" hangingPunct="1">
              <a:lnSpc>
                <a:spcPct val="100000"/>
              </a:lnSpc>
              <a:buNone/>
            </a:pPr>
            <a:r>
              <a:rPr lang="en-US" altLang="en-US" sz="2400" dirty="0"/>
              <a:t>…  we just need to show one more claim that eventually this swapping stops </a:t>
            </a:r>
          </a:p>
        </p:txBody>
      </p:sp>
    </p:spTree>
    <p:extLst>
      <p:ext uri="{BB962C8B-B14F-4D97-AF65-F5344CB8AC3E}">
        <p14:creationId xmlns:p14="http://schemas.microsoft.com/office/powerpoint/2010/main" val="160611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8B73BA-C76E-4B93-937F-0A8E4325ADC1}" type="slidenum">
              <a:rPr lang="en-US" altLang="en-US" sz="1400">
                <a:latin typeface="Calibri" panose="020F0502020204030204" pitchFamily="34" charset="0"/>
              </a:rPr>
              <a:pPr/>
              <a:t>13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Optimal schedules and inversions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86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54330"/>
                <a:ext cx="10636758" cy="5200045"/>
              </a:xfrm>
            </p:spPr>
            <p:txBody>
              <a:bodyPr>
                <a:normAutofit/>
              </a:bodyPr>
              <a:lstStyle/>
              <a:p>
                <a:pPr marL="0" indent="0" eaLnBrk="1" hangingPunct="1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Claim:</a:t>
                </a:r>
                <a:r>
                  <a:rPr lang="en-US" altLang="en-US" sz="2400" dirty="0"/>
                  <a:t>  Eventually these swaps will produce an optimal schedule with no inversions.</a:t>
                </a:r>
              </a:p>
              <a:p>
                <a:pPr marL="0" indent="0" eaLnBrk="1" hangingPunct="1">
                  <a:buNone/>
                </a:pPr>
                <a:endParaRPr lang="en-US" altLang="en-US" sz="2400" b="1" dirty="0">
                  <a:solidFill>
                    <a:srgbClr val="006600"/>
                  </a:solidFill>
                </a:endParaRPr>
              </a:p>
              <a:p>
                <a:pPr marL="0" indent="0" eaLnBrk="1" hangingPunct="1"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Proof:</a:t>
                </a:r>
              </a:p>
              <a:p>
                <a:pPr marL="457200" lvl="1" indent="0"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Each swap decreases the # of inversions by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endParaRPr lang="en-US" altLang="en-US" sz="24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 lvl="1" eaLnBrk="1" hangingPunct="1"/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marL="457200" lvl="1" indent="0"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There are a bounded # of inversions possible in the worst case</a:t>
                </a:r>
              </a:p>
              <a:p>
                <a:pPr lvl="2"/>
                <a:r>
                  <a:rPr lang="en-US" altLang="en-US" sz="24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at most 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)/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𝟐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 but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we only care that this is finite.</a:t>
                </a:r>
              </a:p>
              <a:p>
                <a:pPr lvl="1"/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marL="457200" lvl="1" indent="0"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The # of inversions can’t be negative so this must stop.</a:t>
                </a:r>
              </a:p>
            </p:txBody>
          </p:sp>
        </mc:Choice>
        <mc:Fallback>
          <p:sp>
            <p:nvSpPr>
              <p:cNvPr id="3686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54330"/>
                <a:ext cx="10636758" cy="5200045"/>
              </a:xfrm>
              <a:blipFill>
                <a:blip r:embed="rId3"/>
                <a:stretch>
                  <a:fillRect l="-860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049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69C17E-291C-4059-B709-DECE94F2E4F9}" type="slidenum">
              <a:rPr lang="en-US" altLang="en-US" sz="1400">
                <a:latin typeface="Calibri" panose="020F0502020204030204" pitchFamily="34" charset="0"/>
              </a:rPr>
              <a:pPr/>
              <a:t>14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Idleness and Inversions are the only issue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89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354578"/>
                <a:ext cx="10691623" cy="5200045"/>
              </a:xfrm>
            </p:spPr>
            <p:txBody>
              <a:bodyPr>
                <a:normAutofit/>
              </a:bodyPr>
              <a:lstStyle/>
              <a:p>
                <a:pPr marL="0" indent="0" eaLnBrk="1" hangingPunct="1">
                  <a:lnSpc>
                    <a:spcPct val="100000"/>
                  </a:lnSpc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Claim: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 All schedules with no inversions and no idle time have the same maximum 	lateness.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1600" dirty="0">
                  <a:sym typeface="Symbol" panose="05050102010706020507" pitchFamily="18" charset="2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Proof:</a:t>
                </a:r>
              </a:p>
              <a:p>
                <a:pPr marL="457200" lvl="1" indent="0" eaLnBrk="1" hangingPunct="1">
                  <a:lnSpc>
                    <a:spcPct val="100000"/>
                  </a:lnSpc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Schedules can differ only in how they order requests with equal deadlines</a:t>
                </a:r>
              </a:p>
              <a:p>
                <a:pPr marL="457200" lvl="1" indent="0" eaLnBrk="1" hangingPunct="1">
                  <a:lnSpc>
                    <a:spcPct val="100000"/>
                  </a:lnSpc>
                  <a:buNone/>
                </a:pPr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Consider all requests having some common deadline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</m:oMath>
                </a14:m>
                <a:r>
                  <a:rPr lang="en-US" altLang="en-US" sz="2400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lvl="1"/>
                <a:r>
                  <a:rPr lang="en-US" altLang="en-US" sz="2400" dirty="0">
                    <a:sym typeface="Symbol" panose="05050102010706020507" pitchFamily="18" charset="2"/>
                  </a:rPr>
                  <a:t>Maximum lateness of these jobs is based only on finish time of the last one … 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and the set of these requests occupies the same time segment in both schedules.</a:t>
                </a:r>
              </a:p>
              <a:p>
                <a:pPr lvl="2" eaLnBrk="1" hangingPunct="1">
                  <a:lnSpc>
                    <a:spcPct val="90000"/>
                  </a:lnSpc>
                </a:pPr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marL="457200" lvl="1" indent="0">
                  <a:buNone/>
                </a:pPr>
                <a:r>
                  <a:rPr lang="en-US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⇒ 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The last of these requests finishes at the same time in any such schedule.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000" dirty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789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354578"/>
                <a:ext cx="10691623" cy="5200045"/>
              </a:xfrm>
              <a:blipFill>
                <a:blip r:embed="rId3"/>
                <a:stretch>
                  <a:fillRect l="-855" t="-938" r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77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5F94C8-F718-4ED3-84DB-25704A4A46AC}" type="slidenum">
              <a:rPr lang="en-US" altLang="en-US" sz="1400">
                <a:latin typeface="Calibri" panose="020F0502020204030204" pitchFamily="34" charset="0"/>
              </a:rPr>
              <a:pPr/>
              <a:t>15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Earliest Deadline First is optimal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49" y="1520832"/>
            <a:ext cx="10552697" cy="520004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2400" dirty="0"/>
              <a:t>We know that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There is an optimal schedule with no idle time or inversions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All schedules with no idle time or inversions have the same maximum lateness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EDF produces a schedule with no idle time or inversions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2400" b="0" i="0" dirty="0">
                <a:ea typeface="Cambria Math" panose="02040503050406030204" pitchFamily="18" charset="0"/>
              </a:rPr>
              <a:t>So</a:t>
            </a:r>
            <a:r>
              <a:rPr lang="en-US" altLang="en-US" sz="2400" dirty="0"/>
              <a:t> …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EDF produces an optimal schedule</a:t>
            </a:r>
          </a:p>
        </p:txBody>
      </p:sp>
    </p:spTree>
    <p:extLst>
      <p:ext uri="{BB962C8B-B14F-4D97-AF65-F5344CB8AC3E}">
        <p14:creationId xmlns:p14="http://schemas.microsoft.com/office/powerpoint/2010/main" val="518376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89D198-2217-4300-84D8-B6F3DCD6494D}" type="slidenum">
              <a:rPr lang="en-US" altLang="en-US" sz="1400">
                <a:latin typeface="AcadEref" panose="02000500000000020003" pitchFamily="2" charset="0"/>
              </a:rPr>
              <a:pPr/>
              <a:t>16</a:t>
            </a:fld>
            <a:endParaRPr lang="en-US" altLang="en-US" sz="1400" dirty="0">
              <a:latin typeface="AcadEref" panose="02000500000000020003" pitchFamily="2" charset="0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Minimum Spanning Trees (Forests)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73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391642"/>
                <a:ext cx="10288003" cy="5200045"/>
              </a:xfrm>
            </p:spPr>
            <p:txBody>
              <a:bodyPr>
                <a:normAutofit/>
              </a:bodyPr>
              <a:lstStyle/>
              <a:p>
                <a:pPr marL="0" indent="0" eaLnBrk="1" hangingPunct="1">
                  <a:lnSpc>
                    <a:spcPct val="100000"/>
                  </a:lnSpc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Given:  </a:t>
                </a:r>
                <a:r>
                  <a:rPr lang="en-US" altLang="en-US" sz="2400" dirty="0"/>
                  <a:t>an undirected graph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sz="2400" dirty="0"/>
                  <a:t>with each edge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2400" dirty="0"/>
                  <a:t> having a </a:t>
                </a:r>
                <a:r>
                  <a:rPr lang="en-US" altLang="en-US" sz="2400" dirty="0">
                    <a:solidFill>
                      <a:srgbClr val="C00000"/>
                    </a:solidFill>
                  </a:rPr>
                  <a:t>weight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b="1" dirty="0">
                  <a:solidFill>
                    <a:srgbClr val="0066CC"/>
                  </a:solidFill>
                </a:endParaRPr>
              </a:p>
              <a:p>
                <a:pPr eaLnBrk="1" hangingPunct="1">
                  <a:lnSpc>
                    <a:spcPct val="100000"/>
                  </a:lnSpc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100000"/>
                  </a:lnSpc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Find:</a:t>
                </a:r>
                <a:r>
                  <a:rPr lang="en-US" altLang="en-US" sz="2400" dirty="0"/>
                  <a:t>  a subgraph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400" dirty="0"/>
                  <a:t> of </a:t>
                </a:r>
                <a:r>
                  <a:rPr lang="en-US" altLang="en-US" sz="2400" dirty="0">
                    <a:solidFill>
                      <a:srgbClr val="C00000"/>
                    </a:solidFill>
                  </a:rPr>
                  <a:t>minimum total weight </a:t>
                </a:r>
                <a:r>
                  <a:rPr lang="en-US" altLang="en-US" sz="2400" dirty="0" err="1"/>
                  <a:t>s.t.</a:t>
                </a:r>
                <a:r>
                  <a:rPr lang="en-US" altLang="en-US" sz="2400" dirty="0"/>
                  <a:t>      				every pair of vertices connected in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400" dirty="0"/>
                  <a:t> are also connected in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en-US" altLang="en-US" sz="2400" b="1" dirty="0">
                  <a:solidFill>
                    <a:srgbClr val="0066CC"/>
                  </a:solidFill>
                </a:endParaRPr>
              </a:p>
              <a:p>
                <a:pPr marL="0" indent="0" eaLnBrk="1" hangingPunct="1">
                  <a:lnSpc>
                    <a:spcPct val="10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100000"/>
                  </a:lnSpc>
                  <a:buNone/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400" dirty="0"/>
                  <a:t> is connected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en-US" sz="2400" dirty="0"/>
                  <a:t> is a tree </a:t>
                </a:r>
              </a:p>
              <a:p>
                <a:pPr lvl="3">
                  <a:lnSpc>
                    <a:spcPct val="100000"/>
                  </a:lnSpc>
                </a:pPr>
                <a:r>
                  <a:rPr lang="en-US" altLang="en-US" dirty="0"/>
                  <a:t>Otherwise,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en-US" dirty="0"/>
                  <a:t> is still a forest</a:t>
                </a:r>
              </a:p>
            </p:txBody>
          </p:sp>
        </mc:Choice>
        <mc:Fallback>
          <p:sp>
            <p:nvSpPr>
              <p:cNvPr id="737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391642"/>
                <a:ext cx="10288003" cy="5200045"/>
              </a:xfrm>
              <a:blipFill>
                <a:blip r:embed="rId3"/>
                <a:stretch>
                  <a:fillRect l="-889" t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5"/>
          <p:cNvSpPr txBox="1">
            <a:spLocks/>
          </p:cNvSpPr>
          <p:nvPr/>
        </p:nvSpPr>
        <p:spPr>
          <a:xfrm>
            <a:off x="9884664" y="6336792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B82414D-ADEF-4D4F-A895-BEACB58DAAC3}" type="slidenum">
              <a:rPr lang="en-US" altLang="en-US" sz="16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16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840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Weighted Undirected Graph</a:t>
            </a:r>
          </a:p>
        </p:txBody>
      </p:sp>
      <p:sp>
        <p:nvSpPr>
          <p:cNvPr id="747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174C02-22DD-436E-947B-99F4DB3BAAF1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17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74756" name="Group 3"/>
          <p:cNvGrpSpPr>
            <a:grpSpLocks/>
          </p:cNvGrpSpPr>
          <p:nvPr/>
        </p:nvGrpSpPr>
        <p:grpSpPr bwMode="auto">
          <a:xfrm>
            <a:off x="2568258" y="1534438"/>
            <a:ext cx="6640513" cy="5154613"/>
            <a:chOff x="707" y="1007"/>
            <a:chExt cx="4183" cy="3247"/>
          </a:xfrm>
        </p:grpSpPr>
        <p:sp>
          <p:nvSpPr>
            <p:cNvPr id="74757" name="Text Box 4"/>
            <p:cNvSpPr txBox="1">
              <a:spLocks noChangeArrowheads="1"/>
            </p:cNvSpPr>
            <p:nvPr/>
          </p:nvSpPr>
          <p:spPr bwMode="auto">
            <a:xfrm>
              <a:off x="2382" y="1085"/>
              <a:ext cx="2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58" name="Text Box 5"/>
            <p:cNvSpPr txBox="1">
              <a:spLocks noChangeArrowheads="1"/>
            </p:cNvSpPr>
            <p:nvPr/>
          </p:nvSpPr>
          <p:spPr bwMode="auto">
            <a:xfrm>
              <a:off x="1609" y="1528"/>
              <a:ext cx="2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7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59" name="Text Box 6"/>
            <p:cNvSpPr txBox="1">
              <a:spLocks noChangeArrowheads="1"/>
            </p:cNvSpPr>
            <p:nvPr/>
          </p:nvSpPr>
          <p:spPr bwMode="auto">
            <a:xfrm>
              <a:off x="829" y="2733"/>
              <a:ext cx="30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-1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0" name="Text Box 7"/>
            <p:cNvSpPr txBox="1">
              <a:spLocks noChangeArrowheads="1"/>
            </p:cNvSpPr>
            <p:nvPr/>
          </p:nvSpPr>
          <p:spPr bwMode="auto">
            <a:xfrm>
              <a:off x="2765" y="2208"/>
              <a:ext cx="2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1" name="Text Box 8"/>
            <p:cNvSpPr txBox="1">
              <a:spLocks noChangeArrowheads="1"/>
            </p:cNvSpPr>
            <p:nvPr/>
          </p:nvSpPr>
          <p:spPr bwMode="auto">
            <a:xfrm>
              <a:off x="2093" y="2070"/>
              <a:ext cx="2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2" name="Text Box 9"/>
            <p:cNvSpPr txBox="1">
              <a:spLocks noChangeArrowheads="1"/>
            </p:cNvSpPr>
            <p:nvPr/>
          </p:nvSpPr>
          <p:spPr bwMode="auto">
            <a:xfrm>
              <a:off x="3269" y="1007"/>
              <a:ext cx="2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3" name="Text Box 10"/>
            <p:cNvSpPr txBox="1">
              <a:spLocks noChangeArrowheads="1"/>
            </p:cNvSpPr>
            <p:nvPr/>
          </p:nvSpPr>
          <p:spPr bwMode="auto">
            <a:xfrm>
              <a:off x="2766" y="1364"/>
              <a:ext cx="2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4" name="Text Box 11"/>
            <p:cNvSpPr txBox="1">
              <a:spLocks noChangeArrowheads="1"/>
            </p:cNvSpPr>
            <p:nvPr/>
          </p:nvSpPr>
          <p:spPr bwMode="auto">
            <a:xfrm>
              <a:off x="4249" y="1773"/>
              <a:ext cx="2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5" name="Text Box 12"/>
            <p:cNvSpPr txBox="1">
              <a:spLocks noChangeArrowheads="1"/>
            </p:cNvSpPr>
            <p:nvPr/>
          </p:nvSpPr>
          <p:spPr bwMode="auto">
            <a:xfrm>
              <a:off x="3607" y="2005"/>
              <a:ext cx="2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6" name="Text Box 13"/>
            <p:cNvSpPr txBox="1">
              <a:spLocks noChangeArrowheads="1"/>
            </p:cNvSpPr>
            <p:nvPr/>
          </p:nvSpPr>
          <p:spPr bwMode="auto">
            <a:xfrm>
              <a:off x="3972" y="2473"/>
              <a:ext cx="2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7" name="Text Box 14"/>
            <p:cNvSpPr txBox="1">
              <a:spLocks noChangeArrowheads="1"/>
            </p:cNvSpPr>
            <p:nvPr/>
          </p:nvSpPr>
          <p:spPr bwMode="auto">
            <a:xfrm>
              <a:off x="4659" y="2661"/>
              <a:ext cx="2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8" name="Text Box 15"/>
            <p:cNvSpPr txBox="1">
              <a:spLocks noChangeArrowheads="1"/>
            </p:cNvSpPr>
            <p:nvPr/>
          </p:nvSpPr>
          <p:spPr bwMode="auto">
            <a:xfrm>
              <a:off x="1730" y="2310"/>
              <a:ext cx="2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6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9" name="Text Box 16"/>
            <p:cNvSpPr txBox="1">
              <a:spLocks noChangeArrowheads="1"/>
            </p:cNvSpPr>
            <p:nvPr/>
          </p:nvSpPr>
          <p:spPr bwMode="auto">
            <a:xfrm>
              <a:off x="1609" y="2956"/>
              <a:ext cx="2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9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70" name="Text Box 17"/>
            <p:cNvSpPr txBox="1">
              <a:spLocks noChangeArrowheads="1"/>
            </p:cNvSpPr>
            <p:nvPr/>
          </p:nvSpPr>
          <p:spPr bwMode="auto">
            <a:xfrm>
              <a:off x="1129" y="3197"/>
              <a:ext cx="2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71" name="Text Box 18"/>
            <p:cNvSpPr txBox="1">
              <a:spLocks noChangeArrowheads="1"/>
            </p:cNvSpPr>
            <p:nvPr/>
          </p:nvSpPr>
          <p:spPr bwMode="auto">
            <a:xfrm>
              <a:off x="1452" y="3585"/>
              <a:ext cx="2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72" name="Text Box 19"/>
            <p:cNvSpPr txBox="1">
              <a:spLocks noChangeArrowheads="1"/>
            </p:cNvSpPr>
            <p:nvPr/>
          </p:nvSpPr>
          <p:spPr bwMode="auto">
            <a:xfrm>
              <a:off x="1973" y="3749"/>
              <a:ext cx="2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7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73" name="Text Box 20"/>
            <p:cNvSpPr txBox="1">
              <a:spLocks noChangeArrowheads="1"/>
            </p:cNvSpPr>
            <p:nvPr/>
          </p:nvSpPr>
          <p:spPr bwMode="auto">
            <a:xfrm>
              <a:off x="707" y="3850"/>
              <a:ext cx="2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9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74" name="Text Box 21"/>
            <p:cNvSpPr txBox="1">
              <a:spLocks noChangeArrowheads="1"/>
            </p:cNvSpPr>
            <p:nvPr/>
          </p:nvSpPr>
          <p:spPr bwMode="auto">
            <a:xfrm>
              <a:off x="2623" y="2977"/>
              <a:ext cx="2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grpSp>
          <p:nvGrpSpPr>
            <p:cNvPr id="74775" name="Group 22"/>
            <p:cNvGrpSpPr>
              <a:grpSpLocks/>
            </p:cNvGrpSpPr>
            <p:nvPr/>
          </p:nvGrpSpPr>
          <p:grpSpPr bwMode="auto">
            <a:xfrm>
              <a:off x="728" y="1008"/>
              <a:ext cx="3926" cy="3246"/>
              <a:chOff x="739" y="1004"/>
              <a:chExt cx="3926" cy="3246"/>
            </a:xfrm>
          </p:grpSpPr>
          <p:sp>
            <p:nvSpPr>
              <p:cNvPr id="74776" name="Oval 23"/>
              <p:cNvSpPr>
                <a:spLocks noChangeArrowheads="1"/>
              </p:cNvSpPr>
              <p:nvPr/>
            </p:nvSpPr>
            <p:spPr bwMode="auto">
              <a:xfrm rot="-63699">
                <a:off x="2756" y="1004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74777" name="Oval 24"/>
              <p:cNvSpPr>
                <a:spLocks noChangeArrowheads="1"/>
              </p:cNvSpPr>
              <p:nvPr/>
            </p:nvSpPr>
            <p:spPr bwMode="auto">
              <a:xfrm rot="-63699">
                <a:off x="2141" y="1495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74778" name="Oval 25"/>
              <p:cNvSpPr>
                <a:spLocks noChangeArrowheads="1"/>
              </p:cNvSpPr>
              <p:nvPr/>
            </p:nvSpPr>
            <p:spPr bwMode="auto">
              <a:xfrm rot="-63699">
                <a:off x="3727" y="1610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74779" name="Oval 26"/>
              <p:cNvSpPr>
                <a:spLocks noChangeArrowheads="1"/>
              </p:cNvSpPr>
              <p:nvPr/>
            </p:nvSpPr>
            <p:spPr bwMode="auto">
              <a:xfrm rot="-63699">
                <a:off x="2463" y="3314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74780" name="Oval 27"/>
              <p:cNvSpPr>
                <a:spLocks noChangeArrowheads="1"/>
              </p:cNvSpPr>
              <p:nvPr/>
            </p:nvSpPr>
            <p:spPr bwMode="auto">
              <a:xfrm rot="-63699">
                <a:off x="2451" y="2690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74781" name="Oval 28"/>
              <p:cNvSpPr>
                <a:spLocks noChangeArrowheads="1"/>
              </p:cNvSpPr>
              <p:nvPr/>
            </p:nvSpPr>
            <p:spPr bwMode="auto">
              <a:xfrm rot="-63699">
                <a:off x="1621" y="1937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74782" name="Oval 29"/>
              <p:cNvSpPr>
                <a:spLocks noChangeArrowheads="1"/>
              </p:cNvSpPr>
              <p:nvPr/>
            </p:nvSpPr>
            <p:spPr bwMode="auto">
              <a:xfrm rot="-63699">
                <a:off x="1634" y="2657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74783" name="Oval 30"/>
              <p:cNvSpPr>
                <a:spLocks noChangeArrowheads="1"/>
              </p:cNvSpPr>
              <p:nvPr/>
            </p:nvSpPr>
            <p:spPr bwMode="auto">
              <a:xfrm rot="-63699">
                <a:off x="1406" y="3285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74784" name="Oval 31"/>
              <p:cNvSpPr>
                <a:spLocks noChangeArrowheads="1"/>
              </p:cNvSpPr>
              <p:nvPr/>
            </p:nvSpPr>
            <p:spPr bwMode="auto">
              <a:xfrm rot="-63699">
                <a:off x="739" y="3586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74785" name="Oval 32"/>
              <p:cNvSpPr>
                <a:spLocks noChangeArrowheads="1"/>
              </p:cNvSpPr>
              <p:nvPr/>
            </p:nvSpPr>
            <p:spPr bwMode="auto">
              <a:xfrm rot="-63699">
                <a:off x="1131" y="4010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13</a:t>
                </a:r>
              </a:p>
            </p:txBody>
          </p:sp>
          <p:sp>
            <p:nvSpPr>
              <p:cNvPr id="74786" name="Oval 33"/>
              <p:cNvSpPr>
                <a:spLocks noChangeArrowheads="1"/>
              </p:cNvSpPr>
              <p:nvPr/>
            </p:nvSpPr>
            <p:spPr bwMode="auto">
              <a:xfrm rot="-63699">
                <a:off x="3739" y="2234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74787" name="Oval 34"/>
              <p:cNvSpPr>
                <a:spLocks noChangeArrowheads="1"/>
              </p:cNvSpPr>
              <p:nvPr/>
            </p:nvSpPr>
            <p:spPr bwMode="auto">
              <a:xfrm rot="-63699">
                <a:off x="4414" y="2413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74788" name="Oval 35"/>
              <p:cNvSpPr>
                <a:spLocks noChangeArrowheads="1"/>
              </p:cNvSpPr>
              <p:nvPr/>
            </p:nvSpPr>
            <p:spPr bwMode="auto">
              <a:xfrm rot="-63699">
                <a:off x="4425" y="2989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11</a:t>
                </a:r>
              </a:p>
            </p:txBody>
          </p:sp>
          <p:sp>
            <p:nvSpPr>
              <p:cNvPr id="74789" name="Line 36"/>
              <p:cNvSpPr>
                <a:spLocks noChangeShapeType="1"/>
              </p:cNvSpPr>
              <p:nvPr/>
            </p:nvSpPr>
            <p:spPr bwMode="auto">
              <a:xfrm rot="21536301" flipH="1">
                <a:off x="2377" y="1249"/>
                <a:ext cx="432" cy="288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0" name="Line 37"/>
              <p:cNvSpPr>
                <a:spLocks noChangeShapeType="1"/>
              </p:cNvSpPr>
              <p:nvPr/>
            </p:nvSpPr>
            <p:spPr bwMode="auto">
              <a:xfrm rot="21536301" flipH="1">
                <a:off x="1856" y="1692"/>
                <a:ext cx="288" cy="24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1" name="Line 38"/>
              <p:cNvSpPr>
                <a:spLocks noChangeShapeType="1"/>
              </p:cNvSpPr>
              <p:nvPr/>
            </p:nvSpPr>
            <p:spPr bwMode="auto">
              <a:xfrm rot="-63699">
                <a:off x="1724" y="2177"/>
                <a:ext cx="0" cy="48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2" name="Line 39"/>
              <p:cNvSpPr>
                <a:spLocks noChangeShapeType="1"/>
              </p:cNvSpPr>
              <p:nvPr/>
            </p:nvSpPr>
            <p:spPr bwMode="auto">
              <a:xfrm rot="21536301" flipH="1">
                <a:off x="1592" y="2899"/>
                <a:ext cx="96" cy="336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3" name="Line 40"/>
              <p:cNvSpPr>
                <a:spLocks noChangeShapeType="1"/>
              </p:cNvSpPr>
              <p:nvPr/>
            </p:nvSpPr>
            <p:spPr bwMode="auto">
              <a:xfrm rot="21536301" flipH="1">
                <a:off x="976" y="3483"/>
                <a:ext cx="432" cy="96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4" name="Line 41"/>
              <p:cNvSpPr>
                <a:spLocks noChangeShapeType="1"/>
              </p:cNvSpPr>
              <p:nvPr/>
            </p:nvSpPr>
            <p:spPr bwMode="auto">
              <a:xfrm rot="-63699">
                <a:off x="935" y="3822"/>
                <a:ext cx="192" cy="192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5" name="Line 42"/>
              <p:cNvSpPr>
                <a:spLocks noChangeShapeType="1"/>
              </p:cNvSpPr>
              <p:nvPr/>
            </p:nvSpPr>
            <p:spPr bwMode="auto">
              <a:xfrm rot="-63699">
                <a:off x="1868" y="2169"/>
                <a:ext cx="624" cy="528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6" name="Line 43"/>
              <p:cNvSpPr>
                <a:spLocks noChangeShapeType="1"/>
              </p:cNvSpPr>
              <p:nvPr/>
            </p:nvSpPr>
            <p:spPr bwMode="auto">
              <a:xfrm rot="-63699">
                <a:off x="2553" y="2978"/>
                <a:ext cx="0" cy="288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7" name="Line 44"/>
              <p:cNvSpPr>
                <a:spLocks noChangeShapeType="1"/>
              </p:cNvSpPr>
              <p:nvPr/>
            </p:nvSpPr>
            <p:spPr bwMode="auto">
              <a:xfrm rot="-63699">
                <a:off x="3002" y="1187"/>
                <a:ext cx="720" cy="48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8" name="Line 45"/>
              <p:cNvSpPr>
                <a:spLocks noChangeShapeType="1"/>
              </p:cNvSpPr>
              <p:nvPr/>
            </p:nvSpPr>
            <p:spPr bwMode="auto">
              <a:xfrm rot="-63699">
                <a:off x="3878" y="1897"/>
                <a:ext cx="0" cy="336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9" name="Line 46"/>
              <p:cNvSpPr>
                <a:spLocks noChangeShapeType="1"/>
              </p:cNvSpPr>
              <p:nvPr/>
            </p:nvSpPr>
            <p:spPr bwMode="auto">
              <a:xfrm rot="-63699">
                <a:off x="3980" y="2372"/>
                <a:ext cx="384" cy="96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800" name="Line 47"/>
              <p:cNvSpPr>
                <a:spLocks noChangeShapeType="1"/>
              </p:cNvSpPr>
              <p:nvPr/>
            </p:nvSpPr>
            <p:spPr bwMode="auto">
              <a:xfrm rot="-63699">
                <a:off x="4516" y="2702"/>
                <a:ext cx="0" cy="24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801" name="Line 48"/>
              <p:cNvSpPr>
                <a:spLocks noChangeShapeType="1"/>
              </p:cNvSpPr>
              <p:nvPr/>
            </p:nvSpPr>
            <p:spPr bwMode="auto">
              <a:xfrm rot="-63699" flipH="1" flipV="1">
                <a:off x="3975" y="1843"/>
                <a:ext cx="528" cy="576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802" name="Line 49"/>
              <p:cNvSpPr>
                <a:spLocks noChangeShapeType="1"/>
              </p:cNvSpPr>
              <p:nvPr/>
            </p:nvSpPr>
            <p:spPr bwMode="auto">
              <a:xfrm rot="21536301" flipV="1">
                <a:off x="1269" y="3576"/>
                <a:ext cx="240" cy="432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803" name="Line 50"/>
              <p:cNvSpPr>
                <a:spLocks noChangeShapeType="1"/>
              </p:cNvSpPr>
              <p:nvPr/>
            </p:nvSpPr>
            <p:spPr bwMode="auto">
              <a:xfrm rot="21536301" flipV="1">
                <a:off x="868" y="2186"/>
                <a:ext cx="768" cy="1392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804" name="Line 51"/>
              <p:cNvSpPr>
                <a:spLocks noChangeShapeType="1"/>
              </p:cNvSpPr>
              <p:nvPr/>
            </p:nvSpPr>
            <p:spPr bwMode="auto">
              <a:xfrm rot="-63699" flipH="1" flipV="1">
                <a:off x="2383" y="1673"/>
                <a:ext cx="1344" cy="96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805" name="Line 52"/>
              <p:cNvSpPr>
                <a:spLocks noChangeShapeType="1"/>
              </p:cNvSpPr>
              <p:nvPr/>
            </p:nvSpPr>
            <p:spPr bwMode="auto">
              <a:xfrm rot="21536301" flipH="1">
                <a:off x="2682" y="1862"/>
                <a:ext cx="1056" cy="864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806" name="Line 53"/>
              <p:cNvSpPr>
                <a:spLocks noChangeShapeType="1"/>
              </p:cNvSpPr>
              <p:nvPr/>
            </p:nvSpPr>
            <p:spPr bwMode="auto">
              <a:xfrm rot="21536301" flipH="1">
                <a:off x="1365" y="3518"/>
                <a:ext cx="1104" cy="48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4036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EF0820-C8FC-4E23-AF5F-078CB8C0373E}" type="slidenum">
              <a:rPr lang="en-US" altLang="en-US" sz="1400">
                <a:latin typeface="AcadEref" panose="02000500000000020003" pitchFamily="2" charset="0"/>
              </a:rPr>
              <a:pPr/>
              <a:t>18</a:t>
            </a:fld>
            <a:endParaRPr lang="en-US" altLang="en-US" sz="1400" dirty="0">
              <a:latin typeface="AcadEref" panose="02000500000000020003" pitchFamily="2" charset="0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Greedy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78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408420"/>
                <a:ext cx="10239877" cy="5200045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b="1" dirty="0">
                    <a:solidFill>
                      <a:srgbClr val="695082"/>
                    </a:solidFill>
                  </a:rPr>
                  <a:t>Prim’s Algorithm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: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dirty="0"/>
                  <a:t>start at a vertex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altLang="en-US" b="1" dirty="0">
                  <a:solidFill>
                    <a:srgbClr val="0066CC"/>
                  </a:solidFill>
                </a:endParaRP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dirty="0"/>
                  <a:t>add the cheapest edge adjacent to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altLang="en-US" b="1" dirty="0">
                  <a:solidFill>
                    <a:srgbClr val="0066CC"/>
                  </a:solidFill>
                </a:endParaRP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dirty="0"/>
                  <a:t>repeatedly add the cheapest edge that joins the vertices explored so far to the rest of the graph</a:t>
                </a:r>
              </a:p>
              <a:p>
                <a:pPr lvl="1" eaLnBrk="1" hangingPunct="1"/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dirty="0"/>
                  <a:t>Exactly like </a:t>
                </a:r>
                <a:r>
                  <a:rPr lang="en-US" altLang="en-US" dirty="0" err="1"/>
                  <a:t>Dijsktra’s</a:t>
                </a:r>
                <a:r>
                  <a:rPr lang="en-US" altLang="en-US" dirty="0"/>
                  <a:t> Algorithm but with a different objective</a:t>
                </a:r>
              </a:p>
              <a:p>
                <a:pPr lvl="1" eaLnBrk="1" hangingPunct="1"/>
                <a:endParaRPr lang="en-US" altLang="en-US" dirty="0"/>
              </a:p>
            </p:txBody>
          </p:sp>
        </mc:Choice>
        <mc:Fallback>
          <p:sp>
            <p:nvSpPr>
              <p:cNvPr id="7578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408420"/>
                <a:ext cx="10239877" cy="5200045"/>
              </a:xfrm>
              <a:blipFill>
                <a:blip r:embed="rId3"/>
                <a:stretch>
                  <a:fillRect l="-1190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5"/>
          <p:cNvSpPr txBox="1">
            <a:spLocks/>
          </p:cNvSpPr>
          <p:nvPr/>
        </p:nvSpPr>
        <p:spPr>
          <a:xfrm>
            <a:off x="9880286" y="6336769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B82414D-ADEF-4D4F-A895-BEACB58DAAC3}" type="slidenum">
              <a:rPr lang="en-US" altLang="en-US" sz="16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18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331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82414D-ADEF-4D4F-A895-BEACB58DAAC3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19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Dijsktra’s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98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349697"/>
                <a:ext cx="11242509" cy="5200045"/>
              </a:xfrm>
            </p:spPr>
            <p:txBody>
              <a:bodyPr>
                <a:noAutofit/>
              </a:bodyPr>
              <a:lstStyle/>
              <a:p>
                <a:pPr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/>
                  <a:t>Dijkstra(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000" dirty="0"/>
                  <a:t>,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2000" dirty="0"/>
                  <a:t>,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000" dirty="0"/>
                  <a:t>)</a:t>
                </a:r>
              </a:p>
              <a:p>
                <a:pPr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/>
                  <a:t>	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= </a:t>
                </a:r>
                <a:r>
                  <a:rPr lang="en-US" altLang="en-US" sz="2000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{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}</a:t>
                </a:r>
              </a:p>
              <a:p>
                <a:pPr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[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]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endParaRPr lang="en-US" altLang="en-US" sz="20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	while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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𝑽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{</a:t>
                </a:r>
              </a:p>
              <a:p>
                <a:pPr lvl="1"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	among all edges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𝒆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=(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𝒖</m:t>
                    </m:r>
                    <m:r>
                      <a:rPr lang="en-US" altLang="en-US" sz="2000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𝒗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 </m:t>
                    </m:r>
                  </m:oMath>
                </a14:m>
                <a:r>
                  <a:rPr lang="en-US" altLang="en-US" sz="2000" dirty="0" err="1">
                    <a:sym typeface="Symbol" panose="05050102010706020507" pitchFamily="18" charset="2"/>
                  </a:rPr>
                  <a:t>s.t.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𝒗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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𝒖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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select* one with the minimum value of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[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𝒖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]+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𝒘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𝒆</m:t>
                    </m:r>
                    <m:r>
                      <a:rPr lang="en-US" alt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	 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  <m:r>
                      <a:rPr lang="en-US" altLang="en-US" sz="20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  <m:r>
                      <a:rPr lang="en-US" altLang="en-US" sz="20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𝒗</m:t>
                        </m:r>
                      </m:e>
                    </m:d>
                  </m:oMath>
                </a14:m>
                <a:endParaRPr lang="en-US" altLang="en-US" sz="2000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1"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𝒗</m:t>
                        </m:r>
                      </m:e>
                    </m:d>
                    <m:r>
                      <a:rPr lang="en-US" altLang="en-US" sz="20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𝒖</m:t>
                        </m:r>
                      </m:e>
                    </m:d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𝒘</m:t>
                    </m:r>
                    <m:d>
                      <m:dPr>
                        <m:ctrlP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𝒆</m:t>
                        </m:r>
                      </m:e>
                    </m:d>
                  </m:oMath>
                </a14:m>
                <a:endParaRPr lang="en-US" altLang="en-US" sz="2000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1"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𝒑𝒓𝒆𝒅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𝒗</m:t>
                        </m:r>
                      </m:e>
                    </m:d>
                    <m:r>
                      <a:rPr lang="en-US" altLang="en-US" sz="20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𝒖</m:t>
                    </m:r>
                  </m:oMath>
                </a14:m>
                <a:endParaRPr lang="en-US" altLang="en-US" sz="20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 lvl="1"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} </a:t>
                </a:r>
              </a:p>
              <a:p>
                <a:pPr lvl="1"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endParaRPr lang="en-US" altLang="en-US" sz="2000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*For each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𝒗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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r>
                  <a:rPr lang="en-US" altLang="en-US" sz="2000" b="1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maintain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’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= minimum value of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[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𝒖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]+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𝒘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𝒆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000" b="1" dirty="0">
                    <a:sym typeface="Symbol" panose="05050102010706020507" pitchFamily="18" charset="2"/>
                  </a:rPr>
                  <a:t>                                                                      				           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over all vertices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𝒖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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 err="1">
                    <a:sym typeface="Symbol" panose="05050102010706020507" pitchFamily="18" charset="2"/>
                  </a:rPr>
                  <a:t>s.t.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𝒆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=(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𝒖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𝒗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 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is in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𝑮</m:t>
                    </m:r>
                  </m:oMath>
                </a14:m>
                <a:endParaRPr lang="en-US" altLang="en-US" sz="20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4198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349697"/>
                <a:ext cx="11242509" cy="5200045"/>
              </a:xfrm>
              <a:blipFill>
                <a:blip r:embed="rId3"/>
                <a:stretch>
                  <a:fillRect l="-542" t="-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81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45147-D3F5-33FD-1F27-B38BBC32B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E4B6939F-E575-0CA6-CA88-2615EC75B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Greedy Analysis Strategies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8A352D10-841D-4341-390A-0F3645301D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49" y="1404454"/>
            <a:ext cx="9849629" cy="5200045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Greedy algorithm stays ahead:  </a:t>
            </a:r>
            <a:r>
              <a:rPr lang="en-US" altLang="en-US" sz="2400" dirty="0"/>
              <a:t>Show that after each step of the greedy algorithm, its solution is at least as good as any other algorithm’s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/>
              <a:t>Consider an arbitrary other PB&amp;J sandwich. Show that every ingredient I use increases the deliciousness by at least as much as the other sandwich’s ingredient.</a:t>
            </a:r>
            <a:endParaRPr lang="en-US" altLang="en-US" sz="1050" dirty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Structural:  </a:t>
            </a:r>
            <a:r>
              <a:rPr lang="en-US" altLang="en-US" sz="2400" dirty="0"/>
              <a:t>Discover a simple "structural" bound asserting that every possible solution must have a certain value. Then show that your algorithm always achieves this bound.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/>
              <a:t>Show that the maximum deliciousness of a PB&amp;J sandwich is 9.5/10, then show that my sandwich has a deliciousness score of 9.5.</a:t>
            </a:r>
            <a:endParaRPr lang="en-US" altLang="en-US" sz="2400" dirty="0"/>
          </a:p>
          <a:p>
            <a:pPr marL="0" lvl="0" indent="0"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Exchange argument: 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dirty="0">
                <a:solidFill>
                  <a:prstClr val="black"/>
                </a:solidFill>
              </a:rPr>
              <a:t>Gradually transform any solution to the one found by the greedy algorithm without hurting its quality.</a:t>
            </a:r>
          </a:p>
          <a:p>
            <a:pPr lvl="1"/>
            <a:r>
              <a:rPr lang="en-US" altLang="en-US" sz="2000" dirty="0">
                <a:solidFill>
                  <a:prstClr val="black"/>
                </a:solidFill>
              </a:rPr>
              <a:t>Consider an arbitrary other PB&amp;J sandwich. Show that, for each ingredient, swapping it out with my choice won’t decrease the deliciousness.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0C1489C1-B92F-2B8B-0278-E0E9813CF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31F70F-71F2-4708-B1E8-4394A852EFD5}" type="slidenum"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en-US" alt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26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82414D-ADEF-4D4F-A895-BEACB58DAAC3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20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Prim’s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98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257418"/>
                <a:ext cx="11242509" cy="5200045"/>
              </a:xfrm>
            </p:spPr>
            <p:txBody>
              <a:bodyPr>
                <a:noAutofit/>
              </a:bodyPr>
              <a:lstStyle/>
              <a:p>
                <a:pPr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/>
                  <a:t>Prim(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000" dirty="0"/>
                  <a:t>,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2000" dirty="0"/>
                  <a:t>,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000" dirty="0"/>
                  <a:t>)</a:t>
                </a:r>
              </a:p>
              <a:p>
                <a:pPr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/>
                  <a:t>	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= </a:t>
                </a:r>
                <a:r>
                  <a:rPr lang="en-US" altLang="en-US" sz="2000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{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}</a:t>
                </a:r>
              </a:p>
              <a:p>
                <a:pPr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r>
                      <a:rPr lang="en-US" altLang="en-US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[</m:t>
                    </m:r>
                    <m:r>
                      <a:rPr lang="en-US" altLang="en-US" sz="20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  <m:r>
                      <a:rPr lang="en-US" altLang="en-US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]</m:t>
                    </m:r>
                  </m:oMath>
                </a14:m>
                <a:r>
                  <a:rPr lang="en-US" altLang="en-US" sz="20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 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endParaRPr lang="en-US" altLang="en-US" sz="2000" b="1" dirty="0">
                  <a:solidFill>
                    <a:schemeClr val="bg1"/>
                  </a:solidFill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	while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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𝑽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{</a:t>
                </a:r>
              </a:p>
              <a:p>
                <a:pPr lvl="1"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	among all edges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𝒆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=(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𝒖</m:t>
                    </m:r>
                    <m:r>
                      <a:rPr lang="en-US" altLang="en-US" sz="2000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𝒗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 </m:t>
                    </m:r>
                  </m:oMath>
                </a14:m>
                <a:r>
                  <a:rPr lang="en-US" altLang="en-US" sz="2000" dirty="0" err="1">
                    <a:sym typeface="Symbol" panose="05050102010706020507" pitchFamily="18" charset="2"/>
                  </a:rPr>
                  <a:t>s.t.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𝒗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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𝒖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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select* one with the minimum value of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𝒘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𝒆</m:t>
                    </m:r>
                    <m:r>
                      <a:rPr lang="en-US" alt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	 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  <m:r>
                      <a:rPr lang="en-US" altLang="en-US" sz="20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  <m:r>
                      <a:rPr lang="en-US" altLang="en-US" sz="20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𝒗</m:t>
                        </m:r>
                      </m:e>
                    </m:d>
                  </m:oMath>
                </a14:m>
                <a:endParaRPr lang="en-US" altLang="en-US" sz="2000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1"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r>
                      <a:rPr lang="en-US" altLang="en-US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[</m:t>
                    </m:r>
                    <m:r>
                      <a:rPr lang="en-US" altLang="en-US" sz="20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𝒗</m:t>
                    </m:r>
                    <m:r>
                      <a:rPr lang="en-US" altLang="en-US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]</m:t>
                    </m:r>
                  </m:oMath>
                </a14:m>
                <a:r>
                  <a:rPr lang="en-US" altLang="en-US" sz="20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 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0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0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𝒖</m:t>
                        </m:r>
                      </m:e>
                    </m:d>
                    <m:r>
                      <a:rPr lang="en-US" altLang="en-US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en-US" sz="20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𝒘</m:t>
                    </m:r>
                    <m:d>
                      <m:dPr>
                        <m:ctrlPr>
                          <a:rPr lang="en-US" altLang="en-US" sz="20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0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𝒆</m:t>
                        </m:r>
                      </m:e>
                    </m:d>
                  </m:oMath>
                </a14:m>
                <a:endParaRPr lang="en-US" altLang="en-US" sz="2000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1"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𝒑𝒓𝒆𝒅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𝒗</m:t>
                        </m:r>
                      </m:e>
                    </m:d>
                    <m:r>
                      <a:rPr lang="en-US" altLang="en-US" sz="20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𝒖</m:t>
                    </m:r>
                  </m:oMath>
                </a14:m>
                <a:endParaRPr lang="en-US" altLang="en-US" sz="20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 lvl="1"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} </a:t>
                </a:r>
              </a:p>
              <a:p>
                <a:pPr lvl="1"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endParaRPr lang="en-US" altLang="en-US" sz="2000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*For each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𝒗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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r>
                  <a:rPr lang="en-US" altLang="en-US" sz="2000" b="1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maintain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𝒔𝒎𝒂𝒍𝒍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= minimum value of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𝒘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𝒆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000" b="1" dirty="0">
                    <a:sym typeface="Symbol" panose="05050102010706020507" pitchFamily="18" charset="2"/>
                  </a:rPr>
                  <a:t>                                                                      				           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over all vertices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𝒖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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 err="1">
                    <a:sym typeface="Symbol" panose="05050102010706020507" pitchFamily="18" charset="2"/>
                  </a:rPr>
                  <a:t>s.t.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𝒆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=(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𝒖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𝒗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 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is in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𝑮</m:t>
                    </m:r>
                  </m:oMath>
                </a14:m>
                <a:endParaRPr lang="en-US" altLang="en-US" sz="20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4198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257418"/>
                <a:ext cx="11242509" cy="5200045"/>
              </a:xfrm>
              <a:blipFill>
                <a:blip r:embed="rId3"/>
                <a:stretch>
                  <a:fillRect l="-542" t="-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594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A71909-F503-4EC2-9DC3-78B4977C07E8}" type="slidenum">
              <a:rPr lang="en-US" altLang="en-US" sz="1400">
                <a:latin typeface="AcadEref" panose="02000500000000020003" pitchFamily="2" charset="0"/>
              </a:rPr>
              <a:pPr/>
              <a:t>21</a:t>
            </a:fld>
            <a:endParaRPr lang="en-US" altLang="en-US" sz="1400" dirty="0">
              <a:latin typeface="AcadEref" panose="02000500000000020003" pitchFamily="2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Second Greedy Algorithm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408420"/>
            <a:ext cx="11309036" cy="520004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err="1">
                <a:solidFill>
                  <a:srgbClr val="695082"/>
                </a:solidFill>
              </a:rPr>
              <a:t>Kruskal’s</a:t>
            </a:r>
            <a:r>
              <a:rPr lang="en-US" altLang="en-US" b="1" dirty="0">
                <a:solidFill>
                  <a:srgbClr val="695082"/>
                </a:solidFill>
              </a:rPr>
              <a:t> Algorithm:</a:t>
            </a:r>
          </a:p>
          <a:p>
            <a:pPr lvl="1" eaLnBrk="1" hangingPunct="1"/>
            <a:r>
              <a:rPr lang="en-US" altLang="en-US" dirty="0"/>
              <a:t>Start with the vertices and no edges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/>
              <a:t>Repeatedly add the cheapest edge that joins two different components.  </a:t>
            </a:r>
          </a:p>
          <a:p>
            <a:pPr lvl="2"/>
            <a:r>
              <a:rPr lang="en-US" altLang="en-US" dirty="0"/>
              <a:t>i.e. cheapest edge that doesn’t create a cycle</a:t>
            </a:r>
          </a:p>
          <a:p>
            <a:pPr lvl="1" eaLnBrk="1" hangingPunct="1"/>
            <a:endParaRPr lang="en-US" altLang="en-US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9884664" y="6336792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B82414D-ADEF-4D4F-A895-BEACB58DAAC3}" type="slidenum">
              <a:rPr lang="en-US" altLang="en-US" sz="16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21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73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D8C67-EBB5-47DD-9F6E-7BE4FD28E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Greedy MST Algorithms Correct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9873C-078F-435B-BEA6-693650D8A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58086"/>
            <a:ext cx="10214677" cy="52000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Instead of specialized proofs for each one we’ll have one unified argument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E2AED-7943-4D13-B4E2-19C9565B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976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33F340-C6DC-4C03-88FD-7E94C3362831}" type="slidenum">
              <a:rPr lang="en-US" altLang="en-US" sz="1400">
                <a:latin typeface="AcadEref" panose="02000500000000020003" pitchFamily="2" charset="0"/>
              </a:rPr>
              <a:pPr/>
              <a:t>23</a:t>
            </a:fld>
            <a:endParaRPr lang="en-US" altLang="en-US" sz="1400" dirty="0">
              <a:latin typeface="AcadEref" panose="02000500000000020003" pitchFamily="2" charset="0"/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Cuts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87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324530"/>
                <a:ext cx="10503638" cy="5200045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lnSpc>
                    <a:spcPct val="100000"/>
                  </a:lnSpc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Defn:</a:t>
                </a:r>
                <a:r>
                  <a:rPr lang="en-US" altLang="en-US" sz="2400" dirty="0"/>
                  <a:t>  Given a graph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, a </a:t>
                </a:r>
                <a:r>
                  <a:rPr lang="en-US" altLang="en-US" sz="2400" dirty="0">
                    <a:solidFill>
                      <a:srgbClr val="C00000"/>
                    </a:solidFill>
                  </a:rPr>
                  <a:t>cut</a:t>
                </a:r>
                <a:r>
                  <a:rPr lang="en-US" alt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400" dirty="0"/>
                  <a:t> is a partition 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en-US" sz="2400" dirty="0"/>
                  <a:t> into two non-empty 	pieces,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dirty="0"/>
                  <a:t>.  </a:t>
                </a:r>
              </a:p>
              <a:p>
                <a:pPr marL="0" indent="0" eaLnBrk="1" hangingPunct="1">
                  <a:lnSpc>
                    <a:spcPct val="100000"/>
                  </a:lnSpc>
                  <a:buNone/>
                </a:pPr>
                <a:r>
                  <a:rPr lang="en-US" altLang="en-US" sz="2400" dirty="0"/>
                  <a:t>	We write this cut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 eaLnBrk="1" hangingPunct="1">
                  <a:buNone/>
                </a:pPr>
                <a:endParaRPr lang="en-US" alt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 </a:t>
                </a:r>
                <a:r>
                  <a:rPr lang="en-US" altLang="en-US" sz="2400" dirty="0"/>
                  <a:t>Edge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>
                    <a:solidFill>
                      <a:srgbClr val="C00000"/>
                    </a:solidFill>
                  </a:rPr>
                  <a:t>crosses</a:t>
                </a:r>
                <a:r>
                  <a:rPr lang="en-US" altLang="en-US" sz="2400" dirty="0"/>
                  <a:t> cut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altLang="en-US" sz="2400" dirty="0"/>
                  <a:t> iff one endpoint 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2400" dirty="0"/>
                  <a:t> is in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dirty="0"/>
                  <a:t>                         					               and the other is in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altLang="en-US" sz="2400" dirty="0"/>
              </a:p>
              <a:p>
                <a:pPr marL="0" indent="0">
                  <a:buNone/>
                </a:pPr>
                <a:endParaRPr lang="en-US" altLang="en-US" sz="2400" dirty="0">
                  <a:solidFill>
                    <a:srgbClr val="0033CC"/>
                  </a:solidFill>
                </a:endParaRP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 </a:t>
                </a:r>
                <a:r>
                  <a:rPr lang="en-US" altLang="en-US" sz="2400" dirty="0"/>
                  <a:t>Given a graph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, and a subgraph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400" dirty="0"/>
                  <a:t> we say that a cut 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>
                    <a:solidFill>
                      <a:srgbClr val="C00000"/>
                    </a:solidFill>
                  </a:rPr>
                  <a:t>respects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iff</a:t>
                </a:r>
                <a:r>
                  <a:rPr lang="en-US" altLang="en-US" sz="2400" dirty="0"/>
                  <a:t> no edge of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2400" dirty="0"/>
                  <a:t> crosses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798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324530"/>
                <a:ext cx="10503638" cy="5200045"/>
              </a:xfrm>
              <a:blipFill>
                <a:blip r:embed="rId3"/>
                <a:stretch>
                  <a:fillRect l="-871" t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5"/>
          <p:cNvSpPr txBox="1">
            <a:spLocks/>
          </p:cNvSpPr>
          <p:nvPr/>
        </p:nvSpPr>
        <p:spPr>
          <a:xfrm>
            <a:off x="9884664" y="6336792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B82414D-ADEF-4D4F-A895-BEACB58DAAC3}" type="slidenum">
              <a:rPr lang="en-US" altLang="en-US" sz="16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23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84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068C61A-D648-4D85-909B-5AC0612097AE}"/>
              </a:ext>
            </a:extLst>
          </p:cNvPr>
          <p:cNvSpPr/>
          <p:nvPr/>
        </p:nvSpPr>
        <p:spPr>
          <a:xfrm>
            <a:off x="2160573" y="2668962"/>
            <a:ext cx="4005558" cy="4078386"/>
          </a:xfrm>
          <a:custGeom>
            <a:avLst/>
            <a:gdLst>
              <a:gd name="connsiteX0" fmla="*/ 4005558 w 4005558"/>
              <a:gd name="connsiteY0" fmla="*/ 1812616 h 4078386"/>
              <a:gd name="connsiteX1" fmla="*/ 2257678 w 4005558"/>
              <a:gd name="connsiteY1" fmla="*/ 80920 h 4078386"/>
              <a:gd name="connsiteX2" fmla="*/ 1084333 w 4005558"/>
              <a:gd name="connsiteY2" fmla="*/ 0 h 4078386"/>
              <a:gd name="connsiteX3" fmla="*/ 0 w 4005558"/>
              <a:gd name="connsiteY3" fmla="*/ 3196354 h 4078386"/>
              <a:gd name="connsiteX4" fmla="*/ 1019597 w 4005558"/>
              <a:gd name="connsiteY4" fmla="*/ 4078386 h 4078386"/>
              <a:gd name="connsiteX5" fmla="*/ 1917813 w 4005558"/>
              <a:gd name="connsiteY5" fmla="*/ 4062202 h 4078386"/>
              <a:gd name="connsiteX6" fmla="*/ 3908454 w 4005558"/>
              <a:gd name="connsiteY6" fmla="*/ 2953593 h 4078386"/>
              <a:gd name="connsiteX7" fmla="*/ 4005558 w 4005558"/>
              <a:gd name="connsiteY7" fmla="*/ 1812616 h 407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5558" h="4078386">
                <a:moveTo>
                  <a:pt x="4005558" y="1812616"/>
                </a:moveTo>
                <a:lnTo>
                  <a:pt x="2257678" y="80920"/>
                </a:lnTo>
                <a:lnTo>
                  <a:pt x="1084333" y="0"/>
                </a:lnTo>
                <a:lnTo>
                  <a:pt x="0" y="3196354"/>
                </a:lnTo>
                <a:lnTo>
                  <a:pt x="1019597" y="4078386"/>
                </a:lnTo>
                <a:lnTo>
                  <a:pt x="1917813" y="4062202"/>
                </a:lnTo>
                <a:lnTo>
                  <a:pt x="3908454" y="2953593"/>
                </a:lnTo>
                <a:lnTo>
                  <a:pt x="4005558" y="181261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BBAAFBF-4C4C-435A-8A46-BBAC441ECDF2}"/>
              </a:ext>
            </a:extLst>
          </p:cNvPr>
          <p:cNvSpPr/>
          <p:nvPr/>
        </p:nvSpPr>
        <p:spPr>
          <a:xfrm>
            <a:off x="4642919" y="1285821"/>
            <a:ext cx="4887589" cy="4135030"/>
          </a:xfrm>
          <a:custGeom>
            <a:avLst/>
            <a:gdLst>
              <a:gd name="connsiteX0" fmla="*/ 857756 w 4887589"/>
              <a:gd name="connsiteY0" fmla="*/ 32368 h 4135030"/>
              <a:gd name="connsiteX1" fmla="*/ 0 w 4887589"/>
              <a:gd name="connsiteY1" fmla="*/ 930584 h 4135030"/>
              <a:gd name="connsiteX2" fmla="*/ 679731 w 4887589"/>
              <a:gd name="connsiteY2" fmla="*/ 1804524 h 4135030"/>
              <a:gd name="connsiteX3" fmla="*/ 2160573 w 4887589"/>
              <a:gd name="connsiteY3" fmla="*/ 2071561 h 4135030"/>
              <a:gd name="connsiteX4" fmla="*/ 2807936 w 4887589"/>
              <a:gd name="connsiteY4" fmla="*/ 2880765 h 4135030"/>
              <a:gd name="connsiteX5" fmla="*/ 3924637 w 4887589"/>
              <a:gd name="connsiteY5" fmla="*/ 4135030 h 4135030"/>
              <a:gd name="connsiteX6" fmla="*/ 4887589 w 4887589"/>
              <a:gd name="connsiteY6" fmla="*/ 4062202 h 4135030"/>
              <a:gd name="connsiteX7" fmla="*/ 4313055 w 4887589"/>
              <a:gd name="connsiteY7" fmla="*/ 1675052 h 4135030"/>
              <a:gd name="connsiteX8" fmla="*/ 1205713 w 4887589"/>
              <a:gd name="connsiteY8" fmla="*/ 0 h 4135030"/>
              <a:gd name="connsiteX9" fmla="*/ 857756 w 4887589"/>
              <a:gd name="connsiteY9" fmla="*/ 32368 h 413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87589" h="4135030">
                <a:moveTo>
                  <a:pt x="857756" y="32368"/>
                </a:moveTo>
                <a:lnTo>
                  <a:pt x="0" y="930584"/>
                </a:lnTo>
                <a:lnTo>
                  <a:pt x="679731" y="1804524"/>
                </a:lnTo>
                <a:lnTo>
                  <a:pt x="2160573" y="2071561"/>
                </a:lnTo>
                <a:lnTo>
                  <a:pt x="2807936" y="2880765"/>
                </a:lnTo>
                <a:lnTo>
                  <a:pt x="3924637" y="4135030"/>
                </a:lnTo>
                <a:lnTo>
                  <a:pt x="4887589" y="4062202"/>
                </a:lnTo>
                <a:lnTo>
                  <a:pt x="4313055" y="1675052"/>
                </a:lnTo>
                <a:lnTo>
                  <a:pt x="1205713" y="0"/>
                </a:lnTo>
                <a:lnTo>
                  <a:pt x="857756" y="3236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47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174C02-22DD-436E-947B-99F4DB3BAAF1}" type="slidenum">
              <a:rPr lang="en-US" altLang="en-US" sz="1400">
                <a:latin typeface="AcadEref" panose="02000500000000020003" pitchFamily="2" charset="0"/>
              </a:rPr>
              <a:pPr/>
              <a:t>24</a:t>
            </a:fld>
            <a:endParaRPr lang="en-US" altLang="en-US" sz="1400" dirty="0">
              <a:latin typeface="AcadEref" panose="02000500000000020003" pitchFamily="2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cut respecting a subgraph </a:t>
            </a:r>
          </a:p>
        </p:txBody>
      </p:sp>
      <p:grpSp>
        <p:nvGrpSpPr>
          <p:cNvPr id="74775" name="Group 22"/>
          <p:cNvGrpSpPr>
            <a:grpSpLocks/>
          </p:cNvGrpSpPr>
          <p:nvPr/>
        </p:nvGrpSpPr>
        <p:grpSpPr bwMode="auto">
          <a:xfrm>
            <a:off x="2601595" y="1468913"/>
            <a:ext cx="6232525" cy="5153025"/>
            <a:chOff x="739" y="1004"/>
            <a:chExt cx="3926" cy="3246"/>
          </a:xfrm>
        </p:grpSpPr>
        <p:sp>
          <p:nvSpPr>
            <p:cNvPr id="74776" name="Oval 23"/>
            <p:cNvSpPr>
              <a:spLocks noChangeArrowheads="1"/>
            </p:cNvSpPr>
            <p:nvPr/>
          </p:nvSpPr>
          <p:spPr bwMode="auto">
            <a:xfrm rot="-63699">
              <a:off x="2756" y="1004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4777" name="Oval 24"/>
            <p:cNvSpPr>
              <a:spLocks noChangeArrowheads="1"/>
            </p:cNvSpPr>
            <p:nvPr/>
          </p:nvSpPr>
          <p:spPr bwMode="auto">
            <a:xfrm rot="-63699">
              <a:off x="2141" y="1495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4778" name="Oval 25"/>
            <p:cNvSpPr>
              <a:spLocks noChangeArrowheads="1"/>
            </p:cNvSpPr>
            <p:nvPr/>
          </p:nvSpPr>
          <p:spPr bwMode="auto">
            <a:xfrm rot="-63699">
              <a:off x="3727" y="1610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74779" name="Oval 26"/>
            <p:cNvSpPr>
              <a:spLocks noChangeArrowheads="1"/>
            </p:cNvSpPr>
            <p:nvPr/>
          </p:nvSpPr>
          <p:spPr bwMode="auto">
            <a:xfrm rot="-63699">
              <a:off x="2463" y="3314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74780" name="Oval 27"/>
            <p:cNvSpPr>
              <a:spLocks noChangeArrowheads="1"/>
            </p:cNvSpPr>
            <p:nvPr/>
          </p:nvSpPr>
          <p:spPr bwMode="auto">
            <a:xfrm rot="-63699">
              <a:off x="2451" y="2690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74781" name="Oval 28"/>
            <p:cNvSpPr>
              <a:spLocks noChangeArrowheads="1"/>
            </p:cNvSpPr>
            <p:nvPr/>
          </p:nvSpPr>
          <p:spPr bwMode="auto">
            <a:xfrm rot="-63699">
              <a:off x="1621" y="1937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74782" name="Oval 29"/>
            <p:cNvSpPr>
              <a:spLocks noChangeArrowheads="1"/>
            </p:cNvSpPr>
            <p:nvPr/>
          </p:nvSpPr>
          <p:spPr bwMode="auto">
            <a:xfrm rot="-63699">
              <a:off x="1634" y="2657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74783" name="Oval 30"/>
            <p:cNvSpPr>
              <a:spLocks noChangeArrowheads="1"/>
            </p:cNvSpPr>
            <p:nvPr/>
          </p:nvSpPr>
          <p:spPr bwMode="auto">
            <a:xfrm rot="-63699">
              <a:off x="1406" y="3285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74784" name="Oval 31"/>
            <p:cNvSpPr>
              <a:spLocks noChangeArrowheads="1"/>
            </p:cNvSpPr>
            <p:nvPr/>
          </p:nvSpPr>
          <p:spPr bwMode="auto">
            <a:xfrm rot="-63699">
              <a:off x="739" y="358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74785" name="Oval 32"/>
            <p:cNvSpPr>
              <a:spLocks noChangeArrowheads="1"/>
            </p:cNvSpPr>
            <p:nvPr/>
          </p:nvSpPr>
          <p:spPr bwMode="auto">
            <a:xfrm rot="-63699">
              <a:off x="1131" y="4010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74786" name="Oval 33"/>
            <p:cNvSpPr>
              <a:spLocks noChangeArrowheads="1"/>
            </p:cNvSpPr>
            <p:nvPr/>
          </p:nvSpPr>
          <p:spPr bwMode="auto">
            <a:xfrm rot="-63699">
              <a:off x="3739" y="2234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74787" name="Oval 34"/>
            <p:cNvSpPr>
              <a:spLocks noChangeArrowheads="1"/>
            </p:cNvSpPr>
            <p:nvPr/>
          </p:nvSpPr>
          <p:spPr bwMode="auto">
            <a:xfrm rot="-63699">
              <a:off x="4414" y="2413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74788" name="Oval 35"/>
            <p:cNvSpPr>
              <a:spLocks noChangeArrowheads="1"/>
            </p:cNvSpPr>
            <p:nvPr/>
          </p:nvSpPr>
          <p:spPr bwMode="auto">
            <a:xfrm rot="-63699">
              <a:off x="4425" y="2989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74789" name="Line 36"/>
            <p:cNvSpPr>
              <a:spLocks noChangeShapeType="1"/>
            </p:cNvSpPr>
            <p:nvPr/>
          </p:nvSpPr>
          <p:spPr bwMode="auto">
            <a:xfrm rot="21536301" flipH="1">
              <a:off x="2377" y="1249"/>
              <a:ext cx="432" cy="288"/>
            </a:xfrm>
            <a:prstGeom prst="line">
              <a:avLst/>
            </a:prstGeom>
            <a:noFill/>
            <a:ln w="38100" cap="rnd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4790" name="Line 37"/>
            <p:cNvSpPr>
              <a:spLocks noChangeShapeType="1"/>
            </p:cNvSpPr>
            <p:nvPr/>
          </p:nvSpPr>
          <p:spPr bwMode="auto">
            <a:xfrm rot="21536301" flipH="1">
              <a:off x="1856" y="1692"/>
              <a:ext cx="288" cy="24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4791" name="Line 38"/>
            <p:cNvSpPr>
              <a:spLocks noChangeShapeType="1"/>
            </p:cNvSpPr>
            <p:nvPr/>
          </p:nvSpPr>
          <p:spPr bwMode="auto">
            <a:xfrm rot="-63699">
              <a:off x="1724" y="2177"/>
              <a:ext cx="0" cy="48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4792" name="Line 39"/>
            <p:cNvSpPr>
              <a:spLocks noChangeShapeType="1"/>
            </p:cNvSpPr>
            <p:nvPr/>
          </p:nvSpPr>
          <p:spPr bwMode="auto">
            <a:xfrm rot="21536301" flipH="1">
              <a:off x="1592" y="2899"/>
              <a:ext cx="96" cy="336"/>
            </a:xfrm>
            <a:prstGeom prst="line">
              <a:avLst/>
            </a:prstGeom>
            <a:noFill/>
            <a:ln w="38100" cap="rnd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74793" name="Line 40"/>
            <p:cNvSpPr>
              <a:spLocks noChangeShapeType="1"/>
            </p:cNvSpPr>
            <p:nvPr/>
          </p:nvSpPr>
          <p:spPr bwMode="auto">
            <a:xfrm rot="21536301" flipH="1">
              <a:off x="976" y="3483"/>
              <a:ext cx="432" cy="96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4794" name="Line 41"/>
            <p:cNvSpPr>
              <a:spLocks noChangeShapeType="1"/>
            </p:cNvSpPr>
            <p:nvPr/>
          </p:nvSpPr>
          <p:spPr bwMode="auto">
            <a:xfrm rot="-63699">
              <a:off x="935" y="3822"/>
              <a:ext cx="192" cy="192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4795" name="Line 42"/>
            <p:cNvSpPr>
              <a:spLocks noChangeShapeType="1"/>
            </p:cNvSpPr>
            <p:nvPr/>
          </p:nvSpPr>
          <p:spPr bwMode="auto">
            <a:xfrm rot="-63699">
              <a:off x="1868" y="2169"/>
              <a:ext cx="624" cy="528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4796" name="Line 43"/>
            <p:cNvSpPr>
              <a:spLocks noChangeShapeType="1"/>
            </p:cNvSpPr>
            <p:nvPr/>
          </p:nvSpPr>
          <p:spPr bwMode="auto">
            <a:xfrm rot="-63699">
              <a:off x="2553" y="2978"/>
              <a:ext cx="0" cy="288"/>
            </a:xfrm>
            <a:prstGeom prst="line">
              <a:avLst/>
            </a:prstGeom>
            <a:noFill/>
            <a:ln w="38100" cap="rnd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4797" name="Line 44"/>
            <p:cNvSpPr>
              <a:spLocks noChangeShapeType="1"/>
            </p:cNvSpPr>
            <p:nvPr/>
          </p:nvSpPr>
          <p:spPr bwMode="auto">
            <a:xfrm rot="-63699">
              <a:off x="3002" y="1187"/>
              <a:ext cx="720" cy="480"/>
            </a:xfrm>
            <a:prstGeom prst="line">
              <a:avLst/>
            </a:prstGeom>
            <a:noFill/>
            <a:ln w="38100" cap="rnd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4798" name="Line 45"/>
            <p:cNvSpPr>
              <a:spLocks noChangeShapeType="1"/>
            </p:cNvSpPr>
            <p:nvPr/>
          </p:nvSpPr>
          <p:spPr bwMode="auto">
            <a:xfrm rot="-63699">
              <a:off x="3878" y="1897"/>
              <a:ext cx="0" cy="336"/>
            </a:xfrm>
            <a:prstGeom prst="line">
              <a:avLst/>
            </a:prstGeom>
            <a:noFill/>
            <a:ln w="38100" cap="rnd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4799" name="Line 46"/>
            <p:cNvSpPr>
              <a:spLocks noChangeShapeType="1"/>
            </p:cNvSpPr>
            <p:nvPr/>
          </p:nvSpPr>
          <p:spPr bwMode="auto">
            <a:xfrm rot="-63699">
              <a:off x="3980" y="2372"/>
              <a:ext cx="384" cy="96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4800" name="Line 47"/>
            <p:cNvSpPr>
              <a:spLocks noChangeShapeType="1"/>
            </p:cNvSpPr>
            <p:nvPr/>
          </p:nvSpPr>
          <p:spPr bwMode="auto">
            <a:xfrm rot="-63699">
              <a:off x="4516" y="2702"/>
              <a:ext cx="0" cy="240"/>
            </a:xfrm>
            <a:prstGeom prst="line">
              <a:avLst/>
            </a:prstGeom>
            <a:noFill/>
            <a:ln w="38100" cap="rnd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4801" name="Line 48"/>
            <p:cNvSpPr>
              <a:spLocks noChangeShapeType="1"/>
            </p:cNvSpPr>
            <p:nvPr/>
          </p:nvSpPr>
          <p:spPr bwMode="auto">
            <a:xfrm rot="-63699" flipH="1" flipV="1">
              <a:off x="3975" y="1843"/>
              <a:ext cx="528" cy="576"/>
            </a:xfrm>
            <a:prstGeom prst="line">
              <a:avLst/>
            </a:prstGeom>
            <a:noFill/>
            <a:ln w="38100" cap="rnd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4802" name="Line 49"/>
            <p:cNvSpPr>
              <a:spLocks noChangeShapeType="1"/>
            </p:cNvSpPr>
            <p:nvPr/>
          </p:nvSpPr>
          <p:spPr bwMode="auto">
            <a:xfrm rot="21536301" flipV="1">
              <a:off x="1269" y="3576"/>
              <a:ext cx="240" cy="432"/>
            </a:xfrm>
            <a:prstGeom prst="line">
              <a:avLst/>
            </a:prstGeom>
            <a:noFill/>
            <a:ln w="38100" cap="rnd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4803" name="Line 50"/>
            <p:cNvSpPr>
              <a:spLocks noChangeShapeType="1"/>
            </p:cNvSpPr>
            <p:nvPr/>
          </p:nvSpPr>
          <p:spPr bwMode="auto">
            <a:xfrm rot="21536301" flipV="1">
              <a:off x="868" y="2186"/>
              <a:ext cx="768" cy="1392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4804" name="Line 51"/>
            <p:cNvSpPr>
              <a:spLocks noChangeShapeType="1"/>
            </p:cNvSpPr>
            <p:nvPr/>
          </p:nvSpPr>
          <p:spPr bwMode="auto">
            <a:xfrm rot="-63699" flipH="1" flipV="1">
              <a:off x="2383" y="1673"/>
              <a:ext cx="1344" cy="96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4805" name="Line 52"/>
            <p:cNvSpPr>
              <a:spLocks noChangeShapeType="1"/>
            </p:cNvSpPr>
            <p:nvPr/>
          </p:nvSpPr>
          <p:spPr bwMode="auto">
            <a:xfrm rot="21536301" flipH="1">
              <a:off x="2682" y="1862"/>
              <a:ext cx="1056" cy="864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4806" name="Line 53"/>
            <p:cNvSpPr>
              <a:spLocks noChangeShapeType="1"/>
            </p:cNvSpPr>
            <p:nvPr/>
          </p:nvSpPr>
          <p:spPr bwMode="auto">
            <a:xfrm rot="21536301" flipH="1">
              <a:off x="1365" y="3518"/>
              <a:ext cx="1104" cy="480"/>
            </a:xfrm>
            <a:prstGeom prst="line">
              <a:avLst/>
            </a:prstGeom>
            <a:noFill/>
            <a:ln w="38100" cap="rnd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38" name="Slide Number Placeholder 5"/>
          <p:cNvSpPr txBox="1">
            <a:spLocks/>
          </p:cNvSpPr>
          <p:nvPr/>
        </p:nvSpPr>
        <p:spPr>
          <a:xfrm>
            <a:off x="9884664" y="6336792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B82414D-ADEF-4D4F-A895-BEACB58DAAC3}" type="slidenum">
              <a:rPr lang="en-US" altLang="en-US" sz="16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24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5CF0F6-7F7F-4B65-A39F-334196AD46E8}"/>
              </a:ext>
            </a:extLst>
          </p:cNvPr>
          <p:cNvSpPr txBox="1"/>
          <p:nvPr/>
        </p:nvSpPr>
        <p:spPr>
          <a:xfrm>
            <a:off x="9336505" y="1748902"/>
            <a:ext cx="172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Subgraph edges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61E49D-2E66-43A1-A4E9-74245CEFF91A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1064607" y="1933568"/>
            <a:ext cx="614046" cy="0"/>
          </a:xfrm>
          <a:prstGeom prst="line">
            <a:avLst/>
          </a:prstGeom>
          <a:noFill/>
          <a:ln w="38100" cap="flat" cmpd="sng" algn="ctr">
            <a:solidFill>
              <a:srgbClr val="0033C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1F02786-E8A5-4489-974D-3D25D71CD878}"/>
              </a:ext>
            </a:extLst>
          </p:cNvPr>
          <p:cNvSpPr txBox="1"/>
          <p:nvPr/>
        </p:nvSpPr>
        <p:spPr>
          <a:xfrm>
            <a:off x="9336505" y="2162618"/>
            <a:ext cx="13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Other edges </a:t>
            </a:r>
          </a:p>
        </p:txBody>
      </p:sp>
      <p:sp>
        <p:nvSpPr>
          <p:cNvPr id="45" name="Line 46">
            <a:extLst>
              <a:ext uri="{FF2B5EF4-FFF2-40B4-BE49-F238E27FC236}">
                <a16:creationId xmlns:a16="http://schemas.microsoft.com/office/drawing/2014/main" id="{3AA943BB-DCFC-42D7-B775-CDC855ADE2B9}"/>
              </a:ext>
            </a:extLst>
          </p:cNvPr>
          <p:cNvSpPr>
            <a:spLocks noChangeShapeType="1"/>
          </p:cNvSpPr>
          <p:nvPr/>
        </p:nvSpPr>
        <p:spPr bwMode="auto">
          <a:xfrm rot="21536301">
            <a:off x="11081766" y="2369980"/>
            <a:ext cx="640080" cy="2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34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099A6A9-59FC-453B-B4EB-C7727490220E}"/>
              </a:ext>
            </a:extLst>
          </p:cNvPr>
          <p:cNvSpPr/>
          <p:nvPr/>
        </p:nvSpPr>
        <p:spPr>
          <a:xfrm>
            <a:off x="2257678" y="1450925"/>
            <a:ext cx="6959150" cy="4782393"/>
          </a:xfrm>
          <a:custGeom>
            <a:avLst/>
            <a:gdLst>
              <a:gd name="connsiteX0" fmla="*/ 0 w 6959150"/>
              <a:gd name="connsiteY0" fmla="*/ 4539632 h 4782393"/>
              <a:gd name="connsiteX1" fmla="*/ 663547 w 6959150"/>
              <a:gd name="connsiteY1" fmla="*/ 4782393 h 4782393"/>
              <a:gd name="connsiteX2" fmla="*/ 1780248 w 6959150"/>
              <a:gd name="connsiteY2" fmla="*/ 2346690 h 4782393"/>
              <a:gd name="connsiteX3" fmla="*/ 2516623 w 6959150"/>
              <a:gd name="connsiteY3" fmla="*/ 1982549 h 4782393"/>
              <a:gd name="connsiteX4" fmla="*/ 3503851 w 6959150"/>
              <a:gd name="connsiteY4" fmla="*/ 1691235 h 4782393"/>
              <a:gd name="connsiteX5" fmla="*/ 4822853 w 6959150"/>
              <a:gd name="connsiteY5" fmla="*/ 2233402 h 4782393"/>
              <a:gd name="connsiteX6" fmla="*/ 5518768 w 6959150"/>
              <a:gd name="connsiteY6" fmla="*/ 3212538 h 4782393"/>
              <a:gd name="connsiteX7" fmla="*/ 6198499 w 6959150"/>
              <a:gd name="connsiteY7" fmla="*/ 4102662 h 4782393"/>
              <a:gd name="connsiteX8" fmla="*/ 6959150 w 6959150"/>
              <a:gd name="connsiteY8" fmla="*/ 3778981 h 4782393"/>
              <a:gd name="connsiteX9" fmla="*/ 6554549 w 6959150"/>
              <a:gd name="connsiteY9" fmla="*/ 1715512 h 4782393"/>
              <a:gd name="connsiteX10" fmla="*/ 4393975 w 6959150"/>
              <a:gd name="connsiteY10" fmla="*/ 153749 h 4782393"/>
              <a:gd name="connsiteX11" fmla="*/ 3665692 w 6959150"/>
              <a:gd name="connsiteY11" fmla="*/ 0 h 4782393"/>
              <a:gd name="connsiteX12" fmla="*/ 2783660 w 6959150"/>
              <a:gd name="connsiteY12" fmla="*/ 331773 h 4782393"/>
              <a:gd name="connsiteX13" fmla="*/ 1432290 w 6959150"/>
              <a:gd name="connsiteY13" fmla="*/ 1675051 h 4782393"/>
              <a:gd name="connsiteX14" fmla="*/ 0 w 6959150"/>
              <a:gd name="connsiteY14" fmla="*/ 4539632 h 478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59150" h="4782393">
                <a:moveTo>
                  <a:pt x="0" y="4539632"/>
                </a:moveTo>
                <a:lnTo>
                  <a:pt x="663547" y="4782393"/>
                </a:lnTo>
                <a:lnTo>
                  <a:pt x="1780248" y="2346690"/>
                </a:lnTo>
                <a:lnTo>
                  <a:pt x="2516623" y="1982549"/>
                </a:lnTo>
                <a:lnTo>
                  <a:pt x="3503851" y="1691235"/>
                </a:lnTo>
                <a:lnTo>
                  <a:pt x="4822853" y="2233402"/>
                </a:lnTo>
                <a:lnTo>
                  <a:pt x="5518768" y="3212538"/>
                </a:lnTo>
                <a:lnTo>
                  <a:pt x="6198499" y="4102662"/>
                </a:lnTo>
                <a:lnTo>
                  <a:pt x="6959150" y="3778981"/>
                </a:lnTo>
                <a:lnTo>
                  <a:pt x="6554549" y="1715512"/>
                </a:lnTo>
                <a:lnTo>
                  <a:pt x="4393975" y="153749"/>
                </a:lnTo>
                <a:lnTo>
                  <a:pt x="3665692" y="0"/>
                </a:lnTo>
                <a:lnTo>
                  <a:pt x="2783660" y="331773"/>
                </a:lnTo>
                <a:lnTo>
                  <a:pt x="1432290" y="1675051"/>
                </a:lnTo>
                <a:lnTo>
                  <a:pt x="0" y="453963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A32BD99-84B8-44BF-ACE3-FB5FB129909E}"/>
              </a:ext>
            </a:extLst>
          </p:cNvPr>
          <p:cNvSpPr/>
          <p:nvPr/>
        </p:nvSpPr>
        <p:spPr>
          <a:xfrm>
            <a:off x="3050697" y="3951364"/>
            <a:ext cx="2856489" cy="2872673"/>
          </a:xfrm>
          <a:custGeom>
            <a:avLst/>
            <a:gdLst>
              <a:gd name="connsiteX0" fmla="*/ 979137 w 2856489"/>
              <a:gd name="connsiteY0" fmla="*/ 121381 h 2872673"/>
              <a:gd name="connsiteX1" fmla="*/ 2354783 w 2856489"/>
              <a:gd name="connsiteY1" fmla="*/ 0 h 2872673"/>
              <a:gd name="connsiteX2" fmla="*/ 2832213 w 2856489"/>
              <a:gd name="connsiteY2" fmla="*/ 388418 h 2872673"/>
              <a:gd name="connsiteX3" fmla="*/ 2856489 w 2856489"/>
              <a:gd name="connsiteY3" fmla="*/ 1739788 h 2872673"/>
              <a:gd name="connsiteX4" fmla="*/ 582627 w 2856489"/>
              <a:gd name="connsiteY4" fmla="*/ 2848396 h 2872673"/>
              <a:gd name="connsiteX5" fmla="*/ 0 w 2856489"/>
              <a:gd name="connsiteY5" fmla="*/ 2872673 h 2872673"/>
              <a:gd name="connsiteX6" fmla="*/ 979137 w 2856489"/>
              <a:gd name="connsiteY6" fmla="*/ 121381 h 287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6489" h="2872673">
                <a:moveTo>
                  <a:pt x="979137" y="121381"/>
                </a:moveTo>
                <a:lnTo>
                  <a:pt x="2354783" y="0"/>
                </a:lnTo>
                <a:lnTo>
                  <a:pt x="2832213" y="388418"/>
                </a:lnTo>
                <a:lnTo>
                  <a:pt x="2856489" y="1739788"/>
                </a:lnTo>
                <a:lnTo>
                  <a:pt x="582627" y="2848396"/>
                </a:lnTo>
                <a:lnTo>
                  <a:pt x="0" y="2872673"/>
                </a:lnTo>
                <a:lnTo>
                  <a:pt x="979137" y="121381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47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174C02-22DD-436E-947B-99F4DB3BAAF1}" type="slidenum">
              <a:rPr lang="en-US" altLang="en-US" sz="1400">
                <a:latin typeface="AcadEref" panose="02000500000000020003" pitchFamily="2" charset="0"/>
              </a:rPr>
              <a:pPr/>
              <a:t>25</a:t>
            </a:fld>
            <a:endParaRPr lang="en-US" altLang="en-US" sz="1400" dirty="0">
              <a:latin typeface="AcadEref" panose="02000500000000020003" pitchFamily="2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Another cut respecting the subgraph </a:t>
            </a:r>
          </a:p>
        </p:txBody>
      </p:sp>
      <p:grpSp>
        <p:nvGrpSpPr>
          <p:cNvPr id="74775" name="Group 22"/>
          <p:cNvGrpSpPr>
            <a:grpSpLocks/>
          </p:cNvGrpSpPr>
          <p:nvPr/>
        </p:nvGrpSpPr>
        <p:grpSpPr bwMode="auto">
          <a:xfrm>
            <a:off x="2601595" y="1577970"/>
            <a:ext cx="6232525" cy="5153025"/>
            <a:chOff x="739" y="1004"/>
            <a:chExt cx="3926" cy="3246"/>
          </a:xfrm>
        </p:grpSpPr>
        <p:sp>
          <p:nvSpPr>
            <p:cNvPr id="74776" name="Oval 23"/>
            <p:cNvSpPr>
              <a:spLocks noChangeArrowheads="1"/>
            </p:cNvSpPr>
            <p:nvPr/>
          </p:nvSpPr>
          <p:spPr bwMode="auto">
            <a:xfrm rot="-63699">
              <a:off x="2756" y="1004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4777" name="Oval 24"/>
            <p:cNvSpPr>
              <a:spLocks noChangeArrowheads="1"/>
            </p:cNvSpPr>
            <p:nvPr/>
          </p:nvSpPr>
          <p:spPr bwMode="auto">
            <a:xfrm rot="-63699">
              <a:off x="2141" y="1495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4778" name="Oval 25"/>
            <p:cNvSpPr>
              <a:spLocks noChangeArrowheads="1"/>
            </p:cNvSpPr>
            <p:nvPr/>
          </p:nvSpPr>
          <p:spPr bwMode="auto">
            <a:xfrm rot="-63699">
              <a:off x="3727" y="1610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74779" name="Oval 26"/>
            <p:cNvSpPr>
              <a:spLocks noChangeArrowheads="1"/>
            </p:cNvSpPr>
            <p:nvPr/>
          </p:nvSpPr>
          <p:spPr bwMode="auto">
            <a:xfrm rot="-63699">
              <a:off x="2463" y="3314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74780" name="Oval 27"/>
            <p:cNvSpPr>
              <a:spLocks noChangeArrowheads="1"/>
            </p:cNvSpPr>
            <p:nvPr/>
          </p:nvSpPr>
          <p:spPr bwMode="auto">
            <a:xfrm rot="-63699">
              <a:off x="2451" y="2690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74781" name="Oval 28"/>
            <p:cNvSpPr>
              <a:spLocks noChangeArrowheads="1"/>
            </p:cNvSpPr>
            <p:nvPr/>
          </p:nvSpPr>
          <p:spPr bwMode="auto">
            <a:xfrm rot="-63699">
              <a:off x="1621" y="1937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74782" name="Oval 29"/>
            <p:cNvSpPr>
              <a:spLocks noChangeArrowheads="1"/>
            </p:cNvSpPr>
            <p:nvPr/>
          </p:nvSpPr>
          <p:spPr bwMode="auto">
            <a:xfrm rot="-63699">
              <a:off x="1634" y="2657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74783" name="Oval 30"/>
            <p:cNvSpPr>
              <a:spLocks noChangeArrowheads="1"/>
            </p:cNvSpPr>
            <p:nvPr/>
          </p:nvSpPr>
          <p:spPr bwMode="auto">
            <a:xfrm rot="-63699">
              <a:off x="1406" y="3285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74784" name="Oval 31"/>
            <p:cNvSpPr>
              <a:spLocks noChangeArrowheads="1"/>
            </p:cNvSpPr>
            <p:nvPr/>
          </p:nvSpPr>
          <p:spPr bwMode="auto">
            <a:xfrm rot="-63699">
              <a:off x="739" y="358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74785" name="Oval 32"/>
            <p:cNvSpPr>
              <a:spLocks noChangeArrowheads="1"/>
            </p:cNvSpPr>
            <p:nvPr/>
          </p:nvSpPr>
          <p:spPr bwMode="auto">
            <a:xfrm rot="-63699">
              <a:off x="1131" y="4010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74786" name="Oval 33"/>
            <p:cNvSpPr>
              <a:spLocks noChangeArrowheads="1"/>
            </p:cNvSpPr>
            <p:nvPr/>
          </p:nvSpPr>
          <p:spPr bwMode="auto">
            <a:xfrm rot="-63699">
              <a:off x="3739" y="2234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74787" name="Oval 34"/>
            <p:cNvSpPr>
              <a:spLocks noChangeArrowheads="1"/>
            </p:cNvSpPr>
            <p:nvPr/>
          </p:nvSpPr>
          <p:spPr bwMode="auto">
            <a:xfrm rot="-63699">
              <a:off x="4414" y="2413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74788" name="Oval 35"/>
            <p:cNvSpPr>
              <a:spLocks noChangeArrowheads="1"/>
            </p:cNvSpPr>
            <p:nvPr/>
          </p:nvSpPr>
          <p:spPr bwMode="auto">
            <a:xfrm rot="-63699">
              <a:off x="4425" y="2989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74789" name="Line 36"/>
            <p:cNvSpPr>
              <a:spLocks noChangeShapeType="1"/>
            </p:cNvSpPr>
            <p:nvPr/>
          </p:nvSpPr>
          <p:spPr bwMode="auto">
            <a:xfrm rot="21536301" flipH="1">
              <a:off x="2377" y="1249"/>
              <a:ext cx="432" cy="288"/>
            </a:xfrm>
            <a:prstGeom prst="line">
              <a:avLst/>
            </a:prstGeom>
            <a:noFill/>
            <a:ln w="38100" cap="rnd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4790" name="Line 37"/>
            <p:cNvSpPr>
              <a:spLocks noChangeShapeType="1"/>
            </p:cNvSpPr>
            <p:nvPr/>
          </p:nvSpPr>
          <p:spPr bwMode="auto">
            <a:xfrm rot="21536301" flipH="1">
              <a:off x="1856" y="1692"/>
              <a:ext cx="288" cy="24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4791" name="Line 38"/>
            <p:cNvSpPr>
              <a:spLocks noChangeShapeType="1"/>
            </p:cNvSpPr>
            <p:nvPr/>
          </p:nvSpPr>
          <p:spPr bwMode="auto">
            <a:xfrm rot="-63699">
              <a:off x="1724" y="2177"/>
              <a:ext cx="0" cy="48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4792" name="Line 39"/>
            <p:cNvSpPr>
              <a:spLocks noChangeShapeType="1"/>
            </p:cNvSpPr>
            <p:nvPr/>
          </p:nvSpPr>
          <p:spPr bwMode="auto">
            <a:xfrm rot="21536301" flipH="1">
              <a:off x="1592" y="2899"/>
              <a:ext cx="96" cy="336"/>
            </a:xfrm>
            <a:prstGeom prst="line">
              <a:avLst/>
            </a:prstGeom>
            <a:noFill/>
            <a:ln w="38100" cap="rnd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74793" name="Line 40"/>
            <p:cNvSpPr>
              <a:spLocks noChangeShapeType="1"/>
            </p:cNvSpPr>
            <p:nvPr/>
          </p:nvSpPr>
          <p:spPr bwMode="auto">
            <a:xfrm rot="21536301" flipH="1">
              <a:off x="976" y="3483"/>
              <a:ext cx="432" cy="96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4794" name="Line 41"/>
            <p:cNvSpPr>
              <a:spLocks noChangeShapeType="1"/>
            </p:cNvSpPr>
            <p:nvPr/>
          </p:nvSpPr>
          <p:spPr bwMode="auto">
            <a:xfrm rot="-63699">
              <a:off x="935" y="3822"/>
              <a:ext cx="192" cy="192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4795" name="Line 42"/>
            <p:cNvSpPr>
              <a:spLocks noChangeShapeType="1"/>
            </p:cNvSpPr>
            <p:nvPr/>
          </p:nvSpPr>
          <p:spPr bwMode="auto">
            <a:xfrm rot="-63699">
              <a:off x="1868" y="2169"/>
              <a:ext cx="624" cy="528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4796" name="Line 43"/>
            <p:cNvSpPr>
              <a:spLocks noChangeShapeType="1"/>
            </p:cNvSpPr>
            <p:nvPr/>
          </p:nvSpPr>
          <p:spPr bwMode="auto">
            <a:xfrm rot="-63699">
              <a:off x="2553" y="2978"/>
              <a:ext cx="0" cy="288"/>
            </a:xfrm>
            <a:prstGeom prst="line">
              <a:avLst/>
            </a:prstGeom>
            <a:noFill/>
            <a:ln w="38100" cap="rnd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4797" name="Line 44"/>
            <p:cNvSpPr>
              <a:spLocks noChangeShapeType="1"/>
            </p:cNvSpPr>
            <p:nvPr/>
          </p:nvSpPr>
          <p:spPr bwMode="auto">
            <a:xfrm rot="-63699">
              <a:off x="3002" y="1187"/>
              <a:ext cx="720" cy="480"/>
            </a:xfrm>
            <a:prstGeom prst="line">
              <a:avLst/>
            </a:prstGeom>
            <a:noFill/>
            <a:ln w="38100" cap="rnd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4798" name="Line 45"/>
            <p:cNvSpPr>
              <a:spLocks noChangeShapeType="1"/>
            </p:cNvSpPr>
            <p:nvPr/>
          </p:nvSpPr>
          <p:spPr bwMode="auto">
            <a:xfrm rot="-63699">
              <a:off x="3878" y="1897"/>
              <a:ext cx="0" cy="336"/>
            </a:xfrm>
            <a:prstGeom prst="line">
              <a:avLst/>
            </a:prstGeom>
            <a:noFill/>
            <a:ln w="38100" cap="rnd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4799" name="Line 46"/>
            <p:cNvSpPr>
              <a:spLocks noChangeShapeType="1"/>
            </p:cNvSpPr>
            <p:nvPr/>
          </p:nvSpPr>
          <p:spPr bwMode="auto">
            <a:xfrm rot="-63699">
              <a:off x="3980" y="2372"/>
              <a:ext cx="384" cy="96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4800" name="Line 47"/>
            <p:cNvSpPr>
              <a:spLocks noChangeShapeType="1"/>
            </p:cNvSpPr>
            <p:nvPr/>
          </p:nvSpPr>
          <p:spPr bwMode="auto">
            <a:xfrm rot="-63699">
              <a:off x="4516" y="2702"/>
              <a:ext cx="0" cy="240"/>
            </a:xfrm>
            <a:prstGeom prst="line">
              <a:avLst/>
            </a:prstGeom>
            <a:noFill/>
            <a:ln w="38100" cap="rnd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4801" name="Line 48"/>
            <p:cNvSpPr>
              <a:spLocks noChangeShapeType="1"/>
            </p:cNvSpPr>
            <p:nvPr/>
          </p:nvSpPr>
          <p:spPr bwMode="auto">
            <a:xfrm rot="-63699" flipH="1" flipV="1">
              <a:off x="3975" y="1843"/>
              <a:ext cx="528" cy="576"/>
            </a:xfrm>
            <a:prstGeom prst="line">
              <a:avLst/>
            </a:prstGeom>
            <a:noFill/>
            <a:ln w="38100" cap="rnd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4802" name="Line 49"/>
            <p:cNvSpPr>
              <a:spLocks noChangeShapeType="1"/>
            </p:cNvSpPr>
            <p:nvPr/>
          </p:nvSpPr>
          <p:spPr bwMode="auto">
            <a:xfrm rot="21536301" flipV="1">
              <a:off x="1269" y="3576"/>
              <a:ext cx="240" cy="432"/>
            </a:xfrm>
            <a:prstGeom prst="line">
              <a:avLst/>
            </a:prstGeom>
            <a:noFill/>
            <a:ln w="38100" cap="rnd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4803" name="Line 50"/>
            <p:cNvSpPr>
              <a:spLocks noChangeShapeType="1"/>
            </p:cNvSpPr>
            <p:nvPr/>
          </p:nvSpPr>
          <p:spPr bwMode="auto">
            <a:xfrm rot="21536301" flipV="1">
              <a:off x="868" y="2186"/>
              <a:ext cx="768" cy="1392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4804" name="Line 51"/>
            <p:cNvSpPr>
              <a:spLocks noChangeShapeType="1"/>
            </p:cNvSpPr>
            <p:nvPr/>
          </p:nvSpPr>
          <p:spPr bwMode="auto">
            <a:xfrm rot="-63699" flipH="1" flipV="1">
              <a:off x="2383" y="1673"/>
              <a:ext cx="1344" cy="96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4805" name="Line 52"/>
            <p:cNvSpPr>
              <a:spLocks noChangeShapeType="1"/>
            </p:cNvSpPr>
            <p:nvPr/>
          </p:nvSpPr>
          <p:spPr bwMode="auto">
            <a:xfrm rot="21536301" flipH="1">
              <a:off x="2682" y="1862"/>
              <a:ext cx="1056" cy="864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4806" name="Line 53"/>
            <p:cNvSpPr>
              <a:spLocks noChangeShapeType="1"/>
            </p:cNvSpPr>
            <p:nvPr/>
          </p:nvSpPr>
          <p:spPr bwMode="auto">
            <a:xfrm rot="21536301" flipH="1">
              <a:off x="1365" y="3518"/>
              <a:ext cx="1104" cy="480"/>
            </a:xfrm>
            <a:prstGeom prst="line">
              <a:avLst/>
            </a:prstGeom>
            <a:noFill/>
            <a:ln w="38100" cap="rnd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38" name="Slide Number Placeholder 5"/>
          <p:cNvSpPr txBox="1">
            <a:spLocks/>
          </p:cNvSpPr>
          <p:nvPr/>
        </p:nvSpPr>
        <p:spPr>
          <a:xfrm>
            <a:off x="9884664" y="6336792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B82414D-ADEF-4D4F-A895-BEACB58DAAC3}" type="slidenum">
              <a:rPr lang="en-US" altLang="en-US" sz="16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25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5C24C2-5C7E-4701-86A7-7467E22212A8}"/>
              </a:ext>
            </a:extLst>
          </p:cNvPr>
          <p:cNvSpPr txBox="1"/>
          <p:nvPr/>
        </p:nvSpPr>
        <p:spPr>
          <a:xfrm>
            <a:off x="9336505" y="1857959"/>
            <a:ext cx="172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Subgraph edges 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BCE9924-821D-4516-8A35-E3C00AED6178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11064607" y="2042625"/>
            <a:ext cx="614046" cy="0"/>
          </a:xfrm>
          <a:prstGeom prst="line">
            <a:avLst/>
          </a:prstGeom>
          <a:noFill/>
          <a:ln w="38100" cap="flat" cmpd="sng" algn="ctr">
            <a:solidFill>
              <a:srgbClr val="0033C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C81F931-A0F5-4D81-A7A4-C945EDEEDE4D}"/>
              </a:ext>
            </a:extLst>
          </p:cNvPr>
          <p:cNvSpPr txBox="1"/>
          <p:nvPr/>
        </p:nvSpPr>
        <p:spPr>
          <a:xfrm>
            <a:off x="9336505" y="2271675"/>
            <a:ext cx="13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Other edges </a:t>
            </a:r>
          </a:p>
        </p:txBody>
      </p:sp>
      <p:sp>
        <p:nvSpPr>
          <p:cNvPr id="42" name="Line 46">
            <a:extLst>
              <a:ext uri="{FF2B5EF4-FFF2-40B4-BE49-F238E27FC236}">
                <a16:creationId xmlns:a16="http://schemas.microsoft.com/office/drawing/2014/main" id="{8F342753-7A71-46DC-92C9-59F1F1C2DBCA}"/>
              </a:ext>
            </a:extLst>
          </p:cNvPr>
          <p:cNvSpPr>
            <a:spLocks noChangeShapeType="1"/>
          </p:cNvSpPr>
          <p:nvPr/>
        </p:nvSpPr>
        <p:spPr bwMode="auto">
          <a:xfrm rot="21536301">
            <a:off x="11081766" y="2479037"/>
            <a:ext cx="640080" cy="2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41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A8CF8-778A-4702-87E6-DB1AEA9A6DAB}"/>
              </a:ext>
            </a:extLst>
          </p:cNvPr>
          <p:cNvSpPr/>
          <p:nvPr/>
        </p:nvSpPr>
        <p:spPr>
          <a:xfrm flipH="1" flipV="1">
            <a:off x="525515" y="2004486"/>
            <a:ext cx="8008883" cy="18104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98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33F340-C6DC-4C03-88FD-7E94C3362831}" type="slidenum">
              <a:rPr lang="en-US" altLang="en-US" sz="1400">
                <a:latin typeface="AcadEref" panose="02000500000000020003" pitchFamily="2" charset="0"/>
              </a:rPr>
              <a:pPr/>
              <a:t>26</a:t>
            </a:fld>
            <a:endParaRPr lang="en-US" altLang="en-US" sz="1400" dirty="0">
              <a:latin typeface="AcadEref" panose="02000500000000020003" pitchFamily="2" charset="0"/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Generic Greedy MST Algorithms and Safe Edges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87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358086"/>
                <a:ext cx="10503638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en-US" sz="2400" dirty="0"/>
                  <a:t>Greedy algorithms for MST build up the tree/forest edge-by-edge as follows:</a:t>
                </a:r>
              </a:p>
              <a:p>
                <a:pPr marL="0" indent="0">
                  <a:buNone/>
                </a:pPr>
                <a:endParaRPr lang="en-US" altLang="en-US" sz="3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∅</m:t>
                    </m:r>
                  </m:oMath>
                </a14:m>
                <a:endParaRPr lang="en-US" altLang="en-US" sz="2400" b="0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w</a:t>
                </a:r>
                <a:r>
                  <a:rPr lang="en-US" altLang="en-US" sz="2400" b="0" dirty="0">
                    <a:sym typeface="Symbol" panose="05050102010706020507" pitchFamily="18" charset="2"/>
                  </a:rPr>
                  <a:t>hile (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𝑻</m:t>
                    </m:r>
                  </m:oMath>
                </a14:m>
                <a:r>
                  <a:rPr lang="en-US" altLang="en-US" sz="2400" b="0" dirty="0">
                    <a:sym typeface="Symbol" panose="05050102010706020507" pitchFamily="18" charset="2"/>
                  </a:rPr>
                  <a:t> isn’t spanning)</a:t>
                </a:r>
              </a:p>
              <a:p>
                <a:pPr marL="0" indent="0"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	choose* some “best” edge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𝒆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(that won’t create a cycle)</a:t>
                </a:r>
              </a:p>
              <a:p>
                <a:pPr marL="0" indent="0">
                  <a:buNone/>
                </a:pPr>
                <a:r>
                  <a:rPr lang="en-US" altLang="en-US" sz="2400" b="0" dirty="0"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𝑻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∪{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𝒆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}</m:t>
                    </m:r>
                  </m:oMath>
                </a14:m>
                <a:endParaRPr lang="en-US" altLang="en-US" sz="2400" dirty="0"/>
              </a:p>
              <a:p>
                <a:pPr marL="0" indent="0">
                  <a:buNone/>
                </a:pPr>
                <a:endParaRPr lang="en-US" altLang="en-US" sz="1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>
                    <a:solidFill>
                      <a:srgbClr val="695082"/>
                    </a:solidFill>
                  </a:rPr>
                  <a:t>  </a:t>
                </a:r>
                <a:r>
                  <a:rPr lang="en-US" altLang="en-US" sz="2400" dirty="0"/>
                  <a:t>An  edge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400" dirty="0"/>
                  <a:t> is called </a:t>
                </a:r>
                <a:r>
                  <a:rPr lang="en-US" altLang="en-US" sz="2400" b="1" dirty="0">
                    <a:solidFill>
                      <a:srgbClr val="006600"/>
                    </a:solidFill>
                  </a:rPr>
                  <a:t>safe</a:t>
                </a:r>
                <a:r>
                  <a:rPr lang="en-US" alt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𝑻</m:t>
                    </m:r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400" dirty="0"/>
                  <a:t>								</a:t>
                </a:r>
                <a:r>
                  <a:rPr lang="en-US" altLang="en-US" sz="2400" dirty="0" err="1"/>
                  <a:t>iff</a:t>
                </a:r>
                <a:r>
                  <a:rPr lang="en-US" altLang="en-US" sz="2400" dirty="0"/>
                  <a:t> there is </a:t>
                </a:r>
                <a:r>
                  <a:rPr lang="en-US" altLang="en-US" sz="2400" i="1" dirty="0"/>
                  <a:t>some</a:t>
                </a:r>
                <a:r>
                  <a:rPr lang="en-US" altLang="en-US" sz="2400" dirty="0"/>
                  <a:t> 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cut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that respects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𝑻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				    	   	 s.t 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a </a:t>
                </a:r>
                <a:r>
                  <a:rPr lang="en-US" altLang="en-US" sz="2400" i="1" dirty="0">
                    <a:solidFill>
                      <a:prstClr val="black"/>
                    </a:solidFill>
                  </a:rPr>
                  <a:t>cheapest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 edge crossing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endParaRPr lang="en-US" alt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en-US" sz="2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Theorem:  </a:t>
                </a:r>
                <a:r>
                  <a:rPr lang="en-US" altLang="en-US" sz="2400" dirty="0"/>
                  <a:t>Any greedy algorithm that always chooses* an edge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2400" dirty="0"/>
                  <a:t> that is safe 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en-US" sz="2400" dirty="0"/>
                  <a:t> 		correctly computes an MST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en-US" sz="2400" dirty="0"/>
              </a:p>
            </p:txBody>
          </p:sp>
        </mc:Choice>
        <mc:Fallback>
          <p:sp>
            <p:nvSpPr>
              <p:cNvPr id="798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358086"/>
                <a:ext cx="10503638" cy="5200045"/>
              </a:xfrm>
              <a:blipFill>
                <a:blip r:embed="rId3"/>
                <a:stretch>
                  <a:fillRect l="-871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 txBox="1">
            <a:spLocks/>
          </p:cNvSpPr>
          <p:nvPr/>
        </p:nvSpPr>
        <p:spPr>
          <a:xfrm>
            <a:off x="9884664" y="6336792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B82414D-ADEF-4D4F-A895-BEACB58DAAC3}" type="slidenum">
              <a:rPr lang="en-US" altLang="en-US" sz="16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26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6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63C1EF-1A5E-452C-BC0D-C4E57C67DAFC}" type="slidenum">
              <a:rPr lang="en-US" altLang="en-US" sz="1400">
                <a:latin typeface="AcadEref" panose="02000500000000020003" pitchFamily="2" charset="0"/>
              </a:rPr>
              <a:pPr/>
              <a:t>27</a:t>
            </a:fld>
            <a:endParaRPr lang="en-US" altLang="en-US" sz="1400" dirty="0">
              <a:latin typeface="AcadEref" panose="02000500000000020003" pitchFamily="2" charset="0"/>
            </a:endParaRP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Greedy algorithms: Choose safe edges that don’t create cycles</a:t>
            </a:r>
            <a:endParaRPr lang="en-US" altLang="en-US" dirty="0"/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408420"/>
            <a:ext cx="11001876" cy="520004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b="1" dirty="0">
                <a:solidFill>
                  <a:srgbClr val="695082"/>
                </a:solidFill>
              </a:rPr>
              <a:t>Prim’s Algorithm:</a:t>
            </a:r>
          </a:p>
          <a:p>
            <a:pPr lvl="1" eaLnBrk="1" hangingPunct="1"/>
            <a:r>
              <a:rPr lang="en-US" altLang="en-US" sz="2400" dirty="0"/>
              <a:t>Always chooses cheapest edge from current tree to rest of the graph</a:t>
            </a:r>
          </a:p>
          <a:p>
            <a:pPr lvl="2"/>
            <a:endParaRPr lang="en-US" altLang="en-US" sz="2400" dirty="0"/>
          </a:p>
          <a:p>
            <a:pPr lvl="1" eaLnBrk="1" hangingPunct="1"/>
            <a:r>
              <a:rPr lang="en-US" altLang="en-US" sz="2400" dirty="0"/>
              <a:t>This is cheapest edge across a cut that has all the vertices of current tree on one side. </a:t>
            </a:r>
          </a:p>
          <a:p>
            <a:pPr lvl="1" eaLnBrk="1" hangingPunct="1"/>
            <a:endParaRPr lang="en-US" altLang="en-US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9884664" y="6336792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B82414D-ADEF-4D4F-A895-BEACB58DAAC3}" type="slidenum">
              <a:rPr lang="en-US" altLang="en-US" sz="16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27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064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12E9D5-2BD2-4C9B-BE9D-FDB0C0CF7446}" type="slidenum">
              <a:rPr lang="en-US" altLang="en-US" sz="1400">
                <a:latin typeface="AcadEref" panose="02000500000000020003" pitchFamily="2" charset="0"/>
              </a:rPr>
              <a:pPr/>
              <a:t>28</a:t>
            </a:fld>
            <a:endParaRPr lang="en-US" altLang="en-US" sz="1400" dirty="0">
              <a:latin typeface="AcadEref" panose="02000500000000020003" pitchFamily="2" charset="0"/>
            </a:endParaRPr>
          </a:p>
        </p:txBody>
      </p:sp>
      <p:sp>
        <p:nvSpPr>
          <p:cNvPr id="829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Prim’s Algorithm</a:t>
            </a:r>
          </a:p>
        </p:txBody>
      </p:sp>
      <p:sp>
        <p:nvSpPr>
          <p:cNvPr id="82947" name="Freeform 2" descr="20%"/>
          <p:cNvSpPr>
            <a:spLocks/>
          </p:cNvSpPr>
          <p:nvPr/>
        </p:nvSpPr>
        <p:spPr bwMode="auto">
          <a:xfrm>
            <a:off x="2764155" y="2123318"/>
            <a:ext cx="6858000" cy="3962400"/>
          </a:xfrm>
          <a:custGeom>
            <a:avLst/>
            <a:gdLst>
              <a:gd name="T0" fmla="*/ 2147483647 w 4320"/>
              <a:gd name="T1" fmla="*/ 0 h 2496"/>
              <a:gd name="T2" fmla="*/ 2147483647 w 4320"/>
              <a:gd name="T3" fmla="*/ 2147483647 h 2496"/>
              <a:gd name="T4" fmla="*/ 2147483647 w 4320"/>
              <a:gd name="T5" fmla="*/ 2147483647 h 2496"/>
              <a:gd name="T6" fmla="*/ 2147483647 w 4320"/>
              <a:gd name="T7" fmla="*/ 2147483647 h 2496"/>
              <a:gd name="T8" fmla="*/ 2147483647 w 4320"/>
              <a:gd name="T9" fmla="*/ 2147483647 h 2496"/>
              <a:gd name="T10" fmla="*/ 2147483647 w 4320"/>
              <a:gd name="T11" fmla="*/ 2147483647 h 2496"/>
              <a:gd name="T12" fmla="*/ 2147483647 w 4320"/>
              <a:gd name="T13" fmla="*/ 2147483647 h 2496"/>
              <a:gd name="T14" fmla="*/ 0 w 4320"/>
              <a:gd name="T15" fmla="*/ 2147483647 h 2496"/>
              <a:gd name="T16" fmla="*/ 2147483647 w 4320"/>
              <a:gd name="T17" fmla="*/ 2147483647 h 2496"/>
              <a:gd name="T18" fmla="*/ 2147483647 w 4320"/>
              <a:gd name="T19" fmla="*/ 0 h 24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20" h="2496">
                <a:moveTo>
                  <a:pt x="912" y="0"/>
                </a:moveTo>
                <a:lnTo>
                  <a:pt x="1344" y="144"/>
                </a:lnTo>
                <a:lnTo>
                  <a:pt x="1584" y="1488"/>
                </a:lnTo>
                <a:lnTo>
                  <a:pt x="3072" y="1536"/>
                </a:lnTo>
                <a:lnTo>
                  <a:pt x="4080" y="1152"/>
                </a:lnTo>
                <a:lnTo>
                  <a:pt x="4320" y="1584"/>
                </a:lnTo>
                <a:lnTo>
                  <a:pt x="720" y="2496"/>
                </a:lnTo>
                <a:lnTo>
                  <a:pt x="0" y="2352"/>
                </a:lnTo>
                <a:lnTo>
                  <a:pt x="144" y="1104"/>
                </a:lnTo>
                <a:lnTo>
                  <a:pt x="912" y="0"/>
                </a:lnTo>
                <a:close/>
              </a:path>
            </a:pathLst>
          </a:custGeom>
          <a:pattFill prst="pct20">
            <a:fgClr>
              <a:schemeClr val="accent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99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948" name="Freeform 3" descr="20%"/>
          <p:cNvSpPr>
            <a:spLocks/>
          </p:cNvSpPr>
          <p:nvPr/>
        </p:nvSpPr>
        <p:spPr bwMode="auto">
          <a:xfrm>
            <a:off x="4857919" y="805719"/>
            <a:ext cx="4495800" cy="3276600"/>
          </a:xfrm>
          <a:custGeom>
            <a:avLst/>
            <a:gdLst>
              <a:gd name="T0" fmla="*/ 0 w 2832"/>
              <a:gd name="T1" fmla="*/ 2147483647 h 2064"/>
              <a:gd name="T2" fmla="*/ 2147483647 w 2832"/>
              <a:gd name="T3" fmla="*/ 2147483647 h 2064"/>
              <a:gd name="T4" fmla="*/ 2147483647 w 2832"/>
              <a:gd name="T5" fmla="*/ 2147483647 h 2064"/>
              <a:gd name="T6" fmla="*/ 2147483647 w 2832"/>
              <a:gd name="T7" fmla="*/ 2147483647 h 2064"/>
              <a:gd name="T8" fmla="*/ 2147483647 w 2832"/>
              <a:gd name="T9" fmla="*/ 0 h 2064"/>
              <a:gd name="T10" fmla="*/ 0 w 2832"/>
              <a:gd name="T11" fmla="*/ 2147483647 h 20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32" h="2064">
                <a:moveTo>
                  <a:pt x="0" y="480"/>
                </a:moveTo>
                <a:lnTo>
                  <a:pt x="384" y="2064"/>
                </a:lnTo>
                <a:lnTo>
                  <a:pt x="2832" y="1776"/>
                </a:lnTo>
                <a:lnTo>
                  <a:pt x="2208" y="48"/>
                </a:lnTo>
                <a:lnTo>
                  <a:pt x="432" y="0"/>
                </a:lnTo>
                <a:lnTo>
                  <a:pt x="0" y="480"/>
                </a:lnTo>
                <a:close/>
              </a:path>
            </a:pathLst>
          </a:custGeom>
          <a:pattFill prst="pct20">
            <a:fgClr>
              <a:srgbClr val="0099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99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7B85B4F-6AE9-4A53-9F0A-10E214A4C725}"/>
              </a:ext>
            </a:extLst>
          </p:cNvPr>
          <p:cNvGrpSpPr/>
          <p:nvPr/>
        </p:nvGrpSpPr>
        <p:grpSpPr>
          <a:xfrm>
            <a:off x="2933670" y="912348"/>
            <a:ext cx="6641208" cy="5155077"/>
            <a:chOff x="2844135" y="805668"/>
            <a:chExt cx="6641208" cy="5155077"/>
          </a:xfrm>
        </p:grpSpPr>
        <p:sp>
          <p:nvSpPr>
            <p:cNvPr id="82950" name="Text Box 5"/>
            <p:cNvSpPr txBox="1">
              <a:spLocks noChangeArrowheads="1"/>
            </p:cNvSpPr>
            <p:nvPr/>
          </p:nvSpPr>
          <p:spPr bwMode="auto">
            <a:xfrm>
              <a:off x="5503198" y="92949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82951" name="Text Box 6"/>
            <p:cNvSpPr txBox="1">
              <a:spLocks noChangeArrowheads="1"/>
            </p:cNvSpPr>
            <p:nvPr/>
          </p:nvSpPr>
          <p:spPr bwMode="auto">
            <a:xfrm>
              <a:off x="4276060" y="163275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7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82952" name="Text Box 7"/>
            <p:cNvSpPr txBox="1">
              <a:spLocks noChangeArrowheads="1"/>
            </p:cNvSpPr>
            <p:nvPr/>
          </p:nvSpPr>
          <p:spPr bwMode="auto">
            <a:xfrm>
              <a:off x="3038862" y="3545693"/>
              <a:ext cx="47801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latin typeface="Calibri" panose="020F0502020204030204" pitchFamily="34" charset="0"/>
                </a:rPr>
                <a:t>-1</a:t>
              </a:r>
            </a:p>
          </p:txBody>
        </p:sp>
        <p:sp>
          <p:nvSpPr>
            <p:cNvPr id="82953" name="Text Box 8"/>
            <p:cNvSpPr txBox="1">
              <a:spLocks noChangeArrowheads="1"/>
            </p:cNvSpPr>
            <p:nvPr/>
          </p:nvSpPr>
          <p:spPr bwMode="auto">
            <a:xfrm>
              <a:off x="6111210" y="271225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82954" name="Text Box 9"/>
            <p:cNvSpPr txBox="1">
              <a:spLocks noChangeArrowheads="1"/>
            </p:cNvSpPr>
            <p:nvPr/>
          </p:nvSpPr>
          <p:spPr bwMode="auto">
            <a:xfrm>
              <a:off x="5044410" y="249317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82955" name="Text Box 10"/>
            <p:cNvSpPr txBox="1">
              <a:spLocks noChangeArrowheads="1"/>
            </p:cNvSpPr>
            <p:nvPr/>
          </p:nvSpPr>
          <p:spPr bwMode="auto">
            <a:xfrm>
              <a:off x="6911310" y="80566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82956" name="Text Box 11"/>
            <p:cNvSpPr txBox="1">
              <a:spLocks noChangeArrowheads="1"/>
            </p:cNvSpPr>
            <p:nvPr/>
          </p:nvSpPr>
          <p:spPr bwMode="auto">
            <a:xfrm>
              <a:off x="6112798" y="137240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82957" name="Text Box 12"/>
            <p:cNvSpPr txBox="1">
              <a:spLocks noChangeArrowheads="1"/>
            </p:cNvSpPr>
            <p:nvPr/>
          </p:nvSpPr>
          <p:spPr bwMode="auto">
            <a:xfrm>
              <a:off x="8467060" y="202169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82958" name="Text Box 13"/>
            <p:cNvSpPr txBox="1">
              <a:spLocks noChangeArrowheads="1"/>
            </p:cNvSpPr>
            <p:nvPr/>
          </p:nvSpPr>
          <p:spPr bwMode="auto">
            <a:xfrm>
              <a:off x="7447885" y="238999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82959" name="Text Box 14"/>
            <p:cNvSpPr txBox="1">
              <a:spLocks noChangeArrowheads="1"/>
            </p:cNvSpPr>
            <p:nvPr/>
          </p:nvSpPr>
          <p:spPr bwMode="auto">
            <a:xfrm>
              <a:off x="8027323" y="313294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82960" name="Text Box 15"/>
            <p:cNvSpPr txBox="1">
              <a:spLocks noChangeArrowheads="1"/>
            </p:cNvSpPr>
            <p:nvPr/>
          </p:nvSpPr>
          <p:spPr bwMode="auto">
            <a:xfrm>
              <a:off x="9117935" y="343139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82961" name="Text Box 16"/>
            <p:cNvSpPr txBox="1">
              <a:spLocks noChangeArrowheads="1"/>
            </p:cNvSpPr>
            <p:nvPr/>
          </p:nvSpPr>
          <p:spPr bwMode="auto">
            <a:xfrm>
              <a:off x="4468148" y="287417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82962" name="Text Box 17"/>
            <p:cNvSpPr txBox="1">
              <a:spLocks noChangeArrowheads="1"/>
            </p:cNvSpPr>
            <p:nvPr/>
          </p:nvSpPr>
          <p:spPr bwMode="auto">
            <a:xfrm>
              <a:off x="4276060" y="389970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82963" name="Text Box 18"/>
            <p:cNvSpPr txBox="1">
              <a:spLocks noChangeArrowheads="1"/>
            </p:cNvSpPr>
            <p:nvPr/>
          </p:nvSpPr>
          <p:spPr bwMode="auto">
            <a:xfrm>
              <a:off x="3514060" y="428229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82964" name="Text Box 19"/>
            <p:cNvSpPr txBox="1">
              <a:spLocks noChangeArrowheads="1"/>
            </p:cNvSpPr>
            <p:nvPr/>
          </p:nvSpPr>
          <p:spPr bwMode="auto">
            <a:xfrm>
              <a:off x="4026823" y="489824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82965" name="Text Box 20"/>
            <p:cNvSpPr txBox="1">
              <a:spLocks noChangeArrowheads="1"/>
            </p:cNvSpPr>
            <p:nvPr/>
          </p:nvSpPr>
          <p:spPr bwMode="auto">
            <a:xfrm>
              <a:off x="4853910" y="515859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82966" name="Text Box 21"/>
            <p:cNvSpPr txBox="1">
              <a:spLocks noChangeArrowheads="1"/>
            </p:cNvSpPr>
            <p:nvPr/>
          </p:nvSpPr>
          <p:spPr bwMode="auto">
            <a:xfrm>
              <a:off x="2844135" y="531892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82967" name="Text Box 22"/>
            <p:cNvSpPr txBox="1">
              <a:spLocks noChangeArrowheads="1"/>
            </p:cNvSpPr>
            <p:nvPr/>
          </p:nvSpPr>
          <p:spPr bwMode="auto">
            <a:xfrm>
              <a:off x="5885785" y="393304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82968" name="Oval 23"/>
            <p:cNvSpPr>
              <a:spLocks noChangeArrowheads="1"/>
            </p:cNvSpPr>
            <p:nvPr/>
          </p:nvSpPr>
          <p:spPr bwMode="auto">
            <a:xfrm rot="21536301">
              <a:off x="6079808" y="807720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solidFill>
                    <a:srgbClr val="0033CC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2969" name="Oval 24"/>
            <p:cNvSpPr>
              <a:spLocks noChangeArrowheads="1"/>
            </p:cNvSpPr>
            <p:nvPr/>
          </p:nvSpPr>
          <p:spPr bwMode="auto">
            <a:xfrm rot="21536301">
              <a:off x="5103495" y="1587183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solidFill>
                    <a:srgbClr val="0033CC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2970" name="Oval 25"/>
            <p:cNvSpPr>
              <a:spLocks noChangeArrowheads="1"/>
            </p:cNvSpPr>
            <p:nvPr/>
          </p:nvSpPr>
          <p:spPr bwMode="auto">
            <a:xfrm rot="21536301">
              <a:off x="7621270" y="176974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solidFill>
                    <a:srgbClr val="0033CC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82971" name="Oval 26"/>
            <p:cNvSpPr>
              <a:spLocks noChangeArrowheads="1"/>
            </p:cNvSpPr>
            <p:nvPr/>
          </p:nvSpPr>
          <p:spPr bwMode="auto">
            <a:xfrm rot="21536301">
              <a:off x="5614670" y="4474845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82972" name="Oval 27"/>
            <p:cNvSpPr>
              <a:spLocks noChangeArrowheads="1"/>
            </p:cNvSpPr>
            <p:nvPr/>
          </p:nvSpPr>
          <p:spPr bwMode="auto">
            <a:xfrm rot="21536301">
              <a:off x="5595620" y="348424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82973" name="Oval 28"/>
            <p:cNvSpPr>
              <a:spLocks noChangeArrowheads="1"/>
            </p:cNvSpPr>
            <p:nvPr/>
          </p:nvSpPr>
          <p:spPr bwMode="auto">
            <a:xfrm rot="21536301">
              <a:off x="4277995" y="2288858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82974" name="Oval 29"/>
            <p:cNvSpPr>
              <a:spLocks noChangeArrowheads="1"/>
            </p:cNvSpPr>
            <p:nvPr/>
          </p:nvSpPr>
          <p:spPr bwMode="auto">
            <a:xfrm rot="21536301">
              <a:off x="4298633" y="3431858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82975" name="Oval 30"/>
            <p:cNvSpPr>
              <a:spLocks noChangeArrowheads="1"/>
            </p:cNvSpPr>
            <p:nvPr/>
          </p:nvSpPr>
          <p:spPr bwMode="auto">
            <a:xfrm rot="21536301">
              <a:off x="3936683" y="4428808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82976" name="Oval 31"/>
            <p:cNvSpPr>
              <a:spLocks noChangeArrowheads="1"/>
            </p:cNvSpPr>
            <p:nvPr/>
          </p:nvSpPr>
          <p:spPr bwMode="auto">
            <a:xfrm rot="21536301">
              <a:off x="2877820" y="4906645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82977" name="Oval 32"/>
            <p:cNvSpPr>
              <a:spLocks noChangeArrowheads="1"/>
            </p:cNvSpPr>
            <p:nvPr/>
          </p:nvSpPr>
          <p:spPr bwMode="auto">
            <a:xfrm rot="21536301">
              <a:off x="3500120" y="5579745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82978" name="Oval 33"/>
            <p:cNvSpPr>
              <a:spLocks noChangeArrowheads="1"/>
            </p:cNvSpPr>
            <p:nvPr/>
          </p:nvSpPr>
          <p:spPr bwMode="auto">
            <a:xfrm rot="21536301">
              <a:off x="7640320" y="276034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solidFill>
                    <a:srgbClr val="0033CC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82979" name="Oval 34"/>
            <p:cNvSpPr>
              <a:spLocks noChangeArrowheads="1"/>
            </p:cNvSpPr>
            <p:nvPr/>
          </p:nvSpPr>
          <p:spPr bwMode="auto">
            <a:xfrm rot="21536301">
              <a:off x="8711883" y="304450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solidFill>
                    <a:srgbClr val="0033CC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82980" name="Oval 35"/>
            <p:cNvSpPr>
              <a:spLocks noChangeArrowheads="1"/>
            </p:cNvSpPr>
            <p:nvPr/>
          </p:nvSpPr>
          <p:spPr bwMode="auto">
            <a:xfrm rot="21536301">
              <a:off x="8729345" y="3958908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82981" name="Line 36"/>
            <p:cNvSpPr>
              <a:spLocks noChangeShapeType="1"/>
            </p:cNvSpPr>
            <p:nvPr/>
          </p:nvSpPr>
          <p:spPr bwMode="auto">
            <a:xfrm rot="21536301" flipH="1">
              <a:off x="5478145" y="1196658"/>
              <a:ext cx="685800" cy="4572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2982" name="Line 37"/>
            <p:cNvSpPr>
              <a:spLocks noChangeShapeType="1"/>
            </p:cNvSpPr>
            <p:nvPr/>
          </p:nvSpPr>
          <p:spPr bwMode="auto">
            <a:xfrm rot="21536301" flipH="1">
              <a:off x="4651058" y="1899920"/>
              <a:ext cx="457200" cy="3810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2983" name="Line 38"/>
            <p:cNvSpPr>
              <a:spLocks noChangeShapeType="1"/>
            </p:cNvSpPr>
            <p:nvPr/>
          </p:nvSpPr>
          <p:spPr bwMode="auto">
            <a:xfrm rot="21536301">
              <a:off x="4441508" y="2669858"/>
              <a:ext cx="0" cy="7620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2984" name="Line 39"/>
            <p:cNvSpPr>
              <a:spLocks noChangeShapeType="1"/>
            </p:cNvSpPr>
            <p:nvPr/>
          </p:nvSpPr>
          <p:spPr bwMode="auto">
            <a:xfrm rot="21536301" flipH="1">
              <a:off x="4231958" y="3816033"/>
              <a:ext cx="152400" cy="5334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2985" name="Line 40"/>
            <p:cNvSpPr>
              <a:spLocks noChangeShapeType="1"/>
            </p:cNvSpPr>
            <p:nvPr/>
          </p:nvSpPr>
          <p:spPr bwMode="auto">
            <a:xfrm rot="21536301" flipH="1">
              <a:off x="3254058" y="4743133"/>
              <a:ext cx="685800" cy="1524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2986" name="Line 41"/>
            <p:cNvSpPr>
              <a:spLocks noChangeShapeType="1"/>
            </p:cNvSpPr>
            <p:nvPr/>
          </p:nvSpPr>
          <p:spPr bwMode="auto">
            <a:xfrm rot="21536301">
              <a:off x="3188970" y="5281295"/>
              <a:ext cx="304800" cy="3048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2987" name="Line 42"/>
            <p:cNvSpPr>
              <a:spLocks noChangeShapeType="1"/>
            </p:cNvSpPr>
            <p:nvPr/>
          </p:nvSpPr>
          <p:spPr bwMode="auto">
            <a:xfrm rot="21536301">
              <a:off x="4670108" y="2657158"/>
              <a:ext cx="990600" cy="83820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2988" name="Line 43"/>
            <p:cNvSpPr>
              <a:spLocks noChangeShapeType="1"/>
            </p:cNvSpPr>
            <p:nvPr/>
          </p:nvSpPr>
          <p:spPr bwMode="auto">
            <a:xfrm rot="21536301">
              <a:off x="5757545" y="3941445"/>
              <a:ext cx="0" cy="4572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2989" name="Line 44"/>
            <p:cNvSpPr>
              <a:spLocks noChangeShapeType="1"/>
            </p:cNvSpPr>
            <p:nvPr/>
          </p:nvSpPr>
          <p:spPr bwMode="auto">
            <a:xfrm rot="21536301">
              <a:off x="6470333" y="1098233"/>
              <a:ext cx="1143000" cy="762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2990" name="Line 45"/>
            <p:cNvSpPr>
              <a:spLocks noChangeShapeType="1"/>
            </p:cNvSpPr>
            <p:nvPr/>
          </p:nvSpPr>
          <p:spPr bwMode="auto">
            <a:xfrm rot="21536301">
              <a:off x="7860983" y="2225358"/>
              <a:ext cx="0" cy="533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2991" name="Line 46"/>
            <p:cNvSpPr>
              <a:spLocks noChangeShapeType="1"/>
            </p:cNvSpPr>
            <p:nvPr/>
          </p:nvSpPr>
          <p:spPr bwMode="auto">
            <a:xfrm rot="21536301">
              <a:off x="8022908" y="2979420"/>
              <a:ext cx="609600" cy="1524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2992" name="Line 47"/>
            <p:cNvSpPr>
              <a:spLocks noChangeShapeType="1"/>
            </p:cNvSpPr>
            <p:nvPr/>
          </p:nvSpPr>
          <p:spPr bwMode="auto">
            <a:xfrm rot="21536301">
              <a:off x="8873808" y="3503295"/>
              <a:ext cx="0" cy="3810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2993" name="Line 48"/>
            <p:cNvSpPr>
              <a:spLocks noChangeShapeType="1"/>
            </p:cNvSpPr>
            <p:nvPr/>
          </p:nvSpPr>
          <p:spPr bwMode="auto">
            <a:xfrm rot="21536301" flipH="1" flipV="1">
              <a:off x="8014970" y="2139633"/>
              <a:ext cx="838200" cy="914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2994" name="Line 49"/>
            <p:cNvSpPr>
              <a:spLocks noChangeShapeType="1"/>
            </p:cNvSpPr>
            <p:nvPr/>
          </p:nvSpPr>
          <p:spPr bwMode="auto">
            <a:xfrm rot="21536301" flipV="1">
              <a:off x="3719195" y="4890770"/>
              <a:ext cx="381000" cy="6858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2995" name="Line 50"/>
            <p:cNvSpPr>
              <a:spLocks noChangeShapeType="1"/>
            </p:cNvSpPr>
            <p:nvPr/>
          </p:nvSpPr>
          <p:spPr bwMode="auto">
            <a:xfrm rot="21536301" flipV="1">
              <a:off x="3082608" y="2684145"/>
              <a:ext cx="1219200" cy="22098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2996" name="Line 51"/>
            <p:cNvSpPr>
              <a:spLocks noChangeShapeType="1"/>
            </p:cNvSpPr>
            <p:nvPr/>
          </p:nvSpPr>
          <p:spPr bwMode="auto">
            <a:xfrm rot="21536301" flipH="1" flipV="1">
              <a:off x="5487670" y="1869758"/>
              <a:ext cx="2133600" cy="1524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2997" name="Line 52"/>
            <p:cNvSpPr>
              <a:spLocks noChangeShapeType="1"/>
            </p:cNvSpPr>
            <p:nvPr/>
          </p:nvSpPr>
          <p:spPr bwMode="auto">
            <a:xfrm rot="21536301" flipH="1">
              <a:off x="5962333" y="2169795"/>
              <a:ext cx="1676400" cy="13716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2998" name="Line 53"/>
            <p:cNvSpPr>
              <a:spLocks noChangeShapeType="1"/>
            </p:cNvSpPr>
            <p:nvPr/>
          </p:nvSpPr>
          <p:spPr bwMode="auto">
            <a:xfrm rot="21536301" flipH="1">
              <a:off x="3871595" y="4798695"/>
              <a:ext cx="1752600" cy="7620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939110" y="3287658"/>
            <a:ext cx="619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9900"/>
                </a:solidFill>
              </a:rPr>
              <a:t>safe</a:t>
            </a:r>
          </a:p>
        </p:txBody>
      </p:sp>
      <p:sp>
        <p:nvSpPr>
          <p:cNvPr id="57" name="Slide Number Placeholder 5"/>
          <p:cNvSpPr txBox="1">
            <a:spLocks/>
          </p:cNvSpPr>
          <p:nvPr/>
        </p:nvSpPr>
        <p:spPr>
          <a:xfrm>
            <a:off x="9884664" y="6336792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B82414D-ADEF-4D4F-A895-BEACB58DAAC3}" type="slidenum">
              <a:rPr lang="en-US" altLang="en-US" sz="16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28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22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A3F29D-BA06-4E63-9485-284B7087DB10}" type="slidenum">
              <a:rPr lang="en-US" altLang="en-US" sz="1400">
                <a:latin typeface="AcadEref" panose="02000500000000020003" pitchFamily="2" charset="0"/>
              </a:rPr>
              <a:pPr/>
              <a:t>29</a:t>
            </a:fld>
            <a:endParaRPr lang="en-US" altLang="en-US" sz="1400" dirty="0">
              <a:latin typeface="AcadEref" panose="02000500000000020003" pitchFamily="2" charset="0"/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Greedy algorithms: Choose safe edges that don’t create cycles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49" y="1408420"/>
            <a:ext cx="10811983" cy="5200045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2800" b="1" dirty="0" err="1">
                <a:solidFill>
                  <a:srgbClr val="695082"/>
                </a:solidFill>
              </a:rPr>
              <a:t>Kruskal’s</a:t>
            </a:r>
            <a:r>
              <a:rPr lang="en-US" altLang="en-US" sz="2800" b="1" dirty="0">
                <a:solidFill>
                  <a:srgbClr val="695082"/>
                </a:solidFill>
              </a:rPr>
              <a:t> Algorithm: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Always choose cheapest edge connecting two pieces of the graph that aren’t yet connected</a:t>
            </a:r>
          </a:p>
          <a:p>
            <a:pPr lvl="1" eaLnBrk="1" hangingPunct="1">
              <a:lnSpc>
                <a:spcPct val="100000"/>
              </a:lnSpc>
            </a:pPr>
            <a:endParaRPr lang="en-US" altLang="en-US" sz="2400" dirty="0"/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This is the cheapest edge across any cut that has those two pieces on different sides and doesn’t split any other current pieces (respects the cut). </a:t>
            </a:r>
          </a:p>
          <a:p>
            <a:pPr lvl="1" eaLnBrk="1" hangingPunct="1"/>
            <a:endParaRPr lang="en-US" altLang="en-US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9884664" y="6336792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B82414D-ADEF-4D4F-A895-BEACB58DAAC3}" type="slidenum">
              <a:rPr lang="en-US" altLang="en-US" sz="16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29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9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43E0B-C645-E2FD-C826-4D23753C8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4EE5CF9F-BF11-8EAE-D097-BAADC191D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Greedy Analysis Strategies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7297FD58-DBF7-0F43-83C8-5916392BFB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49" y="1404454"/>
            <a:ext cx="9849629" cy="5200045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Greedy algorithm stays ahead:  </a:t>
            </a:r>
            <a:r>
              <a:rPr lang="en-US" altLang="en-US" sz="2400" dirty="0"/>
              <a:t>Show that after each step of the greedy algorithm, its solution is at least as good as any other algorithm’s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/>
              <a:t>Consider an arbitrary other PB&amp;J sandwich. Show that every ingredient I use increases the deliciousness by at least as much as the other sandwich’s ingredient.</a:t>
            </a:r>
            <a:endParaRPr lang="en-US" altLang="en-US" sz="1050" dirty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Structural:  </a:t>
            </a:r>
            <a:r>
              <a:rPr lang="en-US" altLang="en-US" sz="2400" dirty="0"/>
              <a:t>Discover a simple "structural" bound asserting that every possible solution must have a certain value. Then show that your algorithm always achieves this bound.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/>
              <a:t>Show that the maximum deliciousness of a PB&amp;J sandwich is 9.5/10, then show that my sandwich has a deliciousness score of 9.5.</a:t>
            </a:r>
            <a:endParaRPr lang="en-US" altLang="en-US" sz="2400" dirty="0"/>
          </a:p>
          <a:p>
            <a:pPr marL="0" lvl="0" indent="0"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Exchange argument: 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dirty="0">
                <a:solidFill>
                  <a:prstClr val="black"/>
                </a:solidFill>
              </a:rPr>
              <a:t>Gradually transform any solution to the one found by the greedy algorithm without hurting its quality.</a:t>
            </a:r>
          </a:p>
          <a:p>
            <a:pPr lvl="1"/>
            <a:r>
              <a:rPr lang="en-US" altLang="en-US" sz="2000" dirty="0">
                <a:solidFill>
                  <a:prstClr val="black"/>
                </a:solidFill>
              </a:rPr>
              <a:t>Consider an arbitrary other PB&amp;J sandwich. Show that, for each ingredient, swapping it out with my choice won’t decrease the deliciousness.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8E9D1E7E-E8A2-CDF3-EDF6-712697BC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31F70F-71F2-4708-B1E8-4394A852EFD5}" type="slidenum"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en-US" alt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B44A56-C089-18E1-CD3C-977AFD20E6A1}"/>
              </a:ext>
            </a:extLst>
          </p:cNvPr>
          <p:cNvSpPr/>
          <p:nvPr/>
        </p:nvSpPr>
        <p:spPr>
          <a:xfrm>
            <a:off x="628649" y="4832059"/>
            <a:ext cx="9782089" cy="14073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3" descr="20%">
            <a:extLst>
              <a:ext uri="{FF2B5EF4-FFF2-40B4-BE49-F238E27FC236}">
                <a16:creationId xmlns:a16="http://schemas.microsoft.com/office/drawing/2014/main" id="{0984E261-C9BF-46D6-801A-759F134DBDB9}"/>
              </a:ext>
            </a:extLst>
          </p:cNvPr>
          <p:cNvSpPr>
            <a:spLocks/>
          </p:cNvSpPr>
          <p:nvPr/>
        </p:nvSpPr>
        <p:spPr bwMode="auto">
          <a:xfrm>
            <a:off x="5272932" y="2605919"/>
            <a:ext cx="4114800" cy="2667000"/>
          </a:xfrm>
          <a:custGeom>
            <a:avLst/>
            <a:gdLst>
              <a:gd name="T0" fmla="*/ 0 w 2592"/>
              <a:gd name="T1" fmla="*/ 2147483647 h 1680"/>
              <a:gd name="T2" fmla="*/ 2147483647 w 2592"/>
              <a:gd name="T3" fmla="*/ 0 h 1680"/>
              <a:gd name="T4" fmla="*/ 2147483647 w 2592"/>
              <a:gd name="T5" fmla="*/ 2147483647 h 1680"/>
              <a:gd name="T6" fmla="*/ 2147483647 w 2592"/>
              <a:gd name="T7" fmla="*/ 2147483647 h 1680"/>
              <a:gd name="T8" fmla="*/ 2147483647 w 2592"/>
              <a:gd name="T9" fmla="*/ 2147483647 h 1680"/>
              <a:gd name="T10" fmla="*/ 2147483647 w 2592"/>
              <a:gd name="T11" fmla="*/ 2147483647 h 1680"/>
              <a:gd name="T12" fmla="*/ 0 w 2592"/>
              <a:gd name="T13" fmla="*/ 2147483647 h 16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92" h="1680">
                <a:moveTo>
                  <a:pt x="0" y="816"/>
                </a:moveTo>
                <a:lnTo>
                  <a:pt x="912" y="0"/>
                </a:lnTo>
                <a:lnTo>
                  <a:pt x="1872" y="96"/>
                </a:lnTo>
                <a:lnTo>
                  <a:pt x="2208" y="768"/>
                </a:lnTo>
                <a:lnTo>
                  <a:pt x="2592" y="912"/>
                </a:lnTo>
                <a:lnTo>
                  <a:pt x="2400" y="1680"/>
                </a:lnTo>
                <a:lnTo>
                  <a:pt x="0" y="816"/>
                </a:lnTo>
                <a:close/>
              </a:path>
            </a:pathLst>
          </a:custGeom>
          <a:pattFill prst="pct20">
            <a:fgClr>
              <a:schemeClr val="accent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99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7" name="Freeform 2" descr="20%">
            <a:extLst>
              <a:ext uri="{FF2B5EF4-FFF2-40B4-BE49-F238E27FC236}">
                <a16:creationId xmlns:a16="http://schemas.microsoft.com/office/drawing/2014/main" id="{0FFB381E-7FEA-4E7B-A477-5B2907AA31CA}"/>
              </a:ext>
            </a:extLst>
          </p:cNvPr>
          <p:cNvSpPr>
            <a:spLocks/>
          </p:cNvSpPr>
          <p:nvPr/>
        </p:nvSpPr>
        <p:spPr bwMode="auto">
          <a:xfrm>
            <a:off x="2617122" y="1009529"/>
            <a:ext cx="6858000" cy="5257800"/>
          </a:xfrm>
          <a:custGeom>
            <a:avLst/>
            <a:gdLst>
              <a:gd name="T0" fmla="*/ 2147483647 w 4320"/>
              <a:gd name="T1" fmla="*/ 2147483647 h 3312"/>
              <a:gd name="T2" fmla="*/ 2147483647 w 4320"/>
              <a:gd name="T3" fmla="*/ 2147483647 h 3312"/>
              <a:gd name="T4" fmla="*/ 2147483647 w 4320"/>
              <a:gd name="T5" fmla="*/ 2147483647 h 3312"/>
              <a:gd name="T6" fmla="*/ 2147483647 w 4320"/>
              <a:gd name="T7" fmla="*/ 2147483647 h 3312"/>
              <a:gd name="T8" fmla="*/ 2147483647 w 4320"/>
              <a:gd name="T9" fmla="*/ 2147483647 h 3312"/>
              <a:gd name="T10" fmla="*/ 2147483647 w 4320"/>
              <a:gd name="T11" fmla="*/ 2147483647 h 3312"/>
              <a:gd name="T12" fmla="*/ 2147483647 w 4320"/>
              <a:gd name="T13" fmla="*/ 2147483647 h 3312"/>
              <a:gd name="T14" fmla="*/ 2147483647 w 4320"/>
              <a:gd name="T15" fmla="*/ 2147483647 h 3312"/>
              <a:gd name="T16" fmla="*/ 2147483647 w 4320"/>
              <a:gd name="T17" fmla="*/ 2147483647 h 3312"/>
              <a:gd name="T18" fmla="*/ 2147483647 w 4320"/>
              <a:gd name="T19" fmla="*/ 2147483647 h 3312"/>
              <a:gd name="T20" fmla="*/ 2147483647 w 4320"/>
              <a:gd name="T21" fmla="*/ 0 h 3312"/>
              <a:gd name="T22" fmla="*/ 2147483647 w 4320"/>
              <a:gd name="T23" fmla="*/ 2147483647 h 3312"/>
              <a:gd name="T24" fmla="*/ 2147483647 w 4320"/>
              <a:gd name="T25" fmla="*/ 2147483647 h 3312"/>
              <a:gd name="T26" fmla="*/ 0 w 4320"/>
              <a:gd name="T27" fmla="*/ 2147483647 h 3312"/>
              <a:gd name="T28" fmla="*/ 2147483647 w 4320"/>
              <a:gd name="T29" fmla="*/ 2147483647 h 3312"/>
              <a:gd name="T30" fmla="*/ 2147483647 w 4320"/>
              <a:gd name="T31" fmla="*/ 2147483647 h 3312"/>
              <a:gd name="T32" fmla="*/ 2147483647 w 4320"/>
              <a:gd name="T33" fmla="*/ 2147483647 h 3312"/>
              <a:gd name="T34" fmla="*/ 2147483647 w 4320"/>
              <a:gd name="T35" fmla="*/ 2147483647 h 33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320" h="3312">
                <a:moveTo>
                  <a:pt x="2352" y="2448"/>
                </a:moveTo>
                <a:lnTo>
                  <a:pt x="1440" y="1968"/>
                </a:lnTo>
                <a:lnTo>
                  <a:pt x="1632" y="1152"/>
                </a:lnTo>
                <a:lnTo>
                  <a:pt x="2448" y="816"/>
                </a:lnTo>
                <a:lnTo>
                  <a:pt x="3360" y="1008"/>
                </a:lnTo>
                <a:lnTo>
                  <a:pt x="3648" y="1152"/>
                </a:lnTo>
                <a:lnTo>
                  <a:pt x="3936" y="1728"/>
                </a:lnTo>
                <a:lnTo>
                  <a:pt x="4080" y="1776"/>
                </a:lnTo>
                <a:lnTo>
                  <a:pt x="4320" y="1632"/>
                </a:lnTo>
                <a:lnTo>
                  <a:pt x="3888" y="576"/>
                </a:lnTo>
                <a:lnTo>
                  <a:pt x="2784" y="0"/>
                </a:lnTo>
                <a:lnTo>
                  <a:pt x="2016" y="48"/>
                </a:lnTo>
                <a:lnTo>
                  <a:pt x="720" y="864"/>
                </a:lnTo>
                <a:lnTo>
                  <a:pt x="0" y="2688"/>
                </a:lnTo>
                <a:lnTo>
                  <a:pt x="288" y="3264"/>
                </a:lnTo>
                <a:lnTo>
                  <a:pt x="864" y="3312"/>
                </a:lnTo>
                <a:lnTo>
                  <a:pt x="2256" y="2784"/>
                </a:lnTo>
                <a:lnTo>
                  <a:pt x="2352" y="2448"/>
                </a:lnTo>
                <a:close/>
              </a:path>
            </a:pathLst>
          </a:custGeom>
          <a:pattFill prst="pct20">
            <a:fgClr>
              <a:srgbClr val="0099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99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49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D5C1C-3344-4596-9859-6ED63A20A07B}" type="slidenum">
              <a:rPr lang="en-US" altLang="en-US" sz="1400">
                <a:latin typeface="AcadEref" panose="02000500000000020003" pitchFamily="2" charset="0"/>
              </a:rPr>
              <a:pPr/>
              <a:t>30</a:t>
            </a:fld>
            <a:endParaRPr lang="en-US" altLang="en-US" sz="1400" dirty="0">
              <a:latin typeface="AcadEref" panose="02000500000000020003" pitchFamily="2" charset="0"/>
            </a:endParaRPr>
          </a:p>
        </p:txBody>
      </p:sp>
      <p:sp>
        <p:nvSpPr>
          <p:cNvPr id="8499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Kruskal’s Algorithm</a:t>
            </a:r>
          </a:p>
        </p:txBody>
      </p:sp>
      <p:sp>
        <p:nvSpPr>
          <p:cNvPr id="84998" name="Text Box 5"/>
          <p:cNvSpPr txBox="1">
            <a:spLocks noChangeArrowheads="1"/>
          </p:cNvSpPr>
          <p:nvPr/>
        </p:nvSpPr>
        <p:spPr bwMode="auto">
          <a:xfrm>
            <a:off x="5592733" y="1179625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84999" name="Text Box 6"/>
          <p:cNvSpPr txBox="1">
            <a:spLocks noChangeArrowheads="1"/>
          </p:cNvSpPr>
          <p:nvPr/>
        </p:nvSpPr>
        <p:spPr bwMode="auto">
          <a:xfrm>
            <a:off x="4365595" y="1882886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85000" name="Text Box 7"/>
          <p:cNvSpPr txBox="1">
            <a:spLocks noChangeArrowheads="1"/>
          </p:cNvSpPr>
          <p:nvPr/>
        </p:nvSpPr>
        <p:spPr bwMode="auto">
          <a:xfrm>
            <a:off x="3128397" y="3795825"/>
            <a:ext cx="4780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-1</a:t>
            </a:r>
          </a:p>
        </p:txBody>
      </p:sp>
      <p:sp>
        <p:nvSpPr>
          <p:cNvPr id="85001" name="Text Box 8"/>
          <p:cNvSpPr txBox="1">
            <a:spLocks noChangeArrowheads="1"/>
          </p:cNvSpPr>
          <p:nvPr/>
        </p:nvSpPr>
        <p:spPr bwMode="auto">
          <a:xfrm>
            <a:off x="6200745" y="2962386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  <p:sp>
        <p:nvSpPr>
          <p:cNvPr id="85002" name="Text Box 9"/>
          <p:cNvSpPr txBox="1">
            <a:spLocks noChangeArrowheads="1"/>
          </p:cNvSpPr>
          <p:nvPr/>
        </p:nvSpPr>
        <p:spPr bwMode="auto">
          <a:xfrm>
            <a:off x="5133945" y="2743311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  <p:sp>
        <p:nvSpPr>
          <p:cNvPr id="85003" name="Text Box 10"/>
          <p:cNvSpPr txBox="1">
            <a:spLocks noChangeArrowheads="1"/>
          </p:cNvSpPr>
          <p:nvPr/>
        </p:nvSpPr>
        <p:spPr bwMode="auto">
          <a:xfrm>
            <a:off x="7000845" y="1055800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85004" name="Text Box 11"/>
          <p:cNvSpPr txBox="1">
            <a:spLocks noChangeArrowheads="1"/>
          </p:cNvSpPr>
          <p:nvPr/>
        </p:nvSpPr>
        <p:spPr bwMode="auto">
          <a:xfrm>
            <a:off x="6202333" y="1622536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85005" name="Text Box 12"/>
          <p:cNvSpPr txBox="1">
            <a:spLocks noChangeArrowheads="1"/>
          </p:cNvSpPr>
          <p:nvPr/>
        </p:nvSpPr>
        <p:spPr bwMode="auto">
          <a:xfrm>
            <a:off x="8556595" y="2271825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85006" name="Text Box 13"/>
          <p:cNvSpPr txBox="1">
            <a:spLocks noChangeArrowheads="1"/>
          </p:cNvSpPr>
          <p:nvPr/>
        </p:nvSpPr>
        <p:spPr bwMode="auto">
          <a:xfrm>
            <a:off x="7537420" y="2640125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  <p:sp>
        <p:nvSpPr>
          <p:cNvPr id="85007" name="Text Box 14"/>
          <p:cNvSpPr txBox="1">
            <a:spLocks noChangeArrowheads="1"/>
          </p:cNvSpPr>
          <p:nvPr/>
        </p:nvSpPr>
        <p:spPr bwMode="auto">
          <a:xfrm>
            <a:off x="8116858" y="3383075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5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  <p:sp>
        <p:nvSpPr>
          <p:cNvPr id="85008" name="Text Box 15"/>
          <p:cNvSpPr txBox="1">
            <a:spLocks noChangeArrowheads="1"/>
          </p:cNvSpPr>
          <p:nvPr/>
        </p:nvSpPr>
        <p:spPr bwMode="auto">
          <a:xfrm>
            <a:off x="9207470" y="3681525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8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  <p:sp>
        <p:nvSpPr>
          <p:cNvPr id="85009" name="Text Box 16"/>
          <p:cNvSpPr txBox="1">
            <a:spLocks noChangeArrowheads="1"/>
          </p:cNvSpPr>
          <p:nvPr/>
        </p:nvSpPr>
        <p:spPr bwMode="auto">
          <a:xfrm>
            <a:off x="4557683" y="3124311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85010" name="Text Box 17"/>
          <p:cNvSpPr txBox="1">
            <a:spLocks noChangeArrowheads="1"/>
          </p:cNvSpPr>
          <p:nvPr/>
        </p:nvSpPr>
        <p:spPr bwMode="auto">
          <a:xfrm>
            <a:off x="4365595" y="4149836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85011" name="Text Box 18"/>
          <p:cNvSpPr txBox="1">
            <a:spLocks noChangeArrowheads="1"/>
          </p:cNvSpPr>
          <p:nvPr/>
        </p:nvSpPr>
        <p:spPr bwMode="auto">
          <a:xfrm>
            <a:off x="3603595" y="4532425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85012" name="Text Box 19"/>
          <p:cNvSpPr txBox="1">
            <a:spLocks noChangeArrowheads="1"/>
          </p:cNvSpPr>
          <p:nvPr/>
        </p:nvSpPr>
        <p:spPr bwMode="auto">
          <a:xfrm>
            <a:off x="4116358" y="5148375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85013" name="Text Box 20"/>
          <p:cNvSpPr txBox="1">
            <a:spLocks noChangeArrowheads="1"/>
          </p:cNvSpPr>
          <p:nvPr/>
        </p:nvSpPr>
        <p:spPr bwMode="auto">
          <a:xfrm>
            <a:off x="4943445" y="5408725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85014" name="Text Box 21"/>
          <p:cNvSpPr txBox="1">
            <a:spLocks noChangeArrowheads="1"/>
          </p:cNvSpPr>
          <p:nvPr/>
        </p:nvSpPr>
        <p:spPr bwMode="auto">
          <a:xfrm>
            <a:off x="2933670" y="5569061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85015" name="Text Box 22"/>
          <p:cNvSpPr txBox="1">
            <a:spLocks noChangeArrowheads="1"/>
          </p:cNvSpPr>
          <p:nvPr/>
        </p:nvSpPr>
        <p:spPr bwMode="auto">
          <a:xfrm>
            <a:off x="5975320" y="4183175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8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  <p:sp>
        <p:nvSpPr>
          <p:cNvPr id="85016" name="Oval 23"/>
          <p:cNvSpPr>
            <a:spLocks noChangeArrowheads="1"/>
          </p:cNvSpPr>
          <p:nvPr/>
        </p:nvSpPr>
        <p:spPr bwMode="auto">
          <a:xfrm rot="21536301">
            <a:off x="6169343" y="105785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5017" name="Oval 24"/>
          <p:cNvSpPr>
            <a:spLocks noChangeArrowheads="1"/>
          </p:cNvSpPr>
          <p:nvPr/>
        </p:nvSpPr>
        <p:spPr bwMode="auto">
          <a:xfrm rot="21536301">
            <a:off x="5193030" y="183731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5018" name="Oval 25"/>
          <p:cNvSpPr>
            <a:spLocks noChangeArrowheads="1"/>
          </p:cNvSpPr>
          <p:nvPr/>
        </p:nvSpPr>
        <p:spPr bwMode="auto">
          <a:xfrm rot="21536301">
            <a:off x="7710805" y="2019877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85019" name="Oval 26"/>
          <p:cNvSpPr>
            <a:spLocks noChangeArrowheads="1"/>
          </p:cNvSpPr>
          <p:nvPr/>
        </p:nvSpPr>
        <p:spPr bwMode="auto">
          <a:xfrm rot="21536301">
            <a:off x="5704205" y="4724977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85020" name="Oval 27"/>
          <p:cNvSpPr>
            <a:spLocks noChangeArrowheads="1"/>
          </p:cNvSpPr>
          <p:nvPr/>
        </p:nvSpPr>
        <p:spPr bwMode="auto">
          <a:xfrm rot="21536301">
            <a:off x="5685155" y="3734377"/>
            <a:ext cx="381000" cy="3810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99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85021" name="Oval 28"/>
          <p:cNvSpPr>
            <a:spLocks noChangeArrowheads="1"/>
          </p:cNvSpPr>
          <p:nvPr/>
        </p:nvSpPr>
        <p:spPr bwMode="auto">
          <a:xfrm rot="21536301">
            <a:off x="4367530" y="253899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85022" name="Oval 29"/>
          <p:cNvSpPr>
            <a:spLocks noChangeArrowheads="1"/>
          </p:cNvSpPr>
          <p:nvPr/>
        </p:nvSpPr>
        <p:spPr bwMode="auto">
          <a:xfrm rot="21536301">
            <a:off x="4388168" y="368199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85023" name="Oval 30"/>
          <p:cNvSpPr>
            <a:spLocks noChangeArrowheads="1"/>
          </p:cNvSpPr>
          <p:nvPr/>
        </p:nvSpPr>
        <p:spPr bwMode="auto">
          <a:xfrm rot="21536301">
            <a:off x="4026218" y="467894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85024" name="Oval 31"/>
          <p:cNvSpPr>
            <a:spLocks noChangeArrowheads="1"/>
          </p:cNvSpPr>
          <p:nvPr/>
        </p:nvSpPr>
        <p:spPr bwMode="auto">
          <a:xfrm rot="21536301">
            <a:off x="2967355" y="5156777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85025" name="Oval 32"/>
          <p:cNvSpPr>
            <a:spLocks noChangeArrowheads="1"/>
          </p:cNvSpPr>
          <p:nvPr/>
        </p:nvSpPr>
        <p:spPr bwMode="auto">
          <a:xfrm rot="21536301">
            <a:off x="3589655" y="5829877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85026" name="Oval 33"/>
          <p:cNvSpPr>
            <a:spLocks noChangeArrowheads="1"/>
          </p:cNvSpPr>
          <p:nvPr/>
        </p:nvSpPr>
        <p:spPr bwMode="auto">
          <a:xfrm rot="21536301">
            <a:off x="7729855" y="3010477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85027" name="Oval 34"/>
          <p:cNvSpPr>
            <a:spLocks noChangeArrowheads="1"/>
          </p:cNvSpPr>
          <p:nvPr/>
        </p:nvSpPr>
        <p:spPr bwMode="auto">
          <a:xfrm rot="21536301">
            <a:off x="8801418" y="329464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85028" name="Oval 35"/>
          <p:cNvSpPr>
            <a:spLocks noChangeArrowheads="1"/>
          </p:cNvSpPr>
          <p:nvPr/>
        </p:nvSpPr>
        <p:spPr bwMode="auto">
          <a:xfrm rot="21536301">
            <a:off x="8818880" y="420904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85029" name="Line 36"/>
          <p:cNvSpPr>
            <a:spLocks noChangeShapeType="1"/>
          </p:cNvSpPr>
          <p:nvPr/>
        </p:nvSpPr>
        <p:spPr bwMode="auto">
          <a:xfrm rot="21536301" flipH="1">
            <a:off x="5567680" y="1446790"/>
            <a:ext cx="685800" cy="4572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030" name="Line 37"/>
          <p:cNvSpPr>
            <a:spLocks noChangeShapeType="1"/>
          </p:cNvSpPr>
          <p:nvPr/>
        </p:nvSpPr>
        <p:spPr bwMode="auto">
          <a:xfrm rot="21536301" flipH="1">
            <a:off x="4740593" y="2150052"/>
            <a:ext cx="45720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031" name="Line 38"/>
          <p:cNvSpPr>
            <a:spLocks noChangeShapeType="1"/>
          </p:cNvSpPr>
          <p:nvPr/>
        </p:nvSpPr>
        <p:spPr bwMode="auto">
          <a:xfrm rot="21536301">
            <a:off x="4531043" y="2919990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032" name="Line 39"/>
          <p:cNvSpPr>
            <a:spLocks noChangeShapeType="1"/>
          </p:cNvSpPr>
          <p:nvPr/>
        </p:nvSpPr>
        <p:spPr bwMode="auto">
          <a:xfrm rot="21536301" flipH="1">
            <a:off x="4321493" y="4066165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033" name="Line 40"/>
          <p:cNvSpPr>
            <a:spLocks noChangeShapeType="1"/>
          </p:cNvSpPr>
          <p:nvPr/>
        </p:nvSpPr>
        <p:spPr bwMode="auto">
          <a:xfrm rot="21536301" flipH="1">
            <a:off x="3343593" y="4993265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034" name="Line 41"/>
          <p:cNvSpPr>
            <a:spLocks noChangeShapeType="1"/>
          </p:cNvSpPr>
          <p:nvPr/>
        </p:nvSpPr>
        <p:spPr bwMode="auto">
          <a:xfrm rot="21536301">
            <a:off x="3278505" y="5531427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035" name="Line 42"/>
          <p:cNvSpPr>
            <a:spLocks noChangeShapeType="1"/>
          </p:cNvSpPr>
          <p:nvPr/>
        </p:nvSpPr>
        <p:spPr bwMode="auto">
          <a:xfrm rot="21536301">
            <a:off x="4759643" y="2907290"/>
            <a:ext cx="990600" cy="838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036" name="Line 43"/>
          <p:cNvSpPr>
            <a:spLocks noChangeShapeType="1"/>
          </p:cNvSpPr>
          <p:nvPr/>
        </p:nvSpPr>
        <p:spPr bwMode="auto">
          <a:xfrm rot="21536301">
            <a:off x="5847080" y="4191577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037" name="Line 44"/>
          <p:cNvSpPr>
            <a:spLocks noChangeShapeType="1"/>
          </p:cNvSpPr>
          <p:nvPr/>
        </p:nvSpPr>
        <p:spPr bwMode="auto">
          <a:xfrm rot="21536301">
            <a:off x="6559868" y="1348365"/>
            <a:ext cx="11430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038" name="Line 45"/>
          <p:cNvSpPr>
            <a:spLocks noChangeShapeType="1"/>
          </p:cNvSpPr>
          <p:nvPr/>
        </p:nvSpPr>
        <p:spPr bwMode="auto">
          <a:xfrm rot="21536301">
            <a:off x="7950518" y="2475490"/>
            <a:ext cx="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039" name="Line 46"/>
          <p:cNvSpPr>
            <a:spLocks noChangeShapeType="1"/>
          </p:cNvSpPr>
          <p:nvPr/>
        </p:nvSpPr>
        <p:spPr bwMode="auto">
          <a:xfrm rot="21536301">
            <a:off x="8112443" y="3229552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040" name="Line 47"/>
          <p:cNvSpPr>
            <a:spLocks noChangeShapeType="1"/>
          </p:cNvSpPr>
          <p:nvPr/>
        </p:nvSpPr>
        <p:spPr bwMode="auto">
          <a:xfrm rot="21536301">
            <a:off x="8963343" y="3753427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041" name="Line 48"/>
          <p:cNvSpPr>
            <a:spLocks noChangeShapeType="1"/>
          </p:cNvSpPr>
          <p:nvPr/>
        </p:nvSpPr>
        <p:spPr bwMode="auto">
          <a:xfrm rot="21536301" flipH="1" flipV="1">
            <a:off x="8104505" y="2389765"/>
            <a:ext cx="838200" cy="9144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042" name="Line 49"/>
          <p:cNvSpPr>
            <a:spLocks noChangeShapeType="1"/>
          </p:cNvSpPr>
          <p:nvPr/>
        </p:nvSpPr>
        <p:spPr bwMode="auto">
          <a:xfrm rot="21536301" flipV="1">
            <a:off x="3808730" y="5140902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043" name="Line 50"/>
          <p:cNvSpPr>
            <a:spLocks noChangeShapeType="1"/>
          </p:cNvSpPr>
          <p:nvPr/>
        </p:nvSpPr>
        <p:spPr bwMode="auto">
          <a:xfrm rot="21536301" flipV="1">
            <a:off x="3172143" y="2934277"/>
            <a:ext cx="1219200" cy="22098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044" name="Line 51"/>
          <p:cNvSpPr>
            <a:spLocks noChangeShapeType="1"/>
          </p:cNvSpPr>
          <p:nvPr/>
        </p:nvSpPr>
        <p:spPr bwMode="auto">
          <a:xfrm rot="21536301" flipH="1" flipV="1">
            <a:off x="5577205" y="2119890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045" name="Line 52"/>
          <p:cNvSpPr>
            <a:spLocks noChangeShapeType="1"/>
          </p:cNvSpPr>
          <p:nvPr/>
        </p:nvSpPr>
        <p:spPr bwMode="auto">
          <a:xfrm rot="21536301" flipH="1">
            <a:off x="6051868" y="2419927"/>
            <a:ext cx="1676400" cy="1371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5046" name="Line 53"/>
          <p:cNvSpPr>
            <a:spLocks noChangeShapeType="1"/>
          </p:cNvSpPr>
          <p:nvPr/>
        </p:nvSpPr>
        <p:spPr bwMode="auto">
          <a:xfrm rot="21536301" flipH="1">
            <a:off x="3961130" y="5048827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410810" y="3156019"/>
            <a:ext cx="619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9900"/>
                </a:solidFill>
              </a:rPr>
              <a:t>safe</a:t>
            </a:r>
          </a:p>
        </p:txBody>
      </p:sp>
      <p:sp>
        <p:nvSpPr>
          <p:cNvPr id="59" name="Slide Number Placeholder 5"/>
          <p:cNvSpPr txBox="1">
            <a:spLocks/>
          </p:cNvSpPr>
          <p:nvPr/>
        </p:nvSpPr>
        <p:spPr>
          <a:xfrm>
            <a:off x="9884664" y="6336792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B82414D-ADEF-4D4F-A895-BEACB58DAAC3}" type="slidenum">
              <a:rPr lang="en-US" altLang="en-US" sz="16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30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626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Freeform 3" descr="20%"/>
          <p:cNvSpPr>
            <a:spLocks/>
          </p:cNvSpPr>
          <p:nvPr/>
        </p:nvSpPr>
        <p:spPr bwMode="auto">
          <a:xfrm>
            <a:off x="5272932" y="2371027"/>
            <a:ext cx="4114800" cy="2667000"/>
          </a:xfrm>
          <a:custGeom>
            <a:avLst/>
            <a:gdLst>
              <a:gd name="T0" fmla="*/ 0 w 2592"/>
              <a:gd name="T1" fmla="*/ 2147483647 h 1680"/>
              <a:gd name="T2" fmla="*/ 2147483647 w 2592"/>
              <a:gd name="T3" fmla="*/ 0 h 1680"/>
              <a:gd name="T4" fmla="*/ 2147483647 w 2592"/>
              <a:gd name="T5" fmla="*/ 2147483647 h 1680"/>
              <a:gd name="T6" fmla="*/ 2147483647 w 2592"/>
              <a:gd name="T7" fmla="*/ 2147483647 h 1680"/>
              <a:gd name="T8" fmla="*/ 2147483647 w 2592"/>
              <a:gd name="T9" fmla="*/ 2147483647 h 1680"/>
              <a:gd name="T10" fmla="*/ 2147483647 w 2592"/>
              <a:gd name="T11" fmla="*/ 2147483647 h 1680"/>
              <a:gd name="T12" fmla="*/ 0 w 2592"/>
              <a:gd name="T13" fmla="*/ 2147483647 h 16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92" h="1680">
                <a:moveTo>
                  <a:pt x="0" y="816"/>
                </a:moveTo>
                <a:lnTo>
                  <a:pt x="912" y="0"/>
                </a:lnTo>
                <a:lnTo>
                  <a:pt x="1872" y="96"/>
                </a:lnTo>
                <a:lnTo>
                  <a:pt x="2208" y="768"/>
                </a:lnTo>
                <a:lnTo>
                  <a:pt x="2592" y="912"/>
                </a:lnTo>
                <a:lnTo>
                  <a:pt x="2400" y="1680"/>
                </a:lnTo>
                <a:lnTo>
                  <a:pt x="0" y="816"/>
                </a:lnTo>
                <a:close/>
              </a:path>
            </a:pathLst>
          </a:custGeom>
          <a:pattFill prst="pct20">
            <a:fgClr>
              <a:schemeClr val="accent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99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60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867937-A3F0-4245-A62F-4F1F25361172}" type="slidenum">
              <a:rPr lang="en-US" altLang="en-US" sz="1400">
                <a:latin typeface="AcadEref" panose="02000500000000020003" pitchFamily="2" charset="0"/>
              </a:rPr>
              <a:pPr/>
              <a:t>31</a:t>
            </a:fld>
            <a:endParaRPr lang="en-US" altLang="en-US" sz="1400" dirty="0">
              <a:latin typeface="AcadEref" panose="02000500000000020003" pitchFamily="2" charset="0"/>
            </a:endParaRPr>
          </a:p>
        </p:txBody>
      </p:sp>
      <p:sp>
        <p:nvSpPr>
          <p:cNvPr id="860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Kruskal’s Algorithm</a:t>
            </a:r>
          </a:p>
        </p:txBody>
      </p:sp>
      <p:sp>
        <p:nvSpPr>
          <p:cNvPr id="86019" name="Freeform 2" descr="20%"/>
          <p:cNvSpPr>
            <a:spLocks/>
          </p:cNvSpPr>
          <p:nvPr/>
        </p:nvSpPr>
        <p:spPr bwMode="auto">
          <a:xfrm>
            <a:off x="2600489" y="630242"/>
            <a:ext cx="6858000" cy="5257800"/>
          </a:xfrm>
          <a:custGeom>
            <a:avLst/>
            <a:gdLst>
              <a:gd name="T0" fmla="*/ 2147483647 w 4320"/>
              <a:gd name="T1" fmla="*/ 2147483647 h 3312"/>
              <a:gd name="T2" fmla="*/ 2147483647 w 4320"/>
              <a:gd name="T3" fmla="*/ 2147483647 h 3312"/>
              <a:gd name="T4" fmla="*/ 2147483647 w 4320"/>
              <a:gd name="T5" fmla="*/ 2147483647 h 3312"/>
              <a:gd name="T6" fmla="*/ 2147483647 w 4320"/>
              <a:gd name="T7" fmla="*/ 2147483647 h 3312"/>
              <a:gd name="T8" fmla="*/ 2147483647 w 4320"/>
              <a:gd name="T9" fmla="*/ 2147483647 h 3312"/>
              <a:gd name="T10" fmla="*/ 2147483647 w 4320"/>
              <a:gd name="T11" fmla="*/ 2147483647 h 3312"/>
              <a:gd name="T12" fmla="*/ 2147483647 w 4320"/>
              <a:gd name="T13" fmla="*/ 2147483647 h 3312"/>
              <a:gd name="T14" fmla="*/ 2147483647 w 4320"/>
              <a:gd name="T15" fmla="*/ 2147483647 h 3312"/>
              <a:gd name="T16" fmla="*/ 2147483647 w 4320"/>
              <a:gd name="T17" fmla="*/ 2147483647 h 3312"/>
              <a:gd name="T18" fmla="*/ 2147483647 w 4320"/>
              <a:gd name="T19" fmla="*/ 2147483647 h 3312"/>
              <a:gd name="T20" fmla="*/ 2147483647 w 4320"/>
              <a:gd name="T21" fmla="*/ 0 h 3312"/>
              <a:gd name="T22" fmla="*/ 2147483647 w 4320"/>
              <a:gd name="T23" fmla="*/ 2147483647 h 3312"/>
              <a:gd name="T24" fmla="*/ 2147483647 w 4320"/>
              <a:gd name="T25" fmla="*/ 2147483647 h 3312"/>
              <a:gd name="T26" fmla="*/ 0 w 4320"/>
              <a:gd name="T27" fmla="*/ 2147483647 h 3312"/>
              <a:gd name="T28" fmla="*/ 2147483647 w 4320"/>
              <a:gd name="T29" fmla="*/ 2147483647 h 3312"/>
              <a:gd name="T30" fmla="*/ 2147483647 w 4320"/>
              <a:gd name="T31" fmla="*/ 2147483647 h 3312"/>
              <a:gd name="T32" fmla="*/ 2147483647 w 4320"/>
              <a:gd name="T33" fmla="*/ 2147483647 h 3312"/>
              <a:gd name="T34" fmla="*/ 2147483647 w 4320"/>
              <a:gd name="T35" fmla="*/ 2147483647 h 33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320" h="3312">
                <a:moveTo>
                  <a:pt x="2352" y="2448"/>
                </a:moveTo>
                <a:lnTo>
                  <a:pt x="1440" y="1968"/>
                </a:lnTo>
                <a:lnTo>
                  <a:pt x="1632" y="1152"/>
                </a:lnTo>
                <a:lnTo>
                  <a:pt x="2448" y="816"/>
                </a:lnTo>
                <a:lnTo>
                  <a:pt x="3360" y="1008"/>
                </a:lnTo>
                <a:lnTo>
                  <a:pt x="3648" y="1152"/>
                </a:lnTo>
                <a:lnTo>
                  <a:pt x="3936" y="1728"/>
                </a:lnTo>
                <a:lnTo>
                  <a:pt x="4080" y="1776"/>
                </a:lnTo>
                <a:lnTo>
                  <a:pt x="4320" y="1632"/>
                </a:lnTo>
                <a:lnTo>
                  <a:pt x="3888" y="576"/>
                </a:lnTo>
                <a:lnTo>
                  <a:pt x="2784" y="0"/>
                </a:lnTo>
                <a:lnTo>
                  <a:pt x="2016" y="48"/>
                </a:lnTo>
                <a:lnTo>
                  <a:pt x="720" y="864"/>
                </a:lnTo>
                <a:lnTo>
                  <a:pt x="0" y="2688"/>
                </a:lnTo>
                <a:lnTo>
                  <a:pt x="288" y="3264"/>
                </a:lnTo>
                <a:lnTo>
                  <a:pt x="864" y="3312"/>
                </a:lnTo>
                <a:lnTo>
                  <a:pt x="2256" y="2784"/>
                </a:lnTo>
                <a:lnTo>
                  <a:pt x="2352" y="2448"/>
                </a:lnTo>
                <a:close/>
              </a:path>
            </a:pathLst>
          </a:custGeom>
          <a:pattFill prst="pct20">
            <a:fgClr>
              <a:srgbClr val="0099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99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6022" name="Text Box 5"/>
          <p:cNvSpPr txBox="1">
            <a:spLocks noChangeArrowheads="1"/>
          </p:cNvSpPr>
          <p:nvPr/>
        </p:nvSpPr>
        <p:spPr bwMode="auto">
          <a:xfrm>
            <a:off x="5592733" y="853293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86023" name="Text Box 6"/>
          <p:cNvSpPr txBox="1">
            <a:spLocks noChangeArrowheads="1"/>
          </p:cNvSpPr>
          <p:nvPr/>
        </p:nvSpPr>
        <p:spPr bwMode="auto">
          <a:xfrm>
            <a:off x="4365595" y="1556554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86024" name="Text Box 7"/>
          <p:cNvSpPr txBox="1">
            <a:spLocks noChangeArrowheads="1"/>
          </p:cNvSpPr>
          <p:nvPr/>
        </p:nvSpPr>
        <p:spPr bwMode="auto">
          <a:xfrm>
            <a:off x="3128397" y="3469493"/>
            <a:ext cx="4780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-1</a:t>
            </a:r>
          </a:p>
        </p:txBody>
      </p:sp>
      <p:sp>
        <p:nvSpPr>
          <p:cNvPr id="86025" name="Text Box 8"/>
          <p:cNvSpPr txBox="1">
            <a:spLocks noChangeArrowheads="1"/>
          </p:cNvSpPr>
          <p:nvPr/>
        </p:nvSpPr>
        <p:spPr bwMode="auto">
          <a:xfrm>
            <a:off x="6200745" y="2636054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  <p:sp>
        <p:nvSpPr>
          <p:cNvPr id="86026" name="Text Box 9"/>
          <p:cNvSpPr txBox="1">
            <a:spLocks noChangeArrowheads="1"/>
          </p:cNvSpPr>
          <p:nvPr/>
        </p:nvSpPr>
        <p:spPr bwMode="auto">
          <a:xfrm>
            <a:off x="5133945" y="2416979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  <p:sp>
        <p:nvSpPr>
          <p:cNvPr id="86027" name="Text Box 10"/>
          <p:cNvSpPr txBox="1">
            <a:spLocks noChangeArrowheads="1"/>
          </p:cNvSpPr>
          <p:nvPr/>
        </p:nvSpPr>
        <p:spPr bwMode="auto">
          <a:xfrm>
            <a:off x="7000845" y="729468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86028" name="Text Box 11"/>
          <p:cNvSpPr txBox="1">
            <a:spLocks noChangeArrowheads="1"/>
          </p:cNvSpPr>
          <p:nvPr/>
        </p:nvSpPr>
        <p:spPr bwMode="auto">
          <a:xfrm>
            <a:off x="6202333" y="1296204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86029" name="Text Box 12"/>
          <p:cNvSpPr txBox="1">
            <a:spLocks noChangeArrowheads="1"/>
          </p:cNvSpPr>
          <p:nvPr/>
        </p:nvSpPr>
        <p:spPr bwMode="auto">
          <a:xfrm>
            <a:off x="8556595" y="1945493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86030" name="Text Box 13"/>
          <p:cNvSpPr txBox="1">
            <a:spLocks noChangeArrowheads="1"/>
          </p:cNvSpPr>
          <p:nvPr/>
        </p:nvSpPr>
        <p:spPr bwMode="auto">
          <a:xfrm>
            <a:off x="7537420" y="2313793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  <p:sp>
        <p:nvSpPr>
          <p:cNvPr id="86031" name="Text Box 14"/>
          <p:cNvSpPr txBox="1">
            <a:spLocks noChangeArrowheads="1"/>
          </p:cNvSpPr>
          <p:nvPr/>
        </p:nvSpPr>
        <p:spPr bwMode="auto">
          <a:xfrm>
            <a:off x="8116858" y="3056743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5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  <p:sp>
        <p:nvSpPr>
          <p:cNvPr id="86032" name="Text Box 15"/>
          <p:cNvSpPr txBox="1">
            <a:spLocks noChangeArrowheads="1"/>
          </p:cNvSpPr>
          <p:nvPr/>
        </p:nvSpPr>
        <p:spPr bwMode="auto">
          <a:xfrm>
            <a:off x="9207470" y="3355193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8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  <p:sp>
        <p:nvSpPr>
          <p:cNvPr id="86033" name="Text Box 16"/>
          <p:cNvSpPr txBox="1">
            <a:spLocks noChangeArrowheads="1"/>
          </p:cNvSpPr>
          <p:nvPr/>
        </p:nvSpPr>
        <p:spPr bwMode="auto">
          <a:xfrm>
            <a:off x="4557683" y="2797979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86034" name="Text Box 17"/>
          <p:cNvSpPr txBox="1">
            <a:spLocks noChangeArrowheads="1"/>
          </p:cNvSpPr>
          <p:nvPr/>
        </p:nvSpPr>
        <p:spPr bwMode="auto">
          <a:xfrm>
            <a:off x="4365595" y="3823504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86035" name="Text Box 18"/>
          <p:cNvSpPr txBox="1">
            <a:spLocks noChangeArrowheads="1"/>
          </p:cNvSpPr>
          <p:nvPr/>
        </p:nvSpPr>
        <p:spPr bwMode="auto">
          <a:xfrm>
            <a:off x="3603595" y="4206093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86036" name="Text Box 19"/>
          <p:cNvSpPr txBox="1">
            <a:spLocks noChangeArrowheads="1"/>
          </p:cNvSpPr>
          <p:nvPr/>
        </p:nvSpPr>
        <p:spPr bwMode="auto">
          <a:xfrm>
            <a:off x="4116358" y="4822043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86037" name="Text Box 20"/>
          <p:cNvSpPr txBox="1">
            <a:spLocks noChangeArrowheads="1"/>
          </p:cNvSpPr>
          <p:nvPr/>
        </p:nvSpPr>
        <p:spPr bwMode="auto">
          <a:xfrm>
            <a:off x="4943445" y="5082393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86038" name="Text Box 21"/>
          <p:cNvSpPr txBox="1">
            <a:spLocks noChangeArrowheads="1"/>
          </p:cNvSpPr>
          <p:nvPr/>
        </p:nvSpPr>
        <p:spPr bwMode="auto">
          <a:xfrm>
            <a:off x="2933670" y="5242729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86039" name="Text Box 22"/>
          <p:cNvSpPr txBox="1">
            <a:spLocks noChangeArrowheads="1"/>
          </p:cNvSpPr>
          <p:nvPr/>
        </p:nvSpPr>
        <p:spPr bwMode="auto">
          <a:xfrm>
            <a:off x="5975320" y="3856843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8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  <p:sp>
        <p:nvSpPr>
          <p:cNvPr id="86040" name="Oval 23"/>
          <p:cNvSpPr>
            <a:spLocks noChangeArrowheads="1"/>
          </p:cNvSpPr>
          <p:nvPr/>
        </p:nvSpPr>
        <p:spPr bwMode="auto">
          <a:xfrm rot="21536301">
            <a:off x="6169343" y="73152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6041" name="Oval 24"/>
          <p:cNvSpPr>
            <a:spLocks noChangeArrowheads="1"/>
          </p:cNvSpPr>
          <p:nvPr/>
        </p:nvSpPr>
        <p:spPr bwMode="auto">
          <a:xfrm rot="21536301">
            <a:off x="5193030" y="151098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6042" name="Oval 25"/>
          <p:cNvSpPr>
            <a:spLocks noChangeArrowheads="1"/>
          </p:cNvSpPr>
          <p:nvPr/>
        </p:nvSpPr>
        <p:spPr bwMode="auto">
          <a:xfrm rot="21536301">
            <a:off x="7710805" y="169354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86043" name="Oval 26"/>
          <p:cNvSpPr>
            <a:spLocks noChangeArrowheads="1"/>
          </p:cNvSpPr>
          <p:nvPr/>
        </p:nvSpPr>
        <p:spPr bwMode="auto">
          <a:xfrm rot="21536301">
            <a:off x="5704205" y="439864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86044" name="Oval 27"/>
          <p:cNvSpPr>
            <a:spLocks noChangeArrowheads="1"/>
          </p:cNvSpPr>
          <p:nvPr/>
        </p:nvSpPr>
        <p:spPr bwMode="auto">
          <a:xfrm rot="21536301">
            <a:off x="5685155" y="340804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86045" name="Oval 28"/>
          <p:cNvSpPr>
            <a:spLocks noChangeArrowheads="1"/>
          </p:cNvSpPr>
          <p:nvPr/>
        </p:nvSpPr>
        <p:spPr bwMode="auto">
          <a:xfrm rot="21536301">
            <a:off x="4367530" y="221265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86046" name="Oval 29"/>
          <p:cNvSpPr>
            <a:spLocks noChangeArrowheads="1"/>
          </p:cNvSpPr>
          <p:nvPr/>
        </p:nvSpPr>
        <p:spPr bwMode="auto">
          <a:xfrm rot="21536301">
            <a:off x="4388168" y="335565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86047" name="Oval 30"/>
          <p:cNvSpPr>
            <a:spLocks noChangeArrowheads="1"/>
          </p:cNvSpPr>
          <p:nvPr/>
        </p:nvSpPr>
        <p:spPr bwMode="auto">
          <a:xfrm rot="21536301">
            <a:off x="4026218" y="435260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86048" name="Oval 31"/>
          <p:cNvSpPr>
            <a:spLocks noChangeArrowheads="1"/>
          </p:cNvSpPr>
          <p:nvPr/>
        </p:nvSpPr>
        <p:spPr bwMode="auto">
          <a:xfrm rot="21536301">
            <a:off x="2967355" y="483044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86049" name="Oval 32"/>
          <p:cNvSpPr>
            <a:spLocks noChangeArrowheads="1"/>
          </p:cNvSpPr>
          <p:nvPr/>
        </p:nvSpPr>
        <p:spPr bwMode="auto">
          <a:xfrm rot="21536301">
            <a:off x="3589655" y="550354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86050" name="Oval 33"/>
          <p:cNvSpPr>
            <a:spLocks noChangeArrowheads="1"/>
          </p:cNvSpPr>
          <p:nvPr/>
        </p:nvSpPr>
        <p:spPr bwMode="auto">
          <a:xfrm rot="21536301">
            <a:off x="7729855" y="268414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86051" name="Oval 34"/>
          <p:cNvSpPr>
            <a:spLocks noChangeArrowheads="1"/>
          </p:cNvSpPr>
          <p:nvPr/>
        </p:nvSpPr>
        <p:spPr bwMode="auto">
          <a:xfrm rot="21536301">
            <a:off x="8801418" y="296830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86052" name="Oval 35"/>
          <p:cNvSpPr>
            <a:spLocks noChangeArrowheads="1"/>
          </p:cNvSpPr>
          <p:nvPr/>
        </p:nvSpPr>
        <p:spPr bwMode="auto">
          <a:xfrm rot="21536301">
            <a:off x="8818880" y="388270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86053" name="Line 36"/>
          <p:cNvSpPr>
            <a:spLocks noChangeShapeType="1"/>
          </p:cNvSpPr>
          <p:nvPr/>
        </p:nvSpPr>
        <p:spPr bwMode="auto">
          <a:xfrm rot="21536301" flipH="1">
            <a:off x="5567680" y="1120458"/>
            <a:ext cx="685800" cy="4572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6054" name="Line 37"/>
          <p:cNvSpPr>
            <a:spLocks noChangeShapeType="1"/>
          </p:cNvSpPr>
          <p:nvPr/>
        </p:nvSpPr>
        <p:spPr bwMode="auto">
          <a:xfrm rot="21536301" flipH="1">
            <a:off x="4740593" y="1823720"/>
            <a:ext cx="45720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6055" name="Line 38"/>
          <p:cNvSpPr>
            <a:spLocks noChangeShapeType="1"/>
          </p:cNvSpPr>
          <p:nvPr/>
        </p:nvSpPr>
        <p:spPr bwMode="auto">
          <a:xfrm rot="21536301">
            <a:off x="4531043" y="2593658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6056" name="Line 39"/>
          <p:cNvSpPr>
            <a:spLocks noChangeShapeType="1"/>
          </p:cNvSpPr>
          <p:nvPr/>
        </p:nvSpPr>
        <p:spPr bwMode="auto">
          <a:xfrm rot="21536301" flipH="1">
            <a:off x="4321493" y="3739833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6057" name="Line 40"/>
          <p:cNvSpPr>
            <a:spLocks noChangeShapeType="1"/>
          </p:cNvSpPr>
          <p:nvPr/>
        </p:nvSpPr>
        <p:spPr bwMode="auto">
          <a:xfrm rot="21536301" flipH="1">
            <a:off x="3343593" y="4666933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6058" name="Line 41"/>
          <p:cNvSpPr>
            <a:spLocks noChangeShapeType="1"/>
          </p:cNvSpPr>
          <p:nvPr/>
        </p:nvSpPr>
        <p:spPr bwMode="auto">
          <a:xfrm rot="21536301">
            <a:off x="3278505" y="5205095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6060" name="Line 43"/>
          <p:cNvSpPr>
            <a:spLocks noChangeShapeType="1"/>
          </p:cNvSpPr>
          <p:nvPr/>
        </p:nvSpPr>
        <p:spPr bwMode="auto">
          <a:xfrm rot="21536301">
            <a:off x="5847080" y="3865245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6061" name="Line 44"/>
          <p:cNvSpPr>
            <a:spLocks noChangeShapeType="1"/>
          </p:cNvSpPr>
          <p:nvPr/>
        </p:nvSpPr>
        <p:spPr bwMode="auto">
          <a:xfrm rot="21536301">
            <a:off x="6559868" y="1022033"/>
            <a:ext cx="11430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6062" name="Line 45"/>
          <p:cNvSpPr>
            <a:spLocks noChangeShapeType="1"/>
          </p:cNvSpPr>
          <p:nvPr/>
        </p:nvSpPr>
        <p:spPr bwMode="auto">
          <a:xfrm rot="21536301">
            <a:off x="7950518" y="2149158"/>
            <a:ext cx="0" cy="533400"/>
          </a:xfrm>
          <a:prstGeom prst="line">
            <a:avLst/>
          </a:prstGeom>
          <a:noFill/>
          <a:ln w="38100" cap="rnd">
            <a:solidFill>
              <a:srgbClr val="0099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6063" name="Line 46"/>
          <p:cNvSpPr>
            <a:spLocks noChangeShapeType="1"/>
          </p:cNvSpPr>
          <p:nvPr/>
        </p:nvSpPr>
        <p:spPr bwMode="auto">
          <a:xfrm rot="21536301">
            <a:off x="8112443" y="2903220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6064" name="Line 47"/>
          <p:cNvSpPr>
            <a:spLocks noChangeShapeType="1"/>
          </p:cNvSpPr>
          <p:nvPr/>
        </p:nvSpPr>
        <p:spPr bwMode="auto">
          <a:xfrm rot="21536301">
            <a:off x="8963343" y="3427095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6065" name="Line 48"/>
          <p:cNvSpPr>
            <a:spLocks noChangeShapeType="1"/>
          </p:cNvSpPr>
          <p:nvPr/>
        </p:nvSpPr>
        <p:spPr bwMode="auto">
          <a:xfrm rot="21536301" flipH="1" flipV="1">
            <a:off x="8104505" y="2063433"/>
            <a:ext cx="838200" cy="9144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6066" name="Line 49"/>
          <p:cNvSpPr>
            <a:spLocks noChangeShapeType="1"/>
          </p:cNvSpPr>
          <p:nvPr/>
        </p:nvSpPr>
        <p:spPr bwMode="auto">
          <a:xfrm rot="21536301" flipV="1">
            <a:off x="3808730" y="4814570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6067" name="Line 50"/>
          <p:cNvSpPr>
            <a:spLocks noChangeShapeType="1"/>
          </p:cNvSpPr>
          <p:nvPr/>
        </p:nvSpPr>
        <p:spPr bwMode="auto">
          <a:xfrm rot="21536301" flipV="1">
            <a:off x="3172143" y="2607945"/>
            <a:ext cx="1219200" cy="22098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6068" name="Line 51"/>
          <p:cNvSpPr>
            <a:spLocks noChangeShapeType="1"/>
          </p:cNvSpPr>
          <p:nvPr/>
        </p:nvSpPr>
        <p:spPr bwMode="auto">
          <a:xfrm rot="21536301" flipH="1" flipV="1">
            <a:off x="5577205" y="1793558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6069" name="Line 52"/>
          <p:cNvSpPr>
            <a:spLocks noChangeShapeType="1"/>
          </p:cNvSpPr>
          <p:nvPr/>
        </p:nvSpPr>
        <p:spPr bwMode="auto">
          <a:xfrm rot="21536301" flipH="1">
            <a:off x="6051868" y="2093595"/>
            <a:ext cx="1676400" cy="1371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6070" name="Line 53"/>
          <p:cNvSpPr>
            <a:spLocks noChangeShapeType="1"/>
          </p:cNvSpPr>
          <p:nvPr/>
        </p:nvSpPr>
        <p:spPr bwMode="auto">
          <a:xfrm rot="21536301" flipH="1">
            <a:off x="3961130" y="4722495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7908046" y="2302994"/>
            <a:ext cx="619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9900"/>
                </a:solidFill>
              </a:rPr>
              <a:t>safe</a:t>
            </a:r>
          </a:p>
        </p:txBody>
      </p:sp>
      <p:sp>
        <p:nvSpPr>
          <p:cNvPr id="57" name="Line 52"/>
          <p:cNvSpPr>
            <a:spLocks noChangeShapeType="1"/>
          </p:cNvSpPr>
          <p:nvPr/>
        </p:nvSpPr>
        <p:spPr bwMode="auto">
          <a:xfrm rot="21536301">
            <a:off x="4700914" y="2510715"/>
            <a:ext cx="1003814" cy="97657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8" name="Slide Number Placeholder 5"/>
          <p:cNvSpPr txBox="1">
            <a:spLocks/>
          </p:cNvSpPr>
          <p:nvPr/>
        </p:nvSpPr>
        <p:spPr>
          <a:xfrm>
            <a:off x="9884664" y="6336792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B82414D-ADEF-4D4F-A895-BEACB58DAAC3}" type="slidenum">
              <a:rPr lang="en-US" altLang="en-US" sz="16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31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554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3" descr="20%">
            <a:extLst>
              <a:ext uri="{FF2B5EF4-FFF2-40B4-BE49-F238E27FC236}">
                <a16:creationId xmlns:a16="http://schemas.microsoft.com/office/drawing/2014/main" id="{00134100-BFAD-4C91-B94F-CA2C2DB2F066}"/>
              </a:ext>
            </a:extLst>
          </p:cNvPr>
          <p:cNvSpPr>
            <a:spLocks/>
          </p:cNvSpPr>
          <p:nvPr/>
        </p:nvSpPr>
        <p:spPr bwMode="auto">
          <a:xfrm>
            <a:off x="5272932" y="2371027"/>
            <a:ext cx="4114800" cy="2667000"/>
          </a:xfrm>
          <a:custGeom>
            <a:avLst/>
            <a:gdLst>
              <a:gd name="T0" fmla="*/ 0 w 2592"/>
              <a:gd name="T1" fmla="*/ 2147483647 h 1680"/>
              <a:gd name="T2" fmla="*/ 2147483647 w 2592"/>
              <a:gd name="T3" fmla="*/ 0 h 1680"/>
              <a:gd name="T4" fmla="*/ 2147483647 w 2592"/>
              <a:gd name="T5" fmla="*/ 2147483647 h 1680"/>
              <a:gd name="T6" fmla="*/ 2147483647 w 2592"/>
              <a:gd name="T7" fmla="*/ 2147483647 h 1680"/>
              <a:gd name="T8" fmla="*/ 2147483647 w 2592"/>
              <a:gd name="T9" fmla="*/ 2147483647 h 1680"/>
              <a:gd name="T10" fmla="*/ 2147483647 w 2592"/>
              <a:gd name="T11" fmla="*/ 2147483647 h 1680"/>
              <a:gd name="T12" fmla="*/ 0 w 2592"/>
              <a:gd name="T13" fmla="*/ 2147483647 h 16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92" h="1680">
                <a:moveTo>
                  <a:pt x="0" y="816"/>
                </a:moveTo>
                <a:lnTo>
                  <a:pt x="912" y="0"/>
                </a:lnTo>
                <a:lnTo>
                  <a:pt x="1872" y="96"/>
                </a:lnTo>
                <a:lnTo>
                  <a:pt x="2208" y="768"/>
                </a:lnTo>
                <a:lnTo>
                  <a:pt x="2592" y="912"/>
                </a:lnTo>
                <a:lnTo>
                  <a:pt x="2400" y="1680"/>
                </a:lnTo>
                <a:lnTo>
                  <a:pt x="0" y="816"/>
                </a:lnTo>
                <a:close/>
              </a:path>
            </a:pathLst>
          </a:custGeom>
          <a:pattFill prst="pct20">
            <a:fgClr>
              <a:schemeClr val="accent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99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7" name="Freeform 2" descr="20%">
            <a:extLst>
              <a:ext uri="{FF2B5EF4-FFF2-40B4-BE49-F238E27FC236}">
                <a16:creationId xmlns:a16="http://schemas.microsoft.com/office/drawing/2014/main" id="{C2B656A0-1873-496F-A7E3-9C92658A67FA}"/>
              </a:ext>
            </a:extLst>
          </p:cNvPr>
          <p:cNvSpPr>
            <a:spLocks/>
          </p:cNvSpPr>
          <p:nvPr/>
        </p:nvSpPr>
        <p:spPr bwMode="auto">
          <a:xfrm>
            <a:off x="2617122" y="774637"/>
            <a:ext cx="6858000" cy="5257800"/>
          </a:xfrm>
          <a:custGeom>
            <a:avLst/>
            <a:gdLst>
              <a:gd name="T0" fmla="*/ 2147483647 w 4320"/>
              <a:gd name="T1" fmla="*/ 2147483647 h 3312"/>
              <a:gd name="T2" fmla="*/ 2147483647 w 4320"/>
              <a:gd name="T3" fmla="*/ 2147483647 h 3312"/>
              <a:gd name="T4" fmla="*/ 2147483647 w 4320"/>
              <a:gd name="T5" fmla="*/ 2147483647 h 3312"/>
              <a:gd name="T6" fmla="*/ 2147483647 w 4320"/>
              <a:gd name="T7" fmla="*/ 2147483647 h 3312"/>
              <a:gd name="T8" fmla="*/ 2147483647 w 4320"/>
              <a:gd name="T9" fmla="*/ 2147483647 h 3312"/>
              <a:gd name="T10" fmla="*/ 2147483647 w 4320"/>
              <a:gd name="T11" fmla="*/ 2147483647 h 3312"/>
              <a:gd name="T12" fmla="*/ 2147483647 w 4320"/>
              <a:gd name="T13" fmla="*/ 2147483647 h 3312"/>
              <a:gd name="T14" fmla="*/ 2147483647 w 4320"/>
              <a:gd name="T15" fmla="*/ 2147483647 h 3312"/>
              <a:gd name="T16" fmla="*/ 2147483647 w 4320"/>
              <a:gd name="T17" fmla="*/ 2147483647 h 3312"/>
              <a:gd name="T18" fmla="*/ 2147483647 w 4320"/>
              <a:gd name="T19" fmla="*/ 2147483647 h 3312"/>
              <a:gd name="T20" fmla="*/ 2147483647 w 4320"/>
              <a:gd name="T21" fmla="*/ 0 h 3312"/>
              <a:gd name="T22" fmla="*/ 2147483647 w 4320"/>
              <a:gd name="T23" fmla="*/ 2147483647 h 3312"/>
              <a:gd name="T24" fmla="*/ 2147483647 w 4320"/>
              <a:gd name="T25" fmla="*/ 2147483647 h 3312"/>
              <a:gd name="T26" fmla="*/ 0 w 4320"/>
              <a:gd name="T27" fmla="*/ 2147483647 h 3312"/>
              <a:gd name="T28" fmla="*/ 2147483647 w 4320"/>
              <a:gd name="T29" fmla="*/ 2147483647 h 3312"/>
              <a:gd name="T30" fmla="*/ 2147483647 w 4320"/>
              <a:gd name="T31" fmla="*/ 2147483647 h 3312"/>
              <a:gd name="T32" fmla="*/ 2147483647 w 4320"/>
              <a:gd name="T33" fmla="*/ 2147483647 h 3312"/>
              <a:gd name="T34" fmla="*/ 2147483647 w 4320"/>
              <a:gd name="T35" fmla="*/ 2147483647 h 33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320" h="3312">
                <a:moveTo>
                  <a:pt x="2352" y="2448"/>
                </a:moveTo>
                <a:lnTo>
                  <a:pt x="1440" y="1968"/>
                </a:lnTo>
                <a:lnTo>
                  <a:pt x="1632" y="1152"/>
                </a:lnTo>
                <a:lnTo>
                  <a:pt x="2448" y="816"/>
                </a:lnTo>
                <a:lnTo>
                  <a:pt x="3360" y="1008"/>
                </a:lnTo>
                <a:lnTo>
                  <a:pt x="3648" y="1152"/>
                </a:lnTo>
                <a:lnTo>
                  <a:pt x="3936" y="1728"/>
                </a:lnTo>
                <a:lnTo>
                  <a:pt x="4080" y="1776"/>
                </a:lnTo>
                <a:lnTo>
                  <a:pt x="4320" y="1632"/>
                </a:lnTo>
                <a:lnTo>
                  <a:pt x="3888" y="576"/>
                </a:lnTo>
                <a:lnTo>
                  <a:pt x="2784" y="0"/>
                </a:lnTo>
                <a:lnTo>
                  <a:pt x="2016" y="48"/>
                </a:lnTo>
                <a:lnTo>
                  <a:pt x="720" y="864"/>
                </a:lnTo>
                <a:lnTo>
                  <a:pt x="0" y="2688"/>
                </a:lnTo>
                <a:lnTo>
                  <a:pt x="288" y="3264"/>
                </a:lnTo>
                <a:lnTo>
                  <a:pt x="864" y="3312"/>
                </a:lnTo>
                <a:lnTo>
                  <a:pt x="2256" y="2784"/>
                </a:lnTo>
                <a:lnTo>
                  <a:pt x="2352" y="2448"/>
                </a:lnTo>
                <a:close/>
              </a:path>
            </a:pathLst>
          </a:custGeom>
          <a:pattFill prst="pct20">
            <a:fgClr>
              <a:srgbClr val="0099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99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08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781B43-A7CB-43D8-82F2-99AADBBAA596}" type="slidenum">
              <a:rPr lang="en-US" altLang="en-US" sz="1400">
                <a:latin typeface="AcadEref" panose="02000500000000020003" pitchFamily="2" charset="0"/>
              </a:rPr>
              <a:pPr/>
              <a:t>32</a:t>
            </a:fld>
            <a:endParaRPr lang="en-US" altLang="en-US" sz="1400" dirty="0">
              <a:latin typeface="AcadEref" panose="02000500000000020003" pitchFamily="2" charset="0"/>
            </a:endParaRPr>
          </a:p>
        </p:txBody>
      </p:sp>
      <p:sp>
        <p:nvSpPr>
          <p:cNvPr id="809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Kruskal’s Algorithm</a:t>
            </a:r>
          </a:p>
        </p:txBody>
      </p:sp>
      <p:sp>
        <p:nvSpPr>
          <p:cNvPr id="80902" name="Text Box 5"/>
          <p:cNvSpPr txBox="1">
            <a:spLocks noChangeArrowheads="1"/>
          </p:cNvSpPr>
          <p:nvPr/>
        </p:nvSpPr>
        <p:spPr bwMode="auto">
          <a:xfrm>
            <a:off x="5592733" y="944733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80903" name="Text Box 6"/>
          <p:cNvSpPr txBox="1">
            <a:spLocks noChangeArrowheads="1"/>
          </p:cNvSpPr>
          <p:nvPr/>
        </p:nvSpPr>
        <p:spPr bwMode="auto">
          <a:xfrm>
            <a:off x="4365595" y="1647994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80904" name="Text Box 7"/>
          <p:cNvSpPr txBox="1">
            <a:spLocks noChangeArrowheads="1"/>
          </p:cNvSpPr>
          <p:nvPr/>
        </p:nvSpPr>
        <p:spPr bwMode="auto">
          <a:xfrm>
            <a:off x="3128397" y="3560933"/>
            <a:ext cx="4780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-1</a:t>
            </a:r>
          </a:p>
        </p:txBody>
      </p:sp>
      <p:sp>
        <p:nvSpPr>
          <p:cNvPr id="80905" name="Text Box 8"/>
          <p:cNvSpPr txBox="1">
            <a:spLocks noChangeArrowheads="1"/>
          </p:cNvSpPr>
          <p:nvPr/>
        </p:nvSpPr>
        <p:spPr bwMode="auto">
          <a:xfrm>
            <a:off x="6200745" y="2727494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80906" name="Text Box 9"/>
          <p:cNvSpPr txBox="1">
            <a:spLocks noChangeArrowheads="1"/>
          </p:cNvSpPr>
          <p:nvPr/>
        </p:nvSpPr>
        <p:spPr bwMode="auto">
          <a:xfrm>
            <a:off x="5133945" y="2508419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  <p:sp>
        <p:nvSpPr>
          <p:cNvPr id="80907" name="Text Box 10"/>
          <p:cNvSpPr txBox="1">
            <a:spLocks noChangeArrowheads="1"/>
          </p:cNvSpPr>
          <p:nvPr/>
        </p:nvSpPr>
        <p:spPr bwMode="auto">
          <a:xfrm>
            <a:off x="7000845" y="820908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80908" name="Text Box 11"/>
          <p:cNvSpPr txBox="1">
            <a:spLocks noChangeArrowheads="1"/>
          </p:cNvSpPr>
          <p:nvPr/>
        </p:nvSpPr>
        <p:spPr bwMode="auto">
          <a:xfrm>
            <a:off x="6202333" y="1387644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80909" name="Text Box 12"/>
          <p:cNvSpPr txBox="1">
            <a:spLocks noChangeArrowheads="1"/>
          </p:cNvSpPr>
          <p:nvPr/>
        </p:nvSpPr>
        <p:spPr bwMode="auto">
          <a:xfrm>
            <a:off x="8556595" y="2036933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80910" name="Text Box 13"/>
          <p:cNvSpPr txBox="1">
            <a:spLocks noChangeArrowheads="1"/>
          </p:cNvSpPr>
          <p:nvPr/>
        </p:nvSpPr>
        <p:spPr bwMode="auto">
          <a:xfrm>
            <a:off x="7537420" y="2405233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80911" name="Text Box 14"/>
          <p:cNvSpPr txBox="1">
            <a:spLocks noChangeArrowheads="1"/>
          </p:cNvSpPr>
          <p:nvPr/>
        </p:nvSpPr>
        <p:spPr bwMode="auto">
          <a:xfrm>
            <a:off x="8116858" y="3148183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80912" name="Text Box 15"/>
          <p:cNvSpPr txBox="1">
            <a:spLocks noChangeArrowheads="1"/>
          </p:cNvSpPr>
          <p:nvPr/>
        </p:nvSpPr>
        <p:spPr bwMode="auto">
          <a:xfrm>
            <a:off x="9207470" y="3446633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80913" name="Text Box 16"/>
          <p:cNvSpPr txBox="1">
            <a:spLocks noChangeArrowheads="1"/>
          </p:cNvSpPr>
          <p:nvPr/>
        </p:nvSpPr>
        <p:spPr bwMode="auto">
          <a:xfrm>
            <a:off x="4557683" y="2889419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80914" name="Text Box 17"/>
          <p:cNvSpPr txBox="1">
            <a:spLocks noChangeArrowheads="1"/>
          </p:cNvSpPr>
          <p:nvPr/>
        </p:nvSpPr>
        <p:spPr bwMode="auto">
          <a:xfrm>
            <a:off x="4365595" y="3914944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80915" name="Text Box 18"/>
          <p:cNvSpPr txBox="1">
            <a:spLocks noChangeArrowheads="1"/>
          </p:cNvSpPr>
          <p:nvPr/>
        </p:nvSpPr>
        <p:spPr bwMode="auto">
          <a:xfrm>
            <a:off x="3603595" y="4297533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80916" name="Text Box 19"/>
          <p:cNvSpPr txBox="1">
            <a:spLocks noChangeArrowheads="1"/>
          </p:cNvSpPr>
          <p:nvPr/>
        </p:nvSpPr>
        <p:spPr bwMode="auto">
          <a:xfrm>
            <a:off x="4116358" y="4913483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80917" name="Text Box 20"/>
          <p:cNvSpPr txBox="1">
            <a:spLocks noChangeArrowheads="1"/>
          </p:cNvSpPr>
          <p:nvPr/>
        </p:nvSpPr>
        <p:spPr bwMode="auto">
          <a:xfrm>
            <a:off x="4943445" y="5173833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80918" name="Text Box 21"/>
          <p:cNvSpPr txBox="1">
            <a:spLocks noChangeArrowheads="1"/>
          </p:cNvSpPr>
          <p:nvPr/>
        </p:nvSpPr>
        <p:spPr bwMode="auto">
          <a:xfrm>
            <a:off x="2933670" y="5334169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80919" name="Text Box 22"/>
          <p:cNvSpPr txBox="1">
            <a:spLocks noChangeArrowheads="1"/>
          </p:cNvSpPr>
          <p:nvPr/>
        </p:nvSpPr>
        <p:spPr bwMode="auto">
          <a:xfrm>
            <a:off x="5975320" y="3948283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80920" name="Oval 23"/>
          <p:cNvSpPr>
            <a:spLocks noChangeArrowheads="1"/>
          </p:cNvSpPr>
          <p:nvPr/>
        </p:nvSpPr>
        <p:spPr bwMode="auto">
          <a:xfrm rot="21536301">
            <a:off x="6169343" y="82296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0921" name="Oval 24"/>
          <p:cNvSpPr>
            <a:spLocks noChangeArrowheads="1"/>
          </p:cNvSpPr>
          <p:nvPr/>
        </p:nvSpPr>
        <p:spPr bwMode="auto">
          <a:xfrm rot="21536301">
            <a:off x="5193030" y="160242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0922" name="Oval 25"/>
          <p:cNvSpPr>
            <a:spLocks noChangeArrowheads="1"/>
          </p:cNvSpPr>
          <p:nvPr/>
        </p:nvSpPr>
        <p:spPr bwMode="auto">
          <a:xfrm rot="21536301">
            <a:off x="7710805" y="178498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80923" name="Oval 26"/>
          <p:cNvSpPr>
            <a:spLocks noChangeArrowheads="1"/>
          </p:cNvSpPr>
          <p:nvPr/>
        </p:nvSpPr>
        <p:spPr bwMode="auto">
          <a:xfrm rot="21536301">
            <a:off x="5704205" y="449008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80924" name="Oval 27"/>
          <p:cNvSpPr>
            <a:spLocks noChangeArrowheads="1"/>
          </p:cNvSpPr>
          <p:nvPr/>
        </p:nvSpPr>
        <p:spPr bwMode="auto">
          <a:xfrm rot="21536301">
            <a:off x="5685155" y="349948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80925" name="Oval 28"/>
          <p:cNvSpPr>
            <a:spLocks noChangeArrowheads="1"/>
          </p:cNvSpPr>
          <p:nvPr/>
        </p:nvSpPr>
        <p:spPr bwMode="auto">
          <a:xfrm rot="21536301">
            <a:off x="4367530" y="230409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80926" name="Oval 29"/>
          <p:cNvSpPr>
            <a:spLocks noChangeArrowheads="1"/>
          </p:cNvSpPr>
          <p:nvPr/>
        </p:nvSpPr>
        <p:spPr bwMode="auto">
          <a:xfrm rot="21536301">
            <a:off x="4388168" y="344709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80927" name="Oval 30"/>
          <p:cNvSpPr>
            <a:spLocks noChangeArrowheads="1"/>
          </p:cNvSpPr>
          <p:nvPr/>
        </p:nvSpPr>
        <p:spPr bwMode="auto">
          <a:xfrm rot="21536301">
            <a:off x="4026218" y="444404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80928" name="Oval 31"/>
          <p:cNvSpPr>
            <a:spLocks noChangeArrowheads="1"/>
          </p:cNvSpPr>
          <p:nvPr/>
        </p:nvSpPr>
        <p:spPr bwMode="auto">
          <a:xfrm rot="21536301">
            <a:off x="2967355" y="492188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80929" name="Oval 32"/>
          <p:cNvSpPr>
            <a:spLocks noChangeArrowheads="1"/>
          </p:cNvSpPr>
          <p:nvPr/>
        </p:nvSpPr>
        <p:spPr bwMode="auto">
          <a:xfrm rot="21536301">
            <a:off x="3589655" y="559498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80930" name="Oval 33"/>
          <p:cNvSpPr>
            <a:spLocks noChangeArrowheads="1"/>
          </p:cNvSpPr>
          <p:nvPr/>
        </p:nvSpPr>
        <p:spPr bwMode="auto">
          <a:xfrm rot="21536301">
            <a:off x="7729855" y="277558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80931" name="Oval 34"/>
          <p:cNvSpPr>
            <a:spLocks noChangeArrowheads="1"/>
          </p:cNvSpPr>
          <p:nvPr/>
        </p:nvSpPr>
        <p:spPr bwMode="auto">
          <a:xfrm rot="21536301">
            <a:off x="8801418" y="305974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80932" name="Oval 35"/>
          <p:cNvSpPr>
            <a:spLocks noChangeArrowheads="1"/>
          </p:cNvSpPr>
          <p:nvPr/>
        </p:nvSpPr>
        <p:spPr bwMode="auto">
          <a:xfrm rot="21536301">
            <a:off x="8818880" y="397414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80933" name="Line 36"/>
          <p:cNvSpPr>
            <a:spLocks noChangeShapeType="1"/>
          </p:cNvSpPr>
          <p:nvPr/>
        </p:nvSpPr>
        <p:spPr bwMode="auto">
          <a:xfrm rot="21536301" flipH="1">
            <a:off x="5567680" y="1211898"/>
            <a:ext cx="685800" cy="4572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0934" name="Line 37"/>
          <p:cNvSpPr>
            <a:spLocks noChangeShapeType="1"/>
          </p:cNvSpPr>
          <p:nvPr/>
        </p:nvSpPr>
        <p:spPr bwMode="auto">
          <a:xfrm rot="21536301" flipH="1">
            <a:off x="4740593" y="1915160"/>
            <a:ext cx="45720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0935" name="Line 38"/>
          <p:cNvSpPr>
            <a:spLocks noChangeShapeType="1"/>
          </p:cNvSpPr>
          <p:nvPr/>
        </p:nvSpPr>
        <p:spPr bwMode="auto">
          <a:xfrm rot="21536301">
            <a:off x="4531043" y="2685098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0936" name="Line 39"/>
          <p:cNvSpPr>
            <a:spLocks noChangeShapeType="1"/>
          </p:cNvSpPr>
          <p:nvPr/>
        </p:nvSpPr>
        <p:spPr bwMode="auto">
          <a:xfrm rot="21536301" flipH="1">
            <a:off x="4321493" y="3831273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0937" name="Line 40"/>
          <p:cNvSpPr>
            <a:spLocks noChangeShapeType="1"/>
          </p:cNvSpPr>
          <p:nvPr/>
        </p:nvSpPr>
        <p:spPr bwMode="auto">
          <a:xfrm rot="21536301" flipH="1">
            <a:off x="3343593" y="4758373"/>
            <a:ext cx="685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0938" name="Line 41"/>
          <p:cNvSpPr>
            <a:spLocks noChangeShapeType="1"/>
          </p:cNvSpPr>
          <p:nvPr/>
        </p:nvSpPr>
        <p:spPr bwMode="auto">
          <a:xfrm rot="21536301">
            <a:off x="3278505" y="5296535"/>
            <a:ext cx="304800" cy="304800"/>
          </a:xfrm>
          <a:prstGeom prst="line">
            <a:avLst/>
          </a:prstGeom>
          <a:noFill/>
          <a:ln w="38100" cap="rnd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0939" name="Line 42"/>
          <p:cNvSpPr>
            <a:spLocks noChangeShapeType="1"/>
          </p:cNvSpPr>
          <p:nvPr/>
        </p:nvSpPr>
        <p:spPr bwMode="auto">
          <a:xfrm rot="21536301">
            <a:off x="4759643" y="2672398"/>
            <a:ext cx="990600" cy="838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0940" name="Line 43"/>
          <p:cNvSpPr>
            <a:spLocks noChangeShapeType="1"/>
          </p:cNvSpPr>
          <p:nvPr/>
        </p:nvSpPr>
        <p:spPr bwMode="auto">
          <a:xfrm rot="21536301">
            <a:off x="5847080" y="3956685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0941" name="Line 44"/>
          <p:cNvSpPr>
            <a:spLocks noChangeShapeType="1"/>
          </p:cNvSpPr>
          <p:nvPr/>
        </p:nvSpPr>
        <p:spPr bwMode="auto">
          <a:xfrm rot="21536301">
            <a:off x="6559868" y="1113473"/>
            <a:ext cx="1143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0942" name="Line 45"/>
          <p:cNvSpPr>
            <a:spLocks noChangeShapeType="1"/>
          </p:cNvSpPr>
          <p:nvPr/>
        </p:nvSpPr>
        <p:spPr bwMode="auto">
          <a:xfrm rot="21536301">
            <a:off x="7950518" y="2240598"/>
            <a:ext cx="0" cy="5334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0943" name="Line 46"/>
          <p:cNvSpPr>
            <a:spLocks noChangeShapeType="1"/>
          </p:cNvSpPr>
          <p:nvPr/>
        </p:nvSpPr>
        <p:spPr bwMode="auto">
          <a:xfrm rot="21536301">
            <a:off x="8112443" y="2994660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0944" name="Line 47"/>
          <p:cNvSpPr>
            <a:spLocks noChangeShapeType="1"/>
          </p:cNvSpPr>
          <p:nvPr/>
        </p:nvSpPr>
        <p:spPr bwMode="auto">
          <a:xfrm rot="21536301">
            <a:off x="8963343" y="3518535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0945" name="Line 48"/>
          <p:cNvSpPr>
            <a:spLocks noChangeShapeType="1"/>
          </p:cNvSpPr>
          <p:nvPr/>
        </p:nvSpPr>
        <p:spPr bwMode="auto">
          <a:xfrm rot="21536301" flipH="1" flipV="1">
            <a:off x="8104505" y="2154873"/>
            <a:ext cx="838200" cy="9144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0946" name="Line 49"/>
          <p:cNvSpPr>
            <a:spLocks noChangeShapeType="1"/>
          </p:cNvSpPr>
          <p:nvPr/>
        </p:nvSpPr>
        <p:spPr bwMode="auto">
          <a:xfrm rot="21536301" flipV="1">
            <a:off x="3808730" y="490601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0947" name="Line 50"/>
          <p:cNvSpPr>
            <a:spLocks noChangeShapeType="1"/>
          </p:cNvSpPr>
          <p:nvPr/>
        </p:nvSpPr>
        <p:spPr bwMode="auto">
          <a:xfrm rot="21536301" flipV="1">
            <a:off x="3172143" y="2699385"/>
            <a:ext cx="1219200" cy="22098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0948" name="Line 51"/>
          <p:cNvSpPr>
            <a:spLocks noChangeShapeType="1"/>
          </p:cNvSpPr>
          <p:nvPr/>
        </p:nvSpPr>
        <p:spPr bwMode="auto">
          <a:xfrm rot="21536301" flipH="1" flipV="1">
            <a:off x="5577205" y="1884998"/>
            <a:ext cx="2133600" cy="152400"/>
          </a:xfrm>
          <a:prstGeom prst="line">
            <a:avLst/>
          </a:prstGeom>
          <a:noFill/>
          <a:ln w="38100" cap="rnd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0949" name="Line 52"/>
          <p:cNvSpPr>
            <a:spLocks noChangeShapeType="1"/>
          </p:cNvSpPr>
          <p:nvPr/>
        </p:nvSpPr>
        <p:spPr bwMode="auto">
          <a:xfrm rot="21536301" flipH="1">
            <a:off x="6051868" y="2185035"/>
            <a:ext cx="16764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80950" name="Line 53"/>
          <p:cNvSpPr>
            <a:spLocks noChangeShapeType="1"/>
          </p:cNvSpPr>
          <p:nvPr/>
        </p:nvSpPr>
        <p:spPr bwMode="auto">
          <a:xfrm rot="21536301" flipH="1">
            <a:off x="3961130" y="4813935"/>
            <a:ext cx="1752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5" name="Slide Number Placeholder 5"/>
          <p:cNvSpPr txBox="1">
            <a:spLocks/>
          </p:cNvSpPr>
          <p:nvPr/>
        </p:nvSpPr>
        <p:spPr>
          <a:xfrm>
            <a:off x="9884664" y="6336792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B82414D-ADEF-4D4F-A895-BEACB58DAAC3}" type="slidenum">
              <a:rPr lang="en-US" altLang="en-US" sz="16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32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884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33F340-C6DC-4C03-88FD-7E94C3362831}" type="slidenum">
              <a:rPr lang="en-US" altLang="en-US" sz="1400">
                <a:latin typeface="AcadEref" panose="02000500000000020003" pitchFamily="2" charset="0"/>
              </a:rPr>
              <a:pPr/>
              <a:t>33</a:t>
            </a:fld>
            <a:endParaRPr lang="en-US" altLang="en-US" sz="1400" dirty="0">
              <a:latin typeface="AcadEref" panose="02000500000000020003" pitchFamily="2" charset="0"/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Generic Greedy MST Algorithms and Safe Edges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87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08420"/>
                <a:ext cx="10503638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Defn:</a:t>
                </a:r>
                <a:r>
                  <a:rPr lang="en-US" altLang="en-US" sz="2400" dirty="0">
                    <a:solidFill>
                      <a:srgbClr val="695082"/>
                    </a:solidFill>
                  </a:rPr>
                  <a:t>  </a:t>
                </a:r>
                <a:r>
                  <a:rPr lang="en-US" altLang="en-US" sz="2400" dirty="0"/>
                  <a:t>An  edge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400" dirty="0"/>
                  <a:t> is called </a:t>
                </a:r>
                <a:r>
                  <a:rPr lang="en-US" altLang="en-US" sz="2400" b="1" dirty="0">
                    <a:solidFill>
                      <a:srgbClr val="006600"/>
                    </a:solidFill>
                  </a:rPr>
                  <a:t>safe</a:t>
                </a:r>
                <a:r>
                  <a:rPr lang="en-US" alt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𝑻</m:t>
                    </m:r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400" dirty="0"/>
                  <a:t>								</a:t>
                </a:r>
                <a:r>
                  <a:rPr lang="en-US" altLang="en-US" sz="2400" dirty="0" err="1"/>
                  <a:t>iff</a:t>
                </a:r>
                <a:r>
                  <a:rPr lang="en-US" altLang="en-US" sz="2400" dirty="0"/>
                  <a:t> there is </a:t>
                </a:r>
                <a:r>
                  <a:rPr lang="en-US" altLang="en-US" sz="2400" i="1" dirty="0"/>
                  <a:t>some</a:t>
                </a:r>
                <a:r>
                  <a:rPr lang="en-US" altLang="en-US" sz="2400" dirty="0"/>
                  <a:t> 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cut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that respects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𝑻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				    	   	 s.t 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a </a:t>
                </a:r>
                <a:r>
                  <a:rPr lang="en-US" altLang="en-US" sz="2400" i="1" dirty="0">
                    <a:solidFill>
                      <a:prstClr val="black"/>
                    </a:solidFill>
                  </a:rPr>
                  <a:t>cheapest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 edge crossing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endParaRPr lang="en-US" alt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en-US" sz="2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Theorem:  </a:t>
                </a:r>
                <a:r>
                  <a:rPr lang="en-US" altLang="en-US" sz="2400" dirty="0"/>
                  <a:t>Any greedy algorithm that always chooses* an edge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2400" dirty="0"/>
                  <a:t> that is safe 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en-US" sz="2400" dirty="0"/>
                  <a:t> 		correctly computes an MST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Proof:  </a:t>
                </a:r>
                <a:r>
                  <a:rPr lang="en-US" altLang="en-US" sz="2400" dirty="0"/>
                  <a:t>We prove via induction and an exchange argument that at every step,	 	the subgraph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is contained in some MST 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en-US" sz="2400" dirty="0"/>
                  <a:t>	</a:t>
                </a:r>
                <a:r>
                  <a:rPr lang="en-US" altLang="en-US" sz="2400" u="sng" dirty="0"/>
                  <a:t>Base Case</a:t>
                </a:r>
                <a:r>
                  <a:rPr lang="en-US" altLang="en-US" sz="2400" dirty="0"/>
                  <a:t>: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altLang="en-US" sz="2400" dirty="0"/>
                  <a:t>.     This is trivially true since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altLang="en-US" sz="2400" dirty="0"/>
                  <a:t> is contained in every set.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en-US" sz="2400" dirty="0"/>
                  <a:t>	</a:t>
                </a:r>
                <a:r>
                  <a:rPr lang="en-US" altLang="en-US" sz="2400" u="sng" dirty="0"/>
                  <a:t>IH</a:t>
                </a:r>
                <a:r>
                  <a:rPr lang="en-US" altLang="en-US" sz="2400" dirty="0"/>
                  <a:t>:  Suppose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is contained in some MST 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en-US" sz="2400" dirty="0"/>
                  <a:t>	</a:t>
                </a:r>
                <a:r>
                  <a:rPr lang="en-US" altLang="en-US" sz="2400" u="sng" dirty="0"/>
                  <a:t>IS</a:t>
                </a:r>
                <a:r>
                  <a:rPr lang="en-US" altLang="en-US" sz="2400" dirty="0"/>
                  <a:t>:  We need to show that 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2400" dirty="0"/>
                  <a:t> is safe 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𝑻</m:t>
                    </m:r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∪{</m:t>
                    </m:r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𝒆</m:t>
                    </m:r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}</m:t>
                    </m:r>
                  </m:oMath>
                </a14:m>
                <a:r>
                  <a:rPr lang="en-US" altLang="en-US" sz="2400" dirty="0"/>
                  <a:t> is contained 			in an MST of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en-US" sz="2400" dirty="0"/>
                  <a:t>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en-US" sz="2400" dirty="0"/>
              </a:p>
            </p:txBody>
          </p:sp>
        </mc:Choice>
        <mc:Fallback>
          <p:sp>
            <p:nvSpPr>
              <p:cNvPr id="798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08420"/>
                <a:ext cx="10503638" cy="5200045"/>
              </a:xfrm>
              <a:blipFill>
                <a:blip r:embed="rId3"/>
                <a:stretch>
                  <a:fillRect l="-871" t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5"/>
          <p:cNvSpPr txBox="1">
            <a:spLocks/>
          </p:cNvSpPr>
          <p:nvPr/>
        </p:nvSpPr>
        <p:spPr>
          <a:xfrm>
            <a:off x="9884664" y="6336792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B82414D-ADEF-4D4F-A895-BEACB58DAAC3}" type="slidenum">
              <a:rPr lang="en-US" altLang="en-US" sz="16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33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7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F66DC3A-4F59-4FA7-8F23-B8B5B532239A}"/>
              </a:ext>
            </a:extLst>
          </p:cNvPr>
          <p:cNvGrpSpPr/>
          <p:nvPr/>
        </p:nvGrpSpPr>
        <p:grpSpPr>
          <a:xfrm>
            <a:off x="6569075" y="2895600"/>
            <a:ext cx="1981200" cy="3124200"/>
            <a:chOff x="6569075" y="2895600"/>
            <a:chExt cx="1981200" cy="3124200"/>
          </a:xfrm>
        </p:grpSpPr>
        <p:sp>
          <p:nvSpPr>
            <p:cNvPr id="91141" name="Oval 4" descr="25%"/>
            <p:cNvSpPr>
              <a:spLocks noChangeArrowheads="1"/>
            </p:cNvSpPr>
            <p:nvPr/>
          </p:nvSpPr>
          <p:spPr bwMode="auto">
            <a:xfrm>
              <a:off x="6569075" y="2895600"/>
              <a:ext cx="1981200" cy="3124200"/>
            </a:xfrm>
            <a:prstGeom prst="ellipse">
              <a:avLst/>
            </a:prstGeom>
            <a:pattFill prst="pct25">
              <a:fgClr>
                <a:srgbClr val="FF0000"/>
              </a:fgClr>
              <a:bgClr>
                <a:srgbClr val="FFFFFF"/>
              </a:bgClr>
            </a:pattFill>
            <a:ln w="2857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FF012055-DBEE-415B-A62F-F82424081E36}"/>
                    </a:ext>
                  </a:extLst>
                </p:cNvPr>
                <p:cNvSpPr txBox="1"/>
                <p:nvPr/>
              </p:nvSpPr>
              <p:spPr>
                <a:xfrm>
                  <a:off x="7246201" y="3020226"/>
                  <a:ext cx="9354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oMath>
                    </m:oMathPara>
                  </a14:m>
                  <a:endParaRPr lang="en-US" sz="2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FF012055-DBEE-415B-A62F-F82424081E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6201" y="3020226"/>
                  <a:ext cx="935449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742BD6D-3D14-4AC7-A6FE-4BCCA63D8DB0}"/>
              </a:ext>
            </a:extLst>
          </p:cNvPr>
          <p:cNvGrpSpPr/>
          <p:nvPr/>
        </p:nvGrpSpPr>
        <p:grpSpPr>
          <a:xfrm>
            <a:off x="3352800" y="2895600"/>
            <a:ext cx="2133600" cy="2971800"/>
            <a:chOff x="3352800" y="2895600"/>
            <a:chExt cx="2133600" cy="2971800"/>
          </a:xfrm>
        </p:grpSpPr>
        <p:sp>
          <p:nvSpPr>
            <p:cNvPr id="91140" name="Oval 3" descr="25%"/>
            <p:cNvSpPr>
              <a:spLocks noChangeArrowheads="1"/>
            </p:cNvSpPr>
            <p:nvPr/>
          </p:nvSpPr>
          <p:spPr bwMode="auto">
            <a:xfrm>
              <a:off x="3352800" y="2895600"/>
              <a:ext cx="2133600" cy="2971800"/>
            </a:xfrm>
            <a:prstGeom prst="ellipse">
              <a:avLst/>
            </a:prstGeom>
            <a:pattFill prst="pct25">
              <a:fgClr>
                <a:srgbClr val="009900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4796BDB-6820-4A20-8630-7DD6F5972E5B}"/>
                    </a:ext>
                  </a:extLst>
                </p:cNvPr>
                <p:cNvSpPr txBox="1"/>
                <p:nvPr/>
              </p:nvSpPr>
              <p:spPr>
                <a:xfrm>
                  <a:off x="4289962" y="3004269"/>
                  <a:ext cx="42832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oMath>
                    </m:oMathPara>
                  </a14:m>
                  <a:endParaRPr lang="en-US" sz="2400" b="1" dirty="0">
                    <a:solidFill>
                      <a:srgbClr val="0066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4796BDB-6820-4A20-8630-7DD6F5972E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9962" y="3004269"/>
                  <a:ext cx="428322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72192"/>
                <a:ext cx="10230862" cy="5200045"/>
              </a:xfrm>
              <a:ln>
                <a:noFill/>
                <a:prstDash val="sysDot"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u="sng" dirty="0"/>
                  <a:t>IS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400" dirty="0">
                    <a:latin typeface="Calibri" panose="020F0502020204030204" pitchFamily="34" charset="0"/>
                  </a:rPr>
                  <a:t>is a safe edge for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</a:rPr>
                  <a:t> so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400" dirty="0">
                    <a:latin typeface="Calibri" panose="020F0502020204030204" pitchFamily="34" charset="0"/>
                  </a:rPr>
                  <a:t>must be a cheapest edge crossing some cut 					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respecting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en-US" sz="2400" u="sng" dirty="0"/>
              </a:p>
              <a:p>
                <a:pPr marL="0" indent="0">
                  <a:buNone/>
                </a:pPr>
                <a:r>
                  <a:rPr lang="en-US" sz="2400" dirty="0"/>
                  <a:t>By IH,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2400" dirty="0"/>
                  <a:t> is contained in an MST.   If this MST contains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we’re done. </a:t>
                </a:r>
              </a:p>
              <a:p>
                <a:pPr marL="0" indent="0">
                  <a:buNone/>
                </a:pPr>
                <a:r>
                  <a:rPr lang="en-US" sz="2400" dirty="0"/>
                  <a:t>Otherwise, this MST must contain a path from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72192"/>
                <a:ext cx="10230862" cy="5200045"/>
              </a:xfrm>
              <a:blipFill>
                <a:blip r:embed="rId5"/>
                <a:stretch>
                  <a:fillRect l="-894" t="-1639"/>
                </a:stretch>
              </a:blipFill>
              <a:ln>
                <a:noFill/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71103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/>
              <a:t>Proof of Lemma: An Exchange Argument</a:t>
            </a:r>
          </a:p>
        </p:txBody>
      </p:sp>
      <p:sp>
        <p:nvSpPr>
          <p:cNvPr id="911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E18496-2D11-49B0-B139-6637A2ABE095}" type="slidenum">
              <a:rPr lang="en-US" altLang="en-US" sz="1400">
                <a:latin typeface="AcadEref" panose="02000500000000020003" pitchFamily="2" charset="0"/>
              </a:rPr>
              <a:pPr/>
              <a:t>34</a:t>
            </a:fld>
            <a:endParaRPr lang="en-US" altLang="en-US" sz="1400" dirty="0">
              <a:latin typeface="AcadEref" panose="02000500000000020003" pitchFamily="2" charset="0"/>
            </a:endParaRPr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>
            <a:off x="5243514" y="4905374"/>
            <a:ext cx="1690686" cy="75520"/>
          </a:xfrm>
          <a:prstGeom prst="line">
            <a:avLst/>
          </a:prstGeom>
          <a:noFill/>
          <a:ln w="38100">
            <a:solidFill>
              <a:srgbClr val="00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41C3BC4-2B54-40D0-BB63-2F29DB3F2AF0}"/>
              </a:ext>
            </a:extLst>
          </p:cNvPr>
          <p:cNvGrpSpPr/>
          <p:nvPr/>
        </p:nvGrpSpPr>
        <p:grpSpPr>
          <a:xfrm>
            <a:off x="4765491" y="4688477"/>
            <a:ext cx="2602158" cy="586817"/>
            <a:chOff x="4765491" y="4688477"/>
            <a:chExt cx="2602158" cy="58681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4E1F9AF-3733-4392-ABC8-E14E89E6EC7A}"/>
                </a:ext>
              </a:extLst>
            </p:cNvPr>
            <p:cNvGrpSpPr/>
            <p:nvPr/>
          </p:nvGrpSpPr>
          <p:grpSpPr>
            <a:xfrm>
              <a:off x="4765491" y="4688477"/>
              <a:ext cx="2602158" cy="586817"/>
              <a:chOff x="4765491" y="4688477"/>
              <a:chExt cx="2602158" cy="586817"/>
            </a:xfrm>
          </p:grpSpPr>
          <p:sp>
            <p:nvSpPr>
              <p:cNvPr id="91144" name="Oval 7"/>
              <p:cNvSpPr>
                <a:spLocks noChangeArrowheads="1"/>
              </p:cNvSpPr>
              <p:nvPr/>
            </p:nvSpPr>
            <p:spPr bwMode="auto">
              <a:xfrm>
                <a:off x="6934200" y="4953000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 w="2857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4CBA5B8-5E7A-485E-96A8-C2947D466898}"/>
                  </a:ext>
                </a:extLst>
              </p:cNvPr>
              <p:cNvGrpSpPr/>
              <p:nvPr/>
            </p:nvGrpSpPr>
            <p:grpSpPr>
              <a:xfrm>
                <a:off x="4765491" y="4688477"/>
                <a:ext cx="2602158" cy="586817"/>
                <a:chOff x="4765491" y="4688477"/>
                <a:chExt cx="2602158" cy="58681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1147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715000" y="4875184"/>
                      <a:ext cx="383438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rgbClr val="009900"/>
                          </a:solidFill>
                        </a14:hiddenFill>
                      </a:ext>
                      <a:ext uri="{91240B29-F687-4F45-9708-019B960494DF}">
                        <a14:hiddenLine w="28575">
                          <a:solidFill>
                            <a:srgbClr val="0099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oMath>
                        </m:oMathPara>
                      </a14:m>
                      <a:endParaRPr lang="en-US" altLang="en-US" sz="2800" b="1" dirty="0">
                        <a:solidFill>
                          <a:srgbClr val="0066CC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1147" name="Text 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5715000" y="4875184"/>
                      <a:ext cx="383438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9900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8575">
                          <a:solidFill>
                            <a:srgbClr val="0099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1149" name="Text Box 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5491" y="4688477"/>
                      <a:ext cx="407483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rgbClr val="009900"/>
                          </a:solidFill>
                        </a14:hiddenFill>
                      </a:ext>
                      <a:ext uri="{91240B29-F687-4F45-9708-019B960494DF}">
                        <a14:hiddenLine w="28575">
                          <a:solidFill>
                            <a:srgbClr val="0099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oMath>
                        </m:oMathPara>
                      </a14:m>
                      <a:endParaRPr lang="en-US" altLang="en-US" sz="2400" b="1" dirty="0">
                        <a:solidFill>
                          <a:srgbClr val="0066CC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1149" name="Text 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765491" y="4688477"/>
                      <a:ext cx="407483" cy="40011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9900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8575">
                          <a:solidFill>
                            <a:srgbClr val="0099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1150" name="Text Box 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71387" y="4735343"/>
                      <a:ext cx="396262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rgbClr val="009900"/>
                          </a:solidFill>
                        </a14:hiddenFill>
                      </a:ext>
                      <a:ext uri="{91240B29-F687-4F45-9708-019B960494DF}">
                        <a14:hiddenLine w="28575">
                          <a:solidFill>
                            <a:srgbClr val="0099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oMath>
                        </m:oMathPara>
                      </a14:m>
                      <a:endParaRPr lang="en-US" altLang="en-US" sz="2400" b="1" dirty="0">
                        <a:solidFill>
                          <a:srgbClr val="0066CC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1150" name="Text 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6971387" y="4735343"/>
                      <a:ext cx="396262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9900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8575">
                          <a:solidFill>
                            <a:srgbClr val="0099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91164" name="Oval 8"/>
            <p:cNvSpPr>
              <a:spLocks noChangeArrowheads="1"/>
            </p:cNvSpPr>
            <p:nvPr/>
          </p:nvSpPr>
          <p:spPr bwMode="auto">
            <a:xfrm>
              <a:off x="5181600" y="4876800"/>
              <a:ext cx="76200" cy="76200"/>
            </a:xfrm>
            <a:prstGeom prst="ellipse">
              <a:avLst/>
            </a:prstGeom>
            <a:solidFill>
              <a:schemeClr val="tx2"/>
            </a:solidFill>
            <a:ln w="2857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D2B915F-3143-461B-A26E-61E8A62BE581}"/>
              </a:ext>
            </a:extLst>
          </p:cNvPr>
          <p:cNvGrpSpPr/>
          <p:nvPr/>
        </p:nvGrpSpPr>
        <p:grpSpPr>
          <a:xfrm>
            <a:off x="936452" y="3141634"/>
            <a:ext cx="1647403" cy="369332"/>
            <a:chOff x="936452" y="3141634"/>
            <a:chExt cx="1647403" cy="36933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7AFC38C-3AE7-4908-83CE-3837899B595F}"/>
                </a:ext>
              </a:extLst>
            </p:cNvPr>
            <p:cNvCxnSpPr>
              <a:cxnSpLocks/>
            </p:cNvCxnSpPr>
            <p:nvPr/>
          </p:nvCxnSpPr>
          <p:spPr>
            <a:xfrm>
              <a:off x="936452" y="3344423"/>
              <a:ext cx="372234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A06EF04-CEB8-4D9A-8D81-FADCD7D5CC12}"/>
                    </a:ext>
                  </a:extLst>
                </p:cNvPr>
                <p:cNvSpPr txBox="1"/>
                <p:nvPr/>
              </p:nvSpPr>
              <p:spPr>
                <a:xfrm>
                  <a:off x="1413855" y="3141634"/>
                  <a:ext cx="11700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Edges of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A06EF04-CEB8-4D9A-8D81-FADCD7D5CC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3855" y="3141634"/>
                  <a:ext cx="1170000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4688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EDF9EA1-CE27-4DED-8AC3-9EA4D8A5451E}"/>
              </a:ext>
            </a:extLst>
          </p:cNvPr>
          <p:cNvGrpSpPr/>
          <p:nvPr/>
        </p:nvGrpSpPr>
        <p:grpSpPr>
          <a:xfrm>
            <a:off x="3675717" y="3510553"/>
            <a:ext cx="4731683" cy="2017122"/>
            <a:chOff x="3675717" y="3510553"/>
            <a:chExt cx="4731683" cy="201712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06067EE-A617-4B5F-B6BA-68B65EA862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62425" y="3981450"/>
              <a:ext cx="476250" cy="5080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45392A9-FC35-4910-B7E9-F4D22CB8C5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62425" y="3981450"/>
              <a:ext cx="476250" cy="460036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233C9F9-E2BD-4F41-8D6C-D828CBA2898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43799" y="4569164"/>
              <a:ext cx="476250" cy="460036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AEDF68B-C409-4C06-A65F-74A1E18AE0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43799" y="4569164"/>
              <a:ext cx="254277" cy="958511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52131A7-AA68-4D18-A265-B53216896C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5717" y="3981450"/>
              <a:ext cx="486708" cy="230018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10C2E4F-BF02-4916-B9E7-A503A31736B3}"/>
                </a:ext>
              </a:extLst>
            </p:cNvPr>
            <p:cNvCxnSpPr>
              <a:cxnSpLocks/>
            </p:cNvCxnSpPr>
            <p:nvPr/>
          </p:nvCxnSpPr>
          <p:spPr>
            <a:xfrm>
              <a:off x="7505700" y="3676613"/>
              <a:ext cx="530225" cy="806487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106DC18-C813-40CC-B0D1-25EB9CF6A4EE}"/>
                </a:ext>
              </a:extLst>
            </p:cNvPr>
            <p:cNvCxnSpPr>
              <a:cxnSpLocks/>
            </p:cNvCxnSpPr>
            <p:nvPr/>
          </p:nvCxnSpPr>
          <p:spPr>
            <a:xfrm>
              <a:off x="7505700" y="3676613"/>
              <a:ext cx="901700" cy="257212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2D54A89-A4CD-46E1-92EA-D541528D8B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1182" y="4441486"/>
              <a:ext cx="186806" cy="587714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C0F63A8-F8FA-454E-959B-411B1FC4D838}"/>
                </a:ext>
              </a:extLst>
            </p:cNvPr>
            <p:cNvCxnSpPr>
              <a:cxnSpLocks/>
            </p:cNvCxnSpPr>
            <p:nvPr/>
          </p:nvCxnSpPr>
          <p:spPr>
            <a:xfrm>
              <a:off x="8027988" y="4457700"/>
              <a:ext cx="313474" cy="157162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543FB75-7A54-4D38-9112-715717FDE2AF}"/>
                </a:ext>
              </a:extLst>
            </p:cNvPr>
            <p:cNvCxnSpPr>
              <a:cxnSpLocks/>
            </p:cNvCxnSpPr>
            <p:nvPr/>
          </p:nvCxnSpPr>
          <p:spPr>
            <a:xfrm>
              <a:off x="7246201" y="3554091"/>
              <a:ext cx="259499" cy="120811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0AA51A8-6902-49BA-AF1F-EB1246BDD7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62425" y="3510553"/>
              <a:ext cx="267754" cy="470897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5FE3608-49D1-4A50-A082-F0030359863C}"/>
              </a:ext>
            </a:extLst>
          </p:cNvPr>
          <p:cNvGrpSpPr/>
          <p:nvPr/>
        </p:nvGrpSpPr>
        <p:grpSpPr>
          <a:xfrm>
            <a:off x="3694904" y="3218816"/>
            <a:ext cx="3524191" cy="1724318"/>
            <a:chOff x="3722010" y="3211561"/>
            <a:chExt cx="3524191" cy="1724318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FCF48D6-89B5-4615-98E6-B083F904C59E}"/>
                </a:ext>
              </a:extLst>
            </p:cNvPr>
            <p:cNvCxnSpPr>
              <a:cxnSpLocks/>
              <a:stCxn id="91144" idx="0"/>
            </p:cNvCxnSpPr>
            <p:nvPr/>
          </p:nvCxnSpPr>
          <p:spPr>
            <a:xfrm flipV="1">
              <a:off x="7046912" y="4479503"/>
              <a:ext cx="1158" cy="456376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954FF9B-BF00-4F66-BD9A-F51028987AFC}"/>
                </a:ext>
              </a:extLst>
            </p:cNvPr>
            <p:cNvCxnSpPr>
              <a:cxnSpLocks/>
            </p:cNvCxnSpPr>
            <p:nvPr/>
          </p:nvCxnSpPr>
          <p:spPr>
            <a:xfrm>
              <a:off x="7165028" y="3211561"/>
              <a:ext cx="81173" cy="342531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D087A6A-DE2A-4A37-A307-C3CA4967A73D}"/>
                </a:ext>
              </a:extLst>
            </p:cNvPr>
            <p:cNvCxnSpPr>
              <a:cxnSpLocks/>
            </p:cNvCxnSpPr>
            <p:nvPr/>
          </p:nvCxnSpPr>
          <p:spPr>
            <a:xfrm>
              <a:off x="3722010" y="4219447"/>
              <a:ext cx="151232" cy="342960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EDA2EFA-1CFC-4E2F-87B4-5078070E0B71}"/>
                </a:ext>
              </a:extLst>
            </p:cNvPr>
            <p:cNvCxnSpPr>
              <a:cxnSpLocks/>
              <a:endCxn id="91146" idx="0"/>
            </p:cNvCxnSpPr>
            <p:nvPr/>
          </p:nvCxnSpPr>
          <p:spPr>
            <a:xfrm>
              <a:off x="4655531" y="4446590"/>
              <a:ext cx="587983" cy="458784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6077F75-89BB-453E-AFA5-D940862276E3}"/>
                </a:ext>
              </a:extLst>
            </p:cNvPr>
            <p:cNvCxnSpPr>
              <a:cxnSpLocks/>
            </p:cNvCxnSpPr>
            <p:nvPr/>
          </p:nvCxnSpPr>
          <p:spPr>
            <a:xfrm>
              <a:off x="4440543" y="3510553"/>
              <a:ext cx="842391" cy="423272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E72173C-4B49-4F6A-9980-AC6B7A1AFF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7800" y="3260924"/>
              <a:ext cx="1893646" cy="653850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9D28D3A-D6BF-4712-8973-1E1CDC3A7FBF}"/>
                </a:ext>
              </a:extLst>
            </p:cNvPr>
            <p:cNvCxnSpPr>
              <a:cxnSpLocks/>
            </p:cNvCxnSpPr>
            <p:nvPr/>
          </p:nvCxnSpPr>
          <p:spPr>
            <a:xfrm>
              <a:off x="4645475" y="4023632"/>
              <a:ext cx="637459" cy="446345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C817185-B194-4D81-80D6-AF414C804087}"/>
              </a:ext>
            </a:extLst>
          </p:cNvPr>
          <p:cNvGrpSpPr/>
          <p:nvPr/>
        </p:nvGrpSpPr>
        <p:grpSpPr>
          <a:xfrm>
            <a:off x="936452" y="3565137"/>
            <a:ext cx="2148594" cy="646331"/>
            <a:chOff x="936452" y="3565137"/>
            <a:chExt cx="2148594" cy="646331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D6398A2-B407-4AF3-BD7E-292E6A4D1944}"/>
                </a:ext>
              </a:extLst>
            </p:cNvPr>
            <p:cNvCxnSpPr>
              <a:cxnSpLocks/>
            </p:cNvCxnSpPr>
            <p:nvPr/>
          </p:nvCxnSpPr>
          <p:spPr>
            <a:xfrm>
              <a:off x="936452" y="3748772"/>
              <a:ext cx="372234" cy="0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BAF675CD-E358-4C31-86B9-04A6768B2585}"/>
                    </a:ext>
                  </a:extLst>
                </p:cNvPr>
                <p:cNvSpPr txBox="1"/>
                <p:nvPr/>
              </p:nvSpPr>
              <p:spPr>
                <a:xfrm>
                  <a:off x="1424097" y="3565137"/>
                  <a:ext cx="166094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Edges added to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a14:m>
                  <a:r>
                    <a:rPr lang="en-US" dirty="0"/>
                    <a:t> to make MST</a:t>
                  </a: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BAF675CD-E358-4C31-86B9-04A6768B25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4097" y="3565137"/>
                  <a:ext cx="1660949" cy="646331"/>
                </a:xfrm>
                <a:prstGeom prst="rect">
                  <a:avLst/>
                </a:prstGeom>
                <a:blipFill>
                  <a:blip r:embed="rId10"/>
                  <a:stretch>
                    <a:fillRect l="-3309" t="-5660" r="-2941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FBB3502-5404-44C6-9323-5DE5CACA07CD}"/>
              </a:ext>
            </a:extLst>
          </p:cNvPr>
          <p:cNvGrpSpPr/>
          <p:nvPr/>
        </p:nvGrpSpPr>
        <p:grpSpPr>
          <a:xfrm>
            <a:off x="5265184" y="4400852"/>
            <a:ext cx="1757654" cy="94276"/>
            <a:chOff x="5265184" y="4400852"/>
            <a:chExt cx="1757654" cy="9427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FC1614B-76D7-4413-85EC-3D41C342B4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1398" y="4403688"/>
              <a:ext cx="91440" cy="9144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A71F14-B3D5-4E75-A2E1-A4A8496DEFD0}"/>
                </a:ext>
              </a:extLst>
            </p:cNvPr>
            <p:cNvGrpSpPr/>
            <p:nvPr/>
          </p:nvGrpSpPr>
          <p:grpSpPr>
            <a:xfrm>
              <a:off x="5265184" y="4400852"/>
              <a:ext cx="1739556" cy="91440"/>
              <a:chOff x="5265184" y="4400852"/>
              <a:chExt cx="1739556" cy="91440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9BD2D616-6FD9-4EF9-BEB0-73BC791C6E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65184" y="4400852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D655B12-1127-4340-A795-50E3AACC73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86375" y="4441116"/>
                <a:ext cx="1718365" cy="16584"/>
              </a:xfrm>
              <a:prstGeom prst="line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ysDash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91285FA-D500-457F-AD63-4F807072C771}"/>
              </a:ext>
            </a:extLst>
          </p:cNvPr>
          <p:cNvCxnSpPr>
            <a:cxnSpLocks/>
            <a:stCxn id="91146" idx="0"/>
            <a:endCxn id="91144" idx="2"/>
          </p:cNvCxnSpPr>
          <p:nvPr/>
        </p:nvCxnSpPr>
        <p:spPr>
          <a:xfrm>
            <a:off x="5243514" y="4905374"/>
            <a:ext cx="1690686" cy="85726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4" name="Slide Number Placeholder 5"/>
          <p:cNvSpPr txBox="1">
            <a:spLocks/>
          </p:cNvSpPr>
          <p:nvPr/>
        </p:nvSpPr>
        <p:spPr>
          <a:xfrm>
            <a:off x="9884664" y="6336792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B82414D-ADEF-4D4F-A895-BEACB58DAAC3}" type="slidenum">
              <a:rPr lang="en-US" altLang="en-US" sz="16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34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8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Oval 4" descr="25%"/>
          <p:cNvSpPr>
            <a:spLocks noChangeArrowheads="1"/>
          </p:cNvSpPr>
          <p:nvPr/>
        </p:nvSpPr>
        <p:spPr bwMode="auto">
          <a:xfrm>
            <a:off x="6569075" y="2895600"/>
            <a:ext cx="1981200" cy="3124200"/>
          </a:xfrm>
          <a:prstGeom prst="ellipse">
            <a:avLst/>
          </a:prstGeom>
          <a:pattFill prst="pct25">
            <a:fgClr>
              <a:srgbClr val="FF0000"/>
            </a:fgClr>
            <a:bgClr>
              <a:srgbClr val="FFFFFF"/>
            </a:bgClr>
          </a:pattFill>
          <a:ln w="2857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1140" name="Oval 3" descr="25%"/>
          <p:cNvSpPr>
            <a:spLocks noChangeArrowheads="1"/>
          </p:cNvSpPr>
          <p:nvPr/>
        </p:nvSpPr>
        <p:spPr bwMode="auto">
          <a:xfrm>
            <a:off x="3352800" y="2895600"/>
            <a:ext cx="2133600" cy="2971800"/>
          </a:xfrm>
          <a:prstGeom prst="ellipse">
            <a:avLst/>
          </a:prstGeom>
          <a:pattFill prst="pct25">
            <a:fgClr>
              <a:srgbClr val="0099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 dirty="0">
              <a:latin typeface="Calibri" panose="020F0502020204030204" pitchFamily="34" charset="0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7DEA49E-CFDC-4210-A667-BCBEBF268374}"/>
              </a:ext>
            </a:extLst>
          </p:cNvPr>
          <p:cNvSpPr/>
          <p:nvPr/>
        </p:nvSpPr>
        <p:spPr>
          <a:xfrm>
            <a:off x="4034332" y="3808983"/>
            <a:ext cx="3328827" cy="1489753"/>
          </a:xfrm>
          <a:custGeom>
            <a:avLst/>
            <a:gdLst>
              <a:gd name="connsiteX0" fmla="*/ 10274 w 3328827"/>
              <a:gd name="connsiteY0" fmla="*/ 0 h 1489753"/>
              <a:gd name="connsiteX1" fmla="*/ 1181528 w 3328827"/>
              <a:gd name="connsiteY1" fmla="*/ 236306 h 1489753"/>
              <a:gd name="connsiteX2" fmla="*/ 2414427 w 3328827"/>
              <a:gd name="connsiteY2" fmla="*/ 390418 h 1489753"/>
              <a:gd name="connsiteX3" fmla="*/ 3164440 w 3328827"/>
              <a:gd name="connsiteY3" fmla="*/ 431515 h 1489753"/>
              <a:gd name="connsiteX4" fmla="*/ 3328827 w 3328827"/>
              <a:gd name="connsiteY4" fmla="*/ 1202077 h 1489753"/>
              <a:gd name="connsiteX5" fmla="*/ 2887038 w 3328827"/>
              <a:gd name="connsiteY5" fmla="*/ 1489753 h 1489753"/>
              <a:gd name="connsiteX6" fmla="*/ 760287 w 3328827"/>
              <a:gd name="connsiteY6" fmla="*/ 1294544 h 1489753"/>
              <a:gd name="connsiteX7" fmla="*/ 0 w 3328827"/>
              <a:gd name="connsiteY7" fmla="*/ 277403 h 1489753"/>
              <a:gd name="connsiteX8" fmla="*/ 10274 w 3328827"/>
              <a:gd name="connsiteY8" fmla="*/ 0 h 148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8827" h="1489753">
                <a:moveTo>
                  <a:pt x="10274" y="0"/>
                </a:moveTo>
                <a:lnTo>
                  <a:pt x="1181528" y="236306"/>
                </a:lnTo>
                <a:lnTo>
                  <a:pt x="2414427" y="390418"/>
                </a:lnTo>
                <a:lnTo>
                  <a:pt x="3164440" y="431515"/>
                </a:lnTo>
                <a:lnTo>
                  <a:pt x="3328827" y="1202077"/>
                </a:lnTo>
                <a:lnTo>
                  <a:pt x="2887038" y="1489753"/>
                </a:lnTo>
                <a:lnTo>
                  <a:pt x="760287" y="1294544"/>
                </a:lnTo>
                <a:lnTo>
                  <a:pt x="0" y="277403"/>
                </a:lnTo>
                <a:lnTo>
                  <a:pt x="10274" y="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72192"/>
                <a:ext cx="102308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u="sng" dirty="0"/>
                  <a:t>IS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400" dirty="0">
                    <a:latin typeface="Calibri" panose="020F0502020204030204" pitchFamily="34" charset="0"/>
                  </a:rPr>
                  <a:t>is a safe edge for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</a:rPr>
                  <a:t> so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400" dirty="0">
                    <a:latin typeface="Calibri" panose="020F0502020204030204" pitchFamily="34" charset="0"/>
                  </a:rPr>
                  <a:t>must be a cheapest edge crossing some cut 					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respecting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en-US" sz="2400" u="sng" dirty="0"/>
              </a:p>
              <a:p>
                <a:pPr marL="0" indent="0">
                  <a:buNone/>
                </a:pPr>
                <a:r>
                  <a:rPr lang="en-US" sz="2400" dirty="0"/>
                  <a:t>By IH,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2400" dirty="0"/>
                  <a:t> is contained in an MST.   If this MST contains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we’re done. </a:t>
                </a:r>
              </a:p>
              <a:p>
                <a:pPr marL="0" indent="0">
                  <a:buNone/>
                </a:pPr>
                <a:r>
                  <a:rPr lang="en-US" sz="2400" dirty="0"/>
                  <a:t>Otherwise, this MST must contain a path from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72192"/>
                <a:ext cx="10230862" cy="5200045"/>
              </a:xfrm>
              <a:blipFill>
                <a:blip r:embed="rId3"/>
                <a:stretch>
                  <a:fillRect l="-894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121437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/>
              <a:t>Proof of Lemma: An Exchange Argument</a:t>
            </a:r>
          </a:p>
        </p:txBody>
      </p:sp>
      <p:sp>
        <p:nvSpPr>
          <p:cNvPr id="911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E18496-2D11-49B0-B139-6637A2ABE095}" type="slidenum">
              <a:rPr lang="en-US" altLang="en-US" sz="1400">
                <a:latin typeface="AcadEref" panose="02000500000000020003" pitchFamily="2" charset="0"/>
              </a:rPr>
              <a:pPr/>
              <a:t>35</a:t>
            </a:fld>
            <a:endParaRPr lang="en-US" altLang="en-US" sz="1400" dirty="0">
              <a:latin typeface="AcadEref" panose="02000500000000020003" pitchFamily="2" charset="0"/>
            </a:endParaRPr>
          </a:p>
        </p:txBody>
      </p:sp>
      <p:sp>
        <p:nvSpPr>
          <p:cNvPr id="91144" name="Oval 7"/>
          <p:cNvSpPr>
            <a:spLocks noChangeArrowheads="1"/>
          </p:cNvSpPr>
          <p:nvPr/>
        </p:nvSpPr>
        <p:spPr bwMode="auto">
          <a:xfrm>
            <a:off x="6934200" y="4953000"/>
            <a:ext cx="76200" cy="76200"/>
          </a:xfrm>
          <a:prstGeom prst="ellipse">
            <a:avLst/>
          </a:prstGeom>
          <a:solidFill>
            <a:schemeClr val="tx2"/>
          </a:solidFill>
          <a:ln w="2857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>
            <a:off x="5243514" y="4905374"/>
            <a:ext cx="1690686" cy="75520"/>
          </a:xfrm>
          <a:prstGeom prst="line">
            <a:avLst/>
          </a:prstGeom>
          <a:noFill/>
          <a:ln w="3810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47" name="Text Box 11"/>
              <p:cNvSpPr txBox="1">
                <a:spLocks noChangeArrowheads="1"/>
              </p:cNvSpPr>
              <p:nvPr/>
            </p:nvSpPr>
            <p:spPr bwMode="auto">
              <a:xfrm>
                <a:off x="5715000" y="4875184"/>
                <a:ext cx="383438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US" altLang="en-US" sz="2800" b="1" dirty="0">
                  <a:solidFill>
                    <a:srgbClr val="0066CC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1147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0" y="4875184"/>
                <a:ext cx="38343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149" name="Text Box 13"/>
              <p:cNvSpPr txBox="1">
                <a:spLocks noChangeArrowheads="1"/>
              </p:cNvSpPr>
              <p:nvPr/>
            </p:nvSpPr>
            <p:spPr bwMode="auto">
              <a:xfrm>
                <a:off x="4765491" y="4688477"/>
                <a:ext cx="40748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altLang="en-US" sz="2400" b="1" dirty="0">
                  <a:solidFill>
                    <a:srgbClr val="0066CC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1149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5491" y="4688477"/>
                <a:ext cx="40748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150" name="Text Box 14"/>
              <p:cNvSpPr txBox="1">
                <a:spLocks noChangeArrowheads="1"/>
              </p:cNvSpPr>
              <p:nvPr/>
            </p:nvSpPr>
            <p:spPr bwMode="auto">
              <a:xfrm>
                <a:off x="6966897" y="4714844"/>
                <a:ext cx="39626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altLang="en-US" sz="2400" b="1" dirty="0">
                  <a:solidFill>
                    <a:srgbClr val="0066CC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1150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66897" y="4714844"/>
                <a:ext cx="396262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164" name="Oval 8"/>
          <p:cNvSpPr>
            <a:spLocks noChangeArrowheads="1"/>
          </p:cNvSpPr>
          <p:nvPr/>
        </p:nvSpPr>
        <p:spPr bwMode="auto">
          <a:xfrm>
            <a:off x="5181600" y="4876800"/>
            <a:ext cx="76200" cy="76200"/>
          </a:xfrm>
          <a:prstGeom prst="ellipse">
            <a:avLst/>
          </a:prstGeom>
          <a:solidFill>
            <a:schemeClr val="tx2"/>
          </a:solidFill>
          <a:ln w="2857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06067EE-A617-4B5F-B6BA-68B65EA86201}"/>
              </a:ext>
            </a:extLst>
          </p:cNvPr>
          <p:cNvCxnSpPr>
            <a:cxnSpLocks/>
          </p:cNvCxnSpPr>
          <p:nvPr/>
        </p:nvCxnSpPr>
        <p:spPr>
          <a:xfrm flipH="1" flipV="1">
            <a:off x="4162425" y="3981450"/>
            <a:ext cx="476250" cy="50800"/>
          </a:xfrm>
          <a:prstGeom prst="line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45392A9-FC35-4910-B7E9-F4D22CB8C5E6}"/>
              </a:ext>
            </a:extLst>
          </p:cNvPr>
          <p:cNvCxnSpPr>
            <a:cxnSpLocks/>
          </p:cNvCxnSpPr>
          <p:nvPr/>
        </p:nvCxnSpPr>
        <p:spPr>
          <a:xfrm flipH="1" flipV="1">
            <a:off x="4162425" y="3981450"/>
            <a:ext cx="476250" cy="460036"/>
          </a:xfrm>
          <a:prstGeom prst="line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233C9F9-E2BD-4F41-8D6C-D828CBA2898A}"/>
              </a:ext>
            </a:extLst>
          </p:cNvPr>
          <p:cNvCxnSpPr>
            <a:cxnSpLocks/>
          </p:cNvCxnSpPr>
          <p:nvPr/>
        </p:nvCxnSpPr>
        <p:spPr>
          <a:xfrm flipH="1" flipV="1">
            <a:off x="3843799" y="4569164"/>
            <a:ext cx="476250" cy="460036"/>
          </a:xfrm>
          <a:prstGeom prst="line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AEDF68B-C409-4C06-A65F-74A1E18AE039}"/>
              </a:ext>
            </a:extLst>
          </p:cNvPr>
          <p:cNvCxnSpPr>
            <a:cxnSpLocks/>
          </p:cNvCxnSpPr>
          <p:nvPr/>
        </p:nvCxnSpPr>
        <p:spPr>
          <a:xfrm flipH="1" flipV="1">
            <a:off x="3843799" y="4569164"/>
            <a:ext cx="254277" cy="958511"/>
          </a:xfrm>
          <a:prstGeom prst="line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52131A7-AA68-4D18-A265-B53216896CB3}"/>
              </a:ext>
            </a:extLst>
          </p:cNvPr>
          <p:cNvCxnSpPr>
            <a:cxnSpLocks/>
          </p:cNvCxnSpPr>
          <p:nvPr/>
        </p:nvCxnSpPr>
        <p:spPr>
          <a:xfrm flipH="1">
            <a:off x="3675717" y="3981450"/>
            <a:ext cx="486708" cy="230018"/>
          </a:xfrm>
          <a:prstGeom prst="line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0C2E4F-BF02-4916-B9E7-A503A31736B3}"/>
              </a:ext>
            </a:extLst>
          </p:cNvPr>
          <p:cNvCxnSpPr>
            <a:cxnSpLocks/>
          </p:cNvCxnSpPr>
          <p:nvPr/>
        </p:nvCxnSpPr>
        <p:spPr>
          <a:xfrm>
            <a:off x="7505700" y="3676613"/>
            <a:ext cx="530225" cy="806487"/>
          </a:xfrm>
          <a:prstGeom prst="line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444385B-7491-4440-9A0A-412FAEA85EB2}"/>
              </a:ext>
            </a:extLst>
          </p:cNvPr>
          <p:cNvCxnSpPr>
            <a:cxnSpLocks/>
          </p:cNvCxnSpPr>
          <p:nvPr/>
        </p:nvCxnSpPr>
        <p:spPr>
          <a:xfrm>
            <a:off x="7505700" y="3676613"/>
            <a:ext cx="901700" cy="257212"/>
          </a:xfrm>
          <a:prstGeom prst="line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30FC1DF-70C3-401A-BDBB-56B1E1FE2C68}"/>
              </a:ext>
            </a:extLst>
          </p:cNvPr>
          <p:cNvCxnSpPr>
            <a:cxnSpLocks/>
          </p:cNvCxnSpPr>
          <p:nvPr/>
        </p:nvCxnSpPr>
        <p:spPr>
          <a:xfrm>
            <a:off x="7505700" y="3676613"/>
            <a:ext cx="901700" cy="257212"/>
          </a:xfrm>
          <a:prstGeom prst="line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106DC18-C813-40CC-B0D1-25EB9CF6A4EE}"/>
              </a:ext>
            </a:extLst>
          </p:cNvPr>
          <p:cNvCxnSpPr>
            <a:cxnSpLocks/>
          </p:cNvCxnSpPr>
          <p:nvPr/>
        </p:nvCxnSpPr>
        <p:spPr>
          <a:xfrm>
            <a:off x="7505700" y="3676613"/>
            <a:ext cx="901700" cy="257212"/>
          </a:xfrm>
          <a:prstGeom prst="line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2D54A89-A4CD-46E1-92EA-D541528D8B79}"/>
              </a:ext>
            </a:extLst>
          </p:cNvPr>
          <p:cNvCxnSpPr>
            <a:cxnSpLocks/>
          </p:cNvCxnSpPr>
          <p:nvPr/>
        </p:nvCxnSpPr>
        <p:spPr>
          <a:xfrm flipH="1">
            <a:off x="7841182" y="4441486"/>
            <a:ext cx="186806" cy="587714"/>
          </a:xfrm>
          <a:prstGeom prst="line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C0F63A8-F8FA-454E-959B-411B1FC4D838}"/>
              </a:ext>
            </a:extLst>
          </p:cNvPr>
          <p:cNvCxnSpPr>
            <a:cxnSpLocks/>
          </p:cNvCxnSpPr>
          <p:nvPr/>
        </p:nvCxnSpPr>
        <p:spPr>
          <a:xfrm>
            <a:off x="8027988" y="4457700"/>
            <a:ext cx="313474" cy="157162"/>
          </a:xfrm>
          <a:prstGeom prst="line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543FB75-7A54-4D38-9112-715717FDE2AF}"/>
              </a:ext>
            </a:extLst>
          </p:cNvPr>
          <p:cNvCxnSpPr>
            <a:cxnSpLocks/>
          </p:cNvCxnSpPr>
          <p:nvPr/>
        </p:nvCxnSpPr>
        <p:spPr>
          <a:xfrm>
            <a:off x="7246201" y="3554091"/>
            <a:ext cx="259499" cy="120811"/>
          </a:xfrm>
          <a:prstGeom prst="line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4796BDB-6820-4A20-8630-7DD6F5972E5B}"/>
                  </a:ext>
                </a:extLst>
              </p:cNvPr>
              <p:cNvSpPr txBox="1"/>
              <p:nvPr/>
            </p:nvSpPr>
            <p:spPr>
              <a:xfrm>
                <a:off x="4289962" y="3004269"/>
                <a:ext cx="428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en-US" sz="2400" b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4796BDB-6820-4A20-8630-7DD6F5972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962" y="3004269"/>
                <a:ext cx="42832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F012055-DBEE-415B-A62F-F82424081E36}"/>
                  </a:ext>
                </a:extLst>
              </p:cNvPr>
              <p:cNvSpPr txBox="1"/>
              <p:nvPr/>
            </p:nvSpPr>
            <p:spPr>
              <a:xfrm>
                <a:off x="7246201" y="3020226"/>
                <a:ext cx="9354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F012055-DBEE-415B-A62F-F82424081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201" y="3020226"/>
                <a:ext cx="935449" cy="461665"/>
              </a:xfrm>
              <a:prstGeom prst="rect">
                <a:avLst/>
              </a:prstGeom>
              <a:blipFill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7AFC38C-3AE7-4908-83CE-3837899B595F}"/>
              </a:ext>
            </a:extLst>
          </p:cNvPr>
          <p:cNvCxnSpPr>
            <a:cxnSpLocks/>
          </p:cNvCxnSpPr>
          <p:nvPr/>
        </p:nvCxnSpPr>
        <p:spPr>
          <a:xfrm>
            <a:off x="936452" y="3344423"/>
            <a:ext cx="372234" cy="0"/>
          </a:xfrm>
          <a:prstGeom prst="line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A06EF04-CEB8-4D9A-8D81-FADCD7D5CC12}"/>
                  </a:ext>
                </a:extLst>
              </p:cNvPr>
              <p:cNvSpPr txBox="1"/>
              <p:nvPr/>
            </p:nvSpPr>
            <p:spPr>
              <a:xfrm>
                <a:off x="1413855" y="3141634"/>
                <a:ext cx="11700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Edges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A06EF04-CEB8-4D9A-8D81-FADCD7D5C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855" y="3141634"/>
                <a:ext cx="1170000" cy="369332"/>
              </a:xfrm>
              <a:prstGeom prst="rect">
                <a:avLst/>
              </a:prstGeom>
              <a:blipFill>
                <a:blip r:embed="rId9"/>
                <a:stretch>
                  <a:fillRect l="-468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AA51A8-6902-49BA-AF1F-EB1246BDD7CC}"/>
              </a:ext>
            </a:extLst>
          </p:cNvPr>
          <p:cNvCxnSpPr>
            <a:cxnSpLocks/>
          </p:cNvCxnSpPr>
          <p:nvPr/>
        </p:nvCxnSpPr>
        <p:spPr>
          <a:xfrm flipH="1">
            <a:off x="4162425" y="3510553"/>
            <a:ext cx="267754" cy="470897"/>
          </a:xfrm>
          <a:prstGeom prst="line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FCF48D6-89B5-4615-98E6-B083F904C59E}"/>
              </a:ext>
            </a:extLst>
          </p:cNvPr>
          <p:cNvCxnSpPr>
            <a:cxnSpLocks/>
            <a:stCxn id="91150" idx="1"/>
          </p:cNvCxnSpPr>
          <p:nvPr/>
        </p:nvCxnSpPr>
        <p:spPr>
          <a:xfrm flipV="1">
            <a:off x="6966897" y="4469977"/>
            <a:ext cx="0" cy="444922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954FF9B-BF00-4F66-BD9A-F51028987AFC}"/>
              </a:ext>
            </a:extLst>
          </p:cNvPr>
          <p:cNvCxnSpPr>
            <a:cxnSpLocks/>
          </p:cNvCxnSpPr>
          <p:nvPr/>
        </p:nvCxnSpPr>
        <p:spPr>
          <a:xfrm>
            <a:off x="7165028" y="3211561"/>
            <a:ext cx="81173" cy="342531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D087A6A-DE2A-4A37-A307-C3CA4967A73D}"/>
              </a:ext>
            </a:extLst>
          </p:cNvPr>
          <p:cNvCxnSpPr>
            <a:cxnSpLocks/>
          </p:cNvCxnSpPr>
          <p:nvPr/>
        </p:nvCxnSpPr>
        <p:spPr>
          <a:xfrm>
            <a:off x="3722010" y="4219447"/>
            <a:ext cx="151232" cy="342960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EDA2EFA-1CFC-4E2F-87B4-5078070E0B71}"/>
              </a:ext>
            </a:extLst>
          </p:cNvPr>
          <p:cNvCxnSpPr>
            <a:cxnSpLocks/>
            <a:endCxn id="91146" idx="0"/>
          </p:cNvCxnSpPr>
          <p:nvPr/>
        </p:nvCxnSpPr>
        <p:spPr>
          <a:xfrm>
            <a:off x="4655531" y="4446590"/>
            <a:ext cx="587983" cy="458784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6077F75-89BB-453E-AFA5-D940862276E3}"/>
              </a:ext>
            </a:extLst>
          </p:cNvPr>
          <p:cNvCxnSpPr>
            <a:cxnSpLocks/>
          </p:cNvCxnSpPr>
          <p:nvPr/>
        </p:nvCxnSpPr>
        <p:spPr>
          <a:xfrm>
            <a:off x="4440543" y="3510553"/>
            <a:ext cx="842391" cy="423272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E72173C-4B49-4F6A-9980-AC6B7A1AFF57}"/>
              </a:ext>
            </a:extLst>
          </p:cNvPr>
          <p:cNvCxnSpPr>
            <a:cxnSpLocks/>
          </p:cNvCxnSpPr>
          <p:nvPr/>
        </p:nvCxnSpPr>
        <p:spPr>
          <a:xfrm flipV="1">
            <a:off x="5257800" y="3260924"/>
            <a:ext cx="1893646" cy="653850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9D28D3A-D6BF-4712-8973-1E1CDC3A7FBF}"/>
              </a:ext>
            </a:extLst>
          </p:cNvPr>
          <p:cNvCxnSpPr>
            <a:cxnSpLocks/>
          </p:cNvCxnSpPr>
          <p:nvPr/>
        </p:nvCxnSpPr>
        <p:spPr>
          <a:xfrm>
            <a:off x="4645475" y="4023632"/>
            <a:ext cx="637459" cy="446345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D6398A2-B407-4AF3-BD7E-292E6A4D1944}"/>
              </a:ext>
            </a:extLst>
          </p:cNvPr>
          <p:cNvCxnSpPr>
            <a:cxnSpLocks/>
          </p:cNvCxnSpPr>
          <p:nvPr/>
        </p:nvCxnSpPr>
        <p:spPr>
          <a:xfrm>
            <a:off x="936452" y="3748772"/>
            <a:ext cx="372234" cy="0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AF675CD-E358-4C31-86B9-04A6768B2585}"/>
                  </a:ext>
                </a:extLst>
              </p:cNvPr>
              <p:cNvSpPr txBox="1"/>
              <p:nvPr/>
            </p:nvSpPr>
            <p:spPr>
              <a:xfrm>
                <a:off x="1424097" y="3565137"/>
                <a:ext cx="16609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Edges added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dirty="0"/>
                  <a:t> to make MST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AF675CD-E358-4C31-86B9-04A6768B2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097" y="3565137"/>
                <a:ext cx="1660949" cy="646331"/>
              </a:xfrm>
              <a:prstGeom prst="rect">
                <a:avLst/>
              </a:prstGeom>
              <a:blipFill>
                <a:blip r:embed="rId10"/>
                <a:stretch>
                  <a:fillRect l="-3309" t="-5660" r="-294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Oval 104">
            <a:extLst>
              <a:ext uri="{FF2B5EF4-FFF2-40B4-BE49-F238E27FC236}">
                <a16:creationId xmlns:a16="http://schemas.microsoft.com/office/drawing/2014/main" id="{3641F12D-086A-4FEA-9C49-8E2A1386AE7C}"/>
              </a:ext>
            </a:extLst>
          </p:cNvPr>
          <p:cNvSpPr>
            <a:spLocks noChangeAspect="1"/>
          </p:cNvSpPr>
          <p:nvPr/>
        </p:nvSpPr>
        <p:spPr>
          <a:xfrm>
            <a:off x="6931398" y="4403688"/>
            <a:ext cx="91440" cy="91440"/>
          </a:xfrm>
          <a:prstGeom prst="ellipse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C6F3499E-8055-45D4-8661-EE32A284613D}"/>
              </a:ext>
            </a:extLst>
          </p:cNvPr>
          <p:cNvSpPr>
            <a:spLocks noChangeAspect="1"/>
          </p:cNvSpPr>
          <p:nvPr/>
        </p:nvSpPr>
        <p:spPr>
          <a:xfrm>
            <a:off x="5265184" y="4400852"/>
            <a:ext cx="91440" cy="91440"/>
          </a:xfrm>
          <a:prstGeom prst="ellipse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9B2CCCD-3ADE-42B4-A900-41FD065812B3}"/>
              </a:ext>
            </a:extLst>
          </p:cNvPr>
          <p:cNvCxnSpPr>
            <a:cxnSpLocks/>
          </p:cNvCxnSpPr>
          <p:nvPr/>
        </p:nvCxnSpPr>
        <p:spPr>
          <a:xfrm flipV="1">
            <a:off x="5286375" y="4441116"/>
            <a:ext cx="1718365" cy="16584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D784FC3-4B92-46CB-BA56-5E76FAF2EC82}"/>
                  </a:ext>
                </a:extLst>
              </p:cNvPr>
              <p:cNvSpPr txBox="1"/>
              <p:nvPr/>
            </p:nvSpPr>
            <p:spPr>
              <a:xfrm>
                <a:off x="8524280" y="2357085"/>
                <a:ext cx="3328828" cy="8309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This must contain some edge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crossing the cut.</a:t>
                </a: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D784FC3-4B92-46CB-BA56-5E76FAF2E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280" y="2357085"/>
                <a:ext cx="3328828" cy="830997"/>
              </a:xfrm>
              <a:prstGeom prst="rect">
                <a:avLst/>
              </a:prstGeom>
              <a:blipFill>
                <a:blip r:embed="rId11"/>
                <a:stretch>
                  <a:fillRect l="-2555" t="-5072" b="-152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242A781-8C88-433B-9D09-3CDDE82C2469}"/>
                  </a:ext>
                </a:extLst>
              </p:cNvPr>
              <p:cNvSpPr txBox="1"/>
              <p:nvPr/>
            </p:nvSpPr>
            <p:spPr>
              <a:xfrm>
                <a:off x="5817719" y="4426768"/>
                <a:ext cx="3866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sz="2000" b="1" dirty="0">
                  <a:solidFill>
                    <a:srgbClr val="0066CC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242A781-8C88-433B-9D09-3CDDE82C2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719" y="4426768"/>
                <a:ext cx="386644" cy="400110"/>
              </a:xfrm>
              <a:prstGeom prst="rect">
                <a:avLst/>
              </a:prstGeom>
              <a:blipFill>
                <a:blip r:embed="rId1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9B2BE7B-0AA6-4A79-B854-7B4972453668}"/>
                  </a:ext>
                </a:extLst>
              </p:cNvPr>
              <p:cNvSpPr txBox="1"/>
              <p:nvPr/>
            </p:nvSpPr>
            <p:spPr>
              <a:xfrm>
                <a:off x="8809774" y="3344423"/>
                <a:ext cx="289855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/>
                  <a:t> was cheapest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400" b="1" i="1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0066CC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9B2BE7B-0AA6-4A79-B854-7B4972453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774" y="3344423"/>
                <a:ext cx="2898550" cy="830997"/>
              </a:xfrm>
              <a:prstGeom prst="rect">
                <a:avLst/>
              </a:prstGeom>
              <a:blipFill>
                <a:blip r:embed="rId13"/>
                <a:stretch>
                  <a:fillRect l="-3151" t="-5882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246E2066-7CAA-4C8B-BAD8-A6181AEDAA2B}"/>
                  </a:ext>
                </a:extLst>
              </p:cNvPr>
              <p:cNvSpPr txBox="1"/>
              <p:nvPr/>
            </p:nvSpPr>
            <p:spPr>
              <a:xfrm>
                <a:off x="8759798" y="4195796"/>
                <a:ext cx="3279066" cy="15696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Exchange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400" dirty="0"/>
                  <a:t> to get a new spanning subgraph that is at least as cheap and contains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𝑻</m:t>
                    </m:r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∪{</m:t>
                    </m:r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𝒆</m:t>
                    </m:r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}</m:t>
                    </m:r>
                  </m:oMath>
                </a14:m>
                <a:r>
                  <a:rPr lang="en-US" sz="2400" b="1" dirty="0">
                    <a:solidFill>
                      <a:srgbClr val="0066CC"/>
                    </a:solidFill>
                  </a:rPr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246E2066-7CAA-4C8B-BAD8-A6181AEDA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798" y="4195796"/>
                <a:ext cx="3279066" cy="1569660"/>
              </a:xfrm>
              <a:prstGeom prst="rect">
                <a:avLst/>
              </a:prstGeom>
              <a:blipFill>
                <a:blip r:embed="rId14"/>
                <a:stretch>
                  <a:fillRect l="-2778" t="-2692" r="-3519" b="-7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0600EA9-462E-4A8B-8360-2CC9E1186ADF}"/>
              </a:ext>
            </a:extLst>
          </p:cNvPr>
          <p:cNvCxnSpPr>
            <a:stCxn id="107" idx="2"/>
            <a:endCxn id="105" idx="1"/>
          </p:cNvCxnSpPr>
          <p:nvPr/>
        </p:nvCxnSpPr>
        <p:spPr>
          <a:xfrm>
            <a:off x="5265184" y="4446572"/>
            <a:ext cx="1666214" cy="283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E5E1F4E-63BD-4699-A067-40A9B1DE5980}"/>
              </a:ext>
            </a:extLst>
          </p:cNvPr>
          <p:cNvCxnSpPr>
            <a:cxnSpLocks/>
            <a:stCxn id="91164" idx="7"/>
            <a:endCxn id="91144" idx="2"/>
          </p:cNvCxnSpPr>
          <p:nvPr/>
        </p:nvCxnSpPr>
        <p:spPr>
          <a:xfrm>
            <a:off x="5246641" y="4887959"/>
            <a:ext cx="1687559" cy="103141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94728D20-D55F-4B3E-B4F2-4FEA8C4E69A3}"/>
              </a:ext>
            </a:extLst>
          </p:cNvPr>
          <p:cNvSpPr/>
          <p:nvPr/>
        </p:nvSpPr>
        <p:spPr>
          <a:xfrm>
            <a:off x="11708324" y="5867400"/>
            <a:ext cx="144784" cy="228600"/>
          </a:xfrm>
          <a:prstGeom prst="rect">
            <a:avLst/>
          </a:prstGeom>
          <a:solidFill>
            <a:srgbClr val="0066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4" name="Slide Number Placeholder 5"/>
          <p:cNvSpPr txBox="1">
            <a:spLocks/>
          </p:cNvSpPr>
          <p:nvPr/>
        </p:nvSpPr>
        <p:spPr>
          <a:xfrm>
            <a:off x="9884664" y="6336792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B82414D-ADEF-4D4F-A895-BEACB58DAAC3}" type="slidenum">
              <a:rPr lang="en-US" altLang="en-US" sz="16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35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26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6" grpId="0" animBg="1"/>
      <p:bldP spid="72" grpId="0" animBg="1"/>
      <p:bldP spid="73" grpId="0"/>
      <p:bldP spid="74" grpId="0"/>
      <p:bldP spid="113" grpId="0" animBg="1"/>
      <p:bldP spid="8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2DDAAC-433B-4786-983F-AD5AC1DC0AA4}" type="slidenum">
              <a:rPr lang="en-US" altLang="en-US" sz="1400">
                <a:latin typeface="AcadEref" panose="02000500000000020003" pitchFamily="2" charset="0"/>
              </a:rPr>
              <a:pPr/>
              <a:t>36</a:t>
            </a:fld>
            <a:endParaRPr lang="en-US" altLang="en-US" sz="1400" dirty="0">
              <a:latin typeface="AcadEref" panose="02000500000000020003" pitchFamily="2" charset="0"/>
            </a:endParaRP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Kruskal’s Algorithm: Implementation &amp;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16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356240"/>
                <a:ext cx="9872202" cy="5200045"/>
              </a:xfrm>
              <a:extLst>
                <a:ext uri="{91240B29-F687-4F45-9708-019B960494DF}">
                  <a14:hiddenLine w="952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2800" dirty="0"/>
                  <a:t>First sort the edges by weight </a:t>
                </a:r>
                <a14:m>
                  <m:oMath xmlns:m="http://schemas.openxmlformats.org/officeDocument/2006/math">
                    <m:r>
                      <a:rPr lang="en-US" alt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b="1" dirty="0">
                  <a:solidFill>
                    <a:srgbClr val="0066CC"/>
                  </a:solidFill>
                </a:endParaRPr>
              </a:p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2800" dirty="0"/>
                  <a:t>Go through edges from smallest to largest</a:t>
                </a:r>
                <a:endParaRPr lang="en-US" altLang="en-US" sz="2800" dirty="0">
                  <a:solidFill>
                    <a:srgbClr val="0033CC"/>
                  </a:solidFill>
                </a:endParaRP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dirty="0"/>
                  <a:t>if endpoints of edge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dirty="0"/>
                  <a:t> are currently in different components </a:t>
                </a:r>
              </a:p>
              <a:p>
                <a:pPr lvl="2" eaLnBrk="1" hangingPunct="1">
                  <a:lnSpc>
                    <a:spcPct val="100000"/>
                  </a:lnSpc>
                </a:pPr>
                <a:r>
                  <a:rPr lang="en-US" altLang="en-US" dirty="0"/>
                  <a:t>then add to the graph</a:t>
                </a:r>
              </a:p>
              <a:p>
                <a:pPr lvl="2" eaLnBrk="1" hangingPunct="1">
                  <a:lnSpc>
                    <a:spcPct val="100000"/>
                  </a:lnSpc>
                </a:pPr>
                <a:r>
                  <a:rPr lang="en-US" altLang="en-US" dirty="0"/>
                  <a:t>else skip</a:t>
                </a:r>
              </a:p>
              <a:p>
                <a:pPr marL="0" indent="0" eaLnBrk="1" hangingPunct="1">
                  <a:buNone/>
                </a:pPr>
                <a:endParaRPr lang="en-US" altLang="en-US" sz="1200" dirty="0">
                  <a:solidFill>
                    <a:srgbClr val="C00000"/>
                  </a:solidFill>
                </a:endParaRPr>
              </a:p>
              <a:p>
                <a:pPr marL="0" indent="0" eaLnBrk="1" hangingPunct="1">
                  <a:buNone/>
                </a:pPr>
                <a:r>
                  <a:rPr lang="en-US" altLang="en-US" sz="2800" dirty="0">
                    <a:solidFill>
                      <a:srgbClr val="C00000"/>
                    </a:solidFill>
                  </a:rPr>
                  <a:t>Union-Find data structure</a:t>
                </a:r>
                <a:r>
                  <a:rPr lang="en-US" altLang="en-US" sz="2800" dirty="0">
                    <a:solidFill>
                      <a:srgbClr val="009900"/>
                    </a:solidFill>
                  </a:rPr>
                  <a:t> </a:t>
                </a:r>
                <a:r>
                  <a:rPr lang="en-US" altLang="en-US" sz="2800" dirty="0"/>
                  <a:t>handles test for different components</a:t>
                </a:r>
              </a:p>
              <a:p>
                <a:pPr lvl="1"/>
                <a:r>
                  <a:rPr lang="en-US" altLang="en-US" dirty="0"/>
                  <a:t>Total cost of union find: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en-US" dirty="0"/>
                  <a:t> where</a:t>
                </a:r>
                <a14:m>
                  <m:oMath xmlns:m="http://schemas.openxmlformats.org/officeDocument/2006/math">
                    <m:r>
                      <a:rPr lang="en-US" alt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3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alt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altLang="en-US" b="1" dirty="0">
                  <a:solidFill>
                    <a:srgbClr val="C00000"/>
                  </a:solidFill>
                </a:endParaRPr>
              </a:p>
              <a:p>
                <a:pPr marL="0" indent="0" eaLnBrk="1" hangingPunct="1">
                  <a:buNone/>
                </a:pPr>
                <a:endParaRPr lang="en-US" altLang="en-US" sz="2800" dirty="0"/>
              </a:p>
              <a:p>
                <a:pPr marL="0" indent="0">
                  <a:buNone/>
                </a:pPr>
                <a:r>
                  <a:rPr lang="en-US" altLang="en-US" sz="2800" dirty="0"/>
                  <a:t>Overall</a:t>
                </a:r>
                <a:r>
                  <a:rPr lang="en-US" altLang="en-US" sz="2800" dirty="0">
                    <a:solidFill>
                      <a:srgbClr val="0099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en-US" sz="2800" dirty="0"/>
                  <a:t>which is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216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356240"/>
                <a:ext cx="9872202" cy="5200045"/>
              </a:xfrm>
              <a:blipFill>
                <a:blip r:embed="rId3"/>
                <a:stretch>
                  <a:fillRect l="-1235" t="-1054"/>
                </a:stretch>
              </a:blipFill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5"/>
          <p:cNvSpPr txBox="1">
            <a:spLocks/>
          </p:cNvSpPr>
          <p:nvPr/>
        </p:nvSpPr>
        <p:spPr>
          <a:xfrm>
            <a:off x="9884664" y="6336792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B82414D-ADEF-4D4F-A895-BEACB58DAAC3}" type="slidenum">
              <a:rPr lang="en-US" altLang="en-US" sz="16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36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97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C737C9-389D-43DC-AC48-C64B5020626E}" type="slidenum">
              <a:rPr lang="en-US" altLang="en-US" sz="1400">
                <a:latin typeface="AcadEref" panose="02000500000000020003" pitchFamily="2" charset="0"/>
              </a:rPr>
              <a:pPr/>
              <a:t>37</a:t>
            </a:fld>
            <a:endParaRPr lang="en-US" altLang="en-US" sz="1400" dirty="0">
              <a:latin typeface="AcadEref" panose="02000500000000020003" pitchFamily="2" charset="0"/>
            </a:endParaRP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Union-Find disjoint sets data structure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18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301376"/>
                <a:ext cx="10501466" cy="5200045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00000"/>
                  </a:lnSpc>
                  <a:buNone/>
                </a:pPr>
                <a:r>
                  <a:rPr lang="en-US" altLang="en-US" dirty="0"/>
                  <a:t>Maintaining components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dirty="0"/>
                  <a:t>start with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dirty="0"/>
                  <a:t> different components </a:t>
                </a:r>
              </a:p>
              <a:p>
                <a:pPr lvl="2" eaLnBrk="1" hangingPunct="1">
                  <a:lnSpc>
                    <a:spcPct val="100000"/>
                  </a:lnSpc>
                </a:pPr>
                <a:r>
                  <a:rPr lang="en-US" altLang="en-US" dirty="0"/>
                  <a:t>one per vertex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dirty="0"/>
                  <a:t>find components of the two endpoints of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endParaRPr lang="en-US" altLang="en-US" b="1" dirty="0">
                  <a:solidFill>
                    <a:srgbClr val="0066CC"/>
                  </a:solidFill>
                </a:endParaRPr>
              </a:p>
              <a:p>
                <a:pPr lvl="2" eaLnBrk="1" hangingPunct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altLang="en-US" dirty="0"/>
                  <a:t> finds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dirty="0"/>
                  <a:t>union two components when edge connecting them is added</a:t>
                </a:r>
              </a:p>
              <a:p>
                <a:pPr lvl="2" eaLnBrk="1" hangingPunct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dirty="0"/>
                  <a:t> unions</a:t>
                </a:r>
              </a:p>
            </p:txBody>
          </p:sp>
        </mc:Choice>
        <mc:Fallback>
          <p:sp>
            <p:nvSpPr>
              <p:cNvPr id="9318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301376"/>
                <a:ext cx="10501466" cy="5200045"/>
              </a:xfrm>
              <a:blipFill>
                <a:blip r:embed="rId3"/>
                <a:stretch>
                  <a:fillRect l="-1161" t="-1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5"/>
          <p:cNvSpPr txBox="1">
            <a:spLocks/>
          </p:cNvSpPr>
          <p:nvPr/>
        </p:nvSpPr>
        <p:spPr>
          <a:xfrm>
            <a:off x="9884664" y="6336792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B82414D-ADEF-4D4F-A895-BEACB58DAAC3}" type="slidenum">
              <a:rPr lang="en-US" altLang="en-US" sz="16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37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175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C6D072-ED56-451A-875C-ED65134DB92C}" type="slidenum">
              <a:rPr lang="en-US" altLang="en-US" sz="1400">
                <a:latin typeface="AcadEref" panose="02000500000000020003" pitchFamily="2" charset="0"/>
              </a:rPr>
              <a:pPr/>
              <a:t>38</a:t>
            </a:fld>
            <a:endParaRPr lang="en-US" altLang="en-US" sz="1400" dirty="0">
              <a:latin typeface="AcadEref" panose="02000500000000020003" pitchFamily="2" charset="0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Prim’s Algorithm with Priority Queues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421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392816"/>
                <a:ext cx="9577234" cy="5200045"/>
              </a:xfrm>
            </p:spPr>
            <p:txBody>
              <a:bodyPr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2800" dirty="0"/>
                  <a:t>For each vertex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2800" dirty="0"/>
                  <a:t> not in tree maintain current cheapest edge from tree to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n-US" altLang="en-US" sz="2800" b="1" dirty="0">
                  <a:solidFill>
                    <a:srgbClr val="0066CC"/>
                  </a:solidFill>
                </a:endParaRP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dirty="0"/>
                  <a:t>Store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dirty="0"/>
                  <a:t> in priority queue with key = weight of this edge</a:t>
                </a:r>
              </a:p>
              <a:p>
                <a:pPr eaLnBrk="1" hangingPunct="1"/>
                <a:r>
                  <a:rPr lang="en-US" altLang="en-US" sz="2800" dirty="0"/>
                  <a:t>Operations:  </a:t>
                </a:r>
              </a:p>
              <a:p>
                <a:pPr lvl="1" eaLnBrk="1" hangingPunct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400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400" dirty="0">
                    <a:solidFill>
                      <a:srgbClr val="009900"/>
                    </a:solidFill>
                  </a:rPr>
                  <a:t>insertions</a:t>
                </a:r>
                <a:r>
                  <a:rPr lang="en-US" altLang="en-US" sz="2400" dirty="0"/>
                  <a:t> (each vertex added once)</a:t>
                </a:r>
              </a:p>
              <a:p>
                <a:pPr lvl="1" eaLnBrk="1" hangingPunct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>
                    <a:solidFill>
                      <a:srgbClr val="009900"/>
                    </a:solidFill>
                  </a:rPr>
                  <a:t>delete-mins</a:t>
                </a:r>
                <a:r>
                  <a:rPr lang="en-US" altLang="en-US" sz="2400" dirty="0"/>
                  <a:t> (each vertex deleted once)</a:t>
                </a:r>
              </a:p>
              <a:p>
                <a:pPr lvl="2" eaLnBrk="1" hangingPunct="1">
                  <a:lnSpc>
                    <a:spcPct val="100000"/>
                  </a:lnSpc>
                </a:pPr>
                <a:r>
                  <a:rPr lang="en-US" altLang="en-US" sz="2400" dirty="0"/>
                  <a:t>pick the vertex of smallest key, remove it from the </a:t>
                </a:r>
                <a:r>
                  <a:rPr lang="en-US" altLang="en-US" sz="2400" dirty="0" err="1"/>
                  <a:t>p.q.</a:t>
                </a:r>
                <a:r>
                  <a:rPr lang="en-US" altLang="en-US" sz="2400" dirty="0"/>
                  <a:t> and add its edge to the graph</a:t>
                </a:r>
              </a:p>
              <a:p>
                <a:pPr lvl="1" eaLnBrk="1" hangingPunct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>
                    <a:solidFill>
                      <a:srgbClr val="009900"/>
                    </a:solidFill>
                  </a:rPr>
                  <a:t>decrease-keys</a:t>
                </a:r>
                <a:r>
                  <a:rPr lang="en-US" altLang="en-US" sz="2400" dirty="0"/>
                  <a:t> (each edge updates one vertex)</a:t>
                </a:r>
              </a:p>
            </p:txBody>
          </p:sp>
        </mc:Choice>
        <mc:Fallback>
          <p:sp>
            <p:nvSpPr>
              <p:cNvPr id="9421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392816"/>
                <a:ext cx="9577234" cy="5200045"/>
              </a:xfrm>
              <a:blipFill>
                <a:blip r:embed="rId3"/>
                <a:stretch>
                  <a:fillRect l="-1146" t="-1054" r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5"/>
          <p:cNvSpPr txBox="1">
            <a:spLocks/>
          </p:cNvSpPr>
          <p:nvPr/>
        </p:nvSpPr>
        <p:spPr>
          <a:xfrm>
            <a:off x="9884664" y="6336792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B82414D-ADEF-4D4F-A895-BEACB58DAAC3}" type="slidenum">
              <a:rPr lang="en-US" altLang="en-US" sz="16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38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818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7FD032-9BCA-40A8-AAAB-0AE26ECE35CF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39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Prim’s Algorithm with Priority Queues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70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173360"/>
                <a:ext cx="10133838" cy="5200045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800" dirty="0"/>
                  <a:t>Priority queue implementations: same complexity as Dijkstra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sz="2400" dirty="0"/>
                  <a:t>Array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US" altLang="en-US" sz="2400" dirty="0"/>
                  <a:t>insert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, delete-min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, decrease-key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rgbClr val="C00000"/>
                  </a:solidFill>
                </a:endParaRPr>
              </a:p>
              <a:p>
                <a:pPr lvl="2" eaLnBrk="1" hangingPunct="1">
                  <a:lnSpc>
                    <a:spcPct val="100000"/>
                  </a:lnSpc>
                </a:pPr>
                <a:r>
                  <a:rPr lang="en-US" altLang="en-US" sz="2400" dirty="0"/>
                  <a:t>total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baseline="3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rgbClr val="C00000"/>
                  </a:solidFill>
                </a:endParaRP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sz="2400" dirty="0"/>
                  <a:t>Heap</a:t>
                </a:r>
              </a:p>
              <a:p>
                <a:pPr lvl="2" eaLnBrk="1" hangingPunct="1">
                  <a:lnSpc>
                    <a:spcPct val="100000"/>
                  </a:lnSpc>
                </a:pPr>
                <a:r>
                  <a:rPr lang="en-US" altLang="en-US" sz="2400" dirty="0"/>
                  <a:t>insert, delete-min, decrease-key all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rgbClr val="C00000"/>
                  </a:solidFill>
                </a:endParaRPr>
              </a:p>
              <a:p>
                <a:pPr lvl="2" eaLnBrk="1" hangingPunct="1">
                  <a:lnSpc>
                    <a:spcPct val="100000"/>
                  </a:lnSpc>
                </a:pPr>
                <a:r>
                  <a:rPr lang="en-US" altLang="en-US" sz="2400" dirty="0"/>
                  <a:t>total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rgbClr val="C00000"/>
                  </a:solidFill>
                </a:endParaRPr>
              </a:p>
              <a:p>
                <a:pPr lvl="1" eaLnBrk="1" hangingPunct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2400" dirty="0"/>
                  <a:t>-Heap  (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400" dirty="0"/>
                  <a:t>)</a:t>
                </a:r>
              </a:p>
              <a:p>
                <a:pPr lvl="2" eaLnBrk="1" hangingPunct="1">
                  <a:lnSpc>
                    <a:spcPct val="100000"/>
                  </a:lnSpc>
                </a:pPr>
                <a:r>
                  <a:rPr lang="en-US" altLang="en-US" sz="2400" dirty="0"/>
                  <a:t>insert, decrease-key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400" i="0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rgbClr val="C00000"/>
                  </a:solidFill>
                </a:endParaRPr>
              </a:p>
              <a:p>
                <a:pPr lvl="2" eaLnBrk="1" hangingPunct="1">
                  <a:lnSpc>
                    <a:spcPct val="100000"/>
                  </a:lnSpc>
                </a:pPr>
                <a:r>
                  <a:rPr lang="en-US" altLang="en-US" sz="2400" dirty="0"/>
                  <a:t>delete-min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alt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400" i="0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rgbClr val="C00000"/>
                  </a:solidFill>
                </a:endParaRPr>
              </a:p>
              <a:p>
                <a:pPr lvl="2" eaLnBrk="1" hangingPunct="1">
                  <a:lnSpc>
                    <a:spcPct val="100000"/>
                  </a:lnSpc>
                </a:pPr>
                <a:r>
                  <a:rPr lang="en-US" altLang="en-US" sz="2400" dirty="0"/>
                  <a:t>total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400" b="0" i="0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270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173360"/>
                <a:ext cx="10133838" cy="5200045"/>
              </a:xfrm>
              <a:blipFill>
                <a:blip r:embed="rId3"/>
                <a:stretch>
                  <a:fillRect l="-1203" t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7708392" y="3521920"/>
                <a:ext cx="2796343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Worse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392" y="3521920"/>
                <a:ext cx="2796343" cy="470000"/>
              </a:xfrm>
              <a:prstGeom prst="rect">
                <a:avLst/>
              </a:prstGeom>
              <a:blipFill>
                <a:blip r:embed="rId4"/>
                <a:stretch>
                  <a:fillRect l="-3493" t="-7792" r="-873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426968" y="5057390"/>
                <a:ext cx="33591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Better for all values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sz="2400" b="1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968" y="5057390"/>
                <a:ext cx="3359189" cy="461665"/>
              </a:xfrm>
              <a:prstGeom prst="rect">
                <a:avLst/>
              </a:prstGeom>
              <a:blipFill>
                <a:blip r:embed="rId5"/>
                <a:stretch>
                  <a:fillRect l="-272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39842" y="4688058"/>
                <a:ext cx="4523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42" y="4688058"/>
                <a:ext cx="4523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739841" y="5149723"/>
                <a:ext cx="8002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dirty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41" y="5149723"/>
                <a:ext cx="80021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436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Scheduling to Minimize Lateness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18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304702"/>
                <a:ext cx="9630276" cy="5200045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Scheduling to minimize lateness: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sz="2000" dirty="0"/>
                  <a:t>Single resource as in interval scheduling but, instead of start and finish times, request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000" dirty="0"/>
                  <a:t> has</a:t>
                </a:r>
              </a:p>
              <a:p>
                <a:pPr lvl="2" eaLnBrk="1" hangingPunct="1">
                  <a:lnSpc>
                    <a:spcPct val="100000"/>
                  </a:lnSpc>
                </a:pPr>
                <a:r>
                  <a:rPr lang="en-US" altLang="en-US" sz="2000" dirty="0"/>
                  <a:t>Time requirement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sz="20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000" dirty="0"/>
                  <a:t> which must be scheduled in a contiguous block</a:t>
                </a:r>
              </a:p>
              <a:p>
                <a:pPr lvl="2" eaLnBrk="1" hangingPunct="1">
                  <a:lnSpc>
                    <a:spcPct val="100000"/>
                  </a:lnSpc>
                </a:pPr>
                <a:r>
                  <a:rPr lang="en-US" altLang="en-US" sz="2000" dirty="0"/>
                  <a:t>Target deadline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000" dirty="0"/>
                  <a:t> by which time the request would like to be finished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000" dirty="0"/>
                  <a:t>Overall start time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0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000" dirty="0"/>
                  <a:t>for all jobs</a:t>
                </a:r>
              </a:p>
              <a:p>
                <a:pPr lvl="6">
                  <a:lnSpc>
                    <a:spcPct val="100000"/>
                  </a:lnSpc>
                </a:pPr>
                <a:endParaRPr lang="en-US" altLang="en-US" sz="1000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altLang="en-US" sz="2000" dirty="0">
                    <a:solidFill>
                      <a:prstClr val="black"/>
                    </a:solidFill>
                  </a:rPr>
                  <a:t>Requests are scheduled by the algorithm into time intervals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altLang="en-US" sz="2000" dirty="0" err="1">
                    <a:solidFill>
                      <a:prstClr val="black"/>
                    </a:solidFill>
                  </a:rPr>
                  <a:t>s.t.</a:t>
                </a:r>
                <a:r>
                  <a:rPr lang="en-US" altLang="en-US" sz="2000" dirty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sz="20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0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altLang="en-US" sz="2000" b="1" baseline="-25000" dirty="0">
                  <a:solidFill>
                    <a:srgbClr val="0066CC"/>
                  </a:solidFill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000" dirty="0">
                    <a:solidFill>
                      <a:prstClr val="black"/>
                    </a:solidFill>
                  </a:rPr>
                  <a:t>Lateness of schedule for request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</a:rPr>
                  <a:t> is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US" altLang="en-US" sz="2000" dirty="0">
                    <a:solidFill>
                      <a:prstClr val="black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en-US" sz="20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en-US" sz="20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then request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 is late by</a:t>
                </a:r>
                <a:r>
                  <a:rPr lang="en-US" altLang="en-US" sz="2000" b="1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𝑳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; otherwise its lateness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𝑳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endParaRPr lang="en-US" altLang="en-US" sz="20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000" dirty="0">
                    <a:solidFill>
                      <a:srgbClr val="C00000"/>
                    </a:solidFill>
                  </a:rPr>
                  <a:t>Maximum lateness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000" dirty="0">
                  <a:solidFill>
                    <a:srgbClr val="0066CC"/>
                  </a:solidFill>
                </a:endParaRPr>
              </a:p>
              <a:p>
                <a:pPr lvl="1">
                  <a:lnSpc>
                    <a:spcPct val="100000"/>
                  </a:lnSpc>
                </a:pPr>
                <a:endParaRPr lang="en-US" altLang="en-US" sz="2000" b="1" dirty="0">
                  <a:solidFill>
                    <a:srgbClr val="ED7D31"/>
                  </a:solidFill>
                </a:endParaRP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altLang="en-US" sz="2000" b="1" dirty="0">
                    <a:solidFill>
                      <a:srgbClr val="006600"/>
                    </a:solidFill>
                  </a:rPr>
                  <a:t>Goal:</a:t>
                </a:r>
                <a:r>
                  <a:rPr lang="en-US" altLang="en-US" sz="2000" dirty="0">
                    <a:solidFill>
                      <a:prstClr val="black"/>
                    </a:solidFill>
                  </a:rPr>
                  <a:t> Find a schedule for </a:t>
                </a:r>
                <a:r>
                  <a:rPr lang="en-US" altLang="en-US" sz="2000" b="1" dirty="0">
                    <a:solidFill>
                      <a:prstClr val="black"/>
                    </a:solidFill>
                  </a:rPr>
                  <a:t>all</a:t>
                </a:r>
                <a:r>
                  <a:rPr lang="en-US" altLang="en-US" sz="2000" dirty="0">
                    <a:solidFill>
                      <a:prstClr val="black"/>
                    </a:solidFill>
                  </a:rPr>
                  <a:t> requests (values of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0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0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000" dirty="0">
                    <a:solidFill>
                      <a:prstClr val="black"/>
                    </a:solidFill>
                  </a:rPr>
                  <a:t>and</a:t>
                </a:r>
                <a:r>
                  <a:rPr lang="en-US" altLang="en-US" sz="20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</a:rPr>
                  <a:t> for each request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</a:rPr>
                  <a:t>) to 	  	   minimize the </a:t>
                </a:r>
                <a:r>
                  <a:rPr lang="en-US" altLang="en-US" sz="2000" dirty="0">
                    <a:solidFill>
                      <a:srgbClr val="C00000"/>
                    </a:solidFill>
                  </a:rPr>
                  <a:t>maximum lateness</a:t>
                </a:r>
                <a:r>
                  <a:rPr lang="en-US" altLang="en-US" sz="20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lvl="1">
                  <a:lnSpc>
                    <a:spcPct val="80000"/>
                  </a:lnSpc>
                </a:pPr>
                <a:endParaRPr lang="en-US" altLang="en-US" sz="2000" dirty="0">
                  <a:solidFill>
                    <a:prstClr val="black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endParaRPr lang="en-US" altLang="en-US" sz="2000" b="1" dirty="0">
                  <a:solidFill>
                    <a:srgbClr val="0033CC"/>
                  </a:solidFill>
                  <a:sym typeface="Symbol" panose="05050102010706020507" pitchFamily="18" charset="2"/>
                </a:endParaRPr>
              </a:p>
              <a:p>
                <a:pPr lvl="1">
                  <a:lnSpc>
                    <a:spcPct val="100000"/>
                  </a:lnSpc>
                </a:pPr>
                <a:endParaRPr lang="en-US" altLang="en-US" sz="2000" dirty="0"/>
              </a:p>
            </p:txBody>
          </p:sp>
        </mc:Choice>
        <mc:Fallback>
          <p:sp>
            <p:nvSpPr>
              <p:cNvPr id="591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4702"/>
                <a:ext cx="9630276" cy="5200045"/>
              </a:xfrm>
              <a:blipFill>
                <a:blip r:embed="rId3"/>
                <a:stretch>
                  <a:fillRect l="-949" t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7268BD-9157-4764-AFC7-4753D4D22274}" type="slidenum">
              <a:rPr lang="en-US" altLang="en-US" sz="1400">
                <a:latin typeface="Calibri" panose="020F0502020204030204" pitchFamily="34" charset="0"/>
              </a:rPr>
              <a:pPr/>
              <a:t>4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5710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D3C35B-4451-4F63-920A-07B69BB8938E}" type="slidenum">
              <a:rPr lang="en-US" altLang="en-US" sz="1400">
                <a:latin typeface="AcadEref" panose="02000500000000020003" pitchFamily="2" charset="0"/>
              </a:rPr>
              <a:pPr/>
              <a:t>40</a:t>
            </a:fld>
            <a:endParaRPr lang="en-US" altLang="en-US" sz="1400" dirty="0">
              <a:latin typeface="AcadEref" panose="02000500000000020003" pitchFamily="2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Boruvka’s Algorithm (1927)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26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712856"/>
                <a:ext cx="10324486" cy="5200045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dirty="0"/>
                  <a:t>Kind of a mix of Kruskal’s and Prim’s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dirty="0"/>
                  <a:t>Start with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dirty="0"/>
                  <a:t> components consisting of a single vertex each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dirty="0"/>
                  <a:t>At each step: 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US" altLang="en-US" dirty="0"/>
                  <a:t>Each component chooses to add its cheapest outgoing edge</a:t>
                </a:r>
              </a:p>
              <a:p>
                <a:pPr lvl="2" eaLnBrk="1" hangingPunct="1">
                  <a:lnSpc>
                    <a:spcPct val="100000"/>
                  </a:lnSpc>
                </a:pPr>
                <a:r>
                  <a:rPr lang="en-US" altLang="en-US" dirty="0"/>
                  <a:t>Two components may choose to add the same edge</a:t>
                </a:r>
              </a:p>
              <a:p>
                <a:pPr lvl="2" eaLnBrk="1" hangingPunct="1">
                  <a:lnSpc>
                    <a:spcPct val="100000"/>
                  </a:lnSpc>
                </a:pPr>
                <a:r>
                  <a:rPr lang="en-US" altLang="en-US" dirty="0"/>
                  <a:t>Need to add a tiebreaker on edge weights (no equal weights) to avoid cycles</a:t>
                </a:r>
              </a:p>
              <a:p>
                <a:pPr lvl="6"/>
                <a:endParaRPr lang="en-US" alt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en-US" sz="2800" dirty="0"/>
                  <a:t>Useful for parallel algorithms since components may be processed (almost) independently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dirty="0"/>
              </a:p>
            </p:txBody>
          </p:sp>
        </mc:Choice>
        <mc:Fallback>
          <p:sp>
            <p:nvSpPr>
              <p:cNvPr id="9626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712856"/>
                <a:ext cx="10324486" cy="5200045"/>
              </a:xfrm>
              <a:blipFill>
                <a:blip r:embed="rId3"/>
                <a:stretch>
                  <a:fillRect l="-1181" t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5"/>
          <p:cNvSpPr txBox="1">
            <a:spLocks/>
          </p:cNvSpPr>
          <p:nvPr/>
        </p:nvSpPr>
        <p:spPr>
          <a:xfrm>
            <a:off x="9884664" y="6336792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B82414D-ADEF-4D4F-A895-BEACB58DAAC3}" type="slidenum">
              <a:rPr lang="en-US" altLang="en-US" sz="16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40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4255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174C02-22DD-436E-947B-99F4DB3BAAF1}" type="slidenum">
              <a:rPr lang="en-US" altLang="en-US" sz="1400">
                <a:latin typeface="Calibri" panose="020F0502020204030204" pitchFamily="34" charset="0"/>
              </a:rPr>
              <a:pPr/>
              <a:t>41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Boruvka</a:t>
            </a:r>
            <a:endParaRPr lang="en-US" altLang="en-US" dirty="0"/>
          </a:p>
        </p:txBody>
      </p:sp>
      <p:grpSp>
        <p:nvGrpSpPr>
          <p:cNvPr id="74756" name="Group 3"/>
          <p:cNvGrpSpPr>
            <a:grpSpLocks/>
          </p:cNvGrpSpPr>
          <p:nvPr/>
        </p:nvGrpSpPr>
        <p:grpSpPr bwMode="auto">
          <a:xfrm>
            <a:off x="2430146" y="821373"/>
            <a:ext cx="6915152" cy="5154613"/>
            <a:chOff x="620" y="1007"/>
            <a:chExt cx="4356" cy="3247"/>
          </a:xfrm>
        </p:grpSpPr>
        <p:sp>
          <p:nvSpPr>
            <p:cNvPr id="74757" name="Text Box 4"/>
            <p:cNvSpPr txBox="1">
              <a:spLocks noChangeArrowheads="1"/>
            </p:cNvSpPr>
            <p:nvPr/>
          </p:nvSpPr>
          <p:spPr bwMode="auto">
            <a:xfrm>
              <a:off x="2295" y="1085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2.1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58" name="Text Box 5"/>
            <p:cNvSpPr txBox="1">
              <a:spLocks noChangeArrowheads="1"/>
            </p:cNvSpPr>
            <p:nvPr/>
          </p:nvSpPr>
          <p:spPr bwMode="auto">
            <a:xfrm>
              <a:off x="1522" y="1528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7.1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59" name="Text Box 6"/>
            <p:cNvSpPr txBox="1">
              <a:spLocks noChangeArrowheads="1"/>
            </p:cNvSpPr>
            <p:nvPr/>
          </p:nvSpPr>
          <p:spPr bwMode="auto">
            <a:xfrm>
              <a:off x="829" y="2733"/>
              <a:ext cx="30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-1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0" name="Text Box 7"/>
            <p:cNvSpPr txBox="1">
              <a:spLocks noChangeArrowheads="1"/>
            </p:cNvSpPr>
            <p:nvPr/>
          </p:nvSpPr>
          <p:spPr bwMode="auto">
            <a:xfrm>
              <a:off x="2678" y="2208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4.2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1" name="Text Box 8"/>
            <p:cNvSpPr txBox="1">
              <a:spLocks noChangeArrowheads="1"/>
            </p:cNvSpPr>
            <p:nvPr/>
          </p:nvSpPr>
          <p:spPr bwMode="auto">
            <a:xfrm>
              <a:off x="2005" y="2070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3.2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2" name="Text Box 9"/>
            <p:cNvSpPr txBox="1">
              <a:spLocks noChangeArrowheads="1"/>
            </p:cNvSpPr>
            <p:nvPr/>
          </p:nvSpPr>
          <p:spPr bwMode="auto">
            <a:xfrm>
              <a:off x="3182" y="1007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4.1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3" name="Text Box 10"/>
            <p:cNvSpPr txBox="1">
              <a:spLocks noChangeArrowheads="1"/>
            </p:cNvSpPr>
            <p:nvPr/>
          </p:nvSpPr>
          <p:spPr bwMode="auto">
            <a:xfrm>
              <a:off x="2679" y="1364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5.1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4" name="Text Box 11"/>
            <p:cNvSpPr txBox="1">
              <a:spLocks noChangeArrowheads="1"/>
            </p:cNvSpPr>
            <p:nvPr/>
          </p:nvSpPr>
          <p:spPr bwMode="auto">
            <a:xfrm>
              <a:off x="4162" y="1773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1.1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5" name="Text Box 12"/>
            <p:cNvSpPr txBox="1">
              <a:spLocks noChangeArrowheads="1"/>
            </p:cNvSpPr>
            <p:nvPr/>
          </p:nvSpPr>
          <p:spPr bwMode="auto">
            <a:xfrm>
              <a:off x="3508" y="1948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3.1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6" name="Text Box 13"/>
            <p:cNvSpPr txBox="1">
              <a:spLocks noChangeArrowheads="1"/>
            </p:cNvSpPr>
            <p:nvPr/>
          </p:nvSpPr>
          <p:spPr bwMode="auto">
            <a:xfrm>
              <a:off x="3885" y="2473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5.1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7" name="Text Box 14"/>
            <p:cNvSpPr txBox="1">
              <a:spLocks noChangeArrowheads="1"/>
            </p:cNvSpPr>
            <p:nvPr/>
          </p:nvSpPr>
          <p:spPr bwMode="auto">
            <a:xfrm>
              <a:off x="4572" y="2661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8.1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8" name="Text Box 15"/>
            <p:cNvSpPr txBox="1">
              <a:spLocks noChangeArrowheads="1"/>
            </p:cNvSpPr>
            <p:nvPr/>
          </p:nvSpPr>
          <p:spPr bwMode="auto">
            <a:xfrm>
              <a:off x="1730" y="2310"/>
              <a:ext cx="2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6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9" name="Text Box 16"/>
            <p:cNvSpPr txBox="1">
              <a:spLocks noChangeArrowheads="1"/>
            </p:cNvSpPr>
            <p:nvPr/>
          </p:nvSpPr>
          <p:spPr bwMode="auto">
            <a:xfrm>
              <a:off x="1659" y="2956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9.1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70" name="Text Box 17"/>
            <p:cNvSpPr txBox="1">
              <a:spLocks noChangeArrowheads="1"/>
            </p:cNvSpPr>
            <p:nvPr/>
          </p:nvSpPr>
          <p:spPr bwMode="auto">
            <a:xfrm>
              <a:off x="1042" y="3197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4.3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71" name="Text Box 18"/>
            <p:cNvSpPr txBox="1">
              <a:spLocks noChangeArrowheads="1"/>
            </p:cNvSpPr>
            <p:nvPr/>
          </p:nvSpPr>
          <p:spPr bwMode="auto">
            <a:xfrm>
              <a:off x="1365" y="3585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5.2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72" name="Text Box 19"/>
            <p:cNvSpPr txBox="1">
              <a:spLocks noChangeArrowheads="1"/>
            </p:cNvSpPr>
            <p:nvPr/>
          </p:nvSpPr>
          <p:spPr bwMode="auto">
            <a:xfrm>
              <a:off x="1886" y="3749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7.2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73" name="Text Box 20"/>
            <p:cNvSpPr txBox="1">
              <a:spLocks noChangeArrowheads="1"/>
            </p:cNvSpPr>
            <p:nvPr/>
          </p:nvSpPr>
          <p:spPr bwMode="auto">
            <a:xfrm>
              <a:off x="620" y="3850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9.2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74" name="Text Box 21"/>
            <p:cNvSpPr txBox="1">
              <a:spLocks noChangeArrowheads="1"/>
            </p:cNvSpPr>
            <p:nvPr/>
          </p:nvSpPr>
          <p:spPr bwMode="auto">
            <a:xfrm>
              <a:off x="2536" y="2977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8.2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grpSp>
          <p:nvGrpSpPr>
            <p:cNvPr id="74775" name="Group 22"/>
            <p:cNvGrpSpPr>
              <a:grpSpLocks/>
            </p:cNvGrpSpPr>
            <p:nvPr/>
          </p:nvGrpSpPr>
          <p:grpSpPr bwMode="auto">
            <a:xfrm>
              <a:off x="728" y="1008"/>
              <a:ext cx="3926" cy="3246"/>
              <a:chOff x="739" y="1004"/>
              <a:chExt cx="3926" cy="3246"/>
            </a:xfrm>
          </p:grpSpPr>
          <p:sp>
            <p:nvSpPr>
              <p:cNvPr id="74776" name="Oval 23"/>
              <p:cNvSpPr>
                <a:spLocks noChangeArrowheads="1"/>
              </p:cNvSpPr>
              <p:nvPr/>
            </p:nvSpPr>
            <p:spPr bwMode="auto">
              <a:xfrm rot="-63699">
                <a:off x="2756" y="1004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74777" name="Oval 24"/>
              <p:cNvSpPr>
                <a:spLocks noChangeArrowheads="1"/>
              </p:cNvSpPr>
              <p:nvPr/>
            </p:nvSpPr>
            <p:spPr bwMode="auto">
              <a:xfrm rot="-63699">
                <a:off x="2141" y="1495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74778" name="Oval 25"/>
              <p:cNvSpPr>
                <a:spLocks noChangeArrowheads="1"/>
              </p:cNvSpPr>
              <p:nvPr/>
            </p:nvSpPr>
            <p:spPr bwMode="auto">
              <a:xfrm rot="-63699">
                <a:off x="3727" y="1610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74779" name="Oval 26"/>
              <p:cNvSpPr>
                <a:spLocks noChangeArrowheads="1"/>
              </p:cNvSpPr>
              <p:nvPr/>
            </p:nvSpPr>
            <p:spPr bwMode="auto">
              <a:xfrm rot="-63699">
                <a:off x="2463" y="3314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74780" name="Oval 27"/>
              <p:cNvSpPr>
                <a:spLocks noChangeArrowheads="1"/>
              </p:cNvSpPr>
              <p:nvPr/>
            </p:nvSpPr>
            <p:spPr bwMode="auto">
              <a:xfrm rot="-63699">
                <a:off x="2451" y="2690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74781" name="Oval 28"/>
              <p:cNvSpPr>
                <a:spLocks noChangeArrowheads="1"/>
              </p:cNvSpPr>
              <p:nvPr/>
            </p:nvSpPr>
            <p:spPr bwMode="auto">
              <a:xfrm rot="-63699">
                <a:off x="1621" y="1937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74782" name="Oval 29"/>
              <p:cNvSpPr>
                <a:spLocks noChangeArrowheads="1"/>
              </p:cNvSpPr>
              <p:nvPr/>
            </p:nvSpPr>
            <p:spPr bwMode="auto">
              <a:xfrm rot="-63699">
                <a:off x="1634" y="2657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74783" name="Oval 30"/>
              <p:cNvSpPr>
                <a:spLocks noChangeArrowheads="1"/>
              </p:cNvSpPr>
              <p:nvPr/>
            </p:nvSpPr>
            <p:spPr bwMode="auto">
              <a:xfrm rot="-63699">
                <a:off x="1406" y="3285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74784" name="Oval 31"/>
              <p:cNvSpPr>
                <a:spLocks noChangeArrowheads="1"/>
              </p:cNvSpPr>
              <p:nvPr/>
            </p:nvSpPr>
            <p:spPr bwMode="auto">
              <a:xfrm rot="-63699">
                <a:off x="739" y="3586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74785" name="Oval 32"/>
              <p:cNvSpPr>
                <a:spLocks noChangeArrowheads="1"/>
              </p:cNvSpPr>
              <p:nvPr/>
            </p:nvSpPr>
            <p:spPr bwMode="auto">
              <a:xfrm rot="-63699">
                <a:off x="1131" y="4010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13</a:t>
                </a:r>
              </a:p>
            </p:txBody>
          </p:sp>
          <p:sp>
            <p:nvSpPr>
              <p:cNvPr id="74786" name="Oval 33"/>
              <p:cNvSpPr>
                <a:spLocks noChangeArrowheads="1"/>
              </p:cNvSpPr>
              <p:nvPr/>
            </p:nvSpPr>
            <p:spPr bwMode="auto">
              <a:xfrm rot="-63699">
                <a:off x="3739" y="2234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74787" name="Oval 34"/>
              <p:cNvSpPr>
                <a:spLocks noChangeArrowheads="1"/>
              </p:cNvSpPr>
              <p:nvPr/>
            </p:nvSpPr>
            <p:spPr bwMode="auto">
              <a:xfrm rot="-63699">
                <a:off x="4414" y="2413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74788" name="Oval 35"/>
              <p:cNvSpPr>
                <a:spLocks noChangeArrowheads="1"/>
              </p:cNvSpPr>
              <p:nvPr/>
            </p:nvSpPr>
            <p:spPr bwMode="auto">
              <a:xfrm rot="-63699">
                <a:off x="4425" y="2989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11</a:t>
                </a:r>
              </a:p>
            </p:txBody>
          </p:sp>
          <p:sp>
            <p:nvSpPr>
              <p:cNvPr id="74789" name="Line 36"/>
              <p:cNvSpPr>
                <a:spLocks noChangeShapeType="1"/>
              </p:cNvSpPr>
              <p:nvPr/>
            </p:nvSpPr>
            <p:spPr bwMode="auto">
              <a:xfrm rot="21536301" flipH="1">
                <a:off x="2377" y="1249"/>
                <a:ext cx="432" cy="288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0" name="Line 37"/>
              <p:cNvSpPr>
                <a:spLocks noChangeShapeType="1"/>
              </p:cNvSpPr>
              <p:nvPr/>
            </p:nvSpPr>
            <p:spPr bwMode="auto">
              <a:xfrm rot="21536301" flipH="1">
                <a:off x="1856" y="1692"/>
                <a:ext cx="288" cy="24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1" name="Line 38"/>
              <p:cNvSpPr>
                <a:spLocks noChangeShapeType="1"/>
              </p:cNvSpPr>
              <p:nvPr/>
            </p:nvSpPr>
            <p:spPr bwMode="auto">
              <a:xfrm rot="-63699">
                <a:off x="1724" y="2177"/>
                <a:ext cx="0" cy="48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2" name="Line 39"/>
              <p:cNvSpPr>
                <a:spLocks noChangeShapeType="1"/>
              </p:cNvSpPr>
              <p:nvPr/>
            </p:nvSpPr>
            <p:spPr bwMode="auto">
              <a:xfrm rot="21536301" flipH="1">
                <a:off x="1592" y="2899"/>
                <a:ext cx="96" cy="336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3" name="Line 40"/>
              <p:cNvSpPr>
                <a:spLocks noChangeShapeType="1"/>
              </p:cNvSpPr>
              <p:nvPr/>
            </p:nvSpPr>
            <p:spPr bwMode="auto">
              <a:xfrm rot="21536301" flipH="1">
                <a:off x="976" y="3483"/>
                <a:ext cx="432" cy="96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4" name="Line 41"/>
              <p:cNvSpPr>
                <a:spLocks noChangeShapeType="1"/>
              </p:cNvSpPr>
              <p:nvPr/>
            </p:nvSpPr>
            <p:spPr bwMode="auto">
              <a:xfrm rot="-63699">
                <a:off x="935" y="3822"/>
                <a:ext cx="192" cy="192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5" name="Line 42"/>
              <p:cNvSpPr>
                <a:spLocks noChangeShapeType="1"/>
              </p:cNvSpPr>
              <p:nvPr/>
            </p:nvSpPr>
            <p:spPr bwMode="auto">
              <a:xfrm rot="-63699">
                <a:off x="1868" y="2169"/>
                <a:ext cx="624" cy="528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6" name="Line 43"/>
              <p:cNvSpPr>
                <a:spLocks noChangeShapeType="1"/>
              </p:cNvSpPr>
              <p:nvPr/>
            </p:nvSpPr>
            <p:spPr bwMode="auto">
              <a:xfrm rot="-63699">
                <a:off x="2553" y="2978"/>
                <a:ext cx="0" cy="288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7" name="Line 44"/>
              <p:cNvSpPr>
                <a:spLocks noChangeShapeType="1"/>
              </p:cNvSpPr>
              <p:nvPr/>
            </p:nvSpPr>
            <p:spPr bwMode="auto">
              <a:xfrm rot="-63699">
                <a:off x="3002" y="1187"/>
                <a:ext cx="720" cy="48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8" name="Line 45"/>
              <p:cNvSpPr>
                <a:spLocks noChangeShapeType="1"/>
              </p:cNvSpPr>
              <p:nvPr/>
            </p:nvSpPr>
            <p:spPr bwMode="auto">
              <a:xfrm rot="-63699">
                <a:off x="3878" y="1897"/>
                <a:ext cx="0" cy="336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9" name="Line 46"/>
              <p:cNvSpPr>
                <a:spLocks noChangeShapeType="1"/>
              </p:cNvSpPr>
              <p:nvPr/>
            </p:nvSpPr>
            <p:spPr bwMode="auto">
              <a:xfrm rot="-63699">
                <a:off x="3980" y="2372"/>
                <a:ext cx="384" cy="96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800" name="Line 47"/>
              <p:cNvSpPr>
                <a:spLocks noChangeShapeType="1"/>
              </p:cNvSpPr>
              <p:nvPr/>
            </p:nvSpPr>
            <p:spPr bwMode="auto">
              <a:xfrm rot="-63699">
                <a:off x="4516" y="2702"/>
                <a:ext cx="0" cy="24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801" name="Line 48"/>
              <p:cNvSpPr>
                <a:spLocks noChangeShapeType="1"/>
              </p:cNvSpPr>
              <p:nvPr/>
            </p:nvSpPr>
            <p:spPr bwMode="auto">
              <a:xfrm rot="-63699" flipH="1" flipV="1">
                <a:off x="3975" y="1843"/>
                <a:ext cx="528" cy="576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802" name="Line 49"/>
              <p:cNvSpPr>
                <a:spLocks noChangeShapeType="1"/>
              </p:cNvSpPr>
              <p:nvPr/>
            </p:nvSpPr>
            <p:spPr bwMode="auto">
              <a:xfrm rot="21536301" flipV="1">
                <a:off x="1269" y="3576"/>
                <a:ext cx="240" cy="432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803" name="Line 50"/>
              <p:cNvSpPr>
                <a:spLocks noChangeShapeType="1"/>
              </p:cNvSpPr>
              <p:nvPr/>
            </p:nvSpPr>
            <p:spPr bwMode="auto">
              <a:xfrm rot="21536301" flipV="1">
                <a:off x="868" y="2186"/>
                <a:ext cx="768" cy="1392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804" name="Line 51"/>
              <p:cNvSpPr>
                <a:spLocks noChangeShapeType="1"/>
              </p:cNvSpPr>
              <p:nvPr/>
            </p:nvSpPr>
            <p:spPr bwMode="auto">
              <a:xfrm rot="-63699" flipH="1" flipV="1">
                <a:off x="2383" y="1673"/>
                <a:ext cx="1344" cy="96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805" name="Line 52"/>
              <p:cNvSpPr>
                <a:spLocks noChangeShapeType="1"/>
              </p:cNvSpPr>
              <p:nvPr/>
            </p:nvSpPr>
            <p:spPr bwMode="auto">
              <a:xfrm rot="21536301" flipH="1">
                <a:off x="2682" y="1862"/>
                <a:ext cx="1056" cy="864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806" name="Line 53"/>
              <p:cNvSpPr>
                <a:spLocks noChangeShapeType="1"/>
              </p:cNvSpPr>
              <p:nvPr/>
            </p:nvSpPr>
            <p:spPr bwMode="auto">
              <a:xfrm rot="21536301" flipH="1">
                <a:off x="1365" y="3518"/>
                <a:ext cx="1104" cy="48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5" name="Slide Number Placeholder 5"/>
          <p:cNvSpPr txBox="1">
            <a:spLocks/>
          </p:cNvSpPr>
          <p:nvPr/>
        </p:nvSpPr>
        <p:spPr>
          <a:xfrm>
            <a:off x="9884664" y="6336792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B82414D-ADEF-4D4F-A895-BEACB58DAAC3}" type="slidenum">
              <a:rPr lang="en-US" altLang="en-US" sz="16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41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650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174C02-22DD-436E-947B-99F4DB3BAAF1}" type="slidenum">
              <a:rPr lang="en-US" altLang="en-US" sz="1400">
                <a:latin typeface="Calibri" panose="020F0502020204030204" pitchFamily="34" charset="0"/>
              </a:rPr>
              <a:pPr/>
              <a:t>42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Boruvka</a:t>
            </a:r>
            <a:endParaRPr lang="en-US" altLang="en-US" dirty="0"/>
          </a:p>
        </p:txBody>
      </p:sp>
      <p:grpSp>
        <p:nvGrpSpPr>
          <p:cNvPr id="74756" name="Group 3"/>
          <p:cNvGrpSpPr>
            <a:grpSpLocks/>
          </p:cNvGrpSpPr>
          <p:nvPr/>
        </p:nvGrpSpPr>
        <p:grpSpPr bwMode="auto">
          <a:xfrm>
            <a:off x="2430146" y="821373"/>
            <a:ext cx="6915152" cy="5154613"/>
            <a:chOff x="620" y="1007"/>
            <a:chExt cx="4356" cy="3247"/>
          </a:xfrm>
        </p:grpSpPr>
        <p:sp>
          <p:nvSpPr>
            <p:cNvPr id="74757" name="Text Box 4"/>
            <p:cNvSpPr txBox="1">
              <a:spLocks noChangeArrowheads="1"/>
            </p:cNvSpPr>
            <p:nvPr/>
          </p:nvSpPr>
          <p:spPr bwMode="auto">
            <a:xfrm>
              <a:off x="2295" y="1085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2.1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58" name="Text Box 5"/>
            <p:cNvSpPr txBox="1">
              <a:spLocks noChangeArrowheads="1"/>
            </p:cNvSpPr>
            <p:nvPr/>
          </p:nvSpPr>
          <p:spPr bwMode="auto">
            <a:xfrm>
              <a:off x="1522" y="1528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7.1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59" name="Text Box 6"/>
            <p:cNvSpPr txBox="1">
              <a:spLocks noChangeArrowheads="1"/>
            </p:cNvSpPr>
            <p:nvPr/>
          </p:nvSpPr>
          <p:spPr bwMode="auto">
            <a:xfrm>
              <a:off x="829" y="2733"/>
              <a:ext cx="30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-1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0" name="Text Box 7"/>
            <p:cNvSpPr txBox="1">
              <a:spLocks noChangeArrowheads="1"/>
            </p:cNvSpPr>
            <p:nvPr/>
          </p:nvSpPr>
          <p:spPr bwMode="auto">
            <a:xfrm>
              <a:off x="2678" y="2208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4.2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1" name="Text Box 8"/>
            <p:cNvSpPr txBox="1">
              <a:spLocks noChangeArrowheads="1"/>
            </p:cNvSpPr>
            <p:nvPr/>
          </p:nvSpPr>
          <p:spPr bwMode="auto">
            <a:xfrm>
              <a:off x="2005" y="2070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3.2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2" name="Text Box 9"/>
            <p:cNvSpPr txBox="1">
              <a:spLocks noChangeArrowheads="1"/>
            </p:cNvSpPr>
            <p:nvPr/>
          </p:nvSpPr>
          <p:spPr bwMode="auto">
            <a:xfrm>
              <a:off x="3182" y="1007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4.1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3" name="Text Box 10"/>
            <p:cNvSpPr txBox="1">
              <a:spLocks noChangeArrowheads="1"/>
            </p:cNvSpPr>
            <p:nvPr/>
          </p:nvSpPr>
          <p:spPr bwMode="auto">
            <a:xfrm>
              <a:off x="2679" y="1364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5.1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4" name="Text Box 11"/>
            <p:cNvSpPr txBox="1">
              <a:spLocks noChangeArrowheads="1"/>
            </p:cNvSpPr>
            <p:nvPr/>
          </p:nvSpPr>
          <p:spPr bwMode="auto">
            <a:xfrm>
              <a:off x="4162" y="1773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1.1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5" name="Text Box 12"/>
            <p:cNvSpPr txBox="1">
              <a:spLocks noChangeArrowheads="1"/>
            </p:cNvSpPr>
            <p:nvPr/>
          </p:nvSpPr>
          <p:spPr bwMode="auto">
            <a:xfrm>
              <a:off x="3508" y="1948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3.1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6" name="Text Box 13"/>
            <p:cNvSpPr txBox="1">
              <a:spLocks noChangeArrowheads="1"/>
            </p:cNvSpPr>
            <p:nvPr/>
          </p:nvSpPr>
          <p:spPr bwMode="auto">
            <a:xfrm>
              <a:off x="3885" y="2473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5.1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7" name="Text Box 14"/>
            <p:cNvSpPr txBox="1">
              <a:spLocks noChangeArrowheads="1"/>
            </p:cNvSpPr>
            <p:nvPr/>
          </p:nvSpPr>
          <p:spPr bwMode="auto">
            <a:xfrm>
              <a:off x="4572" y="2661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8.1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8" name="Text Box 15"/>
            <p:cNvSpPr txBox="1">
              <a:spLocks noChangeArrowheads="1"/>
            </p:cNvSpPr>
            <p:nvPr/>
          </p:nvSpPr>
          <p:spPr bwMode="auto">
            <a:xfrm>
              <a:off x="1730" y="2310"/>
              <a:ext cx="2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6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9" name="Text Box 16"/>
            <p:cNvSpPr txBox="1">
              <a:spLocks noChangeArrowheads="1"/>
            </p:cNvSpPr>
            <p:nvPr/>
          </p:nvSpPr>
          <p:spPr bwMode="auto">
            <a:xfrm>
              <a:off x="1659" y="2956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9.1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70" name="Text Box 17"/>
            <p:cNvSpPr txBox="1">
              <a:spLocks noChangeArrowheads="1"/>
            </p:cNvSpPr>
            <p:nvPr/>
          </p:nvSpPr>
          <p:spPr bwMode="auto">
            <a:xfrm>
              <a:off x="1042" y="3197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4.3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71" name="Text Box 18"/>
            <p:cNvSpPr txBox="1">
              <a:spLocks noChangeArrowheads="1"/>
            </p:cNvSpPr>
            <p:nvPr/>
          </p:nvSpPr>
          <p:spPr bwMode="auto">
            <a:xfrm>
              <a:off x="1365" y="3585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5.2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72" name="Text Box 19"/>
            <p:cNvSpPr txBox="1">
              <a:spLocks noChangeArrowheads="1"/>
            </p:cNvSpPr>
            <p:nvPr/>
          </p:nvSpPr>
          <p:spPr bwMode="auto">
            <a:xfrm>
              <a:off x="1886" y="3749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7.2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73" name="Text Box 20"/>
            <p:cNvSpPr txBox="1">
              <a:spLocks noChangeArrowheads="1"/>
            </p:cNvSpPr>
            <p:nvPr/>
          </p:nvSpPr>
          <p:spPr bwMode="auto">
            <a:xfrm>
              <a:off x="620" y="3850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9.2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74" name="Text Box 21"/>
            <p:cNvSpPr txBox="1">
              <a:spLocks noChangeArrowheads="1"/>
            </p:cNvSpPr>
            <p:nvPr/>
          </p:nvSpPr>
          <p:spPr bwMode="auto">
            <a:xfrm>
              <a:off x="2536" y="2977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8.2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grpSp>
          <p:nvGrpSpPr>
            <p:cNvPr id="74775" name="Group 22"/>
            <p:cNvGrpSpPr>
              <a:grpSpLocks/>
            </p:cNvGrpSpPr>
            <p:nvPr/>
          </p:nvGrpSpPr>
          <p:grpSpPr bwMode="auto">
            <a:xfrm>
              <a:off x="728" y="1008"/>
              <a:ext cx="3926" cy="3246"/>
              <a:chOff x="739" y="1004"/>
              <a:chExt cx="3926" cy="3246"/>
            </a:xfrm>
          </p:grpSpPr>
          <p:sp>
            <p:nvSpPr>
              <p:cNvPr id="74776" name="Oval 23"/>
              <p:cNvSpPr>
                <a:spLocks noChangeArrowheads="1"/>
              </p:cNvSpPr>
              <p:nvPr/>
            </p:nvSpPr>
            <p:spPr bwMode="auto">
              <a:xfrm rot="-63699">
                <a:off x="2756" y="1004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74777" name="Oval 24"/>
              <p:cNvSpPr>
                <a:spLocks noChangeArrowheads="1"/>
              </p:cNvSpPr>
              <p:nvPr/>
            </p:nvSpPr>
            <p:spPr bwMode="auto">
              <a:xfrm rot="-63699">
                <a:off x="2141" y="1495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74778" name="Oval 25"/>
              <p:cNvSpPr>
                <a:spLocks noChangeArrowheads="1"/>
              </p:cNvSpPr>
              <p:nvPr/>
            </p:nvSpPr>
            <p:spPr bwMode="auto">
              <a:xfrm rot="-63699">
                <a:off x="3727" y="1610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74779" name="Oval 26"/>
              <p:cNvSpPr>
                <a:spLocks noChangeArrowheads="1"/>
              </p:cNvSpPr>
              <p:nvPr/>
            </p:nvSpPr>
            <p:spPr bwMode="auto">
              <a:xfrm rot="-63699">
                <a:off x="2463" y="3314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74780" name="Oval 27"/>
              <p:cNvSpPr>
                <a:spLocks noChangeArrowheads="1"/>
              </p:cNvSpPr>
              <p:nvPr/>
            </p:nvSpPr>
            <p:spPr bwMode="auto">
              <a:xfrm rot="-63699">
                <a:off x="2451" y="2690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74781" name="Oval 28"/>
              <p:cNvSpPr>
                <a:spLocks noChangeArrowheads="1"/>
              </p:cNvSpPr>
              <p:nvPr/>
            </p:nvSpPr>
            <p:spPr bwMode="auto">
              <a:xfrm rot="-63699">
                <a:off x="1621" y="1937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74782" name="Oval 29"/>
              <p:cNvSpPr>
                <a:spLocks noChangeArrowheads="1"/>
              </p:cNvSpPr>
              <p:nvPr/>
            </p:nvSpPr>
            <p:spPr bwMode="auto">
              <a:xfrm rot="-63699">
                <a:off x="1634" y="2657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74783" name="Oval 30"/>
              <p:cNvSpPr>
                <a:spLocks noChangeArrowheads="1"/>
              </p:cNvSpPr>
              <p:nvPr/>
            </p:nvSpPr>
            <p:spPr bwMode="auto">
              <a:xfrm rot="-63699">
                <a:off x="1406" y="3285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74784" name="Oval 31"/>
              <p:cNvSpPr>
                <a:spLocks noChangeArrowheads="1"/>
              </p:cNvSpPr>
              <p:nvPr/>
            </p:nvSpPr>
            <p:spPr bwMode="auto">
              <a:xfrm rot="-63699">
                <a:off x="739" y="3586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74785" name="Oval 32"/>
              <p:cNvSpPr>
                <a:spLocks noChangeArrowheads="1"/>
              </p:cNvSpPr>
              <p:nvPr/>
            </p:nvSpPr>
            <p:spPr bwMode="auto">
              <a:xfrm rot="-63699">
                <a:off x="1131" y="4010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13</a:t>
                </a:r>
              </a:p>
            </p:txBody>
          </p:sp>
          <p:sp>
            <p:nvSpPr>
              <p:cNvPr id="74786" name="Oval 33"/>
              <p:cNvSpPr>
                <a:spLocks noChangeArrowheads="1"/>
              </p:cNvSpPr>
              <p:nvPr/>
            </p:nvSpPr>
            <p:spPr bwMode="auto">
              <a:xfrm rot="-63699">
                <a:off x="3739" y="2234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74787" name="Oval 34"/>
              <p:cNvSpPr>
                <a:spLocks noChangeArrowheads="1"/>
              </p:cNvSpPr>
              <p:nvPr/>
            </p:nvSpPr>
            <p:spPr bwMode="auto">
              <a:xfrm rot="-63699">
                <a:off x="4414" y="2413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74788" name="Oval 35"/>
              <p:cNvSpPr>
                <a:spLocks noChangeArrowheads="1"/>
              </p:cNvSpPr>
              <p:nvPr/>
            </p:nvSpPr>
            <p:spPr bwMode="auto">
              <a:xfrm rot="-63699">
                <a:off x="4425" y="2989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11</a:t>
                </a:r>
              </a:p>
            </p:txBody>
          </p:sp>
          <p:sp>
            <p:nvSpPr>
              <p:cNvPr id="74789" name="Line 36"/>
              <p:cNvSpPr>
                <a:spLocks noChangeShapeType="1"/>
              </p:cNvSpPr>
              <p:nvPr/>
            </p:nvSpPr>
            <p:spPr bwMode="auto">
              <a:xfrm rot="21536301" flipH="1">
                <a:off x="2377" y="1249"/>
                <a:ext cx="432" cy="288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0" name="Line 37"/>
              <p:cNvSpPr>
                <a:spLocks noChangeShapeType="1"/>
              </p:cNvSpPr>
              <p:nvPr/>
            </p:nvSpPr>
            <p:spPr bwMode="auto">
              <a:xfrm rot="21536301" flipH="1">
                <a:off x="1856" y="1692"/>
                <a:ext cx="288" cy="24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1" name="Line 38"/>
              <p:cNvSpPr>
                <a:spLocks noChangeShapeType="1"/>
              </p:cNvSpPr>
              <p:nvPr/>
            </p:nvSpPr>
            <p:spPr bwMode="auto">
              <a:xfrm rot="-63699">
                <a:off x="1724" y="2177"/>
                <a:ext cx="0" cy="48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2" name="Line 39"/>
              <p:cNvSpPr>
                <a:spLocks noChangeShapeType="1"/>
              </p:cNvSpPr>
              <p:nvPr/>
            </p:nvSpPr>
            <p:spPr bwMode="auto">
              <a:xfrm rot="21536301" flipH="1">
                <a:off x="1592" y="2899"/>
                <a:ext cx="96" cy="336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3" name="Line 40"/>
              <p:cNvSpPr>
                <a:spLocks noChangeShapeType="1"/>
              </p:cNvSpPr>
              <p:nvPr/>
            </p:nvSpPr>
            <p:spPr bwMode="auto">
              <a:xfrm rot="21536301" flipH="1">
                <a:off x="976" y="3483"/>
                <a:ext cx="432" cy="96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4" name="Line 41"/>
              <p:cNvSpPr>
                <a:spLocks noChangeShapeType="1"/>
              </p:cNvSpPr>
              <p:nvPr/>
            </p:nvSpPr>
            <p:spPr bwMode="auto">
              <a:xfrm rot="-63699">
                <a:off x="935" y="3822"/>
                <a:ext cx="192" cy="192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5" name="Line 42"/>
              <p:cNvSpPr>
                <a:spLocks noChangeShapeType="1"/>
              </p:cNvSpPr>
              <p:nvPr/>
            </p:nvSpPr>
            <p:spPr bwMode="auto">
              <a:xfrm rot="-63699">
                <a:off x="1868" y="2169"/>
                <a:ext cx="624" cy="528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6" name="Line 43"/>
              <p:cNvSpPr>
                <a:spLocks noChangeShapeType="1"/>
              </p:cNvSpPr>
              <p:nvPr/>
            </p:nvSpPr>
            <p:spPr bwMode="auto">
              <a:xfrm rot="-63699">
                <a:off x="2553" y="2978"/>
                <a:ext cx="0" cy="288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7" name="Line 44"/>
              <p:cNvSpPr>
                <a:spLocks noChangeShapeType="1"/>
              </p:cNvSpPr>
              <p:nvPr/>
            </p:nvSpPr>
            <p:spPr bwMode="auto">
              <a:xfrm rot="-63699">
                <a:off x="3002" y="1187"/>
                <a:ext cx="720" cy="48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8" name="Line 45"/>
              <p:cNvSpPr>
                <a:spLocks noChangeShapeType="1"/>
              </p:cNvSpPr>
              <p:nvPr/>
            </p:nvSpPr>
            <p:spPr bwMode="auto">
              <a:xfrm rot="-63699">
                <a:off x="3878" y="1897"/>
                <a:ext cx="0" cy="336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9" name="Line 46"/>
              <p:cNvSpPr>
                <a:spLocks noChangeShapeType="1"/>
              </p:cNvSpPr>
              <p:nvPr/>
            </p:nvSpPr>
            <p:spPr bwMode="auto">
              <a:xfrm rot="-63699">
                <a:off x="3980" y="2372"/>
                <a:ext cx="384" cy="96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800" name="Line 47"/>
              <p:cNvSpPr>
                <a:spLocks noChangeShapeType="1"/>
              </p:cNvSpPr>
              <p:nvPr/>
            </p:nvSpPr>
            <p:spPr bwMode="auto">
              <a:xfrm rot="-63699">
                <a:off x="4516" y="2702"/>
                <a:ext cx="0" cy="24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801" name="Line 48"/>
              <p:cNvSpPr>
                <a:spLocks noChangeShapeType="1"/>
              </p:cNvSpPr>
              <p:nvPr/>
            </p:nvSpPr>
            <p:spPr bwMode="auto">
              <a:xfrm rot="-63699" flipH="1" flipV="1">
                <a:off x="3975" y="1843"/>
                <a:ext cx="528" cy="576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802" name="Line 49"/>
              <p:cNvSpPr>
                <a:spLocks noChangeShapeType="1"/>
              </p:cNvSpPr>
              <p:nvPr/>
            </p:nvSpPr>
            <p:spPr bwMode="auto">
              <a:xfrm rot="21536301" flipV="1">
                <a:off x="1269" y="3576"/>
                <a:ext cx="240" cy="432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803" name="Line 50"/>
              <p:cNvSpPr>
                <a:spLocks noChangeShapeType="1"/>
              </p:cNvSpPr>
              <p:nvPr/>
            </p:nvSpPr>
            <p:spPr bwMode="auto">
              <a:xfrm rot="21536301" flipV="1">
                <a:off x="868" y="2186"/>
                <a:ext cx="768" cy="1392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804" name="Line 51"/>
              <p:cNvSpPr>
                <a:spLocks noChangeShapeType="1"/>
              </p:cNvSpPr>
              <p:nvPr/>
            </p:nvSpPr>
            <p:spPr bwMode="auto">
              <a:xfrm rot="-63699" flipH="1" flipV="1">
                <a:off x="2383" y="1673"/>
                <a:ext cx="1344" cy="96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805" name="Line 52"/>
              <p:cNvSpPr>
                <a:spLocks noChangeShapeType="1"/>
              </p:cNvSpPr>
              <p:nvPr/>
            </p:nvSpPr>
            <p:spPr bwMode="auto">
              <a:xfrm rot="21536301" flipH="1">
                <a:off x="2682" y="1862"/>
                <a:ext cx="1056" cy="864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806" name="Line 53"/>
              <p:cNvSpPr>
                <a:spLocks noChangeShapeType="1"/>
              </p:cNvSpPr>
              <p:nvPr/>
            </p:nvSpPr>
            <p:spPr bwMode="auto">
              <a:xfrm rot="21536301" flipH="1">
                <a:off x="1365" y="3518"/>
                <a:ext cx="1104" cy="48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5" name="Slide Number Placeholder 5"/>
          <p:cNvSpPr txBox="1">
            <a:spLocks/>
          </p:cNvSpPr>
          <p:nvPr/>
        </p:nvSpPr>
        <p:spPr>
          <a:xfrm>
            <a:off x="9884664" y="6336792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B82414D-ADEF-4D4F-A895-BEACB58DAAC3}" type="slidenum">
              <a:rPr lang="en-US" altLang="en-US" sz="16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42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929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174C02-22DD-436E-947B-99F4DB3BAAF1}" type="slidenum">
              <a:rPr lang="en-US" altLang="en-US" sz="1400">
                <a:latin typeface="Calibri" panose="020F0502020204030204" pitchFamily="34" charset="0"/>
              </a:rPr>
              <a:pPr/>
              <a:t>43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Boruvka</a:t>
            </a:r>
            <a:endParaRPr lang="en-US" altLang="en-US" dirty="0"/>
          </a:p>
        </p:txBody>
      </p:sp>
      <p:grpSp>
        <p:nvGrpSpPr>
          <p:cNvPr id="74756" name="Group 3"/>
          <p:cNvGrpSpPr>
            <a:grpSpLocks/>
          </p:cNvGrpSpPr>
          <p:nvPr/>
        </p:nvGrpSpPr>
        <p:grpSpPr bwMode="auto">
          <a:xfrm>
            <a:off x="2430146" y="821373"/>
            <a:ext cx="6915152" cy="5154613"/>
            <a:chOff x="620" y="1007"/>
            <a:chExt cx="4356" cy="3247"/>
          </a:xfrm>
        </p:grpSpPr>
        <p:sp>
          <p:nvSpPr>
            <p:cNvPr id="74757" name="Text Box 4"/>
            <p:cNvSpPr txBox="1">
              <a:spLocks noChangeArrowheads="1"/>
            </p:cNvSpPr>
            <p:nvPr/>
          </p:nvSpPr>
          <p:spPr bwMode="auto">
            <a:xfrm>
              <a:off x="2295" y="1085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2.1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58" name="Text Box 5"/>
            <p:cNvSpPr txBox="1">
              <a:spLocks noChangeArrowheads="1"/>
            </p:cNvSpPr>
            <p:nvPr/>
          </p:nvSpPr>
          <p:spPr bwMode="auto">
            <a:xfrm>
              <a:off x="1522" y="1528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7.1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59" name="Text Box 6"/>
            <p:cNvSpPr txBox="1">
              <a:spLocks noChangeArrowheads="1"/>
            </p:cNvSpPr>
            <p:nvPr/>
          </p:nvSpPr>
          <p:spPr bwMode="auto">
            <a:xfrm>
              <a:off x="829" y="2733"/>
              <a:ext cx="30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-1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0" name="Text Box 7"/>
            <p:cNvSpPr txBox="1">
              <a:spLocks noChangeArrowheads="1"/>
            </p:cNvSpPr>
            <p:nvPr/>
          </p:nvSpPr>
          <p:spPr bwMode="auto">
            <a:xfrm>
              <a:off x="2678" y="2208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4.2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1" name="Text Box 8"/>
            <p:cNvSpPr txBox="1">
              <a:spLocks noChangeArrowheads="1"/>
            </p:cNvSpPr>
            <p:nvPr/>
          </p:nvSpPr>
          <p:spPr bwMode="auto">
            <a:xfrm>
              <a:off x="2005" y="2070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3.2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2" name="Text Box 9"/>
            <p:cNvSpPr txBox="1">
              <a:spLocks noChangeArrowheads="1"/>
            </p:cNvSpPr>
            <p:nvPr/>
          </p:nvSpPr>
          <p:spPr bwMode="auto">
            <a:xfrm>
              <a:off x="3182" y="1007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4.1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3" name="Text Box 10"/>
            <p:cNvSpPr txBox="1">
              <a:spLocks noChangeArrowheads="1"/>
            </p:cNvSpPr>
            <p:nvPr/>
          </p:nvSpPr>
          <p:spPr bwMode="auto">
            <a:xfrm>
              <a:off x="2679" y="1364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5.1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4" name="Text Box 11"/>
            <p:cNvSpPr txBox="1">
              <a:spLocks noChangeArrowheads="1"/>
            </p:cNvSpPr>
            <p:nvPr/>
          </p:nvSpPr>
          <p:spPr bwMode="auto">
            <a:xfrm>
              <a:off x="4162" y="1773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1.1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5" name="Text Box 12"/>
            <p:cNvSpPr txBox="1">
              <a:spLocks noChangeArrowheads="1"/>
            </p:cNvSpPr>
            <p:nvPr/>
          </p:nvSpPr>
          <p:spPr bwMode="auto">
            <a:xfrm>
              <a:off x="3508" y="1948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3.1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6" name="Text Box 13"/>
            <p:cNvSpPr txBox="1">
              <a:spLocks noChangeArrowheads="1"/>
            </p:cNvSpPr>
            <p:nvPr/>
          </p:nvSpPr>
          <p:spPr bwMode="auto">
            <a:xfrm>
              <a:off x="3885" y="2473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5.1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7" name="Text Box 14"/>
            <p:cNvSpPr txBox="1">
              <a:spLocks noChangeArrowheads="1"/>
            </p:cNvSpPr>
            <p:nvPr/>
          </p:nvSpPr>
          <p:spPr bwMode="auto">
            <a:xfrm>
              <a:off x="4572" y="2661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8.1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8" name="Text Box 15"/>
            <p:cNvSpPr txBox="1">
              <a:spLocks noChangeArrowheads="1"/>
            </p:cNvSpPr>
            <p:nvPr/>
          </p:nvSpPr>
          <p:spPr bwMode="auto">
            <a:xfrm>
              <a:off x="1730" y="2310"/>
              <a:ext cx="2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6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69" name="Text Box 16"/>
            <p:cNvSpPr txBox="1">
              <a:spLocks noChangeArrowheads="1"/>
            </p:cNvSpPr>
            <p:nvPr/>
          </p:nvSpPr>
          <p:spPr bwMode="auto">
            <a:xfrm>
              <a:off x="1659" y="2956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9.1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70" name="Text Box 17"/>
            <p:cNvSpPr txBox="1">
              <a:spLocks noChangeArrowheads="1"/>
            </p:cNvSpPr>
            <p:nvPr/>
          </p:nvSpPr>
          <p:spPr bwMode="auto">
            <a:xfrm>
              <a:off x="1042" y="3197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4.3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71" name="Text Box 18"/>
            <p:cNvSpPr txBox="1">
              <a:spLocks noChangeArrowheads="1"/>
            </p:cNvSpPr>
            <p:nvPr/>
          </p:nvSpPr>
          <p:spPr bwMode="auto">
            <a:xfrm>
              <a:off x="1365" y="3585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5.2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72" name="Text Box 19"/>
            <p:cNvSpPr txBox="1">
              <a:spLocks noChangeArrowheads="1"/>
            </p:cNvSpPr>
            <p:nvPr/>
          </p:nvSpPr>
          <p:spPr bwMode="auto">
            <a:xfrm>
              <a:off x="1886" y="3749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7.2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73" name="Text Box 20"/>
            <p:cNvSpPr txBox="1">
              <a:spLocks noChangeArrowheads="1"/>
            </p:cNvSpPr>
            <p:nvPr/>
          </p:nvSpPr>
          <p:spPr bwMode="auto">
            <a:xfrm>
              <a:off x="620" y="3850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9.2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4774" name="Text Box 21"/>
            <p:cNvSpPr txBox="1">
              <a:spLocks noChangeArrowheads="1"/>
            </p:cNvSpPr>
            <p:nvPr/>
          </p:nvSpPr>
          <p:spPr bwMode="auto">
            <a:xfrm>
              <a:off x="2536" y="2977"/>
              <a:ext cx="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8.2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grpSp>
          <p:nvGrpSpPr>
            <p:cNvPr id="74775" name="Group 22"/>
            <p:cNvGrpSpPr>
              <a:grpSpLocks/>
            </p:cNvGrpSpPr>
            <p:nvPr/>
          </p:nvGrpSpPr>
          <p:grpSpPr bwMode="auto">
            <a:xfrm>
              <a:off x="728" y="1008"/>
              <a:ext cx="3926" cy="3246"/>
              <a:chOff x="739" y="1004"/>
              <a:chExt cx="3926" cy="3246"/>
            </a:xfrm>
          </p:grpSpPr>
          <p:sp>
            <p:nvSpPr>
              <p:cNvPr id="74776" name="Oval 23"/>
              <p:cNvSpPr>
                <a:spLocks noChangeArrowheads="1"/>
              </p:cNvSpPr>
              <p:nvPr/>
            </p:nvSpPr>
            <p:spPr bwMode="auto">
              <a:xfrm rot="-63699">
                <a:off x="2756" y="1004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74777" name="Oval 24"/>
              <p:cNvSpPr>
                <a:spLocks noChangeArrowheads="1"/>
              </p:cNvSpPr>
              <p:nvPr/>
            </p:nvSpPr>
            <p:spPr bwMode="auto">
              <a:xfrm rot="-63699">
                <a:off x="2141" y="1495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74778" name="Oval 25"/>
              <p:cNvSpPr>
                <a:spLocks noChangeArrowheads="1"/>
              </p:cNvSpPr>
              <p:nvPr/>
            </p:nvSpPr>
            <p:spPr bwMode="auto">
              <a:xfrm rot="-63699">
                <a:off x="3727" y="1610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74779" name="Oval 26"/>
              <p:cNvSpPr>
                <a:spLocks noChangeArrowheads="1"/>
              </p:cNvSpPr>
              <p:nvPr/>
            </p:nvSpPr>
            <p:spPr bwMode="auto">
              <a:xfrm rot="-63699">
                <a:off x="2463" y="3314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74780" name="Oval 27"/>
              <p:cNvSpPr>
                <a:spLocks noChangeArrowheads="1"/>
              </p:cNvSpPr>
              <p:nvPr/>
            </p:nvSpPr>
            <p:spPr bwMode="auto">
              <a:xfrm rot="-63699">
                <a:off x="2451" y="2690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74781" name="Oval 28"/>
              <p:cNvSpPr>
                <a:spLocks noChangeArrowheads="1"/>
              </p:cNvSpPr>
              <p:nvPr/>
            </p:nvSpPr>
            <p:spPr bwMode="auto">
              <a:xfrm rot="-63699">
                <a:off x="1621" y="1937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74782" name="Oval 29"/>
              <p:cNvSpPr>
                <a:spLocks noChangeArrowheads="1"/>
              </p:cNvSpPr>
              <p:nvPr/>
            </p:nvSpPr>
            <p:spPr bwMode="auto">
              <a:xfrm rot="-63699">
                <a:off x="1634" y="2657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74783" name="Oval 30"/>
              <p:cNvSpPr>
                <a:spLocks noChangeArrowheads="1"/>
              </p:cNvSpPr>
              <p:nvPr/>
            </p:nvSpPr>
            <p:spPr bwMode="auto">
              <a:xfrm rot="-63699">
                <a:off x="1406" y="3285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74784" name="Oval 31"/>
              <p:cNvSpPr>
                <a:spLocks noChangeArrowheads="1"/>
              </p:cNvSpPr>
              <p:nvPr/>
            </p:nvSpPr>
            <p:spPr bwMode="auto">
              <a:xfrm rot="-63699">
                <a:off x="739" y="3586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74785" name="Oval 32"/>
              <p:cNvSpPr>
                <a:spLocks noChangeArrowheads="1"/>
              </p:cNvSpPr>
              <p:nvPr/>
            </p:nvSpPr>
            <p:spPr bwMode="auto">
              <a:xfrm rot="-63699">
                <a:off x="1131" y="4010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13</a:t>
                </a:r>
              </a:p>
            </p:txBody>
          </p:sp>
          <p:sp>
            <p:nvSpPr>
              <p:cNvPr id="74786" name="Oval 33"/>
              <p:cNvSpPr>
                <a:spLocks noChangeArrowheads="1"/>
              </p:cNvSpPr>
              <p:nvPr/>
            </p:nvSpPr>
            <p:spPr bwMode="auto">
              <a:xfrm rot="-63699">
                <a:off x="3739" y="2234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74787" name="Oval 34"/>
              <p:cNvSpPr>
                <a:spLocks noChangeArrowheads="1"/>
              </p:cNvSpPr>
              <p:nvPr/>
            </p:nvSpPr>
            <p:spPr bwMode="auto">
              <a:xfrm rot="-63699">
                <a:off x="4414" y="2413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74788" name="Oval 35"/>
              <p:cNvSpPr>
                <a:spLocks noChangeArrowheads="1"/>
              </p:cNvSpPr>
              <p:nvPr/>
            </p:nvSpPr>
            <p:spPr bwMode="auto">
              <a:xfrm rot="-63699">
                <a:off x="4425" y="2989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>
                    <a:latin typeface="Times New Roman" panose="02020603050405020304" pitchFamily="18" charset="0"/>
                  </a:rPr>
                  <a:t>11</a:t>
                </a:r>
              </a:p>
            </p:txBody>
          </p:sp>
          <p:sp>
            <p:nvSpPr>
              <p:cNvPr id="74789" name="Line 36"/>
              <p:cNvSpPr>
                <a:spLocks noChangeShapeType="1"/>
              </p:cNvSpPr>
              <p:nvPr/>
            </p:nvSpPr>
            <p:spPr bwMode="auto">
              <a:xfrm rot="21536301" flipH="1">
                <a:off x="2377" y="1249"/>
                <a:ext cx="432" cy="288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0" name="Line 37"/>
              <p:cNvSpPr>
                <a:spLocks noChangeShapeType="1"/>
              </p:cNvSpPr>
              <p:nvPr/>
            </p:nvSpPr>
            <p:spPr bwMode="auto">
              <a:xfrm rot="21536301" flipH="1">
                <a:off x="1856" y="1692"/>
                <a:ext cx="288" cy="24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1" name="Line 38"/>
              <p:cNvSpPr>
                <a:spLocks noChangeShapeType="1"/>
              </p:cNvSpPr>
              <p:nvPr/>
            </p:nvSpPr>
            <p:spPr bwMode="auto">
              <a:xfrm rot="-63699">
                <a:off x="1724" y="2177"/>
                <a:ext cx="0" cy="48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2" name="Line 39"/>
              <p:cNvSpPr>
                <a:spLocks noChangeShapeType="1"/>
              </p:cNvSpPr>
              <p:nvPr/>
            </p:nvSpPr>
            <p:spPr bwMode="auto">
              <a:xfrm rot="21536301" flipH="1">
                <a:off x="1592" y="2899"/>
                <a:ext cx="96" cy="336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3" name="Line 40"/>
              <p:cNvSpPr>
                <a:spLocks noChangeShapeType="1"/>
              </p:cNvSpPr>
              <p:nvPr/>
            </p:nvSpPr>
            <p:spPr bwMode="auto">
              <a:xfrm rot="21536301" flipH="1">
                <a:off x="976" y="3483"/>
                <a:ext cx="432" cy="96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4" name="Line 41"/>
              <p:cNvSpPr>
                <a:spLocks noChangeShapeType="1"/>
              </p:cNvSpPr>
              <p:nvPr/>
            </p:nvSpPr>
            <p:spPr bwMode="auto">
              <a:xfrm rot="-63699">
                <a:off x="935" y="3822"/>
                <a:ext cx="192" cy="192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5" name="Line 42"/>
              <p:cNvSpPr>
                <a:spLocks noChangeShapeType="1"/>
              </p:cNvSpPr>
              <p:nvPr/>
            </p:nvSpPr>
            <p:spPr bwMode="auto">
              <a:xfrm rot="-63699">
                <a:off x="1868" y="2169"/>
                <a:ext cx="624" cy="528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6" name="Line 43"/>
              <p:cNvSpPr>
                <a:spLocks noChangeShapeType="1"/>
              </p:cNvSpPr>
              <p:nvPr/>
            </p:nvSpPr>
            <p:spPr bwMode="auto">
              <a:xfrm rot="-63699">
                <a:off x="2553" y="2978"/>
                <a:ext cx="0" cy="288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7" name="Line 44"/>
              <p:cNvSpPr>
                <a:spLocks noChangeShapeType="1"/>
              </p:cNvSpPr>
              <p:nvPr/>
            </p:nvSpPr>
            <p:spPr bwMode="auto">
              <a:xfrm rot="-63699">
                <a:off x="3002" y="1187"/>
                <a:ext cx="720" cy="480"/>
              </a:xfrm>
              <a:prstGeom prst="line">
                <a:avLst/>
              </a:prstGeom>
              <a:noFill/>
              <a:ln w="38100" cap="rnd">
                <a:solidFill>
                  <a:srgbClr val="0066CC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8" name="Line 45"/>
              <p:cNvSpPr>
                <a:spLocks noChangeShapeType="1"/>
              </p:cNvSpPr>
              <p:nvPr/>
            </p:nvSpPr>
            <p:spPr bwMode="auto">
              <a:xfrm rot="-63699">
                <a:off x="3878" y="1897"/>
                <a:ext cx="0" cy="336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799" name="Line 46"/>
              <p:cNvSpPr>
                <a:spLocks noChangeShapeType="1"/>
              </p:cNvSpPr>
              <p:nvPr/>
            </p:nvSpPr>
            <p:spPr bwMode="auto">
              <a:xfrm rot="-63699">
                <a:off x="3980" y="2372"/>
                <a:ext cx="384" cy="96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800" name="Line 47"/>
              <p:cNvSpPr>
                <a:spLocks noChangeShapeType="1"/>
              </p:cNvSpPr>
              <p:nvPr/>
            </p:nvSpPr>
            <p:spPr bwMode="auto">
              <a:xfrm rot="-63699">
                <a:off x="4516" y="2702"/>
                <a:ext cx="0" cy="24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801" name="Line 48"/>
              <p:cNvSpPr>
                <a:spLocks noChangeShapeType="1"/>
              </p:cNvSpPr>
              <p:nvPr/>
            </p:nvSpPr>
            <p:spPr bwMode="auto">
              <a:xfrm rot="-63699" flipH="1" flipV="1">
                <a:off x="3975" y="1843"/>
                <a:ext cx="528" cy="576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802" name="Line 49"/>
              <p:cNvSpPr>
                <a:spLocks noChangeShapeType="1"/>
              </p:cNvSpPr>
              <p:nvPr/>
            </p:nvSpPr>
            <p:spPr bwMode="auto">
              <a:xfrm rot="21536301" flipV="1">
                <a:off x="1269" y="3576"/>
                <a:ext cx="240" cy="432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803" name="Line 50"/>
              <p:cNvSpPr>
                <a:spLocks noChangeShapeType="1"/>
              </p:cNvSpPr>
              <p:nvPr/>
            </p:nvSpPr>
            <p:spPr bwMode="auto">
              <a:xfrm rot="21536301" flipV="1">
                <a:off x="868" y="2186"/>
                <a:ext cx="768" cy="1392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804" name="Line 51"/>
              <p:cNvSpPr>
                <a:spLocks noChangeShapeType="1"/>
              </p:cNvSpPr>
              <p:nvPr/>
            </p:nvSpPr>
            <p:spPr bwMode="auto">
              <a:xfrm rot="-63699" flipH="1" flipV="1">
                <a:off x="2383" y="1673"/>
                <a:ext cx="1344" cy="96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805" name="Line 52"/>
              <p:cNvSpPr>
                <a:spLocks noChangeShapeType="1"/>
              </p:cNvSpPr>
              <p:nvPr/>
            </p:nvSpPr>
            <p:spPr bwMode="auto">
              <a:xfrm rot="21536301" flipH="1">
                <a:off x="2682" y="1862"/>
                <a:ext cx="1056" cy="864"/>
              </a:xfrm>
              <a:prstGeom prst="line">
                <a:avLst/>
              </a:prstGeom>
              <a:noFill/>
              <a:ln w="38100" cap="rnd">
                <a:solidFill>
                  <a:srgbClr val="0066CC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4806" name="Line 53"/>
              <p:cNvSpPr>
                <a:spLocks noChangeShapeType="1"/>
              </p:cNvSpPr>
              <p:nvPr/>
            </p:nvSpPr>
            <p:spPr bwMode="auto">
              <a:xfrm rot="21536301" flipH="1">
                <a:off x="1365" y="3518"/>
                <a:ext cx="1104" cy="48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5" name="Slide Number Placeholder 5"/>
          <p:cNvSpPr txBox="1">
            <a:spLocks/>
          </p:cNvSpPr>
          <p:nvPr/>
        </p:nvSpPr>
        <p:spPr>
          <a:xfrm>
            <a:off x="9884664" y="6336792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B82414D-ADEF-4D4F-A895-BEACB58DAAC3}" type="slidenum">
              <a:rPr lang="en-US" altLang="en-US" sz="16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43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1775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5933BE-33DC-4246-A98F-49E5B93758BB}" type="slidenum">
              <a:rPr lang="en-US" altLang="en-US" sz="1400">
                <a:latin typeface="AcadEref" panose="02000500000000020003" pitchFamily="2" charset="0"/>
              </a:rPr>
              <a:pPr/>
              <a:t>44</a:t>
            </a:fld>
            <a:endParaRPr lang="en-US" altLang="en-US" sz="1400" dirty="0">
              <a:latin typeface="AcadEref" panose="02000500000000020003" pitchFamily="2" charset="0"/>
            </a:endParaRP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/>
              <a:t>Many other minimum spanning tree algorithms, most of them greedy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728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8" y="1749432"/>
                <a:ext cx="10891157" cy="5200045"/>
              </a:xfrm>
            </p:spPr>
            <p:txBody>
              <a:bodyPr>
                <a:normAutofit/>
              </a:bodyPr>
              <a:lstStyle/>
              <a:p>
                <a:pPr marL="0" indent="0" eaLnBrk="1" hangingPunct="1">
                  <a:buNone/>
                </a:pPr>
                <a:r>
                  <a:rPr lang="en-US" altLang="en-US" dirty="0"/>
                  <a:t>Cheriton &amp; </a:t>
                </a:r>
                <a:r>
                  <a:rPr lang="en-US" altLang="en-US" dirty="0" err="1"/>
                  <a:t>Tarjan</a:t>
                </a:r>
                <a:r>
                  <a:rPr lang="en-US" altLang="en-US" dirty="0"/>
                  <a:t> </a:t>
                </a:r>
              </a:p>
              <a:p>
                <a:pPr lvl="1" eaLnBrk="1" hangingPunct="1"/>
                <a:r>
                  <a:rPr lang="en-US" altLang="en-US" dirty="0"/>
                  <a:t>Use a queue of components</a:t>
                </a:r>
              </a:p>
              <a:p>
                <a:pPr lvl="2"/>
                <a:r>
                  <a:rPr lang="en-US" altLang="en-US" dirty="0"/>
                  <a:t>Component at head chooses cheapest outgoing edge</a:t>
                </a:r>
              </a:p>
              <a:p>
                <a:pPr lvl="2"/>
                <a:r>
                  <a:rPr lang="en-US" altLang="en-US" dirty="0"/>
                  <a:t>New merged component goes to tail of the queue.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i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loglog</m:t>
                    </m:r>
                    <m:r>
                      <a:rPr lang="en-US" alt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time</a:t>
                </a:r>
              </a:p>
              <a:p>
                <a:pPr marL="0" indent="0" eaLnBrk="1" hangingPunct="1">
                  <a:buNone/>
                </a:pPr>
                <a:r>
                  <a:rPr lang="en-US" altLang="en-US" dirty="0"/>
                  <a:t>Chazelle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alt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n-US" alt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time</a:t>
                </a:r>
              </a:p>
              <a:p>
                <a:pPr lvl="2" eaLnBrk="1" hangingPunct="1"/>
                <a:r>
                  <a:rPr lang="en-US" altLang="en-US" dirty="0"/>
                  <a:t>Incredibly hairy algorithm</a:t>
                </a:r>
              </a:p>
              <a:p>
                <a:pPr marL="0" indent="0" eaLnBrk="1" hangingPunct="1">
                  <a:buNone/>
                </a:pPr>
                <a:r>
                  <a:rPr lang="en-US" altLang="en-US" dirty="0"/>
                  <a:t>Karger, Klein &amp; </a:t>
                </a:r>
                <a:r>
                  <a:rPr lang="en-US" altLang="en-US" dirty="0" err="1"/>
                  <a:t>Tarjan</a:t>
                </a:r>
                <a:endParaRPr lang="en-US" altLang="en-US" dirty="0"/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1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time randomized algorithm that works most of the time</a:t>
                </a:r>
              </a:p>
            </p:txBody>
          </p:sp>
        </mc:Choice>
        <mc:Fallback>
          <p:sp>
            <p:nvSpPr>
              <p:cNvPr id="9728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8" y="1749432"/>
                <a:ext cx="10891157" cy="5200045"/>
              </a:xfrm>
              <a:blipFill>
                <a:blip r:embed="rId3"/>
                <a:stretch>
                  <a:fillRect l="-1119" t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5"/>
          <p:cNvSpPr txBox="1">
            <a:spLocks/>
          </p:cNvSpPr>
          <p:nvPr/>
        </p:nvSpPr>
        <p:spPr>
          <a:xfrm>
            <a:off x="9884664" y="6336792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B82414D-ADEF-4D4F-A895-BEACB58DAAC3}" type="slidenum">
              <a:rPr lang="en-US" altLang="en-US" sz="16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44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411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E5FF8-188B-42A5-BC76-B0F5C7BE4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Applications of Minimum Spanning Tree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5DD0D-64D1-4F2B-AF2B-697DCACD2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10520"/>
            <a:ext cx="10378017" cy="52000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MST is a fundamental problem with diverse applications</a:t>
            </a:r>
          </a:p>
          <a:p>
            <a:pPr lvl="5"/>
            <a:endParaRPr lang="en-US" sz="600" dirty="0"/>
          </a:p>
          <a:p>
            <a:r>
              <a:rPr lang="en-US" sz="2000" dirty="0">
                <a:solidFill>
                  <a:srgbClr val="C00000"/>
                </a:solidFill>
              </a:rPr>
              <a:t>Network design</a:t>
            </a:r>
          </a:p>
          <a:p>
            <a:pPr lvl="1"/>
            <a:r>
              <a:rPr lang="en-US" sz="2000" dirty="0"/>
              <a:t>telephone, electrical, hydraulic, TV cable, computer, road</a:t>
            </a:r>
          </a:p>
          <a:p>
            <a:pPr lvl="8"/>
            <a:endParaRPr lang="en-US" sz="100" dirty="0"/>
          </a:p>
          <a:p>
            <a:r>
              <a:rPr lang="en-US" sz="2000" dirty="0"/>
              <a:t>Approximation algorithms</a:t>
            </a:r>
          </a:p>
          <a:p>
            <a:pPr lvl="1"/>
            <a:r>
              <a:rPr lang="en-US" sz="2000" dirty="0"/>
              <a:t>travelling salesperson problem, Steiner tree</a:t>
            </a:r>
          </a:p>
          <a:p>
            <a:pPr lvl="8"/>
            <a:endParaRPr lang="en-US" sz="100" dirty="0"/>
          </a:p>
          <a:p>
            <a:r>
              <a:rPr lang="en-US" sz="2000" dirty="0"/>
              <a:t>Indirect applications</a:t>
            </a:r>
          </a:p>
          <a:p>
            <a:pPr lvl="1"/>
            <a:r>
              <a:rPr lang="en-US" sz="2000" dirty="0"/>
              <a:t>max bottleneck paths</a:t>
            </a:r>
          </a:p>
          <a:p>
            <a:pPr lvl="1"/>
            <a:r>
              <a:rPr lang="en-US" sz="2000" dirty="0"/>
              <a:t>LDPC codes for error correction</a:t>
            </a:r>
          </a:p>
          <a:p>
            <a:pPr lvl="1"/>
            <a:r>
              <a:rPr lang="en-US" sz="2000" dirty="0"/>
              <a:t>image registration with </a:t>
            </a:r>
            <a:r>
              <a:rPr lang="en-US" sz="2000" dirty="0" err="1"/>
              <a:t>Renyi</a:t>
            </a:r>
            <a:r>
              <a:rPr lang="en-US" sz="2000" dirty="0"/>
              <a:t> entropy</a:t>
            </a:r>
          </a:p>
          <a:p>
            <a:pPr lvl="1"/>
            <a:r>
              <a:rPr lang="en-US" sz="2000" dirty="0"/>
              <a:t>reducing data storage in sequencing amino acids</a:t>
            </a:r>
          </a:p>
          <a:p>
            <a:pPr lvl="1"/>
            <a:r>
              <a:rPr lang="en-US" sz="2000" dirty="0"/>
              <a:t>model locality of particle interactions in turbulent fluid flows</a:t>
            </a:r>
          </a:p>
          <a:p>
            <a:pPr lvl="1"/>
            <a:r>
              <a:rPr lang="en-US" sz="2000" dirty="0" err="1"/>
              <a:t>autoconfig</a:t>
            </a:r>
            <a:r>
              <a:rPr lang="en-US" sz="2000" dirty="0"/>
              <a:t> protocol for Ethernet bridging to avoid network cycles</a:t>
            </a:r>
          </a:p>
          <a:p>
            <a:r>
              <a:rPr lang="en-US" sz="2000" dirty="0">
                <a:solidFill>
                  <a:srgbClr val="C00000"/>
                </a:solidFill>
              </a:rPr>
              <a:t>Clustering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31B47-2450-4E0B-B27B-C2E5E7642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4506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6529D7-01D2-442F-85E8-9F60D06B9A00}" type="slidenum">
              <a:rPr lang="en-US" altLang="en-US" sz="1400">
                <a:latin typeface="AcadEref" panose="02000500000000020003" pitchFamily="2" charset="0"/>
              </a:rPr>
              <a:pPr/>
              <a:t>46</a:t>
            </a:fld>
            <a:endParaRPr lang="en-US" altLang="en-US" sz="1400" dirty="0">
              <a:latin typeface="AcadEref" panose="02000500000000020003" pitchFamily="2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Applications of Minimum Spanning Tree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30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365384"/>
                <a:ext cx="11091403" cy="5200045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b="1" dirty="0">
                    <a:solidFill>
                      <a:srgbClr val="695082"/>
                    </a:solidFill>
                  </a:rPr>
                  <a:t>Minimum cost network design: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dirty="0"/>
                  <a:t>Build a network to connect all locations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b="1" dirty="0">
                  <a:solidFill>
                    <a:srgbClr val="0066CC"/>
                  </a:solidFill>
                </a:endParaRP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dirty="0"/>
                  <a:t>Cost of connecting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dirty="0"/>
                  <a:t> to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dirty="0"/>
                  <a:t> is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dirty="0" err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b="1" i="1" baseline="-25000" dirty="0" err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i="1" dirty="0" err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dirty="0" err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b="1" i="1" baseline="-25000" dirty="0" err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altLang="en-US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altLang="en-US" b="0" i="1" dirty="0" smtClean="0">
                        <a:solidFill>
                          <a:srgbClr val="69508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dirty="0">
                    <a:sym typeface="Symbol" panose="05050102010706020507" pitchFamily="18" charset="2"/>
                  </a:rPr>
                  <a:t>Choose a collection of links to create that will be as cheap as possible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dirty="0"/>
                  <a:t>Any minimum cost solution is an MST</a:t>
                </a:r>
              </a:p>
              <a:p>
                <a:pPr lvl="2" eaLnBrk="1" hangingPunct="1">
                  <a:lnSpc>
                    <a:spcPct val="100000"/>
                  </a:lnSpc>
                </a:pPr>
                <a:r>
                  <a:rPr lang="en-US" altLang="en-US" dirty="0"/>
                  <a:t>If there is a solution containing a cycle then we can remove any edge and get a cheaper solution</a:t>
                </a:r>
              </a:p>
            </p:txBody>
          </p:sp>
        </mc:Choice>
        <mc:Fallback>
          <p:sp>
            <p:nvSpPr>
              <p:cNvPr id="9830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365384"/>
                <a:ext cx="11091403" cy="5200045"/>
              </a:xfrm>
              <a:blipFill>
                <a:blip r:embed="rId3"/>
                <a:stretch>
                  <a:fillRect l="-1099" t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5"/>
          <p:cNvSpPr txBox="1">
            <a:spLocks/>
          </p:cNvSpPr>
          <p:nvPr/>
        </p:nvSpPr>
        <p:spPr>
          <a:xfrm>
            <a:off x="9884664" y="6336792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B82414D-ADEF-4D4F-A895-BEACB58DAAC3}" type="slidenum">
              <a:rPr lang="en-US" altLang="en-US" sz="16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46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5457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75D884-D686-41D1-A0F8-D2549B6E67DD}" type="slidenum">
              <a:rPr lang="en-US" altLang="en-US" sz="1400">
                <a:latin typeface="AcadEref" panose="02000500000000020003" pitchFamily="2" charset="0"/>
              </a:rPr>
              <a:pPr/>
              <a:t>47</a:t>
            </a:fld>
            <a:endParaRPr lang="en-US" altLang="en-US" sz="1400" dirty="0">
              <a:latin typeface="AcadEref" panose="02000500000000020003" pitchFamily="2" charset="0"/>
            </a:endParaRP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Applications of Minimum Spanning Tree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33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328808"/>
                <a:ext cx="10501466" cy="5200045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Maximum Spacing Clustering:</a:t>
                </a:r>
              </a:p>
              <a:p>
                <a:pPr marL="457200" lvl="1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Given:</a:t>
                </a:r>
              </a:p>
              <a:p>
                <a:pPr lvl="2" eaLnBrk="1" hangingPunct="1">
                  <a:lnSpc>
                    <a:spcPct val="100000"/>
                  </a:lnSpc>
                </a:pPr>
                <a:r>
                  <a:rPr lang="en-US" altLang="en-US" sz="2400" dirty="0"/>
                  <a:t>Collection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400" dirty="0"/>
                  <a:t> points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sz="2400" b="1" dirty="0">
                  <a:solidFill>
                    <a:srgbClr val="0066CC"/>
                  </a:solidFill>
                </a:endParaRPr>
              </a:p>
              <a:p>
                <a:pPr lvl="2" eaLnBrk="1" hangingPunct="1">
                  <a:lnSpc>
                    <a:spcPct val="100000"/>
                  </a:lnSpc>
                </a:pPr>
                <a:r>
                  <a:rPr lang="en-US" altLang="en-US" sz="2400" dirty="0"/>
                  <a:t>Distance measure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satisfying</a:t>
                </a:r>
              </a:p>
              <a:p>
                <a:pPr lvl="3" eaLnBrk="1" hangingPunct="1">
                  <a:lnSpc>
                    <a:spcPct val="80000"/>
                  </a:lnSpc>
                </a:pPr>
                <a:r>
                  <a:rPr lang="en-US" altLang="en-US" dirty="0"/>
                  <a:t>Zero base:</a:t>
                </a:r>
                <a:r>
                  <a:rPr lang="en-US" altLang="en-US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en-US" b="1" dirty="0">
                  <a:solidFill>
                    <a:srgbClr val="0066CC"/>
                  </a:solidFill>
                </a:endParaRPr>
              </a:p>
              <a:p>
                <a:pPr lvl="3" eaLnBrk="1" hangingPunct="1">
                  <a:lnSpc>
                    <a:spcPct val="80000"/>
                  </a:lnSpc>
                </a:pPr>
                <a:r>
                  <a:rPr lang="en-US" altLang="en-US" dirty="0">
                    <a:sym typeface="Symbol" panose="05050102010706020507" pitchFamily="18" charset="2"/>
                  </a:rPr>
                  <a:t>Nonnegativity:</a:t>
                </a:r>
                <a:r>
                  <a:rPr lang="en-US" altLang="en-US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d>
                      <m:dPr>
                        <m:ctrlP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𝒊</m:t>
                            </m:r>
                          </m:sub>
                        </m:sSub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≥</m:t>
                    </m:r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≠</m:t>
                    </m:r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</m:oMath>
                </a14:m>
                <a:endParaRPr lang="en-US" altLang="en-US" b="1" dirty="0">
                  <a:solidFill>
                    <a:srgbClr val="0033CC"/>
                  </a:solidFill>
                  <a:sym typeface="Symbol" panose="05050102010706020507" pitchFamily="18" charset="2"/>
                </a:endParaRPr>
              </a:p>
              <a:p>
                <a:pPr lvl="3" eaLnBrk="1" hangingPunct="1">
                  <a:lnSpc>
                    <a:spcPct val="80000"/>
                  </a:lnSpc>
                </a:pPr>
                <a:r>
                  <a:rPr lang="en-US" altLang="en-US" dirty="0">
                    <a:sym typeface="Symbol" panose="05050102010706020507" pitchFamily="18" charset="2"/>
                  </a:rPr>
                  <a:t>Symmetry:</a:t>
                </a:r>
                <a:r>
                  <a:rPr lang="en-US" altLang="en-US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d>
                      <m:dPr>
                        <m:ctrlP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𝒊</m:t>
                            </m:r>
                          </m:sub>
                        </m:sSub>
                        <m: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b>
                      <m:sSubPr>
                        <m:ctrlP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𝒑</m:t>
                        </m:r>
                      </m:e>
                      <m:sub>
                        <m: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𝒋</m:t>
                        </m:r>
                      </m:sub>
                    </m:sSub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sSub>
                      <m:sSubPr>
                        <m:ctrlP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𝒑</m:t>
                        </m:r>
                      </m:e>
                      <m:sub>
                        <m: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sub>
                    </m:sSub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 lvl="2" eaLnBrk="1" hangingPunct="1">
                  <a:lnSpc>
                    <a:spcPct val="100000"/>
                  </a:lnSpc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Positive integer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𝒌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𝒏</m:t>
                    </m:r>
                  </m:oMath>
                </a14:m>
                <a:endParaRPr lang="en-US" altLang="en-US" sz="2400" b="1" dirty="0">
                  <a:solidFill>
                    <a:srgbClr val="0033CC"/>
                  </a:solidFill>
                  <a:sym typeface="Symbol" panose="05050102010706020507" pitchFamily="18" charset="2"/>
                </a:endParaRPr>
              </a:p>
              <a:p>
                <a:pPr lvl="2" eaLnBrk="1" hangingPunct="1">
                  <a:lnSpc>
                    <a:spcPct val="80000"/>
                  </a:lnSpc>
                </a:pPr>
                <a:endParaRPr lang="en-US" altLang="en-US" sz="2400" dirty="0">
                  <a:solidFill>
                    <a:srgbClr val="0033CC"/>
                  </a:solidFill>
                  <a:sym typeface="Symbol" panose="05050102010706020507" pitchFamily="18" charset="2"/>
                </a:endParaRPr>
              </a:p>
              <a:p>
                <a:pPr marL="457200" lvl="1" indent="0" eaLnBrk="1" hangingPunct="1">
                  <a:lnSpc>
                    <a:spcPct val="100000"/>
                  </a:lnSpc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Find: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 a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𝒌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-clustering, i.e. partition 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𝑼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into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𝒌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clusters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𝑪</m:t>
                    </m:r>
                    <m:r>
                      <a:rPr lang="en-US" alt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,…,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𝑪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𝒌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altLang="en-US" sz="2400" dirty="0" err="1">
                    <a:sym typeface="Symbol" panose="05050102010706020507" pitchFamily="18" charset="2"/>
                  </a:rPr>
                  <a:t>s.t.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 				the </a:t>
                </a:r>
                <a:r>
                  <a:rPr lang="en-US" altLang="en-US" sz="2400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spacing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 between the clusters is as large possible where</a:t>
                </a:r>
              </a:p>
              <a:p>
                <a:pPr lvl="2">
                  <a:lnSpc>
                    <a:spcPct val="100000"/>
                  </a:lnSpc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 		</a:t>
                </a:r>
                <a:r>
                  <a:rPr lang="en-US" altLang="en-US" sz="2400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spacing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 = </a:t>
                </a:r>
                <a:r>
                  <a:rPr lang="en-US" altLang="en-US" sz="2400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min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{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𝒑</m:t>
                    </m:r>
                    <m:r>
                      <a:rPr lang="en-US" alt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𝒑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are in different clusters}</a:t>
                </a:r>
              </a:p>
            </p:txBody>
          </p:sp>
        </mc:Choice>
        <mc:Fallback>
          <p:sp>
            <p:nvSpPr>
              <p:cNvPr id="993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328808"/>
                <a:ext cx="10501466" cy="5200045"/>
              </a:xfrm>
              <a:blipFill>
                <a:blip r:embed="rId3"/>
                <a:stretch>
                  <a:fillRect l="-1161" t="-2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5"/>
          <p:cNvSpPr txBox="1">
            <a:spLocks/>
          </p:cNvSpPr>
          <p:nvPr/>
        </p:nvSpPr>
        <p:spPr>
          <a:xfrm>
            <a:off x="9884664" y="6336792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B82414D-ADEF-4D4F-A895-BEACB58DAAC3}" type="slidenum">
              <a:rPr lang="en-US" altLang="en-US" sz="16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47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1486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A27817-349D-4880-A384-69D22C79B70D}"/>
              </a:ext>
            </a:extLst>
          </p:cNvPr>
          <p:cNvSpPr/>
          <p:nvPr/>
        </p:nvSpPr>
        <p:spPr>
          <a:xfrm>
            <a:off x="717755" y="1369534"/>
            <a:ext cx="9330813" cy="1758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03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D6A0DD-1F9B-45C2-A624-119A514B93C5}" type="slidenum">
              <a:rPr lang="en-US" altLang="en-US" sz="1400">
                <a:latin typeface="AcadEref" panose="02000500000000020003" pitchFamily="2" charset="0"/>
              </a:rPr>
              <a:pPr/>
              <a:t>48</a:t>
            </a:fld>
            <a:endParaRPr lang="en-US" altLang="en-US" sz="1400" dirty="0">
              <a:latin typeface="AcadEref" panose="02000500000000020003" pitchFamily="2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Greedy Algorithm for Maximum Spacing Clustering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35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56824"/>
                <a:ext cx="9813208" cy="5200045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400" dirty="0"/>
                  <a:t>Start with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400" dirty="0"/>
                  <a:t> clusters each consisting of a single point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400" dirty="0"/>
                  <a:t>Repeat until only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clusters remain</a:t>
                </a:r>
              </a:p>
              <a:p>
                <a:pPr lvl="1"/>
                <a:r>
                  <a:rPr lang="en-US" altLang="en-US" sz="2400" dirty="0"/>
                  <a:t>find the closest pair of points in different clusters under distance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2400" dirty="0"/>
                  <a:t> </a:t>
                </a:r>
              </a:p>
              <a:p>
                <a:pPr lvl="1"/>
                <a:r>
                  <a:rPr lang="en-US" altLang="en-US" sz="2400" dirty="0"/>
                  <a:t>merge their clusters</a:t>
                </a:r>
              </a:p>
              <a:p>
                <a:pPr lvl="1"/>
                <a:endParaRPr lang="en-US" altLang="en-US" dirty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/>
                  <a:t>Gets the same components as Kruskal’s Algorithm does if we stop early!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The sequence of closest pairs is exactly the MST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1600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400" dirty="0"/>
                  <a:t>Alternatively...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400" dirty="0"/>
                  <a:t>we could run any MST algorithm once and for any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we could get the maximum spacing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-clustering by deleting the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400" dirty="0"/>
                  <a:t> most expensive edges in the MST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marL="0" indent="0">
                  <a:buNone/>
                </a:pPr>
                <a:endParaRPr lang="en-US" altLang="en-US" sz="2400" dirty="0"/>
              </a:p>
            </p:txBody>
          </p:sp>
        </mc:Choice>
        <mc:Fallback>
          <p:sp>
            <p:nvSpPr>
              <p:cNvPr id="10035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56824"/>
                <a:ext cx="9813208" cy="5200045"/>
              </a:xfrm>
              <a:blipFill>
                <a:blip r:embed="rId3"/>
                <a:stretch>
                  <a:fillRect l="-932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 txBox="1">
            <a:spLocks/>
          </p:cNvSpPr>
          <p:nvPr/>
        </p:nvSpPr>
        <p:spPr>
          <a:xfrm>
            <a:off x="9884664" y="6336792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B82414D-ADEF-4D4F-A895-BEACB58DAAC3}" type="slidenum">
              <a:rPr lang="en-US" altLang="en-US" sz="16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48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05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138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191648"/>
                <a:ext cx="10462138" cy="5200045"/>
              </a:xfrm>
            </p:spPr>
            <p:txBody>
              <a:bodyPr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2400" dirty="0"/>
                  <a:t>Removing the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400" dirty="0"/>
                  <a:t> most expensive edges from an MST yields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components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altLang="en-US" sz="2400" b="1" i="1" baseline="-25000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400" b="1" i="1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altLang="en-US" sz="2400" dirty="0"/>
                  <a:t> and the spacing for them is precisely the cost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400" dirty="0"/>
                  <a:t> of the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400" b="1" baseline="30000" dirty="0"/>
                  <a:t>st</a:t>
                </a:r>
                <a:r>
                  <a:rPr lang="en-US" altLang="en-US" sz="2400" dirty="0"/>
                  <a:t> most expensive edge in the tree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r>
                  <a:rPr lang="en-US" altLang="en-US" sz="2400" dirty="0"/>
                  <a:t>Consider any other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-clustering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altLang="en-US" sz="2400" b="1" baseline="-25000" dirty="0">
                  <a:solidFill>
                    <a:srgbClr val="0033CC"/>
                  </a:solidFill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400" dirty="0"/>
                  <a:t>There is some pair of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s.t.</a:t>
                </a:r>
                <a:r>
                  <a:rPr lang="en-US" altLang="en-US" sz="24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en-US" sz="2400" b="1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dirty="0"/>
                  <a:t>are in some cluster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altLang="en-US" sz="2400" b="1" i="1" baseline="-25000" dirty="0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en-US" sz="2400" b="1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dirty="0"/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en-US" sz="2400" baseline="-25000" dirty="0"/>
                  <a:t> </a:t>
                </a:r>
                <a:r>
                  <a:rPr lang="en-US" altLang="en-US" sz="2400" dirty="0"/>
                  <a:t>are in different clusters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altLang="en-US" sz="2400" b="1" baseline="-25000" dirty="0">
                  <a:solidFill>
                    <a:srgbClr val="0033CC"/>
                  </a:solidFill>
                </a:endParaRPr>
              </a:p>
              <a:p>
                <a:pPr lvl="1"/>
                <a:r>
                  <a:rPr lang="en-US" altLang="en-US" sz="2400" dirty="0"/>
                  <a:t>Since both are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US" altLang="en-US" sz="2400" dirty="0"/>
                  <a:t>,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en-US" sz="2400" dirty="0"/>
                  <a:t> are joined by a path with each hop of distance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1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altLang="en-US" sz="2400" b="1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en-US" b="1" dirty="0">
                  <a:solidFill>
                    <a:srgbClr val="0033CC"/>
                  </a:solidFill>
                </a:endParaRPr>
              </a:p>
              <a:p>
                <a:pPr lvl="1"/>
                <a:r>
                  <a:rPr lang="en-US" altLang="en-US" sz="2400" dirty="0"/>
                  <a:t>This path must have some </a:t>
                </a:r>
                <a:r>
                  <a:rPr lang="en-US" altLang="en-US" sz="2400" i="1" dirty="0"/>
                  <a:t>adjacent</a:t>
                </a:r>
                <a:r>
                  <a:rPr lang="en-US" altLang="en-US" sz="2400" dirty="0"/>
                  <a:t> pair in different clusters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en-US" sz="2400" dirty="0"/>
                  <a:t> so the spacing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en-US" sz="2400" dirty="0"/>
                  <a:t> must be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1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altLang="en-US" sz="2400" b="1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en-US" sz="2400" b="1" dirty="0">
                  <a:solidFill>
                    <a:srgbClr val="0033CC"/>
                  </a:solidFill>
                </a:endParaRPr>
              </a:p>
              <a:p>
                <a:pPr lvl="3" eaLnBrk="1" hangingPunct="1">
                  <a:lnSpc>
                    <a:spcPct val="90000"/>
                  </a:lnSpc>
                </a:pPr>
                <a:endParaRPr lang="en-US" altLang="en-US" sz="1800" dirty="0"/>
              </a:p>
            </p:txBody>
          </p:sp>
        </mc:Choice>
        <mc:Fallback>
          <p:sp>
            <p:nvSpPr>
              <p:cNvPr id="10138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191648"/>
                <a:ext cx="10462138" cy="5200045"/>
              </a:xfrm>
              <a:blipFill>
                <a:blip r:embed="rId3"/>
                <a:stretch>
                  <a:fillRect l="-758" t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37FF843-FE09-4B7E-92BD-F5B837C0867D}"/>
              </a:ext>
            </a:extLst>
          </p:cNvPr>
          <p:cNvGrpSpPr/>
          <p:nvPr/>
        </p:nvGrpSpPr>
        <p:grpSpPr>
          <a:xfrm>
            <a:off x="5066989" y="2259649"/>
            <a:ext cx="6712055" cy="1433150"/>
            <a:chOff x="5066989" y="2040193"/>
            <a:chExt cx="6712055" cy="143315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F7CDC35-1BD7-4E50-8EFB-CB5EB46C93A1}"/>
                </a:ext>
              </a:extLst>
            </p:cNvPr>
            <p:cNvSpPr/>
            <p:nvPr/>
          </p:nvSpPr>
          <p:spPr>
            <a:xfrm>
              <a:off x="6889725" y="2184152"/>
              <a:ext cx="3178507" cy="91440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380A013-0A81-495A-BEF4-7522414CAE5C}"/>
                </a:ext>
              </a:extLst>
            </p:cNvPr>
            <p:cNvSpPr/>
            <p:nvPr/>
          </p:nvSpPr>
          <p:spPr>
            <a:xfrm>
              <a:off x="8990256" y="2040193"/>
              <a:ext cx="2100531" cy="91440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2D67A22-AB28-454C-A3F9-AA23D05B92C1}"/>
                </a:ext>
              </a:extLst>
            </p:cNvPr>
            <p:cNvSpPr/>
            <p:nvPr/>
          </p:nvSpPr>
          <p:spPr>
            <a:xfrm>
              <a:off x="5705397" y="2184152"/>
              <a:ext cx="2501968" cy="91440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C6970CA-DD29-40CF-A4E4-839BF1581231}"/>
                    </a:ext>
                  </a:extLst>
                </p:cNvPr>
                <p:cNvSpPr txBox="1"/>
                <p:nvPr/>
              </p:nvSpPr>
              <p:spPr>
                <a:xfrm>
                  <a:off x="11225751" y="2184152"/>
                  <a:ext cx="55329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a14:m>
                  <a:r>
                    <a:rPr lang="en-US" sz="2400" b="1" dirty="0">
                      <a:solidFill>
                        <a:srgbClr val="0066CC"/>
                      </a:solidFill>
                    </a:rPr>
                    <a:t> </a:t>
                  </a:r>
                  <a:endParaRPr lang="en-US" b="1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C6970CA-DD29-40CF-A4E4-839BF15812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5751" y="2184152"/>
                  <a:ext cx="553293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2198"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9ECC544-CD88-4498-B65C-239CB96FCC94}"/>
                    </a:ext>
                  </a:extLst>
                </p:cNvPr>
                <p:cNvSpPr txBox="1"/>
                <p:nvPr/>
              </p:nvSpPr>
              <p:spPr>
                <a:xfrm>
                  <a:off x="5066989" y="2179687"/>
                  <a:ext cx="57092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a14:m>
                  <a:r>
                    <a:rPr lang="en-US" sz="2400" b="1" dirty="0">
                      <a:solidFill>
                        <a:srgbClr val="00B0F0"/>
                      </a:solidFill>
                    </a:rPr>
                    <a:t> </a:t>
                  </a:r>
                  <a:endParaRPr lang="en-US" b="1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9ECC544-CD88-4498-B65C-239CB96FCC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6989" y="2179687"/>
                  <a:ext cx="570926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21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FB5DC42-3634-43CB-B21F-BA1BB249764E}"/>
                    </a:ext>
                  </a:extLst>
                </p:cNvPr>
                <p:cNvSpPr txBox="1"/>
                <p:nvPr/>
              </p:nvSpPr>
              <p:spPr>
                <a:xfrm>
                  <a:off x="8967019" y="3011678"/>
                  <a:ext cx="57894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a14:m>
                  <a:r>
                    <a:rPr lang="en-US" sz="2400" b="1" dirty="0">
                      <a:solidFill>
                        <a:srgbClr val="009900"/>
                      </a:solidFill>
                    </a:rPr>
                    <a:t> </a:t>
                  </a:r>
                  <a:endParaRPr lang="en-US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FB5DC42-3634-43CB-B21F-BA1BB24976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7019" y="3011678"/>
                  <a:ext cx="578941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F9BE12D-506D-4726-93BE-A6D6B5E66B37}"/>
                  </a:ext>
                </a:extLst>
              </p:cNvPr>
              <p:cNvSpPr txBox="1"/>
              <p:nvPr/>
            </p:nvSpPr>
            <p:spPr>
              <a:xfrm>
                <a:off x="9519682" y="2666491"/>
                <a:ext cx="483850" cy="429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F9BE12D-506D-4726-93BE-A6D6B5E66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9682" y="2666491"/>
                <a:ext cx="483850" cy="429220"/>
              </a:xfrm>
              <a:prstGeom prst="rect">
                <a:avLst/>
              </a:prstGeom>
              <a:blipFill>
                <a:blip r:embed="rId7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4F848D-FC90-4969-BCC6-6C3FB7136892}"/>
                  </a:ext>
                </a:extLst>
              </p:cNvPr>
              <p:cNvSpPr txBox="1"/>
              <p:nvPr/>
            </p:nvSpPr>
            <p:spPr>
              <a:xfrm>
                <a:off x="7117157" y="2746346"/>
                <a:ext cx="4806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4F848D-FC90-4969-BCC6-6C3FB7136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157" y="2746346"/>
                <a:ext cx="480644" cy="400110"/>
              </a:xfrm>
              <a:prstGeom prst="rect">
                <a:avLst/>
              </a:prstGeom>
              <a:blipFill>
                <a:blip r:embed="rId8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3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22E7C0-F780-4F9D-947E-0E5F7356E95D}" type="slidenum">
              <a:rPr lang="en-US" altLang="en-US" sz="1400">
                <a:latin typeface="AcadEref" panose="02000500000000020003" pitchFamily="2" charset="0"/>
              </a:rPr>
              <a:pPr/>
              <a:t>49</a:t>
            </a:fld>
            <a:endParaRPr lang="en-US" altLang="en-US" sz="1400" dirty="0">
              <a:latin typeface="AcadEref" panose="02000500000000020003" pitchFamily="2" charset="0"/>
            </a:endParaRP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Proof that this works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418BCB-26EF-4DDF-B45D-DC6D23C916EF}"/>
              </a:ext>
            </a:extLst>
          </p:cNvPr>
          <p:cNvSpPr/>
          <p:nvPr/>
        </p:nvSpPr>
        <p:spPr>
          <a:xfrm>
            <a:off x="11153359" y="5831217"/>
            <a:ext cx="144784" cy="228600"/>
          </a:xfrm>
          <a:prstGeom prst="rect">
            <a:avLst/>
          </a:prstGeom>
          <a:solidFill>
            <a:srgbClr val="0066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C0D3308-F128-478F-B07C-1F1C45A9D1DD}"/>
              </a:ext>
            </a:extLst>
          </p:cNvPr>
          <p:cNvSpPr>
            <a:spLocks noChangeAspect="1"/>
          </p:cNvSpPr>
          <p:nvPr/>
        </p:nvSpPr>
        <p:spPr>
          <a:xfrm>
            <a:off x="7266039" y="2746346"/>
            <a:ext cx="91440" cy="91440"/>
          </a:xfrm>
          <a:prstGeom prst="ellipse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81DC28C-AE74-4C1F-AF3D-6C30307BA03B}"/>
              </a:ext>
            </a:extLst>
          </p:cNvPr>
          <p:cNvSpPr>
            <a:spLocks noChangeAspect="1"/>
          </p:cNvSpPr>
          <p:nvPr/>
        </p:nvSpPr>
        <p:spPr>
          <a:xfrm>
            <a:off x="8016469" y="2836227"/>
            <a:ext cx="91440" cy="91440"/>
          </a:xfrm>
          <a:prstGeom prst="ellipse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15B2270-2B8C-4780-A9A5-76118E8E2228}"/>
              </a:ext>
            </a:extLst>
          </p:cNvPr>
          <p:cNvSpPr>
            <a:spLocks noChangeAspect="1"/>
          </p:cNvSpPr>
          <p:nvPr/>
        </p:nvSpPr>
        <p:spPr>
          <a:xfrm>
            <a:off x="8763852" y="2836227"/>
            <a:ext cx="91440" cy="91440"/>
          </a:xfrm>
          <a:prstGeom prst="ellipse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6BB0BB5-9950-4527-B245-F38983BB9AAC}"/>
              </a:ext>
            </a:extLst>
          </p:cNvPr>
          <p:cNvSpPr>
            <a:spLocks noChangeAspect="1"/>
          </p:cNvSpPr>
          <p:nvPr/>
        </p:nvSpPr>
        <p:spPr>
          <a:xfrm>
            <a:off x="9531080" y="2693659"/>
            <a:ext cx="91440" cy="91440"/>
          </a:xfrm>
          <a:prstGeom prst="ellipse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428B03-EBED-4A38-A539-87250F43D558}"/>
              </a:ext>
            </a:extLst>
          </p:cNvPr>
          <p:cNvGrpSpPr/>
          <p:nvPr/>
        </p:nvGrpSpPr>
        <p:grpSpPr>
          <a:xfrm>
            <a:off x="7357479" y="2739379"/>
            <a:ext cx="2173601" cy="153428"/>
            <a:chOff x="7357479" y="2739379"/>
            <a:chExt cx="2173601" cy="15342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71D8F4F-72BF-4ACC-848B-EA9564C0592A}"/>
                </a:ext>
              </a:extLst>
            </p:cNvPr>
            <p:cNvCxnSpPr>
              <a:cxnSpLocks/>
              <a:stCxn id="5" idx="6"/>
              <a:endCxn id="14" idx="2"/>
            </p:cNvCxnSpPr>
            <p:nvPr/>
          </p:nvCxnSpPr>
          <p:spPr>
            <a:xfrm>
              <a:off x="7357479" y="2792066"/>
              <a:ext cx="658990" cy="89881"/>
            </a:xfrm>
            <a:prstGeom prst="line">
              <a:avLst/>
            </a:prstGeom>
            <a:noFill/>
            <a:ln w="19050" cap="flat" cmpd="sng" algn="ctr">
              <a:solidFill>
                <a:srgbClr val="0099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F59D815-6E01-4812-A33E-4C82D66F0D2B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 flipV="1">
              <a:off x="8106385" y="2881947"/>
              <a:ext cx="657467" cy="10860"/>
            </a:xfrm>
            <a:prstGeom prst="line">
              <a:avLst/>
            </a:prstGeom>
            <a:noFill/>
            <a:ln w="19050" cap="flat" cmpd="sng" algn="ctr">
              <a:solidFill>
                <a:srgbClr val="0099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51D6F24-B7AB-43E5-BCFB-3DAF7411CEF2}"/>
                </a:ext>
              </a:extLst>
            </p:cNvPr>
            <p:cNvCxnSpPr>
              <a:cxnSpLocks/>
              <a:stCxn id="15" idx="6"/>
              <a:endCxn id="16" idx="2"/>
            </p:cNvCxnSpPr>
            <p:nvPr/>
          </p:nvCxnSpPr>
          <p:spPr>
            <a:xfrm flipV="1">
              <a:off x="8855292" y="2739379"/>
              <a:ext cx="675788" cy="142568"/>
            </a:xfrm>
            <a:prstGeom prst="line">
              <a:avLst/>
            </a:prstGeom>
            <a:noFill/>
            <a:ln w="19050" cap="flat" cmpd="sng" algn="ctr">
              <a:solidFill>
                <a:srgbClr val="0099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6360C57-8B70-44C7-BDD3-AF85640A9610}"/>
                  </a:ext>
                </a:extLst>
              </p:cNvPr>
              <p:cNvSpPr txBox="1"/>
              <p:nvPr/>
            </p:nvSpPr>
            <p:spPr>
              <a:xfrm>
                <a:off x="8027867" y="2466436"/>
                <a:ext cx="7714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6360C57-8B70-44C7-BDD3-AF85640A9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867" y="2466436"/>
                <a:ext cx="771493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60BE379-21A2-498A-8A97-654361639293}"/>
                  </a:ext>
                </a:extLst>
              </p:cNvPr>
              <p:cNvSpPr txBox="1"/>
              <p:nvPr/>
            </p:nvSpPr>
            <p:spPr>
              <a:xfrm>
                <a:off x="8890800" y="2462072"/>
                <a:ext cx="7714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60BE379-21A2-498A-8A97-654361639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800" y="2462072"/>
                <a:ext cx="771493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23E71E-7E9A-430B-99FE-4E91C25C5D76}"/>
                  </a:ext>
                </a:extLst>
              </p:cNvPr>
              <p:cNvSpPr txBox="1"/>
              <p:nvPr/>
            </p:nvSpPr>
            <p:spPr>
              <a:xfrm>
                <a:off x="7299704" y="2445886"/>
                <a:ext cx="7714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23E71E-7E9A-430B-99FE-4E91C25C5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704" y="2445886"/>
                <a:ext cx="771493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lide Number Placeholder 5"/>
          <p:cNvSpPr txBox="1">
            <a:spLocks/>
          </p:cNvSpPr>
          <p:nvPr/>
        </p:nvSpPr>
        <p:spPr>
          <a:xfrm>
            <a:off x="9884664" y="6336792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B82414D-ADEF-4D4F-A895-BEACB58DAAC3}" type="slidenum">
              <a:rPr lang="en-US" altLang="en-US" sz="16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49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uiExpand="1" build="p"/>
      <p:bldP spid="18" grpId="0"/>
      <p:bldP spid="8" grpId="0"/>
      <p:bldP spid="11" grpId="0" animBg="1"/>
      <p:bldP spid="5" grpId="0" animBg="1"/>
      <p:bldP spid="14" grpId="0" animBg="1"/>
      <p:bldP spid="15" grpId="0" animBg="1"/>
      <p:bldP spid="16" grpId="0" animBg="1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Greedy Algorithm: Earliest Deadline First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628649" y="1562395"/>
            <a:ext cx="10520613" cy="520004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Consider requests in increasing order of deadlines</a:t>
            </a:r>
          </a:p>
          <a:p>
            <a:pPr eaLnBrk="1" hangingPunct="1"/>
            <a:endParaRPr lang="en-US" altLang="en-US" sz="2400" dirty="0">
              <a:sym typeface="Symbol" panose="05050102010706020507" pitchFamily="18" charset="2"/>
            </a:endParaRPr>
          </a:p>
          <a:p>
            <a:pPr marL="0" indent="0" eaLnBrk="1" hangingPunct="1"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Schedule the request with the earliest deadline as soon as the resource is available</a:t>
            </a:r>
          </a:p>
          <a:p>
            <a:pPr eaLnBrk="1" hangingPunct="1"/>
            <a:endParaRPr lang="en-US" altLang="en-US" dirty="0">
              <a:sym typeface="Symbol" panose="05050102010706020507" pitchFamily="18" charset="2"/>
            </a:endParaRP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07D2F3-746C-474F-AA03-117831610385}" type="slidenum">
              <a:rPr lang="en-US" altLang="en-US" sz="1400">
                <a:latin typeface="Calibri" panose="020F0502020204030204" pitchFamily="34" charset="0"/>
              </a:rPr>
              <a:pPr/>
              <a:t>5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63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Scheduling to Minimizing Lateness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sz="2800" dirty="0"/>
              <a:t>Example:</a:t>
            </a: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A401BC-C4C6-4D97-AC0C-F60EBA11627C}" type="slidenum">
              <a:rPr lang="en-US" altLang="en-US" sz="1400">
                <a:latin typeface="Calibri" panose="020F0502020204030204" pitchFamily="34" charset="0"/>
              </a:rPr>
              <a:pPr/>
              <a:t>6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grpSp>
        <p:nvGrpSpPr>
          <p:cNvPr id="25651" name="Group 50" descr="Same minimizing lateness input as before"/>
          <p:cNvGrpSpPr>
            <a:grpSpLocks/>
          </p:cNvGrpSpPr>
          <p:nvPr/>
        </p:nvGrpSpPr>
        <p:grpSpPr bwMode="auto">
          <a:xfrm>
            <a:off x="3808539" y="1654202"/>
            <a:ext cx="3048000" cy="1066800"/>
            <a:chOff x="1728" y="2304"/>
            <a:chExt cx="1824" cy="576"/>
          </a:xfrm>
        </p:grpSpPr>
        <p:sp>
          <p:nvSpPr>
            <p:cNvPr id="25654" name="Rectangle 51"/>
            <p:cNvSpPr>
              <a:spLocks noChangeArrowheads="1"/>
            </p:cNvSpPr>
            <p:nvPr/>
          </p:nvSpPr>
          <p:spPr bwMode="auto">
            <a:xfrm>
              <a:off x="1728" y="2688"/>
              <a:ext cx="384" cy="192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d</a:t>
              </a:r>
              <a:r>
                <a:rPr lang="en-US" altLang="en-US" sz="1400" baseline="-25000">
                  <a:solidFill>
                    <a:schemeClr val="bg1"/>
                  </a:solidFill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5655" name="Rectangle 52"/>
            <p:cNvSpPr>
              <a:spLocks noChangeArrowheads="1"/>
            </p:cNvSpPr>
            <p:nvPr/>
          </p:nvSpPr>
          <p:spPr bwMode="auto">
            <a:xfrm>
              <a:off x="2112" y="2688"/>
              <a:ext cx="240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6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56" name="Rectangle 53"/>
            <p:cNvSpPr>
              <a:spLocks noChangeArrowheads="1"/>
            </p:cNvSpPr>
            <p:nvPr/>
          </p:nvSpPr>
          <p:spPr bwMode="auto">
            <a:xfrm>
              <a:off x="1728" y="2496"/>
              <a:ext cx="384" cy="192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t</a:t>
              </a:r>
              <a:r>
                <a:rPr lang="en-US" altLang="en-US" sz="1400" baseline="-25000">
                  <a:solidFill>
                    <a:schemeClr val="bg1"/>
                  </a:solidFill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5657" name="Rectangle 54"/>
            <p:cNvSpPr>
              <a:spLocks noChangeArrowheads="1"/>
            </p:cNvSpPr>
            <p:nvPr/>
          </p:nvSpPr>
          <p:spPr bwMode="auto">
            <a:xfrm>
              <a:off x="2112" y="2496"/>
              <a:ext cx="240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anose="030F0702030302020204" pitchFamily="66" charset="0"/>
                </a:rPr>
                <a:t>3</a:t>
              </a:r>
              <a:endParaRPr lang="en-US" altLang="en-US" sz="1400" baseline="30000" dirty="0">
                <a:latin typeface="Comic Sans MS" panose="030F0702030302020204" pitchFamily="66" charset="0"/>
              </a:endParaRPr>
            </a:p>
          </p:txBody>
        </p:sp>
        <p:sp>
          <p:nvSpPr>
            <p:cNvPr id="25658" name="Rectangle 55"/>
            <p:cNvSpPr>
              <a:spLocks noChangeArrowheads="1"/>
            </p:cNvSpPr>
            <p:nvPr/>
          </p:nvSpPr>
          <p:spPr bwMode="auto">
            <a:xfrm>
              <a:off x="2112" y="2304"/>
              <a:ext cx="240" cy="192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1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659" name="Rectangle 56"/>
            <p:cNvSpPr>
              <a:spLocks noChangeArrowheads="1"/>
            </p:cNvSpPr>
            <p:nvPr/>
          </p:nvSpPr>
          <p:spPr bwMode="auto">
            <a:xfrm>
              <a:off x="2352" y="2688"/>
              <a:ext cx="240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8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60" name="Rectangle 57"/>
            <p:cNvSpPr>
              <a:spLocks noChangeArrowheads="1"/>
            </p:cNvSpPr>
            <p:nvPr/>
          </p:nvSpPr>
          <p:spPr bwMode="auto">
            <a:xfrm>
              <a:off x="2352" y="2496"/>
              <a:ext cx="240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2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61" name="Rectangle 58"/>
            <p:cNvSpPr>
              <a:spLocks noChangeArrowheads="1"/>
            </p:cNvSpPr>
            <p:nvPr/>
          </p:nvSpPr>
          <p:spPr bwMode="auto">
            <a:xfrm>
              <a:off x="2352" y="2304"/>
              <a:ext cx="240" cy="192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2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662" name="Rectangle 59"/>
            <p:cNvSpPr>
              <a:spLocks noChangeArrowheads="1"/>
            </p:cNvSpPr>
            <p:nvPr/>
          </p:nvSpPr>
          <p:spPr bwMode="auto">
            <a:xfrm>
              <a:off x="2592" y="2688"/>
              <a:ext cx="240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9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63" name="Rectangle 60"/>
            <p:cNvSpPr>
              <a:spLocks noChangeArrowheads="1"/>
            </p:cNvSpPr>
            <p:nvPr/>
          </p:nvSpPr>
          <p:spPr bwMode="auto">
            <a:xfrm>
              <a:off x="2592" y="2496"/>
              <a:ext cx="240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1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64" name="Rectangle 61"/>
            <p:cNvSpPr>
              <a:spLocks noChangeArrowheads="1"/>
            </p:cNvSpPr>
            <p:nvPr/>
          </p:nvSpPr>
          <p:spPr bwMode="auto">
            <a:xfrm>
              <a:off x="2592" y="2304"/>
              <a:ext cx="240" cy="192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3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665" name="Rectangle 62"/>
            <p:cNvSpPr>
              <a:spLocks noChangeArrowheads="1"/>
            </p:cNvSpPr>
            <p:nvPr/>
          </p:nvSpPr>
          <p:spPr bwMode="auto">
            <a:xfrm>
              <a:off x="2832" y="2688"/>
              <a:ext cx="240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9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66" name="Rectangle 63"/>
            <p:cNvSpPr>
              <a:spLocks noChangeArrowheads="1"/>
            </p:cNvSpPr>
            <p:nvPr/>
          </p:nvSpPr>
          <p:spPr bwMode="auto">
            <a:xfrm>
              <a:off x="2832" y="2496"/>
              <a:ext cx="240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4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67" name="Rectangle 64"/>
            <p:cNvSpPr>
              <a:spLocks noChangeArrowheads="1"/>
            </p:cNvSpPr>
            <p:nvPr/>
          </p:nvSpPr>
          <p:spPr bwMode="auto">
            <a:xfrm>
              <a:off x="2832" y="2304"/>
              <a:ext cx="240" cy="192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4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668" name="Rectangle 65"/>
            <p:cNvSpPr>
              <a:spLocks noChangeArrowheads="1"/>
            </p:cNvSpPr>
            <p:nvPr/>
          </p:nvSpPr>
          <p:spPr bwMode="auto">
            <a:xfrm>
              <a:off x="3072" y="2688"/>
              <a:ext cx="240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14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69" name="Rectangle 66"/>
            <p:cNvSpPr>
              <a:spLocks noChangeArrowheads="1"/>
            </p:cNvSpPr>
            <p:nvPr/>
          </p:nvSpPr>
          <p:spPr bwMode="auto">
            <a:xfrm>
              <a:off x="3072" y="2496"/>
              <a:ext cx="240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3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70" name="Rectangle 67"/>
            <p:cNvSpPr>
              <a:spLocks noChangeArrowheads="1"/>
            </p:cNvSpPr>
            <p:nvPr/>
          </p:nvSpPr>
          <p:spPr bwMode="auto">
            <a:xfrm>
              <a:off x="3072" y="2304"/>
              <a:ext cx="240" cy="192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5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671" name="Rectangle 68"/>
            <p:cNvSpPr>
              <a:spLocks noChangeArrowheads="1"/>
            </p:cNvSpPr>
            <p:nvPr/>
          </p:nvSpPr>
          <p:spPr bwMode="auto">
            <a:xfrm>
              <a:off x="3312" y="2688"/>
              <a:ext cx="240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15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72" name="Rectangle 69"/>
            <p:cNvSpPr>
              <a:spLocks noChangeArrowheads="1"/>
            </p:cNvSpPr>
            <p:nvPr/>
          </p:nvSpPr>
          <p:spPr bwMode="auto">
            <a:xfrm>
              <a:off x="3312" y="2496"/>
              <a:ext cx="240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anose="030F0702030302020204" pitchFamily="66" charset="0"/>
                </a:rPr>
                <a:t>2</a:t>
              </a:r>
              <a:endParaRPr lang="en-US" altLang="en-US" sz="1400" baseline="30000" dirty="0">
                <a:latin typeface="Comic Sans MS" panose="030F0702030302020204" pitchFamily="66" charset="0"/>
              </a:endParaRPr>
            </a:p>
          </p:txBody>
        </p:sp>
        <p:sp>
          <p:nvSpPr>
            <p:cNvPr id="25673" name="Rectangle 70"/>
            <p:cNvSpPr>
              <a:spLocks noChangeArrowheads="1"/>
            </p:cNvSpPr>
            <p:nvPr/>
          </p:nvSpPr>
          <p:spPr bwMode="auto">
            <a:xfrm>
              <a:off x="3312" y="2304"/>
              <a:ext cx="240" cy="192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6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" name="Group 1" descr="Original lateness schedule">
            <a:extLst>
              <a:ext uri="{FF2B5EF4-FFF2-40B4-BE49-F238E27FC236}">
                <a16:creationId xmlns:a16="http://schemas.microsoft.com/office/drawing/2014/main" id="{A865D444-1089-46AB-BB1A-27324FCDDBE4}"/>
              </a:ext>
            </a:extLst>
          </p:cNvPr>
          <p:cNvGrpSpPr/>
          <p:nvPr/>
        </p:nvGrpSpPr>
        <p:grpSpPr>
          <a:xfrm>
            <a:off x="2061287" y="3403012"/>
            <a:ext cx="8833539" cy="1152438"/>
            <a:chOff x="1790700" y="5105400"/>
            <a:chExt cx="8833539" cy="1152438"/>
          </a:xfrm>
        </p:grpSpPr>
        <p:sp>
          <p:nvSpPr>
            <p:cNvPr id="25605" name="Line 4"/>
            <p:cNvSpPr>
              <a:spLocks noChangeShapeType="1"/>
            </p:cNvSpPr>
            <p:nvPr/>
          </p:nvSpPr>
          <p:spPr bwMode="auto">
            <a:xfrm>
              <a:off x="7620000" y="5943600"/>
              <a:ext cx="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06" name="Text Box 5"/>
            <p:cNvSpPr txBox="1">
              <a:spLocks noChangeArrowheads="1"/>
            </p:cNvSpPr>
            <p:nvPr/>
          </p:nvSpPr>
          <p:spPr bwMode="auto">
            <a:xfrm>
              <a:off x="1790700" y="5973763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0</a:t>
              </a:r>
            </a:p>
          </p:txBody>
        </p:sp>
        <p:sp>
          <p:nvSpPr>
            <p:cNvPr id="25607" name="Line 6"/>
            <p:cNvSpPr>
              <a:spLocks noChangeShapeType="1"/>
            </p:cNvSpPr>
            <p:nvPr/>
          </p:nvSpPr>
          <p:spPr bwMode="auto">
            <a:xfrm rot="-5400000">
              <a:off x="23622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08" name="Line 7"/>
            <p:cNvSpPr>
              <a:spLocks noChangeShapeType="1"/>
            </p:cNvSpPr>
            <p:nvPr/>
          </p:nvSpPr>
          <p:spPr bwMode="auto">
            <a:xfrm rot="-5400000">
              <a:off x="18288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09" name="Line 8"/>
            <p:cNvSpPr>
              <a:spLocks noChangeShapeType="1"/>
            </p:cNvSpPr>
            <p:nvPr/>
          </p:nvSpPr>
          <p:spPr bwMode="auto">
            <a:xfrm rot="-5400000">
              <a:off x="34290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0" name="Line 9"/>
            <p:cNvSpPr>
              <a:spLocks noChangeShapeType="1"/>
            </p:cNvSpPr>
            <p:nvPr/>
          </p:nvSpPr>
          <p:spPr bwMode="auto">
            <a:xfrm rot="-5400000">
              <a:off x="28956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1" name="Line 10"/>
            <p:cNvSpPr>
              <a:spLocks noChangeShapeType="1"/>
            </p:cNvSpPr>
            <p:nvPr/>
          </p:nvSpPr>
          <p:spPr bwMode="auto">
            <a:xfrm rot="-5400000">
              <a:off x="44958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2" name="Line 11"/>
            <p:cNvSpPr>
              <a:spLocks noChangeShapeType="1"/>
            </p:cNvSpPr>
            <p:nvPr/>
          </p:nvSpPr>
          <p:spPr bwMode="auto">
            <a:xfrm rot="-5400000">
              <a:off x="39624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3" name="Line 12"/>
            <p:cNvSpPr>
              <a:spLocks noChangeShapeType="1"/>
            </p:cNvSpPr>
            <p:nvPr/>
          </p:nvSpPr>
          <p:spPr bwMode="auto">
            <a:xfrm rot="-5400000">
              <a:off x="55626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4" name="Line 13"/>
            <p:cNvSpPr>
              <a:spLocks noChangeShapeType="1"/>
            </p:cNvSpPr>
            <p:nvPr/>
          </p:nvSpPr>
          <p:spPr bwMode="auto">
            <a:xfrm rot="-5400000">
              <a:off x="50292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5" name="Line 14"/>
            <p:cNvSpPr>
              <a:spLocks noChangeShapeType="1"/>
            </p:cNvSpPr>
            <p:nvPr/>
          </p:nvSpPr>
          <p:spPr bwMode="auto">
            <a:xfrm rot="-5400000">
              <a:off x="66294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6" name="Line 15"/>
            <p:cNvSpPr>
              <a:spLocks noChangeShapeType="1"/>
            </p:cNvSpPr>
            <p:nvPr/>
          </p:nvSpPr>
          <p:spPr bwMode="auto">
            <a:xfrm rot="-5400000">
              <a:off x="60960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7" name="Line 16"/>
            <p:cNvSpPr>
              <a:spLocks noChangeShapeType="1"/>
            </p:cNvSpPr>
            <p:nvPr/>
          </p:nvSpPr>
          <p:spPr bwMode="auto">
            <a:xfrm rot="-5400000">
              <a:off x="76962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8" name="Line 17"/>
            <p:cNvSpPr>
              <a:spLocks noChangeShapeType="1"/>
            </p:cNvSpPr>
            <p:nvPr/>
          </p:nvSpPr>
          <p:spPr bwMode="auto">
            <a:xfrm rot="-5400000">
              <a:off x="71628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9" name="Text Box 18"/>
            <p:cNvSpPr txBox="1">
              <a:spLocks noChangeArrowheads="1"/>
            </p:cNvSpPr>
            <p:nvPr/>
          </p:nvSpPr>
          <p:spPr bwMode="auto">
            <a:xfrm>
              <a:off x="2321560" y="5980197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25620" name="Text Box 19"/>
            <p:cNvSpPr txBox="1">
              <a:spLocks noChangeArrowheads="1"/>
            </p:cNvSpPr>
            <p:nvPr/>
          </p:nvSpPr>
          <p:spPr bwMode="auto">
            <a:xfrm>
              <a:off x="2852420" y="5980197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25621" name="Text Box 20"/>
            <p:cNvSpPr txBox="1">
              <a:spLocks noChangeArrowheads="1"/>
            </p:cNvSpPr>
            <p:nvPr/>
          </p:nvSpPr>
          <p:spPr bwMode="auto">
            <a:xfrm>
              <a:off x="3383280" y="5973763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25622" name="Text Box 21"/>
            <p:cNvSpPr txBox="1">
              <a:spLocks noChangeArrowheads="1"/>
            </p:cNvSpPr>
            <p:nvPr/>
          </p:nvSpPr>
          <p:spPr bwMode="auto">
            <a:xfrm>
              <a:off x="3914140" y="5980197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25623" name="Text Box 22"/>
            <p:cNvSpPr txBox="1">
              <a:spLocks noChangeArrowheads="1"/>
            </p:cNvSpPr>
            <p:nvPr/>
          </p:nvSpPr>
          <p:spPr bwMode="auto">
            <a:xfrm>
              <a:off x="4445000" y="5957889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5624" name="Text Box 23"/>
            <p:cNvSpPr txBox="1">
              <a:spLocks noChangeArrowheads="1"/>
            </p:cNvSpPr>
            <p:nvPr/>
          </p:nvSpPr>
          <p:spPr bwMode="auto">
            <a:xfrm>
              <a:off x="4975860" y="5957889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25625" name="Text Box 24"/>
            <p:cNvSpPr txBox="1">
              <a:spLocks noChangeArrowheads="1"/>
            </p:cNvSpPr>
            <p:nvPr/>
          </p:nvSpPr>
          <p:spPr bwMode="auto">
            <a:xfrm>
              <a:off x="5506720" y="5957889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25626" name="Text Box 25"/>
            <p:cNvSpPr txBox="1">
              <a:spLocks noChangeArrowheads="1"/>
            </p:cNvSpPr>
            <p:nvPr/>
          </p:nvSpPr>
          <p:spPr bwMode="auto">
            <a:xfrm>
              <a:off x="6037580" y="5957889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25627" name="Text Box 26"/>
            <p:cNvSpPr txBox="1">
              <a:spLocks noChangeArrowheads="1"/>
            </p:cNvSpPr>
            <p:nvPr/>
          </p:nvSpPr>
          <p:spPr bwMode="auto">
            <a:xfrm>
              <a:off x="6568440" y="5957889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25628" name="Text Box 27"/>
            <p:cNvSpPr txBox="1">
              <a:spLocks noChangeArrowheads="1"/>
            </p:cNvSpPr>
            <p:nvPr/>
          </p:nvSpPr>
          <p:spPr bwMode="auto">
            <a:xfrm>
              <a:off x="7099300" y="5957889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5629" name="Text Box 28"/>
            <p:cNvSpPr txBox="1">
              <a:spLocks noChangeArrowheads="1"/>
            </p:cNvSpPr>
            <p:nvPr/>
          </p:nvSpPr>
          <p:spPr bwMode="auto">
            <a:xfrm>
              <a:off x="7630160" y="5957889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25630" name="Line 29"/>
            <p:cNvSpPr>
              <a:spLocks noChangeShapeType="1"/>
            </p:cNvSpPr>
            <p:nvPr/>
          </p:nvSpPr>
          <p:spPr bwMode="auto">
            <a:xfrm>
              <a:off x="1981200" y="5592763"/>
              <a:ext cx="80010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31" name="Line 30"/>
            <p:cNvSpPr>
              <a:spLocks noChangeShapeType="1"/>
            </p:cNvSpPr>
            <p:nvPr/>
          </p:nvSpPr>
          <p:spPr bwMode="auto">
            <a:xfrm rot="-5400000">
              <a:off x="8763000" y="5776913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32" name="Line 31"/>
            <p:cNvSpPr>
              <a:spLocks noChangeShapeType="1"/>
            </p:cNvSpPr>
            <p:nvPr/>
          </p:nvSpPr>
          <p:spPr bwMode="auto">
            <a:xfrm rot="-5400000">
              <a:off x="8229600" y="5776913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33" name="Line 32"/>
            <p:cNvSpPr>
              <a:spLocks noChangeShapeType="1"/>
            </p:cNvSpPr>
            <p:nvPr/>
          </p:nvSpPr>
          <p:spPr bwMode="auto">
            <a:xfrm rot="-5400000">
              <a:off x="9829800" y="5776913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34" name="Line 33"/>
            <p:cNvSpPr>
              <a:spLocks noChangeShapeType="1"/>
            </p:cNvSpPr>
            <p:nvPr/>
          </p:nvSpPr>
          <p:spPr bwMode="auto">
            <a:xfrm rot="-5400000">
              <a:off x="9296400" y="5776913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35" name="Text Box 34"/>
            <p:cNvSpPr txBox="1">
              <a:spLocks noChangeArrowheads="1"/>
            </p:cNvSpPr>
            <p:nvPr/>
          </p:nvSpPr>
          <p:spPr bwMode="auto">
            <a:xfrm>
              <a:off x="8161020" y="5943601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25636" name="Text Box 35"/>
            <p:cNvSpPr txBox="1">
              <a:spLocks noChangeArrowheads="1"/>
            </p:cNvSpPr>
            <p:nvPr/>
          </p:nvSpPr>
          <p:spPr bwMode="auto">
            <a:xfrm>
              <a:off x="8691880" y="5943601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13</a:t>
              </a:r>
            </a:p>
          </p:txBody>
        </p:sp>
        <p:sp>
          <p:nvSpPr>
            <p:cNvPr id="25637" name="Text Box 36"/>
            <p:cNvSpPr txBox="1">
              <a:spLocks noChangeArrowheads="1"/>
            </p:cNvSpPr>
            <p:nvPr/>
          </p:nvSpPr>
          <p:spPr bwMode="auto">
            <a:xfrm>
              <a:off x="9222740" y="5943601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14</a:t>
              </a:r>
            </a:p>
          </p:txBody>
        </p:sp>
        <p:sp>
          <p:nvSpPr>
            <p:cNvPr id="25638" name="Text Box 37"/>
            <p:cNvSpPr txBox="1">
              <a:spLocks noChangeArrowheads="1"/>
            </p:cNvSpPr>
            <p:nvPr/>
          </p:nvSpPr>
          <p:spPr bwMode="auto">
            <a:xfrm>
              <a:off x="9753600" y="5943601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15</a:t>
              </a:r>
            </a:p>
          </p:txBody>
        </p:sp>
        <p:sp>
          <p:nvSpPr>
            <p:cNvPr id="25639" name="Line 38"/>
            <p:cNvSpPr>
              <a:spLocks noChangeShapeType="1"/>
            </p:cNvSpPr>
            <p:nvPr/>
          </p:nvSpPr>
          <p:spPr bwMode="auto">
            <a:xfrm>
              <a:off x="1981200" y="5943600"/>
              <a:ext cx="80010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40" name="Rectangle 39"/>
            <p:cNvSpPr>
              <a:spLocks noChangeArrowheads="1"/>
            </p:cNvSpPr>
            <p:nvPr/>
          </p:nvSpPr>
          <p:spPr bwMode="auto">
            <a:xfrm>
              <a:off x="6248400" y="5562600"/>
              <a:ext cx="1600200" cy="381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>
                  <a:latin typeface="Comic Sans MS" panose="030F0702030302020204" pitchFamily="66" charset="0"/>
                </a:rPr>
                <a:t>d</a:t>
              </a:r>
              <a:r>
                <a:rPr kumimoji="1" lang="en-US" altLang="en-US" sz="1400" baseline="-25000">
                  <a:latin typeface="Comic Sans MS" panose="030F0702030302020204" pitchFamily="66" charset="0"/>
                </a:rPr>
                <a:t>5</a:t>
              </a:r>
              <a:r>
                <a:rPr kumimoji="1" lang="en-US" altLang="en-US" sz="1400">
                  <a:latin typeface="Comic Sans MS" panose="030F0702030302020204" pitchFamily="66" charset="0"/>
                </a:rPr>
                <a:t> = 14</a:t>
              </a:r>
            </a:p>
          </p:txBody>
        </p:sp>
        <p:sp>
          <p:nvSpPr>
            <p:cNvPr id="25641" name="Rectangle 40"/>
            <p:cNvSpPr>
              <a:spLocks noChangeArrowheads="1"/>
            </p:cNvSpPr>
            <p:nvPr/>
          </p:nvSpPr>
          <p:spPr bwMode="auto">
            <a:xfrm>
              <a:off x="2514600" y="5562600"/>
              <a:ext cx="1066800" cy="381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 dirty="0">
                  <a:latin typeface="Comic Sans MS" panose="030F0702030302020204" pitchFamily="66" charset="0"/>
                </a:rPr>
                <a:t>d</a:t>
              </a:r>
              <a:r>
                <a:rPr kumimoji="1" lang="en-US" altLang="en-US" sz="1400" baseline="-25000" dirty="0">
                  <a:latin typeface="Comic Sans MS" panose="030F0702030302020204" pitchFamily="66" charset="0"/>
                </a:rPr>
                <a:t>2</a:t>
              </a:r>
              <a:r>
                <a:rPr kumimoji="1" lang="en-US" altLang="en-US" sz="1400" dirty="0">
                  <a:latin typeface="Comic Sans MS" panose="030F0702030302020204" pitchFamily="66" charset="0"/>
                </a:rPr>
                <a:t> = 8</a:t>
              </a:r>
            </a:p>
          </p:txBody>
        </p:sp>
        <p:sp>
          <p:nvSpPr>
            <p:cNvPr id="25642" name="Rectangle 41"/>
            <p:cNvSpPr>
              <a:spLocks noChangeArrowheads="1"/>
            </p:cNvSpPr>
            <p:nvPr/>
          </p:nvSpPr>
          <p:spPr bwMode="auto">
            <a:xfrm>
              <a:off x="3581400" y="5562600"/>
              <a:ext cx="1066800" cy="381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 dirty="0">
                  <a:latin typeface="Comic Sans MS" panose="030F0702030302020204" pitchFamily="66" charset="0"/>
                </a:rPr>
                <a:t>d</a:t>
              </a:r>
              <a:r>
                <a:rPr kumimoji="1" lang="en-US" altLang="en-US" sz="1400" baseline="-25000" dirty="0">
                  <a:latin typeface="Comic Sans MS" panose="030F0702030302020204" pitchFamily="66" charset="0"/>
                </a:rPr>
                <a:t>6</a:t>
              </a:r>
              <a:r>
                <a:rPr kumimoji="1" lang="en-US" altLang="en-US" sz="1400" dirty="0">
                  <a:latin typeface="Comic Sans MS" panose="030F0702030302020204" pitchFamily="66" charset="0"/>
                </a:rPr>
                <a:t> = 15</a:t>
              </a:r>
            </a:p>
          </p:txBody>
        </p:sp>
        <p:sp>
          <p:nvSpPr>
            <p:cNvPr id="25643" name="Rectangle 42"/>
            <p:cNvSpPr>
              <a:spLocks noChangeArrowheads="1"/>
            </p:cNvSpPr>
            <p:nvPr/>
          </p:nvSpPr>
          <p:spPr bwMode="auto">
            <a:xfrm>
              <a:off x="4648200" y="5562600"/>
              <a:ext cx="1600200" cy="381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>
                  <a:latin typeface="Comic Sans MS" panose="030F0702030302020204" pitchFamily="66" charset="0"/>
                </a:rPr>
                <a:t>d</a:t>
              </a:r>
              <a:r>
                <a:rPr kumimoji="1" lang="en-US" altLang="en-US" sz="1400" baseline="-25000">
                  <a:latin typeface="Comic Sans MS" panose="030F0702030302020204" pitchFamily="66" charset="0"/>
                </a:rPr>
                <a:t>1</a:t>
              </a:r>
              <a:r>
                <a:rPr kumimoji="1" lang="en-US" altLang="en-US" sz="1400">
                  <a:latin typeface="Comic Sans MS" panose="030F0702030302020204" pitchFamily="66" charset="0"/>
                </a:rPr>
                <a:t> = 6</a:t>
              </a:r>
            </a:p>
          </p:txBody>
        </p:sp>
        <p:sp>
          <p:nvSpPr>
            <p:cNvPr id="25644" name="Rectangle 43"/>
            <p:cNvSpPr>
              <a:spLocks noChangeArrowheads="1"/>
            </p:cNvSpPr>
            <p:nvPr/>
          </p:nvSpPr>
          <p:spPr bwMode="auto">
            <a:xfrm>
              <a:off x="7848600" y="5562600"/>
              <a:ext cx="2133600" cy="381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>
                  <a:latin typeface="Comic Sans MS" panose="030F0702030302020204" pitchFamily="66" charset="0"/>
                </a:rPr>
                <a:t>d</a:t>
              </a:r>
              <a:r>
                <a:rPr kumimoji="1" lang="en-US" altLang="en-US" sz="1400" baseline="-25000">
                  <a:latin typeface="Comic Sans MS" panose="030F0702030302020204" pitchFamily="66" charset="0"/>
                </a:rPr>
                <a:t>4</a:t>
              </a:r>
              <a:r>
                <a:rPr kumimoji="1" lang="en-US" altLang="en-US" sz="1400">
                  <a:latin typeface="Comic Sans MS" panose="030F0702030302020204" pitchFamily="66" charset="0"/>
                </a:rPr>
                <a:t> = 9</a:t>
              </a:r>
            </a:p>
          </p:txBody>
        </p:sp>
        <p:sp>
          <p:nvSpPr>
            <p:cNvPr id="25645" name="Rectangle 44"/>
            <p:cNvSpPr>
              <a:spLocks noChangeArrowheads="1"/>
            </p:cNvSpPr>
            <p:nvPr/>
          </p:nvSpPr>
          <p:spPr bwMode="auto">
            <a:xfrm>
              <a:off x="1981200" y="5562600"/>
              <a:ext cx="533400" cy="381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 dirty="0">
                  <a:latin typeface="Comic Sans MS" panose="030F0702030302020204" pitchFamily="66" charset="0"/>
                </a:rPr>
                <a:t>d</a:t>
              </a:r>
              <a:r>
                <a:rPr kumimoji="1" lang="en-US" altLang="en-US" sz="1400" baseline="-25000" dirty="0">
                  <a:latin typeface="Comic Sans MS" panose="030F0702030302020204" pitchFamily="66" charset="0"/>
                </a:rPr>
                <a:t>3</a:t>
              </a:r>
              <a:r>
                <a:rPr kumimoji="1" lang="en-US" altLang="en-US" sz="1400" dirty="0">
                  <a:latin typeface="Comic Sans MS" panose="030F0702030302020204" pitchFamily="66" charset="0"/>
                </a:rPr>
                <a:t> = 9</a:t>
              </a:r>
            </a:p>
          </p:txBody>
        </p:sp>
        <p:sp>
          <p:nvSpPr>
            <p:cNvPr id="25646" name="Text Box 45"/>
            <p:cNvSpPr txBox="1">
              <a:spLocks noChangeArrowheads="1"/>
            </p:cNvSpPr>
            <p:nvPr/>
          </p:nvSpPr>
          <p:spPr bwMode="auto">
            <a:xfrm>
              <a:off x="7241233" y="5105400"/>
              <a:ext cx="981744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600" dirty="0">
                  <a:latin typeface="+mn-lt"/>
                </a:rPr>
                <a:t>lateness = 0</a:t>
              </a:r>
              <a:endParaRPr kumimoji="1" lang="en-US" altLang="en-US" sz="1600" dirty="0"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25647" name="Line 46"/>
            <p:cNvSpPr>
              <a:spLocks noChangeShapeType="1"/>
            </p:cNvSpPr>
            <p:nvPr/>
          </p:nvSpPr>
          <p:spPr bwMode="auto">
            <a:xfrm>
              <a:off x="1981200" y="5943600"/>
              <a:ext cx="838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48" name="Text Box 47"/>
            <p:cNvSpPr txBox="1">
              <a:spLocks noChangeArrowheads="1"/>
            </p:cNvSpPr>
            <p:nvPr/>
          </p:nvSpPr>
          <p:spPr bwMode="auto">
            <a:xfrm>
              <a:off x="5793433" y="5105400"/>
              <a:ext cx="981744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600" dirty="0">
                  <a:latin typeface="+mn-lt"/>
                </a:rPr>
                <a:t>lateness = 2</a:t>
              </a:r>
              <a:endParaRPr kumimoji="1" lang="en-US" altLang="en-US" sz="1600" dirty="0"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25649" name="Line 48"/>
            <p:cNvSpPr>
              <a:spLocks noChangeShapeType="1"/>
            </p:cNvSpPr>
            <p:nvPr/>
          </p:nvSpPr>
          <p:spPr bwMode="auto">
            <a:xfrm flipH="1">
              <a:off x="6270625" y="5364163"/>
              <a:ext cx="0" cy="1524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50" name="Line 49"/>
            <p:cNvSpPr>
              <a:spLocks noChangeShapeType="1"/>
            </p:cNvSpPr>
            <p:nvPr/>
          </p:nvSpPr>
          <p:spPr bwMode="auto">
            <a:xfrm flipH="1">
              <a:off x="7848600" y="5364163"/>
              <a:ext cx="0" cy="1524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25652" name="Text Box 71"/>
            <p:cNvSpPr txBox="1">
              <a:spLocks noChangeArrowheads="1"/>
            </p:cNvSpPr>
            <p:nvPr/>
          </p:nvSpPr>
          <p:spPr bwMode="auto">
            <a:xfrm>
              <a:off x="9248477" y="5105400"/>
              <a:ext cx="13757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600" dirty="0">
                  <a:solidFill>
                    <a:srgbClr val="C00000"/>
                  </a:solidFill>
                  <a:latin typeface="+mn-lt"/>
                </a:rPr>
                <a:t>max lateness = 6</a:t>
              </a:r>
              <a:endParaRPr kumimoji="1" lang="en-US" altLang="en-US" sz="1600" dirty="0">
                <a:solidFill>
                  <a:srgbClr val="C00000"/>
                </a:solidFill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25653" name="Line 72"/>
            <p:cNvSpPr>
              <a:spLocks noChangeShapeType="1"/>
            </p:cNvSpPr>
            <p:nvPr/>
          </p:nvSpPr>
          <p:spPr bwMode="auto">
            <a:xfrm flipH="1">
              <a:off x="9953625" y="5364163"/>
              <a:ext cx="0" cy="152400"/>
            </a:xfrm>
            <a:prstGeom prst="line">
              <a:avLst/>
            </a:prstGeom>
            <a:noFill/>
            <a:ln w="15875">
              <a:solidFill>
                <a:srgbClr val="C0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 descr="better schedule">
            <a:extLst>
              <a:ext uri="{FF2B5EF4-FFF2-40B4-BE49-F238E27FC236}">
                <a16:creationId xmlns:a16="http://schemas.microsoft.com/office/drawing/2014/main" id="{8567A5E2-BC3B-43B2-982F-D76E278C7E04}"/>
              </a:ext>
            </a:extLst>
          </p:cNvPr>
          <p:cNvGrpSpPr/>
          <p:nvPr/>
        </p:nvGrpSpPr>
        <p:grpSpPr>
          <a:xfrm>
            <a:off x="2053992" y="4778360"/>
            <a:ext cx="8579795" cy="1130129"/>
            <a:chOff x="259405" y="5105400"/>
            <a:chExt cx="8579795" cy="1130129"/>
          </a:xfrm>
        </p:grpSpPr>
        <p:sp>
          <p:nvSpPr>
            <p:cNvPr id="125" name="Text Box 2">
              <a:extLst>
                <a:ext uri="{FF2B5EF4-FFF2-40B4-BE49-F238E27FC236}">
                  <a16:creationId xmlns:a16="http://schemas.microsoft.com/office/drawing/2014/main" id="{403B6274-8000-44F9-A9D8-6FCC4036A8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5743575"/>
              <a:ext cx="1752600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kumimoji="1" lang="en-US" altLang="en-US" sz="1400">
                <a:latin typeface="Comic Sans MS" panose="030F0702030302020204" pitchFamily="66" charset="0"/>
              </a:endParaRPr>
            </a:p>
          </p:txBody>
        </p:sp>
        <p:sp>
          <p:nvSpPr>
            <p:cNvPr id="126" name="Text Box 3">
              <a:extLst>
                <a:ext uri="{FF2B5EF4-FFF2-40B4-BE49-F238E27FC236}">
                  <a16:creationId xmlns:a16="http://schemas.microsoft.com/office/drawing/2014/main" id="{54635EC2-140E-420B-AF7C-1A7718C1F7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05" y="5957888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0</a:t>
              </a:r>
            </a:p>
          </p:txBody>
        </p:sp>
        <p:sp>
          <p:nvSpPr>
            <p:cNvPr id="127" name="Text Box 4">
              <a:extLst>
                <a:ext uri="{FF2B5EF4-FFF2-40B4-BE49-F238E27FC236}">
                  <a16:creationId xmlns:a16="http://schemas.microsoft.com/office/drawing/2014/main" id="{7BD003E7-7954-483F-A546-96A06A61B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751" y="5957888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128" name="Text Box 5">
              <a:extLst>
                <a:ext uri="{FF2B5EF4-FFF2-40B4-BE49-F238E27FC236}">
                  <a16:creationId xmlns:a16="http://schemas.microsoft.com/office/drawing/2014/main" id="{B356BEB1-524F-4BF0-BB06-138304E2AF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2097" y="5957888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129" name="Text Box 6">
              <a:extLst>
                <a:ext uri="{FF2B5EF4-FFF2-40B4-BE49-F238E27FC236}">
                  <a16:creationId xmlns:a16="http://schemas.microsoft.com/office/drawing/2014/main" id="{3C176A10-7AE1-4758-BBBF-C6ECC75F7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3443" y="5957888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30" name="Text Box 7">
              <a:extLst>
                <a:ext uri="{FF2B5EF4-FFF2-40B4-BE49-F238E27FC236}">
                  <a16:creationId xmlns:a16="http://schemas.microsoft.com/office/drawing/2014/main" id="{DEC99D38-B989-45AA-B5F4-9D8AC278B0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4789" y="5957888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131" name="Text Box 8">
              <a:extLst>
                <a:ext uri="{FF2B5EF4-FFF2-40B4-BE49-F238E27FC236}">
                  <a16:creationId xmlns:a16="http://schemas.microsoft.com/office/drawing/2014/main" id="{C601305B-D658-4EA3-AF90-695D9D829C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6135" y="5957888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32" name="Text Box 9">
              <a:extLst>
                <a:ext uri="{FF2B5EF4-FFF2-40B4-BE49-F238E27FC236}">
                  <a16:creationId xmlns:a16="http://schemas.microsoft.com/office/drawing/2014/main" id="{ECB4CD4B-47F8-4C8B-A986-ED0823623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7481" y="5957888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133" name="Text Box 10">
              <a:extLst>
                <a:ext uri="{FF2B5EF4-FFF2-40B4-BE49-F238E27FC236}">
                  <a16:creationId xmlns:a16="http://schemas.microsoft.com/office/drawing/2014/main" id="{C39A3C6B-8508-4294-BB2B-82E12F7DFA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8827" y="5957888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134" name="Text Box 11">
              <a:extLst>
                <a:ext uri="{FF2B5EF4-FFF2-40B4-BE49-F238E27FC236}">
                  <a16:creationId xmlns:a16="http://schemas.microsoft.com/office/drawing/2014/main" id="{8D05DD1C-FCC5-4E49-81A9-21E7AF97C0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0173" y="5957888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135" name="Text Box 12">
              <a:extLst>
                <a:ext uri="{FF2B5EF4-FFF2-40B4-BE49-F238E27FC236}">
                  <a16:creationId xmlns:a16="http://schemas.microsoft.com/office/drawing/2014/main" id="{1C04FA7F-49DB-422B-AF0F-A7AFDB6B5D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1519" y="5957888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136" name="Text Box 13">
              <a:extLst>
                <a:ext uri="{FF2B5EF4-FFF2-40B4-BE49-F238E27FC236}">
                  <a16:creationId xmlns:a16="http://schemas.microsoft.com/office/drawing/2014/main" id="{6D3589B7-9473-4A5C-9ABB-5C33F7F30C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2865" y="5957888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137" name="Text Box 14">
              <a:extLst>
                <a:ext uri="{FF2B5EF4-FFF2-40B4-BE49-F238E27FC236}">
                  <a16:creationId xmlns:a16="http://schemas.microsoft.com/office/drawing/2014/main" id="{9F098B2E-9009-4331-A129-9781ED460E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4211" y="5957888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138" name="Text Box 15">
              <a:extLst>
                <a:ext uri="{FF2B5EF4-FFF2-40B4-BE49-F238E27FC236}">
                  <a16:creationId xmlns:a16="http://schemas.microsoft.com/office/drawing/2014/main" id="{72B90A11-EB22-4927-A31A-00E69B9996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5557" y="5943600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139" name="Text Box 16">
              <a:extLst>
                <a:ext uri="{FF2B5EF4-FFF2-40B4-BE49-F238E27FC236}">
                  <a16:creationId xmlns:a16="http://schemas.microsoft.com/office/drawing/2014/main" id="{B7E44C64-67AD-4A4C-9D41-3B0B05D691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6903" y="5943600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13</a:t>
              </a:r>
            </a:p>
          </p:txBody>
        </p:sp>
        <p:sp>
          <p:nvSpPr>
            <p:cNvPr id="140" name="Text Box 17">
              <a:extLst>
                <a:ext uri="{FF2B5EF4-FFF2-40B4-BE49-F238E27FC236}">
                  <a16:creationId xmlns:a16="http://schemas.microsoft.com/office/drawing/2014/main" id="{8A903B61-ABFB-45AA-AAF8-0B4D988C7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8249" y="5943600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14</a:t>
              </a:r>
            </a:p>
          </p:txBody>
        </p:sp>
        <p:sp>
          <p:nvSpPr>
            <p:cNvPr id="141" name="Text Box 18">
              <a:extLst>
                <a:ext uri="{FF2B5EF4-FFF2-40B4-BE49-F238E27FC236}">
                  <a16:creationId xmlns:a16="http://schemas.microsoft.com/office/drawing/2014/main" id="{46C8AFD8-150C-480E-8318-B0E6308941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9600" y="5943600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15</a:t>
              </a:r>
            </a:p>
          </p:txBody>
        </p:sp>
        <p:grpSp>
          <p:nvGrpSpPr>
            <p:cNvPr id="142" name="Group 19">
              <a:extLst>
                <a:ext uri="{FF2B5EF4-FFF2-40B4-BE49-F238E27FC236}">
                  <a16:creationId xmlns:a16="http://schemas.microsoft.com/office/drawing/2014/main" id="{9111C404-F70E-40BC-9F77-7FB4FDB7E2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5562600"/>
              <a:ext cx="8001000" cy="381000"/>
              <a:chOff x="288" y="3408"/>
              <a:chExt cx="5040" cy="192"/>
            </a:xfrm>
          </p:grpSpPr>
          <p:sp>
            <p:nvSpPr>
              <p:cNvPr id="146" name="Rectangle 20">
                <a:extLst>
                  <a:ext uri="{FF2B5EF4-FFF2-40B4-BE49-F238E27FC236}">
                    <a16:creationId xmlns:a16="http://schemas.microsoft.com/office/drawing/2014/main" id="{8E01CCB9-D350-4BD1-A58E-FE461DCE9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08"/>
                <a:ext cx="1008" cy="19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400">
                    <a:latin typeface="Comic Sans MS" panose="030F0702030302020204" pitchFamily="66" charset="0"/>
                  </a:rPr>
                  <a:t>d</a:t>
                </a:r>
                <a:r>
                  <a:rPr kumimoji="1" lang="en-US" altLang="en-US" sz="1400" baseline="-25000">
                    <a:latin typeface="Comic Sans MS" panose="030F0702030302020204" pitchFamily="66" charset="0"/>
                  </a:rPr>
                  <a:t>5</a:t>
                </a:r>
                <a:r>
                  <a:rPr kumimoji="1" lang="en-US" altLang="en-US" sz="1400">
                    <a:latin typeface="Comic Sans MS" panose="030F0702030302020204" pitchFamily="66" charset="0"/>
                  </a:rPr>
                  <a:t> = 14</a:t>
                </a:r>
              </a:p>
            </p:txBody>
          </p:sp>
          <p:sp>
            <p:nvSpPr>
              <p:cNvPr id="147" name="Rectangle 21">
                <a:extLst>
                  <a:ext uri="{FF2B5EF4-FFF2-40B4-BE49-F238E27FC236}">
                    <a16:creationId xmlns:a16="http://schemas.microsoft.com/office/drawing/2014/main" id="{F989B1C6-52DA-48CF-9E09-39A614A3EF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408"/>
                <a:ext cx="672" cy="19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400">
                    <a:latin typeface="Comic Sans MS" panose="030F0702030302020204" pitchFamily="66" charset="0"/>
                  </a:rPr>
                  <a:t>d</a:t>
                </a:r>
                <a:r>
                  <a:rPr kumimoji="1" lang="en-US" altLang="en-US" sz="1400" baseline="-25000">
                    <a:latin typeface="Comic Sans MS" panose="030F0702030302020204" pitchFamily="66" charset="0"/>
                  </a:rPr>
                  <a:t>2</a:t>
                </a:r>
                <a:r>
                  <a:rPr kumimoji="1" lang="en-US" altLang="en-US" sz="1400">
                    <a:latin typeface="Comic Sans MS" panose="030F0702030302020204" pitchFamily="66" charset="0"/>
                  </a:rPr>
                  <a:t> = 8</a:t>
                </a:r>
              </a:p>
            </p:txBody>
          </p:sp>
          <p:sp>
            <p:nvSpPr>
              <p:cNvPr id="148" name="Rectangle 22">
                <a:extLst>
                  <a:ext uri="{FF2B5EF4-FFF2-40B4-BE49-F238E27FC236}">
                    <a16:creationId xmlns:a16="http://schemas.microsoft.com/office/drawing/2014/main" id="{83FE1EC0-09FE-41FF-BC39-3B0F3BC5C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3408"/>
                <a:ext cx="672" cy="19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400">
                    <a:latin typeface="Comic Sans MS" panose="030F0702030302020204" pitchFamily="66" charset="0"/>
                  </a:rPr>
                  <a:t>d</a:t>
                </a:r>
                <a:r>
                  <a:rPr kumimoji="1" lang="en-US" altLang="en-US" sz="1400" baseline="-25000">
                    <a:latin typeface="Comic Sans MS" panose="030F0702030302020204" pitchFamily="66" charset="0"/>
                  </a:rPr>
                  <a:t>6</a:t>
                </a:r>
                <a:r>
                  <a:rPr kumimoji="1" lang="en-US" altLang="en-US" sz="1400">
                    <a:latin typeface="Comic Sans MS" panose="030F0702030302020204" pitchFamily="66" charset="0"/>
                  </a:rPr>
                  <a:t> = 15</a:t>
                </a:r>
              </a:p>
            </p:txBody>
          </p:sp>
          <p:sp>
            <p:nvSpPr>
              <p:cNvPr id="149" name="Rectangle 23">
                <a:extLst>
                  <a:ext uri="{FF2B5EF4-FFF2-40B4-BE49-F238E27FC236}">
                    <a16:creationId xmlns:a16="http://schemas.microsoft.com/office/drawing/2014/main" id="{7C083956-AE3A-4165-BAAB-9DD9BDEA5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3408"/>
                <a:ext cx="1008" cy="19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400">
                    <a:latin typeface="Comic Sans MS" panose="030F0702030302020204" pitchFamily="66" charset="0"/>
                  </a:rPr>
                  <a:t>d</a:t>
                </a:r>
                <a:r>
                  <a:rPr kumimoji="1" lang="en-US" altLang="en-US" sz="1400" baseline="-25000">
                    <a:latin typeface="Comic Sans MS" panose="030F0702030302020204" pitchFamily="66" charset="0"/>
                  </a:rPr>
                  <a:t>1</a:t>
                </a:r>
                <a:r>
                  <a:rPr kumimoji="1" lang="en-US" altLang="en-US" sz="1400">
                    <a:latin typeface="Comic Sans MS" panose="030F0702030302020204" pitchFamily="66" charset="0"/>
                  </a:rPr>
                  <a:t> = 6</a:t>
                </a:r>
              </a:p>
            </p:txBody>
          </p:sp>
          <p:sp>
            <p:nvSpPr>
              <p:cNvPr id="150" name="Rectangle 24">
                <a:extLst>
                  <a:ext uri="{FF2B5EF4-FFF2-40B4-BE49-F238E27FC236}">
                    <a16:creationId xmlns:a16="http://schemas.microsoft.com/office/drawing/2014/main" id="{307D64F4-F69E-4B0B-BFF1-04A55FD9C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408"/>
                <a:ext cx="1344" cy="19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400">
                    <a:latin typeface="Comic Sans MS" panose="030F0702030302020204" pitchFamily="66" charset="0"/>
                  </a:rPr>
                  <a:t>d</a:t>
                </a:r>
                <a:r>
                  <a:rPr kumimoji="1" lang="en-US" altLang="en-US" sz="1400" baseline="-25000">
                    <a:latin typeface="Comic Sans MS" panose="030F0702030302020204" pitchFamily="66" charset="0"/>
                  </a:rPr>
                  <a:t>4</a:t>
                </a:r>
                <a:r>
                  <a:rPr kumimoji="1" lang="en-US" altLang="en-US" sz="1400">
                    <a:latin typeface="Comic Sans MS" panose="030F0702030302020204" pitchFamily="66" charset="0"/>
                  </a:rPr>
                  <a:t> = 9</a:t>
                </a:r>
              </a:p>
            </p:txBody>
          </p:sp>
          <p:sp>
            <p:nvSpPr>
              <p:cNvPr id="151" name="Rectangle 25">
                <a:extLst>
                  <a:ext uri="{FF2B5EF4-FFF2-40B4-BE49-F238E27FC236}">
                    <a16:creationId xmlns:a16="http://schemas.microsoft.com/office/drawing/2014/main" id="{66F89060-59BF-48F8-8CCF-F8D92D1946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3408"/>
                <a:ext cx="336" cy="19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400">
                    <a:latin typeface="Comic Sans MS" panose="030F0702030302020204" pitchFamily="66" charset="0"/>
                  </a:rPr>
                  <a:t>d</a:t>
                </a:r>
                <a:r>
                  <a:rPr kumimoji="1" lang="en-US" altLang="en-US" sz="1400" baseline="-25000">
                    <a:latin typeface="Comic Sans MS" panose="030F0702030302020204" pitchFamily="66" charset="0"/>
                  </a:rPr>
                  <a:t>3</a:t>
                </a:r>
                <a:r>
                  <a:rPr kumimoji="1" lang="en-US" altLang="en-US" sz="1400">
                    <a:latin typeface="Comic Sans MS" panose="030F0702030302020204" pitchFamily="66" charset="0"/>
                  </a:rPr>
                  <a:t> = 9</a:t>
                </a:r>
              </a:p>
            </p:txBody>
          </p:sp>
        </p:grpSp>
        <p:sp>
          <p:nvSpPr>
            <p:cNvPr id="143" name="Line 26">
              <a:extLst>
                <a:ext uri="{FF2B5EF4-FFF2-40B4-BE49-F238E27FC236}">
                  <a16:creationId xmlns:a16="http://schemas.microsoft.com/office/drawing/2014/main" id="{83C4E8BD-6084-435A-AEE6-79BA2F9E1D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" y="5943600"/>
              <a:ext cx="838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144" name="Text Box 27">
              <a:extLst>
                <a:ext uri="{FF2B5EF4-FFF2-40B4-BE49-F238E27FC236}">
                  <a16:creationId xmlns:a16="http://schemas.microsoft.com/office/drawing/2014/main" id="{FAB0BA37-04A6-411C-A91E-C4787C9BF5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8815" y="5105400"/>
              <a:ext cx="13757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defTabSz="457200">
                <a:spcBef>
                  <a:spcPct val="50000"/>
                </a:spcBef>
              </a:pPr>
              <a:r>
                <a:rPr kumimoji="1" lang="en-US" altLang="en-US" sz="1600" dirty="0">
                  <a:solidFill>
                    <a:srgbClr val="C00000"/>
                  </a:solidFill>
                  <a:latin typeface="Calibri" panose="020F0502020204030204"/>
                </a:rPr>
                <a:t>max lateness = 1</a:t>
              </a:r>
              <a:endParaRPr kumimoji="1" lang="en-US" altLang="en-US" sz="1600" dirty="0">
                <a:solidFill>
                  <a:srgbClr val="C00000"/>
                </a:solidFill>
                <a:latin typeface="Calibri" panose="020F0502020204030204"/>
                <a:sym typeface="Symbol" panose="05050102010706020507" pitchFamily="18" charset="2"/>
              </a:endParaRPr>
            </a:p>
          </p:txBody>
        </p:sp>
        <p:sp>
          <p:nvSpPr>
            <p:cNvPr id="145" name="Line 28">
              <a:extLst>
                <a:ext uri="{FF2B5EF4-FFF2-40B4-BE49-F238E27FC236}">
                  <a16:creationId xmlns:a16="http://schemas.microsoft.com/office/drawing/2014/main" id="{29334644-03C1-4C34-BD88-2EC8CF1342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03900" y="5364163"/>
              <a:ext cx="0" cy="152400"/>
            </a:xfrm>
            <a:prstGeom prst="line">
              <a:avLst/>
            </a:prstGeom>
            <a:noFill/>
            <a:ln w="15875">
              <a:solidFill>
                <a:srgbClr val="C0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71817" y="3866046"/>
            <a:ext cx="18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Schedule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672333" y="5231869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EDF Schedule</a:t>
            </a:r>
          </a:p>
        </p:txBody>
      </p:sp>
    </p:spTree>
    <p:extLst>
      <p:ext uri="{BB962C8B-B14F-4D97-AF65-F5344CB8AC3E}">
        <p14:creationId xmlns:p14="http://schemas.microsoft.com/office/powerpoint/2010/main" val="75097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507ED1-159A-4D00-BA8B-8423479D3F98}" type="slidenum">
              <a:rPr lang="en-US" altLang="en-US" sz="1400">
                <a:latin typeface="Calibri" panose="020F0502020204030204" pitchFamily="34" charset="0"/>
              </a:rPr>
              <a:pPr/>
              <a:t>7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Proof for Greedy EDF Algorithm: Exchange Argument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404454"/>
            <a:ext cx="10234422" cy="5200045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2800" dirty="0"/>
              <a:t>Show that if there is another schedule </a:t>
            </a:r>
            <a:r>
              <a:rPr lang="en-US" altLang="en-US" sz="2800" b="1" dirty="0">
                <a:solidFill>
                  <a:srgbClr val="0066CC"/>
                </a:solidFill>
              </a:rPr>
              <a:t>O</a:t>
            </a:r>
            <a:r>
              <a:rPr lang="en-US" altLang="en-US" sz="2800" dirty="0"/>
              <a:t> (think optimal schedule) then we can gradually change </a:t>
            </a:r>
            <a:r>
              <a:rPr lang="en-US" altLang="en-US" sz="2800" b="1" dirty="0">
                <a:solidFill>
                  <a:srgbClr val="0066CC"/>
                </a:solidFill>
              </a:rPr>
              <a:t>O</a:t>
            </a:r>
            <a:r>
              <a:rPr lang="en-US" altLang="en-US" sz="2800" dirty="0"/>
              <a:t> so that…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at each step the maximum lateness in </a:t>
            </a:r>
            <a:r>
              <a:rPr lang="en-US" altLang="en-US" sz="2400" b="1" dirty="0">
                <a:solidFill>
                  <a:srgbClr val="0066CC"/>
                </a:solidFill>
              </a:rPr>
              <a:t>O</a:t>
            </a:r>
            <a:r>
              <a:rPr lang="en-US" altLang="en-US" sz="2400" dirty="0"/>
              <a:t> never gets worse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it eventually becomes the same cost as </a:t>
            </a:r>
            <a:r>
              <a:rPr lang="en-US" altLang="en-US" sz="2400" b="1" dirty="0">
                <a:solidFill>
                  <a:srgbClr val="0066CC"/>
                </a:solidFill>
              </a:rPr>
              <a:t>A</a:t>
            </a:r>
          </a:p>
          <a:p>
            <a:pPr lvl="1" eaLnBrk="1" hangingPunct="1">
              <a:lnSpc>
                <a:spcPct val="100000"/>
              </a:lnSpc>
            </a:pPr>
            <a:endParaRPr lang="en-US" altLang="en-US" sz="2400" b="1" dirty="0">
              <a:solidFill>
                <a:srgbClr val="0066CC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2800" dirty="0"/>
              <a:t>This means that </a:t>
            </a:r>
            <a:r>
              <a:rPr lang="en-US" altLang="en-US" sz="2800" b="1" dirty="0">
                <a:solidFill>
                  <a:srgbClr val="0066CC"/>
                </a:solidFill>
              </a:rPr>
              <a:t>A </a:t>
            </a:r>
            <a:r>
              <a:rPr lang="en-US" altLang="en-US" sz="2800" dirty="0"/>
              <a:t>is at least as good as </a:t>
            </a:r>
            <a:r>
              <a:rPr lang="en-US" altLang="en-US" sz="2800" b="1" dirty="0">
                <a:solidFill>
                  <a:srgbClr val="0066CC"/>
                </a:solidFill>
              </a:rPr>
              <a:t>O</a:t>
            </a:r>
            <a:r>
              <a:rPr lang="en-US" altLang="en-US" sz="2800" dirty="0"/>
              <a:t>,</a:t>
            </a:r>
            <a:r>
              <a:rPr lang="en-US" altLang="en-US" sz="2800" b="1" dirty="0">
                <a:solidFill>
                  <a:srgbClr val="0066CC"/>
                </a:solidFill>
              </a:rPr>
              <a:t> </a:t>
            </a:r>
            <a:r>
              <a:rPr lang="en-US" altLang="en-US" sz="2800" dirty="0"/>
              <a:t>so </a:t>
            </a:r>
            <a:r>
              <a:rPr lang="en-US" altLang="en-US" sz="2800" b="1" dirty="0">
                <a:solidFill>
                  <a:srgbClr val="0066CC"/>
                </a:solidFill>
              </a:rPr>
              <a:t>A </a:t>
            </a:r>
            <a:r>
              <a:rPr lang="en-US" altLang="en-US" sz="2800" dirty="0"/>
              <a:t>is also optimal!</a:t>
            </a:r>
          </a:p>
        </p:txBody>
      </p:sp>
    </p:spTree>
    <p:extLst>
      <p:ext uri="{BB962C8B-B14F-4D97-AF65-F5344CB8AC3E}">
        <p14:creationId xmlns:p14="http://schemas.microsoft.com/office/powerpoint/2010/main" val="3040092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7F92F6-0A05-4530-88D1-2F6147A0A35E}" type="slidenum">
              <a:rPr lang="en-US" altLang="en-US" sz="1400">
                <a:latin typeface="Calibri" panose="020F0502020204030204" pitchFamily="34" charset="0"/>
              </a:rPr>
              <a:pPr/>
              <a:t>8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Minimizing Lateness: No Idle Time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263136"/>
            <a:ext cx="8990838" cy="520004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Observation:</a:t>
            </a:r>
            <a:r>
              <a:rPr lang="en-US" altLang="en-US" sz="2400" dirty="0"/>
              <a:t>  There exists an optimal schedule with no </a:t>
            </a:r>
            <a:r>
              <a:rPr lang="en-US" altLang="en-US" sz="2400" dirty="0">
                <a:solidFill>
                  <a:srgbClr val="C00000"/>
                </a:solidFill>
              </a:rPr>
              <a:t>idle time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Observation:</a:t>
            </a:r>
            <a:r>
              <a:rPr lang="en-US" altLang="en-US" sz="2400" dirty="0"/>
              <a:t> The greedy EDF schedule has no idle time.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grpSp>
        <p:nvGrpSpPr>
          <p:cNvPr id="31749" name="Group 50"/>
          <p:cNvGrpSpPr>
            <a:grpSpLocks/>
          </p:cNvGrpSpPr>
          <p:nvPr/>
        </p:nvGrpSpPr>
        <p:grpSpPr bwMode="auto">
          <a:xfrm>
            <a:off x="2192274" y="1968252"/>
            <a:ext cx="6324600" cy="1587500"/>
            <a:chOff x="816" y="1066"/>
            <a:chExt cx="3984" cy="1000"/>
          </a:xfrm>
        </p:grpSpPr>
        <p:sp>
          <p:nvSpPr>
            <p:cNvPr id="31750" name="Text Box 4"/>
            <p:cNvSpPr txBox="1">
              <a:spLocks noChangeArrowheads="1"/>
            </p:cNvSpPr>
            <p:nvPr/>
          </p:nvSpPr>
          <p:spPr bwMode="auto">
            <a:xfrm>
              <a:off x="816" y="1267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0</a:t>
              </a:r>
            </a:p>
          </p:txBody>
        </p:sp>
        <p:sp>
          <p:nvSpPr>
            <p:cNvPr id="31751" name="Line 5"/>
            <p:cNvSpPr>
              <a:spLocks noChangeShapeType="1"/>
            </p:cNvSpPr>
            <p:nvPr/>
          </p:nvSpPr>
          <p:spPr bwMode="auto">
            <a:xfrm rot="-5400000">
              <a:off x="1200" y="116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52" name="Line 6"/>
            <p:cNvSpPr>
              <a:spLocks noChangeShapeType="1"/>
            </p:cNvSpPr>
            <p:nvPr/>
          </p:nvSpPr>
          <p:spPr bwMode="auto">
            <a:xfrm rot="-5400000">
              <a:off x="2544" y="116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53" name="Line 7"/>
            <p:cNvSpPr>
              <a:spLocks noChangeShapeType="1"/>
            </p:cNvSpPr>
            <p:nvPr/>
          </p:nvSpPr>
          <p:spPr bwMode="auto">
            <a:xfrm rot="-5400000">
              <a:off x="2208" y="116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54" name="Line 8"/>
            <p:cNvSpPr>
              <a:spLocks noChangeShapeType="1"/>
            </p:cNvSpPr>
            <p:nvPr/>
          </p:nvSpPr>
          <p:spPr bwMode="auto">
            <a:xfrm rot="-5400000">
              <a:off x="2256" y="116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55" name="Text Box 9"/>
            <p:cNvSpPr txBox="1">
              <a:spLocks noChangeArrowheads="1"/>
            </p:cNvSpPr>
            <p:nvPr/>
          </p:nvSpPr>
          <p:spPr bwMode="auto">
            <a:xfrm>
              <a:off x="1152" y="1267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31756" name="Text Box 10"/>
            <p:cNvSpPr txBox="1">
              <a:spLocks noChangeArrowheads="1"/>
            </p:cNvSpPr>
            <p:nvPr/>
          </p:nvSpPr>
          <p:spPr bwMode="auto">
            <a:xfrm>
              <a:off x="1488" y="1267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31757" name="Text Box 11"/>
            <p:cNvSpPr txBox="1">
              <a:spLocks noChangeArrowheads="1"/>
            </p:cNvSpPr>
            <p:nvPr/>
          </p:nvSpPr>
          <p:spPr bwMode="auto">
            <a:xfrm>
              <a:off x="1824" y="1267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31758" name="Text Box 12"/>
            <p:cNvSpPr txBox="1">
              <a:spLocks noChangeArrowheads="1"/>
            </p:cNvSpPr>
            <p:nvPr/>
          </p:nvSpPr>
          <p:spPr bwMode="auto">
            <a:xfrm>
              <a:off x="2160" y="1267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31759" name="Text Box 13"/>
            <p:cNvSpPr txBox="1">
              <a:spLocks noChangeArrowheads="1"/>
            </p:cNvSpPr>
            <p:nvPr/>
          </p:nvSpPr>
          <p:spPr bwMode="auto">
            <a:xfrm>
              <a:off x="2496" y="1267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31760" name="Text Box 14"/>
            <p:cNvSpPr txBox="1">
              <a:spLocks noChangeArrowheads="1"/>
            </p:cNvSpPr>
            <p:nvPr/>
          </p:nvSpPr>
          <p:spPr bwMode="auto">
            <a:xfrm>
              <a:off x="2832" y="1267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31761" name="Rectangle 15"/>
            <p:cNvSpPr>
              <a:spLocks noChangeArrowheads="1"/>
            </p:cNvSpPr>
            <p:nvPr/>
          </p:nvSpPr>
          <p:spPr bwMode="auto">
            <a:xfrm>
              <a:off x="960" y="1066"/>
              <a:ext cx="672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 dirty="0">
                  <a:latin typeface="Comic Sans MS" panose="030F0702030302020204" pitchFamily="66" charset="0"/>
                </a:rPr>
                <a:t>d = 4</a:t>
              </a:r>
            </a:p>
          </p:txBody>
        </p:sp>
        <p:sp>
          <p:nvSpPr>
            <p:cNvPr id="31762" name="Rectangle 16"/>
            <p:cNvSpPr>
              <a:spLocks noChangeArrowheads="1"/>
            </p:cNvSpPr>
            <p:nvPr/>
          </p:nvSpPr>
          <p:spPr bwMode="auto">
            <a:xfrm>
              <a:off x="1968" y="1066"/>
              <a:ext cx="1008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>
                  <a:latin typeface="Comic Sans MS" panose="030F0702030302020204" pitchFamily="66" charset="0"/>
                </a:rPr>
                <a:t>d = 6</a:t>
              </a:r>
            </a:p>
          </p:txBody>
        </p:sp>
        <p:sp>
          <p:nvSpPr>
            <p:cNvPr id="31763" name="Line 17"/>
            <p:cNvSpPr>
              <a:spLocks noChangeShapeType="1"/>
            </p:cNvSpPr>
            <p:nvPr/>
          </p:nvSpPr>
          <p:spPr bwMode="auto">
            <a:xfrm rot="-5400000">
              <a:off x="4224" y="116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64" name="Line 18"/>
            <p:cNvSpPr>
              <a:spLocks noChangeShapeType="1"/>
            </p:cNvSpPr>
            <p:nvPr/>
          </p:nvSpPr>
          <p:spPr bwMode="auto">
            <a:xfrm rot="-5400000">
              <a:off x="3888" y="116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65" name="Text Box 19"/>
            <p:cNvSpPr txBox="1">
              <a:spLocks noChangeArrowheads="1"/>
            </p:cNvSpPr>
            <p:nvPr/>
          </p:nvSpPr>
          <p:spPr bwMode="auto">
            <a:xfrm>
              <a:off x="3168" y="1267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31766" name="Text Box 20"/>
            <p:cNvSpPr txBox="1">
              <a:spLocks noChangeArrowheads="1"/>
            </p:cNvSpPr>
            <p:nvPr/>
          </p:nvSpPr>
          <p:spPr bwMode="auto">
            <a:xfrm>
              <a:off x="3504" y="1267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31767" name="Text Box 21"/>
            <p:cNvSpPr txBox="1">
              <a:spLocks noChangeArrowheads="1"/>
            </p:cNvSpPr>
            <p:nvPr/>
          </p:nvSpPr>
          <p:spPr bwMode="auto">
            <a:xfrm>
              <a:off x="3840" y="1267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31768" name="Text Box 22"/>
            <p:cNvSpPr txBox="1">
              <a:spLocks noChangeArrowheads="1"/>
            </p:cNvSpPr>
            <p:nvPr/>
          </p:nvSpPr>
          <p:spPr bwMode="auto">
            <a:xfrm>
              <a:off x="4176" y="1267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31769" name="Text Box 23"/>
            <p:cNvSpPr txBox="1">
              <a:spLocks noChangeArrowheads="1"/>
            </p:cNvSpPr>
            <p:nvPr/>
          </p:nvSpPr>
          <p:spPr bwMode="auto">
            <a:xfrm>
              <a:off x="4512" y="1267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31770" name="Rectangle 24"/>
            <p:cNvSpPr>
              <a:spLocks noChangeArrowheads="1"/>
            </p:cNvSpPr>
            <p:nvPr/>
          </p:nvSpPr>
          <p:spPr bwMode="auto">
            <a:xfrm>
              <a:off x="3648" y="1066"/>
              <a:ext cx="1008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>
                  <a:latin typeface="Comic Sans MS" panose="030F0702030302020204" pitchFamily="66" charset="0"/>
                </a:rPr>
                <a:t>d = 12</a:t>
              </a:r>
            </a:p>
          </p:txBody>
        </p:sp>
        <p:sp>
          <p:nvSpPr>
            <p:cNvPr id="31771" name="Text Box 25"/>
            <p:cNvSpPr txBox="1">
              <a:spLocks noChangeArrowheads="1"/>
            </p:cNvSpPr>
            <p:nvPr/>
          </p:nvSpPr>
          <p:spPr bwMode="auto">
            <a:xfrm>
              <a:off x="816" y="1891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0</a:t>
              </a:r>
            </a:p>
          </p:txBody>
        </p:sp>
        <p:sp>
          <p:nvSpPr>
            <p:cNvPr id="31772" name="Line 26"/>
            <p:cNvSpPr>
              <a:spLocks noChangeShapeType="1"/>
            </p:cNvSpPr>
            <p:nvPr/>
          </p:nvSpPr>
          <p:spPr bwMode="auto">
            <a:xfrm rot="-5400000">
              <a:off x="1200" y="178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73" name="Line 27"/>
            <p:cNvSpPr>
              <a:spLocks noChangeShapeType="1"/>
            </p:cNvSpPr>
            <p:nvPr/>
          </p:nvSpPr>
          <p:spPr bwMode="auto">
            <a:xfrm rot="-5400000">
              <a:off x="1872" y="178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74" name="Line 28"/>
            <p:cNvSpPr>
              <a:spLocks noChangeShapeType="1"/>
            </p:cNvSpPr>
            <p:nvPr/>
          </p:nvSpPr>
          <p:spPr bwMode="auto">
            <a:xfrm rot="-5400000">
              <a:off x="1536" y="178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75" name="Line 29"/>
            <p:cNvSpPr>
              <a:spLocks noChangeShapeType="1"/>
            </p:cNvSpPr>
            <p:nvPr/>
          </p:nvSpPr>
          <p:spPr bwMode="auto">
            <a:xfrm rot="-5400000">
              <a:off x="2544" y="178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76" name="Line 30"/>
            <p:cNvSpPr>
              <a:spLocks noChangeShapeType="1"/>
            </p:cNvSpPr>
            <p:nvPr/>
          </p:nvSpPr>
          <p:spPr bwMode="auto">
            <a:xfrm rot="-5400000">
              <a:off x="2208" y="178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77" name="Line 31"/>
            <p:cNvSpPr>
              <a:spLocks noChangeShapeType="1"/>
            </p:cNvSpPr>
            <p:nvPr/>
          </p:nvSpPr>
          <p:spPr bwMode="auto">
            <a:xfrm rot="-5400000">
              <a:off x="2256" y="178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78" name="Text Box 32"/>
            <p:cNvSpPr txBox="1">
              <a:spLocks noChangeArrowheads="1"/>
            </p:cNvSpPr>
            <p:nvPr/>
          </p:nvSpPr>
          <p:spPr bwMode="auto">
            <a:xfrm>
              <a:off x="1152" y="1891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31779" name="Text Box 33"/>
            <p:cNvSpPr txBox="1">
              <a:spLocks noChangeArrowheads="1"/>
            </p:cNvSpPr>
            <p:nvPr/>
          </p:nvSpPr>
          <p:spPr bwMode="auto">
            <a:xfrm>
              <a:off x="1488" y="1891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31780" name="Text Box 34"/>
            <p:cNvSpPr txBox="1">
              <a:spLocks noChangeArrowheads="1"/>
            </p:cNvSpPr>
            <p:nvPr/>
          </p:nvSpPr>
          <p:spPr bwMode="auto">
            <a:xfrm>
              <a:off x="1824" y="1891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31781" name="Text Box 35"/>
            <p:cNvSpPr txBox="1">
              <a:spLocks noChangeArrowheads="1"/>
            </p:cNvSpPr>
            <p:nvPr/>
          </p:nvSpPr>
          <p:spPr bwMode="auto">
            <a:xfrm>
              <a:off x="2160" y="1891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31782" name="Text Box 36"/>
            <p:cNvSpPr txBox="1">
              <a:spLocks noChangeArrowheads="1"/>
            </p:cNvSpPr>
            <p:nvPr/>
          </p:nvSpPr>
          <p:spPr bwMode="auto">
            <a:xfrm>
              <a:off x="2496" y="1891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31783" name="Text Box 37"/>
            <p:cNvSpPr txBox="1">
              <a:spLocks noChangeArrowheads="1"/>
            </p:cNvSpPr>
            <p:nvPr/>
          </p:nvSpPr>
          <p:spPr bwMode="auto">
            <a:xfrm>
              <a:off x="2832" y="1891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31784" name="Rectangle 38"/>
            <p:cNvSpPr>
              <a:spLocks noChangeArrowheads="1"/>
            </p:cNvSpPr>
            <p:nvPr/>
          </p:nvSpPr>
          <p:spPr bwMode="auto">
            <a:xfrm>
              <a:off x="960" y="1690"/>
              <a:ext cx="672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>
                  <a:latin typeface="Comic Sans MS" panose="030F0702030302020204" pitchFamily="66" charset="0"/>
                </a:rPr>
                <a:t>d = 4</a:t>
              </a:r>
            </a:p>
          </p:txBody>
        </p:sp>
        <p:sp>
          <p:nvSpPr>
            <p:cNvPr id="31785" name="Rectangle 39"/>
            <p:cNvSpPr>
              <a:spLocks noChangeArrowheads="1"/>
            </p:cNvSpPr>
            <p:nvPr/>
          </p:nvSpPr>
          <p:spPr bwMode="auto">
            <a:xfrm>
              <a:off x="1632" y="1690"/>
              <a:ext cx="1008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>
                  <a:latin typeface="Comic Sans MS" panose="030F0702030302020204" pitchFamily="66" charset="0"/>
                </a:rPr>
                <a:t>d = 6</a:t>
              </a:r>
            </a:p>
          </p:txBody>
        </p:sp>
        <p:sp>
          <p:nvSpPr>
            <p:cNvPr id="31786" name="Line 40"/>
            <p:cNvSpPr>
              <a:spLocks noChangeShapeType="1"/>
            </p:cNvSpPr>
            <p:nvPr/>
          </p:nvSpPr>
          <p:spPr bwMode="auto">
            <a:xfrm rot="-5400000">
              <a:off x="4224" y="1786"/>
              <a:ext cx="192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87" name="Line 41"/>
            <p:cNvSpPr>
              <a:spLocks noChangeShapeType="1"/>
            </p:cNvSpPr>
            <p:nvPr/>
          </p:nvSpPr>
          <p:spPr bwMode="auto">
            <a:xfrm rot="-5400000">
              <a:off x="3888" y="1786"/>
              <a:ext cx="192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88" name="Line 42"/>
            <p:cNvSpPr>
              <a:spLocks noChangeShapeType="1"/>
            </p:cNvSpPr>
            <p:nvPr/>
          </p:nvSpPr>
          <p:spPr bwMode="auto">
            <a:xfrm rot="-5400000">
              <a:off x="4560" y="1786"/>
              <a:ext cx="192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89" name="Text Box 43"/>
            <p:cNvSpPr txBox="1">
              <a:spLocks noChangeArrowheads="1"/>
            </p:cNvSpPr>
            <p:nvPr/>
          </p:nvSpPr>
          <p:spPr bwMode="auto">
            <a:xfrm>
              <a:off x="3168" y="1891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31790" name="Text Box 44"/>
            <p:cNvSpPr txBox="1">
              <a:spLocks noChangeArrowheads="1"/>
            </p:cNvSpPr>
            <p:nvPr/>
          </p:nvSpPr>
          <p:spPr bwMode="auto">
            <a:xfrm>
              <a:off x="3504" y="1891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31791" name="Text Box 45"/>
            <p:cNvSpPr txBox="1">
              <a:spLocks noChangeArrowheads="1"/>
            </p:cNvSpPr>
            <p:nvPr/>
          </p:nvSpPr>
          <p:spPr bwMode="auto">
            <a:xfrm>
              <a:off x="3840" y="1891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31792" name="Text Box 46"/>
            <p:cNvSpPr txBox="1">
              <a:spLocks noChangeArrowheads="1"/>
            </p:cNvSpPr>
            <p:nvPr/>
          </p:nvSpPr>
          <p:spPr bwMode="auto">
            <a:xfrm>
              <a:off x="4176" y="1891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31793" name="Text Box 47"/>
            <p:cNvSpPr txBox="1">
              <a:spLocks noChangeArrowheads="1"/>
            </p:cNvSpPr>
            <p:nvPr/>
          </p:nvSpPr>
          <p:spPr bwMode="auto">
            <a:xfrm>
              <a:off x="4512" y="1891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31794" name="Rectangle 48"/>
            <p:cNvSpPr>
              <a:spLocks noChangeArrowheads="1"/>
            </p:cNvSpPr>
            <p:nvPr/>
          </p:nvSpPr>
          <p:spPr bwMode="auto">
            <a:xfrm>
              <a:off x="2640" y="1690"/>
              <a:ext cx="1008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>
                  <a:latin typeface="Comic Sans MS" panose="030F0702030302020204" pitchFamily="66" charset="0"/>
                </a:rPr>
                <a:t>d = 12</a:t>
              </a:r>
            </a:p>
          </p:txBody>
        </p:sp>
        <p:sp>
          <p:nvSpPr>
            <p:cNvPr id="31795" name="Line 49"/>
            <p:cNvSpPr>
              <a:spLocks noChangeShapeType="1"/>
            </p:cNvSpPr>
            <p:nvPr/>
          </p:nvSpPr>
          <p:spPr bwMode="auto">
            <a:xfrm rot="-5400000">
              <a:off x="3216" y="1162"/>
              <a:ext cx="192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28649" y="2926585"/>
            <a:ext cx="1663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At least as good</a:t>
            </a:r>
          </a:p>
        </p:txBody>
      </p:sp>
    </p:spTree>
    <p:extLst>
      <p:ext uri="{BB962C8B-B14F-4D97-AF65-F5344CB8AC3E}">
        <p14:creationId xmlns:p14="http://schemas.microsoft.com/office/powerpoint/2010/main" val="15879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355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504206"/>
                <a:ext cx="10891157" cy="520004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/>
                  <a:t>  An </a:t>
                </a:r>
                <a:r>
                  <a:rPr lang="en-US" altLang="en-US" sz="2400" dirty="0">
                    <a:solidFill>
                      <a:srgbClr val="CC0000"/>
                    </a:solidFill>
                  </a:rPr>
                  <a:t>inversion</a:t>
                </a:r>
                <a:r>
                  <a:rPr lang="en-US" altLang="en-US" sz="2400" dirty="0"/>
                  <a:t> in schedule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dirty="0"/>
                  <a:t> is a pair of jobs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/>
                  <a:t> 						 	       	such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but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/>
                  <a:t> is scheduled before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000" dirty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Observation:</a:t>
                </a:r>
                <a:r>
                  <a:rPr lang="en-US" altLang="en-US" sz="2400" dirty="0">
                    <a:solidFill>
                      <a:schemeClr val="hlink"/>
                    </a:solidFill>
                  </a:rPr>
                  <a:t> </a:t>
                </a:r>
                <a:r>
                  <a:rPr lang="en-US" altLang="en-US" sz="2400" dirty="0"/>
                  <a:t> Greedy EDF schedule has no inversions.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Observation:  </a:t>
                </a:r>
                <a:r>
                  <a:rPr lang="en-US" altLang="en-US" sz="2400" dirty="0"/>
                  <a:t>If schedule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dirty="0"/>
                  <a:t> (with no idle time) has an inversion								 it has two adjacent jobs that are inverted</a:t>
                </a:r>
              </a:p>
              <a:p>
                <a:pPr lvl="4">
                  <a:lnSpc>
                    <a:spcPct val="100000"/>
                  </a:lnSpc>
                </a:pPr>
                <a:r>
                  <a:rPr lang="en-US" altLang="en-US" dirty="0"/>
                  <a:t>Any job in between would be inverted w.r.t. one of the two ends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en-US" sz="2800" dirty="0"/>
              </a:p>
            </p:txBody>
          </p:sp>
        </mc:Choice>
        <mc:Fallback>
          <p:sp>
            <p:nvSpPr>
              <p:cNvPr id="8355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504206"/>
                <a:ext cx="10891157" cy="5200045"/>
              </a:xfrm>
              <a:blipFill>
                <a:blip r:embed="rId6"/>
                <a:stretch>
                  <a:fillRect l="-839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0D2239-720A-41D3-A9CD-8644BB97EF77}" type="slidenum">
              <a:rPr lang="en-US" altLang="en-US" sz="1400">
                <a:latin typeface="Calibri" panose="020F0502020204030204" pitchFamily="34" charset="0"/>
              </a:rPr>
              <a:pPr/>
              <a:t>9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Minimizing Lateness: Inversions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64436" y="2547159"/>
            <a:ext cx="7315200" cy="902553"/>
            <a:chOff x="2933700" y="2316897"/>
            <a:chExt cx="7315200" cy="902553"/>
          </a:xfrm>
        </p:grpSpPr>
        <p:grpSp>
          <p:nvGrpSpPr>
            <p:cNvPr id="32773" name="Group 14"/>
            <p:cNvGrpSpPr>
              <a:grpSpLocks/>
            </p:cNvGrpSpPr>
            <p:nvPr/>
          </p:nvGrpSpPr>
          <p:grpSpPr bwMode="auto">
            <a:xfrm>
              <a:off x="2933700" y="2336800"/>
              <a:ext cx="7315200" cy="882650"/>
              <a:chOff x="864" y="884"/>
              <a:chExt cx="4608" cy="556"/>
            </a:xfrm>
          </p:grpSpPr>
          <p:sp>
            <p:nvSpPr>
              <p:cNvPr id="32774" name="Rectangle 4"/>
              <p:cNvSpPr>
                <a:spLocks noChangeArrowheads="1"/>
              </p:cNvSpPr>
              <p:nvPr/>
            </p:nvSpPr>
            <p:spPr bwMode="auto">
              <a:xfrm>
                <a:off x="3303" y="1248"/>
                <a:ext cx="480" cy="19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2775" name="Rectangle 5"/>
              <p:cNvSpPr>
                <a:spLocks noChangeArrowheads="1"/>
              </p:cNvSpPr>
              <p:nvPr/>
            </p:nvSpPr>
            <p:spPr bwMode="auto">
              <a:xfrm>
                <a:off x="4800" y="1248"/>
                <a:ext cx="240" cy="19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2776" name="Rectangle 6"/>
              <p:cNvSpPr>
                <a:spLocks noChangeArrowheads="1"/>
              </p:cNvSpPr>
              <p:nvPr/>
            </p:nvSpPr>
            <p:spPr bwMode="auto">
              <a:xfrm>
                <a:off x="1824" y="1248"/>
                <a:ext cx="624" cy="19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2777" name="Rectangle 7"/>
              <p:cNvSpPr>
                <a:spLocks noChangeArrowheads="1"/>
              </p:cNvSpPr>
              <p:nvPr/>
            </p:nvSpPr>
            <p:spPr bwMode="auto">
              <a:xfrm>
                <a:off x="5040" y="1248"/>
                <a:ext cx="432" cy="19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2778" name="Rectangle 8"/>
              <p:cNvSpPr>
                <a:spLocks noChangeArrowheads="1"/>
              </p:cNvSpPr>
              <p:nvPr/>
            </p:nvSpPr>
            <p:spPr bwMode="auto">
              <a:xfrm>
                <a:off x="1488" y="1248"/>
                <a:ext cx="336" cy="19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2779" name="Rectangle 9"/>
              <p:cNvSpPr>
                <a:spLocks noChangeArrowheads="1"/>
              </p:cNvSpPr>
              <p:nvPr/>
            </p:nvSpPr>
            <p:spPr bwMode="auto">
              <a:xfrm>
                <a:off x="3790" y="1248"/>
                <a:ext cx="1008" cy="192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6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i</a:t>
                </a:r>
              </a:p>
            </p:txBody>
          </p:sp>
          <p:sp>
            <p:nvSpPr>
              <p:cNvPr id="32780" name="Rectangle 10"/>
              <p:cNvSpPr>
                <a:spLocks noChangeArrowheads="1"/>
              </p:cNvSpPr>
              <p:nvPr/>
            </p:nvSpPr>
            <p:spPr bwMode="auto">
              <a:xfrm>
                <a:off x="2448" y="1248"/>
                <a:ext cx="864" cy="192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6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j</a:t>
                </a:r>
              </a:p>
            </p:txBody>
          </p:sp>
          <p:sp>
            <p:nvSpPr>
              <p:cNvPr id="32781" name="Rectangle 11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117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2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2782" name="Text Box 12"/>
              <p:cNvSpPr txBox="1">
                <a:spLocks noChangeArrowheads="1"/>
              </p:cNvSpPr>
              <p:nvPr/>
            </p:nvSpPr>
            <p:spPr bwMode="auto">
              <a:xfrm>
                <a:off x="2832" y="884"/>
                <a:ext cx="100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9966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kumimoji="1" lang="en-US" altLang="en-US" sz="1800" dirty="0">
                    <a:solidFill>
                      <a:srgbClr val="C00000"/>
                    </a:solidFill>
                    <a:latin typeface="+mn-lt"/>
                  </a:rPr>
                  <a:t>inversion</a:t>
                </a:r>
              </a:p>
            </p:txBody>
          </p:sp>
          <p:cxnSp>
            <p:nvCxnSpPr>
              <p:cNvPr id="32783" name="AutoShape 13"/>
              <p:cNvCxnSpPr>
                <a:cxnSpLocks noChangeShapeType="1"/>
                <a:stCxn id="32780" idx="0"/>
                <a:endCxn id="32779" idx="0"/>
              </p:cNvCxnSpPr>
              <p:nvPr/>
            </p:nvCxnSpPr>
            <p:spPr bwMode="auto">
              <a:xfrm rot="5400000" flipH="1" flipV="1">
                <a:off x="3587" y="541"/>
                <a:ext cx="8" cy="1414"/>
              </a:xfrm>
              <a:prstGeom prst="bentConnector3">
                <a:avLst>
                  <a:gd name="adj1" fmla="val 18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 type="triangle" w="med" len="med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 Box 13">
                  <a:extLst>
                    <a:ext uri="{FF2B5EF4-FFF2-40B4-BE49-F238E27FC236}">
                      <a16:creationId xmlns:a16="http://schemas.microsoft.com/office/drawing/2014/main" id="{2FE764B5-F547-4209-A3EA-198C4F746E6C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4317645" y="2316897"/>
                  <a:ext cx="9906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b="1" i="1" baseline="-25000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b="1" i="1" dirty="0" err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b="1" i="1" baseline="-25000" dirty="0" err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oMath>
                    </m:oMathPara>
                  </a14:m>
                  <a:endParaRPr lang="en-US" b="1" baseline="-25000" dirty="0">
                    <a:solidFill>
                      <a:srgbClr val="0066CC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 Box 13">
                  <a:extLst>
                    <a:ext uri="{FF2B5EF4-FFF2-40B4-BE49-F238E27FC236}">
                      <a16:creationId xmlns:a16="http://schemas.microsoft.com/office/drawing/2014/main" id="{2FE764B5-F547-4209-A3EA-198C4F746E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4317645" y="2316897"/>
                  <a:ext cx="990600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FE21EF02-739B-468F-ABF4-23251ECA8FB2}"/>
                </a:ext>
              </a:extLst>
            </p:cNvPr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V="1">
              <a:off x="4609307" y="2683561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5">
              <a:extLst>
                <a:ext uri="{FF2B5EF4-FFF2-40B4-BE49-F238E27FC236}">
                  <a16:creationId xmlns:a16="http://schemas.microsoft.com/office/drawing/2014/main" id="{E1493E8A-8075-4EDB-9C2F-D211D7F8AEA3}"/>
                </a:ext>
              </a:extLst>
            </p:cNvPr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V="1">
              <a:off x="4990307" y="2683561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942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19947</TotalTime>
  <Words>4086</Words>
  <Application>Microsoft Office PowerPoint</Application>
  <PresentationFormat>Widescreen</PresentationFormat>
  <Paragraphs>924</Paragraphs>
  <Slides>49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AcadEref</vt:lpstr>
      <vt:lpstr>Aptos</vt:lpstr>
      <vt:lpstr>Arial</vt:lpstr>
      <vt:lpstr>Calibri</vt:lpstr>
      <vt:lpstr>Calibri Light</vt:lpstr>
      <vt:lpstr>Cambria Math</vt:lpstr>
      <vt:lpstr>Comic Sans MS</vt:lpstr>
      <vt:lpstr>MT Extra</vt:lpstr>
      <vt:lpstr>Symbol</vt:lpstr>
      <vt:lpstr>Times New Roman</vt:lpstr>
      <vt:lpstr>Wingdings</vt:lpstr>
      <vt:lpstr>Office Theme</vt:lpstr>
      <vt:lpstr>CSE 421 Winter 2025 Lecture 8: Greedy Part 3 (incl. MSTs)</vt:lpstr>
      <vt:lpstr>Greedy Analysis Strategies</vt:lpstr>
      <vt:lpstr>Greedy Analysis Strategies</vt:lpstr>
      <vt:lpstr>Scheduling to Minimize Lateness</vt:lpstr>
      <vt:lpstr>Greedy Algorithm: Earliest Deadline First</vt:lpstr>
      <vt:lpstr>Scheduling to Minimizing Lateness</vt:lpstr>
      <vt:lpstr>Proof for Greedy EDF Algorithm: Exchange Argument</vt:lpstr>
      <vt:lpstr>Minimizing Lateness: No Idle Time</vt:lpstr>
      <vt:lpstr>Minimizing Lateness: Inversions</vt:lpstr>
      <vt:lpstr>Minimizing Lateness: Inversions</vt:lpstr>
      <vt:lpstr>Minimizing Lateness: Inversions</vt:lpstr>
      <vt:lpstr>Optimal schedules and inversions</vt:lpstr>
      <vt:lpstr>Optimal schedules and inversions</vt:lpstr>
      <vt:lpstr>Idleness and Inversions are the only issue</vt:lpstr>
      <vt:lpstr>Earliest Deadline First is optimal</vt:lpstr>
      <vt:lpstr>Minimum Spanning Trees (Forests)</vt:lpstr>
      <vt:lpstr>Weighted Undirected Graph</vt:lpstr>
      <vt:lpstr>Greedy Algorithm</vt:lpstr>
      <vt:lpstr>Dijsktra’s Algorithm</vt:lpstr>
      <vt:lpstr>Prim’s Algorithm</vt:lpstr>
      <vt:lpstr>Second Greedy Algorithm</vt:lpstr>
      <vt:lpstr>Proving Greedy MST Algorithms Correct</vt:lpstr>
      <vt:lpstr>Cuts</vt:lpstr>
      <vt:lpstr>A cut respecting a subgraph </vt:lpstr>
      <vt:lpstr>Another cut respecting the subgraph </vt:lpstr>
      <vt:lpstr>Generic Greedy MST Algorithms and Safe Edges</vt:lpstr>
      <vt:lpstr>Greedy algorithms: Choose safe edges that don’t create cycles</vt:lpstr>
      <vt:lpstr>Prim’s Algorithm</vt:lpstr>
      <vt:lpstr>Greedy algorithms: Choose safe edges that don’t create cycles</vt:lpstr>
      <vt:lpstr>Kruskal’s Algorithm</vt:lpstr>
      <vt:lpstr>Kruskal’s Algorithm</vt:lpstr>
      <vt:lpstr>Kruskal’s Algorithm</vt:lpstr>
      <vt:lpstr>Generic Greedy MST Algorithms and Safe Edges</vt:lpstr>
      <vt:lpstr>Proof of Lemma: An Exchange Argument</vt:lpstr>
      <vt:lpstr>Proof of Lemma: An Exchange Argument</vt:lpstr>
      <vt:lpstr>Kruskal’s Algorithm: Implementation &amp; Analysis</vt:lpstr>
      <vt:lpstr>Union-Find disjoint sets data structure</vt:lpstr>
      <vt:lpstr>Prim’s Algorithm with Priority Queues</vt:lpstr>
      <vt:lpstr>Prim’s Algorithm with Priority Queues</vt:lpstr>
      <vt:lpstr>Boruvka’s Algorithm (1927)</vt:lpstr>
      <vt:lpstr>Boruvka</vt:lpstr>
      <vt:lpstr>Boruvka</vt:lpstr>
      <vt:lpstr>Boruvka</vt:lpstr>
      <vt:lpstr>Many other minimum spanning tree algorithms, most of them greedy</vt:lpstr>
      <vt:lpstr>Applications of Minimum Spanning Tree Algorithms</vt:lpstr>
      <vt:lpstr>Applications of Minimum Spanning Tree Algorithms</vt:lpstr>
      <vt:lpstr>Applications of Minimum Spanning Tree Algorithms</vt:lpstr>
      <vt:lpstr>Greedy Algorithm for Maximum Spacing Clustering</vt:lpstr>
      <vt:lpstr>Proof that this works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Brunelle</dc:creator>
  <cp:lastModifiedBy>Nathan Brunelle</cp:lastModifiedBy>
  <cp:revision>81</cp:revision>
  <dcterms:created xsi:type="dcterms:W3CDTF">2023-09-26T20:08:20Z</dcterms:created>
  <dcterms:modified xsi:type="dcterms:W3CDTF">2025-01-24T16:10:31Z</dcterms:modified>
</cp:coreProperties>
</file>