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0.xml" ContentType="application/vnd.openxmlformats-officedocument.presentationml.tags+xml"/>
  <Override PartName="/ppt/tags/tag40.xml" ContentType="application/vnd.openxmlformats-officedocument.presentationml.tags+xml"/>
  <Override PartName="/ppt/tags/tag7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406" r:id="rId3"/>
    <p:sldId id="616" r:id="rId4"/>
    <p:sldId id="488" r:id="rId5"/>
    <p:sldId id="594" r:id="rId6"/>
    <p:sldId id="618" r:id="rId7"/>
    <p:sldId id="595" r:id="rId8"/>
    <p:sldId id="598" r:id="rId9"/>
    <p:sldId id="492" r:id="rId10"/>
    <p:sldId id="597" r:id="rId11"/>
    <p:sldId id="494" r:id="rId12"/>
    <p:sldId id="617" r:id="rId13"/>
    <p:sldId id="619" r:id="rId14"/>
    <p:sldId id="621" r:id="rId15"/>
    <p:sldId id="622" r:id="rId16"/>
    <p:sldId id="610" r:id="rId17"/>
    <p:sldId id="591" r:id="rId18"/>
    <p:sldId id="593" r:id="rId19"/>
    <p:sldId id="550" r:id="rId20"/>
    <p:sldId id="506" r:id="rId21"/>
    <p:sldId id="497" r:id="rId22"/>
    <p:sldId id="602" r:id="rId23"/>
    <p:sldId id="603" r:id="rId24"/>
    <p:sldId id="383" r:id="rId25"/>
    <p:sldId id="604" r:id="rId26"/>
    <p:sldId id="387" r:id="rId27"/>
    <p:sldId id="500" r:id="rId28"/>
    <p:sldId id="570" r:id="rId29"/>
    <p:sldId id="614" r:id="rId30"/>
    <p:sldId id="615" r:id="rId31"/>
    <p:sldId id="389" r:id="rId32"/>
    <p:sldId id="392" r:id="rId33"/>
    <p:sldId id="510" r:id="rId34"/>
    <p:sldId id="393" r:id="rId35"/>
    <p:sldId id="600" r:id="rId36"/>
    <p:sldId id="623" r:id="rId37"/>
    <p:sldId id="624" r:id="rId38"/>
    <p:sldId id="625" r:id="rId39"/>
    <p:sldId id="626" r:id="rId40"/>
    <p:sldId id="627" r:id="rId41"/>
    <p:sldId id="628" r:id="rId42"/>
    <p:sldId id="620" r:id="rId43"/>
    <p:sldId id="629" r:id="rId44"/>
    <p:sldId id="630" r:id="rId45"/>
    <p:sldId id="631" r:id="rId46"/>
    <p:sldId id="632" r:id="rId47"/>
    <p:sldId id="633" r:id="rId48"/>
    <p:sldId id="634" r:id="rId49"/>
    <p:sldId id="635" r:id="rId50"/>
    <p:sldId id="636" r:id="rId51"/>
    <p:sldId id="637" r:id="rId52"/>
    <p:sldId id="638" r:id="rId53"/>
    <p:sldId id="639" r:id="rId54"/>
    <p:sldId id="640" r:id="rId55"/>
    <p:sldId id="641" r:id="rId56"/>
    <p:sldId id="642" r:id="rId57"/>
    <p:sldId id="643" r:id="rId58"/>
    <p:sldId id="644" r:id="rId59"/>
    <p:sldId id="645" r:id="rId60"/>
    <p:sldId id="646" r:id="rId61"/>
    <p:sldId id="647" r:id="rId62"/>
    <p:sldId id="648" r:id="rId63"/>
    <p:sldId id="649" r:id="rId64"/>
    <p:sldId id="650" r:id="rId65"/>
    <p:sldId id="651" r:id="rId66"/>
    <p:sldId id="657" r:id="rId67"/>
    <p:sldId id="656" r:id="rId68"/>
    <p:sldId id="652" r:id="rId69"/>
    <p:sldId id="654" r:id="rId70"/>
    <p:sldId id="653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D966"/>
    <a:srgbClr val="695082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29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A9476-F335-45DA-88BB-1EE6E26D573B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933AE-D620-4DBA-8677-2A703E01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56A9EC-FC09-47B4-A8FA-E822B26C9B55}" type="slidenum">
              <a:rPr lang="en-US" altLang="en-US" sz="1400">
                <a:latin typeface="Comic Sans MS" panose="030F0702030302020204" pitchFamily="66" charset="0"/>
              </a:rPr>
              <a:pPr/>
              <a:t>2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142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3125CA-E54F-4702-9E0F-6DD9EFFBA07C}" type="slidenum">
              <a:rPr lang="en-US" altLang="en-US" sz="1400">
                <a:latin typeface="Comic Sans MS" panose="030F0702030302020204" pitchFamily="66" charset="0"/>
              </a:rPr>
              <a:pPr/>
              <a:t>11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690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CB0D2-D3B9-E3D2-0CB0-1444B7431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17E7F50C-8550-B514-1842-811E50492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BA6DD-2685-4770-8759-536A19E3E3B9}" type="slidenum"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12</a:t>
            </a:fld>
            <a:endParaRPr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249B8045-58BD-03D3-E75C-73A8F0052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8027D5E4-603C-6839-B487-E13445713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myopic</a:t>
            </a:r>
          </a:p>
          <a:p>
            <a:pPr eaLnBrk="1" hangingPunct="1"/>
            <a:r>
              <a:rPr lang="en-US" altLang="en-US"/>
              <a:t>greed: "at every iteration, the algorithm chooses the best morsel it can swallow, without worrying about the future"</a:t>
            </a:r>
          </a:p>
          <a:p>
            <a:pPr eaLnBrk="1" hangingPunct="1"/>
            <a:r>
              <a:rPr lang="en-US" altLang="en-US"/>
              <a:t>Objective function.  Does not explicitly appear in greedy algorithm!</a:t>
            </a:r>
          </a:p>
          <a:p>
            <a:pPr eaLnBrk="1" hangingPunct="1"/>
            <a:r>
              <a:rPr lang="en-US" altLang="en-US"/>
              <a:t>Hard, if not impossible, to precisely define "greedy algorithm."</a:t>
            </a:r>
          </a:p>
        </p:txBody>
      </p:sp>
    </p:spTree>
    <p:extLst>
      <p:ext uri="{BB962C8B-B14F-4D97-AF65-F5344CB8AC3E}">
        <p14:creationId xmlns:p14="http://schemas.microsoft.com/office/powerpoint/2010/main" val="301858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763C8-B0FD-D3C4-98C0-0619DE996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E61D86F3-E9F4-2B10-48E2-5BE04D044E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D99B0-79E9-4028-AC3C-7A5A8625D67F}" type="slidenum">
              <a:rPr lang="en-US" altLang="en-US" sz="1400">
                <a:latin typeface="Comic Sans MS" panose="030F0702030302020204" pitchFamily="66" charset="0"/>
              </a:rPr>
              <a:pPr/>
              <a:t>13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17F79894-EAF3-78EA-F650-ABCAEE500F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22D42388-5BAB-CA15-CFCE-657433FB5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92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005EA-41FB-9BF7-C0BE-2A3BC37AA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C6CC0286-6A68-1889-09B0-A922127606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D99B0-79E9-4028-AC3C-7A5A8625D67F}" type="slidenum">
              <a:rPr lang="en-US" altLang="en-US" sz="1400">
                <a:latin typeface="Comic Sans MS" panose="030F0702030302020204" pitchFamily="66" charset="0"/>
              </a:rPr>
              <a:pPr/>
              <a:t>14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DEC13179-AFC7-FE11-7CBE-BCC7C160F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37B25459-6113-626A-A964-C71B3AD2D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58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D1A18-8853-F278-6938-15552A3F5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4A3B600B-17F2-B679-C8DB-94E800FD86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D99B0-79E9-4028-AC3C-7A5A8625D67F}" type="slidenum">
              <a:rPr lang="en-US" altLang="en-US" sz="1400">
                <a:latin typeface="Comic Sans MS" panose="030F0702030302020204" pitchFamily="66" charset="0"/>
              </a:rPr>
              <a:pPr/>
              <a:t>15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7E8F6433-9B7B-B253-B79E-C9DE14DE3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28903B64-7C7F-FE03-FF01-6280F5BC7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296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D99B0-79E9-4028-AC3C-7A5A8625D67F}" type="slidenum">
              <a:rPr lang="en-US" altLang="en-US" sz="1400">
                <a:latin typeface="Comic Sans MS" panose="030F0702030302020204" pitchFamily="66" charset="0"/>
              </a:rPr>
              <a:pPr/>
              <a:t>16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748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D99B0-79E9-4028-AC3C-7A5A8625D67F}" type="slidenum">
              <a:rPr lang="en-US" altLang="en-US" sz="1400">
                <a:latin typeface="Comic Sans MS" panose="030F0702030302020204" pitchFamily="66" charset="0"/>
              </a:rPr>
              <a:pPr/>
              <a:t>17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475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D99B0-79E9-4028-AC3C-7A5A8625D67F}" type="slidenum">
              <a:rPr lang="en-US" altLang="en-US" sz="1400">
                <a:latin typeface="Comic Sans MS" panose="030F0702030302020204" pitchFamily="66" charset="0"/>
              </a:rPr>
              <a:pPr/>
              <a:t>18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315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2C1315-58E4-44B5-8791-88565A553583}" type="slidenum">
              <a:rPr lang="en-US" altLang="en-US" sz="1400">
                <a:latin typeface="Comic Sans MS" panose="030F0702030302020204" pitchFamily="66" charset="0"/>
              </a:rPr>
              <a:pPr/>
              <a:t>19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536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91CBA8-204A-49D4-8064-C738D75243C2}" type="slidenum">
              <a:rPr lang="en-US" altLang="en-US" sz="1400">
                <a:latin typeface="Comic Sans MS" panose="030F0702030302020204" pitchFamily="66" charset="0"/>
              </a:rPr>
              <a:pPr/>
              <a:t>20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Note: finding a maximal size subset of jobs that meet deadline is NP-hard.</a:t>
            </a:r>
          </a:p>
        </p:txBody>
      </p:sp>
    </p:spTree>
    <p:extLst>
      <p:ext uri="{BB962C8B-B14F-4D97-AF65-F5344CB8AC3E}">
        <p14:creationId xmlns:p14="http://schemas.microsoft.com/office/powerpoint/2010/main" val="204531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70A1C-3A60-7FB3-2A0F-B4D002680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A7AE0B16-FB14-CEB5-2D2D-C9A3429A58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BA6DD-2685-4770-8759-536A19E3E3B9}" type="slidenum"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3</a:t>
            </a:fld>
            <a:endParaRPr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F4DBB346-E200-44A0-4A0A-4263319776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0E88BB90-74A3-FB08-C1C9-A2CCE891C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myopic</a:t>
            </a:r>
          </a:p>
          <a:p>
            <a:pPr eaLnBrk="1" hangingPunct="1"/>
            <a:r>
              <a:rPr lang="en-US" altLang="en-US"/>
              <a:t>greed: "at every iteration, the algorithm chooses the best morsel it can swallow, without worrying about the future"</a:t>
            </a:r>
          </a:p>
          <a:p>
            <a:pPr eaLnBrk="1" hangingPunct="1"/>
            <a:r>
              <a:rPr lang="en-US" altLang="en-US"/>
              <a:t>Objective function.  Does not explicitly appear in greedy algorithm!</a:t>
            </a:r>
          </a:p>
          <a:p>
            <a:pPr eaLnBrk="1" hangingPunct="1"/>
            <a:r>
              <a:rPr lang="en-US" altLang="en-US"/>
              <a:t>Hard, if not impossible, to precisely define "greedy algorithm."</a:t>
            </a:r>
          </a:p>
        </p:txBody>
      </p:sp>
    </p:spTree>
    <p:extLst>
      <p:ext uri="{BB962C8B-B14F-4D97-AF65-F5344CB8AC3E}">
        <p14:creationId xmlns:p14="http://schemas.microsoft.com/office/powerpoint/2010/main" val="3502342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504E1-4E4D-4C5E-9510-CA088145B167}" type="slidenum">
              <a:rPr lang="en-US" altLang="en-US" sz="1400">
                <a:latin typeface="Comic Sans MS" panose="030F0702030302020204" pitchFamily="66" charset="0"/>
              </a:rPr>
              <a:pPr/>
              <a:t>21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070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504E1-4E4D-4C5E-9510-CA088145B167}" type="slidenum">
              <a:rPr lang="en-US" altLang="en-US" sz="1400">
                <a:latin typeface="Comic Sans MS" panose="030F0702030302020204" pitchFamily="66" charset="0"/>
              </a:rPr>
              <a:pPr/>
              <a:t>22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932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504E1-4E4D-4C5E-9510-CA088145B167}" type="slidenum">
              <a:rPr lang="en-US" altLang="en-US" sz="1400">
                <a:latin typeface="Comic Sans MS" panose="030F0702030302020204" pitchFamily="66" charset="0"/>
              </a:rPr>
              <a:pPr/>
              <a:t>23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560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4905E9-A100-4795-98D6-C2E1B6EC4F52}" type="slidenum">
              <a:rPr lang="en-US" altLang="en-US" sz="1400">
                <a:latin typeface="Comic Sans MS" panose="030F0702030302020204" pitchFamily="66" charset="0"/>
              </a:rPr>
              <a:pPr/>
              <a:t>24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293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91CBA8-204A-49D4-8064-C738D75243C2}" type="slidenum">
              <a:rPr lang="en-US" altLang="en-US" sz="1400">
                <a:latin typeface="Comic Sans MS" panose="030F0702030302020204" pitchFamily="66" charset="0"/>
              </a:rPr>
              <a:pPr/>
              <a:t>25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Note: finding a maximal size subset of jobs that meet deadline is NP-hard.</a:t>
            </a:r>
          </a:p>
        </p:txBody>
      </p:sp>
    </p:spTree>
    <p:extLst>
      <p:ext uri="{BB962C8B-B14F-4D97-AF65-F5344CB8AC3E}">
        <p14:creationId xmlns:p14="http://schemas.microsoft.com/office/powerpoint/2010/main" val="30256586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17DFAA-B503-4A3B-AC06-30301E20A665}" type="slidenum">
              <a:rPr lang="en-US" altLang="en-US" sz="1400">
                <a:latin typeface="Comic Sans MS" panose="030F0702030302020204" pitchFamily="66" charset="0"/>
              </a:rPr>
              <a:pPr/>
              <a:t>26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655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15F530-3910-42C9-B368-49315FFABFA1}" type="slidenum">
              <a:rPr lang="en-US" altLang="en-US" sz="1400">
                <a:latin typeface="Comic Sans MS" panose="030F0702030302020204" pitchFamily="66" charset="0"/>
              </a:rPr>
              <a:pPr/>
              <a:t>27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"machine not working for some reason, yet work still to be done"</a:t>
            </a:r>
          </a:p>
        </p:txBody>
      </p:sp>
    </p:spTree>
    <p:extLst>
      <p:ext uri="{BB962C8B-B14F-4D97-AF65-F5344CB8AC3E}">
        <p14:creationId xmlns:p14="http://schemas.microsoft.com/office/powerpoint/2010/main" val="743502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CD6188-5562-48F6-AC26-F51EC93465E8}" type="slidenum">
              <a:rPr lang="en-US" altLang="en-US" sz="1400">
                <a:latin typeface="Comic Sans MS" panose="030F0702030302020204" pitchFamily="66" charset="0"/>
              </a:rPr>
              <a:pPr/>
              <a:t>28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Recall: jobs sorted in ascending order of due dates</a:t>
            </a:r>
          </a:p>
        </p:txBody>
      </p:sp>
    </p:spTree>
    <p:extLst>
      <p:ext uri="{BB962C8B-B14F-4D97-AF65-F5344CB8AC3E}">
        <p14:creationId xmlns:p14="http://schemas.microsoft.com/office/powerpoint/2010/main" val="27434634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CD6188-5562-48F6-AC26-F51EC93465E8}" type="slidenum">
              <a:rPr lang="en-US" altLang="en-US" sz="1400">
                <a:latin typeface="Comic Sans MS" panose="030F0702030302020204" pitchFamily="66" charset="0"/>
              </a:rPr>
              <a:pPr/>
              <a:t>29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Recall: jobs sorted in ascending order of due dates</a:t>
            </a:r>
          </a:p>
        </p:txBody>
      </p:sp>
    </p:spTree>
    <p:extLst>
      <p:ext uri="{BB962C8B-B14F-4D97-AF65-F5344CB8AC3E}">
        <p14:creationId xmlns:p14="http://schemas.microsoft.com/office/powerpoint/2010/main" val="19086351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CD6188-5562-48F6-AC26-F51EC93465E8}" type="slidenum">
              <a:rPr lang="en-US" altLang="en-US" sz="1400">
                <a:latin typeface="Comic Sans MS" panose="030F0702030302020204" pitchFamily="66" charset="0"/>
              </a:rPr>
              <a:pPr/>
              <a:t>30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Recall: jobs sorted in ascending order of due dates</a:t>
            </a:r>
          </a:p>
        </p:txBody>
      </p:sp>
    </p:spTree>
    <p:extLst>
      <p:ext uri="{BB962C8B-B14F-4D97-AF65-F5344CB8AC3E}">
        <p14:creationId xmlns:p14="http://schemas.microsoft.com/office/powerpoint/2010/main" val="308040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45BEBA-E9F6-43B3-AF64-E5539FCE1E83}" type="slidenum">
              <a:rPr lang="en-US" altLang="en-US" sz="1400">
                <a:latin typeface="Comic Sans MS" panose="030F0702030302020204" pitchFamily="66" charset="0"/>
              </a:rPr>
              <a:pPr/>
              <a:t>4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406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7C3109-600F-46B8-AA8A-46236C8ED931}" type="slidenum">
              <a:rPr lang="en-US" altLang="en-US" sz="1400">
                <a:latin typeface="Comic Sans MS" panose="030F0702030302020204" pitchFamily="66" charset="0"/>
              </a:rPr>
              <a:pPr/>
              <a:t>31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7911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278EA3-A95A-4E4C-A581-7A3A06349958}" type="slidenum">
              <a:rPr lang="en-US" altLang="en-US" sz="1400">
                <a:latin typeface="Comic Sans MS" panose="030F0702030302020204" pitchFamily="66" charset="0"/>
              </a:rPr>
              <a:pPr/>
              <a:t>32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6603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A76A21-5250-4F48-A8F4-175873EFA0B7}" type="slidenum">
              <a:rPr lang="en-US" altLang="en-US" sz="1400">
                <a:latin typeface="Comic Sans MS" panose="030F0702030302020204" pitchFamily="66" charset="0"/>
              </a:rPr>
              <a:pPr/>
              <a:t>33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0445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024189-4CA6-4CE2-B410-223597D1A0F2}" type="slidenum">
              <a:rPr lang="en-US" altLang="en-US" sz="1400">
                <a:latin typeface="Comic Sans MS" panose="030F0702030302020204" pitchFamily="66" charset="0"/>
              </a:rPr>
              <a:pPr/>
              <a:t>34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5325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BA6DD-2685-4770-8759-536A19E3E3B9}" type="slidenum"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35</a:t>
            </a:fld>
            <a:endParaRPr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myopic</a:t>
            </a:r>
          </a:p>
          <a:p>
            <a:pPr eaLnBrk="1" hangingPunct="1"/>
            <a:r>
              <a:rPr lang="en-US" altLang="en-US"/>
              <a:t>greed: "at every iteration, the algorithm chooses the best morsel it can swallow, without worrying about the future"</a:t>
            </a:r>
          </a:p>
          <a:p>
            <a:pPr eaLnBrk="1" hangingPunct="1"/>
            <a:r>
              <a:rPr lang="en-US" altLang="en-US"/>
              <a:t>Objective function.  Does not explicitly appear in greedy algorithm!</a:t>
            </a:r>
          </a:p>
          <a:p>
            <a:pPr eaLnBrk="1" hangingPunct="1"/>
            <a:r>
              <a:rPr lang="en-US" altLang="en-US"/>
              <a:t>Hard, if not impossible, to precisely define "greedy algorithm."</a:t>
            </a:r>
          </a:p>
        </p:txBody>
      </p:sp>
    </p:spTree>
    <p:extLst>
      <p:ext uri="{BB962C8B-B14F-4D97-AF65-F5344CB8AC3E}">
        <p14:creationId xmlns:p14="http://schemas.microsoft.com/office/powerpoint/2010/main" val="4451710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2EECA6-D886-4A46-A6D4-FB3C2D026F1D}" type="slidenum">
              <a:rPr lang="en-US" altLang="en-US" sz="1400">
                <a:latin typeface="Comic Sans MS" panose="030F0702030302020204" pitchFamily="66" charset="0"/>
              </a:rPr>
              <a:pPr/>
              <a:t>36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3224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9698EC-FB0C-4774-BE2D-3FEFFB7323BF}" type="slidenum">
              <a:rPr lang="en-US" altLang="en-US" sz="1400">
                <a:latin typeface="Comic Sans MS" panose="030F0702030302020204" pitchFamily="66" charset="0"/>
              </a:rPr>
              <a:pPr/>
              <a:t>37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5704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11E49D-498A-4C50-9133-8BF9A6C02BAA}" type="slidenum">
              <a:rPr lang="en-US" altLang="en-US" sz="1400">
                <a:latin typeface="Comic Sans MS" panose="030F0702030302020204" pitchFamily="66" charset="0"/>
              </a:rPr>
              <a:pPr/>
              <a:t>38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5369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D7F2A1-825D-4614-ABDB-F591274BAE0C}" type="slidenum">
              <a:rPr lang="en-US" altLang="en-US" sz="1400">
                <a:latin typeface="Comic Sans MS" panose="030F0702030302020204" pitchFamily="66" charset="0"/>
              </a:rPr>
              <a:pPr/>
              <a:t>39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9199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D7F2A1-825D-4614-ABDB-F591274BAE0C}" type="slidenum">
              <a:rPr lang="en-US" altLang="en-US" sz="1400">
                <a:latin typeface="Comic Sans MS" panose="030F0702030302020204" pitchFamily="66" charset="0"/>
              </a:rPr>
              <a:pPr/>
              <a:t>40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013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45BEBA-E9F6-43B3-AF64-E5539FCE1E83}" type="slidenum">
              <a:rPr lang="en-US" altLang="en-US" sz="1400">
                <a:latin typeface="Comic Sans MS" panose="030F0702030302020204" pitchFamily="66" charset="0"/>
              </a:rPr>
              <a:pPr/>
              <a:t>5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6881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8C0159-934F-4BE4-BF99-54DC0AFC5C87}" type="slidenum">
              <a:rPr lang="en-US" altLang="en-US" sz="1400">
                <a:latin typeface="Comic Sans MS" panose="030F0702030302020204" pitchFamily="66" charset="0"/>
              </a:rPr>
              <a:pPr/>
              <a:t>41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9558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203D18-6B66-4554-B9C1-EC1299D6BC4E}" type="slidenum">
              <a:rPr lang="en-US" altLang="en-US" sz="1400">
                <a:latin typeface="Comic Sans MS" panose="030F0702030302020204" pitchFamily="66" charset="0"/>
              </a:rPr>
              <a:pPr/>
              <a:t>42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5563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08B07E-B753-460B-B50D-E12969996698}" type="slidenum">
              <a:rPr lang="en-US" altLang="en-US" sz="1400">
                <a:latin typeface="Comic Sans MS" panose="030F0702030302020204" pitchFamily="66" charset="0"/>
              </a:rPr>
              <a:pPr/>
              <a:t>43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4881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24C282-8A39-4DE4-9AC2-9649650D2B93}" type="slidenum">
              <a:rPr lang="en-US" altLang="en-US" sz="1400">
                <a:latin typeface="Comic Sans MS" panose="030F0702030302020204" pitchFamily="66" charset="0"/>
              </a:rPr>
              <a:pPr/>
              <a:t>44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114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01C1C4-8FDC-468C-876D-84282E371BDF}" type="slidenum">
              <a:rPr lang="en-US" altLang="en-US" sz="1400">
                <a:latin typeface="Comic Sans MS" panose="030F0702030302020204" pitchFamily="66" charset="0"/>
              </a:rPr>
              <a:pPr/>
              <a:t>45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6004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619E80-8F98-4C73-8DA3-C80B725D013D}" type="slidenum">
              <a:rPr lang="en-US" altLang="en-US" sz="1400">
                <a:latin typeface="Comic Sans MS" panose="030F0702030302020204" pitchFamily="66" charset="0"/>
              </a:rPr>
              <a:pPr/>
              <a:t>46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345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E0B033-71AD-4D15-892C-6BA7C1C9E45F}" type="slidenum">
              <a:rPr lang="en-US" altLang="en-US" sz="1400">
                <a:latin typeface="Comic Sans MS" panose="030F0702030302020204" pitchFamily="66" charset="0"/>
              </a:rPr>
              <a:pPr/>
              <a:t>47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116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FE5809-253D-4B3B-876E-E617724BBC38}" type="slidenum">
              <a:rPr lang="en-US" altLang="en-US" sz="1400">
                <a:latin typeface="Comic Sans MS" panose="030F0702030302020204" pitchFamily="66" charset="0"/>
              </a:rPr>
              <a:pPr/>
              <a:t>48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9623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C5F345-8F75-4927-9CA5-703ED3CF7CE7}" type="slidenum">
              <a:rPr lang="en-US" altLang="en-US" sz="1400">
                <a:latin typeface="Comic Sans MS" panose="030F0702030302020204" pitchFamily="66" charset="0"/>
              </a:rPr>
              <a:pPr/>
              <a:t>49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3439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1BE05F-404D-41B3-8067-B342C3040082}" type="slidenum">
              <a:rPr lang="en-US" altLang="en-US" sz="1400">
                <a:latin typeface="Comic Sans MS" panose="030F0702030302020204" pitchFamily="66" charset="0"/>
              </a:rPr>
              <a:pPr/>
              <a:t>50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62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DA35E-AA46-2F15-D8E0-54DD7CF2C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C482C7C9-2CFB-2079-D3B8-06931C699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BA6DD-2685-4770-8759-536A19E3E3B9}" type="slidenum"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6</a:t>
            </a:fld>
            <a:endParaRPr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AE583BAD-6CAE-035D-16D4-69517425C4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C501E0C6-5812-0945-1185-53782BC13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myopic</a:t>
            </a:r>
          </a:p>
          <a:p>
            <a:pPr eaLnBrk="1" hangingPunct="1"/>
            <a:r>
              <a:rPr lang="en-US" altLang="en-US"/>
              <a:t>greed: "at every iteration, the algorithm chooses the best morsel it can swallow, without worrying about the future"</a:t>
            </a:r>
          </a:p>
          <a:p>
            <a:pPr eaLnBrk="1" hangingPunct="1"/>
            <a:r>
              <a:rPr lang="en-US" altLang="en-US"/>
              <a:t>Objective function.  Does not explicitly appear in greedy algorithm!</a:t>
            </a:r>
          </a:p>
          <a:p>
            <a:pPr eaLnBrk="1" hangingPunct="1"/>
            <a:r>
              <a:rPr lang="en-US" altLang="en-US"/>
              <a:t>Hard, if not impossible, to precisely define "greedy algorithm."</a:t>
            </a:r>
          </a:p>
        </p:txBody>
      </p:sp>
    </p:spTree>
    <p:extLst>
      <p:ext uri="{BB962C8B-B14F-4D97-AF65-F5344CB8AC3E}">
        <p14:creationId xmlns:p14="http://schemas.microsoft.com/office/powerpoint/2010/main" val="25458588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A00222-0231-4017-956F-3380C0032F0A}" type="slidenum">
              <a:rPr lang="en-US" altLang="en-US" sz="1400">
                <a:latin typeface="Comic Sans MS" panose="030F0702030302020204" pitchFamily="66" charset="0"/>
              </a:rPr>
              <a:pPr/>
              <a:t>51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2013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AEFE9A-CD32-4A1A-9D14-F9EB51680811}" type="slidenum">
              <a:rPr lang="en-US" altLang="en-US" sz="1400">
                <a:latin typeface="Comic Sans MS" panose="030F0702030302020204" pitchFamily="66" charset="0"/>
              </a:rPr>
              <a:pPr/>
              <a:t>52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220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5FD13C-9CA0-4ED6-9E11-89DE56F2448F}" type="slidenum">
              <a:rPr lang="en-US" altLang="en-US" sz="1400">
                <a:latin typeface="Comic Sans MS" panose="030F0702030302020204" pitchFamily="66" charset="0"/>
              </a:rPr>
              <a:pPr/>
              <a:t>53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12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A13887-DA14-43AD-8C68-779277C03B8A}" type="slidenum">
              <a:rPr lang="en-US" altLang="en-US" sz="1400">
                <a:latin typeface="Comic Sans MS" panose="030F0702030302020204" pitchFamily="66" charset="0"/>
              </a:rPr>
              <a:pPr/>
              <a:t>54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9519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6B8162-2908-4294-AC3F-B2CA115D35EF}" type="slidenum">
              <a:rPr lang="en-US" altLang="en-US" sz="1400">
                <a:latin typeface="Comic Sans MS" panose="030F0702030302020204" pitchFamily="66" charset="0"/>
              </a:rPr>
              <a:pPr/>
              <a:t>55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7059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0EF948-66C1-4AEC-8283-F8F7DD229D84}" type="slidenum">
              <a:rPr lang="en-US" altLang="en-US" sz="1400">
                <a:latin typeface="Comic Sans MS" panose="030F0702030302020204" pitchFamily="66" charset="0"/>
              </a:rPr>
              <a:pPr/>
              <a:t>56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41508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C3CA0D-F5F8-4628-AFDF-CBCC648D7BC5}" type="slidenum">
              <a:rPr lang="en-US" altLang="en-US" sz="1400">
                <a:latin typeface="Comic Sans MS" panose="030F0702030302020204" pitchFamily="66" charset="0"/>
              </a:rPr>
              <a:pPr/>
              <a:t>57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6859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AF5B8B-3132-463D-86A4-11024A84C096}" type="slidenum">
              <a:rPr lang="en-US" altLang="en-US" sz="1400">
                <a:latin typeface="Comic Sans MS" panose="030F0702030302020204" pitchFamily="66" charset="0"/>
              </a:rPr>
              <a:pPr/>
              <a:t>58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8617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2142E3-F1A0-49DB-9FB5-6FCAAEF02BB0}" type="slidenum">
              <a:rPr lang="en-US" altLang="en-US" sz="1400">
                <a:latin typeface="Comic Sans MS" panose="030F0702030302020204" pitchFamily="66" charset="0"/>
              </a:rPr>
              <a:pPr/>
              <a:t>59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85925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0B5608-3C7A-445F-BD82-6F3EC8B54F4B}" type="slidenum">
              <a:rPr lang="en-US" altLang="en-US" sz="1400">
                <a:latin typeface="Comic Sans MS" panose="030F0702030302020204" pitchFamily="66" charset="0"/>
              </a:rPr>
              <a:pPr/>
              <a:t>60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695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45BEBA-E9F6-43B3-AF64-E5539FCE1E83}" type="slidenum">
              <a:rPr lang="en-US" altLang="en-US" sz="1400">
                <a:latin typeface="Comic Sans MS" panose="030F0702030302020204" pitchFamily="66" charset="0"/>
              </a:rPr>
              <a:pPr/>
              <a:t>7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7129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2C6EDF-88E3-4877-8EEF-6BC5504AA9DB}" type="slidenum">
              <a:rPr lang="en-US" altLang="en-US" sz="1400">
                <a:latin typeface="Comic Sans MS" panose="030F0702030302020204" pitchFamily="66" charset="0"/>
              </a:rPr>
              <a:pPr/>
              <a:t>61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3581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CDCA74-CBC9-4275-A608-8A1A2445EC4B}" type="slidenum">
              <a:rPr lang="en-US" altLang="en-US" sz="1400">
                <a:latin typeface="Comic Sans MS" panose="030F0702030302020204" pitchFamily="66" charset="0"/>
              </a:rPr>
              <a:pPr/>
              <a:t>62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21237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B572EC-46E7-4685-8307-9043BE61E6D1}" type="slidenum">
              <a:rPr lang="en-US" altLang="en-US" sz="1400">
                <a:latin typeface="Comic Sans MS" panose="030F0702030302020204" pitchFamily="66" charset="0"/>
              </a:rPr>
              <a:pPr/>
              <a:t>63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8690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ADC24B-FCA1-4B3D-8795-7BC4701433EA}" type="slidenum">
              <a:rPr lang="en-US" altLang="en-US" sz="1400">
                <a:latin typeface="Comic Sans MS" panose="030F0702030302020204" pitchFamily="66" charset="0"/>
              </a:rPr>
              <a:pPr/>
              <a:t>64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59624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7AC7D4-0B57-4886-B2F6-D925A4CDA69E}" type="slidenum">
              <a:rPr lang="en-US" altLang="en-US" sz="1400">
                <a:latin typeface="Comic Sans MS" panose="030F0702030302020204" pitchFamily="66" charset="0"/>
              </a:rPr>
              <a:pPr/>
              <a:t>65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24044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7120E-C32C-9E72-AF75-A6874C363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7F0D59D1-5735-A2B7-E22E-1ADD16F58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11E49D-498A-4C50-9133-8BF9A6C02BAA}" type="slidenum">
              <a:rPr lang="en-US" altLang="en-US" sz="1400">
                <a:latin typeface="Comic Sans MS" panose="030F0702030302020204" pitchFamily="66" charset="0"/>
              </a:rPr>
              <a:pPr/>
              <a:t>66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70992518-A25A-E784-54B5-DE2BD9C513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547D93C8-DDD3-15E3-2D3C-F53F69D1D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08101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55DD84-B13A-4E28-8635-648AFA2466D3}" type="slidenum">
              <a:rPr lang="en-US" altLang="en-US" sz="1400">
                <a:latin typeface="Comic Sans MS" panose="030F0702030302020204" pitchFamily="66" charset="0"/>
              </a:rPr>
              <a:pPr/>
              <a:t>67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69814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96D54F-7F73-451E-A909-B5324778A39B}" type="slidenum">
              <a:rPr lang="en-US" altLang="en-US" sz="1400">
                <a:latin typeface="Comic Sans MS" panose="030F0702030302020204" pitchFamily="66" charset="0"/>
              </a:rPr>
              <a:pPr/>
              <a:t>68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32923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50FE78-B3EC-4995-9F18-D2E8C69FA06C}" type="slidenum">
              <a:rPr lang="en-US" altLang="en-US" sz="1400">
                <a:latin typeface="Comic Sans MS" panose="030F0702030302020204" pitchFamily="66" charset="0"/>
              </a:rPr>
              <a:pPr/>
              <a:t>69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7304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87E505-F86C-4A0B-8AFF-0F0EC45A467B}" type="slidenum">
              <a:rPr lang="en-US" altLang="en-US" sz="1400">
                <a:latin typeface="Comic Sans MS" panose="030F0702030302020204" pitchFamily="66" charset="0"/>
              </a:rPr>
              <a:pPr/>
              <a:t>70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120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C9C66A-FD58-4123-A6AE-E7B74B6449BD}" type="slidenum">
              <a:rPr lang="en-US" altLang="en-US" sz="1400">
                <a:latin typeface="Comic Sans MS" panose="030F0702030302020204" pitchFamily="66" charset="0"/>
              </a:rPr>
              <a:pPr/>
              <a:t>8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850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683BBD-026B-4BE0-89A4-763B9E57D149}" type="slidenum">
              <a:rPr lang="en-US" altLang="en-US" sz="1400">
                <a:latin typeface="Comic Sans MS" panose="030F0702030302020204" pitchFamily="66" charset="0"/>
              </a:rPr>
              <a:pPr/>
              <a:t>9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950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C9C66A-FD58-4123-A6AE-E7B74B6449BD}" type="slidenum">
              <a:rPr lang="en-US" altLang="en-US" sz="1400">
                <a:latin typeface="Comic Sans MS" panose="030F0702030302020204" pitchFamily="66" charset="0"/>
              </a:rPr>
              <a:pPr/>
              <a:t>10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7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42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160.png"/><Relationship Id="rId4" Type="http://schemas.openxmlformats.org/officeDocument/2006/relationships/image" Target="../media/image110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70.png"/><Relationship Id="rId4" Type="http://schemas.openxmlformats.org/officeDocument/2006/relationships/image" Target="../media/image2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140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00.png"/><Relationship Id="rId4" Type="http://schemas.openxmlformats.org/officeDocument/2006/relationships/image" Target="../media/image260.png"/><Relationship Id="rId9" Type="http://schemas.openxmlformats.org/officeDocument/2006/relationships/image" Target="../media/image2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tags" Target="../tags/tag3.xml"/><Relationship Id="rId7" Type="http://schemas.openxmlformats.org/officeDocument/2006/relationships/tags" Target="../tags/tag1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9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6.xml"/><Relationship Id="rId7" Type="http://schemas.openxmlformats.org/officeDocument/2006/relationships/image" Target="../media/image4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notesSlide" Target="../notesSlides/notesSlide28.xml"/><Relationship Id="rId10" Type="http://schemas.openxmlformats.org/officeDocument/2006/relationships/image" Target="../media/image44.png"/><Relationship Id="rId4" Type="http://schemas.openxmlformats.org/officeDocument/2006/relationships/slideLayout" Target="../slideLayouts/slideLayout2.xml"/><Relationship Id="rId9" Type="http://schemas.openxmlformats.org/officeDocument/2006/relationships/tags" Target="../tags/tag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3" Type="http://schemas.openxmlformats.org/officeDocument/2006/relationships/tags" Target="../tags/tag9.xml"/><Relationship Id="rId7" Type="http://schemas.openxmlformats.org/officeDocument/2006/relationships/image" Target="../media/image50.png"/><Relationship Id="rId12" Type="http://schemas.openxmlformats.org/officeDocument/2006/relationships/image" Target="../media/image4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5.png"/><Relationship Id="rId11" Type="http://schemas.openxmlformats.org/officeDocument/2006/relationships/tags" Target="../tags/tag70.xml"/><Relationship Id="rId5" Type="http://schemas.openxmlformats.org/officeDocument/2006/relationships/notesSlide" Target="../notesSlides/notesSlide29.xml"/><Relationship Id="rId10" Type="http://schemas.openxmlformats.org/officeDocument/2006/relationships/image" Target="../media/image5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8.png"/><Relationship Id="rId1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7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11" Type="http://schemas.openxmlformats.org/officeDocument/2006/relationships/image" Target="../media/image66.png"/><Relationship Id="rId5" Type="http://schemas.openxmlformats.org/officeDocument/2006/relationships/image" Target="../media/image59.png"/><Relationship Id="rId10" Type="http://schemas.openxmlformats.org/officeDocument/2006/relationships/image" Target="../media/image65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883" y="1041400"/>
            <a:ext cx="10036233" cy="2387600"/>
          </a:xfrm>
        </p:spPr>
        <p:txBody>
          <a:bodyPr>
            <a:normAutofit/>
          </a:bodyPr>
          <a:lstStyle/>
          <a:p>
            <a:r>
              <a:rPr lang="en-US" dirty="0"/>
              <a:t>CSE 421 Winter 2025</a:t>
            </a:r>
            <a:br>
              <a:rPr lang="en-US" dirty="0"/>
            </a:br>
            <a:r>
              <a:rPr lang="en-US" dirty="0"/>
              <a:t>Lecture 7: Greedy 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http://www.cs.uw.edu/421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Highlight for while loop code"/>
          <p:cNvSpPr/>
          <p:nvPr/>
        </p:nvSpPr>
        <p:spPr>
          <a:xfrm>
            <a:off x="942109" y="3521828"/>
            <a:ext cx="5310909" cy="2382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695401"/>
                <a:ext cx="9028306" cy="5200045"/>
              </a:xfrm>
            </p:spPr>
            <p:txBody>
              <a:bodyPr>
                <a:noAutofit/>
              </a:bodyPr>
              <a:lstStyle/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Sort requests in increasing order of start times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0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rgbClr val="0066CC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b="1" dirty="0">
                    <a:solidFill>
                      <a:srgbClr val="0033CC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  </a:t>
                </a:r>
              </a:p>
              <a:p>
                <a:pPr lvl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𝒍𝒂𝒔𝒕</m:t>
                    </m:r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//</a:t>
                </a: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finish time of </a:t>
                </a:r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last request currently scheduled in room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alt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0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000" dirty="0"/>
                  <a:t>{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	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    while (request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/>
                  <a:t> not scheduled) {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		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 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𝒍𝒂𝒔𝒕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then </a:t>
                </a:r>
              </a:p>
              <a:p>
                <a:pPr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      		schedule request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in room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>
                  <a:lnSpc>
                    <a:spcPct val="100000"/>
                  </a:lnSpc>
                  <a:buNone/>
                </a:pP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			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𝒍𝒂𝒔𝒕</m:t>
                    </m:r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𝒇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		</a:t>
                </a:r>
              </a:p>
              <a:p>
                <a:pPr>
                  <a:lnSpc>
                    <a:spcPct val="100000"/>
                  </a:lnSpc>
                  <a:buNone/>
                </a:pP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              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if</a:t>
                </a: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𝒍𝒂𝒔𝒕</m:t>
                    </m:r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undefined then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𝒍𝒂𝒔𝒕</m:t>
                    </m:r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    }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}</a:t>
                </a:r>
                <a:endParaRPr lang="en-US" altLang="en-US" sz="2000" dirty="0"/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5401"/>
                <a:ext cx="9028306" cy="5200045"/>
              </a:xfrm>
              <a:blipFill>
                <a:blip r:embed="rId3"/>
                <a:stretch>
                  <a:fillRect l="-675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simple greedy algorithm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0C2FD5-9D20-4E3B-9006-CC5B0C3C25F6}" type="slidenum">
              <a:rPr lang="en-US" altLang="en-US" sz="1400">
                <a:latin typeface="Calibri" panose="020F0502020204030204" pitchFamily="34" charset="0"/>
              </a:rPr>
              <a:pPr/>
              <a:t>10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2546" y="925910"/>
            <a:ext cx="1990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Runtime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436941" y="1628372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941" y="1628372"/>
                <a:ext cx="1418978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348570" y="4167039"/>
                <a:ext cx="25307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6600"/>
                    </a:solidFill>
                  </a:rPr>
                  <a:t>Might need to try all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6600"/>
                    </a:solidFill>
                  </a:rPr>
                  <a:t>rooms to schedule a request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570" y="4167039"/>
                <a:ext cx="2530765" cy="923330"/>
              </a:xfrm>
              <a:prstGeom prst="rect">
                <a:avLst/>
              </a:prstGeom>
              <a:blipFill>
                <a:blip r:embed="rId5"/>
                <a:stretch>
                  <a:fillRect l="-1923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611173" y="4078906"/>
                <a:ext cx="10213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173" y="4078906"/>
                <a:ext cx="1021305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125526" y="4890314"/>
                <a:ext cx="24922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000" dirty="0"/>
                  <a:t> might be as big as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526" y="4890314"/>
                <a:ext cx="2492221" cy="400110"/>
              </a:xfrm>
              <a:prstGeom prst="rect">
                <a:avLst/>
              </a:prstGeom>
              <a:blipFill>
                <a:blip r:embed="rId7"/>
                <a:stretch>
                  <a:fillRect l="-24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194681" y="5621203"/>
                <a:ext cx="1931363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Worst case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681" y="5621203"/>
                <a:ext cx="1931363" cy="375552"/>
              </a:xfrm>
              <a:prstGeom prst="rect">
                <a:avLst/>
              </a:prstGeom>
              <a:blipFill>
                <a:blip r:embed="rId8"/>
                <a:stretch>
                  <a:fillRect l="-2524" t="-6452" r="-631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1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87343" y="4108500"/>
            <a:ext cx="2146322" cy="2985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7343" y="5546250"/>
            <a:ext cx="3909808" cy="251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dirty="0"/>
                  <a:t>Sort requests in increasing order of start times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6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en-US" sz="1600" b="1" i="1" baseline="-25000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16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sz="1600" b="1" i="1" baseline="-25000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altLang="en-US" sz="16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en-US" sz="1600" b="1" i="1" baseline="-25000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en-US" sz="1600" i="1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sz="1600" b="1" i="1" baseline="-25000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altLang="en-US" sz="1600" dirty="0">
                  <a:solidFill>
                    <a:srgbClr val="0066CC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endParaRPr lang="en-US" altLang="en-US" sz="1200" b="1" dirty="0">
                  <a:solidFill>
                    <a:srgbClr val="0033CC"/>
                  </a:solidFill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>
                  <a:lnSpc>
                    <a:spcPct val="6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m:rPr>
                        <m:nor/>
                      </m:rPr>
                      <a:rPr lang="en-US" altLang="en-US" sz="16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600" b="0" i="0" dirty="0" smtClean="0">
                        <a:solidFill>
                          <a:prstClr val="black"/>
                        </a:solidFill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16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16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en-US" sz="16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dirty="0">
                    <a:sym typeface="Symbol" panose="05050102010706020507" pitchFamily="18" charset="2"/>
                  </a:rPr>
                  <a:t>schedule request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en-US" sz="1600" dirty="0">
                    <a:sym typeface="Symbol" panose="05050102010706020507" pitchFamily="18" charset="2"/>
                  </a:rPr>
                  <a:t> in room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endParaRPr lang="en-US" altLang="en-US" sz="16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>
                  <a:lnSpc>
                    <a:spcPct val="6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𝒍𝒂𝒔𝒕</m:t>
                    </m:r>
                    <m:r>
                      <a:rPr lang="en-US" altLang="en-US" sz="16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m:rPr>
                        <m:nor/>
                      </m:rPr>
                      <a:rPr lang="en-US" altLang="en-US" sz="1600" b="0" i="0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600" b="0" i="0" dirty="0" smtClean="0">
                        <a:solidFill>
                          <a:prstClr val="black"/>
                        </a:solidFill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16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  <m:r>
                      <a:rPr lang="en-US" altLang="en-US" sz="16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en-US" sz="16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 </m:t>
                    </m:r>
                  </m:oMath>
                </a14:m>
                <a:r>
                  <a:rPr lang="en-US" altLang="en-US" sz="1600" b="1" baseline="-250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dirty="0">
                    <a:sym typeface="Symbol" panose="05050102010706020507" pitchFamily="18" charset="2"/>
                  </a:rPr>
                  <a:t>insert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en-US" sz="1600" dirty="0">
                    <a:sym typeface="Symbol" panose="05050102010706020507" pitchFamily="18" charset="2"/>
                  </a:rPr>
                  <a:t> into priority queue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𝑸</m:t>
                    </m:r>
                  </m:oMath>
                </a14:m>
                <a:r>
                  <a:rPr lang="en-US" altLang="en-US" sz="16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with key =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𝒍𝒂𝒔𝒕</m:t>
                    </m:r>
                    <m:r>
                      <a:rPr lang="en-US" altLang="en-US" sz="16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endParaRPr lang="en-US" altLang="en-US" sz="1600" b="1" baseline="-25000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>
                  <a:lnSpc>
                    <a:spcPct val="65000"/>
                  </a:lnSpc>
                  <a:buNone/>
                </a:pPr>
                <a:r>
                  <a:rPr lang="en-US" altLang="en-US" sz="16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m:rPr>
                        <m:nor/>
                      </m:rPr>
                      <a:rPr lang="en-US" altLang="en-US" sz="16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600" b="0" i="0" dirty="0" smtClean="0">
                        <a:solidFill>
                          <a:prstClr val="black"/>
                        </a:solidFill>
                        <a:sym typeface="Symbol" panose="05050102010706020507" pitchFamily="18" charset="2"/>
                      </a:rPr>
                      <m:t>=</m:t>
                    </m:r>
                    <m:r>
                      <m:rPr>
                        <m:nor/>
                      </m:rPr>
                      <a:rPr lang="en-US" altLang="en-US" sz="1600" b="0" i="0" dirty="0" smtClean="0">
                        <a:solidFill>
                          <a:prstClr val="black"/>
                        </a:solidFill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16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6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1600" dirty="0"/>
                  <a:t>{</a:t>
                </a: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b="1" dirty="0">
                    <a:solidFill>
                      <a:srgbClr val="0033CC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sym typeface="Symbol" panose="05050102010706020507" pitchFamily="18" charset="2"/>
                  </a:rPr>
                  <a:t>= </a:t>
                </a:r>
                <a:r>
                  <a:rPr lang="en-US" altLang="en-US" sz="1600" dirty="0" err="1"/>
                  <a:t>findmin</a:t>
                </a:r>
                <a:r>
                  <a:rPr lang="en-US" altLang="en-US" sz="1600" dirty="0"/>
                  <a:t>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altLang="en-US" sz="1600" dirty="0"/>
                  <a:t>)</a:t>
                </a:r>
                <a:endParaRPr lang="en-US" altLang="en-US" sz="1600" b="1" dirty="0">
                  <a:solidFill>
                    <a:srgbClr val="0033CC"/>
                  </a:solidFill>
                </a:endParaRP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dirty="0">
                    <a:sym typeface="Symbol" panose="05050102010706020507" pitchFamily="18" charset="2"/>
                  </a:rPr>
                  <a:t>	 if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16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sz="16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16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 </m:t>
                    </m:r>
                    <m:r>
                      <a:rPr lang="en-US" altLang="en-US" sz="16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𝒍𝒂𝒔𝒕</m:t>
                    </m:r>
                    <m:r>
                      <a:rPr lang="en-US" altLang="en-US" sz="16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  <m:r>
                      <a:rPr lang="en-US" altLang="en-US" sz="16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1600" dirty="0">
                    <a:sym typeface="Symbol" panose="05050102010706020507" pitchFamily="18" charset="2"/>
                  </a:rPr>
                  <a:t>then { </a:t>
                </a: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dirty="0">
                    <a:sym typeface="Symbol" panose="05050102010706020507" pitchFamily="18" charset="2"/>
                  </a:rPr>
                  <a:t>             schedule request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r>
                  <a:rPr lang="en-US" altLang="en-US" sz="1600" dirty="0">
                    <a:sym typeface="Symbol" panose="05050102010706020507" pitchFamily="18" charset="2"/>
                  </a:rPr>
                  <a:t> in room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</m:oMath>
                </a14:m>
                <a:endParaRPr lang="en-US" altLang="en-US" sz="16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𝒍𝒂𝒔𝒕</m:t>
                    </m:r>
                    <m:r>
                      <a:rPr lang="en-US" altLang="en-US" sz="16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</m:oMath>
                </a14:m>
                <a:r>
                  <a:rPr lang="en-US" altLang="en-US" sz="1600" b="1" baseline="-25000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 </a:t>
                </a:r>
                <a:r>
                  <a:rPr lang="en-US" altLang="en-US" sz="1600" b="1" dirty="0">
                    <a:sym typeface="Symbol" panose="05050102010706020507" pitchFamily="18" charset="2"/>
                  </a:rPr>
                  <a:t>=</a:t>
                </a:r>
                <a:r>
                  <a:rPr lang="en-US" altLang="en-US" sz="16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  <m:r>
                      <a:rPr lang="en-US" altLang="en-US" sz="16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endParaRPr lang="en-US" altLang="en-US" sz="1600" b="1" baseline="-25000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dirty="0">
                    <a:sym typeface="Symbol" panose="05050102010706020507" pitchFamily="18" charset="2"/>
                  </a:rPr>
                  <a:t>	        </a:t>
                </a:r>
                <a:r>
                  <a:rPr lang="en-US" altLang="en-US" sz="1600" dirty="0" err="1">
                    <a:sym typeface="Symbol" panose="05050102010706020507" pitchFamily="18" charset="2"/>
                  </a:rPr>
                  <a:t>increasekey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</m:oMath>
                </a14:m>
                <a:r>
                  <a:rPr lang="en-US" altLang="en-US" sz="1600" b="1" dirty="0" err="1">
                    <a:solidFill>
                      <a:srgbClr val="0033CC"/>
                    </a:solidFill>
                    <a:sym typeface="Symbol" panose="05050102010706020507" pitchFamily="18" charset="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𝑸</m:t>
                    </m:r>
                  </m:oMath>
                </a14:m>
                <a:r>
                  <a:rPr lang="en-US" altLang="en-US" sz="1600" dirty="0">
                    <a:sym typeface="Symbol" panose="05050102010706020507" pitchFamily="18" charset="2"/>
                  </a:rPr>
                  <a:t>) to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𝒍𝒂𝒔𝒕</m:t>
                    </m:r>
                    <m:r>
                      <a:rPr lang="en-US" altLang="en-US" sz="16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</m:oMath>
                </a14:m>
                <a:r>
                  <a:rPr lang="en-US" altLang="en-US" sz="16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}</a:t>
                </a: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   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else {</a:t>
                </a: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dirty="0">
                    <a:sym typeface="Symbol" panose="05050102010706020507" pitchFamily="18" charset="2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</m:oMath>
                </a14:m>
                <a:r>
                  <a:rPr lang="en-US" altLang="en-US" sz="16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1600" b="1" dirty="0">
                    <a:sym typeface="Symbol" panose="05050102010706020507" pitchFamily="18" charset="2"/>
                  </a:rPr>
                  <a:t>=</a:t>
                </a:r>
                <a:r>
                  <a:rPr lang="en-US" altLang="en-US" sz="16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endParaRPr lang="en-US" altLang="en-US" sz="16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           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schedule request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r>
                  <a:rPr lang="en-US" altLang="en-US" sz="1600" dirty="0">
                    <a:sym typeface="Symbol" panose="05050102010706020507" pitchFamily="18" charset="2"/>
                  </a:rPr>
                  <a:t> in room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</m:oMath>
                </a14:m>
                <a:endParaRPr lang="en-US" altLang="en-US" sz="16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𝒍𝒂𝒔𝒕</m:t>
                    </m:r>
                    <m:r>
                      <a:rPr lang="en-US" altLang="en-US" sz="16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</m:oMath>
                </a14:m>
                <a:r>
                  <a:rPr lang="en-US" altLang="en-US" sz="1600" b="1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  <m:r>
                      <a:rPr lang="en-US" altLang="en-US" sz="16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endParaRPr lang="en-US" altLang="en-US" sz="1600" b="1" baseline="-25000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dirty="0">
                    <a:sym typeface="Symbol" panose="05050102010706020507" pitchFamily="18" charset="2"/>
                  </a:rPr>
                  <a:t>             insert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</m:oMath>
                </a14:m>
                <a:r>
                  <a:rPr lang="en-US" altLang="en-US" sz="1600" dirty="0">
                    <a:sym typeface="Symbol" panose="05050102010706020507" pitchFamily="18" charset="2"/>
                  </a:rPr>
                  <a:t> into priority queue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𝑸</m:t>
                    </m:r>
                  </m:oMath>
                </a14:m>
                <a:r>
                  <a:rPr lang="en-US" altLang="en-US" sz="16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with key =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𝒍𝒂𝒔𝒕</m:t>
                    </m:r>
                    <m:r>
                      <a:rPr lang="en-US" altLang="en-US" sz="16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sz="16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1600" dirty="0">
                    <a:sym typeface="Symbol" panose="05050102010706020507" pitchFamily="18" charset="2"/>
                  </a:rPr>
                  <a:t>}</a:t>
                </a: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dirty="0">
                    <a:sym typeface="Symbol" panose="05050102010706020507" pitchFamily="18" charset="2"/>
                  </a:rPr>
                  <a:t>}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endParaRPr lang="en-US" altLang="en-US" sz="1600" dirty="0"/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endParaRPr lang="en-US" altLang="en-US" sz="1800" dirty="0"/>
              </a:p>
            </p:txBody>
          </p:sp>
        </mc:Choice>
        <mc:Fallback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48" t="-1401" b="-19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more efficient implementation: Priority queue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E8B97B-4396-43E6-A0EE-D53422A598C4}" type="slidenum">
              <a:rPr lang="en-US" altLang="en-US" sz="1400">
                <a:latin typeface="Calibri" panose="020F0502020204030204" pitchFamily="34" charset="0"/>
              </a:rPr>
              <a:pPr/>
              <a:t>11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54794" y="895832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794" y="895832"/>
                <a:ext cx="1418978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05861" y="3534034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861" y="3534034"/>
                <a:ext cx="1418978" cy="400110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83617" y="5146140"/>
                <a:ext cx="18980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total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617" y="5146140"/>
                <a:ext cx="1898084" cy="400110"/>
              </a:xfrm>
              <a:prstGeom prst="rect">
                <a:avLst/>
              </a:prstGeom>
              <a:blipFill>
                <a:blip r:embed="rId6"/>
                <a:stretch>
                  <a:fillRect t="-7576" r="-160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21346" y="4073124"/>
                <a:ext cx="1080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346" y="4073124"/>
                <a:ext cx="1080873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06717" y="5487548"/>
                <a:ext cx="1080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717" y="5487548"/>
                <a:ext cx="1080873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56714" y="2949542"/>
                <a:ext cx="7289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714" y="2949542"/>
                <a:ext cx="728917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4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43E0B-C645-E2FD-C826-4D23753C8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4EE5CF9F-BF11-8EAE-D097-BAADC191D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Greedy Analysis Strategies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297FD58-DBF7-0F43-83C8-5916392BFB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49" y="1404454"/>
            <a:ext cx="9849629" cy="520004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Greedy algorithm stays ahead:  </a:t>
            </a:r>
            <a:r>
              <a:rPr lang="en-US" altLang="en-US" sz="2400" dirty="0"/>
              <a:t>Show that after each step of the greedy algorithm, its solution is at least as good as any other algorithm’s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/>
              <a:t>Consider an arbitrary other PB&amp;J sandwich. Show that every ingredient I use increases the deliciousness by at least as much as the other sandwich’s ingredient.</a:t>
            </a:r>
            <a:endParaRPr lang="en-US" altLang="en-US" sz="1050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Structural:  </a:t>
            </a:r>
            <a:r>
              <a:rPr lang="en-US" altLang="en-US" sz="2400" dirty="0"/>
              <a:t>Discover a simple "structural" bound asserting that every possible solution must have a certain value. Then show that your algorithm always achieves this bound.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/>
              <a:t>Show that the maximum deliciousness of a PB&amp;J sandwich is 9.5/10, then show that my sandwich has a deliciousness score of 9.5.</a:t>
            </a:r>
            <a:endParaRPr lang="en-US" altLang="en-US" sz="2400" dirty="0"/>
          </a:p>
          <a:p>
            <a:pPr marL="0" lvl="0" indent="0"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Exchange argument: 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dirty="0">
                <a:solidFill>
                  <a:prstClr val="black"/>
                </a:solidFill>
              </a:rPr>
              <a:t>Gradually transform any solution to the one found by the greedy algorithm without hurting its quality.</a:t>
            </a:r>
          </a:p>
          <a:p>
            <a:pPr lvl="1"/>
            <a:r>
              <a:rPr lang="en-US" altLang="en-US" sz="2000" dirty="0">
                <a:solidFill>
                  <a:prstClr val="black"/>
                </a:solidFill>
              </a:rPr>
              <a:t>Consider an arbitrary other PB&amp;J sandwich. Show that, for each ingredient, swapping it out with my choice won’t decrease the deliciousness.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8E9D1E7E-E8A2-CDF3-EDF6-712697BC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31F70F-71F2-4708-B1E8-4394A852EFD5}" type="slidenum"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B44A56-C089-18E1-CD3C-977AFD20E6A1}"/>
              </a:ext>
            </a:extLst>
          </p:cNvPr>
          <p:cNvSpPr/>
          <p:nvPr/>
        </p:nvSpPr>
        <p:spPr>
          <a:xfrm>
            <a:off x="628649" y="4832059"/>
            <a:ext cx="9782089" cy="1407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B384A-9358-FF91-F1AE-AD50BFBE0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CFDC52B6-D80D-9FF6-96D9-72001A40B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Interval Scheduling:  Analysis (Exchange form)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0" name="Rectangle 3">
                <a:extLst>
                  <a:ext uri="{FF2B5EF4-FFF2-40B4-BE49-F238E27FC236}">
                    <a16:creationId xmlns:a16="http://schemas.microsoft.com/office/drawing/2014/main" id="{359195AA-B8CA-C123-CF7B-454E1EC7465A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403309"/>
                <a:ext cx="10747274" cy="5200045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Theorem:</a:t>
                </a:r>
                <a:r>
                  <a:rPr lang="en-US" altLang="en-US" sz="2400" dirty="0"/>
                  <a:t>   Greedy (by-finish-time) algorithm produces an optimal solution</a:t>
                </a:r>
              </a:p>
              <a:p>
                <a:pPr lvl="4" eaLnBrk="1" hangingPunct="1">
                  <a:lnSpc>
                    <a:spcPct val="80000"/>
                  </a:lnSpc>
                </a:pPr>
                <a:endParaRPr lang="en-US" altLang="en-US" sz="1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</a:t>
                </a:r>
                <a:endParaRPr lang="en-US" altLang="en-US" sz="2000" dirty="0"/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en-US" sz="2000" dirty="0"/>
                  <a:t> denote set of jobs selected by greedy algorithm.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altLang="en-US" sz="2000" baseline="-25000" dirty="0"/>
                  <a:t> </a:t>
                </a:r>
                <a:r>
                  <a:rPr lang="en-US" altLang="en-US" sz="2000" dirty="0"/>
                  <a:t>denote set of jobs in an alternative optimal solution with</a:t>
                </a:r>
                <a:br>
                  <a:rPr lang="en-US" altLang="en-US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/>
                  <a:t>(i.e. the solutions match for the first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000" dirty="0"/>
                  <a:t> intervals).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>
                    <a:solidFill>
                      <a:prstClr val="black"/>
                    </a:solidFill>
                  </a:rPr>
                  <a:t>We will show that exchanging 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 in favor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 is also a valid schedule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altLang="en-US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exists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must exist, since</a:t>
                </a:r>
                <a:r>
                  <a:rPr lang="en-US" altLang="en-US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is an example of an interval compatible with all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457200" lvl="1" indent="0" eaLnBrk="1" hangingPunct="1">
                  <a:lnSpc>
                    <a:spcPct val="100000"/>
                  </a:lnSpc>
                  <a:buNone/>
                </a:pPr>
                <a:endParaRPr lang="en-US" altLang="en-US" sz="2000" dirty="0"/>
              </a:p>
            </p:txBody>
          </p:sp>
        </mc:Choice>
        <mc:Fallback>
          <p:sp>
            <p:nvSpPr>
              <p:cNvPr id="14340" name="Rectangle 3">
                <a:extLst>
                  <a:ext uri="{FF2B5EF4-FFF2-40B4-BE49-F238E27FC236}">
                    <a16:creationId xmlns:a16="http://schemas.microsoft.com/office/drawing/2014/main" id="{359195AA-B8CA-C123-CF7B-454E1EC74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403309"/>
                <a:ext cx="10747274" cy="5200045"/>
              </a:xfrm>
              <a:blipFill>
                <a:blip r:embed="rId3"/>
                <a:stretch>
                  <a:fillRect l="-851" t="-2227" r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E3F361F7-EB41-B3F2-8918-4DA610E3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F4A81D-9139-4BBB-B1BC-EF06369D77CE}" type="slidenum">
              <a:rPr lang="en-US" altLang="en-US" sz="1400">
                <a:latin typeface="Calibri" panose="020F0502020204030204" pitchFamily="34" charset="0"/>
              </a:rPr>
              <a:pPr/>
              <a:t>13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F595E669-A202-DF11-13F3-2AF999F60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8000" y="5303024"/>
                <a:ext cx="1524000" cy="304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60000"/>
                      <a:lumOff val="40000"/>
                      <a:tint val="66000"/>
                      <a:satMod val="160000"/>
                    </a:schemeClr>
                  </a:gs>
                  <a:gs pos="0">
                    <a:srgbClr val="FFD966"/>
                  </a:gs>
                  <a:gs pos="100000">
                    <a:schemeClr val="accent4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b="1" dirty="0">
                    <a:solidFill>
                      <a:srgbClr val="0033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sz="1800" b="1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1800" b="1" baseline="-25000" dirty="0">
                    <a:solidFill>
                      <a:srgbClr val="0033CC"/>
                    </a:solidFill>
                  </a:rPr>
                  <a:t>+1</a:t>
                </a:r>
              </a:p>
            </p:txBody>
          </p:sp>
        </mc:Choice>
        <mc:Fallback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F595E669-A202-DF11-13F3-2AF999F60F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5303024"/>
                <a:ext cx="1524000" cy="304800"/>
              </a:xfrm>
              <a:prstGeom prst="rect">
                <a:avLst/>
              </a:prstGeom>
              <a:blipFill>
                <a:blip r:embed="rId4"/>
                <a:stretch>
                  <a:fillRect t="-19231" b="-38462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F2F774EE-AF82-2080-E86B-BC68582C7893}"/>
              </a:ext>
            </a:extLst>
          </p:cNvPr>
          <p:cNvGrpSpPr/>
          <p:nvPr/>
        </p:nvGrpSpPr>
        <p:grpSpPr>
          <a:xfrm>
            <a:off x="1697039" y="4998224"/>
            <a:ext cx="8528049" cy="1510550"/>
            <a:chOff x="1697039" y="4038600"/>
            <a:chExt cx="8528049" cy="151055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2DC5DA8-A5C3-1F25-DBBE-DB1BA8E709D5}"/>
                </a:ext>
              </a:extLst>
            </p:cNvPr>
            <p:cNvGrpSpPr/>
            <p:nvPr/>
          </p:nvGrpSpPr>
          <p:grpSpPr>
            <a:xfrm>
              <a:off x="7467600" y="5181600"/>
              <a:ext cx="2362200" cy="304800"/>
              <a:chOff x="7467600" y="5181600"/>
              <a:chExt cx="2362200" cy="304800"/>
            </a:xfrm>
          </p:grpSpPr>
          <p:sp>
            <p:nvSpPr>
              <p:cNvPr id="54" name="Rectangle 11">
                <a:extLst>
                  <a:ext uri="{FF2B5EF4-FFF2-40B4-BE49-F238E27FC236}">
                    <a16:creationId xmlns:a16="http://schemas.microsoft.com/office/drawing/2014/main" id="{79FCB4D1-9402-7FC6-2F3E-E6A37A0D8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0" y="5181600"/>
                <a:ext cx="1447800" cy="304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. . .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14">
                    <a:extLst>
                      <a:ext uri="{FF2B5EF4-FFF2-40B4-BE49-F238E27FC236}">
                        <a16:creationId xmlns:a16="http://schemas.microsoft.com/office/drawing/2014/main" id="{03376784-C2EB-4F0C-FA93-56F5E76DF1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67600" y="5181600"/>
                    <a:ext cx="685800" cy="30480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kumimoji="1" lang="en-US" altLang="en-US" sz="1800" b="1" dirty="0"/>
                      <a:t>o</a:t>
                    </a:r>
                    <a14:m>
                      <m:oMath xmlns:m="http://schemas.openxmlformats.org/officeDocument/2006/math">
                        <m:r>
                          <a:rPr kumimoji="1" lang="en-US" altLang="en-US" sz="1800" b="1" i="1" baseline="-25000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a14:m>
                    <a:r>
                      <a:rPr kumimoji="1" lang="en-US" altLang="en-US" sz="1800" b="1" baseline="-25000" dirty="0"/>
                      <a:t>+1</a:t>
                    </a:r>
                    <a:endParaRPr kumimoji="1" lang="en-US" altLang="en-US" sz="1800" b="1" dirty="0"/>
                  </a:p>
                </p:txBody>
              </p:sp>
            </mc:Choice>
            <mc:Fallback xmlns="">
              <p:sp>
                <p:nvSpPr>
                  <p:cNvPr id="14351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67600" y="5181600"/>
                    <a:ext cx="685800" cy="3048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7308" b="-38462"/>
                    </a:stretch>
                  </a:blip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DADC26D-0C11-F587-4BB2-29D13635CC5D}"/>
                </a:ext>
              </a:extLst>
            </p:cNvPr>
            <p:cNvGrpSpPr/>
            <p:nvPr/>
          </p:nvGrpSpPr>
          <p:grpSpPr>
            <a:xfrm>
              <a:off x="1697039" y="4038600"/>
              <a:ext cx="8528049" cy="1510550"/>
              <a:chOff x="1697039" y="4038600"/>
              <a:chExt cx="8528049" cy="1510550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F7660025-A09C-62E2-C3F7-9B565E945A95}"/>
                  </a:ext>
                </a:extLst>
              </p:cNvPr>
              <p:cNvGrpSpPr/>
              <p:nvPr/>
            </p:nvGrpSpPr>
            <p:grpSpPr>
              <a:xfrm>
                <a:off x="1697039" y="4279063"/>
                <a:ext cx="4932361" cy="1270087"/>
                <a:chOff x="1697039" y="4279063"/>
                <a:chExt cx="4932361" cy="1270087"/>
              </a:xfrm>
            </p:grpSpPr>
            <p:sp>
              <p:nvSpPr>
                <p:cNvPr id="46" name="Rectangle 4">
                  <a:extLst>
                    <a:ext uri="{FF2B5EF4-FFF2-40B4-BE49-F238E27FC236}">
                      <a16:creationId xmlns:a16="http://schemas.microsoft.com/office/drawing/2014/main" id="{E2CF87F5-6E50-B274-84BA-234231E4FB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9400" y="5181600"/>
                  <a:ext cx="990600" cy="3048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kumimoji="1" lang="en-US" altLang="en-US" sz="1800" b="1" dirty="0"/>
                    <a:t>o</a:t>
                  </a:r>
                  <a:r>
                    <a:rPr kumimoji="1" lang="en-US" altLang="en-US" sz="1800" b="1" baseline="-25000" dirty="0"/>
                    <a:t>1</a:t>
                  </a:r>
                </a:p>
              </p:txBody>
            </p:sp>
            <p:sp>
              <p:nvSpPr>
                <p:cNvPr id="47" name="Rectangle 5">
                  <a:extLst>
                    <a:ext uri="{FF2B5EF4-FFF2-40B4-BE49-F238E27FC236}">
                      <a16:creationId xmlns:a16="http://schemas.microsoft.com/office/drawing/2014/main" id="{AF862BC4-8910-A53A-7ACB-451EBF5863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8600" y="5181600"/>
                  <a:ext cx="1295400" cy="3048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kumimoji="1" lang="en-US" altLang="en-US" sz="1800" b="1" dirty="0"/>
                    <a:t>o</a:t>
                  </a:r>
                  <a:r>
                    <a:rPr kumimoji="1" lang="en-US" altLang="en-US" sz="1800" b="1" baseline="-25000" dirty="0"/>
                    <a:t>2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6">
                      <a:extLst>
                        <a:ext uri="{FF2B5EF4-FFF2-40B4-BE49-F238E27FC236}">
                          <a16:creationId xmlns:a16="http://schemas.microsoft.com/office/drawing/2014/main" id="{E553C4A7-985D-FB7E-656D-04424D625B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91200" y="5181600"/>
                      <a:ext cx="838200" cy="304800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kumimoji="1" lang="en-US" altLang="en-US" sz="1800" b="1" dirty="0"/>
                        <a:t>o</a:t>
                      </a:r>
                      <a14:m>
                        <m:oMath xmlns:m="http://schemas.openxmlformats.org/officeDocument/2006/math">
                          <m:r>
                            <a:rPr kumimoji="1" lang="en-US" altLang="en-US" sz="1800" b="1" i="1" baseline="-25000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oMath>
                      </a14:m>
                      <a:endParaRPr kumimoji="1" lang="en-US" altLang="en-US" sz="1800" b="1" baseline="-25000" dirty="0"/>
                    </a:p>
                  </p:txBody>
                </p:sp>
              </mc:Choice>
              <mc:Fallback xmlns="">
                <p:sp>
                  <p:nvSpPr>
                    <p:cNvPr id="14343" name="Rectangle 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791200" y="5181600"/>
                      <a:ext cx="838200" cy="30480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t="-17308" b="-38462"/>
                      </a:stretch>
                    </a:blip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9" name="Rectangle 7">
                  <a:extLst>
                    <a:ext uri="{FF2B5EF4-FFF2-40B4-BE49-F238E27FC236}">
                      <a16:creationId xmlns:a16="http://schemas.microsoft.com/office/drawing/2014/main" id="{8AB71937-D522-40F3-AE5D-216F9D4C95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9400" y="4343400"/>
                  <a:ext cx="990600" cy="3048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800" b="1" dirty="0">
                      <a:solidFill>
                        <a:srgbClr val="0033CC"/>
                      </a:solidFill>
                    </a:rPr>
                    <a:t>a</a:t>
                  </a:r>
                  <a:r>
                    <a:rPr kumimoji="1" lang="en-US" altLang="en-US" sz="1800" b="1" baseline="-25000" dirty="0">
                      <a:solidFill>
                        <a:srgbClr val="0033CC"/>
                      </a:solidFill>
                    </a:rPr>
                    <a:t>1</a:t>
                  </a:r>
                  <a:endParaRPr kumimoji="1" lang="en-US" altLang="en-US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50" name="Rectangle 8">
                  <a:extLst>
                    <a:ext uri="{FF2B5EF4-FFF2-40B4-BE49-F238E27FC236}">
                      <a16:creationId xmlns:a16="http://schemas.microsoft.com/office/drawing/2014/main" id="{0E3AEE55-5277-D6FD-3477-BAC10EC12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8600" y="4343400"/>
                  <a:ext cx="1295400" cy="3048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kumimoji="1" lang="en-US" altLang="en-US" sz="1800" b="1" dirty="0">
                      <a:solidFill>
                        <a:srgbClr val="0033CC"/>
                      </a:solidFill>
                    </a:rPr>
                    <a:t>a</a:t>
                  </a:r>
                  <a:r>
                    <a:rPr kumimoji="1" lang="en-US" altLang="en-US" sz="1800" b="1" baseline="-25000" dirty="0">
                      <a:solidFill>
                        <a:srgbClr val="0033CC"/>
                      </a:solidFill>
                    </a:rPr>
                    <a:t>2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9">
                      <a:extLst>
                        <a:ext uri="{FF2B5EF4-FFF2-40B4-BE49-F238E27FC236}">
                          <a16:creationId xmlns:a16="http://schemas.microsoft.com/office/drawing/2014/main" id="{B3F4BC7D-2792-9E38-A4B9-C26DAE94CA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91200" y="4343400"/>
                      <a:ext cx="838200" cy="30480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kumimoji="1" lang="en-US" altLang="en-US" sz="1800" b="1" dirty="0" err="1">
                          <a:solidFill>
                            <a:srgbClr val="0033CC"/>
                          </a:solidFill>
                        </a:rPr>
                        <a:t>a</a:t>
                      </a:r>
                      <a14:m>
                        <m:oMath xmlns:m="http://schemas.openxmlformats.org/officeDocument/2006/math">
                          <m:r>
                            <a:rPr kumimoji="1" lang="en-US" altLang="en-US" sz="1800" b="1" i="1" baseline="-25000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oMath>
                      </a14:m>
                      <a:endParaRPr kumimoji="1" lang="en-US" altLang="en-US" sz="1800" b="1" baseline="-25000" dirty="0">
                        <a:solidFill>
                          <a:srgbClr val="0033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346" name="Rectangle 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791200" y="4343400"/>
                      <a:ext cx="838200" cy="30480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t="-19231" b="-36538"/>
                      </a:stretch>
                    </a:blip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2" name="Text Box 12">
                  <a:extLst>
                    <a:ext uri="{FF2B5EF4-FFF2-40B4-BE49-F238E27FC236}">
                      <a16:creationId xmlns:a16="http://schemas.microsoft.com/office/drawing/2014/main" id="{82D0F6FC-A153-8285-843C-69954D06D8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97039" y="4279063"/>
                  <a:ext cx="928331" cy="3699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800" dirty="0">
                      <a:latin typeface="+mn-lt"/>
                    </a:rPr>
                    <a:t>Greedy:</a:t>
                  </a:r>
                </a:p>
              </p:txBody>
            </p:sp>
            <p:sp>
              <p:nvSpPr>
                <p:cNvPr id="53" name="Text Box 13">
                  <a:extLst>
                    <a:ext uri="{FF2B5EF4-FFF2-40B4-BE49-F238E27FC236}">
                      <a16:creationId xmlns:a16="http://schemas.microsoft.com/office/drawing/2014/main" id="{B0ACEF3C-4411-FF02-79F7-3D34697572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5151" y="5179176"/>
                  <a:ext cx="615425" cy="3699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800" dirty="0">
                      <a:latin typeface="+mn-lt"/>
                    </a:rPr>
                    <a:t>OPT: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D1B9165-48B2-FC77-957C-4B2060AB65EF}"/>
                  </a:ext>
                </a:extLst>
              </p:cNvPr>
              <p:cNvGrpSpPr/>
              <p:nvPr/>
            </p:nvGrpSpPr>
            <p:grpSpPr>
              <a:xfrm>
                <a:off x="2819400" y="4038600"/>
                <a:ext cx="7405688" cy="1447800"/>
                <a:chOff x="2819400" y="4038600"/>
                <a:chExt cx="7405688" cy="1447800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2CFF6C62-8E32-EFAA-D503-CBE8F3C80DE1}"/>
                    </a:ext>
                  </a:extLst>
                </p:cNvPr>
                <p:cNvGrpSpPr/>
                <p:nvPr/>
              </p:nvGrpSpPr>
              <p:grpSpPr>
                <a:xfrm>
                  <a:off x="2819400" y="4652963"/>
                  <a:ext cx="7405688" cy="833437"/>
                  <a:chOff x="2819400" y="4652963"/>
                  <a:chExt cx="7405688" cy="833437"/>
                </a:xfrm>
              </p:grpSpPr>
              <p:sp>
                <p:nvSpPr>
                  <p:cNvPr id="42" name="Line 18">
                    <a:extLst>
                      <a:ext uri="{FF2B5EF4-FFF2-40B4-BE49-F238E27FC236}">
                        <a16:creationId xmlns:a16="http://schemas.microsoft.com/office/drawing/2014/main" id="{24E6701A-7BAE-81FF-91CA-93C1793628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19400" y="5486400"/>
                    <a:ext cx="74056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Line 17">
                    <a:extLst>
                      <a:ext uri="{FF2B5EF4-FFF2-40B4-BE49-F238E27FC236}">
                        <a16:creationId xmlns:a16="http://schemas.microsoft.com/office/drawing/2014/main" id="{EC7C874C-50C8-B40E-6167-5EB2881B2B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19400" y="4652963"/>
                    <a:ext cx="74056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1" name="Line 22">
                  <a:extLst>
                    <a:ext uri="{FF2B5EF4-FFF2-40B4-BE49-F238E27FC236}">
                      <a16:creationId xmlns:a16="http://schemas.microsoft.com/office/drawing/2014/main" id="{A454BC4C-2CE0-1678-BAAB-0E5878CD2D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9400" y="4038600"/>
                  <a:ext cx="0" cy="144780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lgDash"/>
                  <a:round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8C18A366-1E0C-621E-B0FC-9CE92066D775}"/>
              </a:ext>
            </a:extLst>
          </p:cNvPr>
          <p:cNvSpPr txBox="1"/>
          <p:nvPr/>
        </p:nvSpPr>
        <p:spPr>
          <a:xfrm rot="16200000">
            <a:off x="3131931" y="568539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517E6F5-AD70-04BA-C03B-F790565CA13E}"/>
              </a:ext>
            </a:extLst>
          </p:cNvPr>
          <p:cNvSpPr txBox="1"/>
          <p:nvPr/>
        </p:nvSpPr>
        <p:spPr>
          <a:xfrm rot="16200000">
            <a:off x="4558526" y="56945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D784FF9-19B8-EBEB-F8D9-3E2FD7BAE62C}"/>
              </a:ext>
            </a:extLst>
          </p:cNvPr>
          <p:cNvSpPr txBox="1"/>
          <p:nvPr/>
        </p:nvSpPr>
        <p:spPr>
          <a:xfrm rot="16200000">
            <a:off x="6060896" y="57063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28885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00996-1FBD-8C6B-3112-EAFA8C546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32D1C118-6948-41D2-1C11-F71025056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Interval Scheduling:  Analysis (Exchange form)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0" name="Rectangle 3">
                <a:extLst>
                  <a:ext uri="{FF2B5EF4-FFF2-40B4-BE49-F238E27FC236}">
                    <a16:creationId xmlns:a16="http://schemas.microsoft.com/office/drawing/2014/main" id="{D655A04C-434D-5607-6C4D-A6FB354DBC8D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403309"/>
                <a:ext cx="10747274" cy="5200045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Theorem:</a:t>
                </a:r>
                <a:r>
                  <a:rPr lang="en-US" altLang="en-US" sz="2400" dirty="0"/>
                  <a:t>   Greedy (by-finish-time) algorithm produces an optimal solution</a:t>
                </a:r>
              </a:p>
              <a:p>
                <a:pPr lvl="4" eaLnBrk="1" hangingPunct="1">
                  <a:lnSpc>
                    <a:spcPct val="80000"/>
                  </a:lnSpc>
                </a:pPr>
                <a:endParaRPr lang="en-US" altLang="en-US" sz="1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</a:t>
                </a:r>
                <a:endParaRPr lang="en-US" altLang="en-US" sz="2000" dirty="0"/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en-US" sz="2000" dirty="0"/>
                  <a:t> denote set of jobs selected by greedy algorithm.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altLang="en-US" sz="2000" baseline="-25000" dirty="0"/>
                  <a:t> </a:t>
                </a:r>
                <a:r>
                  <a:rPr lang="en-US" altLang="en-US" sz="2000" dirty="0"/>
                  <a:t>denote set of jobs in an alternative optimal solution with</a:t>
                </a:r>
                <a:br>
                  <a:rPr lang="en-US" altLang="en-US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/>
                  <a:t>(i.e. the solutions match for the first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000" dirty="0"/>
                  <a:t> intervals).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>
                    <a:solidFill>
                      <a:prstClr val="black"/>
                    </a:solidFill>
                  </a:rPr>
                  <a:t>We will show that exchanging 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 in favor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 is also a valid schedule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altLang="en-US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exists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must exist, since</a:t>
                </a:r>
                <a:r>
                  <a:rPr lang="en-US" altLang="en-US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is an example of an interval compatible with all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.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altLang="en-US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the finish time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is less than or equal to that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457200" lvl="1" indent="0" eaLnBrk="1" hangingPunct="1">
                  <a:lnSpc>
                    <a:spcPct val="100000"/>
                  </a:lnSpc>
                  <a:buNone/>
                </a:pPr>
                <a:endParaRPr lang="en-US" altLang="en-US" sz="2000" dirty="0"/>
              </a:p>
            </p:txBody>
          </p:sp>
        </mc:Choice>
        <mc:Fallback>
          <p:sp>
            <p:nvSpPr>
              <p:cNvPr id="14340" name="Rectangle 3">
                <a:extLst>
                  <a:ext uri="{FF2B5EF4-FFF2-40B4-BE49-F238E27FC236}">
                    <a16:creationId xmlns:a16="http://schemas.microsoft.com/office/drawing/2014/main" id="{D655A04C-434D-5607-6C4D-A6FB354DBC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403309"/>
                <a:ext cx="10747274" cy="5200045"/>
              </a:xfrm>
              <a:blipFill>
                <a:blip r:embed="rId3"/>
                <a:stretch>
                  <a:fillRect l="-851" t="-2227" r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8C071A0D-27A3-08C5-E527-B913CE24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F4A81D-9139-4BBB-B1BC-EF06369D77CE}" type="slidenum">
              <a:rPr lang="en-US" altLang="en-US" sz="1400">
                <a:latin typeface="Calibri" panose="020F0502020204030204" pitchFamily="34" charset="0"/>
              </a:rPr>
              <a:pPr/>
              <a:t>14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7" name="Rectangle 10">
                <a:extLst>
                  <a:ext uri="{FF2B5EF4-FFF2-40B4-BE49-F238E27FC236}">
                    <a16:creationId xmlns:a16="http://schemas.microsoft.com/office/drawing/2014/main" id="{3CCE8014-6D5C-16E6-071F-22A0C8413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8000" y="5303024"/>
                <a:ext cx="1066800" cy="3048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b="1" dirty="0">
                    <a:solidFill>
                      <a:srgbClr val="0033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sz="1800" b="1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1800" b="1" baseline="-25000" dirty="0">
                    <a:solidFill>
                      <a:srgbClr val="0033CC"/>
                    </a:solidFill>
                  </a:rPr>
                  <a:t>+1</a:t>
                </a:r>
              </a:p>
            </p:txBody>
          </p:sp>
        </mc:Choice>
        <mc:Fallback>
          <p:sp>
            <p:nvSpPr>
              <p:cNvPr id="14347" name="Rectangle 10">
                <a:extLst>
                  <a:ext uri="{FF2B5EF4-FFF2-40B4-BE49-F238E27FC236}">
                    <a16:creationId xmlns:a16="http://schemas.microsoft.com/office/drawing/2014/main" id="{3CCE8014-6D5C-16E6-071F-22A0C8413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5303024"/>
                <a:ext cx="1066800" cy="304800"/>
              </a:xfrm>
              <a:prstGeom prst="rect">
                <a:avLst/>
              </a:prstGeom>
              <a:blipFill>
                <a:blip r:embed="rId4"/>
                <a:stretch>
                  <a:fillRect t="-19231" b="-38462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B8C7942-2F20-575A-0B6E-BA41642AFD3D}"/>
              </a:ext>
            </a:extLst>
          </p:cNvPr>
          <p:cNvGrpSpPr/>
          <p:nvPr/>
        </p:nvGrpSpPr>
        <p:grpSpPr>
          <a:xfrm>
            <a:off x="1697039" y="4998224"/>
            <a:ext cx="8528049" cy="1510550"/>
            <a:chOff x="1697039" y="4038600"/>
            <a:chExt cx="8528049" cy="15105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2B8AF7D-769A-46F0-23F7-9228E18FECA4}"/>
                </a:ext>
              </a:extLst>
            </p:cNvPr>
            <p:cNvGrpSpPr/>
            <p:nvPr/>
          </p:nvGrpSpPr>
          <p:grpSpPr>
            <a:xfrm>
              <a:off x="7467600" y="5181600"/>
              <a:ext cx="2362200" cy="304800"/>
              <a:chOff x="7467600" y="5181600"/>
              <a:chExt cx="2362200" cy="304800"/>
            </a:xfrm>
          </p:grpSpPr>
          <p:sp>
            <p:nvSpPr>
              <p:cNvPr id="14348" name="Rectangle 11">
                <a:extLst>
                  <a:ext uri="{FF2B5EF4-FFF2-40B4-BE49-F238E27FC236}">
                    <a16:creationId xmlns:a16="http://schemas.microsoft.com/office/drawing/2014/main" id="{8ABD64CE-5209-1F00-2224-3B13CBEF8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0" y="5181600"/>
                <a:ext cx="1447800" cy="304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. . .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51" name="Rectangle 14">
                    <a:extLst>
                      <a:ext uri="{FF2B5EF4-FFF2-40B4-BE49-F238E27FC236}">
                        <a16:creationId xmlns:a16="http://schemas.microsoft.com/office/drawing/2014/main" id="{088CB930-F70D-681B-F903-7CC25FB94F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67600" y="5181600"/>
                    <a:ext cx="685800" cy="30480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kumimoji="1" lang="en-US" altLang="en-US" sz="1800" b="1" dirty="0"/>
                      <a:t>o</a:t>
                    </a:r>
                    <a14:m>
                      <m:oMath xmlns:m="http://schemas.openxmlformats.org/officeDocument/2006/math">
                        <m:r>
                          <a:rPr kumimoji="1" lang="en-US" altLang="en-US" sz="1800" b="1" i="1" baseline="-25000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a14:m>
                    <a:r>
                      <a:rPr kumimoji="1" lang="en-US" altLang="en-US" sz="1800" b="1" baseline="-25000" dirty="0"/>
                      <a:t>+1</a:t>
                    </a:r>
                    <a:endParaRPr kumimoji="1" lang="en-US" altLang="en-US" sz="1800" b="1" dirty="0"/>
                  </a:p>
                </p:txBody>
              </p:sp>
            </mc:Choice>
            <mc:Fallback xmlns="">
              <p:sp>
                <p:nvSpPr>
                  <p:cNvPr id="14351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67600" y="5181600"/>
                    <a:ext cx="685800" cy="3048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7308" b="-38462"/>
                    </a:stretch>
                  </a:blip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CDB9FB-999E-39EB-6C15-687A486AD672}"/>
                </a:ext>
              </a:extLst>
            </p:cNvPr>
            <p:cNvGrpSpPr/>
            <p:nvPr/>
          </p:nvGrpSpPr>
          <p:grpSpPr>
            <a:xfrm>
              <a:off x="1697039" y="4038600"/>
              <a:ext cx="8528049" cy="1510550"/>
              <a:chOff x="1697039" y="4038600"/>
              <a:chExt cx="8528049" cy="151055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1593AE3-28D8-D32C-CA0C-C2BDC9E8DA5A}"/>
                  </a:ext>
                </a:extLst>
              </p:cNvPr>
              <p:cNvGrpSpPr/>
              <p:nvPr/>
            </p:nvGrpSpPr>
            <p:grpSpPr>
              <a:xfrm>
                <a:off x="1697039" y="4279063"/>
                <a:ext cx="4932361" cy="1270087"/>
                <a:chOff x="1697039" y="4279063"/>
                <a:chExt cx="4932361" cy="1270087"/>
              </a:xfrm>
            </p:grpSpPr>
            <p:sp>
              <p:nvSpPr>
                <p:cNvPr id="14341" name="Rectangle 4">
                  <a:extLst>
                    <a:ext uri="{FF2B5EF4-FFF2-40B4-BE49-F238E27FC236}">
                      <a16:creationId xmlns:a16="http://schemas.microsoft.com/office/drawing/2014/main" id="{ADD9D528-F309-89AB-E537-0F4701893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9400" y="5181600"/>
                  <a:ext cx="990600" cy="3048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kumimoji="1" lang="en-US" altLang="en-US" sz="1800" b="1" dirty="0"/>
                    <a:t>o</a:t>
                  </a:r>
                  <a:r>
                    <a:rPr kumimoji="1" lang="en-US" altLang="en-US" sz="1800" b="1" baseline="-25000" dirty="0"/>
                    <a:t>1</a:t>
                  </a:r>
                </a:p>
              </p:txBody>
            </p:sp>
            <p:sp>
              <p:nvSpPr>
                <p:cNvPr id="14342" name="Rectangle 5">
                  <a:extLst>
                    <a:ext uri="{FF2B5EF4-FFF2-40B4-BE49-F238E27FC236}">
                      <a16:creationId xmlns:a16="http://schemas.microsoft.com/office/drawing/2014/main" id="{4EFA99EE-3ED2-6DEF-10CC-2E1C9C6CD7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8600" y="5181600"/>
                  <a:ext cx="1295400" cy="3048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kumimoji="1" lang="en-US" altLang="en-US" sz="1800" b="1" dirty="0"/>
                    <a:t>o</a:t>
                  </a:r>
                  <a:r>
                    <a:rPr kumimoji="1" lang="en-US" altLang="en-US" sz="1800" b="1" baseline="-25000" dirty="0"/>
                    <a:t>2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343" name="Rectangle 6">
                      <a:extLst>
                        <a:ext uri="{FF2B5EF4-FFF2-40B4-BE49-F238E27FC236}">
                          <a16:creationId xmlns:a16="http://schemas.microsoft.com/office/drawing/2014/main" id="{65F461D6-63B8-93E9-655C-3A6B4D16CBF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91200" y="5181600"/>
                      <a:ext cx="838200" cy="304800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kumimoji="1" lang="en-US" altLang="en-US" sz="1800" b="1" dirty="0"/>
                        <a:t>o</a:t>
                      </a:r>
                      <a14:m>
                        <m:oMath xmlns:m="http://schemas.openxmlformats.org/officeDocument/2006/math">
                          <m:r>
                            <a:rPr kumimoji="1" lang="en-US" altLang="en-US" sz="1800" b="1" i="1" baseline="-25000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oMath>
                      </a14:m>
                      <a:endParaRPr kumimoji="1" lang="en-US" altLang="en-US" sz="1800" b="1" baseline="-25000" dirty="0"/>
                    </a:p>
                  </p:txBody>
                </p:sp>
              </mc:Choice>
              <mc:Fallback xmlns="">
                <p:sp>
                  <p:nvSpPr>
                    <p:cNvPr id="14343" name="Rectangle 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791200" y="5181600"/>
                      <a:ext cx="838200" cy="30480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t="-17308" b="-38462"/>
                      </a:stretch>
                    </a:blip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4344" name="Rectangle 7">
                  <a:extLst>
                    <a:ext uri="{FF2B5EF4-FFF2-40B4-BE49-F238E27FC236}">
                      <a16:creationId xmlns:a16="http://schemas.microsoft.com/office/drawing/2014/main" id="{C07FBE18-7F1E-84C4-1B44-BEA4DC9683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9400" y="4343400"/>
                  <a:ext cx="990600" cy="3048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800" b="1" dirty="0">
                      <a:solidFill>
                        <a:srgbClr val="0033CC"/>
                      </a:solidFill>
                    </a:rPr>
                    <a:t>a</a:t>
                  </a:r>
                  <a:r>
                    <a:rPr kumimoji="1" lang="en-US" altLang="en-US" sz="1800" b="1" baseline="-25000" dirty="0">
                      <a:solidFill>
                        <a:srgbClr val="0033CC"/>
                      </a:solidFill>
                    </a:rPr>
                    <a:t>1</a:t>
                  </a:r>
                  <a:endParaRPr kumimoji="1" lang="en-US" altLang="en-US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14345" name="Rectangle 8">
                  <a:extLst>
                    <a:ext uri="{FF2B5EF4-FFF2-40B4-BE49-F238E27FC236}">
                      <a16:creationId xmlns:a16="http://schemas.microsoft.com/office/drawing/2014/main" id="{78EBF3A0-F0B6-8AA7-C498-17A1385F02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8600" y="4343400"/>
                  <a:ext cx="1295400" cy="3048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kumimoji="1" lang="en-US" altLang="en-US" sz="1800" b="1" dirty="0">
                      <a:solidFill>
                        <a:srgbClr val="0033CC"/>
                      </a:solidFill>
                    </a:rPr>
                    <a:t>a</a:t>
                  </a:r>
                  <a:r>
                    <a:rPr kumimoji="1" lang="en-US" altLang="en-US" sz="1800" b="1" baseline="-25000" dirty="0">
                      <a:solidFill>
                        <a:srgbClr val="0033CC"/>
                      </a:solidFill>
                    </a:rPr>
                    <a:t>2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346" name="Rectangle 9">
                      <a:extLst>
                        <a:ext uri="{FF2B5EF4-FFF2-40B4-BE49-F238E27FC236}">
                          <a16:creationId xmlns:a16="http://schemas.microsoft.com/office/drawing/2014/main" id="{961947EA-1B54-B8FB-ED09-CCCBE99EACE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91200" y="4343400"/>
                      <a:ext cx="838200" cy="30480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kumimoji="1" lang="en-US" altLang="en-US" sz="1800" b="1" dirty="0" err="1">
                          <a:solidFill>
                            <a:srgbClr val="0033CC"/>
                          </a:solidFill>
                        </a:rPr>
                        <a:t>a</a:t>
                      </a:r>
                      <a14:m>
                        <m:oMath xmlns:m="http://schemas.openxmlformats.org/officeDocument/2006/math">
                          <m:r>
                            <a:rPr kumimoji="1" lang="en-US" altLang="en-US" sz="1800" b="1" i="1" baseline="-25000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oMath>
                      </a14:m>
                      <a:endParaRPr kumimoji="1" lang="en-US" altLang="en-US" sz="1800" b="1" baseline="-25000" dirty="0">
                        <a:solidFill>
                          <a:srgbClr val="0033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346" name="Rectangle 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791200" y="4343400"/>
                      <a:ext cx="838200" cy="30480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t="-19231" b="-36538"/>
                      </a:stretch>
                    </a:blip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4349" name="Text Box 12">
                  <a:extLst>
                    <a:ext uri="{FF2B5EF4-FFF2-40B4-BE49-F238E27FC236}">
                      <a16:creationId xmlns:a16="http://schemas.microsoft.com/office/drawing/2014/main" id="{68AFF894-407C-D3EC-3DF8-ECA2958E9B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97039" y="4279063"/>
                  <a:ext cx="928331" cy="3699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800" dirty="0">
                      <a:latin typeface="+mn-lt"/>
                    </a:rPr>
                    <a:t>Greedy:</a:t>
                  </a:r>
                </a:p>
              </p:txBody>
            </p:sp>
            <p:sp>
              <p:nvSpPr>
                <p:cNvPr id="14350" name="Text Box 13">
                  <a:extLst>
                    <a:ext uri="{FF2B5EF4-FFF2-40B4-BE49-F238E27FC236}">
                      <a16:creationId xmlns:a16="http://schemas.microsoft.com/office/drawing/2014/main" id="{E6643576-DC2B-1DAE-7657-9CDEE9B305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5151" y="5179176"/>
                  <a:ext cx="615425" cy="3699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800" dirty="0">
                      <a:latin typeface="+mn-lt"/>
                    </a:rPr>
                    <a:t>OPT: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66FE55E-7322-7AD4-50D0-9EAA01AB70F7}"/>
                  </a:ext>
                </a:extLst>
              </p:cNvPr>
              <p:cNvGrpSpPr/>
              <p:nvPr/>
            </p:nvGrpSpPr>
            <p:grpSpPr>
              <a:xfrm>
                <a:off x="2819400" y="4038600"/>
                <a:ext cx="7405688" cy="1447800"/>
                <a:chOff x="2819400" y="4038600"/>
                <a:chExt cx="7405688" cy="1447800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70F62FC5-A5B2-1BE9-FC97-EBF96DB2B2EA}"/>
                    </a:ext>
                  </a:extLst>
                </p:cNvPr>
                <p:cNvGrpSpPr/>
                <p:nvPr/>
              </p:nvGrpSpPr>
              <p:grpSpPr>
                <a:xfrm>
                  <a:off x="2819400" y="4038600"/>
                  <a:ext cx="7405688" cy="1447800"/>
                  <a:chOff x="2819400" y="4038600"/>
                  <a:chExt cx="7405688" cy="1447800"/>
                </a:xfrm>
              </p:grpSpPr>
              <p:sp>
                <p:nvSpPr>
                  <p:cNvPr id="14355" name="Line 18">
                    <a:extLst>
                      <a:ext uri="{FF2B5EF4-FFF2-40B4-BE49-F238E27FC236}">
                        <a16:creationId xmlns:a16="http://schemas.microsoft.com/office/drawing/2014/main" id="{FD7B4E13-7F27-7B56-6D5B-FA44D66E00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19400" y="5486400"/>
                    <a:ext cx="74056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" name="Group 4">
                    <a:extLst>
                      <a:ext uri="{FF2B5EF4-FFF2-40B4-BE49-F238E27FC236}">
                        <a16:creationId xmlns:a16="http://schemas.microsoft.com/office/drawing/2014/main" id="{D3AFFE67-ABE0-FE03-9CD1-C0A60DEB8B60}"/>
                      </a:ext>
                    </a:extLst>
                  </p:cNvPr>
                  <p:cNvGrpSpPr/>
                  <p:nvPr/>
                </p:nvGrpSpPr>
                <p:grpSpPr>
                  <a:xfrm>
                    <a:off x="2819400" y="4038600"/>
                    <a:ext cx="7405688" cy="1447800"/>
                    <a:chOff x="2819400" y="4038600"/>
                    <a:chExt cx="7405688" cy="1447800"/>
                  </a:xfrm>
                </p:grpSpPr>
                <p:sp>
                  <p:nvSpPr>
                    <p:cNvPr id="14354" name="Line 17">
                      <a:extLst>
                        <a:ext uri="{FF2B5EF4-FFF2-40B4-BE49-F238E27FC236}">
                          <a16:creationId xmlns:a16="http://schemas.microsoft.com/office/drawing/2014/main" id="{9976E646-A629-4DE6-8970-D4FC4626E9F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19400" y="4652963"/>
                      <a:ext cx="740568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58" name="Line 21">
                      <a:extLst>
                        <a:ext uri="{FF2B5EF4-FFF2-40B4-BE49-F238E27FC236}">
                          <a16:creationId xmlns:a16="http://schemas.microsoft.com/office/drawing/2014/main" id="{53DD4ADA-90E9-E15A-E6B4-95AF85708DC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53400" y="4038600"/>
                      <a:ext cx="0" cy="14478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accent2"/>
                      </a:solidFill>
                      <a:prstDash val="lgDash"/>
                      <a:round/>
                      <a:headEnd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4359" name="Line 22">
                  <a:extLst>
                    <a:ext uri="{FF2B5EF4-FFF2-40B4-BE49-F238E27FC236}">
                      <a16:creationId xmlns:a16="http://schemas.microsoft.com/office/drawing/2014/main" id="{7D156F16-AAEC-8D57-368A-C4C295EAA9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9400" y="4038600"/>
                  <a:ext cx="0" cy="144780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lgDash"/>
                  <a:round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5B007C2-C495-38E5-D8F4-0485A6C65D88}"/>
              </a:ext>
            </a:extLst>
          </p:cNvPr>
          <p:cNvSpPr txBox="1"/>
          <p:nvPr/>
        </p:nvSpPr>
        <p:spPr>
          <a:xfrm rot="16200000">
            <a:off x="3131931" y="568539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520936-693D-D9C4-A85E-25541073663A}"/>
              </a:ext>
            </a:extLst>
          </p:cNvPr>
          <p:cNvSpPr txBox="1"/>
          <p:nvPr/>
        </p:nvSpPr>
        <p:spPr>
          <a:xfrm rot="16200000">
            <a:off x="4558526" y="56945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8FD90A-8FEF-CCF1-8036-D8E3B5AA7B9C}"/>
              </a:ext>
            </a:extLst>
          </p:cNvPr>
          <p:cNvSpPr txBox="1"/>
          <p:nvPr/>
        </p:nvSpPr>
        <p:spPr>
          <a:xfrm rot="16200000">
            <a:off x="6060896" y="57063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63103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C3CD7-5B57-2912-ED0C-4CF85F7B2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922A75E7-2D94-CA5A-512E-58F479572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6100" y="6250281"/>
                <a:ext cx="1066800" cy="3048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b="1" dirty="0">
                    <a:solidFill>
                      <a:srgbClr val="0033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sz="1800" b="1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1800" b="1" baseline="-25000" dirty="0">
                    <a:solidFill>
                      <a:srgbClr val="0033CC"/>
                    </a:solidFill>
                  </a:rPr>
                  <a:t>+1</a:t>
                </a:r>
              </a:p>
            </p:txBody>
          </p:sp>
        </mc:Choice>
        <mc:Fallback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922A75E7-2D94-CA5A-512E-58F4795721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6100" y="6250281"/>
                <a:ext cx="1066800" cy="304800"/>
              </a:xfrm>
              <a:prstGeom prst="rect">
                <a:avLst/>
              </a:prstGeom>
              <a:blipFill>
                <a:blip r:embed="rId3"/>
                <a:stretch>
                  <a:fillRect t="-17308" b="-38462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9" name="Rectangle 2">
            <a:extLst>
              <a:ext uri="{FF2B5EF4-FFF2-40B4-BE49-F238E27FC236}">
                <a16:creationId xmlns:a16="http://schemas.microsoft.com/office/drawing/2014/main" id="{2EC3B532-B1DC-3718-F68B-C3982F6ADC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Interval Scheduling:  Analysis (Exchange form)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0" name="Rectangle 3">
                <a:extLst>
                  <a:ext uri="{FF2B5EF4-FFF2-40B4-BE49-F238E27FC236}">
                    <a16:creationId xmlns:a16="http://schemas.microsoft.com/office/drawing/2014/main" id="{1335C154-0F2A-3A52-C1A8-484E5E048364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403309"/>
                <a:ext cx="10747274" cy="5200045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Theorem:</a:t>
                </a:r>
                <a:r>
                  <a:rPr lang="en-US" altLang="en-US" sz="2400" dirty="0"/>
                  <a:t>   Greedy (by-finish-time) algorithm produces an optimal solution</a:t>
                </a:r>
              </a:p>
              <a:p>
                <a:pPr lvl="4" eaLnBrk="1" hangingPunct="1">
                  <a:lnSpc>
                    <a:spcPct val="80000"/>
                  </a:lnSpc>
                </a:pPr>
                <a:endParaRPr lang="en-US" altLang="en-US" sz="1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</a:t>
                </a:r>
                <a:endParaRPr lang="en-US" altLang="en-US" sz="2000" dirty="0"/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en-US" sz="2000" dirty="0"/>
                  <a:t> denote set of jobs selected by greedy algorithm.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altLang="en-US" sz="2000" baseline="-25000" dirty="0"/>
                  <a:t> </a:t>
                </a:r>
                <a:r>
                  <a:rPr lang="en-US" altLang="en-US" sz="2000" dirty="0"/>
                  <a:t>denote set of jobs in an alternative optimal solution with</a:t>
                </a:r>
                <a:br>
                  <a:rPr lang="en-US" altLang="en-US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/>
                  <a:t>(i.e. the solutions match for the first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000" dirty="0"/>
                  <a:t> intervals).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>
                    <a:solidFill>
                      <a:prstClr val="black"/>
                    </a:solidFill>
                  </a:rPr>
                  <a:t>We will show that exchanging 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 in favor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 is also a valid schedule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altLang="en-US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exists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must exist, since</a:t>
                </a:r>
                <a:r>
                  <a:rPr lang="en-US" altLang="en-US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is an example of an interval compatible with all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.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altLang="en-US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the finish time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is less than or equal to that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en-US" dirty="0">
                  <a:solidFill>
                    <a:prstClr val="black"/>
                  </a:solidFill>
                </a:endParaRPr>
              </a:p>
              <a:p>
                <a:pPr lvl="2">
                  <a:lnSpc>
                    <a:spcPct val="100000"/>
                  </a:lnSpc>
                </a:pPr>
                <a:r>
                  <a:rPr lang="en-US" altLang="en-US" dirty="0">
                    <a:solidFill>
                      <a:prstClr val="black"/>
                    </a:solidFill>
                  </a:rPr>
                  <a:t>This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is also compatible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is a solution that matches greedy for </a:t>
                </a:r>
                <a:r>
                  <a:rPr lang="en-US" altLang="en-US" dirty="0"/>
                  <a:t>the first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dirty="0"/>
                  <a:t> intervals.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457200" lvl="1" indent="0" eaLnBrk="1" hangingPunct="1">
                  <a:lnSpc>
                    <a:spcPct val="100000"/>
                  </a:lnSpc>
                  <a:buNone/>
                </a:pPr>
                <a:endParaRPr lang="en-US" altLang="en-US" sz="2000" dirty="0"/>
              </a:p>
            </p:txBody>
          </p:sp>
        </mc:Choice>
        <mc:Fallback>
          <p:sp>
            <p:nvSpPr>
              <p:cNvPr id="14340" name="Rectangle 3">
                <a:extLst>
                  <a:ext uri="{FF2B5EF4-FFF2-40B4-BE49-F238E27FC236}">
                    <a16:creationId xmlns:a16="http://schemas.microsoft.com/office/drawing/2014/main" id="{1335C154-0F2A-3A52-C1A8-484E5E0483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403309"/>
                <a:ext cx="10747274" cy="5200045"/>
              </a:xfrm>
              <a:blipFill>
                <a:blip r:embed="rId4"/>
                <a:stretch>
                  <a:fillRect l="-851" t="-2227" r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F9970360-D50C-5DF4-70E2-777DF7BB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F4A81D-9139-4BBB-B1BC-EF06369D77CE}" type="slidenum">
              <a:rPr lang="en-US" altLang="en-US" sz="1400">
                <a:latin typeface="Calibri" panose="020F0502020204030204" pitchFamily="34" charset="0"/>
              </a:rPr>
              <a:pPr/>
              <a:t>15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7" name="Rectangle 10">
                <a:extLst>
                  <a:ext uri="{FF2B5EF4-FFF2-40B4-BE49-F238E27FC236}">
                    <a16:creationId xmlns:a16="http://schemas.microsoft.com/office/drawing/2014/main" id="{2F24516E-6AB2-81FB-8964-A3590F9B6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8000" y="5412081"/>
                <a:ext cx="1066800" cy="3048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b="1" dirty="0">
                    <a:solidFill>
                      <a:srgbClr val="0033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sz="1800" b="1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1800" b="1" baseline="-25000" dirty="0">
                    <a:solidFill>
                      <a:srgbClr val="0033CC"/>
                    </a:solidFill>
                  </a:rPr>
                  <a:t>+1</a:t>
                </a:r>
              </a:p>
            </p:txBody>
          </p:sp>
        </mc:Choice>
        <mc:Fallback>
          <p:sp>
            <p:nvSpPr>
              <p:cNvPr id="14347" name="Rectangle 10">
                <a:extLst>
                  <a:ext uri="{FF2B5EF4-FFF2-40B4-BE49-F238E27FC236}">
                    <a16:creationId xmlns:a16="http://schemas.microsoft.com/office/drawing/2014/main" id="{2F24516E-6AB2-81FB-8964-A3590F9B6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5412081"/>
                <a:ext cx="1066800" cy="304800"/>
              </a:xfrm>
              <a:prstGeom prst="rect">
                <a:avLst/>
              </a:prstGeom>
              <a:blipFill>
                <a:blip r:embed="rId5"/>
                <a:stretch>
                  <a:fillRect t="-19231" b="-38462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2596B468-0142-84F3-816F-81ABF0C018C2}"/>
              </a:ext>
            </a:extLst>
          </p:cNvPr>
          <p:cNvGrpSpPr/>
          <p:nvPr/>
        </p:nvGrpSpPr>
        <p:grpSpPr>
          <a:xfrm>
            <a:off x="1697039" y="5347744"/>
            <a:ext cx="8528049" cy="1270087"/>
            <a:chOff x="1697039" y="4279063"/>
            <a:chExt cx="8528049" cy="1270087"/>
          </a:xfrm>
        </p:grpSpPr>
        <p:sp>
          <p:nvSpPr>
            <p:cNvPr id="14348" name="Rectangle 11">
              <a:extLst>
                <a:ext uri="{FF2B5EF4-FFF2-40B4-BE49-F238E27FC236}">
                  <a16:creationId xmlns:a16="http://schemas.microsoft.com/office/drawing/2014/main" id="{CB7AD422-D275-228B-D8F4-32FF5BE3A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5181600"/>
              <a:ext cx="1447800" cy="304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600" dirty="0">
                  <a:solidFill>
                    <a:schemeClr val="accent6">
                      <a:lumMod val="50000"/>
                    </a:schemeClr>
                  </a:solidFill>
                </a:rPr>
                <a:t>. . .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AA6451-BB5F-3D67-36AB-95BB9769C944}"/>
                </a:ext>
              </a:extLst>
            </p:cNvPr>
            <p:cNvGrpSpPr/>
            <p:nvPr/>
          </p:nvGrpSpPr>
          <p:grpSpPr>
            <a:xfrm>
              <a:off x="1697039" y="4279063"/>
              <a:ext cx="8528049" cy="1270087"/>
              <a:chOff x="1697039" y="4279063"/>
              <a:chExt cx="8528049" cy="1270087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4D1FC34-0536-2517-5C5A-BA8FC39485F8}"/>
                  </a:ext>
                </a:extLst>
              </p:cNvPr>
              <p:cNvGrpSpPr/>
              <p:nvPr/>
            </p:nvGrpSpPr>
            <p:grpSpPr>
              <a:xfrm>
                <a:off x="1697039" y="4279063"/>
                <a:ext cx="4932361" cy="1270087"/>
                <a:chOff x="1697039" y="4279063"/>
                <a:chExt cx="4932361" cy="1270087"/>
              </a:xfrm>
            </p:grpSpPr>
            <p:sp>
              <p:nvSpPr>
                <p:cNvPr id="14341" name="Rectangle 4">
                  <a:extLst>
                    <a:ext uri="{FF2B5EF4-FFF2-40B4-BE49-F238E27FC236}">
                      <a16:creationId xmlns:a16="http://schemas.microsoft.com/office/drawing/2014/main" id="{A2791F72-EC97-768F-9A39-3AF2170D20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9400" y="5181600"/>
                  <a:ext cx="990600" cy="3048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kumimoji="1" lang="en-US" altLang="en-US" sz="1800" b="1" dirty="0"/>
                    <a:t>o</a:t>
                  </a:r>
                  <a:r>
                    <a:rPr kumimoji="1" lang="en-US" altLang="en-US" sz="1800" b="1" baseline="-25000" dirty="0"/>
                    <a:t>1</a:t>
                  </a:r>
                </a:p>
              </p:txBody>
            </p:sp>
            <p:sp>
              <p:nvSpPr>
                <p:cNvPr id="14342" name="Rectangle 5">
                  <a:extLst>
                    <a:ext uri="{FF2B5EF4-FFF2-40B4-BE49-F238E27FC236}">
                      <a16:creationId xmlns:a16="http://schemas.microsoft.com/office/drawing/2014/main" id="{89652816-6223-7C44-7FE1-CA4BEAE405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8600" y="5181600"/>
                  <a:ext cx="1295400" cy="3048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kumimoji="1" lang="en-US" altLang="en-US" sz="1800" b="1" dirty="0"/>
                    <a:t>o</a:t>
                  </a:r>
                  <a:r>
                    <a:rPr kumimoji="1" lang="en-US" altLang="en-US" sz="1800" b="1" baseline="-25000" dirty="0"/>
                    <a:t>2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343" name="Rectangle 6">
                      <a:extLst>
                        <a:ext uri="{FF2B5EF4-FFF2-40B4-BE49-F238E27FC236}">
                          <a16:creationId xmlns:a16="http://schemas.microsoft.com/office/drawing/2014/main" id="{939A3C1E-1404-0730-1F2E-D45375B6069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91200" y="5181600"/>
                      <a:ext cx="838200" cy="304800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kumimoji="1" lang="en-US" altLang="en-US" sz="1800" b="1" dirty="0"/>
                        <a:t>o</a:t>
                      </a:r>
                      <a14:m>
                        <m:oMath xmlns:m="http://schemas.openxmlformats.org/officeDocument/2006/math">
                          <m:r>
                            <a:rPr kumimoji="1" lang="en-US" altLang="en-US" sz="1800" b="1" i="1" baseline="-25000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oMath>
                      </a14:m>
                      <a:endParaRPr kumimoji="1" lang="en-US" altLang="en-US" sz="1800" b="1" baseline="-25000" dirty="0"/>
                    </a:p>
                  </p:txBody>
                </p:sp>
              </mc:Choice>
              <mc:Fallback xmlns="">
                <p:sp>
                  <p:nvSpPr>
                    <p:cNvPr id="14343" name="Rectangle 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791200" y="5181600"/>
                      <a:ext cx="838200" cy="30480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t="-17308" b="-38462"/>
                      </a:stretch>
                    </a:blip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4344" name="Rectangle 7">
                  <a:extLst>
                    <a:ext uri="{FF2B5EF4-FFF2-40B4-BE49-F238E27FC236}">
                      <a16:creationId xmlns:a16="http://schemas.microsoft.com/office/drawing/2014/main" id="{C96FBF39-0B6E-C6A7-BDD3-4F40490251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9400" y="4343400"/>
                  <a:ext cx="990600" cy="3048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800" b="1" dirty="0">
                      <a:solidFill>
                        <a:srgbClr val="0033CC"/>
                      </a:solidFill>
                    </a:rPr>
                    <a:t>a</a:t>
                  </a:r>
                  <a:r>
                    <a:rPr kumimoji="1" lang="en-US" altLang="en-US" sz="1800" b="1" baseline="-25000" dirty="0">
                      <a:solidFill>
                        <a:srgbClr val="0033CC"/>
                      </a:solidFill>
                    </a:rPr>
                    <a:t>1</a:t>
                  </a:r>
                  <a:endParaRPr kumimoji="1" lang="en-US" altLang="en-US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14345" name="Rectangle 8">
                  <a:extLst>
                    <a:ext uri="{FF2B5EF4-FFF2-40B4-BE49-F238E27FC236}">
                      <a16:creationId xmlns:a16="http://schemas.microsoft.com/office/drawing/2014/main" id="{CEC045BA-1224-DD47-689E-289746BDAF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8600" y="4343400"/>
                  <a:ext cx="1295400" cy="3048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kumimoji="1" lang="en-US" altLang="en-US" sz="1800" b="1" dirty="0">
                      <a:solidFill>
                        <a:srgbClr val="0033CC"/>
                      </a:solidFill>
                    </a:rPr>
                    <a:t>a</a:t>
                  </a:r>
                  <a:r>
                    <a:rPr kumimoji="1" lang="en-US" altLang="en-US" sz="1800" b="1" baseline="-25000" dirty="0">
                      <a:solidFill>
                        <a:srgbClr val="0033CC"/>
                      </a:solidFill>
                    </a:rPr>
                    <a:t>2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346" name="Rectangle 9">
                      <a:extLst>
                        <a:ext uri="{FF2B5EF4-FFF2-40B4-BE49-F238E27FC236}">
                          <a16:creationId xmlns:a16="http://schemas.microsoft.com/office/drawing/2014/main" id="{F67AF428-19A2-0EE2-8615-0E6E547DBA1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91200" y="4343400"/>
                      <a:ext cx="838200" cy="30480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kumimoji="1" lang="en-US" altLang="en-US" sz="1800" b="1" dirty="0" err="1">
                          <a:solidFill>
                            <a:srgbClr val="0033CC"/>
                          </a:solidFill>
                        </a:rPr>
                        <a:t>a</a:t>
                      </a:r>
                      <a14:m>
                        <m:oMath xmlns:m="http://schemas.openxmlformats.org/officeDocument/2006/math">
                          <m:r>
                            <a:rPr kumimoji="1" lang="en-US" altLang="en-US" sz="1800" b="1" i="1" baseline="-25000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oMath>
                      </a14:m>
                      <a:endParaRPr kumimoji="1" lang="en-US" altLang="en-US" sz="1800" b="1" baseline="-25000" dirty="0">
                        <a:solidFill>
                          <a:srgbClr val="0033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346" name="Rectangle 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791200" y="4343400"/>
                      <a:ext cx="838200" cy="30480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t="-19231" b="-36538"/>
                      </a:stretch>
                    </a:blip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4349" name="Text Box 12">
                  <a:extLst>
                    <a:ext uri="{FF2B5EF4-FFF2-40B4-BE49-F238E27FC236}">
                      <a16:creationId xmlns:a16="http://schemas.microsoft.com/office/drawing/2014/main" id="{D7134244-56D9-7819-155F-04166890B7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97039" y="4279063"/>
                  <a:ext cx="928331" cy="3699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800" dirty="0">
                      <a:latin typeface="+mn-lt"/>
                    </a:rPr>
                    <a:t>Greedy:</a:t>
                  </a:r>
                </a:p>
              </p:txBody>
            </p:sp>
            <p:sp>
              <p:nvSpPr>
                <p:cNvPr id="14350" name="Text Box 13">
                  <a:extLst>
                    <a:ext uri="{FF2B5EF4-FFF2-40B4-BE49-F238E27FC236}">
                      <a16:creationId xmlns:a16="http://schemas.microsoft.com/office/drawing/2014/main" id="{74ACBE76-8C48-7DD4-FAEA-B85A5521E2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5151" y="5179176"/>
                  <a:ext cx="615425" cy="3699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800" dirty="0">
                      <a:latin typeface="+mn-lt"/>
                    </a:rPr>
                    <a:t>OPT:</a:t>
                  </a: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79AA1AF-04B2-6942-FCCB-36F1FD329B3E}"/>
                  </a:ext>
                </a:extLst>
              </p:cNvPr>
              <p:cNvGrpSpPr/>
              <p:nvPr/>
            </p:nvGrpSpPr>
            <p:grpSpPr>
              <a:xfrm>
                <a:off x="2819400" y="4652963"/>
                <a:ext cx="7405688" cy="833437"/>
                <a:chOff x="2819400" y="4652963"/>
                <a:chExt cx="7405688" cy="833437"/>
              </a:xfrm>
            </p:grpSpPr>
            <p:sp>
              <p:nvSpPr>
                <p:cNvPr id="14355" name="Line 18">
                  <a:extLst>
                    <a:ext uri="{FF2B5EF4-FFF2-40B4-BE49-F238E27FC236}">
                      <a16:creationId xmlns:a16="http://schemas.microsoft.com/office/drawing/2014/main" id="{2C6DD5CE-BCAB-B3F6-C65E-870308AAB3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19400" y="5486400"/>
                  <a:ext cx="74056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54" name="Line 17">
                  <a:extLst>
                    <a:ext uri="{FF2B5EF4-FFF2-40B4-BE49-F238E27FC236}">
                      <a16:creationId xmlns:a16="http://schemas.microsoft.com/office/drawing/2014/main" id="{EC3FCBC7-0573-4ABE-6F89-AD46257E85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19400" y="4652963"/>
                  <a:ext cx="74056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E77096-FD4D-2FF2-19FC-D6180DFCD81E}"/>
              </a:ext>
            </a:extLst>
          </p:cNvPr>
          <p:cNvSpPr txBox="1"/>
          <p:nvPr/>
        </p:nvSpPr>
        <p:spPr>
          <a:xfrm rot="16200000">
            <a:off x="3131931" y="57944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391FC-A2F8-4376-D8AF-34A2082F7644}"/>
              </a:ext>
            </a:extLst>
          </p:cNvPr>
          <p:cNvSpPr txBox="1"/>
          <p:nvPr/>
        </p:nvSpPr>
        <p:spPr>
          <a:xfrm rot="16200000">
            <a:off x="4558526" y="58036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3242AB-748F-FB28-5BA8-ACDC3E857D4D}"/>
              </a:ext>
            </a:extLst>
          </p:cNvPr>
          <p:cNvSpPr txBox="1"/>
          <p:nvPr/>
        </p:nvSpPr>
        <p:spPr>
          <a:xfrm rot="16200000">
            <a:off x="6060896" y="58153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104144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Interval Scheduling:  Analysis (Contradiction form)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529144"/>
                <a:ext cx="10747274" cy="5200045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Theorem:</a:t>
                </a:r>
                <a:r>
                  <a:rPr lang="en-US" altLang="en-US" sz="2400" dirty="0"/>
                  <a:t>   Greedy (by-finish-time) algorithm produces an optimal solution</a:t>
                </a:r>
              </a:p>
              <a:p>
                <a:pPr lvl="4" eaLnBrk="1" hangingPunct="1">
                  <a:lnSpc>
                    <a:spcPct val="80000"/>
                  </a:lnSpc>
                </a:pPr>
                <a:endParaRPr lang="en-US" altLang="en-US" sz="1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</a:t>
                </a:r>
                <a:r>
                  <a:rPr lang="en-US" altLang="en-US" sz="2400" dirty="0">
                    <a:solidFill>
                      <a:schemeClr val="hlink"/>
                    </a:solidFill>
                  </a:rPr>
                  <a:t> </a:t>
                </a:r>
                <a:r>
                  <a:rPr lang="en-US" altLang="en-US" sz="2000" dirty="0"/>
                  <a:t>(By contradiction)</a:t>
                </a:r>
              </a:p>
              <a:p>
                <a:pPr marL="457200" lvl="1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Assume that that greedy algorithm is not optimal. 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000" dirty="0"/>
                  <a:t>Let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...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000" baseline="-25000" dirty="0"/>
                  <a:t> </a:t>
                </a:r>
                <a:r>
                  <a:rPr lang="en-US" altLang="en-US" sz="2000" dirty="0"/>
                  <a:t>denote set of jobs selected by greedy algorithm.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2000" dirty="0"/>
                  <a:t>Let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...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000" baseline="-25000" dirty="0"/>
                  <a:t>  </a:t>
                </a:r>
                <a:r>
                  <a:rPr lang="en-US" altLang="en-US" sz="2000" dirty="0"/>
                  <a:t>denote set of jobs in an optimal solution with</a:t>
                </a:r>
                <a:br>
                  <a:rPr lang="en-US" altLang="en-US" sz="2000" dirty="0"/>
                </a:b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</a:rPr>
                  <a:t> = 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b="1" baseline="-25000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= 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..., </a:t>
                </a:r>
                <a:r>
                  <a:rPr lang="en-US" altLang="en-US" sz="2000" b="1" dirty="0" err="1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</a:rPr>
                  <a:t> = 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000" b="1" baseline="-25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000" dirty="0"/>
                  <a:t>for the largest possible value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000" dirty="0"/>
                  <a:t>.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>
                    <a:solidFill>
                      <a:prstClr val="black"/>
                    </a:solidFill>
                  </a:rPr>
                  <a:t>Since greedy is not optimal we have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0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0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0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457200" lvl="1" indent="0" eaLnBrk="1" hangingPunct="1">
                  <a:lnSpc>
                    <a:spcPct val="100000"/>
                  </a:lnSpc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1434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529144"/>
                <a:ext cx="10747274" cy="5200045"/>
              </a:xfrm>
              <a:blipFill>
                <a:blip r:embed="rId3"/>
                <a:stretch>
                  <a:fillRect l="-851" t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F4A81D-9139-4BBB-B1BC-EF06369D77CE}" type="slidenum">
              <a:rPr lang="en-US" altLang="en-US" sz="1400">
                <a:latin typeface="Calibri" panose="020F0502020204030204" pitchFamily="34" charset="0"/>
              </a:rPr>
              <a:pPr/>
              <a:t>16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7" name="Rectangle 10"/>
              <p:cNvSpPr>
                <a:spLocks noChangeArrowheads="1"/>
              </p:cNvSpPr>
              <p:nvPr/>
            </p:nvSpPr>
            <p:spPr bwMode="auto">
              <a:xfrm>
                <a:off x="6858000" y="4900352"/>
                <a:ext cx="1066800" cy="3048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b="1" dirty="0">
                    <a:solidFill>
                      <a:srgbClr val="0033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sz="1800" b="1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1800" b="1" baseline="-25000" dirty="0">
                    <a:solidFill>
                      <a:srgbClr val="0033CC"/>
                    </a:solidFill>
                  </a:rPr>
                  <a:t>+1</a:t>
                </a:r>
              </a:p>
            </p:txBody>
          </p:sp>
        </mc:Choice>
        <mc:Fallback xmlns="">
          <p:sp>
            <p:nvSpPr>
              <p:cNvPr id="14347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4900352"/>
                <a:ext cx="1066800" cy="304800"/>
              </a:xfrm>
              <a:prstGeom prst="rect">
                <a:avLst/>
              </a:prstGeom>
              <a:blipFill>
                <a:blip r:embed="rId4"/>
                <a:stretch>
                  <a:fillRect t="-19231" b="-38462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697039" y="4595552"/>
            <a:ext cx="8528049" cy="1510550"/>
            <a:chOff x="1697039" y="4038600"/>
            <a:chExt cx="8528049" cy="1510550"/>
          </a:xfrm>
        </p:grpSpPr>
        <p:grpSp>
          <p:nvGrpSpPr>
            <p:cNvPr id="4" name="Group 3"/>
            <p:cNvGrpSpPr/>
            <p:nvPr/>
          </p:nvGrpSpPr>
          <p:grpSpPr>
            <a:xfrm>
              <a:off x="7467600" y="5181600"/>
              <a:ext cx="2362200" cy="304800"/>
              <a:chOff x="7467600" y="5181600"/>
              <a:chExt cx="2362200" cy="304800"/>
            </a:xfrm>
          </p:grpSpPr>
          <p:sp>
            <p:nvSpPr>
              <p:cNvPr id="14348" name="Rectangle 11"/>
              <p:cNvSpPr>
                <a:spLocks noChangeArrowheads="1"/>
              </p:cNvSpPr>
              <p:nvPr/>
            </p:nvSpPr>
            <p:spPr bwMode="auto">
              <a:xfrm>
                <a:off x="8382000" y="5181600"/>
                <a:ext cx="1447800" cy="304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. . .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5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7467600" y="5181600"/>
                    <a:ext cx="685800" cy="30480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kumimoji="1" lang="en-US" altLang="en-US" sz="1800" b="1" dirty="0"/>
                      <a:t>o</a:t>
                    </a:r>
                    <a14:m>
                      <m:oMath xmlns:m="http://schemas.openxmlformats.org/officeDocument/2006/math">
                        <m:r>
                          <a:rPr kumimoji="1" lang="en-US" altLang="en-US" sz="1800" b="1" i="1" baseline="-25000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a14:m>
                    <a:r>
                      <a:rPr kumimoji="1" lang="en-US" altLang="en-US" sz="1800" b="1" baseline="-25000" dirty="0"/>
                      <a:t>+1</a:t>
                    </a:r>
                    <a:endParaRPr kumimoji="1" lang="en-US" altLang="en-US" sz="1800" b="1" dirty="0"/>
                  </a:p>
                </p:txBody>
              </p:sp>
            </mc:Choice>
            <mc:Fallback xmlns="">
              <p:sp>
                <p:nvSpPr>
                  <p:cNvPr id="14351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67600" y="5181600"/>
                    <a:ext cx="685800" cy="3048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7308" b="-38462"/>
                    </a:stretch>
                  </a:blip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/>
            <p:cNvGrpSpPr/>
            <p:nvPr/>
          </p:nvGrpSpPr>
          <p:grpSpPr>
            <a:xfrm>
              <a:off x="1697039" y="4038600"/>
              <a:ext cx="8528049" cy="1510550"/>
              <a:chOff x="1697039" y="4038600"/>
              <a:chExt cx="8528049" cy="151055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697039" y="4279063"/>
                <a:ext cx="4932361" cy="1270087"/>
                <a:chOff x="1697039" y="4279063"/>
                <a:chExt cx="4932361" cy="1270087"/>
              </a:xfrm>
            </p:grpSpPr>
            <p:sp>
              <p:nvSpPr>
                <p:cNvPr id="14341" name="Rectangle 4"/>
                <p:cNvSpPr>
                  <a:spLocks noChangeArrowheads="1"/>
                </p:cNvSpPr>
                <p:nvPr/>
              </p:nvSpPr>
              <p:spPr bwMode="auto">
                <a:xfrm>
                  <a:off x="2819400" y="5181600"/>
                  <a:ext cx="990600" cy="3048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kumimoji="1" lang="en-US" altLang="en-US" sz="1800" b="1" dirty="0"/>
                    <a:t>o</a:t>
                  </a:r>
                  <a:r>
                    <a:rPr kumimoji="1" lang="en-US" altLang="en-US" sz="1800" b="1" baseline="-25000" dirty="0"/>
                    <a:t>1</a:t>
                  </a:r>
                </a:p>
              </p:txBody>
            </p:sp>
            <p:sp>
              <p:nvSpPr>
                <p:cNvPr id="14342" name="Rectangle 5"/>
                <p:cNvSpPr>
                  <a:spLocks noChangeArrowheads="1"/>
                </p:cNvSpPr>
                <p:nvPr/>
              </p:nvSpPr>
              <p:spPr bwMode="auto">
                <a:xfrm>
                  <a:off x="4038600" y="5181600"/>
                  <a:ext cx="1295400" cy="3048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kumimoji="1" lang="en-US" altLang="en-US" sz="1800" b="1" dirty="0"/>
                    <a:t>o</a:t>
                  </a:r>
                  <a:r>
                    <a:rPr kumimoji="1" lang="en-US" altLang="en-US" sz="1800" b="1" baseline="-25000" dirty="0"/>
                    <a:t>2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343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91200" y="5181600"/>
                      <a:ext cx="838200" cy="304800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kumimoji="1" lang="en-US" altLang="en-US" sz="1800" b="1" dirty="0"/>
                        <a:t>o</a:t>
                      </a:r>
                      <a14:m>
                        <m:oMath xmlns:m="http://schemas.openxmlformats.org/officeDocument/2006/math">
                          <m:r>
                            <a:rPr kumimoji="1" lang="en-US" altLang="en-US" sz="1800" b="1" i="1" baseline="-25000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oMath>
                      </a14:m>
                      <a:endParaRPr kumimoji="1" lang="en-US" altLang="en-US" sz="1800" b="1" baseline="-25000" dirty="0"/>
                    </a:p>
                  </p:txBody>
                </p:sp>
              </mc:Choice>
              <mc:Fallback xmlns="">
                <p:sp>
                  <p:nvSpPr>
                    <p:cNvPr id="14343" name="Rectangle 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791200" y="5181600"/>
                      <a:ext cx="838200" cy="30480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t="-17308" b="-38462"/>
                      </a:stretch>
                    </a:blip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4344" name="Rectangle 7"/>
                <p:cNvSpPr>
                  <a:spLocks noChangeArrowheads="1"/>
                </p:cNvSpPr>
                <p:nvPr/>
              </p:nvSpPr>
              <p:spPr bwMode="auto">
                <a:xfrm>
                  <a:off x="2819400" y="4343400"/>
                  <a:ext cx="990600" cy="3048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800" b="1" dirty="0">
                      <a:solidFill>
                        <a:srgbClr val="0033CC"/>
                      </a:solidFill>
                    </a:rPr>
                    <a:t>a</a:t>
                  </a:r>
                  <a:r>
                    <a:rPr kumimoji="1" lang="en-US" altLang="en-US" sz="1800" b="1" baseline="-25000" dirty="0">
                      <a:solidFill>
                        <a:srgbClr val="0033CC"/>
                      </a:solidFill>
                    </a:rPr>
                    <a:t>1</a:t>
                  </a:r>
                  <a:endParaRPr kumimoji="1" lang="en-US" altLang="en-US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14345" name="Rectangle 8"/>
                <p:cNvSpPr>
                  <a:spLocks noChangeArrowheads="1"/>
                </p:cNvSpPr>
                <p:nvPr/>
              </p:nvSpPr>
              <p:spPr bwMode="auto">
                <a:xfrm>
                  <a:off x="4038600" y="4343400"/>
                  <a:ext cx="1295400" cy="3048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kumimoji="1" lang="en-US" altLang="en-US" sz="1800" b="1" dirty="0">
                      <a:solidFill>
                        <a:srgbClr val="0033CC"/>
                      </a:solidFill>
                    </a:rPr>
                    <a:t>a</a:t>
                  </a:r>
                  <a:r>
                    <a:rPr kumimoji="1" lang="en-US" altLang="en-US" sz="1800" b="1" baseline="-25000" dirty="0">
                      <a:solidFill>
                        <a:srgbClr val="0033CC"/>
                      </a:solidFill>
                    </a:rPr>
                    <a:t>2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346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91200" y="4343400"/>
                      <a:ext cx="838200" cy="30480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kumimoji="1" lang="en-US" altLang="en-US" sz="1800" b="1" dirty="0" err="1">
                          <a:solidFill>
                            <a:srgbClr val="0033CC"/>
                          </a:solidFill>
                        </a:rPr>
                        <a:t>a</a:t>
                      </a:r>
                      <a14:m>
                        <m:oMath xmlns:m="http://schemas.openxmlformats.org/officeDocument/2006/math">
                          <m:r>
                            <a:rPr kumimoji="1" lang="en-US" altLang="en-US" sz="1800" b="1" i="1" baseline="-25000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oMath>
                      </a14:m>
                      <a:endParaRPr kumimoji="1" lang="en-US" altLang="en-US" sz="1800" b="1" baseline="-25000" dirty="0">
                        <a:solidFill>
                          <a:srgbClr val="0033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346" name="Rectangle 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791200" y="4343400"/>
                      <a:ext cx="838200" cy="30480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t="-19231" b="-36538"/>
                      </a:stretch>
                    </a:blip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434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697039" y="4279063"/>
                  <a:ext cx="928331" cy="3699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800" dirty="0">
                      <a:latin typeface="+mn-lt"/>
                    </a:rPr>
                    <a:t>Greedy:</a:t>
                  </a:r>
                </a:p>
              </p:txBody>
            </p:sp>
            <p:sp>
              <p:nvSpPr>
                <p:cNvPr id="1435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835151" y="5179176"/>
                  <a:ext cx="615425" cy="3699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800" dirty="0">
                      <a:latin typeface="+mn-lt"/>
                    </a:rPr>
                    <a:t>OPT: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2819400" y="4038600"/>
                <a:ext cx="7405688" cy="1447800"/>
                <a:chOff x="2819400" y="4038600"/>
                <a:chExt cx="7405688" cy="1447800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2819400" y="4038600"/>
                  <a:ext cx="7405688" cy="1447800"/>
                  <a:chOff x="2819400" y="4038600"/>
                  <a:chExt cx="7405688" cy="1447800"/>
                </a:xfrm>
              </p:grpSpPr>
              <p:sp>
                <p:nvSpPr>
                  <p:cNvPr id="1435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819400" y="5486400"/>
                    <a:ext cx="74056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2819400" y="4038600"/>
                    <a:ext cx="7405688" cy="1447800"/>
                    <a:chOff x="2819400" y="4038600"/>
                    <a:chExt cx="7405688" cy="1447800"/>
                  </a:xfrm>
                </p:grpSpPr>
                <p:sp>
                  <p:nvSpPr>
                    <p:cNvPr id="14354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19400" y="4652963"/>
                      <a:ext cx="740568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58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53400" y="4038600"/>
                      <a:ext cx="0" cy="14478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accent2"/>
                      </a:solidFill>
                      <a:prstDash val="lgDash"/>
                      <a:round/>
                      <a:headEnd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4359" name="Line 22"/>
                <p:cNvSpPr>
                  <a:spLocks noChangeShapeType="1"/>
                </p:cNvSpPr>
                <p:nvPr/>
              </p:nvSpPr>
              <p:spPr bwMode="auto">
                <a:xfrm>
                  <a:off x="6629400" y="4038600"/>
                  <a:ext cx="0" cy="144780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lgDash"/>
                  <a:round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8C177F-AE9B-4097-AE44-6BAEDB523D7E}"/>
                  </a:ext>
                </a:extLst>
              </p:cNvPr>
              <p:cNvSpPr txBox="1"/>
              <p:nvPr/>
            </p:nvSpPr>
            <p:spPr>
              <a:xfrm>
                <a:off x="1422024" y="4173998"/>
                <a:ext cx="9304407" cy="40011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Compatible job</a:t>
                </a:r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2000" b="1" i="1" baseline="-2500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000" b="1" baseline="-25000" dirty="0">
                    <a:solidFill>
                      <a:srgbClr val="0066CC"/>
                    </a:solidFill>
                  </a:rPr>
                  <a:t>+1</a:t>
                </a:r>
                <a:r>
                  <a:rPr lang="en-US" sz="2000" baseline="-25000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must exist since job</a:t>
                </a:r>
                <a:r>
                  <a:rPr lang="en-US" sz="2000" dirty="0"/>
                  <a:t> </a:t>
                </a:r>
                <a:r>
                  <a:rPr kumimoji="1" lang="en-US" altLang="en-US" sz="2000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kumimoji="1"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2000" b="1" baseline="-25000" dirty="0">
                    <a:solidFill>
                      <a:srgbClr val="0066CC"/>
                    </a:solidFill>
                  </a:rPr>
                  <a:t>+1</a:t>
                </a:r>
                <a:r>
                  <a:rPr kumimoji="1" lang="en-US" altLang="en-US" sz="2000" b="1" baseline="-25000" dirty="0"/>
                  <a:t> </a:t>
                </a:r>
                <a:r>
                  <a:rPr kumimoji="1" lang="en-US" altLang="en-US" sz="2000" dirty="0">
                    <a:solidFill>
                      <a:srgbClr val="C00000"/>
                    </a:solidFill>
                  </a:rPr>
                  <a:t>is a candidate for a compatible job after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20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8C177F-AE9B-4097-AE44-6BAEDB523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024" y="4173998"/>
                <a:ext cx="9304407" cy="400110"/>
              </a:xfrm>
              <a:prstGeom prst="rect">
                <a:avLst/>
              </a:prstGeom>
              <a:blipFill>
                <a:blip r:embed="rId8"/>
                <a:stretch>
                  <a:fillRect l="-589" t="-7463" b="-2537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79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Interval Scheduling:  Analysis (Contradiction form)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329639"/>
                <a:ext cx="10747274" cy="5200045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Theorem:</a:t>
                </a:r>
                <a:r>
                  <a:rPr lang="en-US" altLang="en-US" sz="2400" dirty="0"/>
                  <a:t>   Greedy (by-finish-time) algorithm produces an optimal solution</a:t>
                </a:r>
              </a:p>
              <a:p>
                <a:pPr lvl="4" eaLnBrk="1" hangingPunct="1">
                  <a:lnSpc>
                    <a:spcPct val="80000"/>
                  </a:lnSpc>
                </a:pPr>
                <a:endParaRPr lang="en-US" altLang="en-US" sz="1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</a:t>
                </a:r>
                <a:r>
                  <a:rPr lang="en-US" altLang="en-US" sz="2400" dirty="0">
                    <a:solidFill>
                      <a:schemeClr val="hlink"/>
                    </a:solidFill>
                  </a:rPr>
                  <a:t> </a:t>
                </a:r>
                <a:r>
                  <a:rPr lang="en-US" altLang="en-US" sz="2000" dirty="0"/>
                  <a:t>(By contradiction)</a:t>
                </a:r>
              </a:p>
              <a:p>
                <a:pPr marL="457200" lvl="1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Assume that that greedy algorithm is not optimal. 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000" dirty="0"/>
                  <a:t>Let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...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000" baseline="-25000" dirty="0"/>
                  <a:t> </a:t>
                </a:r>
                <a:r>
                  <a:rPr lang="en-US" altLang="en-US" sz="2000" dirty="0"/>
                  <a:t>denote set of jobs selected by greedy algorithm.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2000" dirty="0"/>
                  <a:t>Let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...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000" baseline="-25000" dirty="0"/>
                  <a:t>  </a:t>
                </a:r>
                <a:r>
                  <a:rPr lang="en-US" altLang="en-US" sz="2000" dirty="0"/>
                  <a:t>denote set of jobs in an optimal solution with</a:t>
                </a:r>
                <a:br>
                  <a:rPr lang="en-US" altLang="en-US" sz="2000" dirty="0"/>
                </a:b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</a:rPr>
                  <a:t> = 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b="1" baseline="-25000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= 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..., </a:t>
                </a:r>
                <a:r>
                  <a:rPr lang="en-US" altLang="en-US" sz="2000" b="1" dirty="0" err="1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</a:rPr>
                  <a:t> = 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000" b="1" baseline="-25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000" dirty="0"/>
                  <a:t>for the largest possible value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2000" dirty="0"/>
                  <a:t>Since greedy is not optimal we have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/>
                  <a:t>.</a:t>
                </a:r>
              </a:p>
            </p:txBody>
          </p:sp>
        </mc:Choice>
        <mc:Fallback xmlns="">
          <p:sp>
            <p:nvSpPr>
              <p:cNvPr id="1434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29639"/>
                <a:ext cx="10747274" cy="5200045"/>
              </a:xfrm>
              <a:blipFill>
                <a:blip r:embed="rId3"/>
                <a:stretch>
                  <a:fillRect l="-851" t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F4A81D-9139-4BBB-B1BC-EF06369D77CE}" type="slidenum">
              <a:rPr lang="en-US" altLang="en-US" sz="1400">
                <a:latin typeface="Calibri" panose="020F0502020204030204" pitchFamily="34" charset="0"/>
              </a:rPr>
              <a:pPr/>
              <a:t>17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2819400" y="5539047"/>
            <a:ext cx="990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US" altLang="en-US" sz="1800" b="1" dirty="0"/>
              <a:t>o</a:t>
            </a:r>
            <a:r>
              <a:rPr kumimoji="1" lang="en-US" altLang="en-US" sz="1800" b="1" baseline="-25000" dirty="0"/>
              <a:t>1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4038600" y="5539047"/>
            <a:ext cx="12954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US" altLang="en-US" sz="1800" b="1" dirty="0"/>
              <a:t>o</a:t>
            </a:r>
            <a:r>
              <a:rPr kumimoji="1" lang="en-US" altLang="en-US" sz="1800" b="1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3" name="Rectangle 6"/>
              <p:cNvSpPr>
                <a:spLocks noChangeArrowheads="1"/>
              </p:cNvSpPr>
              <p:nvPr/>
            </p:nvSpPr>
            <p:spPr bwMode="auto">
              <a:xfrm>
                <a:off x="5791200" y="5539047"/>
                <a:ext cx="838200" cy="304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b="1" dirty="0"/>
                  <a:t>o</a:t>
                </a:r>
                <a14:m>
                  <m:oMath xmlns:m="http://schemas.openxmlformats.org/officeDocument/2006/math">
                    <m:r>
                      <a:rPr kumimoji="1" lang="en-US" altLang="en-US" sz="1800" b="1" i="1" baseline="-25000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kumimoji="1" lang="en-US" altLang="en-US" sz="1800" b="1" baseline="-25000" dirty="0"/>
              </a:p>
            </p:txBody>
          </p:sp>
        </mc:Choice>
        <mc:Fallback xmlns="">
          <p:sp>
            <p:nvSpPr>
              <p:cNvPr id="1434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00" y="5539047"/>
                <a:ext cx="838200" cy="304800"/>
              </a:xfrm>
              <a:prstGeom prst="rect">
                <a:avLst/>
              </a:prstGeom>
              <a:blipFill>
                <a:blip r:embed="rId4"/>
                <a:stretch>
                  <a:fillRect t="-19231" b="-38462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2819400" y="4700847"/>
            <a:ext cx="990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b="1" dirty="0">
                <a:solidFill>
                  <a:srgbClr val="0033CC"/>
                </a:solidFill>
              </a:rPr>
              <a:t>a</a:t>
            </a:r>
            <a:r>
              <a:rPr kumimoji="1" lang="en-US" altLang="en-US" sz="1800" b="1" baseline="-25000" dirty="0">
                <a:solidFill>
                  <a:srgbClr val="0033CC"/>
                </a:solidFill>
              </a:rPr>
              <a:t>1</a:t>
            </a:r>
            <a:endParaRPr kumimoji="1" lang="en-US" altLang="en-US" b="1" dirty="0">
              <a:solidFill>
                <a:srgbClr val="0033CC"/>
              </a:solidFill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4038600" y="4700847"/>
            <a:ext cx="12954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US" altLang="en-US" sz="1800" b="1" dirty="0">
                <a:solidFill>
                  <a:srgbClr val="0033CC"/>
                </a:solidFill>
              </a:rPr>
              <a:t>a</a:t>
            </a:r>
            <a:r>
              <a:rPr kumimoji="1" lang="en-US" altLang="en-US" sz="1800" b="1" baseline="-25000" dirty="0">
                <a:solidFill>
                  <a:srgbClr val="0033CC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9"/>
              <p:cNvSpPr>
                <a:spLocks noChangeArrowheads="1"/>
              </p:cNvSpPr>
              <p:nvPr/>
            </p:nvSpPr>
            <p:spPr bwMode="auto">
              <a:xfrm>
                <a:off x="5791200" y="4700847"/>
                <a:ext cx="838200" cy="3048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b="1" dirty="0" err="1">
                    <a:solidFill>
                      <a:srgbClr val="0033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sz="1800" b="1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kumimoji="1" lang="en-US" altLang="en-US" sz="1800" b="1" baseline="-25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4346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00" y="4700847"/>
                <a:ext cx="838200" cy="304800"/>
              </a:xfrm>
              <a:prstGeom prst="rect">
                <a:avLst/>
              </a:prstGeom>
              <a:blipFill>
                <a:blip r:embed="rId5"/>
                <a:stretch>
                  <a:fillRect t="-17308" b="-38462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7" name="Rectangle 10"/>
              <p:cNvSpPr>
                <a:spLocks noChangeArrowheads="1"/>
              </p:cNvSpPr>
              <p:nvPr/>
            </p:nvSpPr>
            <p:spPr bwMode="auto">
              <a:xfrm>
                <a:off x="6858000" y="4700847"/>
                <a:ext cx="1066800" cy="3048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b="1" dirty="0">
                    <a:solidFill>
                      <a:srgbClr val="0033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sz="1800" b="1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1800" b="1" baseline="-25000" dirty="0">
                    <a:solidFill>
                      <a:srgbClr val="0033CC"/>
                    </a:solidFill>
                  </a:rPr>
                  <a:t>+1</a:t>
                </a:r>
              </a:p>
            </p:txBody>
          </p:sp>
        </mc:Choice>
        <mc:Fallback xmlns="">
          <p:sp>
            <p:nvSpPr>
              <p:cNvPr id="14347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4700847"/>
                <a:ext cx="1066800" cy="304800"/>
              </a:xfrm>
              <a:prstGeom prst="rect">
                <a:avLst/>
              </a:prstGeom>
              <a:blipFill>
                <a:blip r:embed="rId6"/>
                <a:stretch>
                  <a:fillRect t="-17308" b="-38462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8382000" y="5539047"/>
            <a:ext cx="14478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US" altLang="en-US" sz="1600" dirty="0">
                <a:solidFill>
                  <a:schemeClr val="accent6">
                    <a:lumMod val="50000"/>
                  </a:schemeClr>
                </a:solidFill>
              </a:rPr>
              <a:t>. . .</a:t>
            </a:r>
          </a:p>
        </p:txBody>
      </p:sp>
      <p:sp>
        <p:nvSpPr>
          <p:cNvPr id="14349" name="Text Box 12"/>
          <p:cNvSpPr txBox="1">
            <a:spLocks noChangeArrowheads="1"/>
          </p:cNvSpPr>
          <p:nvPr/>
        </p:nvSpPr>
        <p:spPr bwMode="auto">
          <a:xfrm>
            <a:off x="1697039" y="4636510"/>
            <a:ext cx="92833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dirty="0">
                <a:latin typeface="+mn-lt"/>
              </a:rPr>
              <a:t>Greedy:</a:t>
            </a:r>
          </a:p>
        </p:txBody>
      </p:sp>
      <p:sp>
        <p:nvSpPr>
          <p:cNvPr id="14350" name="Text Box 13"/>
          <p:cNvSpPr txBox="1">
            <a:spLocks noChangeArrowheads="1"/>
          </p:cNvSpPr>
          <p:nvPr/>
        </p:nvSpPr>
        <p:spPr bwMode="auto">
          <a:xfrm>
            <a:off x="1835151" y="5536623"/>
            <a:ext cx="61542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dirty="0">
                <a:latin typeface="+mn-lt"/>
              </a:rPr>
              <a:t>OPT: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51" name="Rectangle 14"/>
              <p:cNvSpPr>
                <a:spLocks noChangeArrowheads="1"/>
              </p:cNvSpPr>
              <p:nvPr/>
            </p:nvSpPr>
            <p:spPr bwMode="auto">
              <a:xfrm>
                <a:off x="7467600" y="5539047"/>
                <a:ext cx="685800" cy="304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b="1" dirty="0"/>
                  <a:t>o</a:t>
                </a:r>
                <a14:m>
                  <m:oMath xmlns:m="http://schemas.openxmlformats.org/officeDocument/2006/math">
                    <m:r>
                      <a:rPr kumimoji="1" lang="en-US" altLang="en-US" sz="1800" b="1" i="1" baseline="-25000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1800" b="1" baseline="-25000" dirty="0"/>
                  <a:t>+1</a:t>
                </a:r>
                <a:endParaRPr kumimoji="1" lang="en-US" altLang="en-US" sz="1800" b="1" dirty="0"/>
              </a:p>
            </p:txBody>
          </p:sp>
        </mc:Choice>
        <mc:Fallback xmlns="">
          <p:sp>
            <p:nvSpPr>
              <p:cNvPr id="14351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7600" y="5539047"/>
                <a:ext cx="685800" cy="304800"/>
              </a:xfrm>
              <a:prstGeom prst="rect">
                <a:avLst/>
              </a:prstGeom>
              <a:blipFill>
                <a:blip r:embed="rId7"/>
                <a:stretch>
                  <a:fillRect t="-19231" b="-38462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819400" y="5010410"/>
            <a:ext cx="7405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/>
            <a:endParaRPr lang="en-US"/>
          </a:p>
        </p:txBody>
      </p:sp>
      <p:sp>
        <p:nvSpPr>
          <p:cNvPr id="14355" name="Line 18"/>
          <p:cNvSpPr>
            <a:spLocks noChangeShapeType="1"/>
          </p:cNvSpPr>
          <p:nvPr/>
        </p:nvSpPr>
        <p:spPr bwMode="auto">
          <a:xfrm>
            <a:off x="2819400" y="5843847"/>
            <a:ext cx="7405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56" name="Text Box 19"/>
              <p:cNvSpPr txBox="1">
                <a:spLocks noChangeArrowheads="1"/>
              </p:cNvSpPr>
              <p:nvPr/>
            </p:nvSpPr>
            <p:spPr bwMode="auto">
              <a:xfrm>
                <a:off x="2049482" y="4063725"/>
                <a:ext cx="8321635" cy="307777"/>
              </a:xfrm>
              <a:prstGeom prst="rect">
                <a:avLst/>
              </a:prstGeom>
              <a:noFill/>
              <a:ln w="15875">
                <a:solidFill>
                  <a:srgbClr val="69508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019175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1019175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1019175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1019175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1019175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en-US" dirty="0">
                    <a:solidFill>
                      <a:srgbClr val="695082"/>
                    </a:solidFill>
                    <a:latin typeface="+mn-lt"/>
                  </a:rPr>
                  <a:t>Since </a:t>
                </a:r>
                <a14:m>
                  <m:oMath xmlns:m="http://schemas.openxmlformats.org/officeDocument/2006/math">
                    <m:r>
                      <a:rPr kumimoji="1"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dirty="0">
                    <a:latin typeface="+mn-lt"/>
                  </a:rPr>
                  <a:t> </a:t>
                </a:r>
                <a:r>
                  <a:rPr kumimoji="1" lang="en-US" altLang="en-US" dirty="0">
                    <a:solidFill>
                      <a:srgbClr val="695082"/>
                    </a:solidFill>
                    <a:latin typeface="+mn-lt"/>
                  </a:rPr>
                  <a:t>is largest, job</a:t>
                </a:r>
                <a:r>
                  <a:rPr kumimoji="1" lang="en-US" altLang="en-US" dirty="0">
                    <a:latin typeface="+mn-lt"/>
                  </a:rPr>
                  <a:t> </a:t>
                </a:r>
                <a:r>
                  <a:rPr kumimoji="1" lang="en-US" altLang="en-US" b="1" dirty="0">
                    <a:solidFill>
                      <a:srgbClr val="0066CC"/>
                    </a:solidFill>
                    <a:latin typeface="+mn-lt"/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b="1" baseline="-25000" dirty="0">
                    <a:solidFill>
                      <a:srgbClr val="0066CC"/>
                    </a:solidFill>
                    <a:latin typeface="+mn-lt"/>
                  </a:rPr>
                  <a:t>+1</a:t>
                </a:r>
                <a14:m>
                  <m:oMath xmlns:m="http://schemas.openxmlformats.org/officeDocument/2006/math">
                    <m:r>
                      <a:rPr kumimoji="1"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en-US" b="1" dirty="0">
                    <a:solidFill>
                      <a:srgbClr val="0033CC"/>
                    </a:solidFill>
                    <a:latin typeface="+mn-lt"/>
                  </a:rPr>
                  <a:t> </a:t>
                </a:r>
                <a:r>
                  <a:rPr kumimoji="1" lang="en-US" altLang="en-US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kumimoji="1" lang="en-US" altLang="en-US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b="1" baseline="-25000" dirty="0">
                    <a:solidFill>
                      <a:srgbClr val="0066CC"/>
                    </a:solidFill>
                  </a:rPr>
                  <a:t>+1  </a:t>
                </a:r>
                <a:r>
                  <a:rPr kumimoji="1" lang="en-US" altLang="en-US" dirty="0">
                    <a:solidFill>
                      <a:srgbClr val="695082"/>
                    </a:solidFill>
                  </a:rPr>
                  <a:t>and </a:t>
                </a:r>
                <a:r>
                  <a:rPr kumimoji="1" lang="en-US" altLang="en-US" b="1" dirty="0">
                    <a:solidFill>
                      <a:srgbClr val="0066CC"/>
                    </a:solidFill>
                    <a:latin typeface="Calibri" panose="020F0502020204030204"/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b="1" baseline="-25000" dirty="0">
                    <a:solidFill>
                      <a:srgbClr val="0066CC"/>
                    </a:solidFill>
                    <a:latin typeface="Calibri" panose="020F0502020204030204"/>
                  </a:rPr>
                  <a:t>+1</a:t>
                </a:r>
                <a:r>
                  <a:rPr kumimoji="1" lang="en-US" altLang="en-US" dirty="0">
                    <a:solidFill>
                      <a:srgbClr val="695082"/>
                    </a:solidFill>
                  </a:rPr>
                  <a:t> </a:t>
                </a:r>
                <a:r>
                  <a:rPr kumimoji="1" lang="en-US" altLang="en-US" dirty="0">
                    <a:solidFill>
                      <a:srgbClr val="695082"/>
                    </a:solidFill>
                    <a:latin typeface="+mn-lt"/>
                  </a:rPr>
                  <a:t>finishes at least as early as </a:t>
                </a:r>
                <a:r>
                  <a:rPr kumimoji="1" lang="en-US" altLang="en-US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o</a:t>
                </a:r>
                <a14:m>
                  <m:oMath xmlns:m="http://schemas.openxmlformats.org/officeDocument/2006/math">
                    <m:r>
                      <a:rPr kumimoji="1" lang="en-US" altLang="en-US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b="1" baseline="-25000" dirty="0">
                    <a:solidFill>
                      <a:srgbClr val="0066CC"/>
                    </a:solidFill>
                    <a:latin typeface="+mn-lt"/>
                  </a:rPr>
                  <a:t>+1 </a:t>
                </a:r>
                <a:r>
                  <a:rPr kumimoji="1" lang="en-US" altLang="en-US" dirty="0">
                    <a:solidFill>
                      <a:srgbClr val="695082"/>
                    </a:solidFill>
                    <a:latin typeface="+mn-lt"/>
                  </a:rPr>
                  <a:t>does.</a:t>
                </a:r>
              </a:p>
            </p:txBody>
          </p:sp>
        </mc:Choice>
        <mc:Fallback xmlns="">
          <p:sp>
            <p:nvSpPr>
              <p:cNvPr id="14356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9482" y="4063725"/>
                <a:ext cx="8321635" cy="307777"/>
              </a:xfrm>
              <a:prstGeom prst="rect">
                <a:avLst/>
              </a:prstGeom>
              <a:blipFill>
                <a:blip r:embed="rId8"/>
                <a:stretch>
                  <a:fillRect l="-1754" t="-24528" r="-292" b="-43396"/>
                </a:stretch>
              </a:blipFill>
              <a:ln w="15875">
                <a:solidFill>
                  <a:srgbClr val="69508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58" name="Line 21"/>
          <p:cNvSpPr>
            <a:spLocks noChangeShapeType="1"/>
          </p:cNvSpPr>
          <p:nvPr/>
        </p:nvSpPr>
        <p:spPr bwMode="auto">
          <a:xfrm>
            <a:off x="8153400" y="4396047"/>
            <a:ext cx="0" cy="1447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4359" name="Line 22"/>
          <p:cNvSpPr>
            <a:spLocks noChangeShapeType="1"/>
          </p:cNvSpPr>
          <p:nvPr/>
        </p:nvSpPr>
        <p:spPr bwMode="auto">
          <a:xfrm>
            <a:off x="6629400" y="4396047"/>
            <a:ext cx="0" cy="1447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18243" y="5975687"/>
                <a:ext cx="9735742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Can come up with another optimal schedule agreeing with Greedy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solidFill>
                      <a:srgbClr val="0066CC"/>
                    </a:solidFill>
                  </a:rPr>
                  <a:t>+1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steps: </a:t>
                </a:r>
                <a:r>
                  <a:rPr lang="en-US" dirty="0"/>
                  <a:t>Replace </a:t>
                </a:r>
                <a:r>
                  <a:rPr kumimoji="1" lang="en-US" altLang="en-US" b="1" dirty="0">
                    <a:solidFill>
                      <a:srgbClr val="0066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14:m>
                  <m:oMath xmlns:m="http://schemas.openxmlformats.org/officeDocument/2006/math">
                    <m:r>
                      <a:rPr kumimoji="1" lang="en-US" altLang="en-US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b="1" baseline="-25000" dirty="0">
                    <a:solidFill>
                      <a:srgbClr val="0066CC"/>
                    </a:solidFill>
                  </a:rPr>
                  <a:t>+1</a:t>
                </a:r>
                <a:r>
                  <a:rPr lang="en-US" dirty="0"/>
                  <a:t> by</a:t>
                </a:r>
                <a:r>
                  <a:rPr kumimoji="1" lang="en-US" altLang="en-US" b="1" dirty="0">
                    <a:solidFill>
                      <a:srgbClr val="0066CC"/>
                    </a:solidFill>
                  </a:rPr>
                  <a:t> a</a:t>
                </a:r>
                <a14:m>
                  <m:oMath xmlns:m="http://schemas.openxmlformats.org/officeDocument/2006/math">
                    <m:r>
                      <a:rPr kumimoji="1" lang="en-US" altLang="en-US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b="1" baseline="-25000" dirty="0">
                    <a:solidFill>
                      <a:srgbClr val="0066CC"/>
                    </a:solidFill>
                  </a:rPr>
                  <a:t>+1</a:t>
                </a:r>
                <a:r>
                  <a:rPr lang="en-US" altLang="en-US" dirty="0"/>
                  <a:t>.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43" y="5975687"/>
                <a:ext cx="9735742" cy="369332"/>
              </a:xfrm>
              <a:prstGeom prst="rect">
                <a:avLst/>
              </a:prstGeom>
              <a:blipFill>
                <a:blip r:embed="rId9"/>
                <a:stretch>
                  <a:fillRect l="-438" t="-7937" b="-2222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52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972192"/>
                <a:ext cx="10747274" cy="5200045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Theorem:</a:t>
                </a:r>
                <a:r>
                  <a:rPr lang="en-US" altLang="en-US" sz="2400" dirty="0"/>
                  <a:t>   Greedy (by-finish-time) algorithm produces an optimal solution</a:t>
                </a:r>
              </a:p>
              <a:p>
                <a:pPr lvl="4" eaLnBrk="1" hangingPunct="1">
                  <a:lnSpc>
                    <a:spcPct val="80000"/>
                  </a:lnSpc>
                </a:pPr>
                <a:endParaRPr lang="en-US" altLang="en-US" sz="1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</a:t>
                </a:r>
                <a:r>
                  <a:rPr lang="en-US" altLang="en-US" sz="2400" dirty="0">
                    <a:solidFill>
                      <a:schemeClr val="hlink"/>
                    </a:solidFill>
                  </a:rPr>
                  <a:t> </a:t>
                </a:r>
                <a:r>
                  <a:rPr lang="en-US" altLang="en-US" sz="2000" dirty="0"/>
                  <a:t>(By contradiction)</a:t>
                </a:r>
              </a:p>
              <a:p>
                <a:pPr marL="457200" lvl="1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Assume that that greedy algorithm is not optimal. 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000" dirty="0"/>
                  <a:t>Let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...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000" baseline="-25000" dirty="0"/>
                  <a:t> </a:t>
                </a:r>
                <a:r>
                  <a:rPr lang="en-US" altLang="en-US" sz="2000" dirty="0"/>
                  <a:t>denote set of jobs selected by greedy algorithm.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2000" dirty="0"/>
                  <a:t>Let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...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000" baseline="-25000" dirty="0"/>
                  <a:t>  </a:t>
                </a:r>
                <a:r>
                  <a:rPr lang="en-US" altLang="en-US" sz="2000" dirty="0"/>
                  <a:t>denote set of jobs in an optimal solution with</a:t>
                </a:r>
                <a:br>
                  <a:rPr lang="en-US" altLang="en-US" sz="2000" dirty="0"/>
                </a:b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</a:rPr>
                  <a:t> = 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b="1" baseline="-25000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= 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..., </a:t>
                </a:r>
                <a:r>
                  <a:rPr lang="en-US" altLang="en-US" sz="2000" b="1" dirty="0" err="1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</a:rPr>
                  <a:t> = 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000" b="1" baseline="-25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000" dirty="0"/>
                  <a:t>for the largest possible value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2000" dirty="0"/>
                  <a:t>Since greedy is not optimal we have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/>
                  <a:t>.</a:t>
                </a:r>
              </a:p>
            </p:txBody>
          </p:sp>
        </mc:Choice>
        <mc:Fallback xmlns="">
          <p:sp>
            <p:nvSpPr>
              <p:cNvPr id="1434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10747274" cy="5200045"/>
              </a:xfrm>
              <a:blipFill>
                <a:blip r:embed="rId3"/>
                <a:stretch>
                  <a:fillRect l="-851" t="-2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6857999" y="5179176"/>
                <a:ext cx="1066800" cy="304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b="1" dirty="0">
                    <a:solidFill>
                      <a:schemeClr val="tx1"/>
                    </a:solidFill>
                  </a:rPr>
                  <a:t>o’</a:t>
                </a:r>
                <a14:m>
                  <m:oMath xmlns:m="http://schemas.openxmlformats.org/officeDocument/2006/math">
                    <m:r>
                      <a:rPr kumimoji="1" lang="en-US" altLang="en-US" sz="1800" b="1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1800" b="1" baseline="-25000" dirty="0">
                    <a:solidFill>
                      <a:schemeClr val="tx1"/>
                    </a:solidFill>
                  </a:rPr>
                  <a:t>+1</a:t>
                </a:r>
              </a:p>
            </p:txBody>
          </p:sp>
        </mc:Choice>
        <mc:Fallback xmlns="">
          <p:sp>
            <p:nvSpPr>
              <p:cNvPr id="22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7999" y="5179176"/>
                <a:ext cx="1066800" cy="304800"/>
              </a:xfrm>
              <a:prstGeom prst="rect">
                <a:avLst/>
              </a:prstGeom>
              <a:blipFill>
                <a:blip r:embed="rId4"/>
                <a:stretch>
                  <a:fillRect t="-19231" b="-38462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Interval Scheduling:  Analysis (Contradiction form)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F4A81D-9139-4BBB-B1BC-EF06369D77CE}" type="slidenum">
              <a:rPr lang="en-US" altLang="en-US" sz="1400">
                <a:latin typeface="Calibri" panose="020F0502020204030204" pitchFamily="34" charset="0"/>
              </a:rPr>
              <a:pPr/>
              <a:t>18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2819400" y="5181600"/>
            <a:ext cx="990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US" altLang="en-US" sz="1800" b="1" dirty="0"/>
              <a:t>o</a:t>
            </a:r>
            <a:r>
              <a:rPr kumimoji="1" lang="en-US" altLang="en-US" sz="1800" b="1" baseline="-25000" dirty="0"/>
              <a:t>1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4038600" y="5181600"/>
            <a:ext cx="12954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US" altLang="en-US" sz="1800" b="1" dirty="0"/>
              <a:t>o</a:t>
            </a:r>
            <a:r>
              <a:rPr kumimoji="1" lang="en-US" altLang="en-US" sz="1800" b="1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3" name="Rectangle 6"/>
              <p:cNvSpPr>
                <a:spLocks noChangeArrowheads="1"/>
              </p:cNvSpPr>
              <p:nvPr/>
            </p:nvSpPr>
            <p:spPr bwMode="auto">
              <a:xfrm>
                <a:off x="5791200" y="5181600"/>
                <a:ext cx="838200" cy="304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b="1" dirty="0"/>
                  <a:t>o</a:t>
                </a:r>
                <a14:m>
                  <m:oMath xmlns:m="http://schemas.openxmlformats.org/officeDocument/2006/math">
                    <m:r>
                      <a:rPr kumimoji="1" lang="en-US" altLang="en-US" sz="1800" b="1" i="1" baseline="-25000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kumimoji="1" lang="en-US" altLang="en-US" sz="1800" b="1" baseline="-25000" dirty="0"/>
              </a:p>
            </p:txBody>
          </p:sp>
        </mc:Choice>
        <mc:Fallback xmlns="">
          <p:sp>
            <p:nvSpPr>
              <p:cNvPr id="1434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00" y="5181600"/>
                <a:ext cx="838200" cy="304800"/>
              </a:xfrm>
              <a:prstGeom prst="rect">
                <a:avLst/>
              </a:prstGeom>
              <a:blipFill>
                <a:blip r:embed="rId5"/>
                <a:stretch>
                  <a:fillRect t="-17308" b="-38462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2819400" y="4343400"/>
            <a:ext cx="990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b="1" dirty="0">
                <a:solidFill>
                  <a:srgbClr val="0033CC"/>
                </a:solidFill>
              </a:rPr>
              <a:t>a</a:t>
            </a:r>
            <a:r>
              <a:rPr kumimoji="1" lang="en-US" altLang="en-US" sz="1800" b="1" baseline="-25000" dirty="0">
                <a:solidFill>
                  <a:srgbClr val="0033CC"/>
                </a:solidFill>
              </a:rPr>
              <a:t>1</a:t>
            </a:r>
            <a:endParaRPr kumimoji="1" lang="en-US" altLang="en-US" b="1" dirty="0">
              <a:solidFill>
                <a:srgbClr val="0033CC"/>
              </a:solidFill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4038600" y="4343400"/>
            <a:ext cx="12954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US" altLang="en-US" sz="1800" b="1" dirty="0">
                <a:solidFill>
                  <a:srgbClr val="0033CC"/>
                </a:solidFill>
              </a:rPr>
              <a:t>a</a:t>
            </a:r>
            <a:r>
              <a:rPr kumimoji="1" lang="en-US" altLang="en-US" sz="1800" b="1" baseline="-25000" dirty="0">
                <a:solidFill>
                  <a:srgbClr val="0033CC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9"/>
              <p:cNvSpPr>
                <a:spLocks noChangeArrowheads="1"/>
              </p:cNvSpPr>
              <p:nvPr/>
            </p:nvSpPr>
            <p:spPr bwMode="auto">
              <a:xfrm>
                <a:off x="5791200" y="4343400"/>
                <a:ext cx="838200" cy="3048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b="1" dirty="0" err="1">
                    <a:solidFill>
                      <a:srgbClr val="0033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sz="1800" b="1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kumimoji="1" lang="en-US" altLang="en-US" sz="1800" b="1" baseline="-25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4346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00" y="4343400"/>
                <a:ext cx="838200" cy="304800"/>
              </a:xfrm>
              <a:prstGeom prst="rect">
                <a:avLst/>
              </a:prstGeom>
              <a:blipFill>
                <a:blip r:embed="rId6"/>
                <a:stretch>
                  <a:fillRect t="-19231" b="-36538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7" name="Rectangle 10"/>
              <p:cNvSpPr>
                <a:spLocks noChangeArrowheads="1"/>
              </p:cNvSpPr>
              <p:nvPr/>
            </p:nvSpPr>
            <p:spPr bwMode="auto">
              <a:xfrm>
                <a:off x="6858000" y="4343400"/>
                <a:ext cx="1066800" cy="3048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b="1" dirty="0">
                    <a:solidFill>
                      <a:srgbClr val="0033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sz="1800" b="1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1800" b="1" baseline="-25000" dirty="0">
                    <a:solidFill>
                      <a:srgbClr val="0033CC"/>
                    </a:solidFill>
                  </a:rPr>
                  <a:t>+1</a:t>
                </a:r>
              </a:p>
            </p:txBody>
          </p:sp>
        </mc:Choice>
        <mc:Fallback xmlns="">
          <p:sp>
            <p:nvSpPr>
              <p:cNvPr id="14347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4343400"/>
                <a:ext cx="1066800" cy="304800"/>
              </a:xfrm>
              <a:prstGeom prst="rect">
                <a:avLst/>
              </a:prstGeom>
              <a:blipFill>
                <a:blip r:embed="rId7"/>
                <a:stretch>
                  <a:fillRect t="-19231" b="-36538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8382000" y="5181600"/>
            <a:ext cx="14478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US" altLang="en-US" sz="1600" dirty="0">
                <a:solidFill>
                  <a:schemeClr val="accent6">
                    <a:lumMod val="50000"/>
                  </a:schemeClr>
                </a:solidFill>
              </a:rPr>
              <a:t>. . .</a:t>
            </a:r>
          </a:p>
        </p:txBody>
      </p:sp>
      <p:sp>
        <p:nvSpPr>
          <p:cNvPr id="14349" name="Text Box 12"/>
          <p:cNvSpPr txBox="1">
            <a:spLocks noChangeArrowheads="1"/>
          </p:cNvSpPr>
          <p:nvPr/>
        </p:nvSpPr>
        <p:spPr bwMode="auto">
          <a:xfrm>
            <a:off x="1697039" y="4279063"/>
            <a:ext cx="92833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dirty="0">
                <a:latin typeface="+mn-lt"/>
              </a:rPr>
              <a:t>Greedy:</a:t>
            </a:r>
          </a:p>
        </p:txBody>
      </p:sp>
      <p:sp>
        <p:nvSpPr>
          <p:cNvPr id="14350" name="Text Box 13"/>
          <p:cNvSpPr txBox="1">
            <a:spLocks noChangeArrowheads="1"/>
          </p:cNvSpPr>
          <p:nvPr/>
        </p:nvSpPr>
        <p:spPr bwMode="auto">
          <a:xfrm>
            <a:off x="1835151" y="5179176"/>
            <a:ext cx="61542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dirty="0">
                <a:latin typeface="+mn-lt"/>
              </a:rPr>
              <a:t>OPT:</a:t>
            </a: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819400" y="4652963"/>
            <a:ext cx="7405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/>
            <a:endParaRPr lang="en-US"/>
          </a:p>
        </p:txBody>
      </p:sp>
      <p:sp>
        <p:nvSpPr>
          <p:cNvPr id="14355" name="Line 18"/>
          <p:cNvSpPr>
            <a:spLocks noChangeShapeType="1"/>
          </p:cNvSpPr>
          <p:nvPr/>
        </p:nvSpPr>
        <p:spPr bwMode="auto">
          <a:xfrm>
            <a:off x="2819400" y="5486400"/>
            <a:ext cx="7405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56" name="Text Box 19"/>
              <p:cNvSpPr txBox="1">
                <a:spLocks noChangeArrowheads="1"/>
              </p:cNvSpPr>
              <p:nvPr/>
            </p:nvSpPr>
            <p:spPr bwMode="auto">
              <a:xfrm>
                <a:off x="2048256" y="3703320"/>
                <a:ext cx="8321635" cy="307777"/>
              </a:xfrm>
              <a:prstGeom prst="rect">
                <a:avLst/>
              </a:prstGeom>
              <a:noFill/>
              <a:ln w="15875">
                <a:solidFill>
                  <a:srgbClr val="69508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019175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1019175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1019175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1019175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1019175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en-US" dirty="0">
                    <a:solidFill>
                      <a:srgbClr val="695082"/>
                    </a:solidFill>
                    <a:latin typeface="+mn-lt"/>
                  </a:rPr>
                  <a:t>Since </a:t>
                </a:r>
                <a14:m>
                  <m:oMath xmlns:m="http://schemas.openxmlformats.org/officeDocument/2006/math">
                    <m:r>
                      <a:rPr kumimoji="1"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dirty="0">
                    <a:latin typeface="+mn-lt"/>
                  </a:rPr>
                  <a:t> </a:t>
                </a:r>
                <a:r>
                  <a:rPr kumimoji="1" lang="en-US" altLang="en-US" dirty="0">
                    <a:solidFill>
                      <a:srgbClr val="695082"/>
                    </a:solidFill>
                    <a:latin typeface="+mn-lt"/>
                  </a:rPr>
                  <a:t>is largest, job</a:t>
                </a:r>
                <a:r>
                  <a:rPr kumimoji="1" lang="en-US" altLang="en-US" dirty="0">
                    <a:latin typeface="+mn-lt"/>
                  </a:rPr>
                  <a:t> </a:t>
                </a:r>
                <a:r>
                  <a:rPr kumimoji="1" lang="en-US" altLang="en-US" b="1" dirty="0">
                    <a:solidFill>
                      <a:srgbClr val="0066CC"/>
                    </a:solidFill>
                    <a:latin typeface="+mn-lt"/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b="1" baseline="-25000" dirty="0">
                    <a:solidFill>
                      <a:srgbClr val="0066CC"/>
                    </a:solidFill>
                    <a:latin typeface="+mn-lt"/>
                  </a:rPr>
                  <a:t>+1</a:t>
                </a:r>
                <a14:m>
                  <m:oMath xmlns:m="http://schemas.openxmlformats.org/officeDocument/2006/math">
                    <m:r>
                      <a:rPr kumimoji="1"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en-US" b="1" dirty="0">
                    <a:solidFill>
                      <a:srgbClr val="0033CC"/>
                    </a:solidFill>
                    <a:latin typeface="+mn-lt"/>
                  </a:rPr>
                  <a:t> </a:t>
                </a:r>
                <a:r>
                  <a:rPr kumimoji="1" lang="en-US" altLang="en-US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kumimoji="1" lang="en-US" altLang="en-US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b="1" baseline="-25000" dirty="0">
                    <a:solidFill>
                      <a:srgbClr val="0066CC"/>
                    </a:solidFill>
                  </a:rPr>
                  <a:t>+1  </a:t>
                </a:r>
                <a:r>
                  <a:rPr kumimoji="1" lang="en-US" altLang="en-US" dirty="0">
                    <a:solidFill>
                      <a:srgbClr val="695082"/>
                    </a:solidFill>
                  </a:rPr>
                  <a:t>and </a:t>
                </a:r>
                <a:r>
                  <a:rPr kumimoji="1" lang="en-US" altLang="en-US" b="1" dirty="0">
                    <a:solidFill>
                      <a:srgbClr val="0066CC"/>
                    </a:solidFill>
                    <a:latin typeface="Calibri" panose="020F0502020204030204"/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b="1" baseline="-25000" dirty="0">
                    <a:solidFill>
                      <a:srgbClr val="0066CC"/>
                    </a:solidFill>
                    <a:latin typeface="Calibri" panose="020F0502020204030204"/>
                  </a:rPr>
                  <a:t>+1</a:t>
                </a:r>
                <a:r>
                  <a:rPr kumimoji="1" lang="en-US" altLang="en-US" dirty="0">
                    <a:solidFill>
                      <a:srgbClr val="695082"/>
                    </a:solidFill>
                  </a:rPr>
                  <a:t> </a:t>
                </a:r>
                <a:r>
                  <a:rPr kumimoji="1" lang="en-US" altLang="en-US" dirty="0">
                    <a:solidFill>
                      <a:srgbClr val="695082"/>
                    </a:solidFill>
                    <a:latin typeface="+mn-lt"/>
                  </a:rPr>
                  <a:t>finishes at least as early as </a:t>
                </a:r>
                <a:r>
                  <a:rPr kumimoji="1" lang="en-US" altLang="en-US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o</a:t>
                </a:r>
                <a14:m>
                  <m:oMath xmlns:m="http://schemas.openxmlformats.org/officeDocument/2006/math">
                    <m:r>
                      <a:rPr kumimoji="1" lang="en-US" altLang="en-US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b="1" baseline="-25000" dirty="0">
                    <a:solidFill>
                      <a:srgbClr val="0066CC"/>
                    </a:solidFill>
                    <a:latin typeface="+mn-lt"/>
                  </a:rPr>
                  <a:t>+1 </a:t>
                </a:r>
                <a:r>
                  <a:rPr kumimoji="1" lang="en-US" altLang="en-US" dirty="0">
                    <a:solidFill>
                      <a:srgbClr val="695082"/>
                    </a:solidFill>
                    <a:latin typeface="+mn-lt"/>
                  </a:rPr>
                  <a:t>does.</a:t>
                </a:r>
              </a:p>
            </p:txBody>
          </p:sp>
        </mc:Choice>
        <mc:Fallback xmlns="">
          <p:sp>
            <p:nvSpPr>
              <p:cNvPr id="14356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8256" y="3703320"/>
                <a:ext cx="8321635" cy="307777"/>
              </a:xfrm>
              <a:prstGeom prst="rect">
                <a:avLst/>
              </a:prstGeom>
              <a:blipFill>
                <a:blip r:embed="rId8"/>
                <a:stretch>
                  <a:fillRect l="-1754" t="-24528" r="-219" b="-43396"/>
                </a:stretch>
              </a:blipFill>
              <a:ln w="15875">
                <a:solidFill>
                  <a:srgbClr val="69508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58" name="Line 21"/>
          <p:cNvSpPr>
            <a:spLocks noChangeShapeType="1"/>
          </p:cNvSpPr>
          <p:nvPr/>
        </p:nvSpPr>
        <p:spPr bwMode="auto">
          <a:xfrm>
            <a:off x="8153400" y="4038600"/>
            <a:ext cx="0" cy="1447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4359" name="Line 22"/>
          <p:cNvSpPr>
            <a:spLocks noChangeShapeType="1"/>
          </p:cNvSpPr>
          <p:nvPr/>
        </p:nvSpPr>
        <p:spPr bwMode="auto">
          <a:xfrm>
            <a:off x="6629400" y="4038600"/>
            <a:ext cx="0" cy="1447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18243" y="5618240"/>
                <a:ext cx="9735742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Can come up with another optimal schedule agreeing with Greedy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solidFill>
                      <a:srgbClr val="0066CC"/>
                    </a:solidFill>
                  </a:rPr>
                  <a:t>+1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steps: </a:t>
                </a:r>
                <a:r>
                  <a:rPr lang="en-US" dirty="0"/>
                  <a:t>Replace </a:t>
                </a:r>
                <a:r>
                  <a:rPr kumimoji="1" lang="en-US" altLang="en-US" b="1" dirty="0">
                    <a:solidFill>
                      <a:srgbClr val="0066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14:m>
                  <m:oMath xmlns:m="http://schemas.openxmlformats.org/officeDocument/2006/math">
                    <m:r>
                      <a:rPr kumimoji="1" lang="en-US" altLang="en-US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b="1" baseline="-25000" dirty="0">
                    <a:solidFill>
                      <a:srgbClr val="0066CC"/>
                    </a:solidFill>
                  </a:rPr>
                  <a:t>+1</a:t>
                </a:r>
                <a:r>
                  <a:rPr lang="en-US" dirty="0"/>
                  <a:t> by</a:t>
                </a:r>
                <a:r>
                  <a:rPr kumimoji="1" lang="en-US" altLang="en-US" b="1" dirty="0">
                    <a:solidFill>
                      <a:srgbClr val="0066CC"/>
                    </a:solidFill>
                  </a:rPr>
                  <a:t> </a:t>
                </a:r>
                <a:r>
                  <a:rPr kumimoji="1" lang="en-US" altLang="en-US" b="1" dirty="0">
                    <a:solidFill>
                      <a:srgbClr val="0066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b="1" baseline="-25000" dirty="0">
                    <a:solidFill>
                      <a:srgbClr val="0066CC"/>
                    </a:solidFill>
                  </a:rPr>
                  <a:t>+1</a:t>
                </a:r>
                <a:r>
                  <a:rPr lang="en-US" altLang="en-US" dirty="0"/>
                  <a:t>.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43" y="5618240"/>
                <a:ext cx="9735742" cy="369332"/>
              </a:xfrm>
              <a:prstGeom prst="rect">
                <a:avLst/>
              </a:prstGeom>
              <a:blipFill>
                <a:blip r:embed="rId9"/>
                <a:stretch>
                  <a:fillRect l="-438" t="-9677" b="-2419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810751" y="2791911"/>
            <a:ext cx="145860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Contradiction</a:t>
            </a:r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 flipH="1">
            <a:off x="10526349" y="3161243"/>
            <a:ext cx="13704" cy="245859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 flipV="1">
            <a:off x="7666182" y="2944138"/>
            <a:ext cx="2144569" cy="32439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2" name="Rectangle 11" descr="q.e.d."/>
          <p:cNvSpPr/>
          <p:nvPr/>
        </p:nvSpPr>
        <p:spPr>
          <a:xfrm>
            <a:off x="10954327" y="5791200"/>
            <a:ext cx="83128" cy="110836"/>
          </a:xfrm>
          <a:prstGeom prst="rect">
            <a:avLst/>
          </a:prstGeom>
          <a:solidFill>
            <a:srgbClr val="0066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63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Scheduling to Minimize Lateness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18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304702"/>
                <a:ext cx="9630276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Scheduling to minimize lateness: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2000" dirty="0"/>
                  <a:t>Single resource as in interval scheduling but, instead of start and finish times, request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/>
                  <a:t> has</a:t>
                </a: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2000" dirty="0"/>
                  <a:t>Time requirement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/>
                  <a:t> which must be scheduled in a contiguous block</a:t>
                </a: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2000" dirty="0"/>
                  <a:t>Target deadline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/>
                  <a:t> by which time the request would like to be finished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/>
                  <a:t>Overall start time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000" dirty="0"/>
                  <a:t>for all jobs</a:t>
                </a:r>
              </a:p>
              <a:p>
                <a:pPr lvl="6">
                  <a:lnSpc>
                    <a:spcPct val="100000"/>
                  </a:lnSpc>
                </a:pPr>
                <a:endParaRPr lang="en-US" altLang="en-US" sz="10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en-US" sz="2000" dirty="0">
                    <a:solidFill>
                      <a:prstClr val="black"/>
                    </a:solidFill>
                  </a:rPr>
                  <a:t>Requests are scheduled by the algorithm into time intervals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altLang="en-US" sz="2000" dirty="0" err="1">
                    <a:solidFill>
                      <a:prstClr val="black"/>
                    </a:solidFill>
                  </a:rPr>
                  <a:t>s.t.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altLang="en-US" sz="2000" b="1" baseline="-25000" dirty="0">
                  <a:solidFill>
                    <a:srgbClr val="0066CC"/>
                  </a:solidFill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>
                    <a:solidFill>
                      <a:prstClr val="black"/>
                    </a:solidFill>
                  </a:rPr>
                  <a:t>Lateness of schedule for request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 is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altLang="en-US" sz="2000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en-US" sz="20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en-US" sz="20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then request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 is late by</a:t>
                </a:r>
                <a:r>
                  <a:rPr lang="en-US" altLang="en-US" sz="20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𝑳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; otherwise its lateness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𝑳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>
                    <a:solidFill>
                      <a:srgbClr val="C00000"/>
                    </a:solidFill>
                  </a:rPr>
                  <a:t>Maximum lateness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𝑳𝒊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000" dirty="0">
                  <a:solidFill>
                    <a:srgbClr val="0066CC"/>
                  </a:solidFill>
                </a:endParaRPr>
              </a:p>
              <a:p>
                <a:pPr lvl="1">
                  <a:lnSpc>
                    <a:spcPct val="100000"/>
                  </a:lnSpc>
                </a:pPr>
                <a:endParaRPr lang="en-US" altLang="en-US" sz="2000" b="1" dirty="0">
                  <a:solidFill>
                    <a:srgbClr val="ED7D31"/>
                  </a:solidFill>
                </a:endParaRP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</a:rPr>
                  <a:t>Goal: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 Find a schedule for </a:t>
                </a:r>
                <a:r>
                  <a:rPr lang="en-US" altLang="en-US" sz="2000" b="1" dirty="0">
                    <a:solidFill>
                      <a:prstClr val="black"/>
                    </a:solidFill>
                  </a:rPr>
                  <a:t>all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 requests (values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and</a:t>
                </a:r>
                <a:r>
                  <a:rPr lang="en-US" altLang="en-US" sz="20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 for each request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) to 	  	   minimize the </a:t>
                </a:r>
                <a:r>
                  <a:rPr lang="en-US" altLang="en-US" sz="2000" dirty="0">
                    <a:solidFill>
                      <a:srgbClr val="C00000"/>
                    </a:solidFill>
                  </a:rPr>
                  <a:t>maximum lateness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lvl="1">
                  <a:lnSpc>
                    <a:spcPct val="80000"/>
                  </a:lnSpc>
                </a:pPr>
                <a:endParaRPr lang="en-US" altLang="en-US" sz="2000" dirty="0">
                  <a:solidFill>
                    <a:prstClr val="black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endParaRPr lang="en-US" altLang="en-US" sz="2000" b="1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  <a:p>
                <a:pPr lvl="1">
                  <a:lnSpc>
                    <a:spcPct val="100000"/>
                  </a:lnSpc>
                </a:pPr>
                <a:endParaRPr lang="en-US" altLang="en-US" sz="2000" dirty="0"/>
              </a:p>
            </p:txBody>
          </p:sp>
        </mc:Choice>
        <mc:Fallback>
          <p:sp>
            <p:nvSpPr>
              <p:cNvPr id="591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4702"/>
                <a:ext cx="9630276" cy="5200045"/>
              </a:xfrm>
              <a:blipFill>
                <a:blip r:embed="rId3"/>
                <a:stretch>
                  <a:fillRect l="-949" t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7268BD-9157-4764-AFC7-4753D4D22274}" type="slidenum">
              <a:rPr lang="en-US" altLang="en-US" sz="1400">
                <a:latin typeface="Calibri" panose="020F0502020204030204" pitchFamily="34" charset="0"/>
              </a:rPr>
              <a:pPr/>
              <a:t>19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7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Greedy Algorithms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313014"/>
            <a:ext cx="10085205" cy="520004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/>
              <a:t>Hard to define exactly but can give general properties</a:t>
            </a:r>
          </a:p>
          <a:p>
            <a:pPr lvl="1" eaLnBrk="1" hangingPunct="1"/>
            <a:r>
              <a:rPr lang="en-US" altLang="en-US" sz="2400" dirty="0"/>
              <a:t>Solution is built in small steps</a:t>
            </a:r>
          </a:p>
          <a:p>
            <a:pPr lvl="1" eaLnBrk="1" hangingPunct="1"/>
            <a:r>
              <a:rPr lang="en-US" altLang="en-US" sz="2400" dirty="0"/>
              <a:t>Decisions on how to build the solution are made to 		         </a:t>
            </a:r>
            <a:r>
              <a:rPr lang="en-US" altLang="en-US" sz="2400" dirty="0">
                <a:solidFill>
                  <a:srgbClr val="C00000"/>
                </a:solidFill>
              </a:rPr>
              <a:t>maximize some criterion without looking to the future</a:t>
            </a:r>
          </a:p>
          <a:p>
            <a:pPr lvl="2" eaLnBrk="1" hangingPunct="1"/>
            <a:r>
              <a:rPr lang="en-US" altLang="en-US" sz="2400" dirty="0"/>
              <a:t>Want the ‘best’ current partial solution as if the current step were the last step</a:t>
            </a:r>
          </a:p>
          <a:p>
            <a:pPr lvl="2" eaLnBrk="1" hangingPunct="1"/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800" dirty="0"/>
              <a:t>May be more than one greedy algorithm using different criteria to solve a given problem</a:t>
            </a:r>
          </a:p>
          <a:p>
            <a:pPr lvl="1"/>
            <a:r>
              <a:rPr lang="en-US" altLang="en-US" sz="2400" dirty="0"/>
              <a:t>Not obvious which criteria will actually work</a:t>
            </a:r>
          </a:p>
          <a:p>
            <a:pPr lvl="2" eaLnBrk="1" hangingPunct="1"/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558113-9E20-41FC-8393-94EC7E15CB87}" type="slidenum">
              <a:rPr lang="en-US" altLang="en-US" sz="1400">
                <a:latin typeface="Calibri" panose="020F0502020204030204" pitchFamily="34" charset="0"/>
              </a:rPr>
              <a:pPr/>
              <a:t>2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3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Scheduling to Minimizing Lateness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sz="2800" dirty="0"/>
              <a:t>Example: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A401BC-C4C6-4D97-AC0C-F60EBA11627C}" type="slidenum">
              <a:rPr lang="en-US" altLang="en-US" sz="1400">
                <a:latin typeface="Calibri" panose="020F0502020204030204" pitchFamily="34" charset="0"/>
              </a:rPr>
              <a:pPr/>
              <a:t>20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grpSp>
        <p:nvGrpSpPr>
          <p:cNvPr id="3" name="Group 2" descr="Sample input for minimizing lateness problem">
            <a:extLst>
              <a:ext uri="{FF2B5EF4-FFF2-40B4-BE49-F238E27FC236}">
                <a16:creationId xmlns:a16="http://schemas.microsoft.com/office/drawing/2014/main" id="{0F88FA5A-E92B-4ADD-B51D-34340FCA591E}"/>
              </a:ext>
            </a:extLst>
          </p:cNvPr>
          <p:cNvGrpSpPr/>
          <p:nvPr/>
        </p:nvGrpSpPr>
        <p:grpSpPr>
          <a:xfrm>
            <a:off x="3960040" y="2200596"/>
            <a:ext cx="3048000" cy="1066800"/>
            <a:chOff x="3960040" y="2200596"/>
            <a:chExt cx="3048000" cy="1066800"/>
          </a:xfrm>
        </p:grpSpPr>
        <p:sp>
          <p:nvSpPr>
            <p:cNvPr id="25654" name="Rectangle 51"/>
            <p:cNvSpPr>
              <a:spLocks noChangeArrowheads="1"/>
            </p:cNvSpPr>
            <p:nvPr/>
          </p:nvSpPr>
          <p:spPr bwMode="auto">
            <a:xfrm>
              <a:off x="3960040" y="2911796"/>
              <a:ext cx="641684" cy="355600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d</a:t>
              </a:r>
              <a:r>
                <a:rPr lang="en-US" altLang="en-US" sz="1400" baseline="-25000">
                  <a:solidFill>
                    <a:schemeClr val="bg1"/>
                  </a:solidFill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5655" name="Rectangle 52"/>
            <p:cNvSpPr>
              <a:spLocks noChangeArrowheads="1"/>
            </p:cNvSpPr>
            <p:nvPr/>
          </p:nvSpPr>
          <p:spPr bwMode="auto">
            <a:xfrm>
              <a:off x="4601724" y="2911796"/>
              <a:ext cx="401053" cy="35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6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56" name="Rectangle 53"/>
            <p:cNvSpPr>
              <a:spLocks noChangeArrowheads="1"/>
            </p:cNvSpPr>
            <p:nvPr/>
          </p:nvSpPr>
          <p:spPr bwMode="auto">
            <a:xfrm>
              <a:off x="3960040" y="2556196"/>
              <a:ext cx="641684" cy="355600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t</a:t>
              </a:r>
              <a:r>
                <a:rPr lang="en-US" altLang="en-US" sz="1400" baseline="-25000">
                  <a:solidFill>
                    <a:schemeClr val="bg1"/>
                  </a:solidFill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5657" name="Rectangle 54"/>
            <p:cNvSpPr>
              <a:spLocks noChangeArrowheads="1"/>
            </p:cNvSpPr>
            <p:nvPr/>
          </p:nvSpPr>
          <p:spPr bwMode="auto">
            <a:xfrm>
              <a:off x="4601724" y="2556196"/>
              <a:ext cx="401053" cy="35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anose="030F0702030302020204" pitchFamily="66" charset="0"/>
                </a:rPr>
                <a:t>3</a:t>
              </a:r>
              <a:endParaRPr lang="en-US" altLang="en-US" sz="1400" baseline="30000" dirty="0">
                <a:latin typeface="Comic Sans MS" panose="030F0702030302020204" pitchFamily="66" charset="0"/>
              </a:endParaRPr>
            </a:p>
          </p:txBody>
        </p:sp>
        <p:sp>
          <p:nvSpPr>
            <p:cNvPr id="25658" name="Rectangle 55"/>
            <p:cNvSpPr>
              <a:spLocks noChangeArrowheads="1"/>
            </p:cNvSpPr>
            <p:nvPr/>
          </p:nvSpPr>
          <p:spPr bwMode="auto">
            <a:xfrm>
              <a:off x="4601724" y="2200596"/>
              <a:ext cx="401053" cy="355600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59" name="Rectangle 56"/>
            <p:cNvSpPr>
              <a:spLocks noChangeArrowheads="1"/>
            </p:cNvSpPr>
            <p:nvPr/>
          </p:nvSpPr>
          <p:spPr bwMode="auto">
            <a:xfrm>
              <a:off x="5002777" y="2911796"/>
              <a:ext cx="401053" cy="35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8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0" name="Rectangle 57"/>
            <p:cNvSpPr>
              <a:spLocks noChangeArrowheads="1"/>
            </p:cNvSpPr>
            <p:nvPr/>
          </p:nvSpPr>
          <p:spPr bwMode="auto">
            <a:xfrm>
              <a:off x="5002777" y="2556196"/>
              <a:ext cx="401053" cy="35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2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1" name="Rectangle 58"/>
            <p:cNvSpPr>
              <a:spLocks noChangeArrowheads="1"/>
            </p:cNvSpPr>
            <p:nvPr/>
          </p:nvSpPr>
          <p:spPr bwMode="auto">
            <a:xfrm>
              <a:off x="5002777" y="2200596"/>
              <a:ext cx="401053" cy="355600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62" name="Rectangle 59"/>
            <p:cNvSpPr>
              <a:spLocks noChangeArrowheads="1"/>
            </p:cNvSpPr>
            <p:nvPr/>
          </p:nvSpPr>
          <p:spPr bwMode="auto">
            <a:xfrm>
              <a:off x="5403829" y="2911796"/>
              <a:ext cx="401053" cy="35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9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3" name="Rectangle 60"/>
            <p:cNvSpPr>
              <a:spLocks noChangeArrowheads="1"/>
            </p:cNvSpPr>
            <p:nvPr/>
          </p:nvSpPr>
          <p:spPr bwMode="auto">
            <a:xfrm>
              <a:off x="5403829" y="2556196"/>
              <a:ext cx="401053" cy="35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1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4" name="Rectangle 61"/>
            <p:cNvSpPr>
              <a:spLocks noChangeArrowheads="1"/>
            </p:cNvSpPr>
            <p:nvPr/>
          </p:nvSpPr>
          <p:spPr bwMode="auto">
            <a:xfrm>
              <a:off x="5403829" y="2200596"/>
              <a:ext cx="401053" cy="355600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3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65" name="Rectangle 62"/>
            <p:cNvSpPr>
              <a:spLocks noChangeArrowheads="1"/>
            </p:cNvSpPr>
            <p:nvPr/>
          </p:nvSpPr>
          <p:spPr bwMode="auto">
            <a:xfrm>
              <a:off x="5804882" y="2911796"/>
              <a:ext cx="401053" cy="35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9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6" name="Rectangle 63"/>
            <p:cNvSpPr>
              <a:spLocks noChangeArrowheads="1"/>
            </p:cNvSpPr>
            <p:nvPr/>
          </p:nvSpPr>
          <p:spPr bwMode="auto">
            <a:xfrm>
              <a:off x="5804882" y="2556196"/>
              <a:ext cx="401053" cy="35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4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7" name="Rectangle 64"/>
            <p:cNvSpPr>
              <a:spLocks noChangeArrowheads="1"/>
            </p:cNvSpPr>
            <p:nvPr/>
          </p:nvSpPr>
          <p:spPr bwMode="auto">
            <a:xfrm>
              <a:off x="5804882" y="2200596"/>
              <a:ext cx="401053" cy="355600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4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68" name="Rectangle 65"/>
            <p:cNvSpPr>
              <a:spLocks noChangeArrowheads="1"/>
            </p:cNvSpPr>
            <p:nvPr/>
          </p:nvSpPr>
          <p:spPr bwMode="auto">
            <a:xfrm>
              <a:off x="6205935" y="2911796"/>
              <a:ext cx="401053" cy="35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14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9" name="Rectangle 66"/>
            <p:cNvSpPr>
              <a:spLocks noChangeArrowheads="1"/>
            </p:cNvSpPr>
            <p:nvPr/>
          </p:nvSpPr>
          <p:spPr bwMode="auto">
            <a:xfrm>
              <a:off x="6205935" y="2556196"/>
              <a:ext cx="401053" cy="35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3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70" name="Rectangle 67"/>
            <p:cNvSpPr>
              <a:spLocks noChangeArrowheads="1"/>
            </p:cNvSpPr>
            <p:nvPr/>
          </p:nvSpPr>
          <p:spPr bwMode="auto">
            <a:xfrm>
              <a:off x="6205935" y="2200596"/>
              <a:ext cx="401053" cy="355600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5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71" name="Rectangle 68"/>
            <p:cNvSpPr>
              <a:spLocks noChangeArrowheads="1"/>
            </p:cNvSpPr>
            <p:nvPr/>
          </p:nvSpPr>
          <p:spPr bwMode="auto">
            <a:xfrm>
              <a:off x="6606987" y="2911796"/>
              <a:ext cx="401053" cy="35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15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72" name="Rectangle 69"/>
            <p:cNvSpPr>
              <a:spLocks noChangeArrowheads="1"/>
            </p:cNvSpPr>
            <p:nvPr/>
          </p:nvSpPr>
          <p:spPr bwMode="auto">
            <a:xfrm>
              <a:off x="6606987" y="2556196"/>
              <a:ext cx="401053" cy="35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2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73" name="Rectangle 70"/>
            <p:cNvSpPr>
              <a:spLocks noChangeArrowheads="1"/>
            </p:cNvSpPr>
            <p:nvPr/>
          </p:nvSpPr>
          <p:spPr bwMode="auto">
            <a:xfrm>
              <a:off x="6606987" y="2200596"/>
              <a:ext cx="401053" cy="355600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6</a:t>
              </a:r>
              <a:endParaRPr lang="en-US" altLang="en-US" sz="1400" baseline="30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Group 1" descr="Sample output schedule">
            <a:extLst>
              <a:ext uri="{FF2B5EF4-FFF2-40B4-BE49-F238E27FC236}">
                <a16:creationId xmlns:a16="http://schemas.microsoft.com/office/drawing/2014/main" id="{A865D444-1089-46AB-BB1A-27324FCDDBE4}"/>
              </a:ext>
            </a:extLst>
          </p:cNvPr>
          <p:cNvGrpSpPr/>
          <p:nvPr/>
        </p:nvGrpSpPr>
        <p:grpSpPr>
          <a:xfrm>
            <a:off x="1547939" y="4409485"/>
            <a:ext cx="8639102" cy="1152438"/>
            <a:chOff x="1790700" y="5105400"/>
            <a:chExt cx="8639102" cy="1152438"/>
          </a:xfrm>
        </p:grpSpPr>
        <p:sp>
          <p:nvSpPr>
            <p:cNvPr id="25605" name="Line 4"/>
            <p:cNvSpPr>
              <a:spLocks noChangeShapeType="1"/>
            </p:cNvSpPr>
            <p:nvPr/>
          </p:nvSpPr>
          <p:spPr bwMode="auto">
            <a:xfrm>
              <a:off x="7620000" y="5943600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06" name="Text Box 5"/>
            <p:cNvSpPr txBox="1">
              <a:spLocks noChangeArrowheads="1"/>
            </p:cNvSpPr>
            <p:nvPr/>
          </p:nvSpPr>
          <p:spPr bwMode="auto">
            <a:xfrm>
              <a:off x="1790700" y="5973763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25607" name="Line 6"/>
            <p:cNvSpPr>
              <a:spLocks noChangeShapeType="1"/>
            </p:cNvSpPr>
            <p:nvPr/>
          </p:nvSpPr>
          <p:spPr bwMode="auto">
            <a:xfrm rot="-5400000">
              <a:off x="23622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08" name="Line 7"/>
            <p:cNvSpPr>
              <a:spLocks noChangeShapeType="1"/>
            </p:cNvSpPr>
            <p:nvPr/>
          </p:nvSpPr>
          <p:spPr bwMode="auto">
            <a:xfrm rot="-5400000">
              <a:off x="18288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09" name="Line 8"/>
            <p:cNvSpPr>
              <a:spLocks noChangeShapeType="1"/>
            </p:cNvSpPr>
            <p:nvPr/>
          </p:nvSpPr>
          <p:spPr bwMode="auto">
            <a:xfrm rot="-5400000">
              <a:off x="34290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0" name="Line 9"/>
            <p:cNvSpPr>
              <a:spLocks noChangeShapeType="1"/>
            </p:cNvSpPr>
            <p:nvPr/>
          </p:nvSpPr>
          <p:spPr bwMode="auto">
            <a:xfrm rot="-5400000">
              <a:off x="28956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1" name="Line 10"/>
            <p:cNvSpPr>
              <a:spLocks noChangeShapeType="1"/>
            </p:cNvSpPr>
            <p:nvPr/>
          </p:nvSpPr>
          <p:spPr bwMode="auto">
            <a:xfrm rot="-5400000">
              <a:off x="44958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2" name="Line 11"/>
            <p:cNvSpPr>
              <a:spLocks noChangeShapeType="1"/>
            </p:cNvSpPr>
            <p:nvPr/>
          </p:nvSpPr>
          <p:spPr bwMode="auto">
            <a:xfrm rot="-5400000">
              <a:off x="39624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3" name="Line 12"/>
            <p:cNvSpPr>
              <a:spLocks noChangeShapeType="1"/>
            </p:cNvSpPr>
            <p:nvPr/>
          </p:nvSpPr>
          <p:spPr bwMode="auto">
            <a:xfrm rot="-5400000">
              <a:off x="55626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4" name="Line 13"/>
            <p:cNvSpPr>
              <a:spLocks noChangeShapeType="1"/>
            </p:cNvSpPr>
            <p:nvPr/>
          </p:nvSpPr>
          <p:spPr bwMode="auto">
            <a:xfrm rot="-5400000">
              <a:off x="50292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5" name="Line 14"/>
            <p:cNvSpPr>
              <a:spLocks noChangeShapeType="1"/>
            </p:cNvSpPr>
            <p:nvPr/>
          </p:nvSpPr>
          <p:spPr bwMode="auto">
            <a:xfrm rot="-5400000">
              <a:off x="66294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6" name="Line 15"/>
            <p:cNvSpPr>
              <a:spLocks noChangeShapeType="1"/>
            </p:cNvSpPr>
            <p:nvPr/>
          </p:nvSpPr>
          <p:spPr bwMode="auto">
            <a:xfrm rot="-5400000">
              <a:off x="60960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7" name="Line 16"/>
            <p:cNvSpPr>
              <a:spLocks noChangeShapeType="1"/>
            </p:cNvSpPr>
            <p:nvPr/>
          </p:nvSpPr>
          <p:spPr bwMode="auto">
            <a:xfrm rot="-5400000">
              <a:off x="76962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8" name="Line 17"/>
            <p:cNvSpPr>
              <a:spLocks noChangeShapeType="1"/>
            </p:cNvSpPr>
            <p:nvPr/>
          </p:nvSpPr>
          <p:spPr bwMode="auto">
            <a:xfrm rot="-5400000">
              <a:off x="71628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9" name="Text Box 18"/>
            <p:cNvSpPr txBox="1">
              <a:spLocks noChangeArrowheads="1"/>
            </p:cNvSpPr>
            <p:nvPr/>
          </p:nvSpPr>
          <p:spPr bwMode="auto">
            <a:xfrm>
              <a:off x="2321560" y="5980197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5620" name="Text Box 19"/>
            <p:cNvSpPr txBox="1">
              <a:spLocks noChangeArrowheads="1"/>
            </p:cNvSpPr>
            <p:nvPr/>
          </p:nvSpPr>
          <p:spPr bwMode="auto">
            <a:xfrm>
              <a:off x="2852420" y="5980197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5621" name="Text Box 20"/>
            <p:cNvSpPr txBox="1">
              <a:spLocks noChangeArrowheads="1"/>
            </p:cNvSpPr>
            <p:nvPr/>
          </p:nvSpPr>
          <p:spPr bwMode="auto">
            <a:xfrm>
              <a:off x="3383280" y="5973763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25622" name="Text Box 21"/>
            <p:cNvSpPr txBox="1">
              <a:spLocks noChangeArrowheads="1"/>
            </p:cNvSpPr>
            <p:nvPr/>
          </p:nvSpPr>
          <p:spPr bwMode="auto">
            <a:xfrm>
              <a:off x="3914140" y="5980197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5623" name="Text Box 22"/>
            <p:cNvSpPr txBox="1">
              <a:spLocks noChangeArrowheads="1"/>
            </p:cNvSpPr>
            <p:nvPr/>
          </p:nvSpPr>
          <p:spPr bwMode="auto">
            <a:xfrm>
              <a:off x="444500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5624" name="Text Box 23"/>
            <p:cNvSpPr txBox="1">
              <a:spLocks noChangeArrowheads="1"/>
            </p:cNvSpPr>
            <p:nvPr/>
          </p:nvSpPr>
          <p:spPr bwMode="auto">
            <a:xfrm>
              <a:off x="497586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25625" name="Text Box 24"/>
            <p:cNvSpPr txBox="1">
              <a:spLocks noChangeArrowheads="1"/>
            </p:cNvSpPr>
            <p:nvPr/>
          </p:nvSpPr>
          <p:spPr bwMode="auto">
            <a:xfrm>
              <a:off x="550672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25626" name="Text Box 25"/>
            <p:cNvSpPr txBox="1">
              <a:spLocks noChangeArrowheads="1"/>
            </p:cNvSpPr>
            <p:nvPr/>
          </p:nvSpPr>
          <p:spPr bwMode="auto">
            <a:xfrm>
              <a:off x="603758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25627" name="Text Box 26"/>
            <p:cNvSpPr txBox="1">
              <a:spLocks noChangeArrowheads="1"/>
            </p:cNvSpPr>
            <p:nvPr/>
          </p:nvSpPr>
          <p:spPr bwMode="auto">
            <a:xfrm>
              <a:off x="656844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5628" name="Text Box 27"/>
            <p:cNvSpPr txBox="1">
              <a:spLocks noChangeArrowheads="1"/>
            </p:cNvSpPr>
            <p:nvPr/>
          </p:nvSpPr>
          <p:spPr bwMode="auto">
            <a:xfrm>
              <a:off x="709930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5629" name="Text Box 28"/>
            <p:cNvSpPr txBox="1">
              <a:spLocks noChangeArrowheads="1"/>
            </p:cNvSpPr>
            <p:nvPr/>
          </p:nvSpPr>
          <p:spPr bwMode="auto">
            <a:xfrm>
              <a:off x="763016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25630" name="Line 29"/>
            <p:cNvSpPr>
              <a:spLocks noChangeShapeType="1"/>
            </p:cNvSpPr>
            <p:nvPr/>
          </p:nvSpPr>
          <p:spPr bwMode="auto">
            <a:xfrm>
              <a:off x="1981200" y="5592763"/>
              <a:ext cx="8001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1" name="Line 30"/>
            <p:cNvSpPr>
              <a:spLocks noChangeShapeType="1"/>
            </p:cNvSpPr>
            <p:nvPr/>
          </p:nvSpPr>
          <p:spPr bwMode="auto">
            <a:xfrm rot="-5400000">
              <a:off x="8763000" y="5776913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2" name="Line 31"/>
            <p:cNvSpPr>
              <a:spLocks noChangeShapeType="1"/>
            </p:cNvSpPr>
            <p:nvPr/>
          </p:nvSpPr>
          <p:spPr bwMode="auto">
            <a:xfrm rot="-5400000">
              <a:off x="8229600" y="5776913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3" name="Line 32"/>
            <p:cNvSpPr>
              <a:spLocks noChangeShapeType="1"/>
            </p:cNvSpPr>
            <p:nvPr/>
          </p:nvSpPr>
          <p:spPr bwMode="auto">
            <a:xfrm rot="-5400000">
              <a:off x="9829800" y="5776913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4" name="Line 33"/>
            <p:cNvSpPr>
              <a:spLocks noChangeShapeType="1"/>
            </p:cNvSpPr>
            <p:nvPr/>
          </p:nvSpPr>
          <p:spPr bwMode="auto">
            <a:xfrm rot="-5400000">
              <a:off x="9296400" y="5776913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5" name="Text Box 34"/>
            <p:cNvSpPr txBox="1">
              <a:spLocks noChangeArrowheads="1"/>
            </p:cNvSpPr>
            <p:nvPr/>
          </p:nvSpPr>
          <p:spPr bwMode="auto">
            <a:xfrm>
              <a:off x="8161020" y="5943601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25636" name="Text Box 35"/>
            <p:cNvSpPr txBox="1">
              <a:spLocks noChangeArrowheads="1"/>
            </p:cNvSpPr>
            <p:nvPr/>
          </p:nvSpPr>
          <p:spPr bwMode="auto">
            <a:xfrm>
              <a:off x="8691880" y="5943601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13</a:t>
              </a:r>
            </a:p>
          </p:txBody>
        </p:sp>
        <p:sp>
          <p:nvSpPr>
            <p:cNvPr id="25637" name="Text Box 36"/>
            <p:cNvSpPr txBox="1">
              <a:spLocks noChangeArrowheads="1"/>
            </p:cNvSpPr>
            <p:nvPr/>
          </p:nvSpPr>
          <p:spPr bwMode="auto">
            <a:xfrm>
              <a:off x="9222740" y="5943601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14</a:t>
              </a:r>
            </a:p>
          </p:txBody>
        </p:sp>
        <p:sp>
          <p:nvSpPr>
            <p:cNvPr id="25638" name="Text Box 37"/>
            <p:cNvSpPr txBox="1">
              <a:spLocks noChangeArrowheads="1"/>
            </p:cNvSpPr>
            <p:nvPr/>
          </p:nvSpPr>
          <p:spPr bwMode="auto">
            <a:xfrm>
              <a:off x="9753600" y="5943601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15</a:t>
              </a:r>
            </a:p>
          </p:txBody>
        </p:sp>
        <p:sp>
          <p:nvSpPr>
            <p:cNvPr id="25639" name="Line 38"/>
            <p:cNvSpPr>
              <a:spLocks noChangeShapeType="1"/>
            </p:cNvSpPr>
            <p:nvPr/>
          </p:nvSpPr>
          <p:spPr bwMode="auto">
            <a:xfrm>
              <a:off x="1981200" y="5943600"/>
              <a:ext cx="8001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40" name="Rectangle 39"/>
            <p:cNvSpPr>
              <a:spLocks noChangeArrowheads="1"/>
            </p:cNvSpPr>
            <p:nvPr/>
          </p:nvSpPr>
          <p:spPr bwMode="auto">
            <a:xfrm>
              <a:off x="6248400" y="5562600"/>
              <a:ext cx="16002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>
                  <a:latin typeface="Comic Sans MS" panose="030F0702030302020204" pitchFamily="66" charset="0"/>
                </a:rPr>
                <a:t>5</a:t>
              </a:r>
              <a:r>
                <a:rPr kumimoji="1" lang="en-US" altLang="en-US" sz="1400">
                  <a:latin typeface="Comic Sans MS" panose="030F0702030302020204" pitchFamily="66" charset="0"/>
                </a:rPr>
                <a:t> = 14</a:t>
              </a:r>
            </a:p>
          </p:txBody>
        </p:sp>
        <p:sp>
          <p:nvSpPr>
            <p:cNvPr id="25641" name="Rectangle 40"/>
            <p:cNvSpPr>
              <a:spLocks noChangeArrowheads="1"/>
            </p:cNvSpPr>
            <p:nvPr/>
          </p:nvSpPr>
          <p:spPr bwMode="auto">
            <a:xfrm>
              <a:off x="2514600" y="5562600"/>
              <a:ext cx="10668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 dirty="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 dirty="0">
                  <a:latin typeface="Comic Sans MS" panose="030F0702030302020204" pitchFamily="66" charset="0"/>
                </a:rPr>
                <a:t>2</a:t>
              </a:r>
              <a:r>
                <a:rPr kumimoji="1" lang="en-US" altLang="en-US" sz="1400" dirty="0">
                  <a:latin typeface="Comic Sans MS" panose="030F0702030302020204" pitchFamily="66" charset="0"/>
                </a:rPr>
                <a:t> = 8</a:t>
              </a:r>
            </a:p>
          </p:txBody>
        </p:sp>
        <p:sp>
          <p:nvSpPr>
            <p:cNvPr id="25642" name="Rectangle 41"/>
            <p:cNvSpPr>
              <a:spLocks noChangeArrowheads="1"/>
            </p:cNvSpPr>
            <p:nvPr/>
          </p:nvSpPr>
          <p:spPr bwMode="auto">
            <a:xfrm>
              <a:off x="3581400" y="5562600"/>
              <a:ext cx="10668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 dirty="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 dirty="0">
                  <a:latin typeface="Comic Sans MS" panose="030F0702030302020204" pitchFamily="66" charset="0"/>
                </a:rPr>
                <a:t>6</a:t>
              </a:r>
              <a:r>
                <a:rPr kumimoji="1" lang="en-US" altLang="en-US" sz="1400" dirty="0">
                  <a:latin typeface="Comic Sans MS" panose="030F0702030302020204" pitchFamily="66" charset="0"/>
                </a:rPr>
                <a:t> = 15</a:t>
              </a:r>
            </a:p>
          </p:txBody>
        </p:sp>
        <p:sp>
          <p:nvSpPr>
            <p:cNvPr id="25643" name="Rectangle 42"/>
            <p:cNvSpPr>
              <a:spLocks noChangeArrowheads="1"/>
            </p:cNvSpPr>
            <p:nvPr/>
          </p:nvSpPr>
          <p:spPr bwMode="auto">
            <a:xfrm>
              <a:off x="4648200" y="5562600"/>
              <a:ext cx="16002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>
                  <a:latin typeface="Comic Sans MS" panose="030F0702030302020204" pitchFamily="66" charset="0"/>
                </a:rPr>
                <a:t>1</a:t>
              </a:r>
              <a:r>
                <a:rPr kumimoji="1" lang="en-US" altLang="en-US" sz="1400">
                  <a:latin typeface="Comic Sans MS" panose="030F0702030302020204" pitchFamily="66" charset="0"/>
                </a:rPr>
                <a:t> = 6</a:t>
              </a:r>
            </a:p>
          </p:txBody>
        </p:sp>
        <p:sp>
          <p:nvSpPr>
            <p:cNvPr id="25644" name="Rectangle 43"/>
            <p:cNvSpPr>
              <a:spLocks noChangeArrowheads="1"/>
            </p:cNvSpPr>
            <p:nvPr/>
          </p:nvSpPr>
          <p:spPr bwMode="auto">
            <a:xfrm>
              <a:off x="7848600" y="5562600"/>
              <a:ext cx="21336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>
                  <a:latin typeface="Comic Sans MS" panose="030F0702030302020204" pitchFamily="66" charset="0"/>
                </a:rPr>
                <a:t>4</a:t>
              </a:r>
              <a:r>
                <a:rPr kumimoji="1" lang="en-US" altLang="en-US" sz="1400">
                  <a:latin typeface="Comic Sans MS" panose="030F0702030302020204" pitchFamily="66" charset="0"/>
                </a:rPr>
                <a:t> = 9</a:t>
              </a:r>
            </a:p>
          </p:txBody>
        </p:sp>
        <p:sp>
          <p:nvSpPr>
            <p:cNvPr id="25645" name="Rectangle 44"/>
            <p:cNvSpPr>
              <a:spLocks noChangeArrowheads="1"/>
            </p:cNvSpPr>
            <p:nvPr/>
          </p:nvSpPr>
          <p:spPr bwMode="auto">
            <a:xfrm>
              <a:off x="1981200" y="5562600"/>
              <a:ext cx="5334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 dirty="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 dirty="0">
                  <a:latin typeface="Comic Sans MS" panose="030F0702030302020204" pitchFamily="66" charset="0"/>
                </a:rPr>
                <a:t>3</a:t>
              </a:r>
              <a:r>
                <a:rPr kumimoji="1" lang="en-US" altLang="en-US" sz="1400" dirty="0">
                  <a:latin typeface="Comic Sans MS" panose="030F0702030302020204" pitchFamily="66" charset="0"/>
                </a:rPr>
                <a:t> = 9</a:t>
              </a:r>
            </a:p>
          </p:txBody>
        </p:sp>
        <p:sp>
          <p:nvSpPr>
            <p:cNvPr id="25646" name="Text Box 45"/>
            <p:cNvSpPr txBox="1">
              <a:spLocks noChangeArrowheads="1"/>
            </p:cNvSpPr>
            <p:nvPr/>
          </p:nvSpPr>
          <p:spPr bwMode="auto">
            <a:xfrm>
              <a:off x="7241233" y="5105400"/>
              <a:ext cx="98174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600" dirty="0">
                  <a:latin typeface="+mn-lt"/>
                </a:rPr>
                <a:t>lateness = 0</a:t>
              </a:r>
              <a:endParaRPr kumimoji="1" lang="en-US" altLang="en-US" sz="1600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5647" name="Line 46"/>
            <p:cNvSpPr>
              <a:spLocks noChangeShapeType="1"/>
            </p:cNvSpPr>
            <p:nvPr/>
          </p:nvSpPr>
          <p:spPr bwMode="auto">
            <a:xfrm>
              <a:off x="1981200" y="5943600"/>
              <a:ext cx="838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48" name="Text Box 47"/>
            <p:cNvSpPr txBox="1">
              <a:spLocks noChangeArrowheads="1"/>
            </p:cNvSpPr>
            <p:nvPr/>
          </p:nvSpPr>
          <p:spPr bwMode="auto">
            <a:xfrm>
              <a:off x="5793433" y="5105400"/>
              <a:ext cx="98174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600" dirty="0">
                  <a:latin typeface="+mn-lt"/>
                </a:rPr>
                <a:t>lateness = 2</a:t>
              </a:r>
              <a:endParaRPr kumimoji="1" lang="en-US" altLang="en-US" sz="1600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5649" name="Line 48"/>
            <p:cNvSpPr>
              <a:spLocks noChangeShapeType="1"/>
            </p:cNvSpPr>
            <p:nvPr/>
          </p:nvSpPr>
          <p:spPr bwMode="auto">
            <a:xfrm flipH="1">
              <a:off x="6270625" y="5364163"/>
              <a:ext cx="0" cy="15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50" name="Line 49"/>
            <p:cNvSpPr>
              <a:spLocks noChangeShapeType="1"/>
            </p:cNvSpPr>
            <p:nvPr/>
          </p:nvSpPr>
          <p:spPr bwMode="auto">
            <a:xfrm flipH="1">
              <a:off x="7848600" y="5364163"/>
              <a:ext cx="0" cy="15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25652" name="Text Box 71"/>
            <p:cNvSpPr txBox="1">
              <a:spLocks noChangeArrowheads="1"/>
            </p:cNvSpPr>
            <p:nvPr/>
          </p:nvSpPr>
          <p:spPr bwMode="auto">
            <a:xfrm>
              <a:off x="9054040" y="5105400"/>
              <a:ext cx="13757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600" dirty="0">
                  <a:solidFill>
                    <a:srgbClr val="C00000"/>
                  </a:solidFill>
                  <a:latin typeface="+mn-lt"/>
                </a:rPr>
                <a:t>max lateness = 6</a:t>
              </a:r>
              <a:endParaRPr kumimoji="1" lang="en-US" altLang="en-US" sz="1600" dirty="0">
                <a:solidFill>
                  <a:srgbClr val="C00000"/>
                </a:solidFill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5653" name="Line 72"/>
            <p:cNvSpPr>
              <a:spLocks noChangeShapeType="1"/>
            </p:cNvSpPr>
            <p:nvPr/>
          </p:nvSpPr>
          <p:spPr bwMode="auto">
            <a:xfrm flipH="1">
              <a:off x="9953625" y="5364163"/>
              <a:ext cx="0" cy="15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8692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8D4393-FA63-4978-BBA4-DB1B33FA8070}" type="slidenum">
              <a:rPr lang="en-US" altLang="en-US" sz="1400">
                <a:latin typeface="Calibri" panose="020F0502020204030204" pitchFamily="34" charset="0"/>
              </a:rPr>
              <a:pPr/>
              <a:t>21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Minimizing Lateness:  Greedy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2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529143"/>
                <a:ext cx="10079455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/>
                  <a:t>Greedy template:  Consider jobs in some order. 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US" altLang="en-US" sz="1100" dirty="0"/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solidFill>
                      <a:srgbClr val="7030A0"/>
                    </a:solidFill>
                  </a:rPr>
                  <a:t>[Shortest processing time first]  </a:t>
                </a:r>
                <a:r>
                  <a:rPr lang="en-US" altLang="en-US" sz="2400" dirty="0"/>
                  <a:t>Consider jobs in ascending order of 					           processing time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12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>
                  <a:solidFill>
                    <a:schemeClr val="hlink"/>
                  </a:solidFill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solidFill>
                      <a:srgbClr val="7030A0"/>
                    </a:solidFill>
                  </a:rPr>
                  <a:t>[Earliest deadline first] </a:t>
                </a:r>
                <a:r>
                  <a:rPr lang="en-US" altLang="en-US" sz="2400" dirty="0"/>
                  <a:t> Consider jobs in ascending order of deadline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solidFill>
                      <a:srgbClr val="7030A0"/>
                    </a:solidFill>
                  </a:rPr>
                  <a:t>[Smallest slack]  </a:t>
                </a:r>
                <a:r>
                  <a:rPr lang="en-US" altLang="en-US" sz="2400" dirty="0"/>
                  <a:t>Consider jobs in ascending order of slack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266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529143"/>
                <a:ext cx="10079455" cy="5200045"/>
              </a:xfrm>
              <a:blipFill>
                <a:blip r:embed="rId3"/>
                <a:stretch>
                  <a:fillRect l="-907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719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8D4393-FA63-4978-BBA4-DB1B33FA8070}" type="slidenum">
              <a:rPr lang="en-US" altLang="en-US" sz="1400">
                <a:latin typeface="Calibri" panose="020F0502020204030204" pitchFamily="34" charset="0"/>
              </a:rPr>
              <a:pPr/>
              <a:t>22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Minimizing Lateness:  Greedy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2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404454"/>
                <a:ext cx="10079455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/>
                  <a:t>Greedy template:  Consider jobs in some order. 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US" altLang="en-US" sz="1100" dirty="0"/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solidFill>
                      <a:srgbClr val="7030A0"/>
                    </a:solidFill>
                  </a:rPr>
                  <a:t>[Shortest processing time first]  </a:t>
                </a:r>
                <a:r>
                  <a:rPr lang="en-US" altLang="en-US" sz="2400" dirty="0"/>
                  <a:t>Consider jobs in ascending order of 					           processing time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1200" dirty="0"/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US" altLang="en-US" sz="2400" dirty="0">
                  <a:solidFill>
                    <a:schemeClr val="hlink"/>
                  </a:solidFill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solidFill>
                      <a:srgbClr val="7030A0"/>
                    </a:solidFill>
                  </a:rPr>
                  <a:t> </a:t>
                </a:r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solidFill>
                      <a:srgbClr val="7030A0"/>
                    </a:solidFill>
                  </a:rPr>
                  <a:t>[Smallest slack]  </a:t>
                </a:r>
                <a:r>
                  <a:rPr lang="en-US" altLang="en-US" sz="2400" dirty="0"/>
                  <a:t>Consider jobs in ascending order of slack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266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404454"/>
                <a:ext cx="10079455" cy="5200045"/>
              </a:xfrm>
              <a:blipFill>
                <a:blip r:embed="rId3"/>
                <a:stretch>
                  <a:fillRect l="-907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25" descr="Counterexample to smallest slack"/>
          <p:cNvGrpSpPr>
            <a:grpSpLocks/>
          </p:cNvGrpSpPr>
          <p:nvPr/>
        </p:nvGrpSpPr>
        <p:grpSpPr bwMode="auto">
          <a:xfrm>
            <a:off x="2008048" y="5182099"/>
            <a:ext cx="3475038" cy="1066800"/>
            <a:chOff x="2410" y="3012"/>
            <a:chExt cx="2189" cy="672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737" y="3416"/>
              <a:ext cx="86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 dirty="0">
                  <a:latin typeface="+mn-lt"/>
                </a:rPr>
                <a:t>counterexample</a:t>
              </a:r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2410" y="3460"/>
              <a:ext cx="404" cy="224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d</a:t>
              </a:r>
              <a:r>
                <a:rPr lang="en-US" altLang="en-US" sz="1400" baseline="-25000">
                  <a:solidFill>
                    <a:schemeClr val="bg1"/>
                  </a:solidFill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2410" y="3242"/>
              <a:ext cx="404" cy="224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dirty="0" err="1">
                  <a:solidFill>
                    <a:schemeClr val="bg1"/>
                  </a:solidFill>
                  <a:latin typeface="Comic Sans MS" panose="030F0702030302020204" pitchFamily="66" charset="0"/>
                </a:rPr>
                <a:t>t</a:t>
              </a:r>
              <a:r>
                <a:rPr lang="en-US" altLang="en-US" sz="1400" baseline="-25000" dirty="0" err="1">
                  <a:solidFill>
                    <a:schemeClr val="bg1"/>
                  </a:solidFill>
                  <a:latin typeface="Comic Sans MS" panose="030F0702030302020204" pitchFamily="66" charset="0"/>
                </a:rPr>
                <a:t>j</a:t>
              </a:r>
              <a:endParaRPr lang="en-US" altLang="en-US" sz="1400" baseline="-25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2820" y="3012"/>
              <a:ext cx="604" cy="672"/>
              <a:chOff x="1988" y="1344"/>
              <a:chExt cx="505" cy="672"/>
            </a:xfrm>
          </p:grpSpPr>
          <p:sp>
            <p:nvSpPr>
              <p:cNvPr id="10" name="Rectangle 17"/>
              <p:cNvSpPr>
                <a:spLocks noChangeArrowheads="1"/>
              </p:cNvSpPr>
              <p:nvPr/>
            </p:nvSpPr>
            <p:spPr bwMode="auto">
              <a:xfrm>
                <a:off x="1988" y="1792"/>
                <a:ext cx="253" cy="2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>
                    <a:latin typeface="Comic Sans MS" panose="030F0702030302020204" pitchFamily="66" charset="0"/>
                  </a:rPr>
                  <a:t>2</a:t>
                </a:r>
                <a:endParaRPr lang="en-US" altLang="en-US" sz="1400" baseline="300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" name="Rectangle 18"/>
              <p:cNvSpPr>
                <a:spLocks noChangeArrowheads="1"/>
              </p:cNvSpPr>
              <p:nvPr/>
            </p:nvSpPr>
            <p:spPr bwMode="auto">
              <a:xfrm>
                <a:off x="1988" y="1568"/>
                <a:ext cx="253" cy="2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>
                    <a:latin typeface="Comic Sans MS" panose="030F0702030302020204" pitchFamily="66" charset="0"/>
                  </a:rPr>
                  <a:t>1</a:t>
                </a:r>
                <a:endParaRPr lang="en-US" altLang="en-US" sz="1400" baseline="300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2" name="Rectangle 19"/>
              <p:cNvSpPr>
                <a:spLocks noChangeArrowheads="1"/>
              </p:cNvSpPr>
              <p:nvPr/>
            </p:nvSpPr>
            <p:spPr bwMode="auto">
              <a:xfrm>
                <a:off x="1988" y="1344"/>
                <a:ext cx="253" cy="224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1</a:t>
                </a:r>
                <a:endParaRPr lang="en-US" altLang="en-US" sz="1400" baseline="300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Rectangle 20"/>
              <p:cNvSpPr>
                <a:spLocks noChangeArrowheads="1"/>
              </p:cNvSpPr>
              <p:nvPr/>
            </p:nvSpPr>
            <p:spPr bwMode="auto">
              <a:xfrm>
                <a:off x="2241" y="1792"/>
                <a:ext cx="252" cy="2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 dirty="0">
                    <a:latin typeface="Comic Sans MS" panose="030F0702030302020204" pitchFamily="66" charset="0"/>
                  </a:rPr>
                  <a:t>10</a:t>
                </a:r>
                <a:endParaRPr lang="en-US" altLang="en-US" sz="1400" baseline="300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Rectangle 21"/>
              <p:cNvSpPr>
                <a:spLocks noChangeArrowheads="1"/>
              </p:cNvSpPr>
              <p:nvPr/>
            </p:nvSpPr>
            <p:spPr bwMode="auto">
              <a:xfrm>
                <a:off x="2241" y="1568"/>
                <a:ext cx="252" cy="2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>
                    <a:latin typeface="Comic Sans MS" panose="030F0702030302020204" pitchFamily="66" charset="0"/>
                  </a:rPr>
                  <a:t>10</a:t>
                </a:r>
                <a:endParaRPr lang="en-US" altLang="en-US" sz="1400" baseline="300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" name="Rectangle 22"/>
              <p:cNvSpPr>
                <a:spLocks noChangeArrowheads="1"/>
              </p:cNvSpPr>
              <p:nvPr/>
            </p:nvSpPr>
            <p:spPr bwMode="auto">
              <a:xfrm>
                <a:off x="2241" y="1344"/>
                <a:ext cx="252" cy="224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2</a:t>
                </a:r>
                <a:endPara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7" name="Group 24" descr="counterexample to shortest processing time first"/>
          <p:cNvGrpSpPr>
            <a:grpSpLocks/>
          </p:cNvGrpSpPr>
          <p:nvPr/>
        </p:nvGrpSpPr>
        <p:grpSpPr bwMode="auto">
          <a:xfrm>
            <a:off x="2050646" y="3056805"/>
            <a:ext cx="3506788" cy="1066800"/>
            <a:chOff x="2117" y="1488"/>
            <a:chExt cx="2209" cy="672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3360" y="1746"/>
              <a:ext cx="96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600" dirty="0">
                  <a:latin typeface="+mn-lt"/>
                </a:rPr>
                <a:t>counterexample</a:t>
              </a:r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117" y="1936"/>
              <a:ext cx="404" cy="224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d</a:t>
              </a:r>
              <a:r>
                <a:rPr lang="en-US" altLang="en-US" sz="1400" baseline="-25000">
                  <a:solidFill>
                    <a:schemeClr val="bg1"/>
                  </a:solidFill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2117" y="1712"/>
              <a:ext cx="404" cy="224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dirty="0" err="1">
                  <a:solidFill>
                    <a:schemeClr val="bg1"/>
                  </a:solidFill>
                  <a:latin typeface="Comic Sans MS" panose="030F0702030302020204" pitchFamily="66" charset="0"/>
                </a:rPr>
                <a:t>t</a:t>
              </a:r>
              <a:r>
                <a:rPr lang="en-US" altLang="en-US" sz="1400" baseline="-25000" dirty="0" err="1">
                  <a:solidFill>
                    <a:schemeClr val="bg1"/>
                  </a:solidFill>
                  <a:latin typeface="Comic Sans MS" panose="030F0702030302020204" pitchFamily="66" charset="0"/>
                </a:rPr>
                <a:t>j</a:t>
              </a:r>
              <a:endParaRPr lang="en-US" altLang="en-US" sz="1400" baseline="-25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1" name="Group 7"/>
            <p:cNvGrpSpPr>
              <a:grpSpLocks/>
            </p:cNvGrpSpPr>
            <p:nvPr/>
          </p:nvGrpSpPr>
          <p:grpSpPr bwMode="auto">
            <a:xfrm>
              <a:off x="2521" y="1488"/>
              <a:ext cx="604" cy="672"/>
              <a:chOff x="1988" y="1344"/>
              <a:chExt cx="505" cy="672"/>
            </a:xfrm>
          </p:grpSpPr>
          <p:sp>
            <p:nvSpPr>
              <p:cNvPr id="22" name="Rectangle 8"/>
              <p:cNvSpPr>
                <a:spLocks noChangeArrowheads="1"/>
              </p:cNvSpPr>
              <p:nvPr/>
            </p:nvSpPr>
            <p:spPr bwMode="auto">
              <a:xfrm>
                <a:off x="1988" y="1792"/>
                <a:ext cx="253" cy="2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 dirty="0">
                    <a:latin typeface="Comic Sans MS" panose="030F0702030302020204" pitchFamily="66" charset="0"/>
                  </a:rPr>
                  <a:t>100</a:t>
                </a:r>
                <a:endParaRPr lang="en-US" altLang="en-US" sz="1400" baseline="300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3" name="Rectangle 9"/>
              <p:cNvSpPr>
                <a:spLocks noChangeArrowheads="1"/>
              </p:cNvSpPr>
              <p:nvPr/>
            </p:nvSpPr>
            <p:spPr bwMode="auto">
              <a:xfrm>
                <a:off x="1988" y="1568"/>
                <a:ext cx="253" cy="2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>
                    <a:latin typeface="Comic Sans MS" panose="030F0702030302020204" pitchFamily="66" charset="0"/>
                  </a:rPr>
                  <a:t>1</a:t>
                </a:r>
                <a:endParaRPr lang="en-US" altLang="en-US" sz="1400" baseline="300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4" name="Rectangle 10"/>
              <p:cNvSpPr>
                <a:spLocks noChangeArrowheads="1"/>
              </p:cNvSpPr>
              <p:nvPr/>
            </p:nvSpPr>
            <p:spPr bwMode="auto">
              <a:xfrm>
                <a:off x="1988" y="1344"/>
                <a:ext cx="253" cy="224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1</a:t>
                </a:r>
                <a:endParaRPr lang="en-US" altLang="en-US" sz="1400" baseline="300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Rectangle 11"/>
              <p:cNvSpPr>
                <a:spLocks noChangeArrowheads="1"/>
              </p:cNvSpPr>
              <p:nvPr/>
            </p:nvSpPr>
            <p:spPr bwMode="auto">
              <a:xfrm>
                <a:off x="2241" y="1792"/>
                <a:ext cx="252" cy="2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>
                    <a:latin typeface="Comic Sans MS" panose="030F0702030302020204" pitchFamily="66" charset="0"/>
                  </a:rPr>
                  <a:t>10</a:t>
                </a:r>
                <a:endParaRPr lang="en-US" altLang="en-US" sz="1400" baseline="300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6" name="Rectangle 12"/>
              <p:cNvSpPr>
                <a:spLocks noChangeArrowheads="1"/>
              </p:cNvSpPr>
              <p:nvPr/>
            </p:nvSpPr>
            <p:spPr bwMode="auto">
              <a:xfrm>
                <a:off x="2241" y="1568"/>
                <a:ext cx="252" cy="2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>
                    <a:latin typeface="Comic Sans MS" panose="030F0702030302020204" pitchFamily="66" charset="0"/>
                  </a:rPr>
                  <a:t>10</a:t>
                </a:r>
                <a:endParaRPr lang="en-US" altLang="en-US" sz="1400" baseline="300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7" name="Rectangle 13"/>
              <p:cNvSpPr>
                <a:spLocks noChangeArrowheads="1"/>
              </p:cNvSpPr>
              <p:nvPr/>
            </p:nvSpPr>
            <p:spPr bwMode="auto">
              <a:xfrm>
                <a:off x="2241" y="1344"/>
                <a:ext cx="252" cy="224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2</a:t>
                </a:r>
                <a:endPara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901248" y="3101521"/>
            <a:ext cx="4537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schedule 1 (length 1) before 2 (length 10).</a:t>
            </a:r>
          </a:p>
          <a:p>
            <a:r>
              <a:rPr lang="en-US" dirty="0"/>
              <a:t>2 can only be scheduled at time 1</a:t>
            </a:r>
          </a:p>
          <a:p>
            <a:r>
              <a:rPr lang="en-US" dirty="0"/>
              <a:t>1 will finish at time 11 &gt;10. Lateness 1.</a:t>
            </a:r>
          </a:p>
          <a:p>
            <a:r>
              <a:rPr lang="en-US" dirty="0"/>
              <a:t>Lateness 0 possible If 1 goes last.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01248" y="5279367"/>
            <a:ext cx="4142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schedule 2 (slack 0) before 1 (slack 1).</a:t>
            </a:r>
          </a:p>
          <a:p>
            <a:r>
              <a:rPr lang="en-US" dirty="0"/>
              <a:t>1 can only be scheduled at time 10</a:t>
            </a:r>
          </a:p>
          <a:p>
            <a:r>
              <a:rPr lang="en-US" dirty="0"/>
              <a:t>1 will finish at time 11 &gt;10. Lateness 9.</a:t>
            </a:r>
          </a:p>
          <a:p>
            <a:r>
              <a:rPr lang="en-US" dirty="0"/>
              <a:t>Lateness 1 possible if 1 goes first.</a:t>
            </a:r>
          </a:p>
        </p:txBody>
      </p:sp>
    </p:spTree>
    <p:extLst>
      <p:ext uri="{BB962C8B-B14F-4D97-AF65-F5344CB8AC3E}">
        <p14:creationId xmlns:p14="http://schemas.microsoft.com/office/powerpoint/2010/main" val="3312651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8D4393-FA63-4978-BBA4-DB1B33FA8070}" type="slidenum">
              <a:rPr lang="en-US" altLang="en-US" sz="1400">
                <a:latin typeface="Calibri" panose="020F0502020204030204" pitchFamily="34" charset="0"/>
              </a:rPr>
              <a:pPr/>
              <a:t>23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Minimizing Lateness:  Greedy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2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454330"/>
                <a:ext cx="10079455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/>
                  <a:t>Greedy template:  Consider jobs in some order. 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US" altLang="en-US" sz="1100" dirty="0"/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/>
                  <a:t> 					           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12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>
                  <a:solidFill>
                    <a:schemeClr val="hlink"/>
                  </a:solidFill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[Earliest deadline first]  </a:t>
                </a:r>
                <a:r>
                  <a:rPr lang="en-US" altLang="en-US" sz="2400" dirty="0"/>
                  <a:t>Consider jobs in ascending order of deadline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266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454330"/>
                <a:ext cx="10079455" cy="5200045"/>
              </a:xfrm>
              <a:blipFill>
                <a:blip r:embed="rId3"/>
                <a:stretch>
                  <a:fillRect l="-907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314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Greedy Algorithm: Earliest Deadline First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562395"/>
            <a:ext cx="10520613" cy="520004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Consider requests in increasing order of deadlines</a:t>
            </a:r>
          </a:p>
          <a:p>
            <a:pPr eaLnBrk="1" hangingPunct="1"/>
            <a:endParaRPr lang="en-US" altLang="en-US" sz="2400" dirty="0">
              <a:sym typeface="Symbol" panose="05050102010706020507" pitchFamily="18" charset="2"/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Schedule the request with the earliest deadline as soon as the resource is available</a:t>
            </a:r>
          </a:p>
          <a:p>
            <a:pPr eaLnBrk="1" hangingPunct="1"/>
            <a:endParaRPr lang="en-US" altLang="en-US" dirty="0">
              <a:sym typeface="Symbol" panose="05050102010706020507" pitchFamily="18" charset="2"/>
            </a:endParaRP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07D2F3-746C-474F-AA03-117831610385}" type="slidenum">
              <a:rPr lang="en-US" altLang="en-US" sz="1400">
                <a:latin typeface="Calibri" panose="020F0502020204030204" pitchFamily="34" charset="0"/>
              </a:rPr>
              <a:pPr/>
              <a:t>24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63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Scheduling to Minimizing Lateness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sz="2800" dirty="0"/>
              <a:t>Example: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A401BC-C4C6-4D97-AC0C-F60EBA11627C}" type="slidenum">
              <a:rPr lang="en-US" altLang="en-US" sz="1400">
                <a:latin typeface="Calibri" panose="020F0502020204030204" pitchFamily="34" charset="0"/>
              </a:rPr>
              <a:pPr/>
              <a:t>25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grpSp>
        <p:nvGrpSpPr>
          <p:cNvPr id="25651" name="Group 50" descr="Same minimizing lateness input as before"/>
          <p:cNvGrpSpPr>
            <a:grpSpLocks/>
          </p:cNvGrpSpPr>
          <p:nvPr/>
        </p:nvGrpSpPr>
        <p:grpSpPr bwMode="auto">
          <a:xfrm>
            <a:off x="3808539" y="1654202"/>
            <a:ext cx="3048000" cy="1066800"/>
            <a:chOff x="1728" y="2304"/>
            <a:chExt cx="1824" cy="576"/>
          </a:xfrm>
        </p:grpSpPr>
        <p:sp>
          <p:nvSpPr>
            <p:cNvPr id="25654" name="Rectangle 51"/>
            <p:cNvSpPr>
              <a:spLocks noChangeArrowheads="1"/>
            </p:cNvSpPr>
            <p:nvPr/>
          </p:nvSpPr>
          <p:spPr bwMode="auto">
            <a:xfrm>
              <a:off x="1728" y="2688"/>
              <a:ext cx="384" cy="19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d</a:t>
              </a:r>
              <a:r>
                <a:rPr lang="en-US" altLang="en-US" sz="1400" baseline="-25000">
                  <a:solidFill>
                    <a:schemeClr val="bg1"/>
                  </a:solidFill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5655" name="Rectangle 52"/>
            <p:cNvSpPr>
              <a:spLocks noChangeArrowheads="1"/>
            </p:cNvSpPr>
            <p:nvPr/>
          </p:nvSpPr>
          <p:spPr bwMode="auto">
            <a:xfrm>
              <a:off x="2112" y="2688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6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56" name="Rectangle 53"/>
            <p:cNvSpPr>
              <a:spLocks noChangeArrowheads="1"/>
            </p:cNvSpPr>
            <p:nvPr/>
          </p:nvSpPr>
          <p:spPr bwMode="auto">
            <a:xfrm>
              <a:off x="1728" y="2496"/>
              <a:ext cx="384" cy="19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t</a:t>
              </a:r>
              <a:r>
                <a:rPr lang="en-US" altLang="en-US" sz="1400" baseline="-25000">
                  <a:solidFill>
                    <a:schemeClr val="bg1"/>
                  </a:solidFill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5657" name="Rectangle 54"/>
            <p:cNvSpPr>
              <a:spLocks noChangeArrowheads="1"/>
            </p:cNvSpPr>
            <p:nvPr/>
          </p:nvSpPr>
          <p:spPr bwMode="auto">
            <a:xfrm>
              <a:off x="2112" y="2496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anose="030F0702030302020204" pitchFamily="66" charset="0"/>
                </a:rPr>
                <a:t>3</a:t>
              </a:r>
              <a:endParaRPr lang="en-US" altLang="en-US" sz="1400" baseline="30000" dirty="0">
                <a:latin typeface="Comic Sans MS" panose="030F0702030302020204" pitchFamily="66" charset="0"/>
              </a:endParaRPr>
            </a:p>
          </p:txBody>
        </p:sp>
        <p:sp>
          <p:nvSpPr>
            <p:cNvPr id="25658" name="Rectangle 55"/>
            <p:cNvSpPr>
              <a:spLocks noChangeArrowheads="1"/>
            </p:cNvSpPr>
            <p:nvPr/>
          </p:nvSpPr>
          <p:spPr bwMode="auto">
            <a:xfrm>
              <a:off x="2112" y="2304"/>
              <a:ext cx="240" cy="19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59" name="Rectangle 56"/>
            <p:cNvSpPr>
              <a:spLocks noChangeArrowheads="1"/>
            </p:cNvSpPr>
            <p:nvPr/>
          </p:nvSpPr>
          <p:spPr bwMode="auto">
            <a:xfrm>
              <a:off x="2352" y="2688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8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0" name="Rectangle 57"/>
            <p:cNvSpPr>
              <a:spLocks noChangeArrowheads="1"/>
            </p:cNvSpPr>
            <p:nvPr/>
          </p:nvSpPr>
          <p:spPr bwMode="auto">
            <a:xfrm>
              <a:off x="2352" y="2496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2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1" name="Rectangle 58"/>
            <p:cNvSpPr>
              <a:spLocks noChangeArrowheads="1"/>
            </p:cNvSpPr>
            <p:nvPr/>
          </p:nvSpPr>
          <p:spPr bwMode="auto">
            <a:xfrm>
              <a:off x="2352" y="2304"/>
              <a:ext cx="240" cy="19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62" name="Rectangle 59"/>
            <p:cNvSpPr>
              <a:spLocks noChangeArrowheads="1"/>
            </p:cNvSpPr>
            <p:nvPr/>
          </p:nvSpPr>
          <p:spPr bwMode="auto">
            <a:xfrm>
              <a:off x="2592" y="2688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9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3" name="Rectangle 60"/>
            <p:cNvSpPr>
              <a:spLocks noChangeArrowheads="1"/>
            </p:cNvSpPr>
            <p:nvPr/>
          </p:nvSpPr>
          <p:spPr bwMode="auto">
            <a:xfrm>
              <a:off x="2592" y="2496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1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4" name="Rectangle 61"/>
            <p:cNvSpPr>
              <a:spLocks noChangeArrowheads="1"/>
            </p:cNvSpPr>
            <p:nvPr/>
          </p:nvSpPr>
          <p:spPr bwMode="auto">
            <a:xfrm>
              <a:off x="2592" y="2304"/>
              <a:ext cx="240" cy="19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3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65" name="Rectangle 62"/>
            <p:cNvSpPr>
              <a:spLocks noChangeArrowheads="1"/>
            </p:cNvSpPr>
            <p:nvPr/>
          </p:nvSpPr>
          <p:spPr bwMode="auto">
            <a:xfrm>
              <a:off x="2832" y="2688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9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6" name="Rectangle 63"/>
            <p:cNvSpPr>
              <a:spLocks noChangeArrowheads="1"/>
            </p:cNvSpPr>
            <p:nvPr/>
          </p:nvSpPr>
          <p:spPr bwMode="auto">
            <a:xfrm>
              <a:off x="2832" y="2496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4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7" name="Rectangle 64"/>
            <p:cNvSpPr>
              <a:spLocks noChangeArrowheads="1"/>
            </p:cNvSpPr>
            <p:nvPr/>
          </p:nvSpPr>
          <p:spPr bwMode="auto">
            <a:xfrm>
              <a:off x="2832" y="2304"/>
              <a:ext cx="240" cy="19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4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68" name="Rectangle 65"/>
            <p:cNvSpPr>
              <a:spLocks noChangeArrowheads="1"/>
            </p:cNvSpPr>
            <p:nvPr/>
          </p:nvSpPr>
          <p:spPr bwMode="auto">
            <a:xfrm>
              <a:off x="3072" y="2688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14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9" name="Rectangle 66"/>
            <p:cNvSpPr>
              <a:spLocks noChangeArrowheads="1"/>
            </p:cNvSpPr>
            <p:nvPr/>
          </p:nvSpPr>
          <p:spPr bwMode="auto">
            <a:xfrm>
              <a:off x="3072" y="2496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3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70" name="Rectangle 67"/>
            <p:cNvSpPr>
              <a:spLocks noChangeArrowheads="1"/>
            </p:cNvSpPr>
            <p:nvPr/>
          </p:nvSpPr>
          <p:spPr bwMode="auto">
            <a:xfrm>
              <a:off x="3072" y="2304"/>
              <a:ext cx="240" cy="19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5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71" name="Rectangle 68"/>
            <p:cNvSpPr>
              <a:spLocks noChangeArrowheads="1"/>
            </p:cNvSpPr>
            <p:nvPr/>
          </p:nvSpPr>
          <p:spPr bwMode="auto">
            <a:xfrm>
              <a:off x="3312" y="2688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15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72" name="Rectangle 69"/>
            <p:cNvSpPr>
              <a:spLocks noChangeArrowheads="1"/>
            </p:cNvSpPr>
            <p:nvPr/>
          </p:nvSpPr>
          <p:spPr bwMode="auto">
            <a:xfrm>
              <a:off x="3312" y="2496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anose="030F0702030302020204" pitchFamily="66" charset="0"/>
                </a:rPr>
                <a:t>2</a:t>
              </a:r>
              <a:endParaRPr lang="en-US" altLang="en-US" sz="1400" baseline="30000" dirty="0">
                <a:latin typeface="Comic Sans MS" panose="030F0702030302020204" pitchFamily="66" charset="0"/>
              </a:endParaRPr>
            </a:p>
          </p:txBody>
        </p:sp>
        <p:sp>
          <p:nvSpPr>
            <p:cNvPr id="25673" name="Rectangle 70"/>
            <p:cNvSpPr>
              <a:spLocks noChangeArrowheads="1"/>
            </p:cNvSpPr>
            <p:nvPr/>
          </p:nvSpPr>
          <p:spPr bwMode="auto">
            <a:xfrm>
              <a:off x="3312" y="2304"/>
              <a:ext cx="240" cy="19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6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Group 1" descr="Original lateness schedule">
            <a:extLst>
              <a:ext uri="{FF2B5EF4-FFF2-40B4-BE49-F238E27FC236}">
                <a16:creationId xmlns:a16="http://schemas.microsoft.com/office/drawing/2014/main" id="{A865D444-1089-46AB-BB1A-27324FCDDBE4}"/>
              </a:ext>
            </a:extLst>
          </p:cNvPr>
          <p:cNvGrpSpPr/>
          <p:nvPr/>
        </p:nvGrpSpPr>
        <p:grpSpPr>
          <a:xfrm>
            <a:off x="2061287" y="3403012"/>
            <a:ext cx="8833539" cy="1152438"/>
            <a:chOff x="1790700" y="5105400"/>
            <a:chExt cx="8833539" cy="1152438"/>
          </a:xfrm>
        </p:grpSpPr>
        <p:sp>
          <p:nvSpPr>
            <p:cNvPr id="25605" name="Line 4"/>
            <p:cNvSpPr>
              <a:spLocks noChangeShapeType="1"/>
            </p:cNvSpPr>
            <p:nvPr/>
          </p:nvSpPr>
          <p:spPr bwMode="auto">
            <a:xfrm>
              <a:off x="7620000" y="5943600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06" name="Text Box 5"/>
            <p:cNvSpPr txBox="1">
              <a:spLocks noChangeArrowheads="1"/>
            </p:cNvSpPr>
            <p:nvPr/>
          </p:nvSpPr>
          <p:spPr bwMode="auto">
            <a:xfrm>
              <a:off x="1790700" y="5973763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25607" name="Line 6"/>
            <p:cNvSpPr>
              <a:spLocks noChangeShapeType="1"/>
            </p:cNvSpPr>
            <p:nvPr/>
          </p:nvSpPr>
          <p:spPr bwMode="auto">
            <a:xfrm rot="-5400000">
              <a:off x="23622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08" name="Line 7"/>
            <p:cNvSpPr>
              <a:spLocks noChangeShapeType="1"/>
            </p:cNvSpPr>
            <p:nvPr/>
          </p:nvSpPr>
          <p:spPr bwMode="auto">
            <a:xfrm rot="-5400000">
              <a:off x="18288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09" name="Line 8"/>
            <p:cNvSpPr>
              <a:spLocks noChangeShapeType="1"/>
            </p:cNvSpPr>
            <p:nvPr/>
          </p:nvSpPr>
          <p:spPr bwMode="auto">
            <a:xfrm rot="-5400000">
              <a:off x="34290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0" name="Line 9"/>
            <p:cNvSpPr>
              <a:spLocks noChangeShapeType="1"/>
            </p:cNvSpPr>
            <p:nvPr/>
          </p:nvSpPr>
          <p:spPr bwMode="auto">
            <a:xfrm rot="-5400000">
              <a:off x="28956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1" name="Line 10"/>
            <p:cNvSpPr>
              <a:spLocks noChangeShapeType="1"/>
            </p:cNvSpPr>
            <p:nvPr/>
          </p:nvSpPr>
          <p:spPr bwMode="auto">
            <a:xfrm rot="-5400000">
              <a:off x="44958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2" name="Line 11"/>
            <p:cNvSpPr>
              <a:spLocks noChangeShapeType="1"/>
            </p:cNvSpPr>
            <p:nvPr/>
          </p:nvSpPr>
          <p:spPr bwMode="auto">
            <a:xfrm rot="-5400000">
              <a:off x="39624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3" name="Line 12"/>
            <p:cNvSpPr>
              <a:spLocks noChangeShapeType="1"/>
            </p:cNvSpPr>
            <p:nvPr/>
          </p:nvSpPr>
          <p:spPr bwMode="auto">
            <a:xfrm rot="-5400000">
              <a:off x="55626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4" name="Line 13"/>
            <p:cNvSpPr>
              <a:spLocks noChangeShapeType="1"/>
            </p:cNvSpPr>
            <p:nvPr/>
          </p:nvSpPr>
          <p:spPr bwMode="auto">
            <a:xfrm rot="-5400000">
              <a:off x="50292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5" name="Line 14"/>
            <p:cNvSpPr>
              <a:spLocks noChangeShapeType="1"/>
            </p:cNvSpPr>
            <p:nvPr/>
          </p:nvSpPr>
          <p:spPr bwMode="auto">
            <a:xfrm rot="-5400000">
              <a:off x="66294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6" name="Line 15"/>
            <p:cNvSpPr>
              <a:spLocks noChangeShapeType="1"/>
            </p:cNvSpPr>
            <p:nvPr/>
          </p:nvSpPr>
          <p:spPr bwMode="auto">
            <a:xfrm rot="-5400000">
              <a:off x="60960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7" name="Line 16"/>
            <p:cNvSpPr>
              <a:spLocks noChangeShapeType="1"/>
            </p:cNvSpPr>
            <p:nvPr/>
          </p:nvSpPr>
          <p:spPr bwMode="auto">
            <a:xfrm rot="-5400000">
              <a:off x="76962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8" name="Line 17"/>
            <p:cNvSpPr>
              <a:spLocks noChangeShapeType="1"/>
            </p:cNvSpPr>
            <p:nvPr/>
          </p:nvSpPr>
          <p:spPr bwMode="auto">
            <a:xfrm rot="-5400000">
              <a:off x="71628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9" name="Text Box 18"/>
            <p:cNvSpPr txBox="1">
              <a:spLocks noChangeArrowheads="1"/>
            </p:cNvSpPr>
            <p:nvPr/>
          </p:nvSpPr>
          <p:spPr bwMode="auto">
            <a:xfrm>
              <a:off x="2321560" y="5980197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5620" name="Text Box 19"/>
            <p:cNvSpPr txBox="1">
              <a:spLocks noChangeArrowheads="1"/>
            </p:cNvSpPr>
            <p:nvPr/>
          </p:nvSpPr>
          <p:spPr bwMode="auto">
            <a:xfrm>
              <a:off x="2852420" y="5980197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5621" name="Text Box 20"/>
            <p:cNvSpPr txBox="1">
              <a:spLocks noChangeArrowheads="1"/>
            </p:cNvSpPr>
            <p:nvPr/>
          </p:nvSpPr>
          <p:spPr bwMode="auto">
            <a:xfrm>
              <a:off x="3383280" y="5973763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25622" name="Text Box 21"/>
            <p:cNvSpPr txBox="1">
              <a:spLocks noChangeArrowheads="1"/>
            </p:cNvSpPr>
            <p:nvPr/>
          </p:nvSpPr>
          <p:spPr bwMode="auto">
            <a:xfrm>
              <a:off x="3914140" y="5980197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5623" name="Text Box 22"/>
            <p:cNvSpPr txBox="1">
              <a:spLocks noChangeArrowheads="1"/>
            </p:cNvSpPr>
            <p:nvPr/>
          </p:nvSpPr>
          <p:spPr bwMode="auto">
            <a:xfrm>
              <a:off x="444500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5624" name="Text Box 23"/>
            <p:cNvSpPr txBox="1">
              <a:spLocks noChangeArrowheads="1"/>
            </p:cNvSpPr>
            <p:nvPr/>
          </p:nvSpPr>
          <p:spPr bwMode="auto">
            <a:xfrm>
              <a:off x="497586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25625" name="Text Box 24"/>
            <p:cNvSpPr txBox="1">
              <a:spLocks noChangeArrowheads="1"/>
            </p:cNvSpPr>
            <p:nvPr/>
          </p:nvSpPr>
          <p:spPr bwMode="auto">
            <a:xfrm>
              <a:off x="550672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25626" name="Text Box 25"/>
            <p:cNvSpPr txBox="1">
              <a:spLocks noChangeArrowheads="1"/>
            </p:cNvSpPr>
            <p:nvPr/>
          </p:nvSpPr>
          <p:spPr bwMode="auto">
            <a:xfrm>
              <a:off x="603758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25627" name="Text Box 26"/>
            <p:cNvSpPr txBox="1">
              <a:spLocks noChangeArrowheads="1"/>
            </p:cNvSpPr>
            <p:nvPr/>
          </p:nvSpPr>
          <p:spPr bwMode="auto">
            <a:xfrm>
              <a:off x="656844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5628" name="Text Box 27"/>
            <p:cNvSpPr txBox="1">
              <a:spLocks noChangeArrowheads="1"/>
            </p:cNvSpPr>
            <p:nvPr/>
          </p:nvSpPr>
          <p:spPr bwMode="auto">
            <a:xfrm>
              <a:off x="709930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5629" name="Text Box 28"/>
            <p:cNvSpPr txBox="1">
              <a:spLocks noChangeArrowheads="1"/>
            </p:cNvSpPr>
            <p:nvPr/>
          </p:nvSpPr>
          <p:spPr bwMode="auto">
            <a:xfrm>
              <a:off x="763016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25630" name="Line 29"/>
            <p:cNvSpPr>
              <a:spLocks noChangeShapeType="1"/>
            </p:cNvSpPr>
            <p:nvPr/>
          </p:nvSpPr>
          <p:spPr bwMode="auto">
            <a:xfrm>
              <a:off x="1981200" y="5592763"/>
              <a:ext cx="8001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1" name="Line 30"/>
            <p:cNvSpPr>
              <a:spLocks noChangeShapeType="1"/>
            </p:cNvSpPr>
            <p:nvPr/>
          </p:nvSpPr>
          <p:spPr bwMode="auto">
            <a:xfrm rot="-5400000">
              <a:off x="8763000" y="5776913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2" name="Line 31"/>
            <p:cNvSpPr>
              <a:spLocks noChangeShapeType="1"/>
            </p:cNvSpPr>
            <p:nvPr/>
          </p:nvSpPr>
          <p:spPr bwMode="auto">
            <a:xfrm rot="-5400000">
              <a:off x="8229600" y="5776913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3" name="Line 32"/>
            <p:cNvSpPr>
              <a:spLocks noChangeShapeType="1"/>
            </p:cNvSpPr>
            <p:nvPr/>
          </p:nvSpPr>
          <p:spPr bwMode="auto">
            <a:xfrm rot="-5400000">
              <a:off x="9829800" y="5776913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4" name="Line 33"/>
            <p:cNvSpPr>
              <a:spLocks noChangeShapeType="1"/>
            </p:cNvSpPr>
            <p:nvPr/>
          </p:nvSpPr>
          <p:spPr bwMode="auto">
            <a:xfrm rot="-5400000">
              <a:off x="9296400" y="5776913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5" name="Text Box 34"/>
            <p:cNvSpPr txBox="1">
              <a:spLocks noChangeArrowheads="1"/>
            </p:cNvSpPr>
            <p:nvPr/>
          </p:nvSpPr>
          <p:spPr bwMode="auto">
            <a:xfrm>
              <a:off x="8161020" y="5943601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25636" name="Text Box 35"/>
            <p:cNvSpPr txBox="1">
              <a:spLocks noChangeArrowheads="1"/>
            </p:cNvSpPr>
            <p:nvPr/>
          </p:nvSpPr>
          <p:spPr bwMode="auto">
            <a:xfrm>
              <a:off x="8691880" y="5943601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13</a:t>
              </a:r>
            </a:p>
          </p:txBody>
        </p:sp>
        <p:sp>
          <p:nvSpPr>
            <p:cNvPr id="25637" name="Text Box 36"/>
            <p:cNvSpPr txBox="1">
              <a:spLocks noChangeArrowheads="1"/>
            </p:cNvSpPr>
            <p:nvPr/>
          </p:nvSpPr>
          <p:spPr bwMode="auto">
            <a:xfrm>
              <a:off x="9222740" y="5943601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14</a:t>
              </a:r>
            </a:p>
          </p:txBody>
        </p:sp>
        <p:sp>
          <p:nvSpPr>
            <p:cNvPr id="25638" name="Text Box 37"/>
            <p:cNvSpPr txBox="1">
              <a:spLocks noChangeArrowheads="1"/>
            </p:cNvSpPr>
            <p:nvPr/>
          </p:nvSpPr>
          <p:spPr bwMode="auto">
            <a:xfrm>
              <a:off x="9753600" y="5943601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15</a:t>
              </a:r>
            </a:p>
          </p:txBody>
        </p:sp>
        <p:sp>
          <p:nvSpPr>
            <p:cNvPr id="25639" name="Line 38"/>
            <p:cNvSpPr>
              <a:spLocks noChangeShapeType="1"/>
            </p:cNvSpPr>
            <p:nvPr/>
          </p:nvSpPr>
          <p:spPr bwMode="auto">
            <a:xfrm>
              <a:off x="1981200" y="5943600"/>
              <a:ext cx="8001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40" name="Rectangle 39"/>
            <p:cNvSpPr>
              <a:spLocks noChangeArrowheads="1"/>
            </p:cNvSpPr>
            <p:nvPr/>
          </p:nvSpPr>
          <p:spPr bwMode="auto">
            <a:xfrm>
              <a:off x="6248400" y="5562600"/>
              <a:ext cx="16002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>
                  <a:latin typeface="Comic Sans MS" panose="030F0702030302020204" pitchFamily="66" charset="0"/>
                </a:rPr>
                <a:t>5</a:t>
              </a:r>
              <a:r>
                <a:rPr kumimoji="1" lang="en-US" altLang="en-US" sz="1400">
                  <a:latin typeface="Comic Sans MS" panose="030F0702030302020204" pitchFamily="66" charset="0"/>
                </a:rPr>
                <a:t> = 14</a:t>
              </a:r>
            </a:p>
          </p:txBody>
        </p:sp>
        <p:sp>
          <p:nvSpPr>
            <p:cNvPr id="25641" name="Rectangle 40"/>
            <p:cNvSpPr>
              <a:spLocks noChangeArrowheads="1"/>
            </p:cNvSpPr>
            <p:nvPr/>
          </p:nvSpPr>
          <p:spPr bwMode="auto">
            <a:xfrm>
              <a:off x="2514600" y="5562600"/>
              <a:ext cx="10668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 dirty="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 dirty="0">
                  <a:latin typeface="Comic Sans MS" panose="030F0702030302020204" pitchFamily="66" charset="0"/>
                </a:rPr>
                <a:t>2</a:t>
              </a:r>
              <a:r>
                <a:rPr kumimoji="1" lang="en-US" altLang="en-US" sz="1400" dirty="0">
                  <a:latin typeface="Comic Sans MS" panose="030F0702030302020204" pitchFamily="66" charset="0"/>
                </a:rPr>
                <a:t> = 8</a:t>
              </a:r>
            </a:p>
          </p:txBody>
        </p:sp>
        <p:sp>
          <p:nvSpPr>
            <p:cNvPr id="25642" name="Rectangle 41"/>
            <p:cNvSpPr>
              <a:spLocks noChangeArrowheads="1"/>
            </p:cNvSpPr>
            <p:nvPr/>
          </p:nvSpPr>
          <p:spPr bwMode="auto">
            <a:xfrm>
              <a:off x="3581400" y="5562600"/>
              <a:ext cx="10668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 dirty="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 dirty="0">
                  <a:latin typeface="Comic Sans MS" panose="030F0702030302020204" pitchFamily="66" charset="0"/>
                </a:rPr>
                <a:t>6</a:t>
              </a:r>
              <a:r>
                <a:rPr kumimoji="1" lang="en-US" altLang="en-US" sz="1400" dirty="0">
                  <a:latin typeface="Comic Sans MS" panose="030F0702030302020204" pitchFamily="66" charset="0"/>
                </a:rPr>
                <a:t> = 15</a:t>
              </a:r>
            </a:p>
          </p:txBody>
        </p:sp>
        <p:sp>
          <p:nvSpPr>
            <p:cNvPr id="25643" name="Rectangle 42"/>
            <p:cNvSpPr>
              <a:spLocks noChangeArrowheads="1"/>
            </p:cNvSpPr>
            <p:nvPr/>
          </p:nvSpPr>
          <p:spPr bwMode="auto">
            <a:xfrm>
              <a:off x="4648200" y="5562600"/>
              <a:ext cx="16002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>
                  <a:latin typeface="Comic Sans MS" panose="030F0702030302020204" pitchFamily="66" charset="0"/>
                </a:rPr>
                <a:t>1</a:t>
              </a:r>
              <a:r>
                <a:rPr kumimoji="1" lang="en-US" altLang="en-US" sz="1400">
                  <a:latin typeface="Comic Sans MS" panose="030F0702030302020204" pitchFamily="66" charset="0"/>
                </a:rPr>
                <a:t> = 6</a:t>
              </a:r>
            </a:p>
          </p:txBody>
        </p:sp>
        <p:sp>
          <p:nvSpPr>
            <p:cNvPr id="25644" name="Rectangle 43"/>
            <p:cNvSpPr>
              <a:spLocks noChangeArrowheads="1"/>
            </p:cNvSpPr>
            <p:nvPr/>
          </p:nvSpPr>
          <p:spPr bwMode="auto">
            <a:xfrm>
              <a:off x="7848600" y="5562600"/>
              <a:ext cx="21336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>
                  <a:latin typeface="Comic Sans MS" panose="030F0702030302020204" pitchFamily="66" charset="0"/>
                </a:rPr>
                <a:t>4</a:t>
              </a:r>
              <a:r>
                <a:rPr kumimoji="1" lang="en-US" altLang="en-US" sz="1400">
                  <a:latin typeface="Comic Sans MS" panose="030F0702030302020204" pitchFamily="66" charset="0"/>
                </a:rPr>
                <a:t> = 9</a:t>
              </a:r>
            </a:p>
          </p:txBody>
        </p:sp>
        <p:sp>
          <p:nvSpPr>
            <p:cNvPr id="25645" name="Rectangle 44"/>
            <p:cNvSpPr>
              <a:spLocks noChangeArrowheads="1"/>
            </p:cNvSpPr>
            <p:nvPr/>
          </p:nvSpPr>
          <p:spPr bwMode="auto">
            <a:xfrm>
              <a:off x="1981200" y="5562600"/>
              <a:ext cx="5334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 dirty="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 dirty="0">
                  <a:latin typeface="Comic Sans MS" panose="030F0702030302020204" pitchFamily="66" charset="0"/>
                </a:rPr>
                <a:t>3</a:t>
              </a:r>
              <a:r>
                <a:rPr kumimoji="1" lang="en-US" altLang="en-US" sz="1400" dirty="0">
                  <a:latin typeface="Comic Sans MS" panose="030F0702030302020204" pitchFamily="66" charset="0"/>
                </a:rPr>
                <a:t> = 9</a:t>
              </a:r>
            </a:p>
          </p:txBody>
        </p:sp>
        <p:sp>
          <p:nvSpPr>
            <p:cNvPr id="25646" name="Text Box 45"/>
            <p:cNvSpPr txBox="1">
              <a:spLocks noChangeArrowheads="1"/>
            </p:cNvSpPr>
            <p:nvPr/>
          </p:nvSpPr>
          <p:spPr bwMode="auto">
            <a:xfrm>
              <a:off x="7241233" y="5105400"/>
              <a:ext cx="98174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600" dirty="0">
                  <a:latin typeface="+mn-lt"/>
                </a:rPr>
                <a:t>lateness = 0</a:t>
              </a:r>
              <a:endParaRPr kumimoji="1" lang="en-US" altLang="en-US" sz="1600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5647" name="Line 46"/>
            <p:cNvSpPr>
              <a:spLocks noChangeShapeType="1"/>
            </p:cNvSpPr>
            <p:nvPr/>
          </p:nvSpPr>
          <p:spPr bwMode="auto">
            <a:xfrm>
              <a:off x="1981200" y="5943600"/>
              <a:ext cx="838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48" name="Text Box 47"/>
            <p:cNvSpPr txBox="1">
              <a:spLocks noChangeArrowheads="1"/>
            </p:cNvSpPr>
            <p:nvPr/>
          </p:nvSpPr>
          <p:spPr bwMode="auto">
            <a:xfrm>
              <a:off x="5793433" y="5105400"/>
              <a:ext cx="98174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600" dirty="0">
                  <a:latin typeface="+mn-lt"/>
                </a:rPr>
                <a:t>lateness = 2</a:t>
              </a:r>
              <a:endParaRPr kumimoji="1" lang="en-US" altLang="en-US" sz="1600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5649" name="Line 48"/>
            <p:cNvSpPr>
              <a:spLocks noChangeShapeType="1"/>
            </p:cNvSpPr>
            <p:nvPr/>
          </p:nvSpPr>
          <p:spPr bwMode="auto">
            <a:xfrm flipH="1">
              <a:off x="6270625" y="5364163"/>
              <a:ext cx="0" cy="15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50" name="Line 49"/>
            <p:cNvSpPr>
              <a:spLocks noChangeShapeType="1"/>
            </p:cNvSpPr>
            <p:nvPr/>
          </p:nvSpPr>
          <p:spPr bwMode="auto">
            <a:xfrm flipH="1">
              <a:off x="7848600" y="5364163"/>
              <a:ext cx="0" cy="15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25652" name="Text Box 71"/>
            <p:cNvSpPr txBox="1">
              <a:spLocks noChangeArrowheads="1"/>
            </p:cNvSpPr>
            <p:nvPr/>
          </p:nvSpPr>
          <p:spPr bwMode="auto">
            <a:xfrm>
              <a:off x="9248477" y="5105400"/>
              <a:ext cx="13757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600" dirty="0">
                  <a:solidFill>
                    <a:srgbClr val="C00000"/>
                  </a:solidFill>
                  <a:latin typeface="+mn-lt"/>
                </a:rPr>
                <a:t>max lateness = 6</a:t>
              </a:r>
              <a:endParaRPr kumimoji="1" lang="en-US" altLang="en-US" sz="1600" dirty="0">
                <a:solidFill>
                  <a:srgbClr val="C00000"/>
                </a:solidFill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5653" name="Line 72"/>
            <p:cNvSpPr>
              <a:spLocks noChangeShapeType="1"/>
            </p:cNvSpPr>
            <p:nvPr/>
          </p:nvSpPr>
          <p:spPr bwMode="auto">
            <a:xfrm flipH="1">
              <a:off x="9953625" y="5364163"/>
              <a:ext cx="0" cy="152400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 descr="better schedule">
            <a:extLst>
              <a:ext uri="{FF2B5EF4-FFF2-40B4-BE49-F238E27FC236}">
                <a16:creationId xmlns:a16="http://schemas.microsoft.com/office/drawing/2014/main" id="{8567A5E2-BC3B-43B2-982F-D76E278C7E04}"/>
              </a:ext>
            </a:extLst>
          </p:cNvPr>
          <p:cNvGrpSpPr/>
          <p:nvPr/>
        </p:nvGrpSpPr>
        <p:grpSpPr>
          <a:xfrm>
            <a:off x="2053992" y="4778360"/>
            <a:ext cx="8579795" cy="1130129"/>
            <a:chOff x="259405" y="5105400"/>
            <a:chExt cx="8579795" cy="1130129"/>
          </a:xfrm>
        </p:grpSpPr>
        <p:sp>
          <p:nvSpPr>
            <p:cNvPr id="125" name="Text Box 2">
              <a:extLst>
                <a:ext uri="{FF2B5EF4-FFF2-40B4-BE49-F238E27FC236}">
                  <a16:creationId xmlns:a16="http://schemas.microsoft.com/office/drawing/2014/main" id="{403B6274-8000-44F9-A9D8-6FCC4036A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5743575"/>
              <a:ext cx="175260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kumimoji="1" lang="en-US" altLang="en-US" sz="1400">
                <a:latin typeface="Comic Sans MS" panose="030F0702030302020204" pitchFamily="66" charset="0"/>
              </a:endParaRPr>
            </a:p>
          </p:txBody>
        </p:sp>
        <p:sp>
          <p:nvSpPr>
            <p:cNvPr id="126" name="Text Box 3">
              <a:extLst>
                <a:ext uri="{FF2B5EF4-FFF2-40B4-BE49-F238E27FC236}">
                  <a16:creationId xmlns:a16="http://schemas.microsoft.com/office/drawing/2014/main" id="{54635EC2-140E-420B-AF7C-1A7718C1F7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05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127" name="Text Box 4">
              <a:extLst>
                <a:ext uri="{FF2B5EF4-FFF2-40B4-BE49-F238E27FC236}">
                  <a16:creationId xmlns:a16="http://schemas.microsoft.com/office/drawing/2014/main" id="{7BD003E7-7954-483F-A546-96A06A61B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751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128" name="Text Box 5">
              <a:extLst>
                <a:ext uri="{FF2B5EF4-FFF2-40B4-BE49-F238E27FC236}">
                  <a16:creationId xmlns:a16="http://schemas.microsoft.com/office/drawing/2014/main" id="{B356BEB1-524F-4BF0-BB06-138304E2A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2097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29" name="Text Box 6">
              <a:extLst>
                <a:ext uri="{FF2B5EF4-FFF2-40B4-BE49-F238E27FC236}">
                  <a16:creationId xmlns:a16="http://schemas.microsoft.com/office/drawing/2014/main" id="{3C176A10-7AE1-4758-BBBF-C6ECC75F7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3443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30" name="Text Box 7">
              <a:extLst>
                <a:ext uri="{FF2B5EF4-FFF2-40B4-BE49-F238E27FC236}">
                  <a16:creationId xmlns:a16="http://schemas.microsoft.com/office/drawing/2014/main" id="{DEC99D38-B989-45AA-B5F4-9D8AC278B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4789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31" name="Text Box 8">
              <a:extLst>
                <a:ext uri="{FF2B5EF4-FFF2-40B4-BE49-F238E27FC236}">
                  <a16:creationId xmlns:a16="http://schemas.microsoft.com/office/drawing/2014/main" id="{C601305B-D658-4EA3-AF90-695D9D829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135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32" name="Text Box 9">
              <a:extLst>
                <a:ext uri="{FF2B5EF4-FFF2-40B4-BE49-F238E27FC236}">
                  <a16:creationId xmlns:a16="http://schemas.microsoft.com/office/drawing/2014/main" id="{ECB4CD4B-47F8-4C8B-A986-ED0823623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7481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33" name="Text Box 10">
              <a:extLst>
                <a:ext uri="{FF2B5EF4-FFF2-40B4-BE49-F238E27FC236}">
                  <a16:creationId xmlns:a16="http://schemas.microsoft.com/office/drawing/2014/main" id="{C39A3C6B-8508-4294-BB2B-82E12F7DF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8827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34" name="Text Box 11">
              <a:extLst>
                <a:ext uri="{FF2B5EF4-FFF2-40B4-BE49-F238E27FC236}">
                  <a16:creationId xmlns:a16="http://schemas.microsoft.com/office/drawing/2014/main" id="{8D05DD1C-FCC5-4E49-81A9-21E7AF97C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0173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35" name="Text Box 12">
              <a:extLst>
                <a:ext uri="{FF2B5EF4-FFF2-40B4-BE49-F238E27FC236}">
                  <a16:creationId xmlns:a16="http://schemas.microsoft.com/office/drawing/2014/main" id="{1C04FA7F-49DB-422B-AF0F-A7AFDB6B5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1519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36" name="Text Box 13">
              <a:extLst>
                <a:ext uri="{FF2B5EF4-FFF2-40B4-BE49-F238E27FC236}">
                  <a16:creationId xmlns:a16="http://schemas.microsoft.com/office/drawing/2014/main" id="{6D3589B7-9473-4A5C-9ABB-5C33F7F30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2865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37" name="Text Box 14">
              <a:extLst>
                <a:ext uri="{FF2B5EF4-FFF2-40B4-BE49-F238E27FC236}">
                  <a16:creationId xmlns:a16="http://schemas.microsoft.com/office/drawing/2014/main" id="{9F098B2E-9009-4331-A129-9781ED460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4211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138" name="Text Box 15">
              <a:extLst>
                <a:ext uri="{FF2B5EF4-FFF2-40B4-BE49-F238E27FC236}">
                  <a16:creationId xmlns:a16="http://schemas.microsoft.com/office/drawing/2014/main" id="{72B90A11-EB22-4927-A31A-00E69B999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557" y="5943600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139" name="Text Box 16">
              <a:extLst>
                <a:ext uri="{FF2B5EF4-FFF2-40B4-BE49-F238E27FC236}">
                  <a16:creationId xmlns:a16="http://schemas.microsoft.com/office/drawing/2014/main" id="{B7E44C64-67AD-4A4C-9D41-3B0B05D69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6903" y="5943600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13</a:t>
              </a:r>
            </a:p>
          </p:txBody>
        </p:sp>
        <p:sp>
          <p:nvSpPr>
            <p:cNvPr id="140" name="Text Box 17">
              <a:extLst>
                <a:ext uri="{FF2B5EF4-FFF2-40B4-BE49-F238E27FC236}">
                  <a16:creationId xmlns:a16="http://schemas.microsoft.com/office/drawing/2014/main" id="{8A903B61-ABFB-45AA-AAF8-0B4D988C7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8249" y="5943600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14</a:t>
              </a:r>
            </a:p>
          </p:txBody>
        </p:sp>
        <p:sp>
          <p:nvSpPr>
            <p:cNvPr id="141" name="Text Box 18">
              <a:extLst>
                <a:ext uri="{FF2B5EF4-FFF2-40B4-BE49-F238E27FC236}">
                  <a16:creationId xmlns:a16="http://schemas.microsoft.com/office/drawing/2014/main" id="{46C8AFD8-150C-480E-8318-B0E630894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600" y="5943600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15</a:t>
              </a:r>
            </a:p>
          </p:txBody>
        </p:sp>
        <p:grpSp>
          <p:nvGrpSpPr>
            <p:cNvPr id="142" name="Group 19">
              <a:extLst>
                <a:ext uri="{FF2B5EF4-FFF2-40B4-BE49-F238E27FC236}">
                  <a16:creationId xmlns:a16="http://schemas.microsoft.com/office/drawing/2014/main" id="{9111C404-F70E-40BC-9F77-7FB4FDB7E2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5562600"/>
              <a:ext cx="8001000" cy="381000"/>
              <a:chOff x="288" y="3408"/>
              <a:chExt cx="5040" cy="192"/>
            </a:xfrm>
          </p:grpSpPr>
          <p:sp>
            <p:nvSpPr>
              <p:cNvPr id="146" name="Rectangle 20">
                <a:extLst>
                  <a:ext uri="{FF2B5EF4-FFF2-40B4-BE49-F238E27FC236}">
                    <a16:creationId xmlns:a16="http://schemas.microsoft.com/office/drawing/2014/main" id="{8E01CCB9-D350-4BD1-A58E-FE461DCE9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08"/>
                <a:ext cx="1008" cy="19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400">
                    <a:latin typeface="Comic Sans MS" panose="030F0702030302020204" pitchFamily="66" charset="0"/>
                  </a:rPr>
                  <a:t>d</a:t>
                </a:r>
                <a:r>
                  <a:rPr kumimoji="1" lang="en-US" altLang="en-US" sz="1400" baseline="-25000">
                    <a:latin typeface="Comic Sans MS" panose="030F0702030302020204" pitchFamily="66" charset="0"/>
                  </a:rPr>
                  <a:t>5</a:t>
                </a:r>
                <a:r>
                  <a:rPr kumimoji="1" lang="en-US" altLang="en-US" sz="1400">
                    <a:latin typeface="Comic Sans MS" panose="030F0702030302020204" pitchFamily="66" charset="0"/>
                  </a:rPr>
                  <a:t> = 14</a:t>
                </a:r>
              </a:p>
            </p:txBody>
          </p:sp>
          <p:sp>
            <p:nvSpPr>
              <p:cNvPr id="147" name="Rectangle 21">
                <a:extLst>
                  <a:ext uri="{FF2B5EF4-FFF2-40B4-BE49-F238E27FC236}">
                    <a16:creationId xmlns:a16="http://schemas.microsoft.com/office/drawing/2014/main" id="{F989B1C6-52DA-48CF-9E09-39A614A3E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408"/>
                <a:ext cx="672" cy="19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400">
                    <a:latin typeface="Comic Sans MS" panose="030F0702030302020204" pitchFamily="66" charset="0"/>
                  </a:rPr>
                  <a:t>d</a:t>
                </a:r>
                <a:r>
                  <a:rPr kumimoji="1" lang="en-US" altLang="en-US" sz="1400" baseline="-25000">
                    <a:latin typeface="Comic Sans MS" panose="030F0702030302020204" pitchFamily="66" charset="0"/>
                  </a:rPr>
                  <a:t>2</a:t>
                </a:r>
                <a:r>
                  <a:rPr kumimoji="1" lang="en-US" altLang="en-US" sz="1400">
                    <a:latin typeface="Comic Sans MS" panose="030F0702030302020204" pitchFamily="66" charset="0"/>
                  </a:rPr>
                  <a:t> = 8</a:t>
                </a:r>
              </a:p>
            </p:txBody>
          </p:sp>
          <p:sp>
            <p:nvSpPr>
              <p:cNvPr id="148" name="Rectangle 22">
                <a:extLst>
                  <a:ext uri="{FF2B5EF4-FFF2-40B4-BE49-F238E27FC236}">
                    <a16:creationId xmlns:a16="http://schemas.microsoft.com/office/drawing/2014/main" id="{83FE1EC0-09FE-41FF-BC39-3B0F3BC5C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3408"/>
                <a:ext cx="672" cy="19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400">
                    <a:latin typeface="Comic Sans MS" panose="030F0702030302020204" pitchFamily="66" charset="0"/>
                  </a:rPr>
                  <a:t>d</a:t>
                </a:r>
                <a:r>
                  <a:rPr kumimoji="1" lang="en-US" altLang="en-US" sz="1400" baseline="-25000">
                    <a:latin typeface="Comic Sans MS" panose="030F0702030302020204" pitchFamily="66" charset="0"/>
                  </a:rPr>
                  <a:t>6</a:t>
                </a:r>
                <a:r>
                  <a:rPr kumimoji="1" lang="en-US" altLang="en-US" sz="1400">
                    <a:latin typeface="Comic Sans MS" panose="030F0702030302020204" pitchFamily="66" charset="0"/>
                  </a:rPr>
                  <a:t> = 15</a:t>
                </a:r>
              </a:p>
            </p:txBody>
          </p:sp>
          <p:sp>
            <p:nvSpPr>
              <p:cNvPr id="149" name="Rectangle 23">
                <a:extLst>
                  <a:ext uri="{FF2B5EF4-FFF2-40B4-BE49-F238E27FC236}">
                    <a16:creationId xmlns:a16="http://schemas.microsoft.com/office/drawing/2014/main" id="{7C083956-AE3A-4165-BAAB-9DD9BDEA5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3408"/>
                <a:ext cx="1008" cy="19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400">
                    <a:latin typeface="Comic Sans MS" panose="030F0702030302020204" pitchFamily="66" charset="0"/>
                  </a:rPr>
                  <a:t>d</a:t>
                </a:r>
                <a:r>
                  <a:rPr kumimoji="1" lang="en-US" altLang="en-US" sz="1400" baseline="-25000">
                    <a:latin typeface="Comic Sans MS" panose="030F0702030302020204" pitchFamily="66" charset="0"/>
                  </a:rPr>
                  <a:t>1</a:t>
                </a:r>
                <a:r>
                  <a:rPr kumimoji="1" lang="en-US" altLang="en-US" sz="1400">
                    <a:latin typeface="Comic Sans MS" panose="030F0702030302020204" pitchFamily="66" charset="0"/>
                  </a:rPr>
                  <a:t> = 6</a:t>
                </a:r>
              </a:p>
            </p:txBody>
          </p:sp>
          <p:sp>
            <p:nvSpPr>
              <p:cNvPr id="150" name="Rectangle 24">
                <a:extLst>
                  <a:ext uri="{FF2B5EF4-FFF2-40B4-BE49-F238E27FC236}">
                    <a16:creationId xmlns:a16="http://schemas.microsoft.com/office/drawing/2014/main" id="{307D64F4-F69E-4B0B-BFF1-04A55FD9C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408"/>
                <a:ext cx="1344" cy="19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400">
                    <a:latin typeface="Comic Sans MS" panose="030F0702030302020204" pitchFamily="66" charset="0"/>
                  </a:rPr>
                  <a:t>d</a:t>
                </a:r>
                <a:r>
                  <a:rPr kumimoji="1" lang="en-US" altLang="en-US" sz="1400" baseline="-25000">
                    <a:latin typeface="Comic Sans MS" panose="030F0702030302020204" pitchFamily="66" charset="0"/>
                  </a:rPr>
                  <a:t>4</a:t>
                </a:r>
                <a:r>
                  <a:rPr kumimoji="1" lang="en-US" altLang="en-US" sz="1400">
                    <a:latin typeface="Comic Sans MS" panose="030F0702030302020204" pitchFamily="66" charset="0"/>
                  </a:rPr>
                  <a:t> = 9</a:t>
                </a:r>
              </a:p>
            </p:txBody>
          </p:sp>
          <p:sp>
            <p:nvSpPr>
              <p:cNvPr id="151" name="Rectangle 25">
                <a:extLst>
                  <a:ext uri="{FF2B5EF4-FFF2-40B4-BE49-F238E27FC236}">
                    <a16:creationId xmlns:a16="http://schemas.microsoft.com/office/drawing/2014/main" id="{66F89060-59BF-48F8-8CCF-F8D92D1946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3408"/>
                <a:ext cx="336" cy="19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400">
                    <a:latin typeface="Comic Sans MS" panose="030F0702030302020204" pitchFamily="66" charset="0"/>
                  </a:rPr>
                  <a:t>d</a:t>
                </a:r>
                <a:r>
                  <a:rPr kumimoji="1" lang="en-US" altLang="en-US" sz="1400" baseline="-25000">
                    <a:latin typeface="Comic Sans MS" panose="030F0702030302020204" pitchFamily="66" charset="0"/>
                  </a:rPr>
                  <a:t>3</a:t>
                </a:r>
                <a:r>
                  <a:rPr kumimoji="1" lang="en-US" altLang="en-US" sz="1400">
                    <a:latin typeface="Comic Sans MS" panose="030F0702030302020204" pitchFamily="66" charset="0"/>
                  </a:rPr>
                  <a:t> = 9</a:t>
                </a:r>
              </a:p>
            </p:txBody>
          </p:sp>
        </p:grpSp>
        <p:sp>
          <p:nvSpPr>
            <p:cNvPr id="143" name="Line 26">
              <a:extLst>
                <a:ext uri="{FF2B5EF4-FFF2-40B4-BE49-F238E27FC236}">
                  <a16:creationId xmlns:a16="http://schemas.microsoft.com/office/drawing/2014/main" id="{83C4E8BD-6084-435A-AEE6-79BA2F9E1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" y="5943600"/>
              <a:ext cx="838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144" name="Text Box 27">
              <a:extLst>
                <a:ext uri="{FF2B5EF4-FFF2-40B4-BE49-F238E27FC236}">
                  <a16:creationId xmlns:a16="http://schemas.microsoft.com/office/drawing/2014/main" id="{FAB0BA37-04A6-411C-A91E-C4787C9BF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8815" y="5105400"/>
              <a:ext cx="13757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defTabSz="457200">
                <a:spcBef>
                  <a:spcPct val="50000"/>
                </a:spcBef>
              </a:pPr>
              <a:r>
                <a:rPr kumimoji="1" lang="en-US" altLang="en-US" sz="1600" dirty="0">
                  <a:solidFill>
                    <a:srgbClr val="C00000"/>
                  </a:solidFill>
                  <a:latin typeface="Calibri" panose="020F0502020204030204"/>
                </a:rPr>
                <a:t>max lateness = 1</a:t>
              </a:r>
              <a:endParaRPr kumimoji="1" lang="en-US" altLang="en-US" sz="1600" dirty="0">
                <a:solidFill>
                  <a:srgbClr val="C00000"/>
                </a:solidFill>
                <a:latin typeface="Calibri" panose="020F0502020204030204"/>
                <a:sym typeface="Symbol" panose="05050102010706020507" pitchFamily="18" charset="2"/>
              </a:endParaRPr>
            </a:p>
          </p:txBody>
        </p:sp>
        <p:sp>
          <p:nvSpPr>
            <p:cNvPr id="145" name="Line 28">
              <a:extLst>
                <a:ext uri="{FF2B5EF4-FFF2-40B4-BE49-F238E27FC236}">
                  <a16:creationId xmlns:a16="http://schemas.microsoft.com/office/drawing/2014/main" id="{29334644-03C1-4C34-BD88-2EC8CF134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03900" y="5364163"/>
              <a:ext cx="0" cy="152400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1817" y="3866046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Schedule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72333" y="5231869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EDF Schedule</a:t>
            </a:r>
          </a:p>
        </p:txBody>
      </p:sp>
    </p:spTree>
    <p:extLst>
      <p:ext uri="{BB962C8B-B14F-4D97-AF65-F5344CB8AC3E}">
        <p14:creationId xmlns:p14="http://schemas.microsoft.com/office/powerpoint/2010/main" val="75097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507ED1-159A-4D00-BA8B-8423479D3F98}" type="slidenum">
              <a:rPr lang="en-US" altLang="en-US" sz="1400">
                <a:latin typeface="Calibri" panose="020F0502020204030204" pitchFamily="34" charset="0"/>
              </a:rPr>
              <a:pPr/>
              <a:t>26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Proof for Greedy EDF Algorithm: Exchange Argument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404454"/>
            <a:ext cx="10234422" cy="520004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800" dirty="0"/>
              <a:t>Show that if there is another schedule </a:t>
            </a:r>
            <a:r>
              <a:rPr lang="en-US" altLang="en-US" sz="2800" b="1" dirty="0">
                <a:solidFill>
                  <a:srgbClr val="0066CC"/>
                </a:solidFill>
              </a:rPr>
              <a:t>O</a:t>
            </a:r>
            <a:r>
              <a:rPr lang="en-US" altLang="en-US" sz="2800" dirty="0"/>
              <a:t> (think optimal schedule) then we can gradually change </a:t>
            </a:r>
            <a:r>
              <a:rPr lang="en-US" altLang="en-US" sz="2800" b="1" dirty="0">
                <a:solidFill>
                  <a:srgbClr val="0066CC"/>
                </a:solidFill>
              </a:rPr>
              <a:t>O</a:t>
            </a:r>
            <a:r>
              <a:rPr lang="en-US" altLang="en-US" sz="2800" dirty="0"/>
              <a:t> so that…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at each step the maximum lateness in </a:t>
            </a:r>
            <a:r>
              <a:rPr lang="en-US" altLang="en-US" sz="2400" b="1" dirty="0">
                <a:solidFill>
                  <a:srgbClr val="0066CC"/>
                </a:solidFill>
              </a:rPr>
              <a:t>O</a:t>
            </a:r>
            <a:r>
              <a:rPr lang="en-US" altLang="en-US" sz="2400" dirty="0"/>
              <a:t> never gets worse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it eventually becomes the same cost as </a:t>
            </a:r>
            <a:r>
              <a:rPr lang="en-US" altLang="en-US" sz="2400" b="1" dirty="0">
                <a:solidFill>
                  <a:srgbClr val="0066CC"/>
                </a:solidFill>
              </a:rPr>
              <a:t>A</a:t>
            </a:r>
          </a:p>
          <a:p>
            <a:pPr lvl="1" eaLnBrk="1" hangingPunct="1">
              <a:lnSpc>
                <a:spcPct val="100000"/>
              </a:lnSpc>
            </a:pPr>
            <a:endParaRPr lang="en-US" altLang="en-US" sz="2400" b="1" dirty="0">
              <a:solidFill>
                <a:srgbClr val="0066CC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2800" dirty="0"/>
              <a:t>This means that </a:t>
            </a:r>
            <a:r>
              <a:rPr lang="en-US" altLang="en-US" sz="2800" b="1" dirty="0">
                <a:solidFill>
                  <a:srgbClr val="0066CC"/>
                </a:solidFill>
              </a:rPr>
              <a:t>A </a:t>
            </a:r>
            <a:r>
              <a:rPr lang="en-US" altLang="en-US" sz="2800" dirty="0"/>
              <a:t>is at least as good as </a:t>
            </a:r>
            <a:r>
              <a:rPr lang="en-US" altLang="en-US" sz="2800" b="1" dirty="0">
                <a:solidFill>
                  <a:srgbClr val="0066CC"/>
                </a:solidFill>
              </a:rPr>
              <a:t>O</a:t>
            </a:r>
            <a:r>
              <a:rPr lang="en-US" altLang="en-US" sz="2800" dirty="0"/>
              <a:t>,</a:t>
            </a:r>
            <a:r>
              <a:rPr lang="en-US" altLang="en-US" sz="2800" b="1" dirty="0">
                <a:solidFill>
                  <a:srgbClr val="0066CC"/>
                </a:solidFill>
              </a:rPr>
              <a:t> </a:t>
            </a:r>
            <a:r>
              <a:rPr lang="en-US" altLang="en-US" sz="2800" dirty="0"/>
              <a:t>so </a:t>
            </a:r>
            <a:r>
              <a:rPr lang="en-US" altLang="en-US" sz="2800" b="1" dirty="0">
                <a:solidFill>
                  <a:srgbClr val="0066CC"/>
                </a:solidFill>
              </a:rPr>
              <a:t>A </a:t>
            </a:r>
            <a:r>
              <a:rPr lang="en-US" altLang="en-US" sz="2800" dirty="0"/>
              <a:t>is also optimal!</a:t>
            </a:r>
          </a:p>
        </p:txBody>
      </p:sp>
    </p:spTree>
    <p:extLst>
      <p:ext uri="{BB962C8B-B14F-4D97-AF65-F5344CB8AC3E}">
        <p14:creationId xmlns:p14="http://schemas.microsoft.com/office/powerpoint/2010/main" val="3040092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7F92F6-0A05-4530-88D1-2F6147A0A35E}" type="slidenum">
              <a:rPr lang="en-US" altLang="en-US" sz="1400">
                <a:latin typeface="Calibri" panose="020F0502020204030204" pitchFamily="34" charset="0"/>
              </a:rPr>
              <a:pPr/>
              <a:t>27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Minimizing Lateness: No Idle Time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263136"/>
            <a:ext cx="8990838" cy="520004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Observation:</a:t>
            </a:r>
            <a:r>
              <a:rPr lang="en-US" altLang="en-US" sz="2400" dirty="0"/>
              <a:t>  There exists an optimal schedule with no </a:t>
            </a:r>
            <a:r>
              <a:rPr lang="en-US" altLang="en-US" sz="2400" dirty="0">
                <a:solidFill>
                  <a:srgbClr val="C00000"/>
                </a:solidFill>
              </a:rPr>
              <a:t>idle time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Observation:</a:t>
            </a:r>
            <a:r>
              <a:rPr lang="en-US" altLang="en-US" sz="2400" dirty="0"/>
              <a:t> The greedy EDF schedule has no idle time.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grpSp>
        <p:nvGrpSpPr>
          <p:cNvPr id="31749" name="Group 50"/>
          <p:cNvGrpSpPr>
            <a:grpSpLocks/>
          </p:cNvGrpSpPr>
          <p:nvPr/>
        </p:nvGrpSpPr>
        <p:grpSpPr bwMode="auto">
          <a:xfrm>
            <a:off x="2192274" y="1968252"/>
            <a:ext cx="6324600" cy="1587500"/>
            <a:chOff x="816" y="1066"/>
            <a:chExt cx="3984" cy="1000"/>
          </a:xfrm>
        </p:grpSpPr>
        <p:sp>
          <p:nvSpPr>
            <p:cNvPr id="31750" name="Text Box 4"/>
            <p:cNvSpPr txBox="1">
              <a:spLocks noChangeArrowheads="1"/>
            </p:cNvSpPr>
            <p:nvPr/>
          </p:nvSpPr>
          <p:spPr bwMode="auto">
            <a:xfrm>
              <a:off x="816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31751" name="Line 5"/>
            <p:cNvSpPr>
              <a:spLocks noChangeShapeType="1"/>
            </p:cNvSpPr>
            <p:nvPr/>
          </p:nvSpPr>
          <p:spPr bwMode="auto">
            <a:xfrm rot="-5400000">
              <a:off x="1200" y="116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52" name="Line 6"/>
            <p:cNvSpPr>
              <a:spLocks noChangeShapeType="1"/>
            </p:cNvSpPr>
            <p:nvPr/>
          </p:nvSpPr>
          <p:spPr bwMode="auto">
            <a:xfrm rot="-5400000">
              <a:off x="2544" y="116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53" name="Line 7"/>
            <p:cNvSpPr>
              <a:spLocks noChangeShapeType="1"/>
            </p:cNvSpPr>
            <p:nvPr/>
          </p:nvSpPr>
          <p:spPr bwMode="auto">
            <a:xfrm rot="-5400000">
              <a:off x="2208" y="116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54" name="Line 8"/>
            <p:cNvSpPr>
              <a:spLocks noChangeShapeType="1"/>
            </p:cNvSpPr>
            <p:nvPr/>
          </p:nvSpPr>
          <p:spPr bwMode="auto">
            <a:xfrm rot="-5400000">
              <a:off x="2256" y="116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55" name="Text Box 9"/>
            <p:cNvSpPr txBox="1">
              <a:spLocks noChangeArrowheads="1"/>
            </p:cNvSpPr>
            <p:nvPr/>
          </p:nvSpPr>
          <p:spPr bwMode="auto">
            <a:xfrm>
              <a:off x="1152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31756" name="Text Box 10"/>
            <p:cNvSpPr txBox="1">
              <a:spLocks noChangeArrowheads="1"/>
            </p:cNvSpPr>
            <p:nvPr/>
          </p:nvSpPr>
          <p:spPr bwMode="auto">
            <a:xfrm>
              <a:off x="1488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31757" name="Text Box 11"/>
            <p:cNvSpPr txBox="1">
              <a:spLocks noChangeArrowheads="1"/>
            </p:cNvSpPr>
            <p:nvPr/>
          </p:nvSpPr>
          <p:spPr bwMode="auto">
            <a:xfrm>
              <a:off x="1824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31758" name="Text Box 12"/>
            <p:cNvSpPr txBox="1">
              <a:spLocks noChangeArrowheads="1"/>
            </p:cNvSpPr>
            <p:nvPr/>
          </p:nvSpPr>
          <p:spPr bwMode="auto">
            <a:xfrm>
              <a:off x="2160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31759" name="Text Box 13"/>
            <p:cNvSpPr txBox="1">
              <a:spLocks noChangeArrowheads="1"/>
            </p:cNvSpPr>
            <p:nvPr/>
          </p:nvSpPr>
          <p:spPr bwMode="auto">
            <a:xfrm>
              <a:off x="2496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31760" name="Text Box 14"/>
            <p:cNvSpPr txBox="1">
              <a:spLocks noChangeArrowheads="1"/>
            </p:cNvSpPr>
            <p:nvPr/>
          </p:nvSpPr>
          <p:spPr bwMode="auto">
            <a:xfrm>
              <a:off x="2832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31761" name="Rectangle 15"/>
            <p:cNvSpPr>
              <a:spLocks noChangeArrowheads="1"/>
            </p:cNvSpPr>
            <p:nvPr/>
          </p:nvSpPr>
          <p:spPr bwMode="auto">
            <a:xfrm>
              <a:off x="960" y="1066"/>
              <a:ext cx="672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 dirty="0">
                  <a:latin typeface="Comic Sans MS" panose="030F0702030302020204" pitchFamily="66" charset="0"/>
                </a:rPr>
                <a:t>d = 4</a:t>
              </a:r>
            </a:p>
          </p:txBody>
        </p:sp>
        <p:sp>
          <p:nvSpPr>
            <p:cNvPr id="31762" name="Rectangle 16"/>
            <p:cNvSpPr>
              <a:spLocks noChangeArrowheads="1"/>
            </p:cNvSpPr>
            <p:nvPr/>
          </p:nvSpPr>
          <p:spPr bwMode="auto">
            <a:xfrm>
              <a:off x="1968" y="1066"/>
              <a:ext cx="1008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 = 6</a:t>
              </a:r>
            </a:p>
          </p:txBody>
        </p:sp>
        <p:sp>
          <p:nvSpPr>
            <p:cNvPr id="31763" name="Line 17"/>
            <p:cNvSpPr>
              <a:spLocks noChangeShapeType="1"/>
            </p:cNvSpPr>
            <p:nvPr/>
          </p:nvSpPr>
          <p:spPr bwMode="auto">
            <a:xfrm rot="-5400000">
              <a:off x="4224" y="116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64" name="Line 18"/>
            <p:cNvSpPr>
              <a:spLocks noChangeShapeType="1"/>
            </p:cNvSpPr>
            <p:nvPr/>
          </p:nvSpPr>
          <p:spPr bwMode="auto">
            <a:xfrm rot="-5400000">
              <a:off x="3888" y="116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65" name="Text Box 19"/>
            <p:cNvSpPr txBox="1">
              <a:spLocks noChangeArrowheads="1"/>
            </p:cNvSpPr>
            <p:nvPr/>
          </p:nvSpPr>
          <p:spPr bwMode="auto">
            <a:xfrm>
              <a:off x="3168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31766" name="Text Box 20"/>
            <p:cNvSpPr txBox="1">
              <a:spLocks noChangeArrowheads="1"/>
            </p:cNvSpPr>
            <p:nvPr/>
          </p:nvSpPr>
          <p:spPr bwMode="auto">
            <a:xfrm>
              <a:off x="3504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31767" name="Text Box 21"/>
            <p:cNvSpPr txBox="1">
              <a:spLocks noChangeArrowheads="1"/>
            </p:cNvSpPr>
            <p:nvPr/>
          </p:nvSpPr>
          <p:spPr bwMode="auto">
            <a:xfrm>
              <a:off x="3840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31768" name="Text Box 22"/>
            <p:cNvSpPr txBox="1">
              <a:spLocks noChangeArrowheads="1"/>
            </p:cNvSpPr>
            <p:nvPr/>
          </p:nvSpPr>
          <p:spPr bwMode="auto">
            <a:xfrm>
              <a:off x="4176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31769" name="Text Box 23"/>
            <p:cNvSpPr txBox="1">
              <a:spLocks noChangeArrowheads="1"/>
            </p:cNvSpPr>
            <p:nvPr/>
          </p:nvSpPr>
          <p:spPr bwMode="auto">
            <a:xfrm>
              <a:off x="4512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31770" name="Rectangle 24"/>
            <p:cNvSpPr>
              <a:spLocks noChangeArrowheads="1"/>
            </p:cNvSpPr>
            <p:nvPr/>
          </p:nvSpPr>
          <p:spPr bwMode="auto">
            <a:xfrm>
              <a:off x="3648" y="1066"/>
              <a:ext cx="1008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 = 12</a:t>
              </a:r>
            </a:p>
          </p:txBody>
        </p:sp>
        <p:sp>
          <p:nvSpPr>
            <p:cNvPr id="31771" name="Text Box 25"/>
            <p:cNvSpPr txBox="1">
              <a:spLocks noChangeArrowheads="1"/>
            </p:cNvSpPr>
            <p:nvPr/>
          </p:nvSpPr>
          <p:spPr bwMode="auto">
            <a:xfrm>
              <a:off x="816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31772" name="Line 26"/>
            <p:cNvSpPr>
              <a:spLocks noChangeShapeType="1"/>
            </p:cNvSpPr>
            <p:nvPr/>
          </p:nvSpPr>
          <p:spPr bwMode="auto">
            <a:xfrm rot="-5400000">
              <a:off x="1200" y="178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73" name="Line 27"/>
            <p:cNvSpPr>
              <a:spLocks noChangeShapeType="1"/>
            </p:cNvSpPr>
            <p:nvPr/>
          </p:nvSpPr>
          <p:spPr bwMode="auto">
            <a:xfrm rot="-5400000">
              <a:off x="1872" y="178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74" name="Line 28"/>
            <p:cNvSpPr>
              <a:spLocks noChangeShapeType="1"/>
            </p:cNvSpPr>
            <p:nvPr/>
          </p:nvSpPr>
          <p:spPr bwMode="auto">
            <a:xfrm rot="-5400000">
              <a:off x="1536" y="178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75" name="Line 29"/>
            <p:cNvSpPr>
              <a:spLocks noChangeShapeType="1"/>
            </p:cNvSpPr>
            <p:nvPr/>
          </p:nvSpPr>
          <p:spPr bwMode="auto">
            <a:xfrm rot="-5400000">
              <a:off x="2544" y="178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76" name="Line 30"/>
            <p:cNvSpPr>
              <a:spLocks noChangeShapeType="1"/>
            </p:cNvSpPr>
            <p:nvPr/>
          </p:nvSpPr>
          <p:spPr bwMode="auto">
            <a:xfrm rot="-5400000">
              <a:off x="2208" y="178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77" name="Line 31"/>
            <p:cNvSpPr>
              <a:spLocks noChangeShapeType="1"/>
            </p:cNvSpPr>
            <p:nvPr/>
          </p:nvSpPr>
          <p:spPr bwMode="auto">
            <a:xfrm rot="-5400000">
              <a:off x="2256" y="178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78" name="Text Box 32"/>
            <p:cNvSpPr txBox="1">
              <a:spLocks noChangeArrowheads="1"/>
            </p:cNvSpPr>
            <p:nvPr/>
          </p:nvSpPr>
          <p:spPr bwMode="auto">
            <a:xfrm>
              <a:off x="1152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31779" name="Text Box 33"/>
            <p:cNvSpPr txBox="1">
              <a:spLocks noChangeArrowheads="1"/>
            </p:cNvSpPr>
            <p:nvPr/>
          </p:nvSpPr>
          <p:spPr bwMode="auto">
            <a:xfrm>
              <a:off x="1488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31780" name="Text Box 34"/>
            <p:cNvSpPr txBox="1">
              <a:spLocks noChangeArrowheads="1"/>
            </p:cNvSpPr>
            <p:nvPr/>
          </p:nvSpPr>
          <p:spPr bwMode="auto">
            <a:xfrm>
              <a:off x="1824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31781" name="Text Box 35"/>
            <p:cNvSpPr txBox="1">
              <a:spLocks noChangeArrowheads="1"/>
            </p:cNvSpPr>
            <p:nvPr/>
          </p:nvSpPr>
          <p:spPr bwMode="auto">
            <a:xfrm>
              <a:off x="2160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31782" name="Text Box 36"/>
            <p:cNvSpPr txBox="1">
              <a:spLocks noChangeArrowheads="1"/>
            </p:cNvSpPr>
            <p:nvPr/>
          </p:nvSpPr>
          <p:spPr bwMode="auto">
            <a:xfrm>
              <a:off x="2496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31783" name="Text Box 37"/>
            <p:cNvSpPr txBox="1">
              <a:spLocks noChangeArrowheads="1"/>
            </p:cNvSpPr>
            <p:nvPr/>
          </p:nvSpPr>
          <p:spPr bwMode="auto">
            <a:xfrm>
              <a:off x="2832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31784" name="Rectangle 38"/>
            <p:cNvSpPr>
              <a:spLocks noChangeArrowheads="1"/>
            </p:cNvSpPr>
            <p:nvPr/>
          </p:nvSpPr>
          <p:spPr bwMode="auto">
            <a:xfrm>
              <a:off x="960" y="1690"/>
              <a:ext cx="672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 = 4</a:t>
              </a:r>
            </a:p>
          </p:txBody>
        </p:sp>
        <p:sp>
          <p:nvSpPr>
            <p:cNvPr id="31785" name="Rectangle 39"/>
            <p:cNvSpPr>
              <a:spLocks noChangeArrowheads="1"/>
            </p:cNvSpPr>
            <p:nvPr/>
          </p:nvSpPr>
          <p:spPr bwMode="auto">
            <a:xfrm>
              <a:off x="1632" y="1690"/>
              <a:ext cx="1008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 = 6</a:t>
              </a:r>
            </a:p>
          </p:txBody>
        </p:sp>
        <p:sp>
          <p:nvSpPr>
            <p:cNvPr id="31786" name="Line 40"/>
            <p:cNvSpPr>
              <a:spLocks noChangeShapeType="1"/>
            </p:cNvSpPr>
            <p:nvPr/>
          </p:nvSpPr>
          <p:spPr bwMode="auto">
            <a:xfrm rot="-5400000">
              <a:off x="4224" y="1786"/>
              <a:ext cx="192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87" name="Line 41"/>
            <p:cNvSpPr>
              <a:spLocks noChangeShapeType="1"/>
            </p:cNvSpPr>
            <p:nvPr/>
          </p:nvSpPr>
          <p:spPr bwMode="auto">
            <a:xfrm rot="-5400000">
              <a:off x="3888" y="1786"/>
              <a:ext cx="192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88" name="Line 42"/>
            <p:cNvSpPr>
              <a:spLocks noChangeShapeType="1"/>
            </p:cNvSpPr>
            <p:nvPr/>
          </p:nvSpPr>
          <p:spPr bwMode="auto">
            <a:xfrm rot="-5400000">
              <a:off x="4560" y="1786"/>
              <a:ext cx="192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89" name="Text Box 43"/>
            <p:cNvSpPr txBox="1">
              <a:spLocks noChangeArrowheads="1"/>
            </p:cNvSpPr>
            <p:nvPr/>
          </p:nvSpPr>
          <p:spPr bwMode="auto">
            <a:xfrm>
              <a:off x="3168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31790" name="Text Box 44"/>
            <p:cNvSpPr txBox="1">
              <a:spLocks noChangeArrowheads="1"/>
            </p:cNvSpPr>
            <p:nvPr/>
          </p:nvSpPr>
          <p:spPr bwMode="auto">
            <a:xfrm>
              <a:off x="3504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31791" name="Text Box 45"/>
            <p:cNvSpPr txBox="1">
              <a:spLocks noChangeArrowheads="1"/>
            </p:cNvSpPr>
            <p:nvPr/>
          </p:nvSpPr>
          <p:spPr bwMode="auto">
            <a:xfrm>
              <a:off x="3840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31792" name="Text Box 46"/>
            <p:cNvSpPr txBox="1">
              <a:spLocks noChangeArrowheads="1"/>
            </p:cNvSpPr>
            <p:nvPr/>
          </p:nvSpPr>
          <p:spPr bwMode="auto">
            <a:xfrm>
              <a:off x="4176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31793" name="Text Box 47"/>
            <p:cNvSpPr txBox="1">
              <a:spLocks noChangeArrowheads="1"/>
            </p:cNvSpPr>
            <p:nvPr/>
          </p:nvSpPr>
          <p:spPr bwMode="auto">
            <a:xfrm>
              <a:off x="4512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31794" name="Rectangle 48"/>
            <p:cNvSpPr>
              <a:spLocks noChangeArrowheads="1"/>
            </p:cNvSpPr>
            <p:nvPr/>
          </p:nvSpPr>
          <p:spPr bwMode="auto">
            <a:xfrm>
              <a:off x="2640" y="1690"/>
              <a:ext cx="1008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 = 12</a:t>
              </a:r>
            </a:p>
          </p:txBody>
        </p:sp>
        <p:sp>
          <p:nvSpPr>
            <p:cNvPr id="31795" name="Line 49"/>
            <p:cNvSpPr>
              <a:spLocks noChangeShapeType="1"/>
            </p:cNvSpPr>
            <p:nvPr/>
          </p:nvSpPr>
          <p:spPr bwMode="auto">
            <a:xfrm rot="-5400000">
              <a:off x="3216" y="1162"/>
              <a:ext cx="192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8649" y="2926585"/>
            <a:ext cx="166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At least as good</a:t>
            </a:r>
          </a:p>
        </p:txBody>
      </p:sp>
    </p:spTree>
    <p:extLst>
      <p:ext uri="{BB962C8B-B14F-4D97-AF65-F5344CB8AC3E}">
        <p14:creationId xmlns:p14="http://schemas.microsoft.com/office/powerpoint/2010/main" val="15879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355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504206"/>
                <a:ext cx="10891157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/>
                  <a:t>  An </a:t>
                </a:r>
                <a:r>
                  <a:rPr lang="en-US" altLang="en-US" sz="2400" dirty="0">
                    <a:solidFill>
                      <a:srgbClr val="CC0000"/>
                    </a:solidFill>
                  </a:rPr>
                  <a:t>inversion</a:t>
                </a:r>
                <a:r>
                  <a:rPr lang="en-US" altLang="en-US" sz="2400" dirty="0"/>
                  <a:t> in schedule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 is a pair of jobs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 						 	       	such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but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 is scheduled before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0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Observation:</a:t>
                </a:r>
                <a:r>
                  <a:rPr lang="en-US" altLang="en-US" sz="2400" dirty="0">
                    <a:solidFill>
                      <a:schemeClr val="hlink"/>
                    </a:solidFill>
                  </a:rPr>
                  <a:t> </a:t>
                </a:r>
                <a:r>
                  <a:rPr lang="en-US" altLang="en-US" sz="2400" dirty="0"/>
                  <a:t> Greedy EDF schedule has no inversions.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Observation:  </a:t>
                </a:r>
                <a:r>
                  <a:rPr lang="en-US" altLang="en-US" sz="2400" dirty="0"/>
                  <a:t>If schedule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 (with no idle time) has an inversion								 it has two adjacent jobs that are inverted</a:t>
                </a:r>
              </a:p>
              <a:p>
                <a:pPr lvl="4">
                  <a:lnSpc>
                    <a:spcPct val="100000"/>
                  </a:lnSpc>
                </a:pPr>
                <a:r>
                  <a:rPr lang="en-US" altLang="en-US" dirty="0"/>
                  <a:t>Any job in between would be inverted w.r.t. one of the two ends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en-US" sz="2800" dirty="0"/>
              </a:p>
            </p:txBody>
          </p:sp>
        </mc:Choice>
        <mc:Fallback>
          <p:sp>
            <p:nvSpPr>
              <p:cNvPr id="835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504206"/>
                <a:ext cx="10891157" cy="5200045"/>
              </a:xfrm>
              <a:blipFill>
                <a:blip r:embed="rId6"/>
                <a:stretch>
                  <a:fillRect l="-83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0D2239-720A-41D3-A9CD-8644BB97EF77}" type="slidenum">
              <a:rPr lang="en-US" altLang="en-US" sz="1400">
                <a:latin typeface="Calibri" panose="020F0502020204030204" pitchFamily="34" charset="0"/>
              </a:rPr>
              <a:pPr/>
              <a:t>28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Minimizing Lateness: Inversions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64436" y="2547159"/>
            <a:ext cx="7315200" cy="902553"/>
            <a:chOff x="2933700" y="2316897"/>
            <a:chExt cx="7315200" cy="902553"/>
          </a:xfrm>
        </p:grpSpPr>
        <p:grpSp>
          <p:nvGrpSpPr>
            <p:cNvPr id="32773" name="Group 14"/>
            <p:cNvGrpSpPr>
              <a:grpSpLocks/>
            </p:cNvGrpSpPr>
            <p:nvPr/>
          </p:nvGrpSpPr>
          <p:grpSpPr bwMode="auto">
            <a:xfrm>
              <a:off x="2933700" y="2336800"/>
              <a:ext cx="7315200" cy="882650"/>
              <a:chOff x="864" y="884"/>
              <a:chExt cx="4608" cy="556"/>
            </a:xfrm>
          </p:grpSpPr>
          <p:sp>
            <p:nvSpPr>
              <p:cNvPr id="32774" name="Rectangle 4"/>
              <p:cNvSpPr>
                <a:spLocks noChangeArrowheads="1"/>
              </p:cNvSpPr>
              <p:nvPr/>
            </p:nvSpPr>
            <p:spPr bwMode="auto">
              <a:xfrm>
                <a:off x="3303" y="1248"/>
                <a:ext cx="480" cy="1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775" name="Rectangle 5"/>
              <p:cNvSpPr>
                <a:spLocks noChangeArrowheads="1"/>
              </p:cNvSpPr>
              <p:nvPr/>
            </p:nvSpPr>
            <p:spPr bwMode="auto">
              <a:xfrm>
                <a:off x="4800" y="1248"/>
                <a:ext cx="240" cy="1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776" name="Rectangle 6"/>
              <p:cNvSpPr>
                <a:spLocks noChangeArrowheads="1"/>
              </p:cNvSpPr>
              <p:nvPr/>
            </p:nvSpPr>
            <p:spPr bwMode="auto">
              <a:xfrm>
                <a:off x="1824" y="1248"/>
                <a:ext cx="624" cy="1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777" name="Rectangle 7"/>
              <p:cNvSpPr>
                <a:spLocks noChangeArrowheads="1"/>
              </p:cNvSpPr>
              <p:nvPr/>
            </p:nvSpPr>
            <p:spPr bwMode="auto">
              <a:xfrm>
                <a:off x="5040" y="1248"/>
                <a:ext cx="432" cy="1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778" name="Rectangle 8"/>
              <p:cNvSpPr>
                <a:spLocks noChangeArrowheads="1"/>
              </p:cNvSpPr>
              <p:nvPr/>
            </p:nvSpPr>
            <p:spPr bwMode="auto">
              <a:xfrm>
                <a:off x="1488" y="1248"/>
                <a:ext cx="336" cy="1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779" name="Rectangle 9"/>
              <p:cNvSpPr>
                <a:spLocks noChangeArrowheads="1"/>
              </p:cNvSpPr>
              <p:nvPr/>
            </p:nvSpPr>
            <p:spPr bwMode="auto">
              <a:xfrm>
                <a:off x="3790" y="1248"/>
                <a:ext cx="1008" cy="192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i</a:t>
                </a:r>
              </a:p>
            </p:txBody>
          </p:sp>
          <p:sp>
            <p:nvSpPr>
              <p:cNvPr id="32780" name="Rectangle 10"/>
              <p:cNvSpPr>
                <a:spLocks noChangeArrowheads="1"/>
              </p:cNvSpPr>
              <p:nvPr/>
            </p:nvSpPr>
            <p:spPr bwMode="auto">
              <a:xfrm>
                <a:off x="2448" y="1248"/>
                <a:ext cx="864" cy="192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j</a:t>
                </a:r>
              </a:p>
            </p:txBody>
          </p:sp>
          <p:sp>
            <p:nvSpPr>
              <p:cNvPr id="32781" name="Rectangle 11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117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2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2782" name="Text Box 12"/>
              <p:cNvSpPr txBox="1">
                <a:spLocks noChangeArrowheads="1"/>
              </p:cNvSpPr>
              <p:nvPr/>
            </p:nvSpPr>
            <p:spPr bwMode="auto">
              <a:xfrm>
                <a:off x="2832" y="884"/>
                <a:ext cx="100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66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1800" dirty="0">
                    <a:solidFill>
                      <a:srgbClr val="C00000"/>
                    </a:solidFill>
                    <a:latin typeface="+mn-lt"/>
                  </a:rPr>
                  <a:t>inversion</a:t>
                </a:r>
              </a:p>
            </p:txBody>
          </p:sp>
          <p:cxnSp>
            <p:nvCxnSpPr>
              <p:cNvPr id="32783" name="AutoShape 13"/>
              <p:cNvCxnSpPr>
                <a:cxnSpLocks noChangeShapeType="1"/>
                <a:stCxn id="32780" idx="0"/>
                <a:endCxn id="32779" idx="0"/>
              </p:cNvCxnSpPr>
              <p:nvPr/>
            </p:nvCxnSpPr>
            <p:spPr bwMode="auto">
              <a:xfrm rot="5400000" flipH="1" flipV="1">
                <a:off x="3587" y="541"/>
                <a:ext cx="8" cy="1414"/>
              </a:xfrm>
              <a:prstGeom prst="bentConnector3">
                <a:avLst>
                  <a:gd name="adj1" fmla="val 18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13">
                  <a:extLst>
                    <a:ext uri="{FF2B5EF4-FFF2-40B4-BE49-F238E27FC236}">
                      <a16:creationId xmlns:a16="http://schemas.microsoft.com/office/drawing/2014/main" id="{2FE764B5-F547-4209-A3EA-198C4F746E6C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4317645" y="2316897"/>
                  <a:ext cx="9906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1" i="1" baseline="-25000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b="1" i="1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1" i="1" baseline="-25000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oMath>
                    </m:oMathPara>
                  </a14:m>
                  <a:endParaRPr lang="en-US" b="1" baseline="-25000" dirty="0">
                    <a:solidFill>
                      <a:srgbClr val="0066CC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 Box 13">
                  <a:extLst>
                    <a:ext uri="{FF2B5EF4-FFF2-40B4-BE49-F238E27FC236}">
                      <a16:creationId xmlns:a16="http://schemas.microsoft.com/office/drawing/2014/main" id="{2FE764B5-F547-4209-A3EA-198C4F746E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4317645" y="2316897"/>
                  <a:ext cx="990600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FE21EF02-739B-468F-ABF4-23251ECA8FB2}"/>
                </a:ext>
              </a:extLst>
            </p:cNvPr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V="1">
              <a:off x="4609307" y="2683561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E1493E8A-8075-4EDB-9C2F-D211D7F8AEA3}"/>
                </a:ext>
              </a:extLst>
            </p:cNvPr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V="1">
              <a:off x="4990307" y="2683561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942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355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595647"/>
                <a:ext cx="10891157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/>
                  <a:t>  An </a:t>
                </a:r>
                <a:r>
                  <a:rPr lang="en-US" altLang="en-US" sz="2400" dirty="0">
                    <a:solidFill>
                      <a:srgbClr val="CC0000"/>
                    </a:solidFill>
                  </a:rPr>
                  <a:t>inversion</a:t>
                </a:r>
                <a:r>
                  <a:rPr lang="en-US" altLang="en-US" sz="2400" dirty="0"/>
                  <a:t> in schedule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 is a pair of jobs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 						 	       	such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but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 is scheduled before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0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marL="0" lvl="0" indent="0">
                  <a:buNone/>
                </a:pPr>
                <a:endParaRPr lang="en-US" altLang="en-US" sz="1400" dirty="0"/>
              </a:p>
              <a:p>
                <a:pPr marL="0" lvl="0" indent="0">
                  <a:buNone/>
                </a:pPr>
                <a:endParaRPr lang="en-US" altLang="en-US" sz="100" b="1" dirty="0">
                  <a:solidFill>
                    <a:srgbClr val="695082"/>
                  </a:solidFill>
                </a:endParaRPr>
              </a:p>
              <a:p>
                <a:pPr marL="0" lvl="0" indent="0">
                  <a:buNone/>
                </a:pPr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marL="0" lv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Claim:</a:t>
                </a:r>
                <a:r>
                  <a:rPr lang="en-US" altLang="en-US" sz="2400" b="1" dirty="0">
                    <a:solidFill>
                      <a:srgbClr val="ED7D31"/>
                    </a:solidFill>
                  </a:rPr>
                  <a:t>  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Swapping two adjacent, inverted jobs </a:t>
                </a:r>
              </a:p>
              <a:p>
                <a:pPr lvl="2"/>
                <a:r>
                  <a:rPr lang="en-US" altLang="en-US" sz="2400" dirty="0">
                    <a:solidFill>
                      <a:prstClr val="black"/>
                    </a:solidFill>
                  </a:rPr>
                  <a:t>reduces the # of inversions by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      	</a:t>
                </a:r>
              </a:p>
              <a:p>
                <a:pPr lvl="2"/>
                <a:r>
                  <a:rPr lang="en-US" altLang="en-US" sz="2400" dirty="0">
                    <a:solidFill>
                      <a:prstClr val="black"/>
                    </a:solidFill>
                  </a:rPr>
                  <a:t>does not increase the max lateness.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en-US" sz="2800" dirty="0"/>
              </a:p>
            </p:txBody>
          </p:sp>
        </mc:Choice>
        <mc:Fallback>
          <p:sp>
            <p:nvSpPr>
              <p:cNvPr id="835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595647"/>
                <a:ext cx="10891157" cy="5200045"/>
              </a:xfrm>
              <a:blipFill>
                <a:blip r:embed="rId6"/>
                <a:stretch>
                  <a:fillRect l="-83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0D2239-720A-41D3-A9CD-8644BB97EF77}" type="slidenum">
              <a:rPr lang="en-US" altLang="en-US" sz="1400">
                <a:latin typeface="Calibri" panose="020F0502020204030204" pitchFamily="34" charset="0"/>
              </a:rPr>
              <a:pPr/>
              <a:t>29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Minimizing Lateness: Inversions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BD30E7-4DAF-4E2D-9442-349C5FF7C278}"/>
              </a:ext>
            </a:extLst>
          </p:cNvPr>
          <p:cNvGrpSpPr/>
          <p:nvPr/>
        </p:nvGrpSpPr>
        <p:grpSpPr>
          <a:xfrm>
            <a:off x="2009846" y="2769946"/>
            <a:ext cx="7731125" cy="1798638"/>
            <a:chOff x="641350" y="2493963"/>
            <a:chExt cx="7731125" cy="1798638"/>
          </a:xfrm>
        </p:grpSpPr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641350" y="2555875"/>
              <a:ext cx="7731125" cy="1736726"/>
              <a:chOff x="602" y="884"/>
              <a:chExt cx="4870" cy="1094"/>
            </a:xfrm>
          </p:grpSpPr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4320" y="1248"/>
                <a:ext cx="480" cy="192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4800" y="1248"/>
                <a:ext cx="240" cy="192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8" name="Rectangle 18"/>
              <p:cNvSpPr>
                <a:spLocks noChangeArrowheads="1"/>
              </p:cNvSpPr>
              <p:nvPr/>
            </p:nvSpPr>
            <p:spPr bwMode="auto">
              <a:xfrm>
                <a:off x="1824" y="1248"/>
                <a:ext cx="624" cy="192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5040" y="1248"/>
                <a:ext cx="432" cy="192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0" name="Rectangle 20"/>
              <p:cNvSpPr>
                <a:spLocks noChangeArrowheads="1"/>
              </p:cNvSpPr>
              <p:nvPr/>
            </p:nvSpPr>
            <p:spPr bwMode="auto">
              <a:xfrm>
                <a:off x="1488" y="1248"/>
                <a:ext cx="336" cy="192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1" name="Rectangle 21"/>
              <p:cNvSpPr>
                <a:spLocks noChangeArrowheads="1"/>
              </p:cNvSpPr>
              <p:nvPr/>
            </p:nvSpPr>
            <p:spPr bwMode="auto">
              <a:xfrm>
                <a:off x="3312" y="1248"/>
                <a:ext cx="1008" cy="192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i</a:t>
                </a:r>
              </a:p>
            </p:txBody>
          </p:sp>
          <p:sp>
            <p:nvSpPr>
              <p:cNvPr id="32" name="Rectangle 22"/>
              <p:cNvSpPr>
                <a:spLocks noChangeArrowheads="1"/>
              </p:cNvSpPr>
              <p:nvPr/>
            </p:nvSpPr>
            <p:spPr bwMode="auto">
              <a:xfrm>
                <a:off x="2448" y="1248"/>
                <a:ext cx="864" cy="192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j</a:t>
                </a:r>
              </a:p>
            </p:txBody>
          </p:sp>
          <p:sp>
            <p:nvSpPr>
              <p:cNvPr id="33" name="Rectangle 23"/>
              <p:cNvSpPr>
                <a:spLocks noChangeArrowheads="1"/>
              </p:cNvSpPr>
              <p:nvPr/>
            </p:nvSpPr>
            <p:spPr bwMode="auto">
              <a:xfrm>
                <a:off x="2448" y="1536"/>
                <a:ext cx="1008" cy="192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i</a:t>
                </a: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3456" y="1536"/>
                <a:ext cx="864" cy="192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j</a:t>
                </a:r>
              </a:p>
            </p:txBody>
          </p:sp>
          <p:sp>
            <p:nvSpPr>
              <p:cNvPr id="35" name="Rectangle 25"/>
              <p:cNvSpPr>
                <a:spLocks noChangeArrowheads="1"/>
              </p:cNvSpPr>
              <p:nvPr/>
            </p:nvSpPr>
            <p:spPr bwMode="auto">
              <a:xfrm>
                <a:off x="4320" y="1536"/>
                <a:ext cx="480" cy="192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Rectangle 26"/>
              <p:cNvSpPr>
                <a:spLocks noChangeArrowheads="1"/>
              </p:cNvSpPr>
              <p:nvPr/>
            </p:nvSpPr>
            <p:spPr bwMode="auto">
              <a:xfrm>
                <a:off x="4800" y="1536"/>
                <a:ext cx="240" cy="192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Rectangle 27"/>
              <p:cNvSpPr>
                <a:spLocks noChangeArrowheads="1"/>
              </p:cNvSpPr>
              <p:nvPr/>
            </p:nvSpPr>
            <p:spPr bwMode="auto">
              <a:xfrm>
                <a:off x="1824" y="1536"/>
                <a:ext cx="624" cy="192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" name="Rectangle 28"/>
              <p:cNvSpPr>
                <a:spLocks noChangeArrowheads="1"/>
              </p:cNvSpPr>
              <p:nvPr/>
            </p:nvSpPr>
            <p:spPr bwMode="auto">
              <a:xfrm>
                <a:off x="5040" y="1536"/>
                <a:ext cx="432" cy="192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Rectangle 29"/>
              <p:cNvSpPr>
                <a:spLocks noChangeArrowheads="1"/>
              </p:cNvSpPr>
              <p:nvPr/>
            </p:nvSpPr>
            <p:spPr bwMode="auto">
              <a:xfrm>
                <a:off x="1488" y="1536"/>
                <a:ext cx="336" cy="192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Rectangle 30"/>
              <p:cNvSpPr>
                <a:spLocks noChangeArrowheads="1"/>
              </p:cNvSpPr>
              <p:nvPr/>
            </p:nvSpPr>
            <p:spPr bwMode="auto">
              <a:xfrm>
                <a:off x="602" y="1223"/>
                <a:ext cx="84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dirty="0">
                    <a:latin typeface="+mn-lt"/>
                  </a:rPr>
                  <a:t>before swap</a:t>
                </a:r>
              </a:p>
            </p:txBody>
          </p:sp>
          <p:sp>
            <p:nvSpPr>
              <p:cNvPr id="41" name="Rectangle 31"/>
              <p:cNvSpPr>
                <a:spLocks noChangeArrowheads="1"/>
              </p:cNvSpPr>
              <p:nvPr/>
            </p:nvSpPr>
            <p:spPr bwMode="auto">
              <a:xfrm>
                <a:off x="700" y="1507"/>
                <a:ext cx="73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dirty="0">
                    <a:latin typeface="+mn-lt"/>
                  </a:rPr>
                  <a:t>after swap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172" y="1726"/>
                    <a:ext cx="33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𝒇</m:t>
                          </m:r>
                          <m:r>
                            <a:rPr kumimoji="1"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′</m:t>
                          </m:r>
                          <m:r>
                            <a:rPr kumimoji="1" lang="en-US" altLang="en-US" b="1" i="1" baseline="-25000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𝒋</m:t>
                          </m:r>
                        </m:oMath>
                      </m:oMathPara>
                    </a14:m>
                    <a:endParaRPr kumimoji="1" lang="en-US" altLang="en-US" b="1" dirty="0">
                      <a:solidFill>
                        <a:srgbClr val="0066CC"/>
                      </a:solidFill>
                      <a:sym typeface="MT Extra" panose="05050102010205020202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2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172" y="1726"/>
                    <a:ext cx="336" cy="25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682" b="-2000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173" y="956"/>
                    <a:ext cx="29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𝒇</m:t>
                          </m:r>
                          <m:r>
                            <a:rPr kumimoji="1" lang="en-US" altLang="en-US" b="1" i="1" baseline="-25000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𝒊</m:t>
                          </m:r>
                        </m:oMath>
                      </m:oMathPara>
                    </a14:m>
                    <a:endParaRPr kumimoji="1" lang="en-US" altLang="en-US" b="1" dirty="0">
                      <a:solidFill>
                        <a:srgbClr val="0066CC"/>
                      </a:solidFill>
                      <a:sym typeface="MT Extra" panose="05050102010205020202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3" name="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173" y="956"/>
                    <a:ext cx="293" cy="25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5263" b="-16667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Text Box 34"/>
              <p:cNvSpPr txBox="1">
                <a:spLocks noChangeArrowheads="1"/>
              </p:cNvSpPr>
              <p:nvPr/>
            </p:nvSpPr>
            <p:spPr bwMode="auto">
              <a:xfrm>
                <a:off x="2832" y="884"/>
                <a:ext cx="100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66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>
                  <a:spcBef>
                    <a:spcPct val="50000"/>
                  </a:spcBef>
                </a:pPr>
                <a:r>
                  <a:rPr kumimoji="1" lang="en-US" altLang="en-US" sz="1800" dirty="0">
                    <a:solidFill>
                      <a:srgbClr val="C00000"/>
                    </a:solidFill>
                    <a:latin typeface="Calibri" panose="020F0502020204030204"/>
                  </a:rPr>
                  <a:t>inversion</a:t>
                </a:r>
              </a:p>
            </p:txBody>
          </p:sp>
          <p:cxnSp>
            <p:nvCxnSpPr>
              <p:cNvPr id="45" name="AutoShape 35"/>
              <p:cNvCxnSpPr>
                <a:cxnSpLocks noChangeShapeType="1"/>
              </p:cNvCxnSpPr>
              <p:nvPr/>
            </p:nvCxnSpPr>
            <p:spPr bwMode="auto">
              <a:xfrm rot="5400000" flipV="1">
                <a:off x="3347" y="781"/>
                <a:ext cx="1" cy="936"/>
              </a:xfrm>
              <a:prstGeom prst="bentConnector3">
                <a:avLst>
                  <a:gd name="adj1" fmla="val -144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FC5AFE5-AAEC-4712-B067-17A3BAA538A6}"/>
                </a:ext>
              </a:extLst>
            </p:cNvPr>
            <p:cNvGrpSpPr/>
            <p:nvPr/>
          </p:nvGrpSpPr>
          <p:grpSpPr>
            <a:xfrm>
              <a:off x="3032919" y="2493963"/>
              <a:ext cx="990600" cy="914400"/>
              <a:chOff x="2783135" y="2226361"/>
              <a:chExt cx="990600" cy="9144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 Box 13">
                    <a:extLst>
                      <a:ext uri="{FF2B5EF4-FFF2-40B4-BE49-F238E27FC236}">
                        <a16:creationId xmlns:a16="http://schemas.microsoft.com/office/drawing/2014/main" id="{C1E36512-2686-43A2-B21A-AA66F023E3B6}"/>
                      </a:ext>
                    </a:extLst>
                  </p:cNvPr>
                  <p:cNvSpPr txBox="1">
                    <a:spLocks noChangeArrowheads="1"/>
                  </p:cNvSpPr>
                  <p:nvPr>
                    <p:custDataLst>
                      <p:tags r:id="rId1"/>
                    </p:custDataLst>
                  </p:nvPr>
                </p:nvSpPr>
                <p:spPr bwMode="auto">
                  <a:xfrm>
                    <a:off x="2783135" y="2226361"/>
                    <a:ext cx="9906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lvl="0" eaLnBrk="1" hangingPunct="1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baseline="-25000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b="1" i="1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baseline="-25000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oMath>
                      </m:oMathPara>
                    </a14:m>
                    <a:endParaRPr lang="en-US" b="1" baseline="-25000" dirty="0">
                      <a:solidFill>
                        <a:srgbClr val="0066CC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23" name="Text Box 13">
                    <a:extLst>
                      <a:ext uri="{FF2B5EF4-FFF2-40B4-BE49-F238E27FC236}">
                        <a16:creationId xmlns:a16="http://schemas.microsoft.com/office/drawing/2014/main" id="{C1E36512-2686-43A2-B21A-AA66F023E3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9"/>
                    </p:custDataLst>
                  </p:nvPr>
                </p:nvSpPr>
                <p:spPr bwMode="auto">
                  <a:xfrm>
                    <a:off x="2783135" y="2226361"/>
                    <a:ext cx="99060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1475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Line 14">
                <a:extLst>
                  <a:ext uri="{FF2B5EF4-FFF2-40B4-BE49-F238E27FC236}">
                    <a16:creationId xmlns:a16="http://schemas.microsoft.com/office/drawing/2014/main" id="{9040FE28-1743-417F-A445-A3F1867E8347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"/>
                </p:custDataLst>
              </p:nvPr>
            </p:nvSpPr>
            <p:spPr bwMode="auto">
              <a:xfrm flipV="1">
                <a:off x="3085307" y="2683561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5" name="Line 15">
                <a:extLst>
                  <a:ext uri="{FF2B5EF4-FFF2-40B4-BE49-F238E27FC236}">
                    <a16:creationId xmlns:a16="http://schemas.microsoft.com/office/drawing/2014/main" id="{93E2BF12-5904-462A-A8FD-D537051BFDA5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"/>
                </p:custDataLst>
              </p:nvPr>
            </p:nvSpPr>
            <p:spPr bwMode="auto">
              <a:xfrm flipV="1">
                <a:off x="3466307" y="2683561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32"/>
              <p:cNvSpPr>
                <a:spLocks noChangeArrowheads="1"/>
              </p:cNvSpPr>
              <p:nvPr/>
            </p:nvSpPr>
            <p:spPr bwMode="auto">
              <a:xfrm>
                <a:off x="6313559" y="4149484"/>
                <a:ext cx="481013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</m:ctrlPr>
                        </m:sSubSupPr>
                        <m:e>
                          <m:r>
                            <a:rPr kumimoji="1"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𝒊</m:t>
                          </m:r>
                        </m:sub>
                        <m:sup>
                          <m:r>
                            <a:rPr kumimoji="1"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1" lang="en-US" altLang="en-US" b="1" dirty="0">
                  <a:solidFill>
                    <a:srgbClr val="0066CC"/>
                  </a:solidFill>
                  <a:sym typeface="MT Extra" panose="05050102010205020202" pitchFamily="18" charset="2"/>
                </a:endParaRPr>
              </a:p>
            </p:txBody>
          </p:sp>
        </mc:Choice>
        <mc:Fallback>
          <p:sp>
            <p:nvSpPr>
              <p:cNvPr id="49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3559" y="4149484"/>
                <a:ext cx="481013" cy="400050"/>
              </a:xfrm>
              <a:prstGeom prst="rect">
                <a:avLst/>
              </a:prstGeom>
              <a:blipFill>
                <a:blip r:embed="rId11"/>
                <a:stretch>
                  <a:fillRect l="-5063" b="-169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09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45147-D3F5-33FD-1F27-B38BBC32B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E4B6939F-E575-0CA6-CA88-2615EC75B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Greedy Analysis Strategies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A352D10-841D-4341-390A-0F3645301D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49" y="1404454"/>
            <a:ext cx="9849629" cy="520004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Greedy algorithm stays ahead:  </a:t>
            </a:r>
            <a:r>
              <a:rPr lang="en-US" altLang="en-US" sz="2400" dirty="0"/>
              <a:t>Show that after each step of the greedy algorithm, its solution is at least as good as any other algorithm’s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/>
              <a:t>Consider an arbitrary other PB&amp;J sandwich. Show that every ingredient I use increases the deliciousness by at least as much as the other sandwich’s ingredient.</a:t>
            </a:r>
            <a:endParaRPr lang="en-US" altLang="en-US" sz="1050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Structural:  </a:t>
            </a:r>
            <a:r>
              <a:rPr lang="en-US" altLang="en-US" sz="2400" dirty="0"/>
              <a:t>Discover a simple "structural" bound asserting that every possible solution must have a certain value. Then show that your algorithm always achieves this bound.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/>
              <a:t>Show that the maximum deliciousness of a PB&amp;J sandwich is 9.5/10, then show that my sandwich has a deliciousness score of 9.5.</a:t>
            </a:r>
            <a:endParaRPr lang="en-US" altLang="en-US" sz="2400" dirty="0"/>
          </a:p>
          <a:p>
            <a:pPr marL="0" lvl="0" indent="0"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Exchange argument: 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dirty="0">
                <a:solidFill>
                  <a:prstClr val="black"/>
                </a:solidFill>
              </a:rPr>
              <a:t>Gradually transform any solution to the one found by the greedy algorithm without hurting its quality.</a:t>
            </a:r>
          </a:p>
          <a:p>
            <a:pPr lvl="1"/>
            <a:r>
              <a:rPr lang="en-US" altLang="en-US" sz="2000" dirty="0">
                <a:solidFill>
                  <a:prstClr val="black"/>
                </a:solidFill>
              </a:rPr>
              <a:t>Consider an arbitrary other PB&amp;J sandwich. Show that, for each ingredient, swapping it out with my choice won’t decrease the deliciousness.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0C1489C1-B92F-2B8B-0278-E0E9813C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31F70F-71F2-4708-B1E8-4394A852EFD5}" type="slidenum"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26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355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487581"/>
                <a:ext cx="10891157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Defn:</a:t>
                </a:r>
                <a:r>
                  <a:rPr lang="en-US" altLang="en-US" sz="2400" dirty="0"/>
                  <a:t>  An </a:t>
                </a:r>
                <a:r>
                  <a:rPr lang="en-US" altLang="en-US" sz="2400" dirty="0">
                    <a:solidFill>
                      <a:srgbClr val="CC0000"/>
                    </a:solidFill>
                  </a:rPr>
                  <a:t>inversion</a:t>
                </a:r>
                <a:r>
                  <a:rPr lang="en-US" altLang="en-US" sz="2400" dirty="0"/>
                  <a:t> in schedule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 is a pair of jobs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 						 	       	such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but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 is scheduled before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0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marL="0" lvl="0" indent="0">
                  <a:buNone/>
                </a:pPr>
                <a:endParaRPr lang="en-US" altLang="en-US" sz="1400" dirty="0"/>
              </a:p>
              <a:p>
                <a:pPr marL="0" lvl="0" indent="0">
                  <a:buNone/>
                </a:pPr>
                <a:endParaRPr lang="en-US" altLang="en-US" sz="100" b="1" dirty="0">
                  <a:solidFill>
                    <a:srgbClr val="695082"/>
                  </a:solidFill>
                </a:endParaRPr>
              </a:p>
              <a:p>
                <a:pPr marL="0" lvl="0" indent="0">
                  <a:buNone/>
                </a:pPr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marL="0" lvl="0" indent="0">
                  <a:buNone/>
                </a:pPr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marL="0" lvl="0" indent="0">
                  <a:buNone/>
                </a:pPr>
                <a:endParaRPr lang="en-US" altLang="en-US" sz="1400" b="1" dirty="0">
                  <a:solidFill>
                    <a:srgbClr val="695082"/>
                  </a:solidFill>
                </a:endParaRPr>
              </a:p>
              <a:p>
                <a:pPr marL="0" lv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Claim:</a:t>
                </a:r>
                <a:r>
                  <a:rPr lang="en-US" altLang="en-US" sz="2400" b="1" dirty="0">
                    <a:solidFill>
                      <a:srgbClr val="ED7D31"/>
                    </a:solidFill>
                  </a:rPr>
                  <a:t>  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Maximum lateness does not increase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en-US" sz="2800" dirty="0"/>
              </a:p>
            </p:txBody>
          </p:sp>
        </mc:Choice>
        <mc:Fallback>
          <p:sp>
            <p:nvSpPr>
              <p:cNvPr id="835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487581"/>
                <a:ext cx="10891157" cy="5200045"/>
              </a:xfrm>
              <a:blipFill>
                <a:blip r:embed="rId6"/>
                <a:stretch>
                  <a:fillRect l="-83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>
            <a:off x="7912171" y="4500206"/>
            <a:ext cx="0" cy="620234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0D2239-720A-41D3-A9CD-8644BB97EF77}" type="slidenum">
              <a:rPr lang="en-US" altLang="en-US" sz="1400">
                <a:latin typeface="Calibri" panose="020F0502020204030204" pitchFamily="34" charset="0"/>
              </a:rPr>
              <a:pPr/>
              <a:t>30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Minimizing Lateness: Inversions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BD30E7-4DAF-4E2D-9442-349C5FF7C278}"/>
              </a:ext>
            </a:extLst>
          </p:cNvPr>
          <p:cNvGrpSpPr/>
          <p:nvPr/>
        </p:nvGrpSpPr>
        <p:grpSpPr>
          <a:xfrm>
            <a:off x="2009846" y="2661880"/>
            <a:ext cx="7731125" cy="2362379"/>
            <a:chOff x="641350" y="2493963"/>
            <a:chExt cx="7731125" cy="2362379"/>
          </a:xfrm>
        </p:grpSpPr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641350" y="2670175"/>
              <a:ext cx="7731125" cy="1662114"/>
              <a:chOff x="602" y="956"/>
              <a:chExt cx="4870" cy="1047"/>
            </a:xfrm>
          </p:grpSpPr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4320" y="1248"/>
                <a:ext cx="480" cy="192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4800" y="1248"/>
                <a:ext cx="240" cy="192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8" name="Rectangle 18"/>
              <p:cNvSpPr>
                <a:spLocks noChangeArrowheads="1"/>
              </p:cNvSpPr>
              <p:nvPr/>
            </p:nvSpPr>
            <p:spPr bwMode="auto">
              <a:xfrm>
                <a:off x="1824" y="1248"/>
                <a:ext cx="624" cy="192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5040" y="1248"/>
                <a:ext cx="432" cy="192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0" name="Rectangle 20"/>
              <p:cNvSpPr>
                <a:spLocks noChangeArrowheads="1"/>
              </p:cNvSpPr>
              <p:nvPr/>
            </p:nvSpPr>
            <p:spPr bwMode="auto">
              <a:xfrm>
                <a:off x="1488" y="1248"/>
                <a:ext cx="336" cy="192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1" name="Rectangle 21"/>
              <p:cNvSpPr>
                <a:spLocks noChangeArrowheads="1"/>
              </p:cNvSpPr>
              <p:nvPr/>
            </p:nvSpPr>
            <p:spPr bwMode="auto">
              <a:xfrm>
                <a:off x="3312" y="1248"/>
                <a:ext cx="1008" cy="192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i</a:t>
                </a:r>
              </a:p>
            </p:txBody>
          </p:sp>
          <p:sp>
            <p:nvSpPr>
              <p:cNvPr id="32" name="Rectangle 22"/>
              <p:cNvSpPr>
                <a:spLocks noChangeArrowheads="1"/>
              </p:cNvSpPr>
              <p:nvPr/>
            </p:nvSpPr>
            <p:spPr bwMode="auto">
              <a:xfrm>
                <a:off x="2448" y="1248"/>
                <a:ext cx="864" cy="192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j</a:t>
                </a:r>
              </a:p>
            </p:txBody>
          </p:sp>
          <p:sp>
            <p:nvSpPr>
              <p:cNvPr id="33" name="Rectangle 23"/>
              <p:cNvSpPr>
                <a:spLocks noChangeArrowheads="1"/>
              </p:cNvSpPr>
              <p:nvPr/>
            </p:nvSpPr>
            <p:spPr bwMode="auto">
              <a:xfrm>
                <a:off x="2448" y="1536"/>
                <a:ext cx="1008" cy="192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i</a:t>
                </a: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3456" y="1536"/>
                <a:ext cx="864" cy="192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j</a:t>
                </a:r>
              </a:p>
            </p:txBody>
          </p:sp>
          <p:sp>
            <p:nvSpPr>
              <p:cNvPr id="35" name="Rectangle 25"/>
              <p:cNvSpPr>
                <a:spLocks noChangeArrowheads="1"/>
              </p:cNvSpPr>
              <p:nvPr/>
            </p:nvSpPr>
            <p:spPr bwMode="auto">
              <a:xfrm>
                <a:off x="4320" y="1536"/>
                <a:ext cx="480" cy="192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Rectangle 26"/>
              <p:cNvSpPr>
                <a:spLocks noChangeArrowheads="1"/>
              </p:cNvSpPr>
              <p:nvPr/>
            </p:nvSpPr>
            <p:spPr bwMode="auto">
              <a:xfrm>
                <a:off x="4800" y="1536"/>
                <a:ext cx="240" cy="192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Rectangle 27"/>
              <p:cNvSpPr>
                <a:spLocks noChangeArrowheads="1"/>
              </p:cNvSpPr>
              <p:nvPr/>
            </p:nvSpPr>
            <p:spPr bwMode="auto">
              <a:xfrm>
                <a:off x="1824" y="1536"/>
                <a:ext cx="624" cy="192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" name="Rectangle 28"/>
              <p:cNvSpPr>
                <a:spLocks noChangeArrowheads="1"/>
              </p:cNvSpPr>
              <p:nvPr/>
            </p:nvSpPr>
            <p:spPr bwMode="auto">
              <a:xfrm>
                <a:off x="5040" y="1536"/>
                <a:ext cx="432" cy="192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Rectangle 29"/>
              <p:cNvSpPr>
                <a:spLocks noChangeArrowheads="1"/>
              </p:cNvSpPr>
              <p:nvPr/>
            </p:nvSpPr>
            <p:spPr bwMode="auto">
              <a:xfrm>
                <a:off x="1488" y="1536"/>
                <a:ext cx="336" cy="192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Rectangle 30"/>
              <p:cNvSpPr>
                <a:spLocks noChangeArrowheads="1"/>
              </p:cNvSpPr>
              <p:nvPr/>
            </p:nvSpPr>
            <p:spPr bwMode="auto">
              <a:xfrm>
                <a:off x="602" y="1223"/>
                <a:ext cx="84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dirty="0">
                    <a:latin typeface="+mn-lt"/>
                  </a:rPr>
                  <a:t>before swap</a:t>
                </a:r>
              </a:p>
            </p:txBody>
          </p:sp>
          <p:sp>
            <p:nvSpPr>
              <p:cNvPr id="41" name="Rectangle 31"/>
              <p:cNvSpPr>
                <a:spLocks noChangeArrowheads="1"/>
              </p:cNvSpPr>
              <p:nvPr/>
            </p:nvSpPr>
            <p:spPr bwMode="auto">
              <a:xfrm>
                <a:off x="700" y="1507"/>
                <a:ext cx="73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dirty="0">
                    <a:latin typeface="+mn-lt"/>
                  </a:rPr>
                  <a:t>after swap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188" y="1726"/>
                    <a:ext cx="305" cy="27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</m:ctrlPr>
                            </m:sSubSupPr>
                            <m:e>
                              <m: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  <m:t>𝒇</m:t>
                              </m:r>
                            </m:e>
                            <m:sub>
                              <m: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  <m:t>𝒋</m:t>
                              </m:r>
                            </m:sub>
                            <m:sup>
                              <m: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kumimoji="1" lang="en-US" altLang="en-US" b="1" dirty="0">
                      <a:solidFill>
                        <a:srgbClr val="0066CC"/>
                      </a:solidFill>
                      <a:sym typeface="MT Extra" panose="05050102010205020202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2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188" y="1726"/>
                    <a:ext cx="305" cy="2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9" b="-1111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173" y="956"/>
                    <a:ext cx="29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𝒇</m:t>
                          </m:r>
                          <m:r>
                            <a:rPr kumimoji="1" lang="en-US" altLang="en-US" b="1" i="1" baseline="-25000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𝒊</m:t>
                          </m:r>
                        </m:oMath>
                      </m:oMathPara>
                    </a14:m>
                    <a:endParaRPr kumimoji="1" lang="en-US" altLang="en-US" b="1" dirty="0">
                      <a:solidFill>
                        <a:srgbClr val="0066CC"/>
                      </a:solidFill>
                      <a:sym typeface="MT Extra" panose="05050102010205020202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3" name="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173" y="956"/>
                    <a:ext cx="293" cy="25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5263" b="-16667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313" y="1714"/>
                    <a:ext cx="30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</m:ctrlPr>
                            </m:sSubSupPr>
                            <m:e>
                              <m: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  <m:t>𝒇</m:t>
                              </m:r>
                            </m:e>
                            <m:sub>
                              <m: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  <m:t>𝒊</m:t>
                              </m:r>
                            </m:sub>
                            <m:sup>
                              <m: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kumimoji="1" lang="en-US" altLang="en-US" b="1" dirty="0">
                      <a:solidFill>
                        <a:srgbClr val="0066CC"/>
                      </a:solidFill>
                      <a:sym typeface="MT Extra" panose="05050102010205020202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6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313" y="1714"/>
                    <a:ext cx="303" cy="25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5063" b="-15152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207" y="971"/>
                    <a:ext cx="305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</m:ctrlPr>
                            </m:sSubPr>
                            <m:e>
                              <m: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  <m:t>𝒇</m:t>
                              </m:r>
                            </m:e>
                            <m:sub>
                              <m: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  <m:t>𝒋</m:t>
                              </m:r>
                            </m:sub>
                          </m:sSub>
                        </m:oMath>
                      </m:oMathPara>
                    </a14:m>
                    <a:endParaRPr kumimoji="1" lang="en-US" altLang="en-US" b="1" dirty="0">
                      <a:solidFill>
                        <a:srgbClr val="0066CC"/>
                      </a:solidFill>
                      <a:sym typeface="MT Extra" panose="05050102010205020202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60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207" y="971"/>
                    <a:ext cx="305" cy="27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000" b="-9859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FC5AFE5-AAEC-4712-B067-17A3BAA538A6}"/>
                </a:ext>
              </a:extLst>
            </p:cNvPr>
            <p:cNvGrpSpPr/>
            <p:nvPr/>
          </p:nvGrpSpPr>
          <p:grpSpPr>
            <a:xfrm>
              <a:off x="3032919" y="2493963"/>
              <a:ext cx="990600" cy="2362379"/>
              <a:chOff x="2783135" y="2226361"/>
              <a:chExt cx="990600" cy="23623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 Box 13">
                    <a:extLst>
                      <a:ext uri="{FF2B5EF4-FFF2-40B4-BE49-F238E27FC236}">
                        <a16:creationId xmlns:a16="http://schemas.microsoft.com/office/drawing/2014/main" id="{C1E36512-2686-43A2-B21A-AA66F023E3B6}"/>
                      </a:ext>
                    </a:extLst>
                  </p:cNvPr>
                  <p:cNvSpPr txBox="1">
                    <a:spLocks noChangeArrowheads="1"/>
                  </p:cNvSpPr>
                  <p:nvPr>
                    <p:custDataLst>
                      <p:tags r:id="rId1"/>
                    </p:custDataLst>
                  </p:nvPr>
                </p:nvSpPr>
                <p:spPr bwMode="auto">
                  <a:xfrm>
                    <a:off x="2783135" y="2226361"/>
                    <a:ext cx="9906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lvl="0" eaLnBrk="1" hangingPunct="1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baseline="-25000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b="1" i="1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baseline="-25000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oMath>
                      </m:oMathPara>
                    </a14:m>
                    <a:endParaRPr lang="en-US" b="1" baseline="-25000" dirty="0">
                      <a:solidFill>
                        <a:srgbClr val="0066CC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23" name="Text Box 13">
                    <a:extLst>
                      <a:ext uri="{FF2B5EF4-FFF2-40B4-BE49-F238E27FC236}">
                        <a16:creationId xmlns:a16="http://schemas.microsoft.com/office/drawing/2014/main" id="{C1E36512-2686-43A2-B21A-AA66F023E3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2783135" y="2226361"/>
                    <a:ext cx="990600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1475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Line 14">
                <a:extLst>
                  <a:ext uri="{FF2B5EF4-FFF2-40B4-BE49-F238E27FC236}">
                    <a16:creationId xmlns:a16="http://schemas.microsoft.com/office/drawing/2014/main" id="{9040FE28-1743-417F-A445-A3F1867E8347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"/>
                </p:custDataLst>
              </p:nvPr>
            </p:nvSpPr>
            <p:spPr bwMode="auto">
              <a:xfrm flipH="1" flipV="1">
                <a:off x="3085305" y="2683558"/>
                <a:ext cx="16124" cy="1905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5" name="Line 15">
                <a:extLst>
                  <a:ext uri="{FF2B5EF4-FFF2-40B4-BE49-F238E27FC236}">
                    <a16:creationId xmlns:a16="http://schemas.microsoft.com/office/drawing/2014/main" id="{93E2BF12-5904-462A-A8FD-D537051BFDA5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"/>
                </p:custDataLst>
              </p:nvPr>
            </p:nvSpPr>
            <p:spPr bwMode="auto">
              <a:xfrm flipH="1" flipV="1">
                <a:off x="3466304" y="2683559"/>
                <a:ext cx="16124" cy="16488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3" name="Straight Arrow Connector 12"/>
          <p:cNvCxnSpPr/>
          <p:nvPr/>
        </p:nvCxnSpPr>
        <p:spPr>
          <a:xfrm>
            <a:off x="5091182" y="4520568"/>
            <a:ext cx="2827585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>
          <a:xfrm>
            <a:off x="4703584" y="5024260"/>
            <a:ext cx="3208587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5667312" y="5032753"/>
                <a:ext cx="15835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old lateness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312" y="5032753"/>
                <a:ext cx="1583575" cy="369332"/>
              </a:xfrm>
              <a:prstGeom prst="rect">
                <a:avLst/>
              </a:prstGeom>
              <a:blipFill>
                <a:blip r:embed="rId13"/>
                <a:stretch>
                  <a:fillRect l="-347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5667311" y="4534592"/>
                <a:ext cx="1664815" cy="403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new lateness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311" y="4534592"/>
                <a:ext cx="1664815" cy="403957"/>
              </a:xfrm>
              <a:prstGeom prst="rect">
                <a:avLst/>
              </a:prstGeom>
              <a:blipFill>
                <a:blip r:embed="rId14"/>
                <a:stretch>
                  <a:fillRect l="-3297" t="-757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10954327" y="6306589"/>
            <a:ext cx="83128" cy="110836"/>
          </a:xfrm>
          <a:prstGeom prst="rect">
            <a:avLst/>
          </a:prstGeom>
          <a:solidFill>
            <a:srgbClr val="0066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57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721861-254A-4D6A-91A3-3D1394155A91}" type="slidenum">
              <a:rPr lang="en-US" altLang="en-US" sz="1400">
                <a:latin typeface="Calibri" panose="020F0502020204030204" pitchFamily="34" charset="0"/>
              </a:rPr>
              <a:pPr/>
              <a:t>31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Optimal schedules and inversions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49" y="1537456"/>
            <a:ext cx="10336129" cy="520004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Claim:</a:t>
            </a:r>
            <a:r>
              <a:rPr lang="en-US" altLang="en-US" sz="2400" dirty="0"/>
              <a:t> There is an optimal schedule with no idle time and no inversions</a:t>
            </a:r>
          </a:p>
          <a:p>
            <a:pPr marL="0" indent="0" eaLnBrk="1" hangingPunct="1">
              <a:buNone/>
            </a:pPr>
            <a:endParaRPr lang="en-US" altLang="en-US" sz="2400" dirty="0">
              <a:solidFill>
                <a:schemeClr val="hlink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006600"/>
                </a:solidFill>
              </a:rPr>
              <a:t>Proof:</a:t>
            </a:r>
          </a:p>
          <a:p>
            <a:pPr marL="457200" lvl="1" indent="0" eaLnBrk="1" hangingPunct="1">
              <a:lnSpc>
                <a:spcPct val="100000"/>
              </a:lnSpc>
              <a:buNone/>
            </a:pPr>
            <a:r>
              <a:rPr lang="en-US" altLang="en-US" sz="2400" dirty="0"/>
              <a:t>By previous argument there is an optimal schedule </a:t>
            </a:r>
            <a:r>
              <a:rPr lang="en-US" altLang="en-US" sz="2400" b="1" dirty="0">
                <a:solidFill>
                  <a:srgbClr val="0066CC"/>
                </a:solidFill>
              </a:rPr>
              <a:t>O</a:t>
            </a:r>
            <a:r>
              <a:rPr lang="en-US" altLang="en-US" sz="2400" dirty="0"/>
              <a:t> with no idle time</a:t>
            </a:r>
          </a:p>
          <a:p>
            <a:pPr lvl="1" eaLnBrk="1" hangingPunct="1">
              <a:lnSpc>
                <a:spcPct val="100000"/>
              </a:lnSpc>
            </a:pPr>
            <a:endParaRPr lang="en-US" altLang="en-US" sz="2400" dirty="0"/>
          </a:p>
          <a:p>
            <a:pPr marL="457200" lvl="1" indent="0" eaLnBrk="1" hangingPunct="1">
              <a:lnSpc>
                <a:spcPct val="100000"/>
              </a:lnSpc>
              <a:buNone/>
            </a:pPr>
            <a:r>
              <a:rPr lang="en-US" altLang="en-US" sz="2400" dirty="0"/>
              <a:t>If </a:t>
            </a:r>
            <a:r>
              <a:rPr lang="en-US" altLang="en-US" sz="2400" b="1" dirty="0">
                <a:solidFill>
                  <a:srgbClr val="0066CC"/>
                </a:solidFill>
              </a:rPr>
              <a:t>O</a:t>
            </a:r>
            <a:r>
              <a:rPr lang="en-US" altLang="en-US" sz="2400" dirty="0"/>
              <a:t> has an inversion then it has an </a:t>
            </a:r>
            <a:r>
              <a:rPr lang="en-US" altLang="en-US" sz="2400" b="1" dirty="0"/>
              <a:t>adjacent</a:t>
            </a:r>
            <a:r>
              <a:rPr lang="en-US" altLang="en-US" sz="2400" dirty="0"/>
              <a:t> pair of requests in its schedule that are inverted and can be swapped without increasing lateness</a:t>
            </a:r>
          </a:p>
          <a:p>
            <a:pPr marL="457200" lvl="1" indent="0" eaLnBrk="1" hangingPunct="1">
              <a:lnSpc>
                <a:spcPct val="100000"/>
              </a:lnSpc>
              <a:buNone/>
            </a:pPr>
            <a:endParaRPr lang="en-US" altLang="en-US" sz="2400" dirty="0"/>
          </a:p>
          <a:p>
            <a:pPr marL="457200" lvl="1" indent="0" eaLnBrk="1" hangingPunct="1">
              <a:lnSpc>
                <a:spcPct val="100000"/>
              </a:lnSpc>
              <a:buNone/>
            </a:pPr>
            <a:r>
              <a:rPr lang="en-US" altLang="en-US" sz="2400" dirty="0"/>
              <a:t>…  we just need to show one more claim that eventually this swapping stops </a:t>
            </a:r>
          </a:p>
        </p:txBody>
      </p:sp>
    </p:spTree>
    <p:extLst>
      <p:ext uri="{BB962C8B-B14F-4D97-AF65-F5344CB8AC3E}">
        <p14:creationId xmlns:p14="http://schemas.microsoft.com/office/powerpoint/2010/main" val="160611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8B73BA-C76E-4B93-937F-0A8E4325ADC1}" type="slidenum">
              <a:rPr lang="en-US" altLang="en-US" sz="1400">
                <a:latin typeface="Calibri" panose="020F0502020204030204" pitchFamily="34" charset="0"/>
              </a:rPr>
              <a:pPr/>
              <a:t>32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Optimal schedules and inversions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6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54330"/>
                <a:ext cx="10636758" cy="5200045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Claim:</a:t>
                </a:r>
                <a:r>
                  <a:rPr lang="en-US" altLang="en-US" sz="2400" dirty="0"/>
                  <a:t>  Eventually these swaps will produce an optimal schedule with no inversions.</a:t>
                </a:r>
              </a:p>
              <a:p>
                <a:pPr marL="0" indent="0" eaLnBrk="1" hangingPunct="1">
                  <a:buNone/>
                </a:pPr>
                <a:endParaRPr lang="en-US" altLang="en-US" sz="2400" b="1" dirty="0">
                  <a:solidFill>
                    <a:srgbClr val="006600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</a:t>
                </a:r>
              </a:p>
              <a:p>
                <a:pPr marL="457200" lvl="1" indent="0"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Each swap decreases the # of inversions by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lvl="1" eaLnBrk="1" hangingPunct="1"/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marL="457200" lvl="1" indent="0"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There are a bounded # of inversions possible in the worst case</a:t>
                </a:r>
              </a:p>
              <a:p>
                <a:pPr lvl="2"/>
                <a:r>
                  <a:rPr lang="en-US" altLang="en-US" sz="24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at most 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 but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we only care that this is finite.</a:t>
                </a:r>
              </a:p>
              <a:p>
                <a:pPr lvl="1"/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marL="457200" lvl="1" indent="0"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The # of inversions can’t be negative so this must stop.</a:t>
                </a:r>
              </a:p>
            </p:txBody>
          </p:sp>
        </mc:Choice>
        <mc:Fallback>
          <p:sp>
            <p:nvSpPr>
              <p:cNvPr id="368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54330"/>
                <a:ext cx="10636758" cy="5200045"/>
              </a:xfrm>
              <a:blipFill>
                <a:blip r:embed="rId3"/>
                <a:stretch>
                  <a:fillRect l="-860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049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69C17E-291C-4059-B709-DECE94F2E4F9}" type="slidenum">
              <a:rPr lang="en-US" altLang="en-US" sz="1400">
                <a:latin typeface="Calibri" panose="020F0502020204030204" pitchFamily="34" charset="0"/>
              </a:rPr>
              <a:pPr/>
              <a:t>33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Idleness and Inversions are the only issue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89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354578"/>
                <a:ext cx="10691623" cy="5200045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Claim: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All schedules with no inversions and no idle time have the same maximum 	lateness.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1600" dirty="0">
                  <a:sym typeface="Symbol" panose="05050102010706020507" pitchFamily="18" charset="2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Proof:</a:t>
                </a:r>
              </a:p>
              <a:p>
                <a:pPr marL="457200" lvl="1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Schedules can differ only in how they order requests with equal deadlines</a:t>
                </a:r>
              </a:p>
              <a:p>
                <a:pPr marL="457200" lvl="1" indent="0" eaLnBrk="1" hangingPunct="1">
                  <a:lnSpc>
                    <a:spcPct val="100000"/>
                  </a:lnSpc>
                  <a:buNone/>
                </a:pPr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Consider all requests having some common deadline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lvl="1"/>
                <a:r>
                  <a:rPr lang="en-US" altLang="en-US" sz="2400" dirty="0">
                    <a:sym typeface="Symbol" panose="05050102010706020507" pitchFamily="18" charset="2"/>
                  </a:rPr>
                  <a:t>Maximum lateness of these jobs is based only on finish time of the last one … 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and the set of these requests occupies the same time segment in both schedules.</a:t>
                </a:r>
              </a:p>
              <a:p>
                <a:pPr lvl="2" eaLnBrk="1" hangingPunct="1">
                  <a:lnSpc>
                    <a:spcPct val="90000"/>
                  </a:lnSpc>
                </a:pPr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marL="457200" lvl="1" indent="0">
                  <a:buNone/>
                </a:pPr>
                <a:r>
                  <a:rPr lang="en-US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⇒ 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The last of these requests finishes at the same time in any such schedule.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000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78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354578"/>
                <a:ext cx="10691623" cy="5200045"/>
              </a:xfrm>
              <a:blipFill>
                <a:blip r:embed="rId3"/>
                <a:stretch>
                  <a:fillRect l="-855" t="-938" r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77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5F94C8-F718-4ED3-84DB-25704A4A46AC}" type="slidenum">
              <a:rPr lang="en-US" altLang="en-US" sz="1400">
                <a:latin typeface="Calibri" panose="020F0502020204030204" pitchFamily="34" charset="0"/>
              </a:rPr>
              <a:pPr/>
              <a:t>34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Earliest Deadline First is optimal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49" y="1520832"/>
            <a:ext cx="10552697" cy="520004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dirty="0"/>
              <a:t>We know that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There is an optimal schedule with no idle time or inversions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All schedules with no idle time or inversions have the same maximum lateness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EDF produces a schedule with no idle time or inversions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b="0" i="0" dirty="0">
                <a:ea typeface="Cambria Math" panose="02040503050406030204" pitchFamily="18" charset="0"/>
              </a:rPr>
              <a:t>So</a:t>
            </a:r>
            <a:r>
              <a:rPr lang="en-US" altLang="en-US" sz="2400" dirty="0"/>
              <a:t> …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EDF produces an optimal schedule</a:t>
            </a:r>
          </a:p>
        </p:txBody>
      </p:sp>
    </p:spTree>
    <p:extLst>
      <p:ext uri="{BB962C8B-B14F-4D97-AF65-F5344CB8AC3E}">
        <p14:creationId xmlns:p14="http://schemas.microsoft.com/office/powerpoint/2010/main" val="518376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Greedy Analysis Strategies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504206"/>
            <a:ext cx="9849629" cy="520004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Greedy algorithm stays ahead:  </a:t>
            </a:r>
            <a:r>
              <a:rPr lang="en-US" altLang="en-US" sz="2400" dirty="0"/>
              <a:t>Show that after each step of the greedy algorithm, its solution is at least as good as any other algorithm's</a:t>
            </a:r>
          </a:p>
          <a:p>
            <a:pPr lvl="4"/>
            <a:endParaRPr lang="en-US" altLang="en-US" sz="1050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en-US" sz="2400" b="1" dirty="0">
              <a:solidFill>
                <a:srgbClr val="695082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Structural:  </a:t>
            </a:r>
            <a:r>
              <a:rPr lang="en-US" altLang="en-US" sz="2400" dirty="0"/>
              <a:t>Discover a simple "structural" bound asserting that every possible solution must have a certain value. Then show that your algorithm always achieves this bound.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en-US" sz="2400" dirty="0"/>
          </a:p>
          <a:p>
            <a:pPr marL="0" lvl="0" indent="0"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Exchange argument:  </a:t>
            </a:r>
            <a:r>
              <a:rPr lang="en-US" altLang="en-US" sz="2400" dirty="0">
                <a:solidFill>
                  <a:prstClr val="black"/>
                </a:solidFill>
              </a:rPr>
              <a:t>Gradually transform any solution to the one found by the greedy algorithm without hurting its quality.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31F70F-71F2-4708-B1E8-4394A852EFD5}" type="slidenum"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35</a:t>
            </a:fld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67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6E52C5-1086-4A83-9BBF-EF76B3F7C760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36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Single-source shortest paths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4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316141"/>
                <a:ext cx="10568739" cy="5200045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b="1" dirty="0">
                    <a:solidFill>
                      <a:srgbClr val="695082"/>
                    </a:solidFill>
                  </a:rPr>
                  <a:t>Given:</a:t>
                </a:r>
                <a:r>
                  <a:rPr lang="en-US" altLang="en-US" dirty="0"/>
                  <a:t>  an (un)directed graph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dirty="0"/>
                  <a:t>with each edge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dirty="0"/>
                  <a:t> having a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non-negative weight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dirty="0"/>
                  <a:t>and a vertex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en-US" b="1" dirty="0">
                  <a:solidFill>
                    <a:srgbClr val="0066CC"/>
                  </a:solidFill>
                </a:endParaRPr>
              </a:p>
              <a:p>
                <a:pPr eaLnBrk="1" hangingPunct="1"/>
                <a:endParaRPr lang="en-US" altLang="en-US" dirty="0"/>
              </a:p>
              <a:p>
                <a:pPr marL="0" indent="0" eaLnBrk="1" hangingPunct="1">
                  <a:buNone/>
                </a:pPr>
                <a:r>
                  <a:rPr lang="en-US" altLang="en-US" b="1" dirty="0">
                    <a:solidFill>
                      <a:srgbClr val="006600"/>
                    </a:solidFill>
                  </a:rPr>
                  <a:t>Find: </a:t>
                </a:r>
                <a:r>
                  <a:rPr lang="en-US" altLang="en-US" dirty="0"/>
                  <a:t>(length of) shortest paths from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dirty="0"/>
                  <a:t> to each vertex in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altLang="en-US" b="1" dirty="0">
                  <a:solidFill>
                    <a:srgbClr val="0066CC"/>
                  </a:solidFill>
                </a:endParaRPr>
              </a:p>
              <a:p>
                <a:pPr marL="0" indent="0" eaLnBrk="1" hangingPunct="1">
                  <a:buNone/>
                </a:pPr>
                <a:endParaRPr lang="en-US" altLang="en-US" b="1" dirty="0">
                  <a:solidFill>
                    <a:srgbClr val="0066CC"/>
                  </a:solidFill>
                </a:endParaRPr>
              </a:p>
              <a:p>
                <a:pPr lvl="1" eaLnBrk="1" hangingPunct="1"/>
                <a:endParaRPr lang="en-US" altLang="en-US" dirty="0"/>
              </a:p>
            </p:txBody>
          </p:sp>
        </mc:Choice>
        <mc:Fallback>
          <p:sp>
            <p:nvSpPr>
              <p:cNvPr id="3994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316141"/>
                <a:ext cx="10568739" cy="5200045"/>
              </a:xfrm>
              <a:blipFill>
                <a:blip r:embed="rId3"/>
                <a:stretch>
                  <a:fillRect l="-1153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508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159352-2E66-4F90-8987-4155C4854DF8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37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Greedy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96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8420"/>
                <a:ext cx="9251636" cy="5200045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b="1" dirty="0">
                    <a:solidFill>
                      <a:srgbClr val="695082"/>
                    </a:solidFill>
                  </a:rPr>
                  <a:t>Dijkstra’s Algorithm:</a:t>
                </a:r>
              </a:p>
              <a:p>
                <a:pPr lvl="1" eaLnBrk="1" hangingPunct="1"/>
                <a:r>
                  <a:rPr lang="en-US" altLang="en-US" sz="2400" dirty="0"/>
                  <a:t>Maintain a set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 of vertices whose shortest paths are known</a:t>
                </a:r>
              </a:p>
              <a:p>
                <a:pPr lvl="2" eaLnBrk="1" hangingPunct="1"/>
                <a:r>
                  <a:rPr lang="en-US" altLang="en-US" sz="2400" dirty="0"/>
                  <a:t>initially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400" dirty="0">
                  <a:solidFill>
                    <a:srgbClr val="0066CC"/>
                  </a:solidFill>
                </a:endParaRPr>
              </a:p>
              <a:p>
                <a:pPr lvl="1" eaLnBrk="1" hangingPunct="1"/>
                <a:r>
                  <a:rPr lang="en-US" altLang="en-US" sz="2400" dirty="0"/>
                  <a:t>Maintaining current best lengths of paths that </a:t>
                </a:r>
                <a:r>
                  <a:rPr lang="en-US" altLang="en-US" sz="2400" i="1" dirty="0"/>
                  <a:t>only</a:t>
                </a:r>
                <a:r>
                  <a:rPr lang="en-US" altLang="en-US" sz="2400" dirty="0"/>
                  <a:t> </a:t>
                </a:r>
                <a:r>
                  <a:rPr lang="en-US" altLang="en-US" sz="2400" i="1" dirty="0"/>
                  <a:t>go through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to each of the vertices 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altLang="en-US" sz="2400" dirty="0">
                  <a:solidFill>
                    <a:srgbClr val="0066CC"/>
                  </a:solidFill>
                </a:endParaRPr>
              </a:p>
              <a:p>
                <a:pPr lvl="2" eaLnBrk="1" hangingPunct="1"/>
                <a:r>
                  <a:rPr lang="en-US" altLang="en-US" sz="2400" dirty="0"/>
                  <a:t>path-lengths to elements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 will be right,  to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 they might not be right</a:t>
                </a:r>
              </a:p>
              <a:p>
                <a:pPr lvl="1"/>
                <a:r>
                  <a:rPr lang="en-US" altLang="en-US" sz="2400" dirty="0"/>
                  <a:t>Repeatedly add vertex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 that has the shortest path-length of any vertex in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</a:t>
                </a:r>
              </a:p>
              <a:p>
                <a:pPr lvl="2"/>
                <a:r>
                  <a:rPr lang="en-US" altLang="en-US" sz="2400" dirty="0"/>
                  <a:t>update path lengths based on new paths through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4096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8420"/>
                <a:ext cx="9251636" cy="5200045"/>
              </a:xfrm>
              <a:blipFill>
                <a:blip r:embed="rId3"/>
                <a:stretch>
                  <a:fillRect l="-1318" t="-1876" r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220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82414D-ADEF-4D4F-A895-BEACB58DAAC3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38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Dijkstra’s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8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509088"/>
                <a:ext cx="11242509" cy="5200045"/>
              </a:xfrm>
            </p:spPr>
            <p:txBody>
              <a:bodyPr>
                <a:noAutofit/>
              </a:bodyPr>
              <a:lstStyle/>
              <a:p>
                <a:pPr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Dijkstra(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000" dirty="0"/>
                  <a:t>,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2000" dirty="0"/>
                  <a:t>,</a:t>
                </a:r>
                <a:r>
                  <a:rPr lang="en-US" altLang="en-US" sz="2000" b="1" i="0" dirty="0">
                    <a:solidFill>
                      <a:srgbClr val="0066CC"/>
                    </a:solidFill>
                    <a:latin typeface="+mj-lt"/>
                  </a:rPr>
                  <a:t>s</a:t>
                </a:r>
                <a:r>
                  <a:rPr lang="en-US" altLang="en-US" sz="2000" dirty="0"/>
                  <a:t>)</a:t>
                </a:r>
              </a:p>
              <a:p>
                <a:pPr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	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= </a:t>
                </a:r>
                <a:r>
                  <a:rPr lang="en-US" altLang="en-US" sz="20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{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}</a:t>
                </a:r>
              </a:p>
              <a:p>
                <a:pPr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	while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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𝑽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{</a:t>
                </a:r>
              </a:p>
              <a:p>
                <a:pPr lvl="1"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	among all edges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=(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  <m:r>
                      <a:rPr lang="en-US" altLang="en-US" sz="20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 </m:t>
                    </m:r>
                  </m:oMath>
                </a14:m>
                <a:r>
                  <a:rPr lang="en-US" altLang="en-US" sz="2000" dirty="0" err="1">
                    <a:sym typeface="Symbol" panose="05050102010706020507" pitchFamily="18" charset="2"/>
                  </a:rPr>
                  <a:t>s.t.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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select* one  with the minimum value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]+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𝒘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  <m:r>
                      <a:rPr lang="en-US" alt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	 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20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𝒗</m:t>
                        </m:r>
                      </m:e>
                    </m:d>
                  </m:oMath>
                </a14:m>
                <a:endParaRPr lang="en-US" altLang="en-US" sz="2000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=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𝒖</m:t>
                        </m:r>
                      </m:e>
                    </m:d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𝒘</m:t>
                    </m:r>
                    <m:d>
                      <m:dPr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𝒆</m:t>
                        </m:r>
                      </m:e>
                    </m:d>
                  </m:oMath>
                </a14:m>
                <a:endParaRPr lang="en-US" altLang="en-US" sz="2000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𝒑𝒓𝒆𝒅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} </a:t>
                </a:r>
              </a:p>
              <a:p>
                <a:pPr lvl="1"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*For each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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2000" b="1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maintain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’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= minimum value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]+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𝒘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b="1" dirty="0">
                    <a:sym typeface="Symbol" panose="05050102010706020507" pitchFamily="18" charset="2"/>
                  </a:rPr>
                  <a:t>                                                                      				          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over all vertices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 err="1">
                    <a:sym typeface="Symbol" panose="05050102010706020507" pitchFamily="18" charset="2"/>
                  </a:rPr>
                  <a:t>s.t.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=(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 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is in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4198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509088"/>
                <a:ext cx="11242509" cy="5200045"/>
              </a:xfrm>
              <a:blipFill>
                <a:blip r:embed="rId3"/>
                <a:stretch>
                  <a:fillRect l="-542" t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5435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3F3EF4-B6F0-443F-BF0D-9E3713598381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39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338962-3F87-4021-B785-FB52612419ED}"/>
              </a:ext>
            </a:extLst>
          </p:cNvPr>
          <p:cNvGrpSpPr/>
          <p:nvPr/>
        </p:nvGrpSpPr>
        <p:grpSpPr>
          <a:xfrm>
            <a:off x="2575757" y="912348"/>
            <a:ext cx="6731785" cy="5155077"/>
            <a:chOff x="2555438" y="1598148"/>
            <a:chExt cx="6731785" cy="5155077"/>
          </a:xfrm>
        </p:grpSpPr>
        <p:sp>
          <p:nvSpPr>
            <p:cNvPr id="43012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3013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43014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43015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43016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43017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3018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3019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43020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43021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3022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43023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43024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43025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43026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3027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43028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43029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43030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31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032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033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034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035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036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037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038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039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040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041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042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043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44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45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46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47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48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49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50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51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52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53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54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55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56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57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58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59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60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52"/>
              <p:cNvSpPr txBox="1">
                <a:spLocks noChangeArrowheads="1"/>
              </p:cNvSpPr>
              <p:nvPr/>
            </p:nvSpPr>
            <p:spPr bwMode="auto">
              <a:xfrm>
                <a:off x="9301511" y="775857"/>
                <a:ext cx="144430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dirty="0">
                    <a:latin typeface="Calibri" panose="020F0502020204030204" pitchFamily="34" charset="0"/>
                  </a:rPr>
                  <a:t>Add to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altLang="en-US" sz="2800" b="1" dirty="0">
                  <a:solidFill>
                    <a:srgbClr val="0066CC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3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01511" y="775857"/>
                <a:ext cx="1444306" cy="523220"/>
              </a:xfrm>
              <a:prstGeom prst="rect">
                <a:avLst/>
              </a:prstGeom>
              <a:blipFill>
                <a:blip r:embed="rId3"/>
                <a:stretch>
                  <a:fillRect l="-8861" t="-10465" b="-337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16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Scheduling All Intervals: Interval Partitioning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93" name="Rectangle 20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38200" y="1343486"/>
                <a:ext cx="10515600" cy="4351338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Interval Partitioning:</a:t>
                </a:r>
              </a:p>
              <a:p>
                <a:pPr lvl="1" eaLnBrk="1" hangingPunct="1"/>
                <a:r>
                  <a:rPr lang="en-US" altLang="en-US" sz="2000" dirty="0"/>
                  <a:t>Lecture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/>
                  <a:t> starts at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/>
                  <a:t> and finishes at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</a:rPr>
                  <a:t>Goal:</a:t>
                </a:r>
                <a:r>
                  <a:rPr lang="en-US" altLang="en-US" sz="2000" dirty="0"/>
                  <a:t>  find </a:t>
                </a:r>
                <a:r>
                  <a:rPr lang="en-US" altLang="en-US" sz="2000" dirty="0">
                    <a:solidFill>
                      <a:srgbClr val="C00000"/>
                    </a:solidFill>
                  </a:rPr>
                  <a:t>minimum number of rooms </a:t>
                </a:r>
                <a:r>
                  <a:rPr lang="en-US" altLang="en-US" sz="2000" dirty="0"/>
                  <a:t>to schedule all lectures so that no two occur at the same time in the same room.</a:t>
                </a:r>
              </a:p>
              <a:p>
                <a:pPr lvl="1" eaLnBrk="1" hangingPunct="1"/>
                <a:endParaRPr lang="en-US" altLang="en-US" sz="1200" dirty="0"/>
              </a:p>
              <a:p>
                <a:pPr marL="0" indent="0" eaLnBrk="1" hangingPunct="1">
                  <a:buNone/>
                </a:pPr>
                <a:r>
                  <a:rPr lang="en-US" altLang="en-US" sz="2000" b="1" dirty="0">
                    <a:solidFill>
                      <a:srgbClr val="695082"/>
                    </a:solidFill>
                  </a:rPr>
                  <a:t>Example:</a:t>
                </a:r>
                <a:r>
                  <a:rPr lang="en-US" altLang="en-US" sz="2000" dirty="0"/>
                  <a:t>  This schedule uses 4 rooms to schedule 10 lectures.</a:t>
                </a:r>
              </a:p>
            </p:txBody>
          </p:sp>
        </mc:Choice>
        <mc:Fallback>
          <p:sp>
            <p:nvSpPr>
              <p:cNvPr id="16393" name="Rectangle 2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3486"/>
                <a:ext cx="10515600" cy="4351338"/>
              </a:xfrm>
              <a:blipFill>
                <a:blip r:embed="rId3"/>
                <a:stretch>
                  <a:fillRect l="-928" t="-196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4EC750-3A70-4CBB-912A-5FB24ACD644B}" type="slidenum">
              <a:rPr lang="en-US" altLang="en-US" sz="1400">
                <a:latin typeface="Calibri" panose="020F0502020204030204" pitchFamily="34" charset="0"/>
              </a:rPr>
              <a:pPr/>
              <a:t>4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grpSp>
        <p:nvGrpSpPr>
          <p:cNvPr id="2" name="Group 1" descr="Sample schedule for interval paritioning">
            <a:extLst>
              <a:ext uri="{FF2B5EF4-FFF2-40B4-BE49-F238E27FC236}">
                <a16:creationId xmlns:a16="http://schemas.microsoft.com/office/drawing/2014/main" id="{C2AF00B1-77F1-4E63-BB30-9262FDA90567}"/>
              </a:ext>
            </a:extLst>
          </p:cNvPr>
          <p:cNvGrpSpPr/>
          <p:nvPr/>
        </p:nvGrpSpPr>
        <p:grpSpPr>
          <a:xfrm>
            <a:off x="1776959" y="3387607"/>
            <a:ext cx="7339013" cy="2641430"/>
            <a:chOff x="2697163" y="3863975"/>
            <a:chExt cx="7339013" cy="2641430"/>
          </a:xfrm>
        </p:grpSpPr>
        <p:grpSp>
          <p:nvGrpSpPr>
            <p:cNvPr id="16387" name="Group 2"/>
            <p:cNvGrpSpPr>
              <a:grpSpLocks/>
            </p:cNvGrpSpPr>
            <p:nvPr/>
          </p:nvGrpSpPr>
          <p:grpSpPr bwMode="auto">
            <a:xfrm>
              <a:off x="2816225" y="3875088"/>
              <a:ext cx="4584700" cy="2259012"/>
              <a:chOff x="814" y="1926"/>
              <a:chExt cx="2888" cy="1938"/>
            </a:xfrm>
          </p:grpSpPr>
          <p:sp>
            <p:nvSpPr>
              <p:cNvPr id="16426" name="Line 3"/>
              <p:cNvSpPr>
                <a:spLocks noChangeShapeType="1"/>
              </p:cNvSpPr>
              <p:nvPr/>
            </p:nvSpPr>
            <p:spPr bwMode="auto">
              <a:xfrm rot="-5400000">
                <a:off x="107" y="2895"/>
                <a:ext cx="1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6427" name="Line 4"/>
              <p:cNvSpPr>
                <a:spLocks noChangeShapeType="1"/>
              </p:cNvSpPr>
              <p:nvPr/>
            </p:nvSpPr>
            <p:spPr bwMode="auto">
              <a:xfrm rot="-5400000">
                <a:off x="-155" y="2895"/>
                <a:ext cx="1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6428" name="Line 5"/>
              <p:cNvSpPr>
                <a:spLocks noChangeShapeType="1"/>
              </p:cNvSpPr>
              <p:nvPr/>
            </p:nvSpPr>
            <p:spPr bwMode="auto">
              <a:xfrm rot="-5400000">
                <a:off x="633" y="2895"/>
                <a:ext cx="1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6429" name="Line 6"/>
              <p:cNvSpPr>
                <a:spLocks noChangeShapeType="1"/>
              </p:cNvSpPr>
              <p:nvPr/>
            </p:nvSpPr>
            <p:spPr bwMode="auto">
              <a:xfrm rot="-5400000">
                <a:off x="370" y="2895"/>
                <a:ext cx="1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6430" name="Line 7"/>
              <p:cNvSpPr>
                <a:spLocks noChangeShapeType="1"/>
              </p:cNvSpPr>
              <p:nvPr/>
            </p:nvSpPr>
            <p:spPr bwMode="auto">
              <a:xfrm rot="-5400000">
                <a:off x="895" y="2895"/>
                <a:ext cx="1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6431" name="Line 8"/>
              <p:cNvSpPr>
                <a:spLocks noChangeShapeType="1"/>
              </p:cNvSpPr>
              <p:nvPr/>
            </p:nvSpPr>
            <p:spPr bwMode="auto">
              <a:xfrm rot="-5400000">
                <a:off x="1682" y="2895"/>
                <a:ext cx="1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6432" name="Line 9"/>
              <p:cNvSpPr>
                <a:spLocks noChangeShapeType="1"/>
              </p:cNvSpPr>
              <p:nvPr/>
            </p:nvSpPr>
            <p:spPr bwMode="auto">
              <a:xfrm rot="-5400000">
                <a:off x="1420" y="2895"/>
                <a:ext cx="1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6433" name="Line 10"/>
              <p:cNvSpPr>
                <a:spLocks noChangeShapeType="1"/>
              </p:cNvSpPr>
              <p:nvPr/>
            </p:nvSpPr>
            <p:spPr bwMode="auto">
              <a:xfrm rot="-5400000">
                <a:off x="2207" y="2895"/>
                <a:ext cx="1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6434" name="Line 11"/>
              <p:cNvSpPr>
                <a:spLocks noChangeShapeType="1"/>
              </p:cNvSpPr>
              <p:nvPr/>
            </p:nvSpPr>
            <p:spPr bwMode="auto">
              <a:xfrm rot="-5400000">
                <a:off x="1945" y="2895"/>
                <a:ext cx="1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6435" name="Line 12"/>
              <p:cNvSpPr>
                <a:spLocks noChangeShapeType="1"/>
              </p:cNvSpPr>
              <p:nvPr/>
            </p:nvSpPr>
            <p:spPr bwMode="auto">
              <a:xfrm rot="-5400000">
                <a:off x="2733" y="2895"/>
                <a:ext cx="1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6436" name="Line 13"/>
              <p:cNvSpPr>
                <a:spLocks noChangeShapeType="1"/>
              </p:cNvSpPr>
              <p:nvPr/>
            </p:nvSpPr>
            <p:spPr bwMode="auto">
              <a:xfrm rot="-5400000">
                <a:off x="2470" y="2895"/>
                <a:ext cx="1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6437" name="Line 14"/>
              <p:cNvSpPr>
                <a:spLocks noChangeShapeType="1"/>
              </p:cNvSpPr>
              <p:nvPr/>
            </p:nvSpPr>
            <p:spPr bwMode="auto">
              <a:xfrm rot="-5400000">
                <a:off x="1158" y="2895"/>
                <a:ext cx="1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</p:grpSp>
        <p:sp>
          <p:nvSpPr>
            <p:cNvPr id="16388" name="Line 15"/>
            <p:cNvSpPr>
              <a:spLocks noChangeShapeType="1"/>
            </p:cNvSpPr>
            <p:nvPr/>
          </p:nvSpPr>
          <p:spPr bwMode="auto">
            <a:xfrm rot="-5400000">
              <a:off x="6692107" y="4993482"/>
              <a:ext cx="2259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6389" name="Line 16"/>
            <p:cNvSpPr>
              <a:spLocks noChangeShapeType="1"/>
            </p:cNvSpPr>
            <p:nvPr/>
          </p:nvSpPr>
          <p:spPr bwMode="auto">
            <a:xfrm rot="-5400000">
              <a:off x="7527132" y="4993482"/>
              <a:ext cx="2259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6390" name="Line 17"/>
            <p:cNvSpPr>
              <a:spLocks noChangeShapeType="1"/>
            </p:cNvSpPr>
            <p:nvPr/>
          </p:nvSpPr>
          <p:spPr bwMode="auto">
            <a:xfrm rot="-5400000">
              <a:off x="7109619" y="4993482"/>
              <a:ext cx="2259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6391" name="Line 18"/>
            <p:cNvSpPr>
              <a:spLocks noChangeShapeType="1"/>
            </p:cNvSpPr>
            <p:nvPr/>
          </p:nvSpPr>
          <p:spPr bwMode="auto">
            <a:xfrm rot="-5400000">
              <a:off x="7943057" y="4993482"/>
              <a:ext cx="2259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6394" name="Line 21"/>
            <p:cNvSpPr>
              <a:spLocks noChangeShapeType="1"/>
            </p:cNvSpPr>
            <p:nvPr/>
          </p:nvSpPr>
          <p:spPr bwMode="auto">
            <a:xfrm>
              <a:off x="2816226" y="6134100"/>
              <a:ext cx="696436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6395" name="Text Box 22"/>
            <p:cNvSpPr txBox="1">
              <a:spLocks noChangeArrowheads="1"/>
            </p:cNvSpPr>
            <p:nvPr/>
          </p:nvSpPr>
          <p:spPr bwMode="auto">
            <a:xfrm>
              <a:off x="4900614" y="6211889"/>
              <a:ext cx="1368425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endParaRPr kumimoji="1" lang="en-US" altLang="en-US" sz="1000">
                <a:latin typeface="Comic Sans MS" panose="030F0702030302020204" pitchFamily="66" charset="0"/>
              </a:endParaRPr>
            </a:p>
          </p:txBody>
        </p:sp>
        <p:sp>
          <p:nvSpPr>
            <p:cNvPr id="16396" name="Text Box 23"/>
            <p:cNvSpPr txBox="1">
              <a:spLocks noChangeArrowheads="1"/>
            </p:cNvSpPr>
            <p:nvPr/>
          </p:nvSpPr>
          <p:spPr bwMode="auto">
            <a:xfrm>
              <a:off x="9380539" y="6227764"/>
              <a:ext cx="655637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Time</a:t>
              </a:r>
            </a:p>
          </p:txBody>
        </p:sp>
        <p:sp>
          <p:nvSpPr>
            <p:cNvPr id="16397" name="Line 24"/>
            <p:cNvSpPr>
              <a:spLocks noChangeShapeType="1"/>
            </p:cNvSpPr>
            <p:nvPr/>
          </p:nvSpPr>
          <p:spPr bwMode="auto">
            <a:xfrm>
              <a:off x="7221538" y="6134100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16398" name="Text Box 25"/>
            <p:cNvSpPr txBox="1">
              <a:spLocks noChangeArrowheads="1"/>
            </p:cNvSpPr>
            <p:nvPr/>
          </p:nvSpPr>
          <p:spPr bwMode="auto">
            <a:xfrm>
              <a:off x="2697163" y="6134101"/>
              <a:ext cx="264496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6399" name="Text Box 26"/>
            <p:cNvSpPr txBox="1">
              <a:spLocks noChangeArrowheads="1"/>
            </p:cNvSpPr>
            <p:nvPr/>
          </p:nvSpPr>
          <p:spPr bwMode="auto">
            <a:xfrm>
              <a:off x="3033713" y="6134101"/>
              <a:ext cx="460062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9:30</a:t>
              </a:r>
            </a:p>
          </p:txBody>
        </p:sp>
        <p:sp>
          <p:nvSpPr>
            <p:cNvPr id="16400" name="Text Box 27"/>
            <p:cNvSpPr txBox="1">
              <a:spLocks noChangeArrowheads="1"/>
            </p:cNvSpPr>
            <p:nvPr/>
          </p:nvSpPr>
          <p:spPr bwMode="auto">
            <a:xfrm>
              <a:off x="3490913" y="6134101"/>
              <a:ext cx="322204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6401" name="Text Box 28"/>
            <p:cNvSpPr txBox="1">
              <a:spLocks noChangeArrowheads="1"/>
            </p:cNvSpPr>
            <p:nvPr/>
          </p:nvSpPr>
          <p:spPr bwMode="auto">
            <a:xfrm>
              <a:off x="3865563" y="6134101"/>
              <a:ext cx="517770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10:30</a:t>
              </a:r>
            </a:p>
          </p:txBody>
        </p:sp>
        <p:sp>
          <p:nvSpPr>
            <p:cNvPr id="16402" name="Text Box 29"/>
            <p:cNvSpPr txBox="1">
              <a:spLocks noChangeArrowheads="1"/>
            </p:cNvSpPr>
            <p:nvPr/>
          </p:nvSpPr>
          <p:spPr bwMode="auto">
            <a:xfrm>
              <a:off x="4365626" y="6134101"/>
              <a:ext cx="301365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16403" name="Text Box 30"/>
            <p:cNvSpPr txBox="1">
              <a:spLocks noChangeArrowheads="1"/>
            </p:cNvSpPr>
            <p:nvPr/>
          </p:nvSpPr>
          <p:spPr bwMode="auto">
            <a:xfrm>
              <a:off x="4694239" y="6134101"/>
              <a:ext cx="496931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11:30</a:t>
              </a:r>
            </a:p>
          </p:txBody>
        </p:sp>
        <p:sp>
          <p:nvSpPr>
            <p:cNvPr id="16404" name="Text Box 31"/>
            <p:cNvSpPr txBox="1">
              <a:spLocks noChangeArrowheads="1"/>
            </p:cNvSpPr>
            <p:nvPr/>
          </p:nvSpPr>
          <p:spPr bwMode="auto">
            <a:xfrm>
              <a:off x="5197475" y="6134101"/>
              <a:ext cx="322204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16405" name="Text Box 32"/>
            <p:cNvSpPr txBox="1">
              <a:spLocks noChangeArrowheads="1"/>
            </p:cNvSpPr>
            <p:nvPr/>
          </p:nvSpPr>
          <p:spPr bwMode="auto">
            <a:xfrm>
              <a:off x="5511800" y="6134101"/>
              <a:ext cx="517770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12:30</a:t>
              </a:r>
            </a:p>
          </p:txBody>
        </p:sp>
        <p:sp>
          <p:nvSpPr>
            <p:cNvPr id="16406" name="Text Box 33"/>
            <p:cNvSpPr txBox="1">
              <a:spLocks noChangeArrowheads="1"/>
            </p:cNvSpPr>
            <p:nvPr/>
          </p:nvSpPr>
          <p:spPr bwMode="auto">
            <a:xfrm>
              <a:off x="6030913" y="6134101"/>
              <a:ext cx="243656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16407" name="Text Box 34"/>
            <p:cNvSpPr txBox="1">
              <a:spLocks noChangeArrowheads="1"/>
            </p:cNvSpPr>
            <p:nvPr/>
          </p:nvSpPr>
          <p:spPr bwMode="auto">
            <a:xfrm>
              <a:off x="6375401" y="6134101"/>
              <a:ext cx="439223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1:30</a:t>
              </a:r>
            </a:p>
          </p:txBody>
        </p:sp>
        <p:sp>
          <p:nvSpPr>
            <p:cNvPr id="16408" name="Text Box 35"/>
            <p:cNvSpPr txBox="1">
              <a:spLocks noChangeArrowheads="1"/>
            </p:cNvSpPr>
            <p:nvPr/>
          </p:nvSpPr>
          <p:spPr bwMode="auto">
            <a:xfrm>
              <a:off x="6853238" y="6134101"/>
              <a:ext cx="264496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6409" name="Text Box 36"/>
            <p:cNvSpPr txBox="1">
              <a:spLocks noChangeArrowheads="1"/>
            </p:cNvSpPr>
            <p:nvPr/>
          </p:nvSpPr>
          <p:spPr bwMode="auto">
            <a:xfrm>
              <a:off x="7227888" y="6134101"/>
              <a:ext cx="460062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2:30</a:t>
              </a:r>
            </a:p>
          </p:txBody>
        </p:sp>
        <p:sp>
          <p:nvSpPr>
            <p:cNvPr id="16410" name="Rectangle 37"/>
            <p:cNvSpPr>
              <a:spLocks noChangeArrowheads="1"/>
            </p:cNvSpPr>
            <p:nvPr/>
          </p:nvSpPr>
          <p:spPr bwMode="auto">
            <a:xfrm>
              <a:off x="6988176" y="5156200"/>
              <a:ext cx="2085975" cy="2682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h</a:t>
              </a:r>
            </a:p>
          </p:txBody>
        </p:sp>
        <p:sp>
          <p:nvSpPr>
            <p:cNvPr id="16411" name="Rectangle 38"/>
            <p:cNvSpPr>
              <a:spLocks noChangeArrowheads="1"/>
            </p:cNvSpPr>
            <p:nvPr/>
          </p:nvSpPr>
          <p:spPr bwMode="auto">
            <a:xfrm>
              <a:off x="2819400" y="4752975"/>
              <a:ext cx="1258888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16412" name="Rectangle 39"/>
            <p:cNvSpPr>
              <a:spLocks noChangeArrowheads="1"/>
            </p:cNvSpPr>
            <p:nvPr/>
          </p:nvSpPr>
          <p:spPr bwMode="auto">
            <a:xfrm>
              <a:off x="2828925" y="5154613"/>
              <a:ext cx="2908300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16413" name="Rectangle 40"/>
            <p:cNvSpPr>
              <a:spLocks noChangeArrowheads="1"/>
            </p:cNvSpPr>
            <p:nvPr/>
          </p:nvSpPr>
          <p:spPr bwMode="auto">
            <a:xfrm>
              <a:off x="2825750" y="5554664"/>
              <a:ext cx="1244600" cy="26828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16414" name="Rectangle 41"/>
            <p:cNvSpPr>
              <a:spLocks noChangeArrowheads="1"/>
            </p:cNvSpPr>
            <p:nvPr/>
          </p:nvSpPr>
          <p:spPr bwMode="auto">
            <a:xfrm>
              <a:off x="4483101" y="4244975"/>
              <a:ext cx="2505075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e</a:t>
              </a:r>
            </a:p>
          </p:txBody>
        </p:sp>
        <p:sp>
          <p:nvSpPr>
            <p:cNvPr id="16415" name="Rectangle 42"/>
            <p:cNvSpPr>
              <a:spLocks noChangeArrowheads="1"/>
            </p:cNvSpPr>
            <p:nvPr/>
          </p:nvSpPr>
          <p:spPr bwMode="auto">
            <a:xfrm>
              <a:off x="4491039" y="4752975"/>
              <a:ext cx="1246187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d</a:t>
              </a:r>
            </a:p>
          </p:txBody>
        </p:sp>
        <p:sp>
          <p:nvSpPr>
            <p:cNvPr id="16416" name="Rectangle 43"/>
            <p:cNvSpPr>
              <a:spLocks noChangeArrowheads="1"/>
            </p:cNvSpPr>
            <p:nvPr/>
          </p:nvSpPr>
          <p:spPr bwMode="auto">
            <a:xfrm>
              <a:off x="6156325" y="4748213"/>
              <a:ext cx="1246188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g</a:t>
              </a:r>
            </a:p>
          </p:txBody>
        </p:sp>
        <p:sp>
          <p:nvSpPr>
            <p:cNvPr id="16417" name="Rectangle 44"/>
            <p:cNvSpPr>
              <a:spLocks noChangeArrowheads="1"/>
            </p:cNvSpPr>
            <p:nvPr/>
          </p:nvSpPr>
          <p:spPr bwMode="auto">
            <a:xfrm>
              <a:off x="6153151" y="5567363"/>
              <a:ext cx="1255713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f</a:t>
              </a:r>
            </a:p>
          </p:txBody>
        </p:sp>
        <p:sp>
          <p:nvSpPr>
            <p:cNvPr id="16418" name="Line 45"/>
            <p:cNvSpPr>
              <a:spLocks noChangeShapeType="1"/>
            </p:cNvSpPr>
            <p:nvPr/>
          </p:nvSpPr>
          <p:spPr bwMode="auto">
            <a:xfrm rot="-5400000">
              <a:off x="8360569" y="4993482"/>
              <a:ext cx="2259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6419" name="Rectangle 46"/>
            <p:cNvSpPr>
              <a:spLocks noChangeArrowheads="1"/>
            </p:cNvSpPr>
            <p:nvPr/>
          </p:nvSpPr>
          <p:spPr bwMode="auto">
            <a:xfrm>
              <a:off x="7818439" y="5572125"/>
              <a:ext cx="1254125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i</a:t>
              </a:r>
            </a:p>
          </p:txBody>
        </p:sp>
        <p:sp>
          <p:nvSpPr>
            <p:cNvPr id="16420" name="Rectangle 47"/>
            <p:cNvSpPr>
              <a:spLocks noChangeArrowheads="1"/>
            </p:cNvSpPr>
            <p:nvPr/>
          </p:nvSpPr>
          <p:spPr bwMode="auto">
            <a:xfrm>
              <a:off x="7823200" y="4252913"/>
              <a:ext cx="1246188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16421" name="Line 48"/>
            <p:cNvSpPr>
              <a:spLocks noChangeShapeType="1"/>
            </p:cNvSpPr>
            <p:nvPr/>
          </p:nvSpPr>
          <p:spPr bwMode="auto">
            <a:xfrm>
              <a:off x="8888413" y="6129338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16422" name="Text Box 49"/>
            <p:cNvSpPr txBox="1">
              <a:spLocks noChangeArrowheads="1"/>
            </p:cNvSpPr>
            <p:nvPr/>
          </p:nvSpPr>
          <p:spPr bwMode="auto">
            <a:xfrm>
              <a:off x="7697788" y="6129339"/>
              <a:ext cx="264496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6423" name="Text Box 50"/>
            <p:cNvSpPr txBox="1">
              <a:spLocks noChangeArrowheads="1"/>
            </p:cNvSpPr>
            <p:nvPr/>
          </p:nvSpPr>
          <p:spPr bwMode="auto">
            <a:xfrm>
              <a:off x="8042275" y="6129339"/>
              <a:ext cx="460062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3:30</a:t>
              </a:r>
            </a:p>
          </p:txBody>
        </p:sp>
        <p:sp>
          <p:nvSpPr>
            <p:cNvPr id="16424" name="Text Box 51"/>
            <p:cNvSpPr txBox="1">
              <a:spLocks noChangeArrowheads="1"/>
            </p:cNvSpPr>
            <p:nvPr/>
          </p:nvSpPr>
          <p:spPr bwMode="auto">
            <a:xfrm>
              <a:off x="8520113" y="6129339"/>
              <a:ext cx="264496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6425" name="Text Box 52"/>
            <p:cNvSpPr txBox="1">
              <a:spLocks noChangeArrowheads="1"/>
            </p:cNvSpPr>
            <p:nvPr/>
          </p:nvSpPr>
          <p:spPr bwMode="auto">
            <a:xfrm>
              <a:off x="8894763" y="6129339"/>
              <a:ext cx="460062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4:30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146197" y="3858579"/>
            <a:ext cx="1975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you do better?</a:t>
            </a:r>
          </a:p>
        </p:txBody>
      </p:sp>
    </p:spTree>
    <p:extLst>
      <p:ext uri="{BB962C8B-B14F-4D97-AF65-F5344CB8AC3E}">
        <p14:creationId xmlns:p14="http://schemas.microsoft.com/office/powerpoint/2010/main" val="218876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3F3EF4-B6F0-443F-BF0D-9E3713598381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40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2A4B0E-38FF-4889-AE72-94BEF9B8669C}"/>
              </a:ext>
            </a:extLst>
          </p:cNvPr>
          <p:cNvGrpSpPr/>
          <p:nvPr/>
        </p:nvGrpSpPr>
        <p:grpSpPr>
          <a:xfrm>
            <a:off x="2575757" y="912348"/>
            <a:ext cx="6731785" cy="5155077"/>
            <a:chOff x="2555438" y="1598148"/>
            <a:chExt cx="6731785" cy="5155077"/>
          </a:xfrm>
        </p:grpSpPr>
        <p:sp>
          <p:nvSpPr>
            <p:cNvPr id="43012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3013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43014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43015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43016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43017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3018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3019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43020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43021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3022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43023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43024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43025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43026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3027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43028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43029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43030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31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032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033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034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035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036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037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038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039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040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041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042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043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44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45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46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47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48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49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50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51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52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53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54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55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56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57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58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59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060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7972111" y="1011648"/>
            <a:ext cx="2693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Update distances</a:t>
            </a:r>
          </a:p>
        </p:txBody>
      </p:sp>
    </p:spTree>
    <p:extLst>
      <p:ext uri="{BB962C8B-B14F-4D97-AF65-F5344CB8AC3E}">
        <p14:creationId xmlns:p14="http://schemas.microsoft.com/office/powerpoint/2010/main" val="18446968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A6822F-862A-4CB0-A4AB-870373E5442A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41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8B78AD-AB00-42DE-8FAF-05E91B7F0604}"/>
              </a:ext>
            </a:extLst>
          </p:cNvPr>
          <p:cNvGrpSpPr/>
          <p:nvPr/>
        </p:nvGrpSpPr>
        <p:grpSpPr>
          <a:xfrm>
            <a:off x="2575757" y="912348"/>
            <a:ext cx="6731785" cy="5155077"/>
            <a:chOff x="2555438" y="1598148"/>
            <a:chExt cx="6731785" cy="5155077"/>
          </a:xfrm>
        </p:grpSpPr>
        <p:sp>
          <p:nvSpPr>
            <p:cNvPr id="44036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4037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44038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44039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44040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44041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4042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4043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44044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44045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4046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44047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44048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44049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44050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4051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44052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44053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44054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55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056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4057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4058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4059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4060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4061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4062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4063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4064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4065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4066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4067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68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69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70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71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72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73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74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75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76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77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78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79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80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81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82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83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84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085" name="Text Box 52"/>
              <p:cNvSpPr txBox="1">
                <a:spLocks noChangeArrowheads="1"/>
              </p:cNvSpPr>
              <p:nvPr/>
            </p:nvSpPr>
            <p:spPr bwMode="auto">
              <a:xfrm>
                <a:off x="2064583" y="1627425"/>
                <a:ext cx="144430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dirty="0">
                    <a:latin typeface="Calibri" panose="020F0502020204030204" pitchFamily="34" charset="0"/>
                  </a:rPr>
                  <a:t>Add to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altLang="en-US" sz="2800" b="1" dirty="0">
                  <a:solidFill>
                    <a:srgbClr val="0066CC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085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4583" y="1627425"/>
                <a:ext cx="1444306" cy="523220"/>
              </a:xfrm>
              <a:prstGeom prst="rect">
                <a:avLst/>
              </a:prstGeom>
              <a:blipFill>
                <a:blip r:embed="rId3"/>
                <a:stretch>
                  <a:fillRect l="-8861" t="-10465" b="-325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985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125689-F8A6-4434-9EBA-9D6A8ED24ED1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42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4FCBD5-A9EE-4CC8-9AFF-33AFDB4DAB11}"/>
              </a:ext>
            </a:extLst>
          </p:cNvPr>
          <p:cNvGrpSpPr/>
          <p:nvPr/>
        </p:nvGrpSpPr>
        <p:grpSpPr>
          <a:xfrm>
            <a:off x="2575757" y="912348"/>
            <a:ext cx="6731785" cy="5155077"/>
            <a:chOff x="2555438" y="1598148"/>
            <a:chExt cx="6731785" cy="5155077"/>
          </a:xfrm>
        </p:grpSpPr>
        <p:sp>
          <p:nvSpPr>
            <p:cNvPr id="45060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5061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45062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45063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45064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45065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5066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5067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45068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45069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5070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45071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45072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45073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45074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5075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45076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45077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45078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79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80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5081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5082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5083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  <a:endPara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5084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5085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5086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5087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5088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5089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5090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5091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92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93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94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95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96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97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98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99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100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101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102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103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104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105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106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107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108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5109" name="Text Box 52"/>
          <p:cNvSpPr txBox="1">
            <a:spLocks noChangeArrowheads="1"/>
          </p:cNvSpPr>
          <p:nvPr/>
        </p:nvSpPr>
        <p:spPr bwMode="auto">
          <a:xfrm>
            <a:off x="711584" y="1975384"/>
            <a:ext cx="2693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Update distances</a:t>
            </a:r>
          </a:p>
        </p:txBody>
      </p:sp>
    </p:spTree>
    <p:extLst>
      <p:ext uri="{BB962C8B-B14F-4D97-AF65-F5344CB8AC3E}">
        <p14:creationId xmlns:p14="http://schemas.microsoft.com/office/powerpoint/2010/main" val="22813957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27B48-53AD-4731-B40B-A3E416B60242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43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834166-8DD6-464B-AC55-ADD6043A0703}"/>
              </a:ext>
            </a:extLst>
          </p:cNvPr>
          <p:cNvGrpSpPr/>
          <p:nvPr/>
        </p:nvGrpSpPr>
        <p:grpSpPr>
          <a:xfrm>
            <a:off x="2575757" y="912348"/>
            <a:ext cx="7953992" cy="5155077"/>
            <a:chOff x="2555438" y="1598148"/>
            <a:chExt cx="7953992" cy="5155077"/>
          </a:xfrm>
        </p:grpSpPr>
        <p:sp>
          <p:nvSpPr>
            <p:cNvPr id="46084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6085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46086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46087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46088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46089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6090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6091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46092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46093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6094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46095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46096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46097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46098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6099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46100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46101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46102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6103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04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6105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6106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6107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6108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6109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6110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6111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6112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6113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6114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6115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16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17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18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19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20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21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22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23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24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25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26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27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28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29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30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31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32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133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9065124" y="2473398"/>
                  <a:ext cx="144430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9900"/>
                      </a:solidFill>
                    </a14:hiddenFill>
                  </a:ext>
                  <a:ext uri="{91240B29-F687-4F45-9708-019B960494DF}">
                    <a14:hiddenLine w="285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800" dirty="0">
                      <a:latin typeface="Calibri" panose="020F0502020204030204" pitchFamily="34" charset="0"/>
                    </a:rPr>
                    <a:t>Add to </a:t>
                  </a:r>
                  <a14:m>
                    <m:oMath xmlns:m="http://schemas.openxmlformats.org/officeDocument/2006/math">
                      <m:r>
                        <a:rPr lang="en-US" altLang="en-US" sz="28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endParaRPr lang="en-US" altLang="en-US" sz="2800" b="1" dirty="0">
                    <a:solidFill>
                      <a:srgbClr val="0066CC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6133" name="Text 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65124" y="2473398"/>
                  <a:ext cx="1444306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8017" t="-10465" b="-3372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623630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128748-0D55-418E-9B88-3D8CED0C825B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44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4803F2-72BA-43D9-BD2A-3EE08CEEE6E5}"/>
              </a:ext>
            </a:extLst>
          </p:cNvPr>
          <p:cNvGrpSpPr/>
          <p:nvPr/>
        </p:nvGrpSpPr>
        <p:grpSpPr>
          <a:xfrm>
            <a:off x="2575757" y="912348"/>
            <a:ext cx="6731785" cy="5155077"/>
            <a:chOff x="2555438" y="1598148"/>
            <a:chExt cx="6731785" cy="5155077"/>
          </a:xfrm>
        </p:grpSpPr>
        <p:sp>
          <p:nvSpPr>
            <p:cNvPr id="47108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7109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47110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47111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47112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47113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7114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7115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47116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47117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7118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47119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47120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47121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47122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7123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47124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47125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47126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7127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128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7129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7130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7131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7132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7133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7134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7135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7136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7137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  <a:endPara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7138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7139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7140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7141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7142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7143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7144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7145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7146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7147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7148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7149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7150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7151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7152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7153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7154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7155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7156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7157" name="Text Box 52"/>
          <p:cNvSpPr txBox="1">
            <a:spLocks noChangeArrowheads="1"/>
          </p:cNvSpPr>
          <p:nvPr/>
        </p:nvSpPr>
        <p:spPr bwMode="auto">
          <a:xfrm>
            <a:off x="9089361" y="2410454"/>
            <a:ext cx="2693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Update distances</a:t>
            </a:r>
          </a:p>
        </p:txBody>
      </p:sp>
    </p:spTree>
    <p:extLst>
      <p:ext uri="{BB962C8B-B14F-4D97-AF65-F5344CB8AC3E}">
        <p14:creationId xmlns:p14="http://schemas.microsoft.com/office/powerpoint/2010/main" val="1288976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17442B-6ACA-4246-8609-D85E8A0DA17C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45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FF27DE-CDFB-45E2-8586-0B8A5BA61BF1}"/>
              </a:ext>
            </a:extLst>
          </p:cNvPr>
          <p:cNvGrpSpPr/>
          <p:nvPr/>
        </p:nvGrpSpPr>
        <p:grpSpPr>
          <a:xfrm>
            <a:off x="2575757" y="912348"/>
            <a:ext cx="8777413" cy="5155077"/>
            <a:chOff x="2555438" y="1598148"/>
            <a:chExt cx="8777413" cy="5155077"/>
          </a:xfrm>
        </p:grpSpPr>
        <p:sp>
          <p:nvSpPr>
            <p:cNvPr id="48132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8133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48134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48135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48136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48137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8138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8139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48140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48141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8142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48143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48144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48145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48146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8147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48148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48149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48150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8151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52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8153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8154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8155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8156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8157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8158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8159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8160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8161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48162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8163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64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65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66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67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68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69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70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71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72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73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74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75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76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77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78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79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180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18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9888545" y="3720386"/>
                  <a:ext cx="144430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9900"/>
                      </a:solidFill>
                    </a14:hiddenFill>
                  </a:ext>
                  <a:ext uri="{91240B29-F687-4F45-9708-019B960494DF}">
                    <a14:hiddenLine w="285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800" dirty="0">
                      <a:latin typeface="Calibri" panose="020F0502020204030204" pitchFamily="34" charset="0"/>
                    </a:rPr>
                    <a:t>Add to </a:t>
                  </a:r>
                  <a14:m>
                    <m:oMath xmlns:m="http://schemas.openxmlformats.org/officeDocument/2006/math">
                      <m:r>
                        <a:rPr lang="en-US" altLang="en-US" sz="28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endParaRPr lang="en-US" altLang="en-US" sz="2800" b="1" dirty="0">
                    <a:solidFill>
                      <a:srgbClr val="0066CC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8181" name="Text 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888545" y="3720386"/>
                  <a:ext cx="1444306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8017" t="-10465" b="-3255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404740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E84A7E-1C40-4A28-8B8D-3C0743F6A2CC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46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1FB649-3C2C-467F-B567-84AE686AC6DE}"/>
              </a:ext>
            </a:extLst>
          </p:cNvPr>
          <p:cNvGrpSpPr/>
          <p:nvPr/>
        </p:nvGrpSpPr>
        <p:grpSpPr>
          <a:xfrm>
            <a:off x="2575757" y="912348"/>
            <a:ext cx="6731785" cy="5155077"/>
            <a:chOff x="2555438" y="1598148"/>
            <a:chExt cx="6731785" cy="5155077"/>
          </a:xfrm>
        </p:grpSpPr>
        <p:sp>
          <p:nvSpPr>
            <p:cNvPr id="49156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9157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49158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49159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49160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49161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9162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9163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49164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49165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9166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49167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49168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49169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49170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9171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49172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49173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49174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9175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176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9177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9178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9179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9180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9181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9182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9183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9184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9185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49186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13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9187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9188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9189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9190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9191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9192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9193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9194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9195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9196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9197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9198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9199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9200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9201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9202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9203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9204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9205" name="Text Box 52"/>
          <p:cNvSpPr txBox="1">
            <a:spLocks noChangeArrowheads="1"/>
          </p:cNvSpPr>
          <p:nvPr/>
        </p:nvSpPr>
        <p:spPr bwMode="auto">
          <a:xfrm>
            <a:off x="7972111" y="4678846"/>
            <a:ext cx="2693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Update distances</a:t>
            </a:r>
          </a:p>
        </p:txBody>
      </p:sp>
    </p:spTree>
    <p:extLst>
      <p:ext uri="{BB962C8B-B14F-4D97-AF65-F5344CB8AC3E}">
        <p14:creationId xmlns:p14="http://schemas.microsoft.com/office/powerpoint/2010/main" val="42583553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7F19E6-286B-4B7F-93F2-EF861E20BC38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47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782D-62F3-42F3-88F2-F3679D4E1453}"/>
              </a:ext>
            </a:extLst>
          </p:cNvPr>
          <p:cNvGrpSpPr/>
          <p:nvPr/>
        </p:nvGrpSpPr>
        <p:grpSpPr>
          <a:xfrm>
            <a:off x="2575757" y="912348"/>
            <a:ext cx="8495474" cy="5155077"/>
            <a:chOff x="2555438" y="1598148"/>
            <a:chExt cx="8495474" cy="5155077"/>
          </a:xfrm>
        </p:grpSpPr>
        <p:sp>
          <p:nvSpPr>
            <p:cNvPr id="50180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0181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50182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0183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50184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0185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0186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0187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0188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0189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0190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50191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50192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50193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50194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0195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50196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50197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50198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0199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200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0201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0202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0203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0204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0205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0206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0207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0208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0209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50210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13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0211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12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13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14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15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16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17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18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19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20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21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22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23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24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25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26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27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28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29" name="Text Box 52"/>
            <p:cNvSpPr txBox="1">
              <a:spLocks noChangeArrowheads="1"/>
            </p:cNvSpPr>
            <p:nvPr/>
          </p:nvSpPr>
          <p:spPr bwMode="auto">
            <a:xfrm>
              <a:off x="9645079" y="3460350"/>
              <a:ext cx="140583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latin typeface="Calibri" panose="020F0502020204030204" pitchFamily="34" charset="0"/>
                </a:rPr>
                <a:t>Add to </a:t>
              </a:r>
              <a:r>
                <a:rPr lang="en-US" altLang="en-US" sz="2800" b="1" dirty="0">
                  <a:solidFill>
                    <a:srgbClr val="0066CC"/>
                  </a:solidFill>
                  <a:latin typeface="Calibri" panose="020F0502020204030204" pitchFamily="34" charset="0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561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6737A5-73F0-4852-BE76-40B1D311F817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48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2096E2-0BB0-4D3E-92B5-E751F7DF3453}"/>
              </a:ext>
            </a:extLst>
          </p:cNvPr>
          <p:cNvGrpSpPr/>
          <p:nvPr/>
        </p:nvGrpSpPr>
        <p:grpSpPr>
          <a:xfrm>
            <a:off x="2575757" y="912348"/>
            <a:ext cx="6731785" cy="5155077"/>
            <a:chOff x="2555438" y="1598148"/>
            <a:chExt cx="6731785" cy="5155077"/>
          </a:xfrm>
        </p:grpSpPr>
        <p:sp>
          <p:nvSpPr>
            <p:cNvPr id="51204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1205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51206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1207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51208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1209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1210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1211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1212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1213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1214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51215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51216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51217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51218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1219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51220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51221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51222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23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24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1225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1226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1227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1228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1229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1230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1231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1232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1233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51234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13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1235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236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237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238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239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240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241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242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243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244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245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246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247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248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249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250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251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252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51253" name="Text Box 52"/>
          <p:cNvSpPr txBox="1">
            <a:spLocks noChangeArrowheads="1"/>
          </p:cNvSpPr>
          <p:nvPr/>
        </p:nvSpPr>
        <p:spPr bwMode="auto">
          <a:xfrm>
            <a:off x="7577213" y="4830831"/>
            <a:ext cx="2693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Update distances</a:t>
            </a:r>
          </a:p>
        </p:txBody>
      </p:sp>
    </p:spTree>
    <p:extLst>
      <p:ext uri="{BB962C8B-B14F-4D97-AF65-F5344CB8AC3E}">
        <p14:creationId xmlns:p14="http://schemas.microsoft.com/office/powerpoint/2010/main" val="32735166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C83BF6-F224-4321-9EEF-4F066B90E303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49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976F36-A121-4739-9779-12A68F669E89}"/>
              </a:ext>
            </a:extLst>
          </p:cNvPr>
          <p:cNvGrpSpPr/>
          <p:nvPr/>
        </p:nvGrpSpPr>
        <p:grpSpPr>
          <a:xfrm>
            <a:off x="2575757" y="912348"/>
            <a:ext cx="6731785" cy="5155077"/>
            <a:chOff x="2555438" y="1598148"/>
            <a:chExt cx="6731785" cy="5155077"/>
          </a:xfrm>
        </p:grpSpPr>
        <p:sp>
          <p:nvSpPr>
            <p:cNvPr id="52228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2229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52230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2231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52232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2233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2234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2235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2236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2237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2238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52239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52240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52241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52242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2243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52244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52245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52246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247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248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2249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2250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2251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2252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2253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2254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2255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2256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2257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52258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13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2259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260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261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262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263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264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265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266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267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268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269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270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271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272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273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274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275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276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277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6366035" y="5398508"/>
                  <a:ext cx="144430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9900"/>
                      </a:solidFill>
                    </a14:hiddenFill>
                  </a:ext>
                  <a:ext uri="{91240B29-F687-4F45-9708-019B960494DF}">
                    <a14:hiddenLine w="285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800" dirty="0">
                      <a:latin typeface="Calibri" panose="020F0502020204030204" pitchFamily="34" charset="0"/>
                    </a:rPr>
                    <a:t>Add to </a:t>
                  </a:r>
                  <a14:m>
                    <m:oMath xmlns:m="http://schemas.openxmlformats.org/officeDocument/2006/math">
                      <m:r>
                        <a:rPr lang="en-US" altLang="en-US" sz="28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endParaRPr lang="en-US" altLang="en-US" sz="2800" b="1" dirty="0">
                    <a:solidFill>
                      <a:srgbClr val="0066CC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2277" name="Text 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66035" y="5398508"/>
                  <a:ext cx="1444306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8439" t="-10465" b="-3255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7142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Scheduling All Intervals: Interval Partitioning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3" name="Rectangle 20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Interval Partitioning:</a:t>
                </a:r>
              </a:p>
              <a:p>
                <a:pPr lvl="1" eaLnBrk="1" hangingPunct="1"/>
                <a:r>
                  <a:rPr lang="en-US" altLang="en-US" sz="2000" dirty="0"/>
                  <a:t>Lecture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/>
                  <a:t> starts at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/>
                  <a:t> and finishes at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</a:rPr>
                  <a:t>Goal:</a:t>
                </a:r>
                <a:r>
                  <a:rPr lang="en-US" altLang="en-US" sz="2000" dirty="0"/>
                  <a:t>  find </a:t>
                </a:r>
                <a:r>
                  <a:rPr lang="en-US" altLang="en-US" sz="2000" dirty="0">
                    <a:solidFill>
                      <a:srgbClr val="C00000"/>
                    </a:solidFill>
                  </a:rPr>
                  <a:t>minimum number of rooms</a:t>
                </a:r>
                <a:r>
                  <a:rPr lang="en-US" altLang="en-US" sz="2000" dirty="0"/>
                  <a:t> to schedule all lectures so that no two occur at the same time in the same room.</a:t>
                </a:r>
              </a:p>
              <a:p>
                <a:pPr lvl="1" eaLnBrk="1" hangingPunct="1"/>
                <a:endParaRPr lang="en-US" altLang="en-US" sz="1200" dirty="0"/>
              </a:p>
              <a:p>
                <a:pPr marL="0" indent="0" eaLnBrk="1" hangingPunct="1">
                  <a:buNone/>
                </a:pPr>
                <a:r>
                  <a:rPr lang="en-US" altLang="en-US" sz="2000" b="1" dirty="0">
                    <a:solidFill>
                      <a:srgbClr val="695082"/>
                    </a:solidFill>
                  </a:rPr>
                  <a:t>Example:</a:t>
                </a:r>
                <a:r>
                  <a:rPr lang="en-US" altLang="en-US" sz="2000" dirty="0"/>
                  <a:t>  This schedule uses only 3 rooms.</a:t>
                </a:r>
              </a:p>
            </p:txBody>
          </p:sp>
        </mc:Choice>
        <mc:Fallback xmlns="">
          <p:sp>
            <p:nvSpPr>
              <p:cNvPr id="16393" name="Rectangle 2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9" t="-1639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4EC750-3A70-4CBB-912A-5FB24ACD644B}" type="slidenum">
              <a:rPr lang="en-US" altLang="en-US" sz="1400">
                <a:latin typeface="Calibri" panose="020F0502020204030204" pitchFamily="34" charset="0"/>
              </a:rPr>
              <a:pPr/>
              <a:t>5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grpSp>
        <p:nvGrpSpPr>
          <p:cNvPr id="55" name="Group 53" descr="Better schedule for interval partitioning"/>
          <p:cNvGrpSpPr>
            <a:grpSpLocks/>
          </p:cNvGrpSpPr>
          <p:nvPr/>
        </p:nvGrpSpPr>
        <p:grpSpPr bwMode="auto">
          <a:xfrm>
            <a:off x="1773936" y="3977640"/>
            <a:ext cx="7339012" cy="2057400"/>
            <a:chOff x="739" y="2802"/>
            <a:chExt cx="4623" cy="1296"/>
          </a:xfrm>
        </p:grpSpPr>
        <p:grpSp>
          <p:nvGrpSpPr>
            <p:cNvPr id="56" name="Group 54"/>
            <p:cNvGrpSpPr>
              <a:grpSpLocks/>
            </p:cNvGrpSpPr>
            <p:nvPr/>
          </p:nvGrpSpPr>
          <p:grpSpPr bwMode="auto">
            <a:xfrm>
              <a:off x="814" y="2802"/>
              <a:ext cx="4204" cy="1062"/>
              <a:chOff x="814" y="2434"/>
              <a:chExt cx="4204" cy="1430"/>
            </a:xfrm>
          </p:grpSpPr>
          <p:sp>
            <p:nvSpPr>
              <p:cNvPr id="88" name="Line 55"/>
              <p:cNvSpPr>
                <a:spLocks noChangeShapeType="1"/>
              </p:cNvSpPr>
              <p:nvPr/>
            </p:nvSpPr>
            <p:spPr bwMode="auto">
              <a:xfrm rot="-5400000">
                <a:off x="364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89" name="Line 56"/>
              <p:cNvSpPr>
                <a:spLocks noChangeShapeType="1"/>
              </p:cNvSpPr>
              <p:nvPr/>
            </p:nvSpPr>
            <p:spPr bwMode="auto">
              <a:xfrm rot="-5400000">
                <a:off x="102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90" name="Line 57"/>
              <p:cNvSpPr>
                <a:spLocks noChangeShapeType="1"/>
              </p:cNvSpPr>
              <p:nvPr/>
            </p:nvSpPr>
            <p:spPr bwMode="auto">
              <a:xfrm rot="-5400000">
                <a:off x="890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91" name="Line 58"/>
              <p:cNvSpPr>
                <a:spLocks noChangeShapeType="1"/>
              </p:cNvSpPr>
              <p:nvPr/>
            </p:nvSpPr>
            <p:spPr bwMode="auto">
              <a:xfrm rot="-5400000">
                <a:off x="627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92" name="Line 59"/>
              <p:cNvSpPr>
                <a:spLocks noChangeShapeType="1"/>
              </p:cNvSpPr>
              <p:nvPr/>
            </p:nvSpPr>
            <p:spPr bwMode="auto">
              <a:xfrm rot="-5400000">
                <a:off x="1152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93" name="Line 60"/>
              <p:cNvSpPr>
                <a:spLocks noChangeShapeType="1"/>
              </p:cNvSpPr>
              <p:nvPr/>
            </p:nvSpPr>
            <p:spPr bwMode="auto">
              <a:xfrm rot="-5400000">
                <a:off x="1939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94" name="Line 61"/>
              <p:cNvSpPr>
                <a:spLocks noChangeShapeType="1"/>
              </p:cNvSpPr>
              <p:nvPr/>
            </p:nvSpPr>
            <p:spPr bwMode="auto">
              <a:xfrm rot="-5400000">
                <a:off x="1677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95" name="Line 62"/>
              <p:cNvSpPr>
                <a:spLocks noChangeShapeType="1"/>
              </p:cNvSpPr>
              <p:nvPr/>
            </p:nvSpPr>
            <p:spPr bwMode="auto">
              <a:xfrm rot="-5400000">
                <a:off x="2464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96" name="Line 63"/>
              <p:cNvSpPr>
                <a:spLocks noChangeShapeType="1"/>
              </p:cNvSpPr>
              <p:nvPr/>
            </p:nvSpPr>
            <p:spPr bwMode="auto">
              <a:xfrm rot="-5400000">
                <a:off x="2202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97" name="Line 64"/>
              <p:cNvSpPr>
                <a:spLocks noChangeShapeType="1"/>
              </p:cNvSpPr>
              <p:nvPr/>
            </p:nvSpPr>
            <p:spPr bwMode="auto">
              <a:xfrm rot="-5400000">
                <a:off x="2990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98" name="Line 65"/>
              <p:cNvSpPr>
                <a:spLocks noChangeShapeType="1"/>
              </p:cNvSpPr>
              <p:nvPr/>
            </p:nvSpPr>
            <p:spPr bwMode="auto">
              <a:xfrm rot="-5400000">
                <a:off x="2727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99" name="Line 66"/>
              <p:cNvSpPr>
                <a:spLocks noChangeShapeType="1"/>
              </p:cNvSpPr>
              <p:nvPr/>
            </p:nvSpPr>
            <p:spPr bwMode="auto">
              <a:xfrm rot="-5400000">
                <a:off x="1415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00" name="Line 67"/>
              <p:cNvSpPr>
                <a:spLocks noChangeShapeType="1"/>
              </p:cNvSpPr>
              <p:nvPr/>
            </p:nvSpPr>
            <p:spPr bwMode="auto">
              <a:xfrm rot="-5400000">
                <a:off x="3255" y="3146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01" name="Line 68"/>
              <p:cNvSpPr>
                <a:spLocks noChangeShapeType="1"/>
              </p:cNvSpPr>
              <p:nvPr/>
            </p:nvSpPr>
            <p:spPr bwMode="auto">
              <a:xfrm rot="-5400000">
                <a:off x="3781" y="3146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02" name="Line 69"/>
              <p:cNvSpPr>
                <a:spLocks noChangeShapeType="1"/>
              </p:cNvSpPr>
              <p:nvPr/>
            </p:nvSpPr>
            <p:spPr bwMode="auto">
              <a:xfrm rot="-5400000">
                <a:off x="3518" y="3146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03" name="Line 70"/>
              <p:cNvSpPr>
                <a:spLocks noChangeShapeType="1"/>
              </p:cNvSpPr>
              <p:nvPr/>
            </p:nvSpPr>
            <p:spPr bwMode="auto">
              <a:xfrm rot="-5400000">
                <a:off x="4043" y="3146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04" name="Line 71"/>
              <p:cNvSpPr>
                <a:spLocks noChangeShapeType="1"/>
              </p:cNvSpPr>
              <p:nvPr/>
            </p:nvSpPr>
            <p:spPr bwMode="auto">
              <a:xfrm rot="-5400000">
                <a:off x="4306" y="3146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</p:grpSp>
        <p:sp>
          <p:nvSpPr>
            <p:cNvPr id="57" name="Line 72"/>
            <p:cNvSpPr>
              <a:spLocks noChangeShapeType="1"/>
            </p:cNvSpPr>
            <p:nvPr/>
          </p:nvSpPr>
          <p:spPr bwMode="auto">
            <a:xfrm>
              <a:off x="814" y="3864"/>
              <a:ext cx="43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8" name="Text Box 73"/>
            <p:cNvSpPr txBox="1">
              <a:spLocks noChangeArrowheads="1"/>
            </p:cNvSpPr>
            <p:nvPr/>
          </p:nvSpPr>
          <p:spPr bwMode="auto">
            <a:xfrm>
              <a:off x="2127" y="3913"/>
              <a:ext cx="86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endParaRPr kumimoji="1" lang="en-US" altLang="en-US" sz="1000">
                <a:latin typeface="Comic Sans MS" panose="030F0702030302020204" pitchFamily="66" charset="0"/>
              </a:endParaRPr>
            </a:p>
          </p:txBody>
        </p:sp>
        <p:sp>
          <p:nvSpPr>
            <p:cNvPr id="59" name="Text Box 74"/>
            <p:cNvSpPr txBox="1">
              <a:spLocks noChangeArrowheads="1"/>
            </p:cNvSpPr>
            <p:nvPr/>
          </p:nvSpPr>
          <p:spPr bwMode="auto">
            <a:xfrm>
              <a:off x="4949" y="3923"/>
              <a:ext cx="41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Time</a:t>
              </a:r>
            </a:p>
          </p:txBody>
        </p:sp>
        <p:sp>
          <p:nvSpPr>
            <p:cNvPr id="60" name="Line 75"/>
            <p:cNvSpPr>
              <a:spLocks noChangeShapeType="1"/>
            </p:cNvSpPr>
            <p:nvPr/>
          </p:nvSpPr>
          <p:spPr bwMode="auto">
            <a:xfrm>
              <a:off x="3589" y="3864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61" name="Text Box 76"/>
            <p:cNvSpPr txBox="1">
              <a:spLocks noChangeArrowheads="1"/>
            </p:cNvSpPr>
            <p:nvPr/>
          </p:nvSpPr>
          <p:spPr bwMode="auto">
            <a:xfrm>
              <a:off x="739" y="3864"/>
              <a:ext cx="16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62" name="Text Box 77"/>
            <p:cNvSpPr txBox="1">
              <a:spLocks noChangeArrowheads="1"/>
            </p:cNvSpPr>
            <p:nvPr/>
          </p:nvSpPr>
          <p:spPr bwMode="auto">
            <a:xfrm>
              <a:off x="951" y="3864"/>
              <a:ext cx="29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9:30</a:t>
              </a:r>
            </a:p>
          </p:txBody>
        </p:sp>
        <p:sp>
          <p:nvSpPr>
            <p:cNvPr id="63" name="Text Box 78"/>
            <p:cNvSpPr txBox="1">
              <a:spLocks noChangeArrowheads="1"/>
            </p:cNvSpPr>
            <p:nvPr/>
          </p:nvSpPr>
          <p:spPr bwMode="auto">
            <a:xfrm>
              <a:off x="1239" y="3864"/>
              <a:ext cx="20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64" name="Text Box 79"/>
            <p:cNvSpPr txBox="1">
              <a:spLocks noChangeArrowheads="1"/>
            </p:cNvSpPr>
            <p:nvPr/>
          </p:nvSpPr>
          <p:spPr bwMode="auto">
            <a:xfrm>
              <a:off x="1475" y="3864"/>
              <a:ext cx="32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10:30</a:t>
              </a:r>
            </a:p>
          </p:txBody>
        </p:sp>
        <p:sp>
          <p:nvSpPr>
            <p:cNvPr id="65" name="Text Box 80"/>
            <p:cNvSpPr txBox="1">
              <a:spLocks noChangeArrowheads="1"/>
            </p:cNvSpPr>
            <p:nvPr/>
          </p:nvSpPr>
          <p:spPr bwMode="auto">
            <a:xfrm>
              <a:off x="1790" y="3864"/>
              <a:ext cx="19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66" name="Text Box 81"/>
            <p:cNvSpPr txBox="1">
              <a:spLocks noChangeArrowheads="1"/>
            </p:cNvSpPr>
            <p:nvPr/>
          </p:nvSpPr>
          <p:spPr bwMode="auto">
            <a:xfrm>
              <a:off x="1997" y="3864"/>
              <a:ext cx="31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11:30</a:t>
              </a:r>
            </a:p>
          </p:txBody>
        </p:sp>
        <p:sp>
          <p:nvSpPr>
            <p:cNvPr id="67" name="Text Box 82"/>
            <p:cNvSpPr txBox="1">
              <a:spLocks noChangeArrowheads="1"/>
            </p:cNvSpPr>
            <p:nvPr/>
          </p:nvSpPr>
          <p:spPr bwMode="auto">
            <a:xfrm>
              <a:off x="2314" y="3864"/>
              <a:ext cx="20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68" name="Text Box 83"/>
            <p:cNvSpPr txBox="1">
              <a:spLocks noChangeArrowheads="1"/>
            </p:cNvSpPr>
            <p:nvPr/>
          </p:nvSpPr>
          <p:spPr bwMode="auto">
            <a:xfrm>
              <a:off x="2512" y="3864"/>
              <a:ext cx="32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12:30</a:t>
              </a:r>
            </a:p>
          </p:txBody>
        </p:sp>
        <p:sp>
          <p:nvSpPr>
            <p:cNvPr id="69" name="Text Box 84"/>
            <p:cNvSpPr txBox="1">
              <a:spLocks noChangeArrowheads="1"/>
            </p:cNvSpPr>
            <p:nvPr/>
          </p:nvSpPr>
          <p:spPr bwMode="auto">
            <a:xfrm>
              <a:off x="2839" y="3864"/>
              <a:ext cx="15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70" name="Text Box 85"/>
            <p:cNvSpPr txBox="1">
              <a:spLocks noChangeArrowheads="1"/>
            </p:cNvSpPr>
            <p:nvPr/>
          </p:nvSpPr>
          <p:spPr bwMode="auto">
            <a:xfrm>
              <a:off x="3056" y="3864"/>
              <a:ext cx="27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1:30</a:t>
              </a:r>
            </a:p>
          </p:txBody>
        </p:sp>
        <p:sp>
          <p:nvSpPr>
            <p:cNvPr id="71" name="Text Box 86"/>
            <p:cNvSpPr txBox="1">
              <a:spLocks noChangeArrowheads="1"/>
            </p:cNvSpPr>
            <p:nvPr/>
          </p:nvSpPr>
          <p:spPr bwMode="auto">
            <a:xfrm>
              <a:off x="3357" y="3864"/>
              <a:ext cx="16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72" name="Text Box 87"/>
            <p:cNvSpPr txBox="1">
              <a:spLocks noChangeArrowheads="1"/>
            </p:cNvSpPr>
            <p:nvPr/>
          </p:nvSpPr>
          <p:spPr bwMode="auto">
            <a:xfrm>
              <a:off x="3593" y="3864"/>
              <a:ext cx="29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2:30</a:t>
              </a:r>
            </a:p>
          </p:txBody>
        </p:sp>
        <p:sp>
          <p:nvSpPr>
            <p:cNvPr id="73" name="Rectangle 88"/>
            <p:cNvSpPr>
              <a:spLocks noChangeArrowheads="1"/>
            </p:cNvSpPr>
            <p:nvPr/>
          </p:nvSpPr>
          <p:spPr bwMode="auto">
            <a:xfrm>
              <a:off x="3442" y="3506"/>
              <a:ext cx="1314" cy="1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h</a:t>
              </a:r>
            </a:p>
          </p:txBody>
        </p:sp>
        <p:sp>
          <p:nvSpPr>
            <p:cNvPr id="74" name="Rectangle 89"/>
            <p:cNvSpPr>
              <a:spLocks noChangeArrowheads="1"/>
            </p:cNvSpPr>
            <p:nvPr/>
          </p:nvSpPr>
          <p:spPr bwMode="auto">
            <a:xfrm>
              <a:off x="816" y="2994"/>
              <a:ext cx="793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75" name="Rectangle 90"/>
            <p:cNvSpPr>
              <a:spLocks noChangeArrowheads="1"/>
            </p:cNvSpPr>
            <p:nvPr/>
          </p:nvSpPr>
          <p:spPr bwMode="auto">
            <a:xfrm>
              <a:off x="820" y="3499"/>
              <a:ext cx="784" cy="1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76" name="Rectangle 91"/>
            <p:cNvSpPr>
              <a:spLocks noChangeArrowheads="1"/>
            </p:cNvSpPr>
            <p:nvPr/>
          </p:nvSpPr>
          <p:spPr bwMode="auto">
            <a:xfrm>
              <a:off x="1864" y="3507"/>
              <a:ext cx="1578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e</a:t>
              </a:r>
            </a:p>
          </p:txBody>
        </p:sp>
        <p:sp>
          <p:nvSpPr>
            <p:cNvPr id="77" name="Rectangle 92"/>
            <p:cNvSpPr>
              <a:spLocks noChangeArrowheads="1"/>
            </p:cNvSpPr>
            <p:nvPr/>
          </p:nvSpPr>
          <p:spPr bwMode="auto">
            <a:xfrm>
              <a:off x="2918" y="2991"/>
              <a:ext cx="785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f</a:t>
              </a:r>
            </a:p>
          </p:txBody>
        </p:sp>
        <p:sp>
          <p:nvSpPr>
            <p:cNvPr id="78" name="Rectangle 93"/>
            <p:cNvSpPr>
              <a:spLocks noChangeArrowheads="1"/>
            </p:cNvSpPr>
            <p:nvPr/>
          </p:nvSpPr>
          <p:spPr bwMode="auto">
            <a:xfrm>
              <a:off x="2916" y="3249"/>
              <a:ext cx="791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 dirty="0">
                  <a:latin typeface="Comic Sans MS" panose="030F0702030302020204" pitchFamily="66" charset="0"/>
                </a:rPr>
                <a:t>g</a:t>
              </a:r>
            </a:p>
          </p:txBody>
        </p:sp>
        <p:sp>
          <p:nvSpPr>
            <p:cNvPr id="79" name="Rectangle 94"/>
            <p:cNvSpPr>
              <a:spLocks noChangeArrowheads="1"/>
            </p:cNvSpPr>
            <p:nvPr/>
          </p:nvSpPr>
          <p:spPr bwMode="auto">
            <a:xfrm>
              <a:off x="3968" y="3240"/>
              <a:ext cx="790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i</a:t>
              </a:r>
            </a:p>
          </p:txBody>
        </p:sp>
        <p:sp>
          <p:nvSpPr>
            <p:cNvPr id="80" name="Rectangle 95"/>
            <p:cNvSpPr>
              <a:spLocks noChangeArrowheads="1"/>
            </p:cNvSpPr>
            <p:nvPr/>
          </p:nvSpPr>
          <p:spPr bwMode="auto">
            <a:xfrm>
              <a:off x="3973" y="2995"/>
              <a:ext cx="785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81" name="Line 96"/>
            <p:cNvSpPr>
              <a:spLocks noChangeShapeType="1"/>
            </p:cNvSpPr>
            <p:nvPr/>
          </p:nvSpPr>
          <p:spPr bwMode="auto">
            <a:xfrm>
              <a:off x="4639" y="3861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82" name="Text Box 97"/>
            <p:cNvSpPr txBox="1">
              <a:spLocks noChangeArrowheads="1"/>
            </p:cNvSpPr>
            <p:nvPr/>
          </p:nvSpPr>
          <p:spPr bwMode="auto">
            <a:xfrm>
              <a:off x="3889" y="3861"/>
              <a:ext cx="16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83" name="Text Box 98"/>
            <p:cNvSpPr txBox="1">
              <a:spLocks noChangeArrowheads="1"/>
            </p:cNvSpPr>
            <p:nvPr/>
          </p:nvSpPr>
          <p:spPr bwMode="auto">
            <a:xfrm>
              <a:off x="4106" y="3861"/>
              <a:ext cx="29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3:30</a:t>
              </a:r>
            </a:p>
          </p:txBody>
        </p:sp>
        <p:sp>
          <p:nvSpPr>
            <p:cNvPr id="84" name="Text Box 99"/>
            <p:cNvSpPr txBox="1">
              <a:spLocks noChangeArrowheads="1"/>
            </p:cNvSpPr>
            <p:nvPr/>
          </p:nvSpPr>
          <p:spPr bwMode="auto">
            <a:xfrm>
              <a:off x="4407" y="3861"/>
              <a:ext cx="16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85" name="Text Box 100"/>
            <p:cNvSpPr txBox="1">
              <a:spLocks noChangeArrowheads="1"/>
            </p:cNvSpPr>
            <p:nvPr/>
          </p:nvSpPr>
          <p:spPr bwMode="auto">
            <a:xfrm>
              <a:off x="4643" y="3861"/>
              <a:ext cx="29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4:30</a:t>
              </a:r>
            </a:p>
          </p:txBody>
        </p:sp>
        <p:sp>
          <p:nvSpPr>
            <p:cNvPr id="86" name="Rectangle 101"/>
            <p:cNvSpPr>
              <a:spLocks noChangeArrowheads="1"/>
            </p:cNvSpPr>
            <p:nvPr/>
          </p:nvSpPr>
          <p:spPr bwMode="auto">
            <a:xfrm>
              <a:off x="1869" y="2994"/>
              <a:ext cx="785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d</a:t>
              </a:r>
            </a:p>
          </p:txBody>
        </p:sp>
        <p:sp>
          <p:nvSpPr>
            <p:cNvPr id="87" name="Rectangle 102"/>
            <p:cNvSpPr>
              <a:spLocks noChangeArrowheads="1"/>
            </p:cNvSpPr>
            <p:nvPr/>
          </p:nvSpPr>
          <p:spPr bwMode="auto">
            <a:xfrm>
              <a:off x="822" y="3247"/>
              <a:ext cx="1832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66434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A16227-37B8-485A-AD69-50862C7E4FF6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50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1BC494-6910-4A7B-A602-270660847992}"/>
              </a:ext>
            </a:extLst>
          </p:cNvPr>
          <p:cNvGrpSpPr/>
          <p:nvPr/>
        </p:nvGrpSpPr>
        <p:grpSpPr>
          <a:xfrm>
            <a:off x="2575757" y="912348"/>
            <a:ext cx="6731785" cy="5155077"/>
            <a:chOff x="2555438" y="1598148"/>
            <a:chExt cx="6731785" cy="5155077"/>
          </a:xfrm>
        </p:grpSpPr>
        <p:sp>
          <p:nvSpPr>
            <p:cNvPr id="53252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3253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53254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3255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53256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3257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3258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3259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3260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3261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3262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53263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53264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53265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53266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3267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53268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53269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53270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3271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272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3273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16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3274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3275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3276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3277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3278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3279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3280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3281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53282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13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3283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284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285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286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287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288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289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290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291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292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293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294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295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296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297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298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299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300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53301" name="Text Box 52"/>
          <p:cNvSpPr txBox="1">
            <a:spLocks noChangeArrowheads="1"/>
          </p:cNvSpPr>
          <p:nvPr/>
        </p:nvSpPr>
        <p:spPr bwMode="auto">
          <a:xfrm>
            <a:off x="6186963" y="5027112"/>
            <a:ext cx="2693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Update distances</a:t>
            </a:r>
          </a:p>
        </p:txBody>
      </p:sp>
    </p:spTree>
    <p:extLst>
      <p:ext uri="{BB962C8B-B14F-4D97-AF65-F5344CB8AC3E}">
        <p14:creationId xmlns:p14="http://schemas.microsoft.com/office/powerpoint/2010/main" val="13775073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3C3F67-D7AB-45BE-A332-058F40578355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51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DF71EB-A420-4DC1-BC5B-32411AA52574}"/>
              </a:ext>
            </a:extLst>
          </p:cNvPr>
          <p:cNvGrpSpPr/>
          <p:nvPr/>
        </p:nvGrpSpPr>
        <p:grpSpPr>
          <a:xfrm>
            <a:off x="1756408" y="912348"/>
            <a:ext cx="7551134" cy="5155077"/>
            <a:chOff x="1736089" y="1598148"/>
            <a:chExt cx="7551134" cy="5155077"/>
          </a:xfrm>
        </p:grpSpPr>
        <p:sp>
          <p:nvSpPr>
            <p:cNvPr id="54276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4277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54278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4279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54280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4281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4282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4283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4284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4285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4286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54287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54288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54289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54290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4291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54292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54293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54294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4295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296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4297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16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4298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4299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4300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4301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4302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4303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4304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4305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54306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13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4307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4308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4309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4310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4311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4312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4313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4314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4315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4316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4317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4318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4319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4320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4321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4322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4323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4324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325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736089" y="2969963"/>
                  <a:ext cx="144430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9900"/>
                      </a:solidFill>
                    </a14:hiddenFill>
                  </a:ext>
                  <a:ext uri="{91240B29-F687-4F45-9708-019B960494DF}">
                    <a14:hiddenLine w="285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800" dirty="0">
                      <a:latin typeface="Calibri" panose="020F0502020204030204" pitchFamily="34" charset="0"/>
                    </a:rPr>
                    <a:t>Add to </a:t>
                  </a:r>
                  <a14:m>
                    <m:oMath xmlns:m="http://schemas.openxmlformats.org/officeDocument/2006/math">
                      <m:r>
                        <a:rPr lang="en-US" altLang="en-US" sz="28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endParaRPr lang="en-US" altLang="en-US" sz="2800" b="1" dirty="0">
                    <a:solidFill>
                      <a:srgbClr val="0066CC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4325" name="Text 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36089" y="2969963"/>
                  <a:ext cx="1444306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8017" t="-10465" b="-3255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785613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FB7F82-5D24-4EB1-88E4-A5A23B789F41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52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84D2E7-4328-45F6-94FF-6398455A4366}"/>
              </a:ext>
            </a:extLst>
          </p:cNvPr>
          <p:cNvGrpSpPr/>
          <p:nvPr/>
        </p:nvGrpSpPr>
        <p:grpSpPr>
          <a:xfrm>
            <a:off x="2575757" y="912348"/>
            <a:ext cx="6731785" cy="5155077"/>
            <a:chOff x="2555438" y="1598148"/>
            <a:chExt cx="6731785" cy="5155077"/>
          </a:xfrm>
        </p:grpSpPr>
        <p:sp>
          <p:nvSpPr>
            <p:cNvPr id="55300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5301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55302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5303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55304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5305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5306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5307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5308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5309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5310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55311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55312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55313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55314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5315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55316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55317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55318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19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5320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5321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16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5322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5323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5324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15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5325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5326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10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5327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5328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5329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55330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13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5331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5332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5333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5334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5335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5336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5337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5338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5339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5340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5341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5342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5343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5344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5345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5346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5347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5348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55349" name="Text Box 52"/>
          <p:cNvSpPr txBox="1">
            <a:spLocks noChangeArrowheads="1"/>
          </p:cNvSpPr>
          <p:nvPr/>
        </p:nvSpPr>
        <p:spPr bwMode="auto">
          <a:xfrm>
            <a:off x="640080" y="2283947"/>
            <a:ext cx="2693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Update distances</a:t>
            </a:r>
          </a:p>
        </p:txBody>
      </p:sp>
    </p:spTree>
    <p:extLst>
      <p:ext uri="{BB962C8B-B14F-4D97-AF65-F5344CB8AC3E}">
        <p14:creationId xmlns:p14="http://schemas.microsoft.com/office/powerpoint/2010/main" val="20254610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5B43FB-8552-41E0-AA08-80EE6B03A251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53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2DEB4E4-FFE0-46B9-A3F8-457A9DAECFB5}"/>
              </a:ext>
            </a:extLst>
          </p:cNvPr>
          <p:cNvGrpSpPr/>
          <p:nvPr/>
        </p:nvGrpSpPr>
        <p:grpSpPr>
          <a:xfrm>
            <a:off x="665441" y="912348"/>
            <a:ext cx="8642101" cy="5155077"/>
            <a:chOff x="645122" y="1598148"/>
            <a:chExt cx="8642101" cy="5155077"/>
          </a:xfrm>
        </p:grpSpPr>
        <p:sp>
          <p:nvSpPr>
            <p:cNvPr id="56324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6325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56326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6327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56328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6329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6330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6331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6332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6333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6334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56335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56336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56337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56338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6339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56340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56341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56342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43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44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6345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16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6346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6347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6348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15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6349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6350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10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6351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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6352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6353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56354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13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6355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356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357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358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359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360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361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362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363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364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365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366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367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368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369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370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371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372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373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645122" y="5580914"/>
                  <a:ext cx="144430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9900"/>
                      </a:solidFill>
                    </a14:hiddenFill>
                  </a:ext>
                  <a:ext uri="{91240B29-F687-4F45-9708-019B960494DF}">
                    <a14:hiddenLine w="285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800" dirty="0">
                      <a:latin typeface="Calibri" panose="020F0502020204030204" pitchFamily="34" charset="0"/>
                    </a:rPr>
                    <a:t>Add to </a:t>
                  </a:r>
                  <a14:m>
                    <m:oMath xmlns:m="http://schemas.openxmlformats.org/officeDocument/2006/math">
                      <m:r>
                        <a:rPr lang="en-US" altLang="en-US" sz="28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endParaRPr lang="en-US" altLang="en-US" sz="2800" b="1" dirty="0">
                    <a:solidFill>
                      <a:srgbClr val="0066CC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6373" name="Text 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5122" y="5580914"/>
                  <a:ext cx="1444306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8017" t="-10465" b="-3255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203491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12158D-E29B-4C69-8AC3-7F39ACA7BC8C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54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993482-35DF-4FB3-8E18-88956DB1A832}"/>
              </a:ext>
            </a:extLst>
          </p:cNvPr>
          <p:cNvGrpSpPr/>
          <p:nvPr/>
        </p:nvGrpSpPr>
        <p:grpSpPr>
          <a:xfrm>
            <a:off x="2575757" y="912348"/>
            <a:ext cx="6731785" cy="5155077"/>
            <a:chOff x="2555438" y="1598148"/>
            <a:chExt cx="6731785" cy="5155077"/>
          </a:xfrm>
        </p:grpSpPr>
        <p:sp>
          <p:nvSpPr>
            <p:cNvPr id="57348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7349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57350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7351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57352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7353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7354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7355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7356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7357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7358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57359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57360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57361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57362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7363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57364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57365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57366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7367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7368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7369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16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7370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7371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7372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15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7373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7374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10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7375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20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7376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7377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57378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13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7379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380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381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382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383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384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385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386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387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388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389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390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391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392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393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394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395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396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57397" name="Text Box 52"/>
          <p:cNvSpPr txBox="1">
            <a:spLocks noChangeArrowheads="1"/>
          </p:cNvSpPr>
          <p:nvPr/>
        </p:nvSpPr>
        <p:spPr bwMode="auto">
          <a:xfrm>
            <a:off x="566557" y="4242952"/>
            <a:ext cx="15404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Update </a:t>
            </a:r>
          </a:p>
          <a:p>
            <a:r>
              <a:rPr lang="en-US" altLang="en-US" sz="2800" dirty="0">
                <a:latin typeface="Calibri" panose="020F0502020204030204" pitchFamily="34" charset="0"/>
              </a:rPr>
              <a:t>distances</a:t>
            </a:r>
          </a:p>
        </p:txBody>
      </p:sp>
    </p:spTree>
    <p:extLst>
      <p:ext uri="{BB962C8B-B14F-4D97-AF65-F5344CB8AC3E}">
        <p14:creationId xmlns:p14="http://schemas.microsoft.com/office/powerpoint/2010/main" val="24047662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175CBE-99D9-43F0-98BE-95DBACED2817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55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63E756-1D5D-4239-BA31-DF5975AC09D3}"/>
              </a:ext>
            </a:extLst>
          </p:cNvPr>
          <p:cNvGrpSpPr/>
          <p:nvPr/>
        </p:nvGrpSpPr>
        <p:grpSpPr>
          <a:xfrm>
            <a:off x="2575757" y="912348"/>
            <a:ext cx="8297142" cy="5155077"/>
            <a:chOff x="2555438" y="1598148"/>
            <a:chExt cx="8297142" cy="5155077"/>
          </a:xfrm>
        </p:grpSpPr>
        <p:sp>
          <p:nvSpPr>
            <p:cNvPr id="58372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8373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58374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8375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58376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8377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8378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8379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8380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8381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8382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58383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58384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58385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58386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8387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58388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58389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58390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8391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8392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8393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16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8394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8395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8396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15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8397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8398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10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8399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20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8400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8401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58402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13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8403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404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405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406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407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408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409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410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411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412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413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414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415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416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417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418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419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420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42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9408274" y="5149911"/>
                  <a:ext cx="144430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9900"/>
                      </a:solidFill>
                    </a14:hiddenFill>
                  </a:ext>
                  <a:ext uri="{91240B29-F687-4F45-9708-019B960494DF}">
                    <a14:hiddenLine w="285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800" dirty="0">
                      <a:latin typeface="Calibri" panose="020F0502020204030204" pitchFamily="34" charset="0"/>
                    </a:rPr>
                    <a:t>Add to </a:t>
                  </a:r>
                  <a14:m>
                    <m:oMath xmlns:m="http://schemas.openxmlformats.org/officeDocument/2006/math">
                      <m:r>
                        <a:rPr lang="en-US" altLang="en-US" sz="28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endParaRPr lang="en-US" altLang="en-US" sz="2800" b="1" dirty="0">
                    <a:solidFill>
                      <a:srgbClr val="0066CC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8421" name="Text 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408274" y="5149911"/>
                  <a:ext cx="1444306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8439" t="-10465" b="-3372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274206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8BBDA2-E405-4CF6-875A-8BECB52333E1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56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50A0C4-D881-48EA-AD4B-D7A96C59689F}"/>
              </a:ext>
            </a:extLst>
          </p:cNvPr>
          <p:cNvGrpSpPr/>
          <p:nvPr/>
        </p:nvGrpSpPr>
        <p:grpSpPr>
          <a:xfrm>
            <a:off x="2575757" y="912348"/>
            <a:ext cx="6731785" cy="5155077"/>
            <a:chOff x="2555438" y="1598148"/>
            <a:chExt cx="6731785" cy="5155077"/>
          </a:xfrm>
        </p:grpSpPr>
        <p:sp>
          <p:nvSpPr>
            <p:cNvPr id="59396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9397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59398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9399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59400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9401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9402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9403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9404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9405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9406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59407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59408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59409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59410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9411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59412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59413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59414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9415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9416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9417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16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9418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9419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9420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15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9421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9422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10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9423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20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9424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9425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59426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13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9427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428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429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430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431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432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433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434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435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436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437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438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439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440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441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442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443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444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59445" name="Text Box 52"/>
          <p:cNvSpPr txBox="1">
            <a:spLocks noChangeArrowheads="1"/>
          </p:cNvSpPr>
          <p:nvPr/>
        </p:nvSpPr>
        <p:spPr bwMode="auto">
          <a:xfrm>
            <a:off x="8263397" y="4749827"/>
            <a:ext cx="2693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Update distances</a:t>
            </a:r>
          </a:p>
        </p:txBody>
      </p:sp>
    </p:spTree>
    <p:extLst>
      <p:ext uri="{BB962C8B-B14F-4D97-AF65-F5344CB8AC3E}">
        <p14:creationId xmlns:p14="http://schemas.microsoft.com/office/powerpoint/2010/main" val="20180745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919E8B-8CA7-428F-A6E7-354A87202BA5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57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386D8A-D31D-41A2-9DF7-7797D1CE603B}"/>
              </a:ext>
            </a:extLst>
          </p:cNvPr>
          <p:cNvGrpSpPr/>
          <p:nvPr/>
        </p:nvGrpSpPr>
        <p:grpSpPr>
          <a:xfrm>
            <a:off x="1042669" y="912348"/>
            <a:ext cx="8264873" cy="5155077"/>
            <a:chOff x="1022350" y="1598148"/>
            <a:chExt cx="8264873" cy="5155077"/>
          </a:xfrm>
        </p:grpSpPr>
        <p:sp>
          <p:nvSpPr>
            <p:cNvPr id="60420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0421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60422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60423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60424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60425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0426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60427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60428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60429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60430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60431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60432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60433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60434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60435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60436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60437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60438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0439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40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0441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16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0442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0443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0444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15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0445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0446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10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0447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20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0448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0449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60450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13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0451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452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453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454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455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456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457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458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459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460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461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462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463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464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465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466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467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468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469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022350" y="4699559"/>
                  <a:ext cx="144430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9900"/>
                      </a:solidFill>
                    </a14:hiddenFill>
                  </a:ext>
                  <a:ext uri="{91240B29-F687-4F45-9708-019B960494DF}">
                    <a14:hiddenLine w="285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800" dirty="0">
                      <a:latin typeface="Calibri" panose="020F0502020204030204" pitchFamily="34" charset="0"/>
                    </a:rPr>
                    <a:t>Add to </a:t>
                  </a:r>
                  <a14:m>
                    <m:oMath xmlns:m="http://schemas.openxmlformats.org/officeDocument/2006/math">
                      <m:r>
                        <a:rPr lang="en-US" altLang="en-US" sz="28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endParaRPr lang="en-US" altLang="en-US" sz="2800" b="1" dirty="0">
                    <a:solidFill>
                      <a:srgbClr val="0066CC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0469" name="Text 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22350" y="4699559"/>
                  <a:ext cx="1444306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8017" t="-10465" b="-3372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866346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A8C31B-60CC-4141-8CB6-BBDDB2F8096A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58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D15224-3DD4-4951-926E-5E155C27B6B9}"/>
              </a:ext>
            </a:extLst>
          </p:cNvPr>
          <p:cNvGrpSpPr/>
          <p:nvPr/>
        </p:nvGrpSpPr>
        <p:grpSpPr>
          <a:xfrm>
            <a:off x="2575757" y="912348"/>
            <a:ext cx="6731785" cy="5155077"/>
            <a:chOff x="2555438" y="1598148"/>
            <a:chExt cx="6731785" cy="5155077"/>
          </a:xfrm>
        </p:grpSpPr>
        <p:sp>
          <p:nvSpPr>
            <p:cNvPr id="61444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1445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61446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61447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61448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61449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1450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61451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61452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61453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61454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61455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61456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61457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61458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61459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61460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61461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61462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1463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464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1465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16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1466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1467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1468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15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1469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1470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10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1471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19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1472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1473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61474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13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1475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476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477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478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479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480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481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482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483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484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485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486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487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488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489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490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491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492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61493" name="Text Box 52"/>
          <p:cNvSpPr txBox="1">
            <a:spLocks noChangeArrowheads="1"/>
          </p:cNvSpPr>
          <p:nvPr/>
        </p:nvSpPr>
        <p:spPr bwMode="auto">
          <a:xfrm>
            <a:off x="506954" y="4078125"/>
            <a:ext cx="15404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Update </a:t>
            </a:r>
          </a:p>
          <a:p>
            <a:r>
              <a:rPr lang="en-US" altLang="en-US" sz="2800" dirty="0">
                <a:latin typeface="Calibri" panose="020F0502020204030204" pitchFamily="34" charset="0"/>
              </a:rPr>
              <a:t>distances</a:t>
            </a:r>
          </a:p>
        </p:txBody>
      </p:sp>
    </p:spTree>
    <p:extLst>
      <p:ext uri="{BB962C8B-B14F-4D97-AF65-F5344CB8AC3E}">
        <p14:creationId xmlns:p14="http://schemas.microsoft.com/office/powerpoint/2010/main" val="10057139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84ED49-1078-4501-9793-76997855362F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59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409A71-65A3-4692-8825-426FB8711E51}"/>
              </a:ext>
            </a:extLst>
          </p:cNvPr>
          <p:cNvGrpSpPr/>
          <p:nvPr/>
        </p:nvGrpSpPr>
        <p:grpSpPr>
          <a:xfrm>
            <a:off x="1027608" y="912348"/>
            <a:ext cx="8279934" cy="5155077"/>
            <a:chOff x="1007289" y="1598148"/>
            <a:chExt cx="8279934" cy="5155077"/>
          </a:xfrm>
        </p:grpSpPr>
        <p:sp>
          <p:nvSpPr>
            <p:cNvPr id="62468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2469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62470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62471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62472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62473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2474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62475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62476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62477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62478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62479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62480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62481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62482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62483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62484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62485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62486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487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488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2489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16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2490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2491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2492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15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2493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2494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10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2495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19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2496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2497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62498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13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2499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500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501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502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503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504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505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506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507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508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509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510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511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512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513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514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515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516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517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007289" y="4034197"/>
                  <a:ext cx="144430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9900"/>
                      </a:solidFill>
                    </a14:hiddenFill>
                  </a:ext>
                  <a:ext uri="{91240B29-F687-4F45-9708-019B960494DF}">
                    <a14:hiddenLine w="285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800" dirty="0">
                      <a:latin typeface="Calibri" panose="020F0502020204030204" pitchFamily="34" charset="0"/>
                    </a:rPr>
                    <a:t>Add to </a:t>
                  </a:r>
                  <a14:m>
                    <m:oMath xmlns:m="http://schemas.openxmlformats.org/officeDocument/2006/math">
                      <m:r>
                        <a:rPr lang="en-US" altLang="en-US" sz="28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endParaRPr lang="en-US" altLang="en-US" sz="2800" b="1" dirty="0">
                    <a:solidFill>
                      <a:srgbClr val="0066CC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2517" name="Text 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07289" y="4034197"/>
                  <a:ext cx="1444306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8475" t="-10465" b="-3372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830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31A69-2F6C-1653-482D-52D230650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ED348912-2630-D203-56F2-C5800CF27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Greedy Analysis Strategies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E8292CB6-0A4F-84C3-21C2-C14F7C0F53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49" y="1404454"/>
            <a:ext cx="9849629" cy="520004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Greedy algorithm stays ahead:  </a:t>
            </a:r>
            <a:r>
              <a:rPr lang="en-US" altLang="en-US" sz="2400" dirty="0"/>
              <a:t>Show that after each step of the greedy algorithm, its solution is at least as good as any other algorithm’s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/>
              <a:t>Consider an arbitrary other PB&amp;J sandwich. Show that every ingredient I use increases the deliciousness by at least as much as the other sandwich’s ingredient.</a:t>
            </a:r>
            <a:endParaRPr lang="en-US" altLang="en-US" sz="1050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Structural:  </a:t>
            </a:r>
            <a:r>
              <a:rPr lang="en-US" altLang="en-US" sz="2400" dirty="0"/>
              <a:t>Discover a simple "structural" bound asserting that every possible solution must have a certain value. Then show that your algorithm always achieves this bound.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/>
              <a:t>Show that the maximum deliciousness of a PB&amp;J sandwich is 9.5/10, then show that my sandwich has a deliciousness score of 9.5.</a:t>
            </a:r>
            <a:endParaRPr lang="en-US" altLang="en-US" sz="2400" dirty="0"/>
          </a:p>
          <a:p>
            <a:pPr marL="0" lvl="0" indent="0"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Exchange argument: 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dirty="0">
                <a:solidFill>
                  <a:prstClr val="black"/>
                </a:solidFill>
              </a:rPr>
              <a:t>Gradually transform any solution to the one found by the greedy algorithm without hurting its quality.</a:t>
            </a:r>
          </a:p>
          <a:p>
            <a:pPr lvl="1"/>
            <a:r>
              <a:rPr lang="en-US" altLang="en-US" sz="2000" dirty="0">
                <a:solidFill>
                  <a:prstClr val="black"/>
                </a:solidFill>
              </a:rPr>
              <a:t>Consider an arbitrary other PB&amp;J sandwich. Show that, for each ingredient, swapping it out with my choice won’t decrease the deliciousness.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CAA6C7D5-F360-EA22-D717-166C2F6E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31F70F-71F2-4708-B1E8-4394A852EFD5}" type="slidenum"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B30833-9EB0-1A02-CE3E-A4C2760594CC}"/>
              </a:ext>
            </a:extLst>
          </p:cNvPr>
          <p:cNvSpPr/>
          <p:nvPr/>
        </p:nvSpPr>
        <p:spPr>
          <a:xfrm>
            <a:off x="628649" y="3020037"/>
            <a:ext cx="9782089" cy="1761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029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C41A16-1C7B-41FF-9332-7F762106B322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60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68D57B-A38D-4837-929C-EE16DFCD275A}"/>
              </a:ext>
            </a:extLst>
          </p:cNvPr>
          <p:cNvGrpSpPr/>
          <p:nvPr/>
        </p:nvGrpSpPr>
        <p:grpSpPr>
          <a:xfrm>
            <a:off x="2575757" y="912348"/>
            <a:ext cx="6731785" cy="5155077"/>
            <a:chOff x="2555438" y="1598148"/>
            <a:chExt cx="6731785" cy="5155077"/>
          </a:xfrm>
        </p:grpSpPr>
        <p:sp>
          <p:nvSpPr>
            <p:cNvPr id="63492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3493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63494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63495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63496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63497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3498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63499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63500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63501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63502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63503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63504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63505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63506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63507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63508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63509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63510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3511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12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3513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16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3514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3515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3516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15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3517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3518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10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3519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19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3520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3521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63522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13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3523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524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525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526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527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528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529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530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531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532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533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534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535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536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537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538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539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540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63541" name="Text Box 52"/>
          <p:cNvSpPr txBox="1">
            <a:spLocks noChangeArrowheads="1"/>
          </p:cNvSpPr>
          <p:nvPr/>
        </p:nvSpPr>
        <p:spPr bwMode="auto">
          <a:xfrm>
            <a:off x="742308" y="3347225"/>
            <a:ext cx="15404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Update</a:t>
            </a:r>
          </a:p>
          <a:p>
            <a:r>
              <a:rPr lang="en-US" altLang="en-US" sz="2800" dirty="0">
                <a:latin typeface="Calibri" panose="020F0502020204030204" pitchFamily="34" charset="0"/>
              </a:rPr>
              <a:t>distances</a:t>
            </a:r>
          </a:p>
        </p:txBody>
      </p:sp>
    </p:spTree>
    <p:extLst>
      <p:ext uri="{BB962C8B-B14F-4D97-AF65-F5344CB8AC3E}">
        <p14:creationId xmlns:p14="http://schemas.microsoft.com/office/powerpoint/2010/main" val="9081045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2EF992-39D5-408F-9FF2-CE397D547DF0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61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0FFCCC-CCF3-491D-AA50-39E9E3F751F1}"/>
              </a:ext>
            </a:extLst>
          </p:cNvPr>
          <p:cNvGrpSpPr/>
          <p:nvPr/>
        </p:nvGrpSpPr>
        <p:grpSpPr>
          <a:xfrm>
            <a:off x="2575757" y="912348"/>
            <a:ext cx="6731785" cy="5155077"/>
            <a:chOff x="2555438" y="1598148"/>
            <a:chExt cx="6731785" cy="5155077"/>
          </a:xfrm>
        </p:grpSpPr>
        <p:sp>
          <p:nvSpPr>
            <p:cNvPr id="64516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4517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64518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64519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64520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64521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4522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64523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64524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64525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64526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64527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64528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64529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64530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64531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64532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64533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64534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4535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536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4537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16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4538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4539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4540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15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4541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4542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10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4543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19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4544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4545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64546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13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4547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48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49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50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51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52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53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54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55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56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57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58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59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60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61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62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63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64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565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6332076" y="5334329"/>
                  <a:ext cx="144430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9900"/>
                      </a:solidFill>
                    </a14:hiddenFill>
                  </a:ext>
                  <a:ext uri="{91240B29-F687-4F45-9708-019B960494DF}">
                    <a14:hiddenLine w="285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800" dirty="0">
                      <a:latin typeface="Calibri" panose="020F0502020204030204" pitchFamily="34" charset="0"/>
                    </a:rPr>
                    <a:t>Add to </a:t>
                  </a:r>
                  <a14:m>
                    <m:oMath xmlns:m="http://schemas.openxmlformats.org/officeDocument/2006/math">
                      <m:r>
                        <a:rPr lang="en-US" altLang="en-US" sz="28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endParaRPr lang="en-US" altLang="en-US" sz="2800" b="1" dirty="0">
                    <a:solidFill>
                      <a:srgbClr val="0066CC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4565" name="Text 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32076" y="5334329"/>
                  <a:ext cx="1444306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8017" t="-11765" b="-3411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07083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C68552-A9F0-46B3-81C2-F3CABC8159AE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62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FE45A4-325A-4618-9053-2379C2779B8C}"/>
              </a:ext>
            </a:extLst>
          </p:cNvPr>
          <p:cNvGrpSpPr/>
          <p:nvPr/>
        </p:nvGrpSpPr>
        <p:grpSpPr>
          <a:xfrm>
            <a:off x="2575757" y="912348"/>
            <a:ext cx="6731785" cy="5155077"/>
            <a:chOff x="2555438" y="1598148"/>
            <a:chExt cx="6731785" cy="5155077"/>
          </a:xfrm>
        </p:grpSpPr>
        <p:sp>
          <p:nvSpPr>
            <p:cNvPr id="65540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5541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65542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65543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65544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65545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5546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65547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65548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65549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65550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65551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65552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65553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65554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65555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65556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65557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65558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5559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5560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5561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16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5562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5563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5564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15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5565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5566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10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5567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18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5568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5569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65570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13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5571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572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573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574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575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576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577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578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579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580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581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582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583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584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585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586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587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588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65589" name="Text Box 52"/>
          <p:cNvSpPr txBox="1">
            <a:spLocks noChangeArrowheads="1"/>
          </p:cNvSpPr>
          <p:nvPr/>
        </p:nvSpPr>
        <p:spPr bwMode="auto">
          <a:xfrm>
            <a:off x="5475874" y="5395769"/>
            <a:ext cx="2693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Update distances</a:t>
            </a:r>
          </a:p>
        </p:txBody>
      </p:sp>
    </p:spTree>
    <p:extLst>
      <p:ext uri="{BB962C8B-B14F-4D97-AF65-F5344CB8AC3E}">
        <p14:creationId xmlns:p14="http://schemas.microsoft.com/office/powerpoint/2010/main" val="31965784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670C12-8AF4-4150-8E6F-92C329F5B27D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63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EB4A25-8557-4F8B-BE33-4D56D29FCA6F}"/>
              </a:ext>
            </a:extLst>
          </p:cNvPr>
          <p:cNvGrpSpPr/>
          <p:nvPr/>
        </p:nvGrpSpPr>
        <p:grpSpPr>
          <a:xfrm>
            <a:off x="719610" y="912348"/>
            <a:ext cx="8587932" cy="5155077"/>
            <a:chOff x="699291" y="1598148"/>
            <a:chExt cx="8587932" cy="5155077"/>
          </a:xfrm>
        </p:grpSpPr>
        <p:sp>
          <p:nvSpPr>
            <p:cNvPr id="66564" name="Text Box 3"/>
            <p:cNvSpPr txBox="1">
              <a:spLocks noChangeArrowheads="1"/>
            </p:cNvSpPr>
            <p:nvPr/>
          </p:nvSpPr>
          <p:spPr bwMode="auto">
            <a:xfrm>
              <a:off x="5305078" y="17219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6565" name="Text Box 4"/>
            <p:cNvSpPr txBox="1">
              <a:spLocks noChangeArrowheads="1"/>
            </p:cNvSpPr>
            <p:nvPr/>
          </p:nvSpPr>
          <p:spPr bwMode="auto">
            <a:xfrm>
              <a:off x="4077940" y="24252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66566" name="Text Box 5"/>
            <p:cNvSpPr txBox="1">
              <a:spLocks noChangeArrowheads="1"/>
            </p:cNvSpPr>
            <p:nvPr/>
          </p:nvSpPr>
          <p:spPr bwMode="auto">
            <a:xfrm>
              <a:off x="2895253" y="4338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66567" name="Text Box 6"/>
            <p:cNvSpPr txBox="1">
              <a:spLocks noChangeArrowheads="1"/>
            </p:cNvSpPr>
            <p:nvPr/>
          </p:nvSpPr>
          <p:spPr bwMode="auto">
            <a:xfrm>
              <a:off x="5913090" y="350473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66568" name="Text Box 7"/>
            <p:cNvSpPr txBox="1">
              <a:spLocks noChangeArrowheads="1"/>
            </p:cNvSpPr>
            <p:nvPr/>
          </p:nvSpPr>
          <p:spPr bwMode="auto">
            <a:xfrm>
              <a:off x="4846290" y="3285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66569" name="Text Box 8"/>
            <p:cNvSpPr txBox="1">
              <a:spLocks noChangeArrowheads="1"/>
            </p:cNvSpPr>
            <p:nvPr/>
          </p:nvSpPr>
          <p:spPr bwMode="auto">
            <a:xfrm>
              <a:off x="6713190" y="159814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6570" name="Text Box 9"/>
            <p:cNvSpPr txBox="1">
              <a:spLocks noChangeArrowheads="1"/>
            </p:cNvSpPr>
            <p:nvPr/>
          </p:nvSpPr>
          <p:spPr bwMode="auto">
            <a:xfrm>
              <a:off x="5914678" y="21648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66571" name="Text Box 10"/>
            <p:cNvSpPr txBox="1">
              <a:spLocks noChangeArrowheads="1"/>
            </p:cNvSpPr>
            <p:nvPr/>
          </p:nvSpPr>
          <p:spPr bwMode="auto">
            <a:xfrm>
              <a:off x="8268940" y="28141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66572" name="Text Box 11"/>
            <p:cNvSpPr txBox="1">
              <a:spLocks noChangeArrowheads="1"/>
            </p:cNvSpPr>
            <p:nvPr/>
          </p:nvSpPr>
          <p:spPr bwMode="auto">
            <a:xfrm>
              <a:off x="7249765" y="31824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66573" name="Text Box 12"/>
            <p:cNvSpPr txBox="1">
              <a:spLocks noChangeArrowheads="1"/>
            </p:cNvSpPr>
            <p:nvPr/>
          </p:nvSpPr>
          <p:spPr bwMode="auto">
            <a:xfrm>
              <a:off x="7829203" y="39254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66574" name="Text Box 13"/>
            <p:cNvSpPr txBox="1">
              <a:spLocks noChangeArrowheads="1"/>
            </p:cNvSpPr>
            <p:nvPr/>
          </p:nvSpPr>
          <p:spPr bwMode="auto">
            <a:xfrm>
              <a:off x="8919815" y="42238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66575" name="Text Box 14"/>
            <p:cNvSpPr txBox="1">
              <a:spLocks noChangeArrowheads="1"/>
            </p:cNvSpPr>
            <p:nvPr/>
          </p:nvSpPr>
          <p:spPr bwMode="auto">
            <a:xfrm>
              <a:off x="4270028" y="366665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66576" name="Text Box 15"/>
            <p:cNvSpPr txBox="1">
              <a:spLocks noChangeArrowheads="1"/>
            </p:cNvSpPr>
            <p:nvPr/>
          </p:nvSpPr>
          <p:spPr bwMode="auto">
            <a:xfrm>
              <a:off x="4077940" y="469218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66577" name="Text Box 16"/>
            <p:cNvSpPr txBox="1">
              <a:spLocks noChangeArrowheads="1"/>
            </p:cNvSpPr>
            <p:nvPr/>
          </p:nvSpPr>
          <p:spPr bwMode="auto">
            <a:xfrm>
              <a:off x="3315940" y="50747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66578" name="Text Box 17"/>
            <p:cNvSpPr txBox="1">
              <a:spLocks noChangeArrowheads="1"/>
            </p:cNvSpPr>
            <p:nvPr/>
          </p:nvSpPr>
          <p:spPr bwMode="auto">
            <a:xfrm>
              <a:off x="3828703" y="56907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66579" name="Text Box 18"/>
            <p:cNvSpPr txBox="1">
              <a:spLocks noChangeArrowheads="1"/>
            </p:cNvSpPr>
            <p:nvPr/>
          </p:nvSpPr>
          <p:spPr bwMode="auto">
            <a:xfrm>
              <a:off x="4655790" y="595107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66580" name="Text Box 19"/>
            <p:cNvSpPr txBox="1">
              <a:spLocks noChangeArrowheads="1"/>
            </p:cNvSpPr>
            <p:nvPr/>
          </p:nvSpPr>
          <p:spPr bwMode="auto">
            <a:xfrm>
              <a:off x="2555438" y="6111409"/>
              <a:ext cx="55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66581" name="Text Box 20"/>
            <p:cNvSpPr txBox="1">
              <a:spLocks noChangeArrowheads="1"/>
            </p:cNvSpPr>
            <p:nvPr/>
          </p:nvSpPr>
          <p:spPr bwMode="auto">
            <a:xfrm>
              <a:off x="5687665" y="472552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66582" name="Oval 21"/>
            <p:cNvSpPr>
              <a:spLocks noChangeArrowheads="1"/>
            </p:cNvSpPr>
            <p:nvPr/>
          </p:nvSpPr>
          <p:spPr bwMode="auto">
            <a:xfrm rot="-63699">
              <a:off x="5881688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6583" name="Oval 22"/>
            <p:cNvSpPr>
              <a:spLocks noChangeArrowheads="1"/>
            </p:cNvSpPr>
            <p:nvPr/>
          </p:nvSpPr>
          <p:spPr bwMode="auto">
            <a:xfrm rot="-63699">
              <a:off x="4905375" y="2379663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584" name="Oval 23"/>
            <p:cNvSpPr>
              <a:spLocks noChangeArrowheads="1"/>
            </p:cNvSpPr>
            <p:nvPr/>
          </p:nvSpPr>
          <p:spPr bwMode="auto">
            <a:xfrm rot="-63699">
              <a:off x="7423150" y="256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6585" name="Oval 24"/>
            <p:cNvSpPr>
              <a:spLocks noChangeArrowheads="1"/>
            </p:cNvSpPr>
            <p:nvPr/>
          </p:nvSpPr>
          <p:spPr bwMode="auto">
            <a:xfrm rot="-63699">
              <a:off x="5416550" y="52673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16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6586" name="Oval 25"/>
            <p:cNvSpPr>
              <a:spLocks noChangeArrowheads="1"/>
            </p:cNvSpPr>
            <p:nvPr/>
          </p:nvSpPr>
          <p:spPr bwMode="auto">
            <a:xfrm rot="-63699">
              <a:off x="5397500" y="42767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6587" name="Oval 26"/>
            <p:cNvSpPr>
              <a:spLocks noChangeArrowheads="1"/>
            </p:cNvSpPr>
            <p:nvPr/>
          </p:nvSpPr>
          <p:spPr bwMode="auto">
            <a:xfrm rot="-63699">
              <a:off x="4079875" y="3081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6588" name="Oval 27"/>
            <p:cNvSpPr>
              <a:spLocks noChangeArrowheads="1"/>
            </p:cNvSpPr>
            <p:nvPr/>
          </p:nvSpPr>
          <p:spPr bwMode="auto">
            <a:xfrm rot="-63699">
              <a:off x="4100513" y="422433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15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6589" name="Oval 28"/>
            <p:cNvSpPr>
              <a:spLocks noChangeArrowheads="1"/>
            </p:cNvSpPr>
            <p:nvPr/>
          </p:nvSpPr>
          <p:spPr bwMode="auto">
            <a:xfrm rot="-63699">
              <a:off x="3738563" y="52212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14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6590" name="Oval 29"/>
            <p:cNvSpPr>
              <a:spLocks noChangeArrowheads="1"/>
            </p:cNvSpPr>
            <p:nvPr/>
          </p:nvSpPr>
          <p:spPr bwMode="auto">
            <a:xfrm rot="-63699">
              <a:off x="2679700" y="56991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10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6591" name="Oval 30"/>
            <p:cNvSpPr>
              <a:spLocks noChangeArrowheads="1"/>
            </p:cNvSpPr>
            <p:nvPr/>
          </p:nvSpPr>
          <p:spPr bwMode="auto">
            <a:xfrm rot="-63699">
              <a:off x="3302000" y="63722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18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6592" name="Oval 31"/>
            <p:cNvSpPr>
              <a:spLocks noChangeArrowheads="1"/>
            </p:cNvSpPr>
            <p:nvPr/>
          </p:nvSpPr>
          <p:spPr bwMode="auto">
            <a:xfrm rot="-63699">
              <a:off x="7442200" y="3552825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  <a:endPara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6593" name="Oval 32"/>
            <p:cNvSpPr>
              <a:spLocks noChangeArrowheads="1"/>
            </p:cNvSpPr>
            <p:nvPr/>
          </p:nvSpPr>
          <p:spPr bwMode="auto">
            <a:xfrm rot="-63699">
              <a:off x="8513763" y="3836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66594" name="Oval 33"/>
            <p:cNvSpPr>
              <a:spLocks noChangeArrowheads="1"/>
            </p:cNvSpPr>
            <p:nvPr/>
          </p:nvSpPr>
          <p:spPr bwMode="auto">
            <a:xfrm rot="-63699">
              <a:off x="8531225" y="4751388"/>
              <a:ext cx="381000" cy="381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33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13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66595" name="Line 34"/>
            <p:cNvSpPr>
              <a:spLocks noChangeShapeType="1"/>
            </p:cNvSpPr>
            <p:nvPr/>
          </p:nvSpPr>
          <p:spPr bwMode="auto">
            <a:xfrm rot="21536301" flipH="1">
              <a:off x="5280025" y="1989138"/>
              <a:ext cx="68580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596" name="Line 35"/>
            <p:cNvSpPr>
              <a:spLocks noChangeShapeType="1"/>
            </p:cNvSpPr>
            <p:nvPr/>
          </p:nvSpPr>
          <p:spPr bwMode="auto">
            <a:xfrm rot="21536301" flipH="1">
              <a:off x="4452938" y="2692400"/>
              <a:ext cx="457200" cy="381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597" name="Line 36"/>
            <p:cNvSpPr>
              <a:spLocks noChangeShapeType="1"/>
            </p:cNvSpPr>
            <p:nvPr/>
          </p:nvSpPr>
          <p:spPr bwMode="auto">
            <a:xfrm rot="-63699">
              <a:off x="4243388" y="3462338"/>
              <a:ext cx="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598" name="Line 37"/>
            <p:cNvSpPr>
              <a:spLocks noChangeShapeType="1"/>
            </p:cNvSpPr>
            <p:nvPr/>
          </p:nvSpPr>
          <p:spPr bwMode="auto">
            <a:xfrm rot="21536301" flipH="1">
              <a:off x="4033838" y="4608513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599" name="Line 38"/>
            <p:cNvSpPr>
              <a:spLocks noChangeShapeType="1"/>
            </p:cNvSpPr>
            <p:nvPr/>
          </p:nvSpPr>
          <p:spPr bwMode="auto">
            <a:xfrm rot="21536301" flipH="1">
              <a:off x="3055938" y="5535613"/>
              <a:ext cx="685800" cy="152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600" name="Line 39"/>
            <p:cNvSpPr>
              <a:spLocks noChangeShapeType="1"/>
            </p:cNvSpPr>
            <p:nvPr/>
          </p:nvSpPr>
          <p:spPr bwMode="auto">
            <a:xfrm rot="-63699">
              <a:off x="2990850" y="6073775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601" name="Line 40"/>
            <p:cNvSpPr>
              <a:spLocks noChangeShapeType="1"/>
            </p:cNvSpPr>
            <p:nvPr/>
          </p:nvSpPr>
          <p:spPr bwMode="auto">
            <a:xfrm rot="-63699">
              <a:off x="4471988" y="3449638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602" name="Line 41"/>
            <p:cNvSpPr>
              <a:spLocks noChangeShapeType="1"/>
            </p:cNvSpPr>
            <p:nvPr/>
          </p:nvSpPr>
          <p:spPr bwMode="auto">
            <a:xfrm rot="-63699">
              <a:off x="5559425" y="4733925"/>
              <a:ext cx="0" cy="457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603" name="Line 42"/>
            <p:cNvSpPr>
              <a:spLocks noChangeShapeType="1"/>
            </p:cNvSpPr>
            <p:nvPr/>
          </p:nvSpPr>
          <p:spPr bwMode="auto">
            <a:xfrm rot="-63699">
              <a:off x="6272213" y="1890713"/>
              <a:ext cx="114300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604" name="Line 43"/>
            <p:cNvSpPr>
              <a:spLocks noChangeShapeType="1"/>
            </p:cNvSpPr>
            <p:nvPr/>
          </p:nvSpPr>
          <p:spPr bwMode="auto">
            <a:xfrm rot="-63699">
              <a:off x="7662863" y="3017838"/>
              <a:ext cx="0" cy="533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605" name="Line 44"/>
            <p:cNvSpPr>
              <a:spLocks noChangeShapeType="1"/>
            </p:cNvSpPr>
            <p:nvPr/>
          </p:nvSpPr>
          <p:spPr bwMode="auto">
            <a:xfrm rot="-63699">
              <a:off x="7824788" y="37719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606" name="Line 45"/>
            <p:cNvSpPr>
              <a:spLocks noChangeShapeType="1"/>
            </p:cNvSpPr>
            <p:nvPr/>
          </p:nvSpPr>
          <p:spPr bwMode="auto">
            <a:xfrm rot="-63699">
              <a:off x="8675688" y="4295775"/>
              <a:ext cx="0" cy="381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607" name="Line 46"/>
            <p:cNvSpPr>
              <a:spLocks noChangeShapeType="1"/>
            </p:cNvSpPr>
            <p:nvPr/>
          </p:nvSpPr>
          <p:spPr bwMode="auto">
            <a:xfrm rot="-63699" flipH="1" flipV="1">
              <a:off x="7816850" y="2932113"/>
              <a:ext cx="838200" cy="9144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608" name="Line 47"/>
            <p:cNvSpPr>
              <a:spLocks noChangeShapeType="1"/>
            </p:cNvSpPr>
            <p:nvPr/>
          </p:nvSpPr>
          <p:spPr bwMode="auto">
            <a:xfrm rot="21536301" flipV="1">
              <a:off x="3521075" y="568325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609" name="Line 48"/>
            <p:cNvSpPr>
              <a:spLocks noChangeShapeType="1"/>
            </p:cNvSpPr>
            <p:nvPr/>
          </p:nvSpPr>
          <p:spPr bwMode="auto">
            <a:xfrm rot="21536301" flipV="1">
              <a:off x="2884488" y="3476625"/>
              <a:ext cx="1219200" cy="22098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610" name="Line 49"/>
            <p:cNvSpPr>
              <a:spLocks noChangeShapeType="1"/>
            </p:cNvSpPr>
            <p:nvPr/>
          </p:nvSpPr>
          <p:spPr bwMode="auto">
            <a:xfrm rot="-63699" flipH="1" flipV="1">
              <a:off x="5289550" y="2662238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611" name="Line 50"/>
            <p:cNvSpPr>
              <a:spLocks noChangeShapeType="1"/>
            </p:cNvSpPr>
            <p:nvPr/>
          </p:nvSpPr>
          <p:spPr bwMode="auto">
            <a:xfrm rot="21536301" flipH="1">
              <a:off x="5764213" y="2962275"/>
              <a:ext cx="1676400" cy="13716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612" name="Line 51"/>
            <p:cNvSpPr>
              <a:spLocks noChangeShapeType="1"/>
            </p:cNvSpPr>
            <p:nvPr/>
          </p:nvSpPr>
          <p:spPr bwMode="auto">
            <a:xfrm rot="21536301" flipH="1">
              <a:off x="3673475" y="5591175"/>
              <a:ext cx="1752600" cy="7620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613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699291" y="5764540"/>
                  <a:ext cx="144430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9900"/>
                      </a:solidFill>
                    </a14:hiddenFill>
                  </a:ext>
                  <a:ext uri="{91240B29-F687-4F45-9708-019B960494DF}">
                    <a14:hiddenLine w="285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800" dirty="0">
                      <a:latin typeface="Calibri" panose="020F0502020204030204" pitchFamily="34" charset="0"/>
                    </a:rPr>
                    <a:t>Add to </a:t>
                  </a:r>
                  <a14:m>
                    <m:oMath xmlns:m="http://schemas.openxmlformats.org/officeDocument/2006/math">
                      <m:r>
                        <a:rPr lang="en-US" altLang="en-US" sz="28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endParaRPr lang="en-US" altLang="en-US" sz="2800" b="1" dirty="0">
                    <a:solidFill>
                      <a:srgbClr val="0066CC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6613" name="Text 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9291" y="5764540"/>
                  <a:ext cx="1444306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8017" t="-10465" b="-3372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722379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 Correctness</a:t>
            </a:r>
          </a:p>
        </p:txBody>
      </p:sp>
      <p:sp>
        <p:nvSpPr>
          <p:cNvPr id="675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5A2812-2CA8-45A4-83E7-BFC911E6A99A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64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7588" name="Oval 3" descr="25%"/>
          <p:cNvSpPr>
            <a:spLocks noChangeArrowheads="1"/>
          </p:cNvSpPr>
          <p:nvPr/>
        </p:nvSpPr>
        <p:spPr bwMode="auto">
          <a:xfrm>
            <a:off x="4514088" y="2894372"/>
            <a:ext cx="1981200" cy="3124200"/>
          </a:xfrm>
          <a:prstGeom prst="ellipse">
            <a:avLst/>
          </a:prstGeom>
          <a:pattFill prst="pct25">
            <a:fgClr>
              <a:srgbClr val="FF00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589" name="Text Box 4"/>
              <p:cNvSpPr txBox="1">
                <a:spLocks noChangeArrowheads="1"/>
              </p:cNvSpPr>
              <p:nvPr/>
            </p:nvSpPr>
            <p:spPr bwMode="auto">
              <a:xfrm>
                <a:off x="1457325" y="1284808"/>
                <a:ext cx="6763839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dirty="0">
                    <a:latin typeface="Calibri" panose="020F0502020204030204" pitchFamily="34" charset="0"/>
                  </a:rPr>
                  <a:t>Suppose that all distances to vertices 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</a:rPr>
                  <a:t> are correct</a:t>
                </a:r>
              </a:p>
              <a:p>
                <a:r>
                  <a:rPr lang="en-US" altLang="en-US" sz="2400" dirty="0">
                    <a:latin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</a:rPr>
                  <a:t> has smallest current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400" dirty="0">
                    <a:latin typeface="Calibri" panose="020F050202020403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altLang="en-US" sz="2400" b="1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758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7325" y="1284808"/>
                <a:ext cx="6763839" cy="830997"/>
              </a:xfrm>
              <a:prstGeom prst="rect">
                <a:avLst/>
              </a:prstGeom>
              <a:blipFill>
                <a:blip r:embed="rId3"/>
                <a:stretch>
                  <a:fillRect l="-1351" t="-5882" r="-270" b="-161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7413" name="Text Box 5"/>
              <p:cNvSpPr txBox="1">
                <a:spLocks noChangeArrowheads="1"/>
              </p:cNvSpPr>
              <p:nvPr/>
            </p:nvSpPr>
            <p:spPr bwMode="auto">
              <a:xfrm>
                <a:off x="6927088" y="4516913"/>
                <a:ext cx="475277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dirty="0">
                    <a:latin typeface="Calibri" panose="020F0502020204030204" pitchFamily="34" charset="0"/>
                  </a:rPr>
                  <a:t> Since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400" dirty="0">
                    <a:solidFill>
                      <a:srgbClr val="0099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400" dirty="0">
                    <a:latin typeface="Calibri" panose="020F0502020204030204" pitchFamily="34" charset="0"/>
                  </a:rPr>
                  <a:t>was smallest,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’[</m:t>
                    </m:r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en-US" sz="2400" b="1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5741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7088" y="4516913"/>
                <a:ext cx="4752776" cy="461665"/>
              </a:xfrm>
              <a:prstGeom prst="rect">
                <a:avLst/>
              </a:prstGeom>
              <a:blipFill>
                <a:blip r:embed="rId4"/>
                <a:stretch>
                  <a:fillRect l="-513" t="-10526" r="-25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7414" name="Text Box 6"/>
              <p:cNvSpPr txBox="1">
                <a:spLocks noChangeArrowheads="1"/>
              </p:cNvSpPr>
              <p:nvPr/>
            </p:nvSpPr>
            <p:spPr bwMode="auto">
              <a:xfrm>
                <a:off x="7495414" y="5025741"/>
                <a:ext cx="293689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0" i="1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400" dirty="0">
                    <a:solidFill>
                      <a:srgbClr val="0099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400" dirty="0">
                    <a:solidFill>
                      <a:srgbClr val="006600"/>
                    </a:solidFill>
                    <a:latin typeface="Calibri" panose="020F0502020204030204" pitchFamily="34" charset="0"/>
                  </a:rPr>
                  <a:t>path length 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 0</a:t>
                </a:r>
                <a:endParaRPr lang="en-US" altLang="en-US" sz="2800" b="1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5741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95414" y="5025741"/>
                <a:ext cx="2936894" cy="461665"/>
              </a:xfrm>
              <a:prstGeom prst="rect">
                <a:avLst/>
              </a:prstGeom>
              <a:blipFill>
                <a:blip r:embed="rId5"/>
                <a:stretch>
                  <a:fillRect t="-11842" r="-2287" b="-30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592" name="Text Box 7"/>
              <p:cNvSpPr txBox="1">
                <a:spLocks noChangeArrowheads="1"/>
              </p:cNvSpPr>
              <p:nvPr/>
            </p:nvSpPr>
            <p:spPr bwMode="auto">
              <a:xfrm>
                <a:off x="1402729" y="2311264"/>
                <a:ext cx="950625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alt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400" dirty="0">
                    <a:latin typeface="Calibri" panose="020F0502020204030204" pitchFamily="34" charset="0"/>
                  </a:rPr>
                  <a:t>= length of shortest path from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</a:rPr>
                  <a:t> with only last edge leaving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</a:rPr>
                  <a:t> 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7592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2729" y="2311264"/>
                <a:ext cx="9506257" cy="461665"/>
              </a:xfrm>
              <a:prstGeom prst="rect">
                <a:avLst/>
              </a:prstGeom>
              <a:blipFill>
                <a:blip r:embed="rId6"/>
                <a:stretch>
                  <a:fillRect t="-9211" b="-30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93" name="Oval 8" descr="25%"/>
          <p:cNvSpPr>
            <a:spLocks noChangeArrowheads="1"/>
          </p:cNvSpPr>
          <p:nvPr/>
        </p:nvSpPr>
        <p:spPr bwMode="auto">
          <a:xfrm>
            <a:off x="1542288" y="2894372"/>
            <a:ext cx="2133600" cy="2971800"/>
          </a:xfrm>
          <a:prstGeom prst="ellipse">
            <a:avLst/>
          </a:prstGeom>
          <a:pattFill prst="pct25">
            <a:fgClr>
              <a:srgbClr val="0099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67594" name="Oval 9"/>
          <p:cNvSpPr>
            <a:spLocks noChangeArrowheads="1"/>
          </p:cNvSpPr>
          <p:nvPr/>
        </p:nvSpPr>
        <p:spPr bwMode="auto">
          <a:xfrm>
            <a:off x="1950276" y="4494572"/>
            <a:ext cx="76200" cy="76200"/>
          </a:xfrm>
          <a:prstGeom prst="ellipse">
            <a:avLst/>
          </a:prstGeom>
          <a:solidFill>
            <a:srgbClr val="0033CC"/>
          </a:solidFill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595" name="Text Box 10"/>
              <p:cNvSpPr txBox="1">
                <a:spLocks noChangeArrowheads="1"/>
              </p:cNvSpPr>
              <p:nvPr/>
            </p:nvSpPr>
            <p:spPr bwMode="auto">
              <a:xfrm>
                <a:off x="1643346" y="4178065"/>
                <a:ext cx="40748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altLang="en-US" sz="2800" b="1" dirty="0">
                  <a:solidFill>
                    <a:srgbClr val="0066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7595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3346" y="4178065"/>
                <a:ext cx="40748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96" name="Oval 11"/>
          <p:cNvSpPr>
            <a:spLocks noChangeArrowheads="1"/>
          </p:cNvSpPr>
          <p:nvPr/>
        </p:nvSpPr>
        <p:spPr bwMode="auto">
          <a:xfrm>
            <a:off x="5276088" y="5027972"/>
            <a:ext cx="76200" cy="762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602" name="Rectangle 17"/>
              <p:cNvSpPr>
                <a:spLocks noChangeArrowheads="1"/>
              </p:cNvSpPr>
              <p:nvPr/>
            </p:nvSpPr>
            <p:spPr bwMode="auto">
              <a:xfrm>
                <a:off x="5228707" y="5101941"/>
                <a:ext cx="43794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altLang="en-US" sz="2400" b="1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7602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8707" y="5101941"/>
                <a:ext cx="4379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7426" name="Rectangle 18"/>
              <p:cNvSpPr>
                <a:spLocks noChangeArrowheads="1"/>
              </p:cNvSpPr>
              <p:nvPr/>
            </p:nvSpPr>
            <p:spPr bwMode="auto">
              <a:xfrm>
                <a:off x="5066782" y="3577940"/>
                <a:ext cx="43152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2400" b="1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57426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6782" y="3577940"/>
                <a:ext cx="43152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999488" y="3931010"/>
            <a:ext cx="3416300" cy="1096962"/>
            <a:chOff x="1999488" y="3553505"/>
            <a:chExt cx="3416300" cy="1096962"/>
          </a:xfrm>
        </p:grpSpPr>
        <p:sp>
          <p:nvSpPr>
            <p:cNvPr id="657423" name="Freeform 15"/>
            <p:cNvSpPr>
              <a:spLocks/>
            </p:cNvSpPr>
            <p:nvPr/>
          </p:nvSpPr>
          <p:spPr bwMode="auto">
            <a:xfrm>
              <a:off x="4945888" y="3583667"/>
              <a:ext cx="469900" cy="1066800"/>
            </a:xfrm>
            <a:custGeom>
              <a:avLst/>
              <a:gdLst>
                <a:gd name="T0" fmla="*/ 2147483647 w 296"/>
                <a:gd name="T1" fmla="*/ 0 h 672"/>
                <a:gd name="T2" fmla="*/ 2147483647 w 296"/>
                <a:gd name="T3" fmla="*/ 2147483647 h 672"/>
                <a:gd name="T4" fmla="*/ 2147483647 w 296"/>
                <a:gd name="T5" fmla="*/ 2147483647 h 672"/>
                <a:gd name="T6" fmla="*/ 2147483647 w 296"/>
                <a:gd name="T7" fmla="*/ 2147483647 h 672"/>
                <a:gd name="T8" fmla="*/ 2147483647 w 296"/>
                <a:gd name="T9" fmla="*/ 2147483647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672">
                  <a:moveTo>
                    <a:pt x="16" y="0"/>
                  </a:moveTo>
                  <a:cubicBezTo>
                    <a:pt x="88" y="48"/>
                    <a:pt x="160" y="96"/>
                    <a:pt x="160" y="144"/>
                  </a:cubicBezTo>
                  <a:cubicBezTo>
                    <a:pt x="160" y="192"/>
                    <a:pt x="0" y="232"/>
                    <a:pt x="16" y="288"/>
                  </a:cubicBezTo>
                  <a:cubicBezTo>
                    <a:pt x="32" y="344"/>
                    <a:pt x="216" y="416"/>
                    <a:pt x="256" y="480"/>
                  </a:cubicBezTo>
                  <a:cubicBezTo>
                    <a:pt x="296" y="544"/>
                    <a:pt x="276" y="608"/>
                    <a:pt x="256" y="672"/>
                  </a:cubicBezTo>
                </a:path>
              </a:pathLst>
            </a:custGeom>
            <a:noFill/>
            <a:ln w="28575" cap="flat" cmpd="sng">
              <a:solidFill>
                <a:srgbClr val="00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7424" name="Freeform 16"/>
            <p:cNvSpPr>
              <a:spLocks/>
            </p:cNvSpPr>
            <p:nvPr/>
          </p:nvSpPr>
          <p:spPr bwMode="auto">
            <a:xfrm>
              <a:off x="1999488" y="3583667"/>
              <a:ext cx="2971800" cy="533400"/>
            </a:xfrm>
            <a:custGeom>
              <a:avLst/>
              <a:gdLst>
                <a:gd name="T0" fmla="*/ 0 w 1872"/>
                <a:gd name="T1" fmla="*/ 2147483647 h 336"/>
                <a:gd name="T2" fmla="*/ 2147483647 w 1872"/>
                <a:gd name="T3" fmla="*/ 2147483647 h 336"/>
                <a:gd name="T4" fmla="*/ 2147483647 w 1872"/>
                <a:gd name="T5" fmla="*/ 2147483647 h 336"/>
                <a:gd name="T6" fmla="*/ 2147483647 w 1872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72" h="336">
                  <a:moveTo>
                    <a:pt x="0" y="336"/>
                  </a:moveTo>
                  <a:cubicBezTo>
                    <a:pt x="68" y="196"/>
                    <a:pt x="136" y="56"/>
                    <a:pt x="288" y="48"/>
                  </a:cubicBezTo>
                  <a:cubicBezTo>
                    <a:pt x="440" y="40"/>
                    <a:pt x="648" y="296"/>
                    <a:pt x="912" y="288"/>
                  </a:cubicBezTo>
                  <a:cubicBezTo>
                    <a:pt x="1176" y="280"/>
                    <a:pt x="1712" y="48"/>
                    <a:pt x="1872" y="0"/>
                  </a:cubicBezTo>
                </a:path>
              </a:pathLst>
            </a:custGeom>
            <a:noFill/>
            <a:ln w="28575" cap="flat" cmpd="sng">
              <a:solidFill>
                <a:srgbClr val="00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7427" name="Oval 19"/>
            <p:cNvSpPr>
              <a:spLocks noChangeArrowheads="1"/>
            </p:cNvSpPr>
            <p:nvPr/>
          </p:nvSpPr>
          <p:spPr bwMode="auto">
            <a:xfrm>
              <a:off x="4971288" y="3553505"/>
              <a:ext cx="76200" cy="7620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7605" name="Text Box 20"/>
              <p:cNvSpPr txBox="1">
                <a:spLocks noChangeArrowheads="1"/>
              </p:cNvSpPr>
              <p:nvPr/>
            </p:nvSpPr>
            <p:spPr bwMode="auto">
              <a:xfrm>
                <a:off x="2401327" y="3304097"/>
                <a:ext cx="42832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US" altLang="en-US" sz="2400" b="1" dirty="0">
                  <a:solidFill>
                    <a:srgbClr val="0066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7605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1327" y="3304097"/>
                <a:ext cx="428322" cy="461665"/>
              </a:xfrm>
              <a:prstGeom prst="rect">
                <a:avLst/>
              </a:prstGeom>
              <a:blipFill>
                <a:blip r:embed="rId10"/>
                <a:stretch>
                  <a:fillRect l="-2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7429" name="Text Box 21"/>
              <p:cNvSpPr txBox="1">
                <a:spLocks noChangeArrowheads="1"/>
              </p:cNvSpPr>
              <p:nvPr/>
            </p:nvSpPr>
            <p:spPr bwMode="auto">
              <a:xfrm>
                <a:off x="6724703" y="3435484"/>
                <a:ext cx="5036849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dirty="0">
                    <a:latin typeface="Calibri" panose="020F0502020204030204" pitchFamily="34" charset="0"/>
                  </a:rPr>
                  <a:t>Suppose some other path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400" dirty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.        </a:t>
                </a:r>
              </a:p>
              <a:p>
                <a:r>
                  <a:rPr lang="en-US" altLang="en-US" sz="2400" dirty="0">
                    <a:latin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400" dirty="0">
                    <a:latin typeface="Calibri" panose="020F0502020204030204" pitchFamily="34" charset="0"/>
                  </a:rPr>
                  <a:t>= 1</a:t>
                </a:r>
                <a:r>
                  <a:rPr lang="en-US" altLang="en-US" sz="2400" baseline="30000" dirty="0">
                    <a:latin typeface="Calibri" panose="020F0502020204030204" pitchFamily="34" charset="0"/>
                  </a:rPr>
                  <a:t>st</a:t>
                </a:r>
                <a:r>
                  <a:rPr lang="en-US" altLang="en-US" sz="2400" dirty="0">
                    <a:latin typeface="Calibri" panose="020F0502020204030204" pitchFamily="34" charset="0"/>
                  </a:rPr>
                  <a:t> vertex on this path not 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57429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4703" y="3435484"/>
                <a:ext cx="5036849" cy="830997"/>
              </a:xfrm>
              <a:prstGeom prst="rect">
                <a:avLst/>
              </a:prstGeom>
              <a:blipFill>
                <a:blip r:embed="rId11"/>
                <a:stretch>
                  <a:fillRect l="-1816" t="-5882" b="-161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7430" name="Text Box 22"/>
              <p:cNvSpPr txBox="1">
                <a:spLocks noChangeArrowheads="1"/>
              </p:cNvSpPr>
              <p:nvPr/>
            </p:nvSpPr>
            <p:spPr bwMode="auto">
              <a:xfrm>
                <a:off x="7028688" y="5482940"/>
                <a:ext cx="402405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⇒</a:t>
                </a:r>
                <a:r>
                  <a:rPr lang="en-US" altLang="en-US" sz="2400" dirty="0">
                    <a:latin typeface="Calibri" panose="020F0502020204030204" pitchFamily="34" charset="0"/>
                  </a:rPr>
                  <a:t> length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</a:rPr>
                  <a:t> is at least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’[</m:t>
                    </m:r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657430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8688" y="5482940"/>
                <a:ext cx="4024050" cy="461665"/>
              </a:xfrm>
              <a:prstGeom prst="rect">
                <a:avLst/>
              </a:prstGeom>
              <a:blipFill>
                <a:blip r:embed="rId12"/>
                <a:stretch>
                  <a:fillRect l="-2273" t="-11842" b="-30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7431" name="Text Box 23"/>
              <p:cNvSpPr txBox="1">
                <a:spLocks noChangeArrowheads="1"/>
              </p:cNvSpPr>
              <p:nvPr/>
            </p:nvSpPr>
            <p:spPr bwMode="auto">
              <a:xfrm>
                <a:off x="1704213" y="6047297"/>
                <a:ext cx="909614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dirty="0">
                    <a:latin typeface="Calibri" panose="020F0502020204030204" pitchFamily="34" charset="0"/>
                  </a:rPr>
                  <a:t>Therefore adding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</a:rPr>
                  <a:t> maintains that all distances inside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</a:rPr>
                  <a:t> are correct</a:t>
                </a:r>
              </a:p>
            </p:txBody>
          </p:sp>
        </mc:Choice>
        <mc:Fallback>
          <p:sp>
            <p:nvSpPr>
              <p:cNvPr id="65743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4213" y="6047297"/>
                <a:ext cx="9096144" cy="461665"/>
              </a:xfrm>
              <a:prstGeom prst="rect">
                <a:avLst/>
              </a:prstGeom>
              <a:blipFill>
                <a:blip r:embed="rId13"/>
                <a:stretch>
                  <a:fillRect l="-1072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 Box 20"/>
              <p:cNvSpPr txBox="1">
                <a:spLocks noChangeArrowheads="1"/>
              </p:cNvSpPr>
              <p:nvPr/>
            </p:nvSpPr>
            <p:spPr bwMode="auto">
              <a:xfrm>
                <a:off x="5008533" y="3070416"/>
                <a:ext cx="93544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US" altLang="en-US" sz="2400" b="1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8533" y="3070416"/>
                <a:ext cx="935448" cy="461665"/>
              </a:xfrm>
              <a:prstGeom prst="rect">
                <a:avLst/>
              </a:prstGeom>
              <a:blipFill>
                <a:blip r:embed="rId14"/>
                <a:stretch>
                  <a:fillRect l="-1307" b="-18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020824" y="4547025"/>
            <a:ext cx="3255264" cy="973538"/>
            <a:chOff x="2020824" y="4169520"/>
            <a:chExt cx="3255264" cy="973538"/>
          </a:xfrm>
        </p:grpSpPr>
        <p:sp>
          <p:nvSpPr>
            <p:cNvPr id="67597" name="Oval 12"/>
            <p:cNvSpPr>
              <a:spLocks noChangeArrowheads="1"/>
            </p:cNvSpPr>
            <p:nvPr/>
          </p:nvSpPr>
          <p:spPr bwMode="auto">
            <a:xfrm>
              <a:off x="3371088" y="4726667"/>
              <a:ext cx="76200" cy="76200"/>
            </a:xfrm>
            <a:prstGeom prst="ellipse">
              <a:avLst/>
            </a:prstGeom>
            <a:solidFill>
              <a:srgbClr val="0033CC"/>
            </a:solidFill>
            <a:ln w="2857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20824" y="4169520"/>
              <a:ext cx="3255264" cy="973538"/>
              <a:chOff x="2020824" y="4169520"/>
              <a:chExt cx="3255264" cy="973538"/>
            </a:xfrm>
          </p:grpSpPr>
          <p:sp>
            <p:nvSpPr>
              <p:cNvPr id="67598" name="Line 13"/>
              <p:cNvSpPr>
                <a:spLocks noChangeShapeType="1"/>
              </p:cNvSpPr>
              <p:nvPr/>
            </p:nvSpPr>
            <p:spPr bwMode="auto">
              <a:xfrm flipV="1">
                <a:off x="3447288" y="4726666"/>
                <a:ext cx="1828800" cy="719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Freeform 2"/>
              <p:cNvSpPr/>
              <p:nvPr/>
            </p:nvSpPr>
            <p:spPr>
              <a:xfrm>
                <a:off x="2020824" y="4169520"/>
                <a:ext cx="1362456" cy="594504"/>
              </a:xfrm>
              <a:custGeom>
                <a:avLst/>
                <a:gdLst>
                  <a:gd name="connsiteX0" fmla="*/ 0 w 1362456"/>
                  <a:gd name="connsiteY0" fmla="*/ 144 h 594504"/>
                  <a:gd name="connsiteX1" fmla="*/ 758952 w 1362456"/>
                  <a:gd name="connsiteY1" fmla="*/ 82440 h 594504"/>
                  <a:gd name="connsiteX2" fmla="*/ 1161288 w 1362456"/>
                  <a:gd name="connsiteY2" fmla="*/ 503064 h 594504"/>
                  <a:gd name="connsiteX3" fmla="*/ 1362456 w 1362456"/>
                  <a:gd name="connsiteY3" fmla="*/ 594504 h 59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2456" h="594504">
                    <a:moveTo>
                      <a:pt x="0" y="144"/>
                    </a:moveTo>
                    <a:cubicBezTo>
                      <a:pt x="282702" y="-618"/>
                      <a:pt x="565404" y="-1380"/>
                      <a:pt x="758952" y="82440"/>
                    </a:cubicBezTo>
                    <a:cubicBezTo>
                      <a:pt x="952500" y="166260"/>
                      <a:pt x="1060704" y="417720"/>
                      <a:pt x="1161288" y="503064"/>
                    </a:cubicBezTo>
                    <a:cubicBezTo>
                      <a:pt x="1261872" y="588408"/>
                      <a:pt x="1312164" y="591456"/>
                      <a:pt x="1362456" y="594504"/>
                    </a:cubicBezTo>
                  </a:path>
                </a:pathLst>
              </a:custGeom>
              <a:noFill/>
              <a:ln w="28575">
                <a:solidFill>
                  <a:srgbClr val="0066CC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868714" y="4773726"/>
                <a:ext cx="6444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edge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340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3" grpId="0"/>
      <p:bldP spid="657414" grpId="0"/>
      <p:bldP spid="657426" grpId="0"/>
      <p:bldP spid="657430" grpId="0"/>
      <p:bldP spid="65743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D981C3-BE0D-48A7-BF8E-316426C96523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65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61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509088"/>
                <a:ext cx="10078974" cy="5200045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/>
                  <a:t>Algorithm also produces a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tree</a:t>
                </a:r>
                <a:r>
                  <a:rPr lang="en-US" altLang="en-US" dirty="0"/>
                  <a:t> of shortest paths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dirty="0"/>
                  <a:t> following the inverse of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𝒑𝒓𝒆𝒅</m:t>
                    </m:r>
                  </m:oMath>
                </a14:m>
                <a:r>
                  <a:rPr lang="en-US" altLang="en-US" dirty="0"/>
                  <a:t> links</a:t>
                </a:r>
              </a:p>
              <a:p>
                <a:pPr lvl="1" eaLnBrk="1" hangingPunct="1"/>
                <a:r>
                  <a:rPr lang="en-US" altLang="en-US" dirty="0"/>
                  <a:t>From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dirty="0"/>
                  <a:t> follow its ancestors in the tree back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dirty="0"/>
                  <a:t>reversing edges along the path</a:t>
                </a:r>
              </a:p>
              <a:p>
                <a:pPr lvl="1" eaLnBrk="1" hangingPunct="1"/>
                <a:endParaRPr lang="en-US" altLang="en-US" dirty="0">
                  <a:solidFill>
                    <a:srgbClr val="0033CC"/>
                  </a:solidFill>
                </a:endParaRPr>
              </a:p>
              <a:p>
                <a:pPr eaLnBrk="1" hangingPunct="1"/>
                <a:r>
                  <a:rPr lang="en-US" altLang="en-US" dirty="0"/>
                  <a:t>If all you care about is the shortest path from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dirty="0"/>
                  <a:t> simply stop the algorithm when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dirty="0"/>
                  <a:t> is added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altLang="en-US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6861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509088"/>
                <a:ext cx="10078974" cy="5200045"/>
              </a:xfrm>
              <a:blipFill>
                <a:blip r:embed="rId3"/>
                <a:stretch>
                  <a:fillRect l="-1088" t="-1993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8705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A5041-620D-2747-FB21-FFACE0496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F562DD48-7C56-01F1-3F26-3A7ACBC0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82414D-ADEF-4D4F-A895-BEACB58DAAC3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66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2268658-BCE5-E3D2-AE2A-18AF97E405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Dijkstra’s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88" name="Rectangle 3">
                <a:extLst>
                  <a:ext uri="{FF2B5EF4-FFF2-40B4-BE49-F238E27FC236}">
                    <a16:creationId xmlns:a16="http://schemas.microsoft.com/office/drawing/2014/main" id="{D05B339B-C51B-2126-7DA4-361D9CD11D9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509088"/>
                <a:ext cx="11242509" cy="5200045"/>
              </a:xfrm>
            </p:spPr>
            <p:txBody>
              <a:bodyPr>
                <a:noAutofit/>
              </a:bodyPr>
              <a:lstStyle/>
              <a:p>
                <a:pPr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Dijkstra(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000" dirty="0"/>
                  <a:t>,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2000" dirty="0"/>
                  <a:t>,</a:t>
                </a:r>
                <a:r>
                  <a:rPr lang="en-US" altLang="en-US" sz="2000" b="1" i="0" dirty="0">
                    <a:solidFill>
                      <a:srgbClr val="0066CC"/>
                    </a:solidFill>
                    <a:latin typeface="+mj-lt"/>
                  </a:rPr>
                  <a:t>s</a:t>
                </a:r>
                <a:r>
                  <a:rPr lang="en-US" altLang="en-US" sz="2000" dirty="0"/>
                  <a:t>)</a:t>
                </a:r>
              </a:p>
              <a:p>
                <a:pPr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	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= </a:t>
                </a:r>
                <a:r>
                  <a:rPr lang="en-US" altLang="en-US" sz="20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{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}</a:t>
                </a:r>
              </a:p>
              <a:p>
                <a:pPr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	while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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𝑽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{</a:t>
                </a:r>
              </a:p>
              <a:p>
                <a:pPr lvl="1"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	among all edges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=(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  <m:r>
                      <a:rPr lang="en-US" altLang="en-US" sz="20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 </m:t>
                    </m:r>
                  </m:oMath>
                </a14:m>
                <a:r>
                  <a:rPr lang="en-US" altLang="en-US" sz="2000" dirty="0" err="1">
                    <a:sym typeface="Symbol" panose="05050102010706020507" pitchFamily="18" charset="2"/>
                  </a:rPr>
                  <a:t>s.t.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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select* one  with the minimum value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]+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𝒘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  <m:r>
                      <a:rPr lang="en-US" alt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	 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20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𝒗</m:t>
                        </m:r>
                      </m:e>
                    </m:d>
                  </m:oMath>
                </a14:m>
                <a:endParaRPr lang="en-US" altLang="en-US" sz="2000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=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𝒖</m:t>
                        </m:r>
                      </m:e>
                    </m:d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𝒘</m:t>
                    </m:r>
                    <m:d>
                      <m:dPr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𝒆</m:t>
                        </m:r>
                      </m:e>
                    </m:d>
                  </m:oMath>
                </a14:m>
                <a:endParaRPr lang="en-US" altLang="en-US" sz="2000" i="1" dirty="0">
                  <a:solidFill>
                    <a:srgbClr val="0066CC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𝒑𝒓𝒆𝒅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} </a:t>
                </a:r>
              </a:p>
              <a:p>
                <a:pPr lvl="1"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*For each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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2000" b="1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maintain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’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= minimum value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]+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𝒘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b="1" dirty="0">
                    <a:sym typeface="Symbol" panose="05050102010706020507" pitchFamily="18" charset="2"/>
                  </a:rPr>
                  <a:t>                                                                      				          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over all vertices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 err="1">
                    <a:sym typeface="Symbol" panose="05050102010706020507" pitchFamily="18" charset="2"/>
                  </a:rPr>
                  <a:t>s.t.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=(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 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is in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41988" name="Rectangle 3">
                <a:extLst>
                  <a:ext uri="{FF2B5EF4-FFF2-40B4-BE49-F238E27FC236}">
                    <a16:creationId xmlns:a16="http://schemas.microsoft.com/office/drawing/2014/main" id="{D05B339B-C51B-2126-7DA4-361D9CD11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509088"/>
                <a:ext cx="11242509" cy="5200045"/>
              </a:xfrm>
              <a:blipFill>
                <a:blip r:embed="rId3"/>
                <a:stretch>
                  <a:fillRect l="-542" t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8303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Implementing 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3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972192"/>
                <a:ext cx="8734806" cy="5200045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800" dirty="0"/>
                  <a:t>Need to </a:t>
                </a:r>
              </a:p>
              <a:p>
                <a:pPr lvl="1"/>
                <a:r>
                  <a:rPr lang="en-US" altLang="en-US" dirty="0"/>
                  <a:t>keep current distance values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’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altLang="en-US" dirty="0"/>
                  <a:t> for nodes in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altLang="en-US" b="1" dirty="0">
                  <a:solidFill>
                    <a:srgbClr val="0066CC"/>
                  </a:solidFill>
                </a:endParaRPr>
              </a:p>
              <a:p>
                <a:pPr lvl="1"/>
                <a:r>
                  <a:rPr lang="en-US" altLang="en-US" dirty="0"/>
                  <a:t>find minimum current distance value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’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𝒗</m:t>
                        </m:r>
                      </m:e>
                    </m:d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reduce distances in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’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altLang="en-US" dirty="0"/>
                  <a:t> when vertex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</m:oMath>
                </a14:m>
                <a:r>
                  <a:rPr lang="en-US" altLang="en-US" dirty="0"/>
                  <a:t> moved to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altLang="en-US" b="1" dirty="0">
                  <a:solidFill>
                    <a:srgbClr val="0066CC"/>
                  </a:solidFill>
                </a:endParaRPr>
              </a:p>
              <a:p>
                <a:pPr lvl="1" eaLnBrk="1" hangingPunct="1"/>
                <a:endParaRPr lang="en-US" altLang="en-US" b="1" dirty="0"/>
              </a:p>
            </p:txBody>
          </p:sp>
        </mc:Choice>
        <mc:Fallback xmlns="">
          <p:sp>
            <p:nvSpPr>
              <p:cNvPr id="696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72192"/>
                <a:ext cx="8734806" cy="5200045"/>
              </a:xfrm>
              <a:blipFill>
                <a:blip r:embed="rId3"/>
                <a:stretch>
                  <a:fillRect l="-1396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076E87-6F74-4A69-9088-F3894C93824B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67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253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C603C5-3767-42E1-999F-F5DFD72F82C9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68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Data Structure Review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66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358086"/>
                <a:ext cx="9813798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000" b="1" dirty="0"/>
                  <a:t>Priority Queue: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1800" dirty="0"/>
                  <a:t>Elements each with an associated </a:t>
                </a:r>
                <a:r>
                  <a:rPr lang="en-US" altLang="en-US" sz="1800" b="1" dirty="0"/>
                  <a:t>key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1800" dirty="0"/>
                  <a:t>Operations</a:t>
                </a: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1800" b="1" dirty="0"/>
                  <a:t>Insert</a:t>
                </a: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1800" b="1" dirty="0"/>
                  <a:t>Find-min</a:t>
                </a:r>
              </a:p>
              <a:p>
                <a:pPr lvl="3" eaLnBrk="1" hangingPunct="1">
                  <a:lnSpc>
                    <a:spcPct val="100000"/>
                  </a:lnSpc>
                </a:pPr>
                <a:r>
                  <a:rPr lang="en-US" altLang="en-US" sz="1800" dirty="0"/>
                  <a:t>Return the element with the smallest key</a:t>
                </a: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1800" b="1" dirty="0"/>
                  <a:t>Delete-min</a:t>
                </a:r>
              </a:p>
              <a:p>
                <a:pPr lvl="3" eaLnBrk="1" hangingPunct="1">
                  <a:lnSpc>
                    <a:spcPct val="100000"/>
                  </a:lnSpc>
                </a:pPr>
                <a:r>
                  <a:rPr lang="en-US" altLang="en-US" sz="1800" dirty="0"/>
                  <a:t>Return the element with the smallest key and delete it from the data structure</a:t>
                </a: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1800" b="1" dirty="0"/>
                  <a:t>Decrease-key</a:t>
                </a:r>
              </a:p>
              <a:p>
                <a:pPr lvl="3" eaLnBrk="1" hangingPunct="1">
                  <a:lnSpc>
                    <a:spcPct val="100000"/>
                  </a:lnSpc>
                </a:pPr>
                <a:r>
                  <a:rPr lang="en-US" altLang="en-US" sz="1800" dirty="0"/>
                  <a:t>Decrease the key value of some element</a:t>
                </a:r>
                <a:endParaRPr lang="en-US" altLang="en-US" sz="1400" dirty="0"/>
              </a:p>
              <a:p>
                <a:pPr marL="0" indent="0" eaLnBrk="1" hangingPunct="1">
                  <a:lnSpc>
                    <a:spcPct val="100000"/>
                  </a:lnSpc>
                  <a:buNone/>
                </a:pPr>
                <a:endParaRPr lang="en-US" altLang="en-US" sz="800" dirty="0"/>
              </a:p>
              <a:p>
                <a:pPr marL="0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000" dirty="0"/>
                  <a:t>Implementations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1800" dirty="0"/>
                  <a:t>Arrays:  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en-US" sz="1800" dirty="0"/>
                  <a:t>time find/delete-min, 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en-US" sz="1800" dirty="0"/>
                  <a:t>time insert/decrease-key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1800" dirty="0"/>
                  <a:t>Heaps: 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en-US" sz="1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dirty="0"/>
                  <a:t> time insert/decrease-key/delete-min,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dirty="0"/>
                  <a:t> time find-min</a:t>
                </a:r>
              </a:p>
              <a:p>
                <a:pPr lvl="3" eaLnBrk="1" hangingPunct="1">
                  <a:lnSpc>
                    <a:spcPct val="80000"/>
                  </a:lnSpc>
                </a:pPr>
                <a:endParaRPr lang="en-US" altLang="en-US" sz="1400" dirty="0"/>
              </a:p>
            </p:txBody>
          </p:sp>
        </mc:Choice>
        <mc:Fallback>
          <p:sp>
            <p:nvSpPr>
              <p:cNvPr id="7066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358086"/>
                <a:ext cx="9813798" cy="5200045"/>
              </a:xfrm>
              <a:blipFill>
                <a:blip r:embed="rId3"/>
                <a:stretch>
                  <a:fillRect l="-621" t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3588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C80328-91D9-441B-B128-025C03AE5CDF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69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Dijkstra’s Algorithm with Priority Queues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68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567811"/>
                <a:ext cx="9155430" cy="5200045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/>
                  <a:t>For each vertex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800" dirty="0"/>
                  <a:t> not in tree maintain cost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sz="28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800" dirty="0"/>
                  <a:t>of current cheapest path through tree to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altLang="en-US" sz="2800" b="1" dirty="0">
                  <a:solidFill>
                    <a:srgbClr val="0066CC"/>
                  </a:solidFill>
                </a:endParaRPr>
              </a:p>
              <a:p>
                <a:pPr lvl="1" eaLnBrk="1" hangingPunct="1"/>
                <a:r>
                  <a:rPr lang="en-US" altLang="en-US" dirty="0"/>
                  <a:t>Store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dirty="0"/>
                  <a:t> in priority queue with key = length of this path</a:t>
                </a:r>
              </a:p>
              <a:p>
                <a:pPr eaLnBrk="1" hangingPunct="1"/>
                <a:r>
                  <a:rPr lang="en-US" altLang="en-US" sz="2800" dirty="0"/>
                  <a:t>Operations:  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9900"/>
                    </a:solidFill>
                  </a:rPr>
                  <a:t>insertions</a:t>
                </a:r>
                <a:r>
                  <a:rPr lang="en-US" altLang="en-US" sz="2400" dirty="0"/>
                  <a:t> (each vertex added once)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9900"/>
                    </a:solidFill>
                  </a:rPr>
                  <a:t>delete-</a:t>
                </a:r>
                <a:r>
                  <a:rPr lang="en-US" altLang="en-US" sz="2400" dirty="0" err="1">
                    <a:solidFill>
                      <a:srgbClr val="009900"/>
                    </a:solidFill>
                  </a:rPr>
                  <a:t>mins</a:t>
                </a:r>
                <a:r>
                  <a:rPr lang="en-US" altLang="en-US" sz="2400" dirty="0"/>
                  <a:t> (each vertex deleted once)</a:t>
                </a:r>
              </a:p>
              <a:p>
                <a:pPr lvl="2" eaLnBrk="1" hangingPunct="1"/>
                <a:r>
                  <a:rPr lang="en-US" altLang="en-US" sz="2400" dirty="0"/>
                  <a:t>pick the vertex of smallest key, remove it from the priority queue and add its edge to the graph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9900"/>
                    </a:solidFill>
                  </a:rPr>
                  <a:t>decrease-keys</a:t>
                </a:r>
                <a:r>
                  <a:rPr lang="en-US" altLang="en-US" sz="2400" dirty="0"/>
                  <a:t> (each edge updates one vertex)</a:t>
                </a:r>
              </a:p>
            </p:txBody>
          </p:sp>
        </mc:Choice>
        <mc:Fallback>
          <p:sp>
            <p:nvSpPr>
              <p:cNvPr id="7168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567811"/>
                <a:ext cx="9155430" cy="5200045"/>
              </a:xfrm>
              <a:blipFill>
                <a:blip r:embed="rId3"/>
                <a:stretch>
                  <a:fillRect l="-1198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88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Scheduling All Intervals: Interval Partitioning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3" name="Rectangle 20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972192"/>
                <a:ext cx="10533721" cy="5200045"/>
              </a:xfrm>
            </p:spPr>
            <p:txBody>
              <a:bodyPr/>
              <a:lstStyle/>
              <a:p>
                <a:pPr marL="0" lvl="0" indent="0">
                  <a:lnSpc>
                    <a:spcPct val="110000"/>
                  </a:lnSpc>
                  <a:buNone/>
                </a:pPr>
                <a:endParaRPr lang="en-US" altLang="en-US" sz="1400" b="1" dirty="0">
                  <a:solidFill>
                    <a:srgbClr val="695082"/>
                  </a:solidFill>
                </a:endParaRPr>
              </a:p>
              <a:p>
                <a:pPr marL="0" lvl="0" indent="0">
                  <a:lnSpc>
                    <a:spcPct val="110000"/>
                  </a:lnSpc>
                  <a:buNone/>
                </a:pPr>
                <a:r>
                  <a:rPr lang="en-US" altLang="en-US" sz="20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0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  The </a:t>
                </a:r>
                <a:r>
                  <a:rPr lang="en-US" altLang="en-US" sz="2000" dirty="0">
                    <a:solidFill>
                      <a:srgbClr val="C00000"/>
                    </a:solidFill>
                  </a:rPr>
                  <a:t>depth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 of a set of open intervals is the maximum number that contain any given time.</a:t>
                </a:r>
              </a:p>
              <a:p>
                <a:pPr lvl="4">
                  <a:lnSpc>
                    <a:spcPct val="110000"/>
                  </a:lnSpc>
                </a:pPr>
                <a:endParaRPr lang="en-US" altLang="en-US" sz="600" dirty="0">
                  <a:solidFill>
                    <a:prstClr val="black"/>
                  </a:solidFill>
                </a:endParaRPr>
              </a:p>
              <a:p>
                <a:pPr marL="0" lvl="0" indent="0">
                  <a:lnSpc>
                    <a:spcPct val="110000"/>
                  </a:lnSpc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</a:rPr>
                  <a:t>Key observation:  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# of rooms needed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depth.</a:t>
                </a:r>
              </a:p>
              <a:p>
                <a:pPr lvl="1" eaLnBrk="1" hangingPunct="1"/>
                <a:endParaRPr lang="en-US" altLang="en-US" sz="1200" dirty="0"/>
              </a:p>
              <a:p>
                <a:pPr marL="0" indent="0">
                  <a:buNone/>
                </a:pPr>
                <a:r>
                  <a:rPr lang="en-US" altLang="en-US" sz="2000" b="1" dirty="0">
                    <a:solidFill>
                      <a:srgbClr val="695082"/>
                    </a:solidFill>
                  </a:rPr>
                  <a:t>Example:</a:t>
                </a:r>
                <a:r>
                  <a:rPr lang="en-US" altLang="en-US" sz="2000" dirty="0"/>
                  <a:t>  This schedule uses only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en-US" sz="2000" dirty="0"/>
                  <a:t> rooms.   Since depth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en-US" sz="2000" dirty="0"/>
                  <a:t> this is optimal.</a:t>
                </a:r>
              </a:p>
            </p:txBody>
          </p:sp>
        </mc:Choice>
        <mc:Fallback xmlns="">
          <p:sp>
            <p:nvSpPr>
              <p:cNvPr id="16393" name="Rectangle 2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10533721" cy="5200045"/>
              </a:xfrm>
              <a:blipFill>
                <a:blip r:embed="rId5"/>
                <a:stretch>
                  <a:fillRect l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4EC750-3A70-4CBB-912A-5FB24ACD644B}" type="slidenum">
              <a:rPr lang="en-US" altLang="en-US" sz="1400">
                <a:latin typeface="Calibri" panose="020F0502020204030204" pitchFamily="34" charset="0"/>
              </a:rPr>
              <a:pPr/>
              <a:t>7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grpSp>
        <p:nvGrpSpPr>
          <p:cNvPr id="105" name="Group 53" descr="Better schedule for interval partitioning"/>
          <p:cNvGrpSpPr>
            <a:grpSpLocks/>
          </p:cNvGrpSpPr>
          <p:nvPr/>
        </p:nvGrpSpPr>
        <p:grpSpPr bwMode="auto">
          <a:xfrm>
            <a:off x="1773936" y="3977640"/>
            <a:ext cx="7339012" cy="2057400"/>
            <a:chOff x="739" y="2802"/>
            <a:chExt cx="4623" cy="1296"/>
          </a:xfrm>
        </p:grpSpPr>
        <p:grpSp>
          <p:nvGrpSpPr>
            <p:cNvPr id="106" name="Group 54"/>
            <p:cNvGrpSpPr>
              <a:grpSpLocks/>
            </p:cNvGrpSpPr>
            <p:nvPr/>
          </p:nvGrpSpPr>
          <p:grpSpPr bwMode="auto">
            <a:xfrm>
              <a:off x="814" y="2802"/>
              <a:ext cx="4204" cy="1062"/>
              <a:chOff x="814" y="2434"/>
              <a:chExt cx="4204" cy="1430"/>
            </a:xfrm>
          </p:grpSpPr>
          <p:sp>
            <p:nvSpPr>
              <p:cNvPr id="138" name="Line 55"/>
              <p:cNvSpPr>
                <a:spLocks noChangeShapeType="1"/>
              </p:cNvSpPr>
              <p:nvPr/>
            </p:nvSpPr>
            <p:spPr bwMode="auto">
              <a:xfrm rot="-5400000">
                <a:off x="364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39" name="Line 56"/>
              <p:cNvSpPr>
                <a:spLocks noChangeShapeType="1"/>
              </p:cNvSpPr>
              <p:nvPr/>
            </p:nvSpPr>
            <p:spPr bwMode="auto">
              <a:xfrm rot="-5400000">
                <a:off x="102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40" name="Line 57"/>
              <p:cNvSpPr>
                <a:spLocks noChangeShapeType="1"/>
              </p:cNvSpPr>
              <p:nvPr/>
            </p:nvSpPr>
            <p:spPr bwMode="auto">
              <a:xfrm rot="-5400000">
                <a:off x="890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41" name="Line 58"/>
              <p:cNvSpPr>
                <a:spLocks noChangeShapeType="1"/>
              </p:cNvSpPr>
              <p:nvPr/>
            </p:nvSpPr>
            <p:spPr bwMode="auto">
              <a:xfrm rot="-5400000">
                <a:off x="627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42" name="Line 59"/>
              <p:cNvSpPr>
                <a:spLocks noChangeShapeType="1"/>
              </p:cNvSpPr>
              <p:nvPr/>
            </p:nvSpPr>
            <p:spPr bwMode="auto">
              <a:xfrm rot="-5400000">
                <a:off x="1152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43" name="Line 60"/>
              <p:cNvSpPr>
                <a:spLocks noChangeShapeType="1"/>
              </p:cNvSpPr>
              <p:nvPr/>
            </p:nvSpPr>
            <p:spPr bwMode="auto">
              <a:xfrm rot="-5400000">
                <a:off x="1939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44" name="Line 61"/>
              <p:cNvSpPr>
                <a:spLocks noChangeShapeType="1"/>
              </p:cNvSpPr>
              <p:nvPr/>
            </p:nvSpPr>
            <p:spPr bwMode="auto">
              <a:xfrm rot="-5400000">
                <a:off x="1677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45" name="Line 62"/>
              <p:cNvSpPr>
                <a:spLocks noChangeShapeType="1"/>
              </p:cNvSpPr>
              <p:nvPr/>
            </p:nvSpPr>
            <p:spPr bwMode="auto">
              <a:xfrm rot="-5400000">
                <a:off x="2464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46" name="Line 63"/>
              <p:cNvSpPr>
                <a:spLocks noChangeShapeType="1"/>
              </p:cNvSpPr>
              <p:nvPr/>
            </p:nvSpPr>
            <p:spPr bwMode="auto">
              <a:xfrm rot="-5400000">
                <a:off x="2202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47" name="Line 64"/>
              <p:cNvSpPr>
                <a:spLocks noChangeShapeType="1"/>
              </p:cNvSpPr>
              <p:nvPr/>
            </p:nvSpPr>
            <p:spPr bwMode="auto">
              <a:xfrm rot="-5400000">
                <a:off x="2990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48" name="Line 65"/>
              <p:cNvSpPr>
                <a:spLocks noChangeShapeType="1"/>
              </p:cNvSpPr>
              <p:nvPr/>
            </p:nvSpPr>
            <p:spPr bwMode="auto">
              <a:xfrm rot="-5400000">
                <a:off x="2727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49" name="Line 66"/>
              <p:cNvSpPr>
                <a:spLocks noChangeShapeType="1"/>
              </p:cNvSpPr>
              <p:nvPr/>
            </p:nvSpPr>
            <p:spPr bwMode="auto">
              <a:xfrm rot="-5400000">
                <a:off x="1415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50" name="Line 67"/>
              <p:cNvSpPr>
                <a:spLocks noChangeShapeType="1"/>
              </p:cNvSpPr>
              <p:nvPr/>
            </p:nvSpPr>
            <p:spPr bwMode="auto">
              <a:xfrm rot="-5400000">
                <a:off x="3255" y="3146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51" name="Line 68"/>
              <p:cNvSpPr>
                <a:spLocks noChangeShapeType="1"/>
              </p:cNvSpPr>
              <p:nvPr/>
            </p:nvSpPr>
            <p:spPr bwMode="auto">
              <a:xfrm rot="-5400000">
                <a:off x="3781" y="3146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52" name="Line 69"/>
              <p:cNvSpPr>
                <a:spLocks noChangeShapeType="1"/>
              </p:cNvSpPr>
              <p:nvPr/>
            </p:nvSpPr>
            <p:spPr bwMode="auto">
              <a:xfrm rot="-5400000">
                <a:off x="3518" y="3146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53" name="Line 70"/>
              <p:cNvSpPr>
                <a:spLocks noChangeShapeType="1"/>
              </p:cNvSpPr>
              <p:nvPr/>
            </p:nvSpPr>
            <p:spPr bwMode="auto">
              <a:xfrm rot="-5400000">
                <a:off x="4043" y="3146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54" name="Line 71"/>
              <p:cNvSpPr>
                <a:spLocks noChangeShapeType="1"/>
              </p:cNvSpPr>
              <p:nvPr/>
            </p:nvSpPr>
            <p:spPr bwMode="auto">
              <a:xfrm rot="-5400000">
                <a:off x="4306" y="3146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</p:grpSp>
        <p:sp>
          <p:nvSpPr>
            <p:cNvPr id="107" name="Line 72"/>
            <p:cNvSpPr>
              <a:spLocks noChangeShapeType="1"/>
            </p:cNvSpPr>
            <p:nvPr/>
          </p:nvSpPr>
          <p:spPr bwMode="auto">
            <a:xfrm>
              <a:off x="814" y="3864"/>
              <a:ext cx="43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8" name="Text Box 73"/>
            <p:cNvSpPr txBox="1">
              <a:spLocks noChangeArrowheads="1"/>
            </p:cNvSpPr>
            <p:nvPr/>
          </p:nvSpPr>
          <p:spPr bwMode="auto">
            <a:xfrm>
              <a:off x="2127" y="3913"/>
              <a:ext cx="86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endParaRPr kumimoji="1" lang="en-US" altLang="en-US" sz="1000">
                <a:latin typeface="Comic Sans MS" panose="030F0702030302020204" pitchFamily="66" charset="0"/>
              </a:endParaRPr>
            </a:p>
          </p:txBody>
        </p:sp>
        <p:sp>
          <p:nvSpPr>
            <p:cNvPr id="109" name="Text Box 74"/>
            <p:cNvSpPr txBox="1">
              <a:spLocks noChangeArrowheads="1"/>
            </p:cNvSpPr>
            <p:nvPr/>
          </p:nvSpPr>
          <p:spPr bwMode="auto">
            <a:xfrm>
              <a:off x="4949" y="3923"/>
              <a:ext cx="41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Time</a:t>
              </a:r>
            </a:p>
          </p:txBody>
        </p:sp>
        <p:sp>
          <p:nvSpPr>
            <p:cNvPr id="110" name="Line 75"/>
            <p:cNvSpPr>
              <a:spLocks noChangeShapeType="1"/>
            </p:cNvSpPr>
            <p:nvPr/>
          </p:nvSpPr>
          <p:spPr bwMode="auto">
            <a:xfrm>
              <a:off x="3589" y="3864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111" name="Text Box 76"/>
            <p:cNvSpPr txBox="1">
              <a:spLocks noChangeArrowheads="1"/>
            </p:cNvSpPr>
            <p:nvPr/>
          </p:nvSpPr>
          <p:spPr bwMode="auto">
            <a:xfrm>
              <a:off x="739" y="3864"/>
              <a:ext cx="16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12" name="Text Box 77"/>
            <p:cNvSpPr txBox="1">
              <a:spLocks noChangeArrowheads="1"/>
            </p:cNvSpPr>
            <p:nvPr/>
          </p:nvSpPr>
          <p:spPr bwMode="auto">
            <a:xfrm>
              <a:off x="951" y="3864"/>
              <a:ext cx="29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9:30</a:t>
              </a:r>
            </a:p>
          </p:txBody>
        </p:sp>
        <p:sp>
          <p:nvSpPr>
            <p:cNvPr id="113" name="Text Box 78"/>
            <p:cNvSpPr txBox="1">
              <a:spLocks noChangeArrowheads="1"/>
            </p:cNvSpPr>
            <p:nvPr/>
          </p:nvSpPr>
          <p:spPr bwMode="auto">
            <a:xfrm>
              <a:off x="1239" y="3864"/>
              <a:ext cx="20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14" name="Text Box 79"/>
            <p:cNvSpPr txBox="1">
              <a:spLocks noChangeArrowheads="1"/>
            </p:cNvSpPr>
            <p:nvPr/>
          </p:nvSpPr>
          <p:spPr bwMode="auto">
            <a:xfrm>
              <a:off x="1475" y="3864"/>
              <a:ext cx="32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10:30</a:t>
              </a:r>
            </a:p>
          </p:txBody>
        </p:sp>
        <p:sp>
          <p:nvSpPr>
            <p:cNvPr id="115" name="Text Box 80"/>
            <p:cNvSpPr txBox="1">
              <a:spLocks noChangeArrowheads="1"/>
            </p:cNvSpPr>
            <p:nvPr/>
          </p:nvSpPr>
          <p:spPr bwMode="auto">
            <a:xfrm>
              <a:off x="1790" y="3864"/>
              <a:ext cx="19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116" name="Text Box 81"/>
            <p:cNvSpPr txBox="1">
              <a:spLocks noChangeArrowheads="1"/>
            </p:cNvSpPr>
            <p:nvPr/>
          </p:nvSpPr>
          <p:spPr bwMode="auto">
            <a:xfrm>
              <a:off x="1997" y="3864"/>
              <a:ext cx="31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11:30</a:t>
              </a:r>
            </a:p>
          </p:txBody>
        </p:sp>
        <p:sp>
          <p:nvSpPr>
            <p:cNvPr id="117" name="Text Box 82"/>
            <p:cNvSpPr txBox="1">
              <a:spLocks noChangeArrowheads="1"/>
            </p:cNvSpPr>
            <p:nvPr/>
          </p:nvSpPr>
          <p:spPr bwMode="auto">
            <a:xfrm>
              <a:off x="2314" y="3864"/>
              <a:ext cx="20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118" name="Text Box 83"/>
            <p:cNvSpPr txBox="1">
              <a:spLocks noChangeArrowheads="1"/>
            </p:cNvSpPr>
            <p:nvPr/>
          </p:nvSpPr>
          <p:spPr bwMode="auto">
            <a:xfrm>
              <a:off x="2512" y="3864"/>
              <a:ext cx="32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12:30</a:t>
              </a:r>
            </a:p>
          </p:txBody>
        </p:sp>
        <p:sp>
          <p:nvSpPr>
            <p:cNvPr id="119" name="Text Box 84"/>
            <p:cNvSpPr txBox="1">
              <a:spLocks noChangeArrowheads="1"/>
            </p:cNvSpPr>
            <p:nvPr/>
          </p:nvSpPr>
          <p:spPr bwMode="auto">
            <a:xfrm>
              <a:off x="2839" y="3864"/>
              <a:ext cx="15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120" name="Text Box 85"/>
            <p:cNvSpPr txBox="1">
              <a:spLocks noChangeArrowheads="1"/>
            </p:cNvSpPr>
            <p:nvPr/>
          </p:nvSpPr>
          <p:spPr bwMode="auto">
            <a:xfrm>
              <a:off x="3056" y="3864"/>
              <a:ext cx="27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1:30</a:t>
              </a:r>
            </a:p>
          </p:txBody>
        </p:sp>
        <p:sp>
          <p:nvSpPr>
            <p:cNvPr id="121" name="Text Box 86"/>
            <p:cNvSpPr txBox="1">
              <a:spLocks noChangeArrowheads="1"/>
            </p:cNvSpPr>
            <p:nvPr/>
          </p:nvSpPr>
          <p:spPr bwMode="auto">
            <a:xfrm>
              <a:off x="3357" y="3864"/>
              <a:ext cx="16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22" name="Text Box 87"/>
            <p:cNvSpPr txBox="1">
              <a:spLocks noChangeArrowheads="1"/>
            </p:cNvSpPr>
            <p:nvPr/>
          </p:nvSpPr>
          <p:spPr bwMode="auto">
            <a:xfrm>
              <a:off x="3593" y="3864"/>
              <a:ext cx="29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2:30</a:t>
              </a:r>
            </a:p>
          </p:txBody>
        </p:sp>
        <p:sp>
          <p:nvSpPr>
            <p:cNvPr id="123" name="Rectangle 88"/>
            <p:cNvSpPr>
              <a:spLocks noChangeArrowheads="1"/>
            </p:cNvSpPr>
            <p:nvPr/>
          </p:nvSpPr>
          <p:spPr bwMode="auto">
            <a:xfrm>
              <a:off x="3442" y="3506"/>
              <a:ext cx="1314" cy="1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h</a:t>
              </a:r>
            </a:p>
          </p:txBody>
        </p:sp>
        <p:sp>
          <p:nvSpPr>
            <p:cNvPr id="124" name="Rectangle 89"/>
            <p:cNvSpPr>
              <a:spLocks noChangeArrowheads="1"/>
            </p:cNvSpPr>
            <p:nvPr/>
          </p:nvSpPr>
          <p:spPr bwMode="auto">
            <a:xfrm>
              <a:off x="816" y="2994"/>
              <a:ext cx="793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125" name="Rectangle 90"/>
            <p:cNvSpPr>
              <a:spLocks noChangeArrowheads="1"/>
            </p:cNvSpPr>
            <p:nvPr/>
          </p:nvSpPr>
          <p:spPr bwMode="auto">
            <a:xfrm>
              <a:off x="820" y="3499"/>
              <a:ext cx="784" cy="1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126" name="Rectangle 91"/>
            <p:cNvSpPr>
              <a:spLocks noChangeArrowheads="1"/>
            </p:cNvSpPr>
            <p:nvPr/>
          </p:nvSpPr>
          <p:spPr bwMode="auto">
            <a:xfrm>
              <a:off x="1864" y="3507"/>
              <a:ext cx="1578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e</a:t>
              </a:r>
            </a:p>
          </p:txBody>
        </p:sp>
        <p:sp>
          <p:nvSpPr>
            <p:cNvPr id="127" name="Rectangle 92"/>
            <p:cNvSpPr>
              <a:spLocks noChangeArrowheads="1"/>
            </p:cNvSpPr>
            <p:nvPr/>
          </p:nvSpPr>
          <p:spPr bwMode="auto">
            <a:xfrm>
              <a:off x="2918" y="2991"/>
              <a:ext cx="785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f</a:t>
              </a:r>
            </a:p>
          </p:txBody>
        </p:sp>
        <p:sp>
          <p:nvSpPr>
            <p:cNvPr id="128" name="Rectangle 93"/>
            <p:cNvSpPr>
              <a:spLocks noChangeArrowheads="1"/>
            </p:cNvSpPr>
            <p:nvPr/>
          </p:nvSpPr>
          <p:spPr bwMode="auto">
            <a:xfrm>
              <a:off x="2916" y="3249"/>
              <a:ext cx="791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 dirty="0">
                  <a:latin typeface="Comic Sans MS" panose="030F0702030302020204" pitchFamily="66" charset="0"/>
                </a:rPr>
                <a:t>g</a:t>
              </a:r>
            </a:p>
          </p:txBody>
        </p:sp>
        <p:sp>
          <p:nvSpPr>
            <p:cNvPr id="129" name="Rectangle 94"/>
            <p:cNvSpPr>
              <a:spLocks noChangeArrowheads="1"/>
            </p:cNvSpPr>
            <p:nvPr/>
          </p:nvSpPr>
          <p:spPr bwMode="auto">
            <a:xfrm>
              <a:off x="3968" y="3240"/>
              <a:ext cx="790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i</a:t>
              </a:r>
            </a:p>
          </p:txBody>
        </p:sp>
        <p:sp>
          <p:nvSpPr>
            <p:cNvPr id="130" name="Rectangle 95"/>
            <p:cNvSpPr>
              <a:spLocks noChangeArrowheads="1"/>
            </p:cNvSpPr>
            <p:nvPr/>
          </p:nvSpPr>
          <p:spPr bwMode="auto">
            <a:xfrm>
              <a:off x="3973" y="2995"/>
              <a:ext cx="785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131" name="Line 96"/>
            <p:cNvSpPr>
              <a:spLocks noChangeShapeType="1"/>
            </p:cNvSpPr>
            <p:nvPr/>
          </p:nvSpPr>
          <p:spPr bwMode="auto">
            <a:xfrm>
              <a:off x="4639" y="3861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3889" y="3861"/>
              <a:ext cx="16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33" name="Text Box 98"/>
            <p:cNvSpPr txBox="1">
              <a:spLocks noChangeArrowheads="1"/>
            </p:cNvSpPr>
            <p:nvPr/>
          </p:nvSpPr>
          <p:spPr bwMode="auto">
            <a:xfrm>
              <a:off x="4106" y="3861"/>
              <a:ext cx="29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3:30</a:t>
              </a:r>
            </a:p>
          </p:txBody>
        </p:sp>
        <p:sp>
          <p:nvSpPr>
            <p:cNvPr id="134" name="Text Box 99"/>
            <p:cNvSpPr txBox="1">
              <a:spLocks noChangeArrowheads="1"/>
            </p:cNvSpPr>
            <p:nvPr/>
          </p:nvSpPr>
          <p:spPr bwMode="auto">
            <a:xfrm>
              <a:off x="4407" y="3861"/>
              <a:ext cx="16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35" name="Text Box 100"/>
            <p:cNvSpPr txBox="1">
              <a:spLocks noChangeArrowheads="1"/>
            </p:cNvSpPr>
            <p:nvPr/>
          </p:nvSpPr>
          <p:spPr bwMode="auto">
            <a:xfrm>
              <a:off x="4643" y="3861"/>
              <a:ext cx="29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4:30</a:t>
              </a:r>
            </a:p>
          </p:txBody>
        </p:sp>
        <p:sp>
          <p:nvSpPr>
            <p:cNvPr id="136" name="Rectangle 101"/>
            <p:cNvSpPr>
              <a:spLocks noChangeArrowheads="1"/>
            </p:cNvSpPr>
            <p:nvPr/>
          </p:nvSpPr>
          <p:spPr bwMode="auto">
            <a:xfrm>
              <a:off x="1869" y="2994"/>
              <a:ext cx="785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d</a:t>
              </a:r>
            </a:p>
          </p:txBody>
        </p:sp>
        <p:sp>
          <p:nvSpPr>
            <p:cNvPr id="137" name="Rectangle 102"/>
            <p:cNvSpPr>
              <a:spLocks noChangeArrowheads="1"/>
            </p:cNvSpPr>
            <p:nvPr/>
          </p:nvSpPr>
          <p:spPr bwMode="auto">
            <a:xfrm>
              <a:off x="822" y="3247"/>
              <a:ext cx="1832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b</a:t>
              </a:r>
            </a:p>
          </p:txBody>
        </p:sp>
      </p:grpSp>
      <p:grpSp>
        <p:nvGrpSpPr>
          <p:cNvPr id="2" name="Group 1" descr="Marking showing that the depth of the schedule is at least 3."/>
          <p:cNvGrpSpPr/>
          <p:nvPr/>
        </p:nvGrpSpPr>
        <p:grpSpPr>
          <a:xfrm>
            <a:off x="2725642" y="3202820"/>
            <a:ext cx="1635515" cy="2460745"/>
            <a:chOff x="2725642" y="3202820"/>
            <a:chExt cx="1635515" cy="2460745"/>
          </a:xfrm>
        </p:grpSpPr>
        <p:cxnSp>
          <p:nvCxnSpPr>
            <p:cNvPr id="3" name="Straight Arrow Connector 2"/>
            <p:cNvCxnSpPr/>
            <p:nvPr/>
          </p:nvCxnSpPr>
          <p:spPr>
            <a:xfrm flipH="1">
              <a:off x="2725642" y="3537436"/>
              <a:ext cx="359327" cy="420031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9" name="Straight Connector 8"/>
            <p:cNvCxnSpPr>
              <a:stCxn id="113" idx="0"/>
              <a:endCxn id="141" idx="1"/>
            </p:cNvCxnSpPr>
            <p:nvPr/>
          </p:nvCxnSpPr>
          <p:spPr>
            <a:xfrm flipH="1" flipV="1">
              <a:off x="2725643" y="3986482"/>
              <a:ext cx="3174" cy="1677083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38771" y="3202820"/>
                  <a:ext cx="1222386" cy="369332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C00000"/>
                      </a:solidFill>
                    </a:rPr>
                    <a:t>depth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8771" y="3202820"/>
                  <a:ext cx="122238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960" t="-6349" b="-22222"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1256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7FD032-9BCA-40A8-AAAB-0AE26ECE35CF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70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err="1"/>
              <a:t>Dijskstra’s</a:t>
            </a:r>
            <a:r>
              <a:rPr lang="en-US" altLang="en-US" sz="3600" dirty="0"/>
              <a:t> Algorithm with Priority Queues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70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316141"/>
                <a:ext cx="10133838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dirty="0"/>
                  <a:t>Priority queue implementations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2400" dirty="0"/>
                  <a:t>Array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altLang="en-US" sz="2400" dirty="0"/>
                  <a:t>insert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, delete-min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, decrease-key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C00000"/>
                  </a:solidFill>
                </a:endParaRP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2400" dirty="0"/>
                  <a:t>total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C00000"/>
                  </a:solidFill>
                </a:endParaRP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2400" dirty="0"/>
                  <a:t>Heap</a:t>
                </a: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2400" dirty="0"/>
                  <a:t>insert, delete-min, decrease-key all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C00000"/>
                  </a:solidFill>
                </a:endParaRP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2400" dirty="0"/>
                  <a:t>total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C00000"/>
                  </a:solidFill>
                </a:endParaRPr>
              </a:p>
              <a:p>
                <a:pPr lvl="1" eaLnBrk="1" hangingPunct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2400" dirty="0"/>
                  <a:t>-Heap  (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)</a:t>
                </a: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2400" dirty="0"/>
                  <a:t>insert, decrease-key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 i="0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C00000"/>
                  </a:solidFill>
                </a:endParaRP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2400" dirty="0"/>
                  <a:t>delete-min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 i="0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C00000"/>
                  </a:solidFill>
                </a:endParaRP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2400" dirty="0"/>
                  <a:t>total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 b="0" i="0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270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316141"/>
                <a:ext cx="10133838" cy="5200045"/>
              </a:xfrm>
              <a:blipFill>
                <a:blip r:embed="rId3"/>
                <a:stretch>
                  <a:fillRect l="-1203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708392" y="3664701"/>
                <a:ext cx="2796343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Worse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392" y="3664701"/>
                <a:ext cx="2796343" cy="470000"/>
              </a:xfrm>
              <a:prstGeom prst="rect">
                <a:avLst/>
              </a:prstGeom>
              <a:blipFill>
                <a:blip r:embed="rId4"/>
                <a:stretch>
                  <a:fillRect l="-3493" t="-7792" r="-873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426968" y="5200171"/>
                <a:ext cx="33591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Better for all values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sz="2400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968" y="5200171"/>
                <a:ext cx="3359189" cy="461665"/>
              </a:xfrm>
              <a:prstGeom prst="rect">
                <a:avLst/>
              </a:prstGeom>
              <a:blipFill>
                <a:blip r:embed="rId5"/>
                <a:stretch>
                  <a:fillRect l="-272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39842" y="4830839"/>
                <a:ext cx="4523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42" y="4830839"/>
                <a:ext cx="4523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39841" y="5292504"/>
                <a:ext cx="8002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41" y="5292504"/>
                <a:ext cx="80021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simple greedy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429392"/>
                <a:ext cx="9028306" cy="5200045"/>
              </a:xfrm>
            </p:spPr>
            <p:txBody>
              <a:bodyPr>
                <a:noAutofit/>
              </a:bodyPr>
              <a:lstStyle/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Sort requests in increasing order of start times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0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rgbClr val="0066CC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b="1" dirty="0">
                    <a:solidFill>
                      <a:srgbClr val="0033CC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  </a:t>
                </a:r>
              </a:p>
              <a:p>
                <a:pPr lvl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𝒍𝒂𝒔𝒕</m:t>
                    </m:r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//</a:t>
                </a: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finish time of </a:t>
                </a:r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last request currently scheduled in room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alt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0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000" dirty="0"/>
                  <a:t>{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	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    while (request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/>
                  <a:t> not scheduled) {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		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 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𝒍𝒂𝒔𝒕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then </a:t>
                </a:r>
              </a:p>
              <a:p>
                <a:pPr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      		schedule request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in room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>
                  <a:lnSpc>
                    <a:spcPct val="100000"/>
                  </a:lnSpc>
                  <a:buNone/>
                </a:pP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			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𝒍𝒂𝒔𝒕</m:t>
                    </m:r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𝒇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		</a:t>
                </a:r>
              </a:p>
              <a:p>
                <a:pPr>
                  <a:lnSpc>
                    <a:spcPct val="100000"/>
                  </a:lnSpc>
                  <a:buNone/>
                </a:pP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  <m:r>
                      <a:rPr lang="en-US" altLang="en-US" sz="20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              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if</a:t>
                </a: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𝒍𝒂𝒔𝒕</m:t>
                    </m:r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undefined then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𝒍𝒂𝒔𝒕</m:t>
                    </m:r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    }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}</a:t>
                </a:r>
                <a:endParaRPr lang="en-US" altLang="en-US" sz="2000" dirty="0"/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29392"/>
                <a:ext cx="9028306" cy="5200045"/>
              </a:xfrm>
              <a:blipFill>
                <a:blip r:embed="rId3"/>
                <a:stretch>
                  <a:fillRect l="-675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0C2FD5-9D20-4E3B-9006-CC5B0C3C25F6}" type="slidenum">
              <a:rPr lang="en-US" altLang="en-US" sz="1400">
                <a:latin typeface="Calibri" panose="020F0502020204030204" pitchFamily="34" charset="0"/>
              </a:rPr>
              <a:pPr/>
              <a:t>8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B456C4D8-68F7-4899-81ED-4321E0E80A1B}"/>
              </a:ext>
            </a:extLst>
          </p:cNvPr>
          <p:cNvSpPr/>
          <p:nvPr/>
        </p:nvSpPr>
        <p:spPr>
          <a:xfrm>
            <a:off x="6524625" y="3048000"/>
            <a:ext cx="161925" cy="2514600"/>
          </a:xfrm>
          <a:prstGeom prst="rightBrace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C5E7C-BDBB-4A40-A5E2-DF05012B70CC}"/>
              </a:ext>
            </a:extLst>
          </p:cNvPr>
          <p:cNvSpPr txBox="1"/>
          <p:nvPr/>
        </p:nvSpPr>
        <p:spPr>
          <a:xfrm>
            <a:off x="6951159" y="4029414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Look for the first room where the request will fit, opening a new room if all the others used so far are full.</a:t>
            </a:r>
          </a:p>
        </p:txBody>
      </p:sp>
    </p:spTree>
    <p:extLst>
      <p:ext uri="{BB962C8B-B14F-4D97-AF65-F5344CB8AC3E}">
        <p14:creationId xmlns:p14="http://schemas.microsoft.com/office/powerpoint/2010/main" val="406255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Interval Partitioning:  Greedy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454330"/>
                <a:ext cx="10634083" cy="5200045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Observation: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  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Greedy algorithm never schedules two incompatible lectures in the 	             same room</a:t>
                </a:r>
              </a:p>
              <a:p>
                <a:pPr lvl="4"/>
                <a:r>
                  <a:rPr lang="en-US" altLang="en-US" sz="2000" dirty="0">
                    <a:solidFill>
                      <a:prstClr val="black"/>
                    </a:solidFill>
                  </a:rPr>
                  <a:t>Only schedules request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 in room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𝒍𝒂𝒔</m:t>
                    </m:r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altLang="en-US" sz="1800" b="1" dirty="0">
                  <a:solidFill>
                    <a:prstClr val="black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105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Theorem:</a:t>
                </a:r>
                <a:r>
                  <a:rPr lang="en-US" altLang="en-US" sz="2400" dirty="0"/>
                  <a:t>  Greedy algorithm is optimal.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 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2000" dirty="0"/>
                  <a:t> = number of rooms that the greedy algorithm allocates.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2000" dirty="0"/>
                  <a:t>Room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2000" dirty="0"/>
                  <a:t> is allocated because we needed to schedule a request, say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/>
                  <a:t>, that is incompatible with some request in each of the other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/>
                  <a:t> rooms.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/>
                  <a:t>Since we sorted by start time, these incompatibilities are caused by requests that start no later than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/>
                  <a:t> and finish after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en-US" sz="2000" dirty="0"/>
                  <a:t>So… we have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2000" dirty="0"/>
                  <a:t> requests overlapping at time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</m:t>
                    </m:r>
                  </m:oMath>
                </a14:m>
                <a:r>
                  <a:rPr lang="en-US" altLang="en-US" sz="2000" dirty="0"/>
                  <a:t> for some (maybe tiny)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000" dirty="0"/>
                  <a:t>Key observation  </a:t>
                </a:r>
                <a:r>
                  <a:rPr lang="en-US" altLang="en-US" sz="2000" dirty="0">
                    <a:solidFill>
                      <a:schemeClr val="hlink"/>
                    </a:solidFill>
                    <a:sym typeface="Symbol" panose="05050102010706020507" pitchFamily="18" charset="2"/>
                  </a:rPr>
                  <a:t>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 </a:t>
                </a:r>
                <a:r>
                  <a:rPr lang="en-US" altLang="en-US" sz="2000" dirty="0"/>
                  <a:t>all schedules use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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2000" dirty="0"/>
                  <a:t> rooms.  </a:t>
                </a:r>
                <a:endParaRPr lang="en-US" altLang="en-US" sz="2000" dirty="0">
                  <a:solidFill>
                    <a:schemeClr val="hlink"/>
                  </a:solidFill>
                </a:endParaRPr>
              </a:p>
            </p:txBody>
          </p:sp>
        </mc:Choice>
        <mc:Fallback>
          <p:sp>
            <p:nvSpPr>
              <p:cNvPr id="2048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454330"/>
                <a:ext cx="10634083" cy="5200045"/>
              </a:xfrm>
              <a:blipFill>
                <a:blip r:embed="rId3"/>
                <a:stretch>
                  <a:fillRect l="-860" t="-1641" r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C88E2C-8466-4E19-8248-335D1F20E8C2}" type="slidenum">
              <a:rPr lang="en-US" altLang="en-US" sz="1400">
                <a:latin typeface="Calibri" panose="020F0502020204030204" pitchFamily="34" charset="0"/>
              </a:rPr>
              <a:pPr/>
              <a:t>9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17138</TotalTime>
  <Words>6005</Words>
  <Application>Microsoft Office PowerPoint</Application>
  <PresentationFormat>Widescreen</PresentationFormat>
  <Paragraphs>1789</Paragraphs>
  <Slides>70</Slides>
  <Notes>69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1" baseType="lpstr">
      <vt:lpstr>Aptos</vt:lpstr>
      <vt:lpstr>Arial</vt:lpstr>
      <vt:lpstr>Calibri</vt:lpstr>
      <vt:lpstr>Calibri Light</vt:lpstr>
      <vt:lpstr>Cambria Math</vt:lpstr>
      <vt:lpstr>Comic Sans MS</vt:lpstr>
      <vt:lpstr>MT Extra</vt:lpstr>
      <vt:lpstr>Symbol</vt:lpstr>
      <vt:lpstr>Times New Roman</vt:lpstr>
      <vt:lpstr>Wingdings</vt:lpstr>
      <vt:lpstr>Office Theme</vt:lpstr>
      <vt:lpstr>CSE 421 Winter 2025 Lecture 7: Greedy Part 2</vt:lpstr>
      <vt:lpstr>Greedy Algorithms</vt:lpstr>
      <vt:lpstr>Greedy Analysis Strategies</vt:lpstr>
      <vt:lpstr>Scheduling All Intervals: Interval Partitioning</vt:lpstr>
      <vt:lpstr>Scheduling All Intervals: Interval Partitioning</vt:lpstr>
      <vt:lpstr>Greedy Analysis Strategies</vt:lpstr>
      <vt:lpstr>Scheduling All Intervals: Interval Partitioning</vt:lpstr>
      <vt:lpstr>A simple greedy algorithm</vt:lpstr>
      <vt:lpstr>Interval Partitioning:  Greedy Analysis</vt:lpstr>
      <vt:lpstr>A simple greedy algorithm</vt:lpstr>
      <vt:lpstr>A more efficient implementation: Priority queue</vt:lpstr>
      <vt:lpstr>Greedy Analysis Strategies</vt:lpstr>
      <vt:lpstr>Interval Scheduling:  Analysis (Exchange form)</vt:lpstr>
      <vt:lpstr>Interval Scheduling:  Analysis (Exchange form)</vt:lpstr>
      <vt:lpstr>Interval Scheduling:  Analysis (Exchange form)</vt:lpstr>
      <vt:lpstr>Interval Scheduling:  Analysis (Contradiction form)</vt:lpstr>
      <vt:lpstr>Interval Scheduling:  Analysis (Contradiction form)</vt:lpstr>
      <vt:lpstr>Interval Scheduling:  Analysis (Contradiction form)</vt:lpstr>
      <vt:lpstr>Scheduling to Minimize Lateness</vt:lpstr>
      <vt:lpstr>Scheduling to Minimizing Lateness</vt:lpstr>
      <vt:lpstr>Minimizing Lateness:  Greedy Algorithms</vt:lpstr>
      <vt:lpstr>Minimizing Lateness:  Greedy Algorithms</vt:lpstr>
      <vt:lpstr>Minimizing Lateness:  Greedy Algorithms</vt:lpstr>
      <vt:lpstr>Greedy Algorithm: Earliest Deadline First</vt:lpstr>
      <vt:lpstr>Scheduling to Minimizing Lateness</vt:lpstr>
      <vt:lpstr>Proof for Greedy EDF Algorithm: Exchange Argument</vt:lpstr>
      <vt:lpstr>Minimizing Lateness: No Idle Time</vt:lpstr>
      <vt:lpstr>Minimizing Lateness: Inversions</vt:lpstr>
      <vt:lpstr>Minimizing Lateness: Inversions</vt:lpstr>
      <vt:lpstr>Minimizing Lateness: Inversions</vt:lpstr>
      <vt:lpstr>Optimal schedules and inversions</vt:lpstr>
      <vt:lpstr>Optimal schedules and inversions</vt:lpstr>
      <vt:lpstr>Idleness and Inversions are the only issue</vt:lpstr>
      <vt:lpstr>Earliest Deadline First is optimal</vt:lpstr>
      <vt:lpstr>Greedy Analysis Strategies</vt:lpstr>
      <vt:lpstr>Single-source shortest paths</vt:lpstr>
      <vt:lpstr>A Greedy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 Correctness</vt:lpstr>
      <vt:lpstr>Dijkstra’s Algorithm</vt:lpstr>
      <vt:lpstr>Dijkstra’s Algorithm</vt:lpstr>
      <vt:lpstr>Implementing Dijkstra’s Algorithm</vt:lpstr>
      <vt:lpstr>Data Structure Review</vt:lpstr>
      <vt:lpstr>Dijkstra’s Algorithm with Priority Queues</vt:lpstr>
      <vt:lpstr>Dijskstra’s Algorithm with Priority Queues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Brunelle</dc:creator>
  <cp:lastModifiedBy>Nathan Brunelle</cp:lastModifiedBy>
  <cp:revision>78</cp:revision>
  <dcterms:created xsi:type="dcterms:W3CDTF">2023-09-26T20:08:20Z</dcterms:created>
  <dcterms:modified xsi:type="dcterms:W3CDTF">2025-01-22T17:21:25Z</dcterms:modified>
</cp:coreProperties>
</file>