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40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06" r:id="rId3"/>
    <p:sldId id="407" r:id="rId4"/>
    <p:sldId id="408" r:id="rId5"/>
    <p:sldId id="484" r:id="rId6"/>
    <p:sldId id="485" r:id="rId7"/>
    <p:sldId id="607" r:id="rId8"/>
    <p:sldId id="605" r:id="rId9"/>
    <p:sldId id="608" r:id="rId10"/>
    <p:sldId id="599" r:id="rId11"/>
    <p:sldId id="526" r:id="rId12"/>
    <p:sldId id="533" r:id="rId13"/>
    <p:sldId id="609" r:id="rId14"/>
    <p:sldId id="488" r:id="rId15"/>
    <p:sldId id="594" r:id="rId16"/>
    <p:sldId id="595" r:id="rId17"/>
    <p:sldId id="598" r:id="rId18"/>
    <p:sldId id="492" r:id="rId19"/>
    <p:sldId id="597" r:id="rId20"/>
    <p:sldId id="494" r:id="rId21"/>
    <p:sldId id="613" r:id="rId22"/>
    <p:sldId id="610" r:id="rId23"/>
    <p:sldId id="591" r:id="rId24"/>
    <p:sldId id="593" r:id="rId25"/>
    <p:sldId id="550" r:id="rId26"/>
    <p:sldId id="506" r:id="rId27"/>
    <p:sldId id="497" r:id="rId28"/>
    <p:sldId id="602" r:id="rId29"/>
    <p:sldId id="603" r:id="rId30"/>
    <p:sldId id="383" r:id="rId31"/>
    <p:sldId id="604" r:id="rId32"/>
    <p:sldId id="387" r:id="rId33"/>
    <p:sldId id="500" r:id="rId34"/>
    <p:sldId id="570" r:id="rId35"/>
    <p:sldId id="614" r:id="rId36"/>
    <p:sldId id="615" r:id="rId37"/>
    <p:sldId id="389" r:id="rId38"/>
    <p:sldId id="392" r:id="rId39"/>
    <p:sldId id="510" r:id="rId40"/>
    <p:sldId id="393" r:id="rId41"/>
    <p:sldId id="6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14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93FD88-F76E-4CF0-957D-7E916F746C2D}" type="slidenum">
              <a:rPr lang="en-US" altLang="en-US" sz="1400">
                <a:latin typeface="Comic Sans MS" panose="030F0702030302020204" pitchFamily="66" charset="0"/>
              </a:rPr>
              <a:pPr/>
              <a:t>11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42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447925-C371-47A3-9F6F-8DF63A36C98A}" type="slidenum">
              <a:rPr lang="en-US" altLang="en-US" sz="1400">
                <a:latin typeface="Comic Sans MS" panose="030F0702030302020204" pitchFamily="66" charset="0"/>
              </a:rPr>
              <a:pPr/>
              <a:t>12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14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3E9E20-66F0-4704-9050-DF1E7D35B609}" type="slidenum">
              <a:rPr lang="en-US" altLang="en-US" sz="1400">
                <a:latin typeface="Comic Sans MS" panose="030F0702030302020204" pitchFamily="66" charset="0"/>
              </a:rPr>
              <a:pPr/>
              <a:t>13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6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5BEBA-E9F6-43B3-AF64-E5539FCE1E83}" type="slidenum">
              <a:rPr lang="en-US" altLang="en-US" sz="1400">
                <a:latin typeface="Comic Sans MS" panose="030F0702030302020204" pitchFamily="66" charset="0"/>
              </a:rPr>
              <a:pPr/>
              <a:t>14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406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5BEBA-E9F6-43B3-AF64-E5539FCE1E83}" type="slidenum">
              <a:rPr lang="en-US" altLang="en-US" sz="1400">
                <a:latin typeface="Comic Sans MS" panose="030F0702030302020204" pitchFamily="66" charset="0"/>
              </a:rPr>
              <a:pPr/>
              <a:t>15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8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5BEBA-E9F6-43B3-AF64-E5539FCE1E83}" type="slidenum">
              <a:rPr lang="en-US" altLang="en-US" sz="1400">
                <a:latin typeface="Comic Sans MS" panose="030F0702030302020204" pitchFamily="66" charset="0"/>
              </a:rPr>
              <a:pPr/>
              <a:t>16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1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C9C66A-FD58-4123-A6AE-E7B74B6449BD}" type="slidenum">
              <a:rPr lang="en-US" altLang="en-US" sz="1400">
                <a:latin typeface="Comic Sans MS" panose="030F0702030302020204" pitchFamily="66" charset="0"/>
              </a:rPr>
              <a:pPr/>
              <a:t>17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850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683BBD-026B-4BE0-89A4-763B9E57D149}" type="slidenum">
              <a:rPr lang="en-US" altLang="en-US" sz="1400">
                <a:latin typeface="Comic Sans MS" panose="030F0702030302020204" pitchFamily="66" charset="0"/>
              </a:rPr>
              <a:pPr/>
              <a:t>18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5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C9C66A-FD58-4123-A6AE-E7B74B6449BD}" type="slidenum">
              <a:rPr lang="en-US" altLang="en-US" sz="1400">
                <a:latin typeface="Comic Sans MS" panose="030F0702030302020204" pitchFamily="66" charset="0"/>
              </a:rPr>
              <a:pPr/>
              <a:t>19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05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3125CA-E54F-4702-9E0F-6DD9EFFBA07C}" type="slidenum">
              <a:rPr lang="en-US" altLang="en-US" sz="1400">
                <a:latin typeface="Comic Sans MS" panose="030F0702030302020204" pitchFamily="66" charset="0"/>
              </a:rPr>
              <a:pPr/>
              <a:t>20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69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114E3-8EC4-4671-ABA3-85307266D739}" type="slidenum">
              <a:rPr lang="en-US" altLang="en-US" sz="1400">
                <a:latin typeface="Comic Sans MS" panose="030F0702030302020204" pitchFamily="66" charset="0"/>
              </a:rPr>
              <a:pPr/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13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21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358885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22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748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23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475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D99B0-79E9-4028-AC3C-7A5A8625D67F}" type="slidenum">
              <a:rPr lang="en-US" altLang="en-US" sz="1400">
                <a:latin typeface="Comic Sans MS" panose="030F0702030302020204" pitchFamily="66" charset="0"/>
              </a:rPr>
              <a:pPr/>
              <a:t>24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315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C1315-58E4-44B5-8791-88565A553583}" type="slidenum">
              <a:rPr lang="en-US" altLang="en-US" sz="1400">
                <a:latin typeface="Comic Sans MS" panose="030F0702030302020204" pitchFamily="66" charset="0"/>
              </a:rPr>
              <a:pPr/>
              <a:t>25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53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1CBA8-204A-49D4-8064-C738D75243C2}" type="slidenum">
              <a:rPr lang="en-US" altLang="en-US" sz="1400">
                <a:latin typeface="Comic Sans MS" panose="030F0702030302020204" pitchFamily="66" charset="0"/>
              </a:rPr>
              <a:pPr/>
              <a:t>26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Note: finding a maximal size subset of jobs that meet deadline is NP-hard.</a:t>
            </a:r>
          </a:p>
        </p:txBody>
      </p:sp>
    </p:spTree>
    <p:extLst>
      <p:ext uri="{BB962C8B-B14F-4D97-AF65-F5344CB8AC3E}">
        <p14:creationId xmlns:p14="http://schemas.microsoft.com/office/powerpoint/2010/main" val="2045317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504E1-4E4D-4C5E-9510-CA088145B167}" type="slidenum">
              <a:rPr lang="en-US" altLang="en-US" sz="1400">
                <a:latin typeface="Comic Sans MS" panose="030F0702030302020204" pitchFamily="66" charset="0"/>
              </a:rPr>
              <a:pPr/>
              <a:t>27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070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504E1-4E4D-4C5E-9510-CA088145B167}" type="slidenum">
              <a:rPr lang="en-US" altLang="en-US" sz="1400">
                <a:latin typeface="Comic Sans MS" panose="030F0702030302020204" pitchFamily="66" charset="0"/>
              </a:rPr>
              <a:pPr/>
              <a:t>28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32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504E1-4E4D-4C5E-9510-CA088145B167}" type="slidenum">
              <a:rPr lang="en-US" altLang="en-US" sz="1400">
                <a:latin typeface="Comic Sans MS" panose="030F0702030302020204" pitchFamily="66" charset="0"/>
              </a:rPr>
              <a:pPr/>
              <a:t>29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560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905E9-A100-4795-98D6-C2E1B6EC4F52}" type="slidenum">
              <a:rPr lang="en-US" altLang="en-US" sz="1400">
                <a:latin typeface="Comic Sans MS" panose="030F0702030302020204" pitchFamily="66" charset="0"/>
              </a:rPr>
              <a:pPr/>
              <a:t>30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29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41AF5A-EE46-410A-896C-A18F53E887CC}" type="slidenum">
              <a:rPr lang="en-US" altLang="en-US" sz="1400">
                <a:latin typeface="Comic Sans MS" panose="030F0702030302020204" pitchFamily="66" charset="0"/>
              </a:rPr>
              <a:pPr/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211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1CBA8-204A-49D4-8064-C738D75243C2}" type="slidenum">
              <a:rPr lang="en-US" altLang="en-US" sz="1400">
                <a:latin typeface="Comic Sans MS" panose="030F0702030302020204" pitchFamily="66" charset="0"/>
              </a:rPr>
              <a:pPr/>
              <a:t>31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Note: finding a maximal size subset of jobs that meet deadline is NP-hard.</a:t>
            </a:r>
          </a:p>
        </p:txBody>
      </p:sp>
    </p:spTree>
    <p:extLst>
      <p:ext uri="{BB962C8B-B14F-4D97-AF65-F5344CB8AC3E}">
        <p14:creationId xmlns:p14="http://schemas.microsoft.com/office/powerpoint/2010/main" val="3025658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17DFAA-B503-4A3B-AC06-30301E20A665}" type="slidenum">
              <a:rPr lang="en-US" altLang="en-US" sz="1400">
                <a:latin typeface="Comic Sans MS" panose="030F0702030302020204" pitchFamily="66" charset="0"/>
              </a:rPr>
              <a:pPr/>
              <a:t>32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5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5F530-3910-42C9-B368-49315FFABFA1}" type="slidenum">
              <a:rPr lang="en-US" altLang="en-US" sz="1400">
                <a:latin typeface="Comic Sans MS" panose="030F0702030302020204" pitchFamily="66" charset="0"/>
              </a:rPr>
              <a:pPr/>
              <a:t>33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"machine not working for some reason, yet work still to be done"</a:t>
            </a:r>
          </a:p>
        </p:txBody>
      </p:sp>
    </p:spTree>
    <p:extLst>
      <p:ext uri="{BB962C8B-B14F-4D97-AF65-F5344CB8AC3E}">
        <p14:creationId xmlns:p14="http://schemas.microsoft.com/office/powerpoint/2010/main" val="743502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34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2743463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35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1908635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D6188-5562-48F6-AC26-F51EC93465E8}" type="slidenum">
              <a:rPr lang="en-US" altLang="en-US" sz="1400">
                <a:latin typeface="Comic Sans MS" panose="030F0702030302020204" pitchFamily="66" charset="0"/>
              </a:rPr>
              <a:pPr/>
              <a:t>36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Recall: jobs sorted in ascending order of due dates</a:t>
            </a:r>
          </a:p>
        </p:txBody>
      </p:sp>
    </p:spTree>
    <p:extLst>
      <p:ext uri="{BB962C8B-B14F-4D97-AF65-F5344CB8AC3E}">
        <p14:creationId xmlns:p14="http://schemas.microsoft.com/office/powerpoint/2010/main" val="3080404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7C3109-600F-46B8-AA8A-46236C8ED931}" type="slidenum">
              <a:rPr lang="en-US" altLang="en-US" sz="1400">
                <a:latin typeface="Comic Sans MS" panose="030F0702030302020204" pitchFamily="66" charset="0"/>
              </a:rPr>
              <a:pPr/>
              <a:t>37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91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278EA3-A95A-4E4C-A581-7A3A06349958}" type="slidenum">
              <a:rPr lang="en-US" altLang="en-US" sz="1400">
                <a:latin typeface="Comic Sans MS" panose="030F0702030302020204" pitchFamily="66" charset="0"/>
              </a:rPr>
              <a:pPr/>
              <a:t>38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60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A76A21-5250-4F48-A8F4-175873EFA0B7}" type="slidenum">
              <a:rPr lang="en-US" altLang="en-US" sz="1400">
                <a:latin typeface="Comic Sans MS" panose="030F0702030302020204" pitchFamily="66" charset="0"/>
              </a:rPr>
              <a:pPr/>
              <a:t>39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044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024189-4CA6-4CE2-B410-223597D1A0F2}" type="slidenum">
              <a:rPr lang="en-US" altLang="en-US" sz="1400">
                <a:latin typeface="Comic Sans MS" panose="030F0702030302020204" pitchFamily="66" charset="0"/>
              </a:rPr>
              <a:pPr/>
              <a:t>40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3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DEE2A-0288-446C-B56F-6F09478C0524}" type="slidenum">
              <a:rPr lang="en-US" altLang="en-US" sz="1400">
                <a:latin typeface="Comic Sans MS" panose="030F0702030302020204" pitchFamily="66" charset="0"/>
              </a:rPr>
              <a:pPr/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Activity selection = interval scheduling</a:t>
            </a:r>
          </a:p>
          <a:p>
            <a:pPr eaLnBrk="1" hangingPunct="1"/>
            <a:r>
              <a:rPr lang="en-US" altLang="en-US"/>
              <a:t>OPT = B, E, H</a:t>
            </a:r>
          </a:p>
          <a:p>
            <a:pPr eaLnBrk="1" hangingPunct="1"/>
            <a:r>
              <a:rPr lang="en-US" altLang="en-US"/>
              <a:t>Note: smallest job (C) is not in any optimal solution, job that starts first (A) is not in any optimal solution.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696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41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44517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A7E8-46CF-4473-AF5C-14DDA22B5E50}" type="slidenum">
              <a:rPr lang="en-US" altLang="en-US" sz="1400">
                <a:latin typeface="Comic Sans MS" panose="030F0702030302020204" pitchFamily="66" charset="0"/>
              </a:rPr>
              <a:pPr/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55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A7E8-46CF-4473-AF5C-14DDA22B5E50}" type="slidenum">
              <a:rPr lang="en-US" altLang="en-US" sz="1400">
                <a:latin typeface="Comic Sans MS" panose="030F0702030302020204" pitchFamily="66" charset="0"/>
              </a:rPr>
              <a:pPr/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3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A7E8-46CF-4473-AF5C-14DDA22B5E50}" type="slidenum">
              <a:rPr lang="en-US" altLang="en-US" sz="1400">
                <a:latin typeface="Comic Sans MS" panose="030F0702030302020204" pitchFamily="66" charset="0"/>
              </a:rPr>
              <a:pPr/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EF49B2-A4D1-4912-AD39-3138C0545D30}" type="slidenum">
              <a:rPr lang="en-US" altLang="en-US" sz="1400">
                <a:latin typeface="Comic Sans MS" panose="030F0702030302020204" pitchFamily="66" charset="0"/>
              </a:rPr>
              <a:pPr/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0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BA6DD-2685-4770-8759-536A19E3E3B9}" type="slidenum"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10</a:t>
            </a:fld>
            <a:endParaRPr lang="en-US" altLang="en-US" sz="1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59300"/>
            <a:ext cx="5359400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myopic</a:t>
            </a:r>
          </a:p>
          <a:p>
            <a:pPr eaLnBrk="1" hangingPunct="1"/>
            <a:r>
              <a:rPr lang="en-US" altLang="en-US"/>
              <a:t>greed: "at every iteration, the algorithm chooses the best morsel it can swallow, without worrying about the future"</a:t>
            </a:r>
          </a:p>
          <a:p>
            <a:pPr eaLnBrk="1" hangingPunct="1"/>
            <a:r>
              <a:rPr lang="en-US" altLang="en-US"/>
              <a:t>Objective function.  Does not explicitly appear in greedy algorithm!</a:t>
            </a:r>
          </a:p>
          <a:p>
            <a:pPr eaLnBrk="1" hangingPunct="1"/>
            <a:r>
              <a:rPr lang="en-US" altLang="en-US"/>
              <a:t>Hard, if not impossible, to precisely define "greedy algorithm."</a:t>
            </a:r>
          </a:p>
        </p:txBody>
      </p:sp>
    </p:spTree>
    <p:extLst>
      <p:ext uri="{BB962C8B-B14F-4D97-AF65-F5344CB8AC3E}">
        <p14:creationId xmlns:p14="http://schemas.microsoft.com/office/powerpoint/2010/main" val="26271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60.png"/><Relationship Id="rId4" Type="http://schemas.openxmlformats.org/officeDocument/2006/relationships/image" Target="../media/image110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70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4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.png"/><Relationship Id="rId4" Type="http://schemas.openxmlformats.org/officeDocument/2006/relationships/image" Target="../media/image260.png"/><Relationship Id="rId9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3.xml"/><Relationship Id="rId7" Type="http://schemas.openxmlformats.org/officeDocument/2006/relationships/tags" Target="../tags/tag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.xml"/><Relationship Id="rId7" Type="http://schemas.openxmlformats.org/officeDocument/2006/relationships/image" Target="../media/image4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34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tags" Target="../tags/tag9.xml"/><Relationship Id="rId7" Type="http://schemas.openxmlformats.org/officeDocument/2006/relationships/image" Target="../media/image50.png"/><Relationship Id="rId12" Type="http://schemas.openxmlformats.org/officeDocument/2006/relationships/image" Target="../media/image4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11" Type="http://schemas.openxmlformats.org/officeDocument/2006/relationships/tags" Target="../tags/tag70.xml"/><Relationship Id="rId5" Type="http://schemas.openxmlformats.org/officeDocument/2006/relationships/notesSlide" Target="../notesSlides/notesSlide35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Relationship Id="rId1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/>
              <a:t>Lecture </a:t>
            </a:r>
            <a:r>
              <a:rPr lang="en-US" dirty="0"/>
              <a:t>6</a:t>
            </a:r>
            <a:r>
              <a:rPr lang="en-US"/>
              <a:t>: </a:t>
            </a:r>
            <a:r>
              <a:rPr lang="en-US" dirty="0"/>
              <a:t>Greedy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313014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algorithm’s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For interval scheduling: Show that after the greedy algorithm selects each interval, any alternative schedule’s selection would have also been non-conflicting.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Conclusion: Each choice from the alternative selections can be swapped with a greedy choice, making greedy no worse off.</a:t>
            </a:r>
          </a:p>
          <a:p>
            <a:pPr lvl="4"/>
            <a:endParaRPr lang="en-US" altLang="en-US" sz="1050" dirty="0"/>
          </a:p>
          <a:p>
            <a:pPr lvl="4"/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7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Interval Scheduling: 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88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54330"/>
                <a:ext cx="10287506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sz="28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is a compatible set of requests and 				 	 			requests are added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in order of finish time</a:t>
                </a:r>
                <a:endParaRPr lang="en-US" sz="2800" dirty="0"/>
              </a:p>
              <a:p>
                <a:pPr lvl="2">
                  <a:defRPr/>
                </a:pPr>
                <a:r>
                  <a:rPr lang="en-US" sz="2400" dirty="0"/>
                  <a:t>When we add a request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we delete all incompatible ones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400" b="1" dirty="0">
                  <a:solidFill>
                    <a:srgbClr val="0033CC"/>
                  </a:solidFill>
                </a:endParaRPr>
              </a:p>
              <a:p>
                <a:pPr lvl="2">
                  <a:defRPr/>
                </a:pPr>
                <a:endParaRPr lang="en-US" sz="11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Name the finish times of requests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</a:t>
                </a:r>
                <a:r>
                  <a:rPr 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...,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400" dirty="0"/>
                  <a:t>in order.</a:t>
                </a:r>
                <a:endParaRPr lang="en-US" sz="2400" b="1" dirty="0">
                  <a:solidFill>
                    <a:srgbClr val="0033CC"/>
                  </a:solidFill>
                </a:endParaRPr>
              </a:p>
              <a:p>
                <a:pPr lvl="4" eaLnBrk="1" hangingPunct="1">
                  <a:defRPr/>
                </a:pPr>
                <a:endParaRPr lang="en-US" sz="1600" b="1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be a set of compatible requests whose finish times in order are 	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...,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o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.   Then for every integer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we have:</a:t>
                </a:r>
              </a:p>
              <a:p>
                <a:pPr marL="1828800" lvl="3" indent="-457200">
                  <a:buFont typeface="+mj-lt"/>
                  <a:buAutoNum type="alphaLcParenR"/>
                  <a:defRPr/>
                </a:pPr>
                <a:r>
                  <a:rPr lang="en-US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𝒌</m:t>
                    </m:r>
                  </m:oMath>
                </a14:m>
                <a:r>
                  <a:rPr lang="en-US" baseline="30000" dirty="0" err="1">
                    <a:sym typeface="Symbol" pitchFamily="18" charset="2"/>
                  </a:rPr>
                  <a:t>th</a:t>
                </a:r>
                <a:r>
                  <a:rPr lang="en-US" dirty="0">
                    <a:sym typeface="Symbol" pitchFamily="18" charset="2"/>
                  </a:rPr>
                  <a:t> request 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does too, and</a:t>
                </a:r>
              </a:p>
              <a:p>
                <a:pPr marL="1828800" lvl="3" indent="-457200">
                  <a:buFont typeface="+mj-lt"/>
                  <a:buAutoNum type="alphaLcParenR"/>
                  <a:defRPr/>
                </a:pP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   “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is ahead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𝑶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”</a:t>
                </a:r>
              </a:p>
              <a:p>
                <a:pPr marL="0" indent="0">
                  <a:buNone/>
                  <a:defRPr/>
                </a:pPr>
                <a:endParaRPr lang="en-US" sz="500" dirty="0">
                  <a:sym typeface="Symbol" pitchFamily="18" charset="2"/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Note that a) alone implies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𝒔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which means that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is optimal but we also need b) “stays ahead” to keep the induction going.</a:t>
                </a:r>
              </a:p>
            </p:txBody>
          </p:sp>
        </mc:Choice>
        <mc:Fallback xmlns="">
          <p:sp>
            <p:nvSpPr>
              <p:cNvPr id="588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4330"/>
                <a:ext cx="10287506" cy="5200045"/>
              </a:xfrm>
              <a:blipFill>
                <a:blip r:embed="rId3"/>
                <a:stretch>
                  <a:fillRect l="-1185" t="-1993" r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32CAB1-0240-4F06-9170-1892A8CD4476}" type="slidenum">
              <a:rPr lang="en-US" altLang="en-US" sz="1400">
                <a:latin typeface="Calibri" panose="020F0502020204030204" pitchFamily="34" charset="0"/>
              </a:rPr>
              <a:pPr/>
              <a:t>11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98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288076"/>
                <a:ext cx="1028750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400" b="1" dirty="0">
                    <a:solidFill>
                      <a:srgbClr val="006600"/>
                    </a:solidFill>
                  </a:rPr>
                  <a:t>Base Case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6600"/>
                    </a:solidFill>
                  </a:rPr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includes the request with smallest finish time, so    					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/>
                  <a:t> is not empty then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en-US" sz="2400" dirty="0"/>
              </a:p>
              <a:p>
                <a:pPr lvl="4" eaLnBrk="1" hangingPunct="1">
                  <a:lnSpc>
                    <a:spcPct val="90000"/>
                  </a:lnSpc>
                  <a:defRPr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400" b="1" dirty="0">
                    <a:solidFill>
                      <a:srgbClr val="006600"/>
                    </a:solidFill>
                  </a:rPr>
                  <a:t>Inductive Step:</a:t>
                </a:r>
                <a:r>
                  <a:rPr lang="en-US" sz="2400" dirty="0"/>
                  <a:t> Suppose that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and there is 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en-US" sz="2400" dirty="0"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is compatible with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...,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since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			and </a:t>
                </a:r>
                <a:r>
                  <a:rPr lang="en-US" sz="2400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 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start time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whose finish time is 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endParaRPr lang="en-US" sz="2400" dirty="0">
                  <a:sym typeface="Symbol" pitchFamily="18" charset="2"/>
                </a:endParaRPr>
              </a:p>
              <a:p>
                <a:pPr marL="914400" lvl="2" indent="0">
                  <a:lnSpc>
                    <a:spcPct val="100000"/>
                  </a:lnSpc>
                  <a:buNone/>
                  <a:defRPr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⇒ </a:t>
                </a:r>
                <a:r>
                  <a:rPr lang="en-US" sz="2400" dirty="0">
                    <a:sym typeface="Symbol" pitchFamily="18" charset="2"/>
                  </a:rPr>
                  <a:t>There is 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  <a:sym typeface="Symbol" pitchFamily="18" charset="2"/>
                  </a:rPr>
                  <a:t>+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1</a:t>
                </a:r>
                <a:r>
                  <a:rPr lang="en-US" sz="2400" baseline="30000" dirty="0">
                    <a:sym typeface="Symbol" pitchFamily="18" charset="2"/>
                  </a:rPr>
                  <a:t>st</a:t>
                </a:r>
                <a:r>
                  <a:rPr lang="en-US" sz="2400" b="1" dirty="0">
                    <a:solidFill>
                      <a:srgbClr val="0066CC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request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 whose finish time is named 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kumimoji="1" lang="en-US" altLang="en-US" sz="2400" dirty="0"/>
                  <a:t>.</a:t>
                </a:r>
              </a:p>
              <a:p>
                <a:pPr marL="914400" lvl="2" indent="0">
                  <a:lnSpc>
                    <a:spcPct val="100000"/>
                  </a:lnSpc>
                  <a:buNone/>
                  <a:defRPr/>
                </a:pPr>
                <a:r>
                  <a:rPr kumimoji="1" lang="en-US" altLang="en-US" sz="2400" dirty="0"/>
                  <a:t>Also, since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</m:oMath>
                </a14:m>
                <a:r>
                  <a:rPr kumimoji="1" lang="en-US" altLang="en-US" sz="2400" dirty="0"/>
                  <a:t> would have considered both requests and chosen the one with the earlier finish time, 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sz="24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4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kumimoji="1" lang="en-US" altLang="en-US" sz="2400" dirty="0">
                    <a:solidFill>
                      <a:srgbClr val="0066CC"/>
                    </a:solidFill>
                  </a:rPr>
                  <a:t>.</a:t>
                </a:r>
                <a:r>
                  <a:rPr kumimoji="1" lang="en-US" altLang="en-US" sz="2400" b="1" dirty="0">
                    <a:solidFill>
                      <a:srgbClr val="0066CC"/>
                    </a:solidFill>
                  </a:rPr>
                  <a:t>  </a:t>
                </a:r>
                <a:endParaRPr kumimoji="1" lang="en-US" altLang="en-US" sz="2400" dirty="0"/>
              </a:p>
            </p:txBody>
          </p:sp>
        </mc:Choice>
        <mc:Fallback xmlns="">
          <p:sp>
            <p:nvSpPr>
              <p:cNvPr id="589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88076"/>
                <a:ext cx="10287507" cy="5200045"/>
              </a:xfrm>
              <a:blipFill>
                <a:blip r:embed="rId3"/>
                <a:stretch>
                  <a:fillRect l="-88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Inductive Proof of Claim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0519B-1581-4340-99C3-62F6820F776B}" type="slidenum">
              <a:rPr lang="en-US" altLang="en-US" sz="1400">
                <a:latin typeface="Calibri" panose="020F0502020204030204" pitchFamily="34" charset="0"/>
              </a:rPr>
              <a:pPr/>
              <a:t>12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6" name="Group 5" descr="Diagram with first k+1 requests in greedy and opt viewed together.">
            <a:extLst>
              <a:ext uri="{FF2B5EF4-FFF2-40B4-BE49-F238E27FC236}">
                <a16:creationId xmlns:a16="http://schemas.microsoft.com/office/drawing/2014/main" id="{337117BC-DEAD-4847-8077-93C0C886569F}"/>
              </a:ext>
            </a:extLst>
          </p:cNvPr>
          <p:cNvGrpSpPr/>
          <p:nvPr/>
        </p:nvGrpSpPr>
        <p:grpSpPr>
          <a:xfrm>
            <a:off x="1352237" y="4817078"/>
            <a:ext cx="8528049" cy="1533478"/>
            <a:chOff x="1697039" y="4015672"/>
            <a:chExt cx="8528049" cy="15334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8DA553-7C5A-48DE-A68A-F1ECDDEBBEB4}"/>
                </a:ext>
              </a:extLst>
            </p:cNvPr>
            <p:cNvGrpSpPr/>
            <p:nvPr/>
          </p:nvGrpSpPr>
          <p:grpSpPr>
            <a:xfrm>
              <a:off x="7010091" y="5169467"/>
              <a:ext cx="2489559" cy="316933"/>
              <a:chOff x="7010091" y="5169467"/>
              <a:chExt cx="2489559" cy="316933"/>
            </a:xfrm>
          </p:grpSpPr>
          <p:sp>
            <p:nvSpPr>
              <p:cNvPr id="25" name="Rectangle 11">
                <a:extLst>
                  <a:ext uri="{FF2B5EF4-FFF2-40B4-BE49-F238E27FC236}">
                    <a16:creationId xmlns:a16="http://schemas.microsoft.com/office/drawing/2014/main" id="{32FEC048-B6F1-49B6-A527-CC9E46EC3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50" y="5181600"/>
                <a:ext cx="1447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. . 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14">
                    <a:extLst>
                      <a:ext uri="{FF2B5EF4-FFF2-40B4-BE49-F238E27FC236}">
                        <a16:creationId xmlns:a16="http://schemas.microsoft.com/office/drawing/2014/main" id="{E2A116E5-0E07-4336-BA01-FB867D0A14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10091" y="5169467"/>
                    <a:ext cx="685800" cy="3048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800" b="1" dirty="0"/>
                      <a:t>o</a:t>
                    </a:r>
                    <a14:m>
                      <m:oMath xmlns:m="http://schemas.openxmlformats.org/officeDocument/2006/math">
                        <m:r>
                          <a:rPr kumimoji="1" lang="en-US" altLang="en-US" sz="1800" b="1" i="1" baseline="-25000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kumimoji="1" lang="en-US" altLang="en-US" sz="1800" b="1" baseline="-25000" dirty="0"/>
                      <a:t>+1</a:t>
                    </a:r>
                    <a:endParaRPr kumimoji="1" lang="en-US" altLang="en-US" sz="1800" b="1" dirty="0"/>
                  </a:p>
                </p:txBody>
              </p:sp>
            </mc:Choice>
            <mc:Fallback xmlns="">
              <p:sp>
                <p:nvSpPr>
                  <p:cNvPr id="26" name="Rectangle 14">
                    <a:extLst>
                      <a:ext uri="{FF2B5EF4-FFF2-40B4-BE49-F238E27FC236}">
                        <a16:creationId xmlns:a16="http://schemas.microsoft.com/office/drawing/2014/main" id="{E2A116E5-0E07-4336-BA01-FB867D0A14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10091" y="5169467"/>
                    <a:ext cx="685800" cy="3048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9231" b="-38462"/>
                    </a:stretch>
                  </a:blip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373955-89AD-488D-861C-F66E6A20B314}"/>
                </a:ext>
              </a:extLst>
            </p:cNvPr>
            <p:cNvGrpSpPr/>
            <p:nvPr/>
          </p:nvGrpSpPr>
          <p:grpSpPr>
            <a:xfrm>
              <a:off x="1697039" y="4015672"/>
              <a:ext cx="8528049" cy="1533478"/>
              <a:chOff x="1697039" y="4015672"/>
              <a:chExt cx="8528049" cy="153347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5DF2C18-9982-4908-A6FB-59F86851BCBC}"/>
                  </a:ext>
                </a:extLst>
              </p:cNvPr>
              <p:cNvGrpSpPr/>
              <p:nvPr/>
            </p:nvGrpSpPr>
            <p:grpSpPr>
              <a:xfrm>
                <a:off x="1697039" y="4279063"/>
                <a:ext cx="4932361" cy="1270087"/>
                <a:chOff x="1697039" y="4279063"/>
                <a:chExt cx="4932361" cy="1270087"/>
              </a:xfrm>
            </p:grpSpPr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1EF59D23-2957-4A2E-8585-B9539BC83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811" y="5163392"/>
                  <a:ext cx="9906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1</a:t>
                  </a:r>
                </a:p>
              </p:txBody>
            </p:sp>
            <p:sp>
              <p:nvSpPr>
                <p:cNvPr id="18" name="Rectangle 5">
                  <a:extLst>
                    <a:ext uri="{FF2B5EF4-FFF2-40B4-BE49-F238E27FC236}">
                      <a16:creationId xmlns:a16="http://schemas.microsoft.com/office/drawing/2014/main" id="{7DBB9969-908A-4985-BF24-7213EF7E0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8298" y="5138449"/>
                  <a:ext cx="1070512" cy="34795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6">
                      <a:extLst>
                        <a:ext uri="{FF2B5EF4-FFF2-40B4-BE49-F238E27FC236}">
                          <a16:creationId xmlns:a16="http://schemas.microsoft.com/office/drawing/2014/main" id="{62A50DB1-94F8-4F39-BFE3-A124279839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/>
                        <a:t>o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/>
                    </a:p>
                  </p:txBody>
                </p:sp>
              </mc:Choice>
              <mc:Fallback xmlns="">
                <p:sp>
                  <p:nvSpPr>
                    <p:cNvPr id="19" name="Rectangle 6">
                      <a:extLst>
                        <a:ext uri="{FF2B5EF4-FFF2-40B4-BE49-F238E27FC236}">
                          <a16:creationId xmlns:a16="http://schemas.microsoft.com/office/drawing/2014/main" id="{62A50DB1-94F8-4F39-BFE3-A1242798398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19231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7">
                  <a:extLst>
                    <a:ext uri="{FF2B5EF4-FFF2-40B4-BE49-F238E27FC236}">
                      <a16:creationId xmlns:a16="http://schemas.microsoft.com/office/drawing/2014/main" id="{471B25E4-DA93-45F9-A23A-3BC7E77F9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9400" y="4343400"/>
                  <a:ext cx="9906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1</a:t>
                  </a:r>
                  <a:endParaRPr kumimoji="1" lang="en-US" altLang="en-US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F82090FB-7EEF-40B6-9F31-288A38E14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2016" y="4343400"/>
                  <a:ext cx="583686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9">
                      <a:extLst>
                        <a:ext uri="{FF2B5EF4-FFF2-40B4-BE49-F238E27FC236}">
                          <a16:creationId xmlns:a16="http://schemas.microsoft.com/office/drawing/2014/main" id="{5B030F29-6481-40D9-B551-B65C4B2E57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2445" y="43434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 err="1">
                          <a:solidFill>
                            <a:srgbClr val="0033CC"/>
                          </a:solidFill>
                        </a:rPr>
                        <a:t>a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9">
                      <a:extLst>
                        <a:ext uri="{FF2B5EF4-FFF2-40B4-BE49-F238E27FC236}">
                          <a16:creationId xmlns:a16="http://schemas.microsoft.com/office/drawing/2014/main" id="{5B030F29-6481-40D9-B551-B65C4B2E57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562445" y="4343400"/>
                      <a:ext cx="838200" cy="304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7308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Text Box 12">
                  <a:extLst>
                    <a:ext uri="{FF2B5EF4-FFF2-40B4-BE49-F238E27FC236}">
                      <a16:creationId xmlns:a16="http://schemas.microsoft.com/office/drawing/2014/main" id="{062498F5-3E11-4EF1-A656-76A7104827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7039" y="4279063"/>
                  <a:ext cx="928331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Greedy:</a:t>
                  </a:r>
                </a:p>
              </p:txBody>
            </p:sp>
            <p:sp>
              <p:nvSpPr>
                <p:cNvPr id="24" name="Text Box 13">
                  <a:extLst>
                    <a:ext uri="{FF2B5EF4-FFF2-40B4-BE49-F238E27FC236}">
                      <a16:creationId xmlns:a16="http://schemas.microsoft.com/office/drawing/2014/main" id="{9F3892C8-EDD5-4DB7-BC26-6914CC81B1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5151" y="5179176"/>
                  <a:ext cx="61542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OPT: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1D4A21D-6DAF-4551-BFF0-318B5DF4B3CD}"/>
                  </a:ext>
                </a:extLst>
              </p:cNvPr>
              <p:cNvGrpSpPr/>
              <p:nvPr/>
            </p:nvGrpSpPr>
            <p:grpSpPr>
              <a:xfrm>
                <a:off x="2819400" y="4015672"/>
                <a:ext cx="7405688" cy="1470728"/>
                <a:chOff x="2819400" y="4015672"/>
                <a:chExt cx="7405688" cy="1470728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04766A9-BCA8-4BCC-B010-9183CF3E2C97}"/>
                    </a:ext>
                  </a:extLst>
                </p:cNvPr>
                <p:cNvGrpSpPr/>
                <p:nvPr/>
              </p:nvGrpSpPr>
              <p:grpSpPr>
                <a:xfrm>
                  <a:off x="2819400" y="4652963"/>
                  <a:ext cx="7405688" cy="833437"/>
                  <a:chOff x="2819400" y="4652963"/>
                  <a:chExt cx="7405688" cy="833437"/>
                </a:xfrm>
              </p:grpSpPr>
              <p:sp>
                <p:nvSpPr>
                  <p:cNvPr id="13" name="Line 18">
                    <a:extLst>
                      <a:ext uri="{FF2B5EF4-FFF2-40B4-BE49-F238E27FC236}">
                        <a16:creationId xmlns:a16="http://schemas.microsoft.com/office/drawing/2014/main" id="{40865C22-280D-4720-A1A3-392A685DB5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5486400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Line 17">
                    <a:extLst>
                      <a:ext uri="{FF2B5EF4-FFF2-40B4-BE49-F238E27FC236}">
                        <a16:creationId xmlns:a16="http://schemas.microsoft.com/office/drawing/2014/main" id="{241268BB-B310-424F-A0F5-CBD4C2F789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4652963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Line 22">
                  <a:extLst>
                    <a:ext uri="{FF2B5EF4-FFF2-40B4-BE49-F238E27FC236}">
                      <a16:creationId xmlns:a16="http://schemas.microsoft.com/office/drawing/2014/main" id="{474AAB8A-CCF8-476B-A4AA-EFA6445D19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00645" y="4038600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Line 22">
                  <a:extLst>
                    <a:ext uri="{FF2B5EF4-FFF2-40B4-BE49-F238E27FC236}">
                      <a16:creationId xmlns:a16="http://schemas.microsoft.com/office/drawing/2014/main" id="{053E03A7-C876-40EE-9536-743DBFF36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5702" y="4020392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Line 22">
                  <a:extLst>
                    <a:ext uri="{FF2B5EF4-FFF2-40B4-BE49-F238E27FC236}">
                      <a16:creationId xmlns:a16="http://schemas.microsoft.com/office/drawing/2014/main" id="{A17E8647-5B38-4595-809A-4319F01A8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0000" y="4015672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EF73DD80-A936-4BEF-9BD4-2466DF8EB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7442" y="5146089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EF73DD80-A936-4BEF-9BD4-2466DF8EB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7442" y="5146089"/>
                <a:ext cx="1066800" cy="304800"/>
              </a:xfrm>
              <a:prstGeom prst="rect">
                <a:avLst/>
              </a:prstGeom>
              <a:blipFill>
                <a:blip r:embed="rId7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ine 22">
            <a:extLst>
              <a:ext uri="{FF2B5EF4-FFF2-40B4-BE49-F238E27FC236}">
                <a16:creationId xmlns:a16="http://schemas.microsoft.com/office/drawing/2014/main" id="{4A6C18C0-27AE-4627-9571-E5113254B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4242" y="4827873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Interval Scheduling:  Greedy Algorithm Implementation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46826-4CB0-4986-B03B-D083C5E60775}" type="slidenum">
              <a:rPr lang="en-US" altLang="en-US" sz="1400">
                <a:latin typeface="Calibri" panose="020F0502020204030204" pitchFamily="34" charset="0"/>
              </a:rPr>
              <a:pPr/>
              <a:t>13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5364" name="Text Box 3" descr="50%"/>
          <p:cNvSpPr txBox="1">
            <a:spLocks noChangeArrowheads="1"/>
          </p:cNvSpPr>
          <p:nvPr/>
        </p:nvSpPr>
        <p:spPr bwMode="auto">
          <a:xfrm>
            <a:off x="628649" y="1575352"/>
            <a:ext cx="8794860" cy="3262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CF01">
                <a:alpha val="23921"/>
              </a:srgbClr>
            </a:solidFill>
            <a:miter lim="800000"/>
            <a:headEnd/>
            <a:tailEnd/>
          </a:ln>
          <a:effectLst/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Sort</a:t>
            </a:r>
            <a:r>
              <a:rPr kumimoji="1" lang="en-US" altLang="en-US" b="1" dirty="0">
                <a:latin typeface="Courier New" panose="02070309020205020404" pitchFamily="49" charset="0"/>
              </a:rPr>
              <a:t> jobs by finish times so that 0 </a:t>
            </a:r>
            <a:r>
              <a:rPr kumimoji="1" lang="en-US" altLang="en-US" b="1" dirty="0">
                <a:sym typeface="Symbol" panose="05050102010706020507" pitchFamily="18" charset="2"/>
              </a:rPr>
              <a:t></a:t>
            </a:r>
            <a:r>
              <a:rPr kumimoji="1" lang="en-US" altLang="en-US" dirty="0"/>
              <a:t> </a:t>
            </a:r>
            <a:r>
              <a:rPr kumimoji="1" lang="en-US" altLang="en-US" b="1" dirty="0">
                <a:latin typeface="Courier New" panose="02070309020205020404" pitchFamily="49" charset="0"/>
              </a:rPr>
              <a:t>f</a:t>
            </a:r>
            <a:r>
              <a:rPr kumimoji="1" lang="en-US" altLang="en-US" b="1" baseline="-25000" dirty="0">
                <a:latin typeface="Courier New" panose="02070309020205020404" pitchFamily="49" charset="0"/>
              </a:rPr>
              <a:t>1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f</a:t>
            </a:r>
            <a:r>
              <a:rPr kumimoji="1" lang="en-US" altLang="en-US" b="1" baseline="-25000" dirty="0">
                <a:latin typeface="Courier New" panose="02070309020205020404" pitchFamily="49" charset="0"/>
              </a:rPr>
              <a:t>2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...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f</a:t>
            </a:r>
            <a:r>
              <a:rPr kumimoji="1" lang="en-US" altLang="en-US" b="1" baseline="-25000" dirty="0">
                <a:latin typeface="Courier New" panose="02070309020205020404" pitchFamily="49" charset="0"/>
              </a:rPr>
              <a:t>n</a:t>
            </a:r>
            <a:r>
              <a:rPr kumimoji="1" lang="en-US" altLang="en-US" b="1" dirty="0">
                <a:latin typeface="Courier New" panose="02070309020205020404" pitchFamily="49" charset="0"/>
              </a:rPr>
              <a:t>.</a:t>
            </a:r>
          </a:p>
          <a:p>
            <a:pPr algn="l"/>
            <a:endParaRPr kumimoji="1" lang="en-US" altLang="en-US" b="1" dirty="0">
              <a:latin typeface="Courier New" panose="02070309020205020404" pitchFamily="49" charset="0"/>
            </a:endParaRP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A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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last = 0</a:t>
            </a:r>
            <a:endParaRPr kumimoji="1" lang="en-US" altLang="en-US" b="1" dirty="0">
              <a:latin typeface="Courier New" panose="02070309020205020404" pitchFamily="49" charset="0"/>
            </a:endParaRPr>
          </a:p>
          <a:p>
            <a:pPr algn="l"/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kumimoji="1" lang="en-US" altLang="en-US" b="1" dirty="0">
                <a:latin typeface="Courier New" panose="02070309020205020404" pitchFamily="49" charset="0"/>
              </a:rPr>
              <a:t> j = 1 to n {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b="1" dirty="0">
                <a:latin typeface="Courier New" panose="02070309020205020404" pitchFamily="49" charset="0"/>
              </a:rPr>
              <a:t> (last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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 err="1">
                <a:latin typeface="Courier New" panose="02070309020205020404" pitchFamily="49" charset="0"/>
              </a:rPr>
              <a:t>s</a:t>
            </a:r>
            <a:r>
              <a:rPr kumimoji="1" lang="en-US" altLang="en-US" b="1" baseline="-25000" dirty="0" err="1">
                <a:latin typeface="Courier New" panose="02070309020205020404" pitchFamily="49" charset="0"/>
              </a:rPr>
              <a:t>j</a:t>
            </a:r>
            <a:r>
              <a:rPr kumimoji="1" lang="en-US" altLang="en-US" b="1" dirty="0">
                <a:latin typeface="Courier New" panose="02070309020205020404" pitchFamily="49" charset="0"/>
              </a:rPr>
              <a:t>)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      A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= A</a:t>
            </a:r>
            <a:r>
              <a:rPr kumimoji="1" lang="en-US" altLang="en-US" b="1" dirty="0">
                <a:latin typeface="Courier New" panose="02070309020205020404" pitchFamily="49" charset="0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</a:t>
            </a:r>
            <a:r>
              <a:rPr kumimoji="1" lang="en-US" altLang="en-US" b="1" dirty="0">
                <a:latin typeface="Courier New" panose="02070309020205020404" pitchFamily="49" charset="0"/>
              </a:rPr>
              <a:t> {j}</a:t>
            </a: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      </a:t>
            </a:r>
            <a:r>
              <a:rPr kumimoji="1" lang="en-US" altLang="en-US" b="1">
                <a:latin typeface="Courier New" panose="02070309020205020404" pitchFamily="49" charset="0"/>
              </a:rPr>
              <a:t>last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kumimoji="1" lang="en-US" altLang="en-US" b="1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kumimoji="1" lang="en-US" altLang="en-US" b="1" dirty="0"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kumimoji="1" lang="en-US" altLang="en-US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kumimoji="1" lang="en-US" altLang="en-US" b="1" baseline="-25000" dirty="0">
              <a:latin typeface="Courier New" panose="02070309020205020404" pitchFamily="49" charset="0"/>
            </a:endParaRPr>
          </a:p>
          <a:p>
            <a:pPr algn="l"/>
            <a:r>
              <a:rPr kumimoji="1" lang="en-US" altLang="en-US" b="1" dirty="0">
                <a:latin typeface="Courier New" panose="02070309020205020404" pitchFamily="49" charset="0"/>
              </a:rPr>
              <a:t>}</a:t>
            </a:r>
          </a:p>
          <a:p>
            <a:pPr algn="l"/>
            <a:r>
              <a:rPr kumimoji="1" lang="en-US" altLang="en-US" b="1" dirty="0">
                <a:solidFill>
                  <a:srgbClr val="003399"/>
                </a:solidFill>
                <a:latin typeface="Courier New" panose="02070309020205020404" pitchFamily="49" charset="0"/>
              </a:rPr>
              <a:t>return</a:t>
            </a:r>
            <a:r>
              <a:rPr kumimoji="1" lang="en-US" altLang="en-US" b="1" dirty="0">
                <a:latin typeface="Courier New" panose="02070309020205020404" pitchFamily="49" charset="0"/>
              </a:rPr>
              <a:t> A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8"/>
              <p:cNvSpPr>
                <a:spLocks noChangeArrowheads="1"/>
              </p:cNvSpPr>
              <p:nvPr/>
            </p:nvSpPr>
            <p:spPr bwMode="auto">
              <a:xfrm>
                <a:off x="9736813" y="1606836"/>
                <a:ext cx="165731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36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6813" y="1606836"/>
                <a:ext cx="1657313" cy="461665"/>
              </a:xfrm>
              <a:prstGeom prst="rect">
                <a:avLst/>
              </a:prstGeom>
              <a:blipFill>
                <a:blip r:embed="rId3"/>
                <a:stretch>
                  <a:fillRect r="-368"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9"/>
              <p:cNvSpPr>
                <a:spLocks noChangeArrowheads="1"/>
              </p:cNvSpPr>
              <p:nvPr/>
            </p:nvSpPr>
            <p:spPr bwMode="auto">
              <a:xfrm>
                <a:off x="9968216" y="3094087"/>
                <a:ext cx="9407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36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8216" y="3094087"/>
                <a:ext cx="940770" cy="461665"/>
              </a:xfrm>
              <a:prstGeom prst="rect">
                <a:avLst/>
              </a:prstGeom>
              <a:blipFill>
                <a:blip r:embed="rId4"/>
                <a:stretch>
                  <a:fillRect r="-645"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9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Scheduling All Intervals: Interval Partitioning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93" name="Rectangle 20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43486"/>
                <a:ext cx="10515600" cy="435133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Interval Partitioning:</a:t>
                </a:r>
              </a:p>
              <a:p>
                <a:pPr lvl="1" eaLnBrk="1" hangingPunct="1"/>
                <a:r>
                  <a:rPr lang="en-US" altLang="en-US" sz="2000" dirty="0"/>
                  <a:t>Lecture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starts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and finishes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000" dirty="0"/>
                  <a:t>  find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minimum number of rooms </a:t>
                </a:r>
                <a:r>
                  <a:rPr lang="en-US" altLang="en-US" sz="2000" dirty="0"/>
                  <a:t>to schedule all lectures so that no two occur at the same time in the same room.</a:t>
                </a:r>
              </a:p>
              <a:p>
                <a:pPr lvl="1" eaLnBrk="1" hangingPunct="1"/>
                <a:endParaRPr lang="en-US" altLang="en-US" sz="1200" dirty="0"/>
              </a:p>
              <a:p>
                <a:pPr marL="0" indent="0" eaLnBrk="1" hangingPunct="1">
                  <a:buNone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Example:</a:t>
                </a:r>
                <a:r>
                  <a:rPr lang="en-US" altLang="en-US" sz="2000" dirty="0"/>
                  <a:t>  This schedule uses 4 rooms to schedule 10 lectures.</a:t>
                </a:r>
              </a:p>
            </p:txBody>
          </p:sp>
        </mc:Choice>
        <mc:Fallback>
          <p:sp>
            <p:nvSpPr>
              <p:cNvPr id="16393" name="Rectangle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486"/>
                <a:ext cx="10515600" cy="4351338"/>
              </a:xfrm>
              <a:blipFill>
                <a:blip r:embed="rId3"/>
                <a:stretch>
                  <a:fillRect l="-928" t="-196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EC750-3A70-4CBB-912A-5FB24ACD644B}" type="slidenum">
              <a:rPr lang="en-US" altLang="en-US" sz="1400">
                <a:latin typeface="Calibri" panose="020F0502020204030204" pitchFamily="34" charset="0"/>
              </a:rPr>
              <a:pPr/>
              <a:t>14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" name="Group 1" descr="Sample schedule for interval paritioning">
            <a:extLst>
              <a:ext uri="{FF2B5EF4-FFF2-40B4-BE49-F238E27FC236}">
                <a16:creationId xmlns:a16="http://schemas.microsoft.com/office/drawing/2014/main" id="{C2AF00B1-77F1-4E63-BB30-9262FDA90567}"/>
              </a:ext>
            </a:extLst>
          </p:cNvPr>
          <p:cNvGrpSpPr/>
          <p:nvPr/>
        </p:nvGrpSpPr>
        <p:grpSpPr>
          <a:xfrm>
            <a:off x="1776959" y="3387607"/>
            <a:ext cx="7339013" cy="2641430"/>
            <a:chOff x="2697163" y="3863975"/>
            <a:chExt cx="7339013" cy="2641430"/>
          </a:xfrm>
        </p:grpSpPr>
        <p:grpSp>
          <p:nvGrpSpPr>
            <p:cNvPr id="16387" name="Group 2"/>
            <p:cNvGrpSpPr>
              <a:grpSpLocks/>
            </p:cNvGrpSpPr>
            <p:nvPr/>
          </p:nvGrpSpPr>
          <p:grpSpPr bwMode="auto">
            <a:xfrm>
              <a:off x="2816225" y="3875088"/>
              <a:ext cx="4584700" cy="2259012"/>
              <a:chOff x="814" y="1926"/>
              <a:chExt cx="2888" cy="1938"/>
            </a:xfrm>
          </p:grpSpPr>
          <p:sp>
            <p:nvSpPr>
              <p:cNvPr id="16426" name="Line 3"/>
              <p:cNvSpPr>
                <a:spLocks noChangeShapeType="1"/>
              </p:cNvSpPr>
              <p:nvPr/>
            </p:nvSpPr>
            <p:spPr bwMode="auto">
              <a:xfrm rot="-5400000">
                <a:off x="107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27" name="Line 4"/>
              <p:cNvSpPr>
                <a:spLocks noChangeShapeType="1"/>
              </p:cNvSpPr>
              <p:nvPr/>
            </p:nvSpPr>
            <p:spPr bwMode="auto">
              <a:xfrm rot="-5400000">
                <a:off x="-155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28" name="Line 5"/>
              <p:cNvSpPr>
                <a:spLocks noChangeShapeType="1"/>
              </p:cNvSpPr>
              <p:nvPr/>
            </p:nvSpPr>
            <p:spPr bwMode="auto">
              <a:xfrm rot="-5400000">
                <a:off x="633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29" name="Line 6"/>
              <p:cNvSpPr>
                <a:spLocks noChangeShapeType="1"/>
              </p:cNvSpPr>
              <p:nvPr/>
            </p:nvSpPr>
            <p:spPr bwMode="auto">
              <a:xfrm rot="-5400000">
                <a:off x="370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0" name="Line 7"/>
              <p:cNvSpPr>
                <a:spLocks noChangeShapeType="1"/>
              </p:cNvSpPr>
              <p:nvPr/>
            </p:nvSpPr>
            <p:spPr bwMode="auto">
              <a:xfrm rot="-5400000">
                <a:off x="895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1" name="Line 8"/>
              <p:cNvSpPr>
                <a:spLocks noChangeShapeType="1"/>
              </p:cNvSpPr>
              <p:nvPr/>
            </p:nvSpPr>
            <p:spPr bwMode="auto">
              <a:xfrm rot="-5400000">
                <a:off x="1682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2" name="Line 9"/>
              <p:cNvSpPr>
                <a:spLocks noChangeShapeType="1"/>
              </p:cNvSpPr>
              <p:nvPr/>
            </p:nvSpPr>
            <p:spPr bwMode="auto">
              <a:xfrm rot="-5400000">
                <a:off x="1420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3" name="Line 10"/>
              <p:cNvSpPr>
                <a:spLocks noChangeShapeType="1"/>
              </p:cNvSpPr>
              <p:nvPr/>
            </p:nvSpPr>
            <p:spPr bwMode="auto">
              <a:xfrm rot="-5400000">
                <a:off x="2207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4" name="Line 11"/>
              <p:cNvSpPr>
                <a:spLocks noChangeShapeType="1"/>
              </p:cNvSpPr>
              <p:nvPr/>
            </p:nvSpPr>
            <p:spPr bwMode="auto">
              <a:xfrm rot="-5400000">
                <a:off x="1945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5" name="Line 12"/>
              <p:cNvSpPr>
                <a:spLocks noChangeShapeType="1"/>
              </p:cNvSpPr>
              <p:nvPr/>
            </p:nvSpPr>
            <p:spPr bwMode="auto">
              <a:xfrm rot="-5400000">
                <a:off x="2733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6" name="Line 13"/>
              <p:cNvSpPr>
                <a:spLocks noChangeShapeType="1"/>
              </p:cNvSpPr>
              <p:nvPr/>
            </p:nvSpPr>
            <p:spPr bwMode="auto">
              <a:xfrm rot="-5400000">
                <a:off x="2470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6437" name="Line 14"/>
              <p:cNvSpPr>
                <a:spLocks noChangeShapeType="1"/>
              </p:cNvSpPr>
              <p:nvPr/>
            </p:nvSpPr>
            <p:spPr bwMode="auto">
              <a:xfrm rot="-5400000">
                <a:off x="1158" y="2895"/>
                <a:ext cx="1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</p:grpSp>
        <p:sp>
          <p:nvSpPr>
            <p:cNvPr id="16388" name="Line 15"/>
            <p:cNvSpPr>
              <a:spLocks noChangeShapeType="1"/>
            </p:cNvSpPr>
            <p:nvPr/>
          </p:nvSpPr>
          <p:spPr bwMode="auto">
            <a:xfrm rot="-5400000">
              <a:off x="6692107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89" name="Line 16"/>
            <p:cNvSpPr>
              <a:spLocks noChangeShapeType="1"/>
            </p:cNvSpPr>
            <p:nvPr/>
          </p:nvSpPr>
          <p:spPr bwMode="auto">
            <a:xfrm rot="-5400000">
              <a:off x="7527132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0" name="Line 17"/>
            <p:cNvSpPr>
              <a:spLocks noChangeShapeType="1"/>
            </p:cNvSpPr>
            <p:nvPr/>
          </p:nvSpPr>
          <p:spPr bwMode="auto">
            <a:xfrm rot="-5400000">
              <a:off x="7109619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1" name="Line 18"/>
            <p:cNvSpPr>
              <a:spLocks noChangeShapeType="1"/>
            </p:cNvSpPr>
            <p:nvPr/>
          </p:nvSpPr>
          <p:spPr bwMode="auto">
            <a:xfrm rot="-5400000">
              <a:off x="7943057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4" name="Line 21"/>
            <p:cNvSpPr>
              <a:spLocks noChangeShapeType="1"/>
            </p:cNvSpPr>
            <p:nvPr/>
          </p:nvSpPr>
          <p:spPr bwMode="auto">
            <a:xfrm>
              <a:off x="2816226" y="6134100"/>
              <a:ext cx="69643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395" name="Text Box 22"/>
            <p:cNvSpPr txBox="1">
              <a:spLocks noChangeArrowheads="1"/>
            </p:cNvSpPr>
            <p:nvPr/>
          </p:nvSpPr>
          <p:spPr bwMode="auto">
            <a:xfrm>
              <a:off x="4900614" y="6211889"/>
              <a:ext cx="1368425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000">
                <a:latin typeface="Comic Sans MS" panose="030F0702030302020204" pitchFamily="66" charset="0"/>
              </a:endParaRPr>
            </a:p>
          </p:txBody>
        </p:sp>
        <p:sp>
          <p:nvSpPr>
            <p:cNvPr id="16396" name="Text Box 23"/>
            <p:cNvSpPr txBox="1">
              <a:spLocks noChangeArrowheads="1"/>
            </p:cNvSpPr>
            <p:nvPr/>
          </p:nvSpPr>
          <p:spPr bwMode="auto">
            <a:xfrm>
              <a:off x="9380539" y="6227764"/>
              <a:ext cx="655637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Time</a:t>
              </a:r>
            </a:p>
          </p:txBody>
        </p:sp>
        <p:sp>
          <p:nvSpPr>
            <p:cNvPr id="16397" name="Line 24"/>
            <p:cNvSpPr>
              <a:spLocks noChangeShapeType="1"/>
            </p:cNvSpPr>
            <p:nvPr/>
          </p:nvSpPr>
          <p:spPr bwMode="auto">
            <a:xfrm>
              <a:off x="7221538" y="6134100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6398" name="Text Box 25"/>
            <p:cNvSpPr txBox="1">
              <a:spLocks noChangeArrowheads="1"/>
            </p:cNvSpPr>
            <p:nvPr/>
          </p:nvSpPr>
          <p:spPr bwMode="auto">
            <a:xfrm>
              <a:off x="2697163" y="6134101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6399" name="Text Box 26"/>
            <p:cNvSpPr txBox="1">
              <a:spLocks noChangeArrowheads="1"/>
            </p:cNvSpPr>
            <p:nvPr/>
          </p:nvSpPr>
          <p:spPr bwMode="auto">
            <a:xfrm>
              <a:off x="3033713" y="6134101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9:30</a:t>
              </a:r>
            </a:p>
          </p:txBody>
        </p:sp>
        <p:sp>
          <p:nvSpPr>
            <p:cNvPr id="16400" name="Text Box 27"/>
            <p:cNvSpPr txBox="1">
              <a:spLocks noChangeArrowheads="1"/>
            </p:cNvSpPr>
            <p:nvPr/>
          </p:nvSpPr>
          <p:spPr bwMode="auto">
            <a:xfrm>
              <a:off x="3490913" y="6134101"/>
              <a:ext cx="322204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6401" name="Text Box 28"/>
            <p:cNvSpPr txBox="1">
              <a:spLocks noChangeArrowheads="1"/>
            </p:cNvSpPr>
            <p:nvPr/>
          </p:nvSpPr>
          <p:spPr bwMode="auto">
            <a:xfrm>
              <a:off x="3865563" y="6134101"/>
              <a:ext cx="517770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10:30</a:t>
              </a:r>
            </a:p>
          </p:txBody>
        </p:sp>
        <p:sp>
          <p:nvSpPr>
            <p:cNvPr id="16402" name="Text Box 29"/>
            <p:cNvSpPr txBox="1">
              <a:spLocks noChangeArrowheads="1"/>
            </p:cNvSpPr>
            <p:nvPr/>
          </p:nvSpPr>
          <p:spPr bwMode="auto">
            <a:xfrm>
              <a:off x="4365626" y="6134101"/>
              <a:ext cx="301365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6403" name="Text Box 30"/>
            <p:cNvSpPr txBox="1">
              <a:spLocks noChangeArrowheads="1"/>
            </p:cNvSpPr>
            <p:nvPr/>
          </p:nvSpPr>
          <p:spPr bwMode="auto">
            <a:xfrm>
              <a:off x="4694239" y="6134101"/>
              <a:ext cx="496931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11:30</a:t>
              </a:r>
            </a:p>
          </p:txBody>
        </p:sp>
        <p:sp>
          <p:nvSpPr>
            <p:cNvPr id="16404" name="Text Box 31"/>
            <p:cNvSpPr txBox="1">
              <a:spLocks noChangeArrowheads="1"/>
            </p:cNvSpPr>
            <p:nvPr/>
          </p:nvSpPr>
          <p:spPr bwMode="auto">
            <a:xfrm>
              <a:off x="5197475" y="6134101"/>
              <a:ext cx="322204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6405" name="Text Box 32"/>
            <p:cNvSpPr txBox="1">
              <a:spLocks noChangeArrowheads="1"/>
            </p:cNvSpPr>
            <p:nvPr/>
          </p:nvSpPr>
          <p:spPr bwMode="auto">
            <a:xfrm>
              <a:off x="5511800" y="6134101"/>
              <a:ext cx="517770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12:30</a:t>
              </a:r>
            </a:p>
          </p:txBody>
        </p:sp>
        <p:sp>
          <p:nvSpPr>
            <p:cNvPr id="16406" name="Text Box 33"/>
            <p:cNvSpPr txBox="1">
              <a:spLocks noChangeArrowheads="1"/>
            </p:cNvSpPr>
            <p:nvPr/>
          </p:nvSpPr>
          <p:spPr bwMode="auto">
            <a:xfrm>
              <a:off x="6030913" y="6134101"/>
              <a:ext cx="24365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6407" name="Text Box 34"/>
            <p:cNvSpPr txBox="1">
              <a:spLocks noChangeArrowheads="1"/>
            </p:cNvSpPr>
            <p:nvPr/>
          </p:nvSpPr>
          <p:spPr bwMode="auto">
            <a:xfrm>
              <a:off x="6375401" y="6134101"/>
              <a:ext cx="439223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1:30</a:t>
              </a:r>
            </a:p>
          </p:txBody>
        </p:sp>
        <p:sp>
          <p:nvSpPr>
            <p:cNvPr id="16408" name="Text Box 35"/>
            <p:cNvSpPr txBox="1">
              <a:spLocks noChangeArrowheads="1"/>
            </p:cNvSpPr>
            <p:nvPr/>
          </p:nvSpPr>
          <p:spPr bwMode="auto">
            <a:xfrm>
              <a:off x="6853238" y="6134101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6409" name="Text Box 36"/>
            <p:cNvSpPr txBox="1">
              <a:spLocks noChangeArrowheads="1"/>
            </p:cNvSpPr>
            <p:nvPr/>
          </p:nvSpPr>
          <p:spPr bwMode="auto">
            <a:xfrm>
              <a:off x="7227888" y="6134101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2:30</a:t>
              </a:r>
            </a:p>
          </p:txBody>
        </p:sp>
        <p:sp>
          <p:nvSpPr>
            <p:cNvPr id="16410" name="Rectangle 37"/>
            <p:cNvSpPr>
              <a:spLocks noChangeArrowheads="1"/>
            </p:cNvSpPr>
            <p:nvPr/>
          </p:nvSpPr>
          <p:spPr bwMode="auto">
            <a:xfrm>
              <a:off x="6988176" y="5156200"/>
              <a:ext cx="2085975" cy="2682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16411" name="Rectangle 38"/>
            <p:cNvSpPr>
              <a:spLocks noChangeArrowheads="1"/>
            </p:cNvSpPr>
            <p:nvPr/>
          </p:nvSpPr>
          <p:spPr bwMode="auto">
            <a:xfrm>
              <a:off x="2819400" y="4752975"/>
              <a:ext cx="1258888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6412" name="Rectangle 39"/>
            <p:cNvSpPr>
              <a:spLocks noChangeArrowheads="1"/>
            </p:cNvSpPr>
            <p:nvPr/>
          </p:nvSpPr>
          <p:spPr bwMode="auto">
            <a:xfrm>
              <a:off x="2828925" y="5154613"/>
              <a:ext cx="29083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6413" name="Rectangle 40"/>
            <p:cNvSpPr>
              <a:spLocks noChangeArrowheads="1"/>
            </p:cNvSpPr>
            <p:nvPr/>
          </p:nvSpPr>
          <p:spPr bwMode="auto">
            <a:xfrm>
              <a:off x="2825750" y="5554664"/>
              <a:ext cx="1244600" cy="2682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6414" name="Rectangle 41"/>
            <p:cNvSpPr>
              <a:spLocks noChangeArrowheads="1"/>
            </p:cNvSpPr>
            <p:nvPr/>
          </p:nvSpPr>
          <p:spPr bwMode="auto">
            <a:xfrm>
              <a:off x="4483101" y="4244975"/>
              <a:ext cx="2505075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16415" name="Rectangle 42"/>
            <p:cNvSpPr>
              <a:spLocks noChangeArrowheads="1"/>
            </p:cNvSpPr>
            <p:nvPr/>
          </p:nvSpPr>
          <p:spPr bwMode="auto">
            <a:xfrm>
              <a:off x="4491039" y="4752975"/>
              <a:ext cx="1246187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6416" name="Rectangle 43"/>
            <p:cNvSpPr>
              <a:spLocks noChangeArrowheads="1"/>
            </p:cNvSpPr>
            <p:nvPr/>
          </p:nvSpPr>
          <p:spPr bwMode="auto">
            <a:xfrm>
              <a:off x="6156325" y="4748213"/>
              <a:ext cx="1246188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16417" name="Rectangle 44"/>
            <p:cNvSpPr>
              <a:spLocks noChangeArrowheads="1"/>
            </p:cNvSpPr>
            <p:nvPr/>
          </p:nvSpPr>
          <p:spPr bwMode="auto">
            <a:xfrm>
              <a:off x="6153151" y="5567363"/>
              <a:ext cx="1255713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16418" name="Line 45"/>
            <p:cNvSpPr>
              <a:spLocks noChangeShapeType="1"/>
            </p:cNvSpPr>
            <p:nvPr/>
          </p:nvSpPr>
          <p:spPr bwMode="auto">
            <a:xfrm rot="-5400000">
              <a:off x="8360569" y="4993482"/>
              <a:ext cx="2259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419" name="Rectangle 46"/>
            <p:cNvSpPr>
              <a:spLocks noChangeArrowheads="1"/>
            </p:cNvSpPr>
            <p:nvPr/>
          </p:nvSpPr>
          <p:spPr bwMode="auto">
            <a:xfrm>
              <a:off x="7818439" y="5572125"/>
              <a:ext cx="1254125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16420" name="Rectangle 47"/>
            <p:cNvSpPr>
              <a:spLocks noChangeArrowheads="1"/>
            </p:cNvSpPr>
            <p:nvPr/>
          </p:nvSpPr>
          <p:spPr bwMode="auto">
            <a:xfrm>
              <a:off x="7823200" y="4252913"/>
              <a:ext cx="1246188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16421" name="Line 48"/>
            <p:cNvSpPr>
              <a:spLocks noChangeShapeType="1"/>
            </p:cNvSpPr>
            <p:nvPr/>
          </p:nvSpPr>
          <p:spPr bwMode="auto">
            <a:xfrm>
              <a:off x="8888413" y="6129338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6422" name="Text Box 49"/>
            <p:cNvSpPr txBox="1">
              <a:spLocks noChangeArrowheads="1"/>
            </p:cNvSpPr>
            <p:nvPr/>
          </p:nvSpPr>
          <p:spPr bwMode="auto">
            <a:xfrm>
              <a:off x="7697788" y="6129339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6423" name="Text Box 50"/>
            <p:cNvSpPr txBox="1">
              <a:spLocks noChangeArrowheads="1"/>
            </p:cNvSpPr>
            <p:nvPr/>
          </p:nvSpPr>
          <p:spPr bwMode="auto">
            <a:xfrm>
              <a:off x="8042275" y="6129339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3:30</a:t>
              </a:r>
            </a:p>
          </p:txBody>
        </p:sp>
        <p:sp>
          <p:nvSpPr>
            <p:cNvPr id="16424" name="Text Box 51"/>
            <p:cNvSpPr txBox="1">
              <a:spLocks noChangeArrowheads="1"/>
            </p:cNvSpPr>
            <p:nvPr/>
          </p:nvSpPr>
          <p:spPr bwMode="auto">
            <a:xfrm>
              <a:off x="8520113" y="6129339"/>
              <a:ext cx="264496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6425" name="Text Box 52"/>
            <p:cNvSpPr txBox="1">
              <a:spLocks noChangeArrowheads="1"/>
            </p:cNvSpPr>
            <p:nvPr/>
          </p:nvSpPr>
          <p:spPr bwMode="auto">
            <a:xfrm>
              <a:off x="8894763" y="6129339"/>
              <a:ext cx="460062" cy="24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4:30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46197" y="3858579"/>
            <a:ext cx="197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do better?</a:t>
            </a:r>
          </a:p>
        </p:txBody>
      </p:sp>
    </p:spTree>
    <p:extLst>
      <p:ext uri="{BB962C8B-B14F-4D97-AF65-F5344CB8AC3E}">
        <p14:creationId xmlns:p14="http://schemas.microsoft.com/office/powerpoint/2010/main" val="21887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Scheduling All Intervals: Interval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2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Interval Partitioning:</a:t>
                </a:r>
              </a:p>
              <a:p>
                <a:pPr lvl="1" eaLnBrk="1" hangingPunct="1"/>
                <a:r>
                  <a:rPr lang="en-US" altLang="en-US" sz="2000" dirty="0"/>
                  <a:t>Lecture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starts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and finishes 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000" dirty="0"/>
                  <a:t>  find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minimum number of rooms</a:t>
                </a:r>
                <a:r>
                  <a:rPr lang="en-US" altLang="en-US" sz="2000" dirty="0"/>
                  <a:t> to schedule all lectures so that no two occur at the same time in the same room.</a:t>
                </a:r>
              </a:p>
              <a:p>
                <a:pPr lvl="1" eaLnBrk="1" hangingPunct="1"/>
                <a:endParaRPr lang="en-US" altLang="en-US" sz="1200" dirty="0"/>
              </a:p>
              <a:p>
                <a:pPr marL="0" indent="0" eaLnBrk="1" hangingPunct="1">
                  <a:buNone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Example:</a:t>
                </a:r>
                <a:r>
                  <a:rPr lang="en-US" altLang="en-US" sz="2000" dirty="0"/>
                  <a:t>  This schedule uses only 3 rooms.</a:t>
                </a:r>
              </a:p>
            </p:txBody>
          </p:sp>
        </mc:Choice>
        <mc:Fallback xmlns="">
          <p:sp>
            <p:nvSpPr>
              <p:cNvPr id="16393" name="Rectangle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639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EC750-3A70-4CBB-912A-5FB24ACD644B}" type="slidenum">
              <a:rPr lang="en-US" altLang="en-US" sz="1400">
                <a:latin typeface="Calibri" panose="020F0502020204030204" pitchFamily="34" charset="0"/>
              </a:rPr>
              <a:pPr/>
              <a:t>15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55" name="Group 53" descr="Better schedule for interval partitioning"/>
          <p:cNvGrpSpPr>
            <a:grpSpLocks/>
          </p:cNvGrpSpPr>
          <p:nvPr/>
        </p:nvGrpSpPr>
        <p:grpSpPr bwMode="auto">
          <a:xfrm>
            <a:off x="1773936" y="3977640"/>
            <a:ext cx="7339012" cy="2057400"/>
            <a:chOff x="739" y="2802"/>
            <a:chExt cx="4623" cy="1296"/>
          </a:xfrm>
        </p:grpSpPr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814" y="2802"/>
              <a:ext cx="4204" cy="1062"/>
              <a:chOff x="814" y="2434"/>
              <a:chExt cx="4204" cy="1430"/>
            </a:xfrm>
          </p:grpSpPr>
          <p:sp>
            <p:nvSpPr>
              <p:cNvPr id="88" name="Line 55"/>
              <p:cNvSpPr>
                <a:spLocks noChangeShapeType="1"/>
              </p:cNvSpPr>
              <p:nvPr/>
            </p:nvSpPr>
            <p:spPr bwMode="auto">
              <a:xfrm rot="-5400000">
                <a:off x="3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89" name="Line 56"/>
              <p:cNvSpPr>
                <a:spLocks noChangeShapeType="1"/>
              </p:cNvSpPr>
              <p:nvPr/>
            </p:nvSpPr>
            <p:spPr bwMode="auto">
              <a:xfrm rot="-5400000">
                <a:off x="1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0" name="Line 57"/>
              <p:cNvSpPr>
                <a:spLocks noChangeShapeType="1"/>
              </p:cNvSpPr>
              <p:nvPr/>
            </p:nvSpPr>
            <p:spPr bwMode="auto">
              <a:xfrm rot="-5400000">
                <a:off x="8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1" name="Line 58"/>
              <p:cNvSpPr>
                <a:spLocks noChangeShapeType="1"/>
              </p:cNvSpPr>
              <p:nvPr/>
            </p:nvSpPr>
            <p:spPr bwMode="auto">
              <a:xfrm rot="-5400000">
                <a:off x="6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2" name="Line 59"/>
              <p:cNvSpPr>
                <a:spLocks noChangeShapeType="1"/>
              </p:cNvSpPr>
              <p:nvPr/>
            </p:nvSpPr>
            <p:spPr bwMode="auto">
              <a:xfrm rot="-5400000">
                <a:off x="115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3" name="Line 60"/>
              <p:cNvSpPr>
                <a:spLocks noChangeShapeType="1"/>
              </p:cNvSpPr>
              <p:nvPr/>
            </p:nvSpPr>
            <p:spPr bwMode="auto">
              <a:xfrm rot="-5400000">
                <a:off x="1939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4" name="Line 61"/>
              <p:cNvSpPr>
                <a:spLocks noChangeShapeType="1"/>
              </p:cNvSpPr>
              <p:nvPr/>
            </p:nvSpPr>
            <p:spPr bwMode="auto">
              <a:xfrm rot="-5400000">
                <a:off x="167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5" name="Line 62"/>
              <p:cNvSpPr>
                <a:spLocks noChangeShapeType="1"/>
              </p:cNvSpPr>
              <p:nvPr/>
            </p:nvSpPr>
            <p:spPr bwMode="auto">
              <a:xfrm rot="-5400000">
                <a:off x="24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6" name="Line 63"/>
              <p:cNvSpPr>
                <a:spLocks noChangeShapeType="1"/>
              </p:cNvSpPr>
              <p:nvPr/>
            </p:nvSpPr>
            <p:spPr bwMode="auto">
              <a:xfrm rot="-5400000">
                <a:off x="22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7" name="Line 64"/>
              <p:cNvSpPr>
                <a:spLocks noChangeShapeType="1"/>
              </p:cNvSpPr>
              <p:nvPr/>
            </p:nvSpPr>
            <p:spPr bwMode="auto">
              <a:xfrm rot="-5400000">
                <a:off x="29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8" name="Line 65"/>
              <p:cNvSpPr>
                <a:spLocks noChangeShapeType="1"/>
              </p:cNvSpPr>
              <p:nvPr/>
            </p:nvSpPr>
            <p:spPr bwMode="auto">
              <a:xfrm rot="-5400000">
                <a:off x="27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9" name="Line 66"/>
              <p:cNvSpPr>
                <a:spLocks noChangeShapeType="1"/>
              </p:cNvSpPr>
              <p:nvPr/>
            </p:nvSpPr>
            <p:spPr bwMode="auto">
              <a:xfrm rot="-5400000">
                <a:off x="1415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0" name="Line 67"/>
              <p:cNvSpPr>
                <a:spLocks noChangeShapeType="1"/>
              </p:cNvSpPr>
              <p:nvPr/>
            </p:nvSpPr>
            <p:spPr bwMode="auto">
              <a:xfrm rot="-5400000">
                <a:off x="3255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1" name="Line 68"/>
              <p:cNvSpPr>
                <a:spLocks noChangeShapeType="1"/>
              </p:cNvSpPr>
              <p:nvPr/>
            </p:nvSpPr>
            <p:spPr bwMode="auto">
              <a:xfrm rot="-5400000">
                <a:off x="3781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2" name="Line 69"/>
              <p:cNvSpPr>
                <a:spLocks noChangeShapeType="1"/>
              </p:cNvSpPr>
              <p:nvPr/>
            </p:nvSpPr>
            <p:spPr bwMode="auto">
              <a:xfrm rot="-5400000">
                <a:off x="3518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3" name="Line 70"/>
              <p:cNvSpPr>
                <a:spLocks noChangeShapeType="1"/>
              </p:cNvSpPr>
              <p:nvPr/>
            </p:nvSpPr>
            <p:spPr bwMode="auto">
              <a:xfrm rot="-5400000">
                <a:off x="4043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4" name="Line 71"/>
              <p:cNvSpPr>
                <a:spLocks noChangeShapeType="1"/>
              </p:cNvSpPr>
              <p:nvPr/>
            </p:nvSpPr>
            <p:spPr bwMode="auto">
              <a:xfrm rot="-5400000">
                <a:off x="4306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</p:grpSp>
        <p:sp>
          <p:nvSpPr>
            <p:cNvPr id="57" name="Line 72"/>
            <p:cNvSpPr>
              <a:spLocks noChangeShapeType="1"/>
            </p:cNvSpPr>
            <p:nvPr/>
          </p:nvSpPr>
          <p:spPr bwMode="auto">
            <a:xfrm>
              <a:off x="814" y="3864"/>
              <a:ext cx="43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8" name="Text Box 73"/>
            <p:cNvSpPr txBox="1">
              <a:spLocks noChangeArrowheads="1"/>
            </p:cNvSpPr>
            <p:nvPr/>
          </p:nvSpPr>
          <p:spPr bwMode="auto">
            <a:xfrm>
              <a:off x="2127" y="3913"/>
              <a:ext cx="86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000">
                <a:latin typeface="Comic Sans MS" panose="030F0702030302020204" pitchFamily="66" charset="0"/>
              </a:endParaRPr>
            </a:p>
          </p:txBody>
        </p:sp>
        <p:sp>
          <p:nvSpPr>
            <p:cNvPr id="59" name="Text Box 74"/>
            <p:cNvSpPr txBox="1">
              <a:spLocks noChangeArrowheads="1"/>
            </p:cNvSpPr>
            <p:nvPr/>
          </p:nvSpPr>
          <p:spPr bwMode="auto">
            <a:xfrm>
              <a:off x="4949" y="3923"/>
              <a:ext cx="41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Time</a:t>
              </a:r>
            </a:p>
          </p:txBody>
        </p:sp>
        <p:sp>
          <p:nvSpPr>
            <p:cNvPr id="60" name="Line 75"/>
            <p:cNvSpPr>
              <a:spLocks noChangeShapeType="1"/>
            </p:cNvSpPr>
            <p:nvPr/>
          </p:nvSpPr>
          <p:spPr bwMode="auto">
            <a:xfrm>
              <a:off x="3589" y="3864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61" name="Text Box 76"/>
            <p:cNvSpPr txBox="1">
              <a:spLocks noChangeArrowheads="1"/>
            </p:cNvSpPr>
            <p:nvPr/>
          </p:nvSpPr>
          <p:spPr bwMode="auto">
            <a:xfrm>
              <a:off x="739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62" name="Text Box 77"/>
            <p:cNvSpPr txBox="1">
              <a:spLocks noChangeArrowheads="1"/>
            </p:cNvSpPr>
            <p:nvPr/>
          </p:nvSpPr>
          <p:spPr bwMode="auto">
            <a:xfrm>
              <a:off x="951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9:30</a:t>
              </a:r>
            </a:p>
          </p:txBody>
        </p:sp>
        <p:sp>
          <p:nvSpPr>
            <p:cNvPr id="63" name="Text Box 78"/>
            <p:cNvSpPr txBox="1">
              <a:spLocks noChangeArrowheads="1"/>
            </p:cNvSpPr>
            <p:nvPr/>
          </p:nvSpPr>
          <p:spPr bwMode="auto">
            <a:xfrm>
              <a:off x="1239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64" name="Text Box 79"/>
            <p:cNvSpPr txBox="1">
              <a:spLocks noChangeArrowheads="1"/>
            </p:cNvSpPr>
            <p:nvPr/>
          </p:nvSpPr>
          <p:spPr bwMode="auto">
            <a:xfrm>
              <a:off x="1475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10:30</a:t>
              </a:r>
            </a:p>
          </p:txBody>
        </p:sp>
        <p:sp>
          <p:nvSpPr>
            <p:cNvPr id="65" name="Text Box 80"/>
            <p:cNvSpPr txBox="1">
              <a:spLocks noChangeArrowheads="1"/>
            </p:cNvSpPr>
            <p:nvPr/>
          </p:nvSpPr>
          <p:spPr bwMode="auto">
            <a:xfrm>
              <a:off x="1790" y="3864"/>
              <a:ext cx="1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66" name="Text Box 81"/>
            <p:cNvSpPr txBox="1">
              <a:spLocks noChangeArrowheads="1"/>
            </p:cNvSpPr>
            <p:nvPr/>
          </p:nvSpPr>
          <p:spPr bwMode="auto">
            <a:xfrm>
              <a:off x="1997" y="3864"/>
              <a:ext cx="31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11:30</a:t>
              </a:r>
            </a:p>
          </p:txBody>
        </p:sp>
        <p:sp>
          <p:nvSpPr>
            <p:cNvPr id="67" name="Text Box 82"/>
            <p:cNvSpPr txBox="1">
              <a:spLocks noChangeArrowheads="1"/>
            </p:cNvSpPr>
            <p:nvPr/>
          </p:nvSpPr>
          <p:spPr bwMode="auto">
            <a:xfrm>
              <a:off x="2314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68" name="Text Box 83"/>
            <p:cNvSpPr txBox="1">
              <a:spLocks noChangeArrowheads="1"/>
            </p:cNvSpPr>
            <p:nvPr/>
          </p:nvSpPr>
          <p:spPr bwMode="auto">
            <a:xfrm>
              <a:off x="2512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12:30</a:t>
              </a:r>
            </a:p>
          </p:txBody>
        </p:sp>
        <p:sp>
          <p:nvSpPr>
            <p:cNvPr id="69" name="Text Box 84"/>
            <p:cNvSpPr txBox="1">
              <a:spLocks noChangeArrowheads="1"/>
            </p:cNvSpPr>
            <p:nvPr/>
          </p:nvSpPr>
          <p:spPr bwMode="auto">
            <a:xfrm>
              <a:off x="2839" y="3864"/>
              <a:ext cx="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70" name="Text Box 85"/>
            <p:cNvSpPr txBox="1">
              <a:spLocks noChangeArrowheads="1"/>
            </p:cNvSpPr>
            <p:nvPr/>
          </p:nvSpPr>
          <p:spPr bwMode="auto">
            <a:xfrm>
              <a:off x="3056" y="3864"/>
              <a:ext cx="27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1:30</a:t>
              </a:r>
            </a:p>
          </p:txBody>
        </p:sp>
        <p:sp>
          <p:nvSpPr>
            <p:cNvPr id="71" name="Text Box 86"/>
            <p:cNvSpPr txBox="1">
              <a:spLocks noChangeArrowheads="1"/>
            </p:cNvSpPr>
            <p:nvPr/>
          </p:nvSpPr>
          <p:spPr bwMode="auto">
            <a:xfrm>
              <a:off x="3357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72" name="Text Box 87"/>
            <p:cNvSpPr txBox="1">
              <a:spLocks noChangeArrowheads="1"/>
            </p:cNvSpPr>
            <p:nvPr/>
          </p:nvSpPr>
          <p:spPr bwMode="auto">
            <a:xfrm>
              <a:off x="3593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2:30</a:t>
              </a:r>
            </a:p>
          </p:txBody>
        </p:sp>
        <p:sp>
          <p:nvSpPr>
            <p:cNvPr id="73" name="Rectangle 88"/>
            <p:cNvSpPr>
              <a:spLocks noChangeArrowheads="1"/>
            </p:cNvSpPr>
            <p:nvPr/>
          </p:nvSpPr>
          <p:spPr bwMode="auto">
            <a:xfrm>
              <a:off x="3442" y="3506"/>
              <a:ext cx="131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74" name="Rectangle 89"/>
            <p:cNvSpPr>
              <a:spLocks noChangeArrowheads="1"/>
            </p:cNvSpPr>
            <p:nvPr/>
          </p:nvSpPr>
          <p:spPr bwMode="auto">
            <a:xfrm>
              <a:off x="816" y="2994"/>
              <a:ext cx="793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75" name="Rectangle 90"/>
            <p:cNvSpPr>
              <a:spLocks noChangeArrowheads="1"/>
            </p:cNvSpPr>
            <p:nvPr/>
          </p:nvSpPr>
          <p:spPr bwMode="auto">
            <a:xfrm>
              <a:off x="820" y="3499"/>
              <a:ext cx="78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76" name="Rectangle 91"/>
            <p:cNvSpPr>
              <a:spLocks noChangeArrowheads="1"/>
            </p:cNvSpPr>
            <p:nvPr/>
          </p:nvSpPr>
          <p:spPr bwMode="auto">
            <a:xfrm>
              <a:off x="1864" y="3507"/>
              <a:ext cx="1578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77" name="Rectangle 92"/>
            <p:cNvSpPr>
              <a:spLocks noChangeArrowheads="1"/>
            </p:cNvSpPr>
            <p:nvPr/>
          </p:nvSpPr>
          <p:spPr bwMode="auto">
            <a:xfrm>
              <a:off x="2918" y="2991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78" name="Rectangle 93"/>
            <p:cNvSpPr>
              <a:spLocks noChangeArrowheads="1"/>
            </p:cNvSpPr>
            <p:nvPr/>
          </p:nvSpPr>
          <p:spPr bwMode="auto">
            <a:xfrm>
              <a:off x="2916" y="3249"/>
              <a:ext cx="791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79" name="Rectangle 94"/>
            <p:cNvSpPr>
              <a:spLocks noChangeArrowheads="1"/>
            </p:cNvSpPr>
            <p:nvPr/>
          </p:nvSpPr>
          <p:spPr bwMode="auto">
            <a:xfrm>
              <a:off x="3968" y="3240"/>
              <a:ext cx="790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80" name="Rectangle 95"/>
            <p:cNvSpPr>
              <a:spLocks noChangeArrowheads="1"/>
            </p:cNvSpPr>
            <p:nvPr/>
          </p:nvSpPr>
          <p:spPr bwMode="auto">
            <a:xfrm>
              <a:off x="3973" y="2995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81" name="Line 96"/>
            <p:cNvSpPr>
              <a:spLocks noChangeShapeType="1"/>
            </p:cNvSpPr>
            <p:nvPr/>
          </p:nvSpPr>
          <p:spPr bwMode="auto">
            <a:xfrm>
              <a:off x="4639" y="3861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82" name="Text Box 97"/>
            <p:cNvSpPr txBox="1">
              <a:spLocks noChangeArrowheads="1"/>
            </p:cNvSpPr>
            <p:nvPr/>
          </p:nvSpPr>
          <p:spPr bwMode="auto">
            <a:xfrm>
              <a:off x="3889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3" name="Text Box 98"/>
            <p:cNvSpPr txBox="1">
              <a:spLocks noChangeArrowheads="1"/>
            </p:cNvSpPr>
            <p:nvPr/>
          </p:nvSpPr>
          <p:spPr bwMode="auto">
            <a:xfrm>
              <a:off x="4106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3:30</a:t>
              </a:r>
            </a:p>
          </p:txBody>
        </p:sp>
        <p:sp>
          <p:nvSpPr>
            <p:cNvPr id="84" name="Text Box 99"/>
            <p:cNvSpPr txBox="1">
              <a:spLocks noChangeArrowheads="1"/>
            </p:cNvSpPr>
            <p:nvPr/>
          </p:nvSpPr>
          <p:spPr bwMode="auto">
            <a:xfrm>
              <a:off x="4407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5" name="Text Box 100"/>
            <p:cNvSpPr txBox="1">
              <a:spLocks noChangeArrowheads="1"/>
            </p:cNvSpPr>
            <p:nvPr/>
          </p:nvSpPr>
          <p:spPr bwMode="auto">
            <a:xfrm>
              <a:off x="4643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4:30</a:t>
              </a:r>
            </a:p>
          </p:txBody>
        </p:sp>
        <p:sp>
          <p:nvSpPr>
            <p:cNvPr id="86" name="Rectangle 101"/>
            <p:cNvSpPr>
              <a:spLocks noChangeArrowheads="1"/>
            </p:cNvSpPr>
            <p:nvPr/>
          </p:nvSpPr>
          <p:spPr bwMode="auto">
            <a:xfrm>
              <a:off x="1869" y="2994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87" name="Rectangle 102"/>
            <p:cNvSpPr>
              <a:spLocks noChangeArrowheads="1"/>
            </p:cNvSpPr>
            <p:nvPr/>
          </p:nvSpPr>
          <p:spPr bwMode="auto">
            <a:xfrm>
              <a:off x="822" y="3247"/>
              <a:ext cx="1832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643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Scheduling All Intervals: Interval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Rectangle 20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972192"/>
                <a:ext cx="10533721" cy="5200045"/>
              </a:xfrm>
            </p:spPr>
            <p:txBody>
              <a:bodyPr/>
              <a:lstStyle/>
              <a:p>
                <a:pPr marL="0" lvl="0" indent="0">
                  <a:lnSpc>
                    <a:spcPct val="110000"/>
                  </a:lnSpc>
                  <a:buNone/>
                </a:pPr>
                <a:endParaRPr lang="en-US" altLang="en-US" sz="1400" b="1" dirty="0">
                  <a:solidFill>
                    <a:srgbClr val="695082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en-US" altLang="en-US" sz="20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 The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depth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of a set of open intervals is the maximum number that contain any given time.</a:t>
                </a:r>
              </a:p>
              <a:p>
                <a:pPr lvl="4">
                  <a:lnSpc>
                    <a:spcPct val="110000"/>
                  </a:lnSpc>
                </a:pPr>
                <a:endParaRPr lang="en-US" altLang="en-US" sz="600" dirty="0">
                  <a:solidFill>
                    <a:prstClr val="black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Key observation: 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# of rooms needed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depth.</a:t>
                </a:r>
              </a:p>
              <a:p>
                <a:pPr lvl="1" eaLnBrk="1" hangingPunct="1"/>
                <a:endParaRPr lang="en-US" altLang="en-US" sz="1200" dirty="0"/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Example:</a:t>
                </a:r>
                <a:r>
                  <a:rPr lang="en-US" altLang="en-US" sz="2000" dirty="0"/>
                  <a:t>  This schedule uses only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en-US" sz="2000" dirty="0"/>
                  <a:t> rooms.   Since depth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en-US" sz="2000" dirty="0"/>
                  <a:t> this is optimal.</a:t>
                </a:r>
              </a:p>
            </p:txBody>
          </p:sp>
        </mc:Choice>
        <mc:Fallback xmlns="">
          <p:sp>
            <p:nvSpPr>
              <p:cNvPr id="16393" name="Rectangle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533721" cy="5200045"/>
              </a:xfrm>
              <a:blipFill>
                <a:blip r:embed="rId5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EC750-3A70-4CBB-912A-5FB24ACD644B}" type="slidenum">
              <a:rPr lang="en-US" altLang="en-US" sz="1400">
                <a:latin typeface="Calibri" panose="020F0502020204030204" pitchFamily="34" charset="0"/>
              </a:rPr>
              <a:pPr/>
              <a:t>16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105" name="Group 53" descr="Better schedule for interval partitioning"/>
          <p:cNvGrpSpPr>
            <a:grpSpLocks/>
          </p:cNvGrpSpPr>
          <p:nvPr/>
        </p:nvGrpSpPr>
        <p:grpSpPr bwMode="auto">
          <a:xfrm>
            <a:off x="1773936" y="3977640"/>
            <a:ext cx="7339012" cy="2057400"/>
            <a:chOff x="739" y="2802"/>
            <a:chExt cx="4623" cy="1296"/>
          </a:xfrm>
        </p:grpSpPr>
        <p:grpSp>
          <p:nvGrpSpPr>
            <p:cNvPr id="106" name="Group 54"/>
            <p:cNvGrpSpPr>
              <a:grpSpLocks/>
            </p:cNvGrpSpPr>
            <p:nvPr/>
          </p:nvGrpSpPr>
          <p:grpSpPr bwMode="auto">
            <a:xfrm>
              <a:off x="814" y="2802"/>
              <a:ext cx="4204" cy="1062"/>
              <a:chOff x="814" y="2434"/>
              <a:chExt cx="4204" cy="1430"/>
            </a:xfrm>
          </p:grpSpPr>
          <p:sp>
            <p:nvSpPr>
              <p:cNvPr id="138" name="Line 55"/>
              <p:cNvSpPr>
                <a:spLocks noChangeShapeType="1"/>
              </p:cNvSpPr>
              <p:nvPr/>
            </p:nvSpPr>
            <p:spPr bwMode="auto">
              <a:xfrm rot="-5400000">
                <a:off x="3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39" name="Line 56"/>
              <p:cNvSpPr>
                <a:spLocks noChangeShapeType="1"/>
              </p:cNvSpPr>
              <p:nvPr/>
            </p:nvSpPr>
            <p:spPr bwMode="auto">
              <a:xfrm rot="-5400000">
                <a:off x="1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0" name="Line 57"/>
              <p:cNvSpPr>
                <a:spLocks noChangeShapeType="1"/>
              </p:cNvSpPr>
              <p:nvPr/>
            </p:nvSpPr>
            <p:spPr bwMode="auto">
              <a:xfrm rot="-5400000">
                <a:off x="8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1" name="Line 58"/>
              <p:cNvSpPr>
                <a:spLocks noChangeShapeType="1"/>
              </p:cNvSpPr>
              <p:nvPr/>
            </p:nvSpPr>
            <p:spPr bwMode="auto">
              <a:xfrm rot="-5400000">
                <a:off x="6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2" name="Line 59"/>
              <p:cNvSpPr>
                <a:spLocks noChangeShapeType="1"/>
              </p:cNvSpPr>
              <p:nvPr/>
            </p:nvSpPr>
            <p:spPr bwMode="auto">
              <a:xfrm rot="-5400000">
                <a:off x="115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3" name="Line 60"/>
              <p:cNvSpPr>
                <a:spLocks noChangeShapeType="1"/>
              </p:cNvSpPr>
              <p:nvPr/>
            </p:nvSpPr>
            <p:spPr bwMode="auto">
              <a:xfrm rot="-5400000">
                <a:off x="1939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4" name="Line 61"/>
              <p:cNvSpPr>
                <a:spLocks noChangeShapeType="1"/>
              </p:cNvSpPr>
              <p:nvPr/>
            </p:nvSpPr>
            <p:spPr bwMode="auto">
              <a:xfrm rot="-5400000">
                <a:off x="167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5" name="Line 62"/>
              <p:cNvSpPr>
                <a:spLocks noChangeShapeType="1"/>
              </p:cNvSpPr>
              <p:nvPr/>
            </p:nvSpPr>
            <p:spPr bwMode="auto">
              <a:xfrm rot="-5400000">
                <a:off x="2464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6" name="Line 63"/>
              <p:cNvSpPr>
                <a:spLocks noChangeShapeType="1"/>
              </p:cNvSpPr>
              <p:nvPr/>
            </p:nvSpPr>
            <p:spPr bwMode="auto">
              <a:xfrm rot="-5400000">
                <a:off x="2202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7" name="Line 64"/>
              <p:cNvSpPr>
                <a:spLocks noChangeShapeType="1"/>
              </p:cNvSpPr>
              <p:nvPr/>
            </p:nvSpPr>
            <p:spPr bwMode="auto">
              <a:xfrm rot="-5400000">
                <a:off x="2990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8" name="Line 65"/>
              <p:cNvSpPr>
                <a:spLocks noChangeShapeType="1"/>
              </p:cNvSpPr>
              <p:nvPr/>
            </p:nvSpPr>
            <p:spPr bwMode="auto">
              <a:xfrm rot="-5400000">
                <a:off x="2727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49" name="Line 66"/>
              <p:cNvSpPr>
                <a:spLocks noChangeShapeType="1"/>
              </p:cNvSpPr>
              <p:nvPr/>
            </p:nvSpPr>
            <p:spPr bwMode="auto">
              <a:xfrm rot="-5400000">
                <a:off x="1415" y="3153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0" name="Line 67"/>
              <p:cNvSpPr>
                <a:spLocks noChangeShapeType="1"/>
              </p:cNvSpPr>
              <p:nvPr/>
            </p:nvSpPr>
            <p:spPr bwMode="auto">
              <a:xfrm rot="-5400000">
                <a:off x="3255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1" name="Line 68"/>
              <p:cNvSpPr>
                <a:spLocks noChangeShapeType="1"/>
              </p:cNvSpPr>
              <p:nvPr/>
            </p:nvSpPr>
            <p:spPr bwMode="auto">
              <a:xfrm rot="-5400000">
                <a:off x="3781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2" name="Line 69"/>
              <p:cNvSpPr>
                <a:spLocks noChangeShapeType="1"/>
              </p:cNvSpPr>
              <p:nvPr/>
            </p:nvSpPr>
            <p:spPr bwMode="auto">
              <a:xfrm rot="-5400000">
                <a:off x="3518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3" name="Line 70"/>
              <p:cNvSpPr>
                <a:spLocks noChangeShapeType="1"/>
              </p:cNvSpPr>
              <p:nvPr/>
            </p:nvSpPr>
            <p:spPr bwMode="auto">
              <a:xfrm rot="-5400000">
                <a:off x="4043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54" name="Line 71"/>
              <p:cNvSpPr>
                <a:spLocks noChangeShapeType="1"/>
              </p:cNvSpPr>
              <p:nvPr/>
            </p:nvSpPr>
            <p:spPr bwMode="auto">
              <a:xfrm rot="-5400000">
                <a:off x="4306" y="3146"/>
                <a:ext cx="14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</p:grpSp>
        <p:sp>
          <p:nvSpPr>
            <p:cNvPr id="107" name="Line 72"/>
            <p:cNvSpPr>
              <a:spLocks noChangeShapeType="1"/>
            </p:cNvSpPr>
            <p:nvPr/>
          </p:nvSpPr>
          <p:spPr bwMode="auto">
            <a:xfrm>
              <a:off x="814" y="3864"/>
              <a:ext cx="43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Text Box 73"/>
            <p:cNvSpPr txBox="1">
              <a:spLocks noChangeArrowheads="1"/>
            </p:cNvSpPr>
            <p:nvPr/>
          </p:nvSpPr>
          <p:spPr bwMode="auto">
            <a:xfrm>
              <a:off x="2127" y="3913"/>
              <a:ext cx="86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000">
                <a:latin typeface="Comic Sans MS" panose="030F0702030302020204" pitchFamily="66" charset="0"/>
              </a:endParaRPr>
            </a:p>
          </p:txBody>
        </p:sp>
        <p:sp>
          <p:nvSpPr>
            <p:cNvPr id="109" name="Text Box 74"/>
            <p:cNvSpPr txBox="1">
              <a:spLocks noChangeArrowheads="1"/>
            </p:cNvSpPr>
            <p:nvPr/>
          </p:nvSpPr>
          <p:spPr bwMode="auto">
            <a:xfrm>
              <a:off x="4949" y="3923"/>
              <a:ext cx="41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Time</a:t>
              </a:r>
            </a:p>
          </p:txBody>
        </p:sp>
        <p:sp>
          <p:nvSpPr>
            <p:cNvPr id="110" name="Line 75"/>
            <p:cNvSpPr>
              <a:spLocks noChangeShapeType="1"/>
            </p:cNvSpPr>
            <p:nvPr/>
          </p:nvSpPr>
          <p:spPr bwMode="auto">
            <a:xfrm>
              <a:off x="3589" y="3864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11" name="Text Box 76"/>
            <p:cNvSpPr txBox="1">
              <a:spLocks noChangeArrowheads="1"/>
            </p:cNvSpPr>
            <p:nvPr/>
          </p:nvSpPr>
          <p:spPr bwMode="auto">
            <a:xfrm>
              <a:off x="739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12" name="Text Box 77"/>
            <p:cNvSpPr txBox="1">
              <a:spLocks noChangeArrowheads="1"/>
            </p:cNvSpPr>
            <p:nvPr/>
          </p:nvSpPr>
          <p:spPr bwMode="auto">
            <a:xfrm>
              <a:off x="951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9:30</a:t>
              </a:r>
            </a:p>
          </p:txBody>
        </p:sp>
        <p:sp>
          <p:nvSpPr>
            <p:cNvPr id="113" name="Text Box 78"/>
            <p:cNvSpPr txBox="1">
              <a:spLocks noChangeArrowheads="1"/>
            </p:cNvSpPr>
            <p:nvPr/>
          </p:nvSpPr>
          <p:spPr bwMode="auto">
            <a:xfrm>
              <a:off x="1239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14" name="Text Box 79"/>
            <p:cNvSpPr txBox="1">
              <a:spLocks noChangeArrowheads="1"/>
            </p:cNvSpPr>
            <p:nvPr/>
          </p:nvSpPr>
          <p:spPr bwMode="auto">
            <a:xfrm>
              <a:off x="1475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10:30</a:t>
              </a:r>
            </a:p>
          </p:txBody>
        </p:sp>
        <p:sp>
          <p:nvSpPr>
            <p:cNvPr id="115" name="Text Box 80"/>
            <p:cNvSpPr txBox="1">
              <a:spLocks noChangeArrowheads="1"/>
            </p:cNvSpPr>
            <p:nvPr/>
          </p:nvSpPr>
          <p:spPr bwMode="auto">
            <a:xfrm>
              <a:off x="1790" y="3864"/>
              <a:ext cx="1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16" name="Text Box 81"/>
            <p:cNvSpPr txBox="1">
              <a:spLocks noChangeArrowheads="1"/>
            </p:cNvSpPr>
            <p:nvPr/>
          </p:nvSpPr>
          <p:spPr bwMode="auto">
            <a:xfrm>
              <a:off x="1997" y="3864"/>
              <a:ext cx="31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11:30</a:t>
              </a:r>
            </a:p>
          </p:txBody>
        </p:sp>
        <p:sp>
          <p:nvSpPr>
            <p:cNvPr id="117" name="Text Box 82"/>
            <p:cNvSpPr txBox="1">
              <a:spLocks noChangeArrowheads="1"/>
            </p:cNvSpPr>
            <p:nvPr/>
          </p:nvSpPr>
          <p:spPr bwMode="auto">
            <a:xfrm>
              <a:off x="2314" y="3864"/>
              <a:ext cx="20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18" name="Text Box 83"/>
            <p:cNvSpPr txBox="1">
              <a:spLocks noChangeArrowheads="1"/>
            </p:cNvSpPr>
            <p:nvPr/>
          </p:nvSpPr>
          <p:spPr bwMode="auto">
            <a:xfrm>
              <a:off x="2512" y="3864"/>
              <a:ext cx="32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12:30</a:t>
              </a:r>
            </a:p>
          </p:txBody>
        </p:sp>
        <p:sp>
          <p:nvSpPr>
            <p:cNvPr id="119" name="Text Box 84"/>
            <p:cNvSpPr txBox="1">
              <a:spLocks noChangeArrowheads="1"/>
            </p:cNvSpPr>
            <p:nvPr/>
          </p:nvSpPr>
          <p:spPr bwMode="auto">
            <a:xfrm>
              <a:off x="2839" y="3864"/>
              <a:ext cx="1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0" name="Text Box 85"/>
            <p:cNvSpPr txBox="1">
              <a:spLocks noChangeArrowheads="1"/>
            </p:cNvSpPr>
            <p:nvPr/>
          </p:nvSpPr>
          <p:spPr bwMode="auto">
            <a:xfrm>
              <a:off x="3056" y="3864"/>
              <a:ext cx="27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1:30</a:t>
              </a:r>
            </a:p>
          </p:txBody>
        </p:sp>
        <p:sp>
          <p:nvSpPr>
            <p:cNvPr id="121" name="Text Box 86"/>
            <p:cNvSpPr txBox="1">
              <a:spLocks noChangeArrowheads="1"/>
            </p:cNvSpPr>
            <p:nvPr/>
          </p:nvSpPr>
          <p:spPr bwMode="auto">
            <a:xfrm>
              <a:off x="3357" y="3864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2" name="Text Box 87"/>
            <p:cNvSpPr txBox="1">
              <a:spLocks noChangeArrowheads="1"/>
            </p:cNvSpPr>
            <p:nvPr/>
          </p:nvSpPr>
          <p:spPr bwMode="auto">
            <a:xfrm>
              <a:off x="3593" y="3864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2:30</a:t>
              </a:r>
            </a:p>
          </p:txBody>
        </p:sp>
        <p:sp>
          <p:nvSpPr>
            <p:cNvPr id="123" name="Rectangle 88"/>
            <p:cNvSpPr>
              <a:spLocks noChangeArrowheads="1"/>
            </p:cNvSpPr>
            <p:nvPr/>
          </p:nvSpPr>
          <p:spPr bwMode="auto">
            <a:xfrm>
              <a:off x="3442" y="3506"/>
              <a:ext cx="131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124" name="Rectangle 89"/>
            <p:cNvSpPr>
              <a:spLocks noChangeArrowheads="1"/>
            </p:cNvSpPr>
            <p:nvPr/>
          </p:nvSpPr>
          <p:spPr bwMode="auto">
            <a:xfrm>
              <a:off x="816" y="2994"/>
              <a:ext cx="793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25" name="Rectangle 90"/>
            <p:cNvSpPr>
              <a:spLocks noChangeArrowheads="1"/>
            </p:cNvSpPr>
            <p:nvPr/>
          </p:nvSpPr>
          <p:spPr bwMode="auto">
            <a:xfrm>
              <a:off x="820" y="3499"/>
              <a:ext cx="784" cy="1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26" name="Rectangle 91"/>
            <p:cNvSpPr>
              <a:spLocks noChangeArrowheads="1"/>
            </p:cNvSpPr>
            <p:nvPr/>
          </p:nvSpPr>
          <p:spPr bwMode="auto">
            <a:xfrm>
              <a:off x="1864" y="3507"/>
              <a:ext cx="1578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127" name="Rectangle 92"/>
            <p:cNvSpPr>
              <a:spLocks noChangeArrowheads="1"/>
            </p:cNvSpPr>
            <p:nvPr/>
          </p:nvSpPr>
          <p:spPr bwMode="auto">
            <a:xfrm>
              <a:off x="2918" y="2991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128" name="Rectangle 93"/>
            <p:cNvSpPr>
              <a:spLocks noChangeArrowheads="1"/>
            </p:cNvSpPr>
            <p:nvPr/>
          </p:nvSpPr>
          <p:spPr bwMode="auto">
            <a:xfrm>
              <a:off x="2916" y="3249"/>
              <a:ext cx="791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129" name="Rectangle 94"/>
            <p:cNvSpPr>
              <a:spLocks noChangeArrowheads="1"/>
            </p:cNvSpPr>
            <p:nvPr/>
          </p:nvSpPr>
          <p:spPr bwMode="auto">
            <a:xfrm>
              <a:off x="3968" y="3240"/>
              <a:ext cx="790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130" name="Rectangle 95"/>
            <p:cNvSpPr>
              <a:spLocks noChangeArrowheads="1"/>
            </p:cNvSpPr>
            <p:nvPr/>
          </p:nvSpPr>
          <p:spPr bwMode="auto">
            <a:xfrm>
              <a:off x="3973" y="2995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131" name="Line 96"/>
            <p:cNvSpPr>
              <a:spLocks noChangeShapeType="1"/>
            </p:cNvSpPr>
            <p:nvPr/>
          </p:nvSpPr>
          <p:spPr bwMode="auto">
            <a:xfrm>
              <a:off x="4639" y="3861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3889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3" name="Text Box 98"/>
            <p:cNvSpPr txBox="1">
              <a:spLocks noChangeArrowheads="1"/>
            </p:cNvSpPr>
            <p:nvPr/>
          </p:nvSpPr>
          <p:spPr bwMode="auto">
            <a:xfrm>
              <a:off x="4106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3:30</a:t>
              </a:r>
            </a:p>
          </p:txBody>
        </p:sp>
        <p:sp>
          <p:nvSpPr>
            <p:cNvPr id="134" name="Text Box 99"/>
            <p:cNvSpPr txBox="1">
              <a:spLocks noChangeArrowheads="1"/>
            </p:cNvSpPr>
            <p:nvPr/>
          </p:nvSpPr>
          <p:spPr bwMode="auto">
            <a:xfrm>
              <a:off x="4407" y="3861"/>
              <a:ext cx="16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5" name="Text Box 100"/>
            <p:cNvSpPr txBox="1">
              <a:spLocks noChangeArrowheads="1"/>
            </p:cNvSpPr>
            <p:nvPr/>
          </p:nvSpPr>
          <p:spPr bwMode="auto">
            <a:xfrm>
              <a:off x="4643" y="3861"/>
              <a:ext cx="29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000">
                  <a:latin typeface="Comic Sans MS" panose="030F0702030302020204" pitchFamily="66" charset="0"/>
                </a:rPr>
                <a:t>4:30</a:t>
              </a:r>
            </a:p>
          </p:txBody>
        </p:sp>
        <p:sp>
          <p:nvSpPr>
            <p:cNvPr id="136" name="Rectangle 101"/>
            <p:cNvSpPr>
              <a:spLocks noChangeArrowheads="1"/>
            </p:cNvSpPr>
            <p:nvPr/>
          </p:nvSpPr>
          <p:spPr bwMode="auto">
            <a:xfrm>
              <a:off x="1869" y="2994"/>
              <a:ext cx="785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137" name="Rectangle 102"/>
            <p:cNvSpPr>
              <a:spLocks noChangeArrowheads="1"/>
            </p:cNvSpPr>
            <p:nvPr/>
          </p:nvSpPr>
          <p:spPr bwMode="auto">
            <a:xfrm>
              <a:off x="822" y="3247"/>
              <a:ext cx="1832" cy="1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2" name="Group 1" descr="Marking showing that the depth of the schedule is at least 3."/>
          <p:cNvGrpSpPr/>
          <p:nvPr/>
        </p:nvGrpSpPr>
        <p:grpSpPr>
          <a:xfrm>
            <a:off x="2725642" y="3202820"/>
            <a:ext cx="1635515" cy="2460745"/>
            <a:chOff x="2725642" y="3202820"/>
            <a:chExt cx="1635515" cy="2460745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725642" y="3537436"/>
              <a:ext cx="359327" cy="420031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9" name="Straight Connector 8"/>
            <p:cNvCxnSpPr>
              <a:stCxn id="113" idx="0"/>
              <a:endCxn id="141" idx="1"/>
            </p:cNvCxnSpPr>
            <p:nvPr/>
          </p:nvCxnSpPr>
          <p:spPr>
            <a:xfrm flipH="1" flipV="1">
              <a:off x="2725643" y="3986482"/>
              <a:ext cx="3174" cy="167708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38771" y="3202820"/>
                  <a:ext cx="1222386" cy="369332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771" y="3202820"/>
                  <a:ext cx="122238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960" t="-6349" b="-22222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25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simple greedy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29392"/>
                <a:ext cx="9028306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Sort requests in increasing order of start times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33CC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</a:p>
              <a:p>
                <a:pPr lvl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//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finish time of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last request currently scheduled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dirty="0"/>
                  <a:t>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    while (request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not scheduled) 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	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 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then 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		schedule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	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		</a:t>
                </a: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  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undefined then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}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}</a:t>
                </a: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29392"/>
                <a:ext cx="9028306" cy="5200045"/>
              </a:xfrm>
              <a:blipFill>
                <a:blip r:embed="rId3"/>
                <a:stretch>
                  <a:fillRect l="-675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C2FD5-9D20-4E3B-9006-CC5B0C3C25F6}" type="slidenum">
              <a:rPr lang="en-US" altLang="en-US" sz="1400">
                <a:latin typeface="Calibri" panose="020F0502020204030204" pitchFamily="34" charset="0"/>
              </a:rPr>
              <a:pPr/>
              <a:t>17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456C4D8-68F7-4899-81ED-4321E0E80A1B}"/>
              </a:ext>
            </a:extLst>
          </p:cNvPr>
          <p:cNvSpPr/>
          <p:nvPr/>
        </p:nvSpPr>
        <p:spPr>
          <a:xfrm>
            <a:off x="6524625" y="3048000"/>
            <a:ext cx="161925" cy="2514600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C5E7C-BDBB-4A40-A5E2-DF05012B70CC}"/>
              </a:ext>
            </a:extLst>
          </p:cNvPr>
          <p:cNvSpPr txBox="1"/>
          <p:nvPr/>
        </p:nvSpPr>
        <p:spPr>
          <a:xfrm>
            <a:off x="6951159" y="4029414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Look for the first room where the request will fit, opening a new room if all the others used so far are full.</a:t>
            </a:r>
          </a:p>
        </p:txBody>
      </p:sp>
    </p:spTree>
    <p:extLst>
      <p:ext uri="{BB962C8B-B14F-4D97-AF65-F5344CB8AC3E}">
        <p14:creationId xmlns:p14="http://schemas.microsoft.com/office/powerpoint/2010/main" val="406255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Interval Partitioning:  Greedy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54330"/>
                <a:ext cx="10634083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Observation: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Greedy algorithm never schedules two incompatible lectures in the 	             same room</a:t>
                </a:r>
              </a:p>
              <a:p>
                <a:pPr lvl="4"/>
                <a:r>
                  <a:rPr lang="en-US" altLang="en-US" sz="2000" dirty="0">
                    <a:solidFill>
                      <a:prstClr val="black"/>
                    </a:solidFill>
                  </a:rPr>
                  <a:t>Only schedules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sz="1800" b="1" dirty="0">
                  <a:solidFill>
                    <a:prstClr val="black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05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Greedy algorithm is optimal.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= number of rooms that the greedy algorithm allocates.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is allocated because we needed to schedule a request, say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, that is incompatible with some request in each of the other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rooms.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Since we sorted by start time, these incompatibilities are caused by requests that start no later than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 and finish after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dirty="0"/>
                  <a:t>So… we have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requests overlapping at time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</m:oMath>
                </a14:m>
                <a:r>
                  <a:rPr lang="en-US" altLang="en-US" sz="2000" dirty="0"/>
                  <a:t> for some (maybe tiny)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000" dirty="0"/>
                  <a:t>Key observation  </a:t>
                </a: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2000" dirty="0"/>
                  <a:t>all schedules use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2000" dirty="0"/>
                  <a:t> rooms.  </a:t>
                </a:r>
                <a:endParaRPr lang="en-US" altLang="en-US" sz="2000" dirty="0">
                  <a:solidFill>
                    <a:schemeClr val="hlink"/>
                  </a:solidFill>
                </a:endParaRPr>
              </a:p>
            </p:txBody>
          </p:sp>
        </mc:Choice>
        <mc:Fallback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54330"/>
                <a:ext cx="10634083" cy="5200045"/>
              </a:xfrm>
              <a:blipFill>
                <a:blip r:embed="rId3"/>
                <a:stretch>
                  <a:fillRect l="-860" t="-1641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88E2C-8466-4E19-8248-335D1F20E8C2}" type="slidenum">
              <a:rPr lang="en-US" altLang="en-US" sz="1400">
                <a:latin typeface="Calibri" panose="020F0502020204030204" pitchFamily="34" charset="0"/>
              </a:rPr>
              <a:pPr/>
              <a:t>18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Highlight for while loop code"/>
          <p:cNvSpPr/>
          <p:nvPr/>
        </p:nvSpPr>
        <p:spPr>
          <a:xfrm>
            <a:off x="942109" y="3521828"/>
            <a:ext cx="5310909" cy="2382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695401"/>
                <a:ext cx="9028306" cy="5200045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Sort requests in increasing order of start times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033CC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</a:p>
              <a:p>
                <a:pPr lvl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//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finish time of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last request currently scheduled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dirty="0"/>
                  <a:t>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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    while (request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not scheduled) {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		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 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then </a:t>
                </a:r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		schedule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	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		</a:t>
                </a:r>
              </a:p>
              <a:p>
                <a:pPr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             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if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undefined then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𝒍𝒂𝒔𝒕</m:t>
                    </m:r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}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}</a:t>
                </a: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5401"/>
                <a:ext cx="9028306" cy="5200045"/>
              </a:xfrm>
              <a:blipFill>
                <a:blip r:embed="rId3"/>
                <a:stretch>
                  <a:fillRect l="-675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simple greedy algorithm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0C2FD5-9D20-4E3B-9006-CC5B0C3C25F6}" type="slidenum">
              <a:rPr lang="en-US" altLang="en-US" sz="1400">
                <a:latin typeface="Calibri" panose="020F0502020204030204" pitchFamily="34" charset="0"/>
              </a:rPr>
              <a:pPr/>
              <a:t>19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2546" y="925910"/>
            <a:ext cx="199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Runtime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436941" y="1628372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41" y="1628372"/>
                <a:ext cx="1418978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48570" y="4167039"/>
                <a:ext cx="25307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6600"/>
                    </a:solidFill>
                  </a:rPr>
                  <a:t>Might need to try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6600"/>
                    </a:solidFill>
                  </a:rPr>
                  <a:t>rooms to schedule a request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70" y="4167039"/>
                <a:ext cx="2530765" cy="923330"/>
              </a:xfrm>
              <a:prstGeom prst="rect">
                <a:avLst/>
              </a:prstGeom>
              <a:blipFill>
                <a:blip r:embed="rId5"/>
                <a:stretch>
                  <a:fillRect l="-192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611173" y="4078906"/>
                <a:ext cx="1021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173" y="4078906"/>
                <a:ext cx="1021305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125526" y="4890314"/>
                <a:ext cx="2492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 might be as big as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526" y="4890314"/>
                <a:ext cx="2492221" cy="400110"/>
              </a:xfrm>
              <a:prstGeom prst="rect">
                <a:avLst/>
              </a:prstGeom>
              <a:blipFill>
                <a:blip r:embed="rId7"/>
                <a:stretch>
                  <a:fillRect l="-24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94681" y="5621203"/>
                <a:ext cx="193136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Worst case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681" y="5621203"/>
                <a:ext cx="1931363" cy="375552"/>
              </a:xfrm>
              <a:prstGeom prst="rect">
                <a:avLst/>
              </a:prstGeom>
              <a:blipFill>
                <a:blip r:embed="rId8"/>
                <a:stretch>
                  <a:fillRect l="-2524" t="-6452" r="-631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313014"/>
            <a:ext cx="10085205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Hard to define exactly but can give general properties</a:t>
            </a:r>
          </a:p>
          <a:p>
            <a:pPr lvl="1" eaLnBrk="1" hangingPunct="1"/>
            <a:r>
              <a:rPr lang="en-US" altLang="en-US" sz="2400" dirty="0"/>
              <a:t>Solution is built in small steps</a:t>
            </a:r>
          </a:p>
          <a:p>
            <a:pPr lvl="1" eaLnBrk="1" hangingPunct="1"/>
            <a:r>
              <a:rPr lang="en-US" altLang="en-US" sz="2400" dirty="0"/>
              <a:t>Decisions on how to build the solution are made to 		         </a:t>
            </a:r>
            <a:r>
              <a:rPr lang="en-US" altLang="en-US" sz="2400" dirty="0">
                <a:solidFill>
                  <a:srgbClr val="C00000"/>
                </a:solidFill>
              </a:rPr>
              <a:t>maximize some criterion without looking to the future</a:t>
            </a:r>
          </a:p>
          <a:p>
            <a:pPr lvl="2" eaLnBrk="1" hangingPunct="1"/>
            <a:r>
              <a:rPr lang="en-US" altLang="en-US" sz="2400" dirty="0"/>
              <a:t>Want the ‘best’ current partial solution as if the current step were the last step</a:t>
            </a:r>
          </a:p>
          <a:p>
            <a:pPr lvl="2" eaLnBrk="1" hangingPunct="1"/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800" dirty="0"/>
              <a:t>May be more than one greedy algorithm using different criteria to solve a given problem</a:t>
            </a:r>
          </a:p>
          <a:p>
            <a:pPr lvl="1"/>
            <a:r>
              <a:rPr lang="en-US" altLang="en-US" sz="2400" dirty="0"/>
              <a:t>Not obvious which criteria will actually work</a:t>
            </a:r>
          </a:p>
          <a:p>
            <a:pPr lvl="2" eaLnBrk="1" hangingPunct="1"/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Calibri" panose="020F0502020204030204" pitchFamily="34" charset="0"/>
              </a:rPr>
              <a:pPr/>
              <a:t>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87343" y="4108500"/>
            <a:ext cx="2146322" cy="298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343" y="5546250"/>
            <a:ext cx="3909808" cy="251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/>
                  <a:t>Sort requests in increasing order of start times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16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sz="1600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16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1600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sz="1600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1600" dirty="0">
                  <a:solidFill>
                    <a:srgbClr val="0066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1200" b="1" dirty="0">
                  <a:solidFill>
                    <a:srgbClr val="0033CC"/>
                  </a:solidFill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6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6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schedule request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6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m:rPr>
                        <m:nor/>
                      </m:rPr>
                      <a:rPr lang="en-US" altLang="en-US" sz="1600" b="0" i="0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</m:t>
                    </m:r>
                  </m:oMath>
                </a14:m>
                <a:r>
                  <a:rPr lang="en-US" altLang="en-US" sz="1600" b="1" baseline="-250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insert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into priority queue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with key =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1600" b="1" baseline="-250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65000"/>
                  </a:lnSpc>
                  <a:buNone/>
                </a:pPr>
                <a:r>
                  <a:rPr lang="en-US" altLang="en-US" sz="16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0" i="0" dirty="0" smtClean="0">
                        <a:solidFill>
                          <a:prstClr val="black"/>
                        </a:solidFill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1600" dirty="0"/>
                  <a:t>{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= </a:t>
                </a:r>
                <a:r>
                  <a:rPr lang="en-US" altLang="en-US" sz="1600" dirty="0" err="1"/>
                  <a:t>findmin</a:t>
                </a:r>
                <a:r>
                  <a:rPr lang="en-US" altLang="en-US" sz="1600" dirty="0"/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dirty="0"/>
                  <a:t>)</a:t>
                </a:r>
                <a:endParaRPr lang="en-US" altLang="en-US" sz="16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	 if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16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 </m:t>
                    </m:r>
                    <m:r>
                      <a:rPr lang="en-US" altLang="en-US" sz="16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16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then { 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             schedule request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sz="16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1600" b="1" dirty="0">
                    <a:sym typeface="Symbol" panose="05050102010706020507" pitchFamily="18" charset="2"/>
                  </a:rPr>
                  <a:t>=</a:t>
                </a: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16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1600" b="1" baseline="-250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	        </a:t>
                </a:r>
                <a:r>
                  <a:rPr lang="en-US" altLang="en-US" sz="1600" dirty="0" err="1">
                    <a:sym typeface="Symbol" panose="05050102010706020507" pitchFamily="18" charset="2"/>
                  </a:rPr>
                  <a:t>increasekey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sz="16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)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else {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b="1" dirty="0">
                    <a:sym typeface="Symbol" panose="05050102010706020507" pitchFamily="18" charset="2"/>
                  </a:rPr>
                  <a:t>=</a:t>
                </a: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schedule request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 room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endParaRPr lang="en-US" altLang="en-US" sz="16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1600" b="1" baseline="-250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             insert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 into priority queue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with key =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𝒍𝒂𝒔𝒕</m:t>
                    </m:r>
                    <m:r>
                      <a:rPr lang="en-US" altLang="en-US" sz="16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16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16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65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16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1800" dirty="0"/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8" t="-1401" b="-19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more efficient implementation: Priority queue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E8B97B-4396-43E6-A0EE-D53422A598C4}" type="slidenum">
              <a:rPr lang="en-US" altLang="en-US" sz="1400">
                <a:latin typeface="Calibri" panose="020F0502020204030204" pitchFamily="34" charset="0"/>
              </a:rPr>
              <a:pPr/>
              <a:t>20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54794" y="895832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794" y="895832"/>
                <a:ext cx="1418978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05861" y="3534034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61" y="3534034"/>
                <a:ext cx="1418978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83617" y="5146140"/>
                <a:ext cx="1898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total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617" y="5146140"/>
                <a:ext cx="1898084" cy="400110"/>
              </a:xfrm>
              <a:prstGeom prst="rect">
                <a:avLst/>
              </a:prstGeom>
              <a:blipFill>
                <a:blip r:embed="rId6"/>
                <a:stretch>
                  <a:fillRect t="-7576" r="-160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1346" y="4073124"/>
                <a:ext cx="1080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346" y="4073124"/>
                <a:ext cx="1080873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06717" y="5487548"/>
                <a:ext cx="1080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17" y="5487548"/>
                <a:ext cx="108087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6714" y="2949542"/>
                <a:ext cx="728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14" y="2949542"/>
                <a:ext cx="72891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4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Greedy Analysis Strategies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404454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algorithm's</a:t>
            </a:r>
          </a:p>
          <a:p>
            <a:pPr lvl="4"/>
            <a:endParaRPr lang="en-US" altLang="en-US" sz="1050" dirty="0"/>
          </a:p>
          <a:p>
            <a:pPr lvl="4"/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Exchange argument: 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Interval Scheduling:  Analysis (Contradiction form)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529144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000" dirty="0"/>
                  <a:t>(By contradiction)</a:t>
                </a:r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Assume that that greedy algorithm is not optimal.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selected by greedy algorithm.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denote set of jobs in an optimal solution with</a:t>
                </a:r>
                <a:br>
                  <a:rPr lang="en-US" altLang="en-US" sz="2000" dirty="0"/>
                </a:b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..., </a:t>
                </a:r>
                <a:r>
                  <a:rPr lang="en-US" altLang="en-US" sz="2000" b="1" dirty="0" err="1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the largest possible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Since greedy is not optimal we have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29144"/>
                <a:ext cx="10747274" cy="5200045"/>
              </a:xfrm>
              <a:blipFill>
                <a:blip r:embed="rId3"/>
                <a:stretch>
                  <a:fillRect l="-851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22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6858000" y="4900352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>
          <p:sp>
            <p:nvSpPr>
              <p:cNvPr id="143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900352"/>
                <a:ext cx="10668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697039" y="4595552"/>
            <a:ext cx="8528049" cy="1510550"/>
            <a:chOff x="1697039" y="4038600"/>
            <a:chExt cx="8528049" cy="1510550"/>
          </a:xfrm>
        </p:grpSpPr>
        <p:grpSp>
          <p:nvGrpSpPr>
            <p:cNvPr id="4" name="Group 3"/>
            <p:cNvGrpSpPr/>
            <p:nvPr/>
          </p:nvGrpSpPr>
          <p:grpSpPr>
            <a:xfrm>
              <a:off x="7467600" y="5181600"/>
              <a:ext cx="2362200" cy="304800"/>
              <a:chOff x="7467600" y="5181600"/>
              <a:chExt cx="2362200" cy="304800"/>
            </a:xfrm>
          </p:grpSpPr>
          <p:sp>
            <p:nvSpPr>
              <p:cNvPr id="14348" name="Rectangle 11"/>
              <p:cNvSpPr>
                <a:spLocks noChangeArrowheads="1"/>
              </p:cNvSpPr>
              <p:nvPr/>
            </p:nvSpPr>
            <p:spPr bwMode="auto">
              <a:xfrm>
                <a:off x="8382000" y="5181600"/>
                <a:ext cx="1447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. . 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5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2075" tIns="46038" rIns="92075" bIns="46038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kumimoji="1" lang="en-US" altLang="en-US" sz="1800" b="1" dirty="0"/>
                      <a:t>o</a:t>
                    </a:r>
                    <a14:m>
                      <m:oMath xmlns:m="http://schemas.openxmlformats.org/officeDocument/2006/math">
                        <m:r>
                          <a:rPr kumimoji="1" lang="en-US" altLang="en-US" sz="1800" b="1" i="1" baseline="-25000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kumimoji="1" lang="en-US" altLang="en-US" sz="1800" b="1" baseline="-25000" dirty="0"/>
                      <a:t>+1</a:t>
                    </a:r>
                    <a:endParaRPr kumimoji="1" lang="en-US" altLang="en-US" sz="1800" b="1" dirty="0"/>
                  </a:p>
                </p:txBody>
              </p:sp>
            </mc:Choice>
            <mc:Fallback xmlns="">
              <p:sp>
                <p:nvSpPr>
                  <p:cNvPr id="14351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67600" y="5181600"/>
                    <a:ext cx="685800" cy="3048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7308" b="-38462"/>
                    </a:stretch>
                  </a:blip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1697039" y="4038600"/>
              <a:ext cx="8528049" cy="1510550"/>
              <a:chOff x="1697039" y="4038600"/>
              <a:chExt cx="8528049" cy="151055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697039" y="4279063"/>
                <a:ext cx="4932361" cy="1270087"/>
                <a:chOff x="1697039" y="4279063"/>
                <a:chExt cx="4932361" cy="1270087"/>
              </a:xfrm>
            </p:grpSpPr>
            <p:sp>
              <p:nvSpPr>
                <p:cNvPr id="14341" name="Rectangle 4"/>
                <p:cNvSpPr>
                  <a:spLocks noChangeArrowheads="1"/>
                </p:cNvSpPr>
                <p:nvPr/>
              </p:nvSpPr>
              <p:spPr bwMode="auto">
                <a:xfrm>
                  <a:off x="2819400" y="5181600"/>
                  <a:ext cx="9906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1</a:t>
                  </a:r>
                </a:p>
              </p:txBody>
            </p:sp>
            <p:sp>
              <p:nvSpPr>
                <p:cNvPr id="14342" name="Rectangle 5"/>
                <p:cNvSpPr>
                  <a:spLocks noChangeArrowheads="1"/>
                </p:cNvSpPr>
                <p:nvPr/>
              </p:nvSpPr>
              <p:spPr bwMode="auto">
                <a:xfrm>
                  <a:off x="4038600" y="5181600"/>
                  <a:ext cx="12954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/>
                    <a:t>o</a:t>
                  </a:r>
                  <a:r>
                    <a:rPr kumimoji="1" lang="en-US" altLang="en-US" sz="1800" b="1" baseline="-25000" dirty="0"/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3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/>
                        <a:t>o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/>
                    </a:p>
                  </p:txBody>
                </p:sp>
              </mc:Choice>
              <mc:Fallback xmlns="">
                <p:sp>
                  <p:nvSpPr>
                    <p:cNvPr id="14343" name="Rectangle 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5181600"/>
                      <a:ext cx="838200" cy="3048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17308" b="-38462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4" name="Rectangle 7"/>
                <p:cNvSpPr>
                  <a:spLocks noChangeArrowheads="1"/>
                </p:cNvSpPr>
                <p:nvPr/>
              </p:nvSpPr>
              <p:spPr bwMode="auto">
                <a:xfrm>
                  <a:off x="2819400" y="4343400"/>
                  <a:ext cx="9906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1</a:t>
                  </a:r>
                  <a:endParaRPr kumimoji="1" lang="en-US" altLang="en-US" b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14345" name="Rectangle 8"/>
                <p:cNvSpPr>
                  <a:spLocks noChangeArrowheads="1"/>
                </p:cNvSpPr>
                <p:nvPr/>
              </p:nvSpPr>
              <p:spPr bwMode="auto">
                <a:xfrm>
                  <a:off x="4038600" y="4343400"/>
                  <a:ext cx="1295400" cy="3048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kumimoji="1" lang="en-US" altLang="en-US" sz="1800" b="1" dirty="0">
                      <a:solidFill>
                        <a:srgbClr val="0033CC"/>
                      </a:solidFill>
                    </a:rPr>
                    <a:t>a</a:t>
                  </a:r>
                  <a:r>
                    <a:rPr kumimoji="1" lang="en-US" altLang="en-US" sz="1800" b="1" baseline="-25000" dirty="0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4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2075" tIns="46038" rIns="92075" bIns="46038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kumimoji="1" lang="en-US" altLang="en-US" sz="1800" b="1" dirty="0" err="1">
                          <a:solidFill>
                            <a:srgbClr val="0033CC"/>
                          </a:solidFill>
                        </a:rPr>
                        <a:t>a</a:t>
                      </a:r>
                      <a14:m>
                        <m:oMath xmlns:m="http://schemas.openxmlformats.org/officeDocument/2006/math">
                          <m:r>
                            <a:rPr kumimoji="1" lang="en-US" altLang="en-US" sz="1800" b="1" i="1" baseline="-2500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oMath>
                      </a14:m>
                      <a:endParaRPr kumimoji="1" lang="en-US" altLang="en-US" sz="1800" b="1" baseline="-25000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346" name="Rectangle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791200" y="4343400"/>
                      <a:ext cx="838200" cy="3048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19231" b="-36538"/>
                      </a:stretch>
                    </a:blip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34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97039" y="4279063"/>
                  <a:ext cx="928331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Greedy:</a:t>
                  </a:r>
                </a:p>
              </p:txBody>
            </p:sp>
            <p:sp>
              <p:nvSpPr>
                <p:cNvPr id="1435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35151" y="5179176"/>
                  <a:ext cx="61542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en-US" sz="1800" dirty="0">
                      <a:latin typeface="+mn-lt"/>
                    </a:rPr>
                    <a:t>OPT: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819400" y="4038600"/>
                <a:ext cx="7405688" cy="1447800"/>
                <a:chOff x="2819400" y="4038600"/>
                <a:chExt cx="7405688" cy="14478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2819400" y="4038600"/>
                  <a:ext cx="7405688" cy="1447800"/>
                  <a:chOff x="2819400" y="4038600"/>
                  <a:chExt cx="7405688" cy="1447800"/>
                </a:xfrm>
              </p:grpSpPr>
              <p:sp>
                <p:nvSpPr>
                  <p:cNvPr id="1435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19400" y="5486400"/>
                    <a:ext cx="74056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819400" y="4038600"/>
                    <a:ext cx="7405688" cy="1447800"/>
                    <a:chOff x="2819400" y="4038600"/>
                    <a:chExt cx="7405688" cy="1447800"/>
                  </a:xfrm>
                </p:grpSpPr>
                <p:sp>
                  <p:nvSpPr>
                    <p:cNvPr id="1435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9400" y="4652963"/>
                      <a:ext cx="740568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5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53400" y="4038600"/>
                      <a:ext cx="0" cy="1447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prstDash val="lgDash"/>
                      <a:round/>
                      <a:headEnd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4359" name="Line 22"/>
                <p:cNvSpPr>
                  <a:spLocks noChangeShapeType="1"/>
                </p:cNvSpPr>
                <p:nvPr/>
              </p:nvSpPr>
              <p:spPr bwMode="auto">
                <a:xfrm>
                  <a:off x="6629400" y="4038600"/>
                  <a:ext cx="0" cy="144780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8C177F-AE9B-4097-AE44-6BAEDB523D7E}"/>
                  </a:ext>
                </a:extLst>
              </p:cNvPr>
              <p:cNvSpPr txBox="1"/>
              <p:nvPr/>
            </p:nvSpPr>
            <p:spPr>
              <a:xfrm>
                <a:off x="1422024" y="4173998"/>
                <a:ext cx="9304407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Compatible job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baseline="-2500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sz="2000" baseline="-25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must exist since job</a:t>
                </a:r>
                <a:r>
                  <a:rPr lang="en-US" sz="2000" dirty="0"/>
                  <a:t> </a:t>
                </a:r>
                <a:r>
                  <a:rPr kumimoji="1"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000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kumimoji="1" lang="en-US" altLang="en-US" sz="2000" b="1" baseline="-25000" dirty="0"/>
                  <a:t> </a:t>
                </a:r>
                <a:r>
                  <a:rPr kumimoji="1" lang="en-US" altLang="en-US" sz="2000" dirty="0">
                    <a:solidFill>
                      <a:srgbClr val="C00000"/>
                    </a:solidFill>
                  </a:rPr>
                  <a:t>is a candidate for a compatible job after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8C177F-AE9B-4097-AE44-6BAEDB523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24" y="4173998"/>
                <a:ext cx="9304407" cy="400110"/>
              </a:xfrm>
              <a:prstGeom prst="rect">
                <a:avLst/>
              </a:prstGeom>
              <a:blipFill>
                <a:blip r:embed="rId8"/>
                <a:stretch>
                  <a:fillRect l="-589" t="-7463" b="-2537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7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Interval Scheduling:  Analysis (Contradiction form)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329639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000" dirty="0"/>
                  <a:t>(By contradiction)</a:t>
                </a:r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Assume that that greedy algorithm is not optimal.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selected by greedy algorithm.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denote set of jobs in an optimal solution with</a:t>
                </a:r>
                <a:br>
                  <a:rPr lang="en-US" altLang="en-US" sz="2000" dirty="0"/>
                </a:b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..., </a:t>
                </a:r>
                <a:r>
                  <a:rPr lang="en-US" altLang="en-US" sz="2000" b="1" dirty="0" err="1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the largest possible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Since greedy is not optimal we have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29639"/>
                <a:ext cx="10747274" cy="5200045"/>
              </a:xfrm>
              <a:blipFill>
                <a:blip r:embed="rId3"/>
                <a:stretch>
                  <a:fillRect l="-851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23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819400" y="5539047"/>
            <a:ext cx="990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1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038600" y="5539047"/>
            <a:ext cx="12954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3" name="Rectangle 6"/>
              <p:cNvSpPr>
                <a:spLocks noChangeArrowheads="1"/>
              </p:cNvSpPr>
              <p:nvPr/>
            </p:nvSpPr>
            <p:spPr bwMode="auto">
              <a:xfrm>
                <a:off x="5791200" y="5539047"/>
                <a:ext cx="8382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/>
                  <a:t>o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/>
              </a:p>
            </p:txBody>
          </p:sp>
        </mc:Choice>
        <mc:Fallback>
          <p:sp>
            <p:nvSpPr>
              <p:cNvPr id="1434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5539047"/>
                <a:ext cx="8382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819400" y="4700847"/>
            <a:ext cx="990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1</a:t>
            </a:r>
            <a:endParaRPr kumimoji="1"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038600" y="4700847"/>
            <a:ext cx="1295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6" name="Rectangle 9"/>
              <p:cNvSpPr>
                <a:spLocks noChangeArrowheads="1"/>
              </p:cNvSpPr>
              <p:nvPr/>
            </p:nvSpPr>
            <p:spPr bwMode="auto">
              <a:xfrm>
                <a:off x="5791200" y="4700847"/>
                <a:ext cx="8382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 err="1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4346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4700847"/>
                <a:ext cx="838200" cy="304800"/>
              </a:xfrm>
              <a:prstGeom prst="rect">
                <a:avLst/>
              </a:prstGeom>
              <a:blipFill>
                <a:blip r:embed="rId5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6858000" y="4700847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>
          <p:sp>
            <p:nvSpPr>
              <p:cNvPr id="143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700847"/>
                <a:ext cx="1066800" cy="304800"/>
              </a:xfrm>
              <a:prstGeom prst="rect">
                <a:avLst/>
              </a:prstGeom>
              <a:blipFill>
                <a:blip r:embed="rId6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8382000" y="5539047"/>
            <a:ext cx="1447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600" dirty="0">
                <a:solidFill>
                  <a:schemeClr val="accent6">
                    <a:lumMod val="50000"/>
                  </a:schemeClr>
                </a:solidFill>
              </a:rPr>
              <a:t>. . .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1697039" y="4636510"/>
            <a:ext cx="92833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Greedy:</a:t>
            </a: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1835151" y="5536623"/>
            <a:ext cx="6154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OPT: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51" name="Rectangle 14"/>
              <p:cNvSpPr>
                <a:spLocks noChangeArrowheads="1"/>
              </p:cNvSpPr>
              <p:nvPr/>
            </p:nvSpPr>
            <p:spPr bwMode="auto">
              <a:xfrm>
                <a:off x="7467600" y="5539047"/>
                <a:ext cx="685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/>
                  <a:t>o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/>
                  <a:t>+1</a:t>
                </a:r>
                <a:endParaRPr kumimoji="1" lang="en-US" altLang="en-US" sz="1800" b="1" dirty="0"/>
              </a:p>
            </p:txBody>
          </p:sp>
        </mc:Choice>
        <mc:Fallback>
          <p:sp>
            <p:nvSpPr>
              <p:cNvPr id="14351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600" y="5539047"/>
                <a:ext cx="685800" cy="304800"/>
              </a:xfrm>
              <a:prstGeom prst="rect">
                <a:avLst/>
              </a:prstGeom>
              <a:blipFill>
                <a:blip r:embed="rId7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819400" y="5010410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>
            <a:off x="2819400" y="5843847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56" name="Text Box 19"/>
              <p:cNvSpPr txBox="1">
                <a:spLocks noChangeArrowheads="1"/>
              </p:cNvSpPr>
              <p:nvPr/>
            </p:nvSpPr>
            <p:spPr bwMode="auto">
              <a:xfrm>
                <a:off x="2049482" y="4063725"/>
                <a:ext cx="8321635" cy="307777"/>
              </a:xfrm>
              <a:prstGeom prst="rect">
                <a:avLst/>
              </a:prstGeom>
              <a:noFill/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is largest, job</a:t>
                </a:r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+mn-lt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en-US" b="1" dirty="0">
                    <a:solidFill>
                      <a:srgbClr val="0033CC"/>
                    </a:solidFill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  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and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Calibri" panose="020F0502020204030204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Calibri" panose="020F0502020204030204"/>
                  </a:rPr>
                  <a:t>+1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finishes at least as early as </a:t>
                </a:r>
                <a:r>
                  <a:rPr kumimoji="1" lang="en-US" alt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does.</a:t>
                </a:r>
              </a:p>
            </p:txBody>
          </p:sp>
        </mc:Choice>
        <mc:Fallback>
          <p:sp>
            <p:nvSpPr>
              <p:cNvPr id="1435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9482" y="4063725"/>
                <a:ext cx="8321635" cy="307777"/>
              </a:xfrm>
              <a:prstGeom prst="rect">
                <a:avLst/>
              </a:prstGeom>
              <a:blipFill>
                <a:blip r:embed="rId8"/>
                <a:stretch>
                  <a:fillRect l="-1754" t="-24528" r="-292" b="-43396"/>
                </a:stretch>
              </a:blipFill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8153400" y="4396047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>
            <a:off x="6629400" y="4396047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18243" y="5975687"/>
                <a:ext cx="9735742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Can come up with another optimal schedule agreeing with Greedy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steps: </a:t>
                </a:r>
                <a:r>
                  <a:rPr lang="en-US" dirty="0"/>
                  <a:t>Replace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by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altLang="en-US" dirty="0"/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43" y="5975687"/>
                <a:ext cx="9735742" cy="369332"/>
              </a:xfrm>
              <a:prstGeom prst="rect">
                <a:avLst/>
              </a:prstGeom>
              <a:blipFill>
                <a:blip r:embed="rId9"/>
                <a:stretch>
                  <a:fillRect l="-438" t="-7937" b="-2222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5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972192"/>
                <a:ext cx="10747274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altLang="en-US" sz="2400" dirty="0"/>
                  <a:t>   Greedy (by-finish-time) algorithm produces an optimal solution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000" dirty="0"/>
                  <a:t>(By contradiction)</a:t>
                </a:r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Assume that that greedy algorithm is not optimal.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baseline="-25000" dirty="0"/>
                  <a:t> </a:t>
                </a:r>
                <a:r>
                  <a:rPr lang="en-US" altLang="en-US" sz="2000" dirty="0"/>
                  <a:t>denote set of jobs selected by greedy algorithm.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aseline="-25000" dirty="0"/>
                  <a:t>  </a:t>
                </a:r>
                <a:r>
                  <a:rPr lang="en-US" altLang="en-US" sz="2000" dirty="0"/>
                  <a:t>denote set of jobs in an optimal solution with</a:t>
                </a:r>
                <a:br>
                  <a:rPr lang="en-US" altLang="en-US" sz="2000" dirty="0"/>
                </a:b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, ..., </a:t>
                </a:r>
                <a:r>
                  <a:rPr lang="en-US" altLang="en-US" sz="2000" b="1" dirty="0" err="1">
                    <a:solidFill>
                      <a:srgbClr val="0066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= o</a:t>
                </a:r>
                <a14:m>
                  <m:oMath xmlns:m="http://schemas.openxmlformats.org/officeDocument/2006/math">
                    <m:r>
                      <a:rPr lang="en-US" altLang="en-US" sz="20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the largest possible value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Since greedy is not optimal we have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747274" cy="5200045"/>
              </a:xfrm>
              <a:blipFill>
                <a:blip r:embed="rId3"/>
                <a:stretch>
                  <a:fillRect l="-851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6857999" y="5179176"/>
                <a:ext cx="1066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chemeClr val="tx1"/>
                    </a:solidFill>
                  </a:rPr>
                  <a:t>o’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chemeClr val="tx1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2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9" y="5179176"/>
                <a:ext cx="1066800" cy="304800"/>
              </a:xfrm>
              <a:prstGeom prst="rect">
                <a:avLst/>
              </a:prstGeom>
              <a:blipFill>
                <a:blip r:embed="rId4"/>
                <a:stretch>
                  <a:fillRect t="-19231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Interval Scheduling:  Analysis (Contradiction form)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F4A81D-9139-4BBB-B1BC-EF06369D77CE}" type="slidenum">
              <a:rPr lang="en-US" altLang="en-US" sz="1400">
                <a:latin typeface="Calibri" panose="020F0502020204030204" pitchFamily="34" charset="0"/>
              </a:rPr>
              <a:pPr/>
              <a:t>24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819400" y="5181600"/>
            <a:ext cx="990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1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038600" y="5181600"/>
            <a:ext cx="12954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/>
              <a:t>o</a:t>
            </a:r>
            <a:r>
              <a:rPr kumimoji="1" lang="en-US" altLang="en-US" sz="1800" b="1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Rectangle 6"/>
              <p:cNvSpPr>
                <a:spLocks noChangeArrowheads="1"/>
              </p:cNvSpPr>
              <p:nvPr/>
            </p:nvSpPr>
            <p:spPr bwMode="auto">
              <a:xfrm>
                <a:off x="5791200" y="5181600"/>
                <a:ext cx="8382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/>
                  <a:t>o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/>
              </a:p>
            </p:txBody>
          </p:sp>
        </mc:Choice>
        <mc:Fallback xmlns="">
          <p:sp>
            <p:nvSpPr>
              <p:cNvPr id="1434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5181600"/>
                <a:ext cx="838200" cy="304800"/>
              </a:xfrm>
              <a:prstGeom prst="rect">
                <a:avLst/>
              </a:prstGeom>
              <a:blipFill>
                <a:blip r:embed="rId5"/>
                <a:stretch>
                  <a:fillRect t="-17308" b="-38462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819400" y="4343400"/>
            <a:ext cx="990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1</a:t>
            </a:r>
            <a:endParaRPr kumimoji="1"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038600" y="4343400"/>
            <a:ext cx="12954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800" b="1" dirty="0">
                <a:solidFill>
                  <a:srgbClr val="0033CC"/>
                </a:solidFill>
              </a:rPr>
              <a:t>a</a:t>
            </a:r>
            <a:r>
              <a:rPr kumimoji="1" lang="en-US" altLang="en-US" sz="1800" b="1" baseline="-25000" dirty="0">
                <a:solidFill>
                  <a:srgbClr val="0033CC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9"/>
              <p:cNvSpPr>
                <a:spLocks noChangeArrowheads="1"/>
              </p:cNvSpPr>
              <p:nvPr/>
            </p:nvSpPr>
            <p:spPr bwMode="auto">
              <a:xfrm>
                <a:off x="5791200" y="4343400"/>
                <a:ext cx="8382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 err="1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en-US" sz="1800" b="1" baseline="-25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346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4343400"/>
                <a:ext cx="838200" cy="304800"/>
              </a:xfrm>
              <a:prstGeom prst="rect">
                <a:avLst/>
              </a:prstGeom>
              <a:blipFill>
                <a:blip r:embed="rId6"/>
                <a:stretch>
                  <a:fillRect t="-19231" b="-36538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6858000" y="4343400"/>
                <a:ext cx="1066800" cy="3048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b="1" dirty="0">
                    <a:solidFill>
                      <a:srgbClr val="0033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sz="1800" b="1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sz="1800" b="1" baseline="-25000" dirty="0">
                    <a:solidFill>
                      <a:srgbClr val="0033CC"/>
                    </a:solidFill>
                  </a:rPr>
                  <a:t>+1</a:t>
                </a:r>
              </a:p>
            </p:txBody>
          </p:sp>
        </mc:Choice>
        <mc:Fallback xmlns="">
          <p:sp>
            <p:nvSpPr>
              <p:cNvPr id="14347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343400"/>
                <a:ext cx="1066800" cy="304800"/>
              </a:xfrm>
              <a:prstGeom prst="rect">
                <a:avLst/>
              </a:prstGeom>
              <a:blipFill>
                <a:blip r:embed="rId7"/>
                <a:stretch>
                  <a:fillRect t="-19231" b="-36538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8382000" y="5181600"/>
            <a:ext cx="1447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en-US" sz="1600" dirty="0">
                <a:solidFill>
                  <a:schemeClr val="accent6">
                    <a:lumMod val="50000"/>
                  </a:schemeClr>
                </a:solidFill>
              </a:rPr>
              <a:t>. . .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1697039" y="4279063"/>
            <a:ext cx="92833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Greedy:</a:t>
            </a: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1835151" y="5179176"/>
            <a:ext cx="6154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>
                <a:latin typeface="+mn-lt"/>
              </a:rPr>
              <a:t>OPT:</a:t>
            </a: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819400" y="4652963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>
            <a:off x="2819400" y="5486400"/>
            <a:ext cx="740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19"/>
              <p:cNvSpPr txBox="1">
                <a:spLocks noChangeArrowheads="1"/>
              </p:cNvSpPr>
              <p:nvPr/>
            </p:nvSpPr>
            <p:spPr bwMode="auto">
              <a:xfrm>
                <a:off x="2048256" y="3703320"/>
                <a:ext cx="8321635" cy="307777"/>
              </a:xfrm>
              <a:prstGeom prst="rect">
                <a:avLst/>
              </a:prstGeom>
              <a:noFill/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1917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is largest, job</a:t>
                </a:r>
                <a:r>
                  <a:rPr kumimoji="1" lang="en-US" altLang="en-US" dirty="0"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+mn-lt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</a:t>
                </a:r>
                <a14:m>
                  <m:oMath xmlns:m="http://schemas.openxmlformats.org/officeDocument/2006/math">
                    <m:r>
                      <a:rPr kumimoji="1"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en-US" b="1" dirty="0">
                    <a:solidFill>
                      <a:srgbClr val="0033CC"/>
                    </a:solidFill>
                    <a:latin typeface="+mn-lt"/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  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and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Calibri" panose="020F0502020204030204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Calibri" panose="020F0502020204030204"/>
                  </a:rPr>
                  <a:t>+1</a:t>
                </a:r>
                <a:r>
                  <a:rPr kumimoji="1" lang="en-US" altLang="en-US" dirty="0">
                    <a:solidFill>
                      <a:srgbClr val="695082"/>
                    </a:solidFill>
                  </a:rPr>
                  <a:t>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finishes at least as early as </a:t>
                </a:r>
                <a:r>
                  <a:rPr kumimoji="1" lang="en-US" altLang="en-US" b="1" dirty="0">
                    <a:solidFill>
                      <a:srgbClr val="0066CC"/>
                    </a:solidFill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  <a:latin typeface="+mn-lt"/>
                  </a:rPr>
                  <a:t>+1 </a:t>
                </a:r>
                <a:r>
                  <a:rPr kumimoji="1" lang="en-US" altLang="en-US" dirty="0">
                    <a:solidFill>
                      <a:srgbClr val="695082"/>
                    </a:solidFill>
                    <a:latin typeface="+mn-lt"/>
                  </a:rPr>
                  <a:t>does.</a:t>
                </a:r>
              </a:p>
            </p:txBody>
          </p:sp>
        </mc:Choice>
        <mc:Fallback xmlns="">
          <p:sp>
            <p:nvSpPr>
              <p:cNvPr id="1435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3703320"/>
                <a:ext cx="8321635" cy="307777"/>
              </a:xfrm>
              <a:prstGeom prst="rect">
                <a:avLst/>
              </a:prstGeom>
              <a:blipFill>
                <a:blip r:embed="rId8"/>
                <a:stretch>
                  <a:fillRect l="-1754" t="-24528" r="-219" b="-43396"/>
                </a:stretch>
              </a:blipFill>
              <a:ln w="15875">
                <a:solidFill>
                  <a:srgbClr val="69508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8153400" y="4038600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>
            <a:off x="6629400" y="4038600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8243" y="5618240"/>
                <a:ext cx="9735742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Can come up with another optimal schedule agreeing with Greedy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steps: </a:t>
                </a:r>
                <a:r>
                  <a:rPr lang="en-US" dirty="0"/>
                  <a:t>Replace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dirty="0"/>
                  <a:t> by</a:t>
                </a:r>
                <a:r>
                  <a:rPr kumimoji="1"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kumimoji="1" lang="en-US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1"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en-US" altLang="en-US" b="1" baseline="-25000" dirty="0">
                    <a:solidFill>
                      <a:srgbClr val="0066CC"/>
                    </a:solidFill>
                  </a:rPr>
                  <a:t>+1</a:t>
                </a:r>
                <a:r>
                  <a:rPr lang="en-US" altLang="en-US" dirty="0"/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43" y="5618240"/>
                <a:ext cx="9735742" cy="369332"/>
              </a:xfrm>
              <a:prstGeom prst="rect">
                <a:avLst/>
              </a:prstGeom>
              <a:blipFill>
                <a:blip r:embed="rId9"/>
                <a:stretch>
                  <a:fillRect l="-438" t="-9677" b="-241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10751" y="2791911"/>
            <a:ext cx="14586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Contradiction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10526349" y="3161243"/>
            <a:ext cx="13704" cy="245859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7666182" y="2944138"/>
            <a:ext cx="2144569" cy="3243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2" name="Rectangle 11" descr="q.e.d."/>
          <p:cNvSpPr/>
          <p:nvPr/>
        </p:nvSpPr>
        <p:spPr>
          <a:xfrm>
            <a:off x="10954327" y="5791200"/>
            <a:ext cx="83128" cy="110836"/>
          </a:xfrm>
          <a:prstGeom prst="rect">
            <a:avLst/>
          </a:prstGeom>
          <a:solidFill>
            <a:srgbClr val="00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63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Scheduling to Minimize Lateness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18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304702"/>
                <a:ext cx="9630276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Scheduling to minimize lateness: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Single resource as in interval scheduling but, instead of start and finish times,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has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Time requirement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which must be scheduled in a contiguous block</a:t>
                </a:r>
              </a:p>
              <a:p>
                <a:pPr lvl="2" eaLnBrk="1" hangingPunct="1">
                  <a:lnSpc>
                    <a:spcPct val="100000"/>
                  </a:lnSpc>
                </a:pPr>
                <a:r>
                  <a:rPr lang="en-US" altLang="en-US" sz="2000" dirty="0"/>
                  <a:t>Target deadline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/>
                  <a:t> by which time the request would like to be finished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/>
                  <a:t>Overall start time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000" dirty="0"/>
                  <a:t>for all jobs</a:t>
                </a:r>
              </a:p>
              <a:p>
                <a:pPr lvl="6">
                  <a:lnSpc>
                    <a:spcPct val="100000"/>
                  </a:lnSpc>
                </a:pPr>
                <a:endParaRPr lang="en-US" altLang="en-US" sz="10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Requests are scheduled by the algorithm into time intervals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sz="20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000" b="1" baseline="-25000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Lateness of schedule for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is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then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is late by</a:t>
                </a:r>
                <a:r>
                  <a:rPr lang="en-US" altLang="en-US" sz="20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𝑳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; otherwise its lateness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𝑳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olidFill>
                      <a:srgbClr val="C00000"/>
                    </a:solidFill>
                  </a:rPr>
                  <a:t>Maximum lateness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𝑳𝒊</m:t>
                    </m:r>
                    <m:r>
                      <a:rPr lang="en-US" altLang="en-US" sz="20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>
                  <a:solidFill>
                    <a:srgbClr val="0066CC"/>
                  </a:solidFill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en-US" sz="2000" b="1" dirty="0">
                  <a:solidFill>
                    <a:srgbClr val="ED7D31"/>
                  </a:solidFill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Find a schedule for </a:t>
                </a:r>
                <a:r>
                  <a:rPr lang="en-US" altLang="en-US" sz="2000" b="1" dirty="0">
                    <a:solidFill>
                      <a:prstClr val="black"/>
                    </a:solidFill>
                  </a:rPr>
                  <a:t>all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requests (values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and</a:t>
                </a:r>
                <a:r>
                  <a:rPr lang="en-US" altLang="en-US" sz="2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0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 for each request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</a:rPr>
                  <a:t>) to 	  	   minimize the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maximum lateness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altLang="en-US" sz="20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59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4702"/>
                <a:ext cx="9630276" cy="5200045"/>
              </a:xfrm>
              <a:blipFill>
                <a:blip r:embed="rId3"/>
                <a:stretch>
                  <a:fillRect l="-949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268BD-9157-4764-AFC7-4753D4D22274}" type="slidenum">
              <a:rPr lang="en-US" altLang="en-US" sz="1400">
                <a:latin typeface="Calibri" panose="020F0502020204030204" pitchFamily="34" charset="0"/>
              </a:rPr>
              <a:pPr/>
              <a:t>25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Scheduling to Minimizing Lateness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Example: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401BC-C4C6-4D97-AC0C-F60EBA11627C}" type="slidenum">
              <a:rPr lang="en-US" altLang="en-US" sz="1400">
                <a:latin typeface="Calibri" panose="020F0502020204030204" pitchFamily="34" charset="0"/>
              </a:rPr>
              <a:pPr/>
              <a:t>26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3" name="Group 2" descr="Sample input for minimizing lateness problem">
            <a:extLst>
              <a:ext uri="{FF2B5EF4-FFF2-40B4-BE49-F238E27FC236}">
                <a16:creationId xmlns:a16="http://schemas.microsoft.com/office/drawing/2014/main" id="{0F88FA5A-E92B-4ADD-B51D-34340FCA591E}"/>
              </a:ext>
            </a:extLst>
          </p:cNvPr>
          <p:cNvGrpSpPr/>
          <p:nvPr/>
        </p:nvGrpSpPr>
        <p:grpSpPr>
          <a:xfrm>
            <a:off x="3960040" y="2200596"/>
            <a:ext cx="3048000" cy="1066800"/>
            <a:chOff x="3960040" y="2200596"/>
            <a:chExt cx="3048000" cy="1066800"/>
          </a:xfrm>
        </p:grpSpPr>
        <p:sp>
          <p:nvSpPr>
            <p:cNvPr id="25654" name="Rectangle 51"/>
            <p:cNvSpPr>
              <a:spLocks noChangeArrowheads="1"/>
            </p:cNvSpPr>
            <p:nvPr/>
          </p:nvSpPr>
          <p:spPr bwMode="auto">
            <a:xfrm>
              <a:off x="3960040" y="2911796"/>
              <a:ext cx="641684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5" name="Rectangle 52"/>
            <p:cNvSpPr>
              <a:spLocks noChangeArrowheads="1"/>
            </p:cNvSpPr>
            <p:nvPr/>
          </p:nvSpPr>
          <p:spPr bwMode="auto">
            <a:xfrm>
              <a:off x="4601724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56" name="Rectangle 53"/>
            <p:cNvSpPr>
              <a:spLocks noChangeArrowheads="1"/>
            </p:cNvSpPr>
            <p:nvPr/>
          </p:nvSpPr>
          <p:spPr bwMode="auto">
            <a:xfrm>
              <a:off x="3960040" y="2556196"/>
              <a:ext cx="641684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7" name="Rectangle 54"/>
            <p:cNvSpPr>
              <a:spLocks noChangeArrowheads="1"/>
            </p:cNvSpPr>
            <p:nvPr/>
          </p:nvSpPr>
          <p:spPr bwMode="auto">
            <a:xfrm>
              <a:off x="4601724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3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58" name="Rectangle 55"/>
            <p:cNvSpPr>
              <a:spLocks noChangeArrowheads="1"/>
            </p:cNvSpPr>
            <p:nvPr/>
          </p:nvSpPr>
          <p:spPr bwMode="auto">
            <a:xfrm>
              <a:off x="4601724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59" name="Rectangle 56"/>
            <p:cNvSpPr>
              <a:spLocks noChangeArrowheads="1"/>
            </p:cNvSpPr>
            <p:nvPr/>
          </p:nvSpPr>
          <p:spPr bwMode="auto">
            <a:xfrm>
              <a:off x="5002777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8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0" name="Rectangle 57"/>
            <p:cNvSpPr>
              <a:spLocks noChangeArrowheads="1"/>
            </p:cNvSpPr>
            <p:nvPr/>
          </p:nvSpPr>
          <p:spPr bwMode="auto">
            <a:xfrm>
              <a:off x="5002777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1" name="Rectangle 58"/>
            <p:cNvSpPr>
              <a:spLocks noChangeArrowheads="1"/>
            </p:cNvSpPr>
            <p:nvPr/>
          </p:nvSpPr>
          <p:spPr bwMode="auto">
            <a:xfrm>
              <a:off x="5002777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2" name="Rectangle 59"/>
            <p:cNvSpPr>
              <a:spLocks noChangeArrowheads="1"/>
            </p:cNvSpPr>
            <p:nvPr/>
          </p:nvSpPr>
          <p:spPr bwMode="auto">
            <a:xfrm>
              <a:off x="5403829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3" name="Rectangle 60"/>
            <p:cNvSpPr>
              <a:spLocks noChangeArrowheads="1"/>
            </p:cNvSpPr>
            <p:nvPr/>
          </p:nvSpPr>
          <p:spPr bwMode="auto">
            <a:xfrm>
              <a:off x="5403829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4" name="Rectangle 61"/>
            <p:cNvSpPr>
              <a:spLocks noChangeArrowheads="1"/>
            </p:cNvSpPr>
            <p:nvPr/>
          </p:nvSpPr>
          <p:spPr bwMode="auto">
            <a:xfrm>
              <a:off x="5403829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5" name="Rectangle 62"/>
            <p:cNvSpPr>
              <a:spLocks noChangeArrowheads="1"/>
            </p:cNvSpPr>
            <p:nvPr/>
          </p:nvSpPr>
          <p:spPr bwMode="auto">
            <a:xfrm>
              <a:off x="5804882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6" name="Rectangle 63"/>
            <p:cNvSpPr>
              <a:spLocks noChangeArrowheads="1"/>
            </p:cNvSpPr>
            <p:nvPr/>
          </p:nvSpPr>
          <p:spPr bwMode="auto">
            <a:xfrm>
              <a:off x="5804882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7" name="Rectangle 64"/>
            <p:cNvSpPr>
              <a:spLocks noChangeArrowheads="1"/>
            </p:cNvSpPr>
            <p:nvPr/>
          </p:nvSpPr>
          <p:spPr bwMode="auto">
            <a:xfrm>
              <a:off x="5804882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8" name="Rectangle 65"/>
            <p:cNvSpPr>
              <a:spLocks noChangeArrowheads="1"/>
            </p:cNvSpPr>
            <p:nvPr/>
          </p:nvSpPr>
          <p:spPr bwMode="auto">
            <a:xfrm>
              <a:off x="6205935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9" name="Rectangle 66"/>
            <p:cNvSpPr>
              <a:spLocks noChangeArrowheads="1"/>
            </p:cNvSpPr>
            <p:nvPr/>
          </p:nvSpPr>
          <p:spPr bwMode="auto">
            <a:xfrm>
              <a:off x="6205935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0" name="Rectangle 67"/>
            <p:cNvSpPr>
              <a:spLocks noChangeArrowheads="1"/>
            </p:cNvSpPr>
            <p:nvPr/>
          </p:nvSpPr>
          <p:spPr bwMode="auto">
            <a:xfrm>
              <a:off x="6205935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71" name="Rectangle 68"/>
            <p:cNvSpPr>
              <a:spLocks noChangeArrowheads="1"/>
            </p:cNvSpPr>
            <p:nvPr/>
          </p:nvSpPr>
          <p:spPr bwMode="auto">
            <a:xfrm>
              <a:off x="6606987" y="29117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15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2" name="Rectangle 69"/>
            <p:cNvSpPr>
              <a:spLocks noChangeArrowheads="1"/>
            </p:cNvSpPr>
            <p:nvPr/>
          </p:nvSpPr>
          <p:spPr bwMode="auto">
            <a:xfrm>
              <a:off x="6606987" y="2556196"/>
              <a:ext cx="401053" cy="355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3" name="Rectangle 70"/>
            <p:cNvSpPr>
              <a:spLocks noChangeArrowheads="1"/>
            </p:cNvSpPr>
            <p:nvPr/>
          </p:nvSpPr>
          <p:spPr bwMode="auto">
            <a:xfrm>
              <a:off x="6606987" y="2200596"/>
              <a:ext cx="401053" cy="3556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altLang="en-US" sz="1400" baseline="30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 descr="Sample output schedule">
            <a:extLst>
              <a:ext uri="{FF2B5EF4-FFF2-40B4-BE49-F238E27FC236}">
                <a16:creationId xmlns:a16="http://schemas.microsoft.com/office/drawing/2014/main" id="{A865D444-1089-46AB-BB1A-27324FCDDBE4}"/>
              </a:ext>
            </a:extLst>
          </p:cNvPr>
          <p:cNvGrpSpPr/>
          <p:nvPr/>
        </p:nvGrpSpPr>
        <p:grpSpPr>
          <a:xfrm>
            <a:off x="1547939" y="4409485"/>
            <a:ext cx="8639102" cy="1152438"/>
            <a:chOff x="1790700" y="5105400"/>
            <a:chExt cx="8639102" cy="1152438"/>
          </a:xfrm>
        </p:grpSpPr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7620000" y="594360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79070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rot="-5400000">
              <a:off x="2362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rot="-5400000">
              <a:off x="1828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 rot="-5400000">
              <a:off x="3429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 rot="-5400000">
              <a:off x="2895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 rot="-5400000">
              <a:off x="4495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2" name="Line 11"/>
            <p:cNvSpPr>
              <a:spLocks noChangeShapeType="1"/>
            </p:cNvSpPr>
            <p:nvPr/>
          </p:nvSpPr>
          <p:spPr bwMode="auto">
            <a:xfrm rot="-5400000">
              <a:off x="3962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rot="-5400000">
              <a:off x="5562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4" name="Line 13"/>
            <p:cNvSpPr>
              <a:spLocks noChangeShapeType="1"/>
            </p:cNvSpPr>
            <p:nvPr/>
          </p:nvSpPr>
          <p:spPr bwMode="auto">
            <a:xfrm rot="-5400000">
              <a:off x="5029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5" name="Line 14"/>
            <p:cNvSpPr>
              <a:spLocks noChangeShapeType="1"/>
            </p:cNvSpPr>
            <p:nvPr/>
          </p:nvSpPr>
          <p:spPr bwMode="auto">
            <a:xfrm rot="-5400000">
              <a:off x="6629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 rot="-5400000">
              <a:off x="6096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rot="-5400000">
              <a:off x="7696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rot="-5400000">
              <a:off x="7162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>
              <a:off x="232156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285242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621" name="Text Box 20"/>
            <p:cNvSpPr txBox="1">
              <a:spLocks noChangeArrowheads="1"/>
            </p:cNvSpPr>
            <p:nvPr/>
          </p:nvSpPr>
          <p:spPr bwMode="auto">
            <a:xfrm>
              <a:off x="338328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5622" name="Text Box 21"/>
            <p:cNvSpPr txBox="1">
              <a:spLocks noChangeArrowheads="1"/>
            </p:cNvSpPr>
            <p:nvPr/>
          </p:nvSpPr>
          <p:spPr bwMode="auto">
            <a:xfrm>
              <a:off x="391414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5623" name="Text Box 22"/>
            <p:cNvSpPr txBox="1">
              <a:spLocks noChangeArrowheads="1"/>
            </p:cNvSpPr>
            <p:nvPr/>
          </p:nvSpPr>
          <p:spPr bwMode="auto">
            <a:xfrm>
              <a:off x="44450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5624" name="Text Box 23"/>
            <p:cNvSpPr txBox="1">
              <a:spLocks noChangeArrowheads="1"/>
            </p:cNvSpPr>
            <p:nvPr/>
          </p:nvSpPr>
          <p:spPr bwMode="auto">
            <a:xfrm>
              <a:off x="49758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5625" name="Text Box 24"/>
            <p:cNvSpPr txBox="1">
              <a:spLocks noChangeArrowheads="1"/>
            </p:cNvSpPr>
            <p:nvPr/>
          </p:nvSpPr>
          <p:spPr bwMode="auto">
            <a:xfrm>
              <a:off x="550672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5626" name="Text Box 25"/>
            <p:cNvSpPr txBox="1">
              <a:spLocks noChangeArrowheads="1"/>
            </p:cNvSpPr>
            <p:nvPr/>
          </p:nvSpPr>
          <p:spPr bwMode="auto">
            <a:xfrm>
              <a:off x="603758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5627" name="Text Box 26"/>
            <p:cNvSpPr txBox="1">
              <a:spLocks noChangeArrowheads="1"/>
            </p:cNvSpPr>
            <p:nvPr/>
          </p:nvSpPr>
          <p:spPr bwMode="auto">
            <a:xfrm>
              <a:off x="656844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5628" name="Text Box 27"/>
            <p:cNvSpPr txBox="1">
              <a:spLocks noChangeArrowheads="1"/>
            </p:cNvSpPr>
            <p:nvPr/>
          </p:nvSpPr>
          <p:spPr bwMode="auto">
            <a:xfrm>
              <a:off x="70993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5629" name="Text Box 28"/>
            <p:cNvSpPr txBox="1">
              <a:spLocks noChangeArrowheads="1"/>
            </p:cNvSpPr>
            <p:nvPr/>
          </p:nvSpPr>
          <p:spPr bwMode="auto">
            <a:xfrm>
              <a:off x="76301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>
              <a:off x="1981200" y="5592763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rot="-5400000">
              <a:off x="87630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rot="-5400000">
              <a:off x="82296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rot="-5400000">
              <a:off x="98298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rot="-5400000">
              <a:off x="92964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5" name="Text Box 34"/>
            <p:cNvSpPr txBox="1">
              <a:spLocks noChangeArrowheads="1"/>
            </p:cNvSpPr>
            <p:nvPr/>
          </p:nvSpPr>
          <p:spPr bwMode="auto">
            <a:xfrm>
              <a:off x="816102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5636" name="Text Box 35"/>
            <p:cNvSpPr txBox="1">
              <a:spLocks noChangeArrowheads="1"/>
            </p:cNvSpPr>
            <p:nvPr/>
          </p:nvSpPr>
          <p:spPr bwMode="auto">
            <a:xfrm>
              <a:off x="869188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25637" name="Text Box 36"/>
            <p:cNvSpPr txBox="1">
              <a:spLocks noChangeArrowheads="1"/>
            </p:cNvSpPr>
            <p:nvPr/>
          </p:nvSpPr>
          <p:spPr bwMode="auto">
            <a:xfrm>
              <a:off x="922274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5638" name="Text Box 37"/>
            <p:cNvSpPr txBox="1">
              <a:spLocks noChangeArrowheads="1"/>
            </p:cNvSpPr>
            <p:nvPr/>
          </p:nvSpPr>
          <p:spPr bwMode="auto">
            <a:xfrm>
              <a:off x="975360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15</a:t>
              </a:r>
            </a:p>
          </p:txBody>
        </p:sp>
        <p:sp>
          <p:nvSpPr>
            <p:cNvPr id="25639" name="Line 38"/>
            <p:cNvSpPr>
              <a:spLocks noChangeShapeType="1"/>
            </p:cNvSpPr>
            <p:nvPr/>
          </p:nvSpPr>
          <p:spPr bwMode="auto">
            <a:xfrm>
              <a:off x="1981200" y="5943600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0" name="Rectangle 39"/>
            <p:cNvSpPr>
              <a:spLocks noChangeArrowheads="1"/>
            </p:cNvSpPr>
            <p:nvPr/>
          </p:nvSpPr>
          <p:spPr bwMode="auto">
            <a:xfrm>
              <a:off x="62484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5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14</a:t>
              </a:r>
            </a:p>
          </p:txBody>
        </p:sp>
        <p:sp>
          <p:nvSpPr>
            <p:cNvPr id="25641" name="Rectangle 40"/>
            <p:cNvSpPr>
              <a:spLocks noChangeArrowheads="1"/>
            </p:cNvSpPr>
            <p:nvPr/>
          </p:nvSpPr>
          <p:spPr bwMode="auto">
            <a:xfrm>
              <a:off x="25146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2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8</a:t>
              </a:r>
            </a:p>
          </p:txBody>
        </p:sp>
        <p:sp>
          <p:nvSpPr>
            <p:cNvPr id="25642" name="Rectangle 41"/>
            <p:cNvSpPr>
              <a:spLocks noChangeArrowheads="1"/>
            </p:cNvSpPr>
            <p:nvPr/>
          </p:nvSpPr>
          <p:spPr bwMode="auto">
            <a:xfrm>
              <a:off x="35814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6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15</a:t>
              </a:r>
            </a:p>
          </p:txBody>
        </p:sp>
        <p:sp>
          <p:nvSpPr>
            <p:cNvPr id="25643" name="Rectangle 42"/>
            <p:cNvSpPr>
              <a:spLocks noChangeArrowheads="1"/>
            </p:cNvSpPr>
            <p:nvPr/>
          </p:nvSpPr>
          <p:spPr bwMode="auto">
            <a:xfrm>
              <a:off x="46482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1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6</a:t>
              </a:r>
            </a:p>
          </p:txBody>
        </p:sp>
        <p:sp>
          <p:nvSpPr>
            <p:cNvPr id="25644" name="Rectangle 43"/>
            <p:cNvSpPr>
              <a:spLocks noChangeArrowheads="1"/>
            </p:cNvSpPr>
            <p:nvPr/>
          </p:nvSpPr>
          <p:spPr bwMode="auto">
            <a:xfrm>
              <a:off x="7848600" y="5562600"/>
              <a:ext cx="21336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4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5" name="Rectangle 44"/>
            <p:cNvSpPr>
              <a:spLocks noChangeArrowheads="1"/>
            </p:cNvSpPr>
            <p:nvPr/>
          </p:nvSpPr>
          <p:spPr bwMode="auto">
            <a:xfrm>
              <a:off x="1981200" y="5562600"/>
              <a:ext cx="5334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3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6" name="Text Box 45"/>
            <p:cNvSpPr txBox="1">
              <a:spLocks noChangeArrowheads="1"/>
            </p:cNvSpPr>
            <p:nvPr/>
          </p:nvSpPr>
          <p:spPr bwMode="auto">
            <a:xfrm>
              <a:off x="72412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0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7" name="Line 46"/>
            <p:cNvSpPr>
              <a:spLocks noChangeShapeType="1"/>
            </p:cNvSpPr>
            <p:nvPr/>
          </p:nvSpPr>
          <p:spPr bwMode="auto">
            <a:xfrm>
              <a:off x="1981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8" name="Text Box 47"/>
            <p:cNvSpPr txBox="1">
              <a:spLocks noChangeArrowheads="1"/>
            </p:cNvSpPr>
            <p:nvPr/>
          </p:nvSpPr>
          <p:spPr bwMode="auto">
            <a:xfrm>
              <a:off x="57934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2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9" name="Line 48"/>
            <p:cNvSpPr>
              <a:spLocks noChangeShapeType="1"/>
            </p:cNvSpPr>
            <p:nvPr/>
          </p:nvSpPr>
          <p:spPr bwMode="auto">
            <a:xfrm flipH="1">
              <a:off x="6270625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50" name="Line 49"/>
            <p:cNvSpPr>
              <a:spLocks noChangeShapeType="1"/>
            </p:cNvSpPr>
            <p:nvPr/>
          </p:nvSpPr>
          <p:spPr bwMode="auto">
            <a:xfrm flipH="1">
              <a:off x="7848600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5652" name="Text Box 71"/>
            <p:cNvSpPr txBox="1">
              <a:spLocks noChangeArrowheads="1"/>
            </p:cNvSpPr>
            <p:nvPr/>
          </p:nvSpPr>
          <p:spPr bwMode="auto">
            <a:xfrm>
              <a:off x="9054040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+mn-lt"/>
                </a:rPr>
                <a:t>max lateness = 6</a:t>
              </a:r>
              <a:endParaRPr kumimoji="1" lang="en-US" altLang="en-US" sz="16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53" name="Line 72"/>
            <p:cNvSpPr>
              <a:spLocks noChangeShapeType="1"/>
            </p:cNvSpPr>
            <p:nvPr/>
          </p:nvSpPr>
          <p:spPr bwMode="auto">
            <a:xfrm flipH="1">
              <a:off x="9953625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692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D4393-FA63-4978-BBA4-DB1B33FA8070}" type="slidenum">
              <a:rPr lang="en-US" altLang="en-US" sz="1400">
                <a:latin typeface="Calibri" panose="020F0502020204030204" pitchFamily="34" charset="0"/>
              </a:rPr>
              <a:pPr/>
              <a:t>27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 Greedy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29143"/>
                <a:ext cx="10079455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Greedy template:  Consider jobs in some order.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1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[Shortest processing time first]  </a:t>
                </a:r>
                <a:r>
                  <a:rPr lang="en-US" altLang="en-US" sz="2400" dirty="0"/>
                  <a:t>Consider jobs in ascending order of 					           processing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chemeClr val="hlink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[Earliest deadline first] </a:t>
                </a:r>
                <a:r>
                  <a:rPr lang="en-US" altLang="en-US" sz="2400" dirty="0"/>
                  <a:t> Consider jobs in ascending order of deadline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[Smallest slack]  </a:t>
                </a:r>
                <a:r>
                  <a:rPr lang="en-US" altLang="en-US" sz="2400" dirty="0"/>
                  <a:t>Consider jobs in ascending order of slack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29143"/>
                <a:ext cx="10079455" cy="5200045"/>
              </a:xfrm>
              <a:blipFill>
                <a:blip r:embed="rId3"/>
                <a:stretch>
                  <a:fillRect l="-90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719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D4393-FA63-4978-BBA4-DB1B33FA8070}" type="slidenum">
              <a:rPr lang="en-US" altLang="en-US" sz="1400">
                <a:latin typeface="Calibri" panose="020F0502020204030204" pitchFamily="34" charset="0"/>
              </a:rPr>
              <a:pPr/>
              <a:t>28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 Greedy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04454"/>
                <a:ext cx="10079455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Greedy template:  Consider jobs in some order.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1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[Shortest processing time first]  </a:t>
                </a:r>
                <a:r>
                  <a:rPr lang="en-US" altLang="en-US" sz="2400" dirty="0"/>
                  <a:t>Consider jobs in ascending order of 					           processing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2400" dirty="0">
                  <a:solidFill>
                    <a:schemeClr val="hlink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 </a:t>
                </a: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[Smallest slack]  </a:t>
                </a:r>
                <a:r>
                  <a:rPr lang="en-US" altLang="en-US" sz="2400" dirty="0"/>
                  <a:t>Consider jobs in ascending order of slack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04454"/>
                <a:ext cx="10079455" cy="5200045"/>
              </a:xfrm>
              <a:blipFill>
                <a:blip r:embed="rId3"/>
                <a:stretch>
                  <a:fillRect l="-90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25" descr="Counterexample to smallest slack"/>
          <p:cNvGrpSpPr>
            <a:grpSpLocks/>
          </p:cNvGrpSpPr>
          <p:nvPr/>
        </p:nvGrpSpPr>
        <p:grpSpPr bwMode="auto">
          <a:xfrm>
            <a:off x="2008048" y="5182099"/>
            <a:ext cx="3475038" cy="1066800"/>
            <a:chOff x="2410" y="3012"/>
            <a:chExt cx="2189" cy="67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737" y="3416"/>
              <a:ext cx="86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+mn-lt"/>
                </a:rPr>
                <a:t>counterexample</a:t>
              </a: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410" y="3460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410" y="3242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  <a:endParaRPr lang="en-US" altLang="en-US" sz="1400" baseline="-25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820" y="3012"/>
              <a:ext cx="604" cy="672"/>
              <a:chOff x="1988" y="1344"/>
              <a:chExt cx="505" cy="672"/>
            </a:xfrm>
          </p:grpSpPr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1988" y="1792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2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1988" y="1568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1988" y="1344"/>
                <a:ext cx="253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2241" y="1792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2241" y="1568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2241" y="1344"/>
                <a:ext cx="252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endPara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7" name="Group 24" descr="counterexample to shortest processing time first"/>
          <p:cNvGrpSpPr>
            <a:grpSpLocks/>
          </p:cNvGrpSpPr>
          <p:nvPr/>
        </p:nvGrpSpPr>
        <p:grpSpPr bwMode="auto">
          <a:xfrm>
            <a:off x="2050646" y="3056805"/>
            <a:ext cx="3506788" cy="1066800"/>
            <a:chOff x="2117" y="1488"/>
            <a:chExt cx="2209" cy="672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3360" y="1746"/>
              <a:ext cx="9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600" dirty="0">
                  <a:latin typeface="+mn-lt"/>
                </a:rPr>
                <a:t>counterexample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17" y="1936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117" y="1712"/>
              <a:ext cx="404" cy="224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 dirty="0" err="1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  <a:endParaRPr lang="en-US" altLang="en-US" sz="1400" baseline="-25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2521" y="1488"/>
              <a:ext cx="604" cy="672"/>
              <a:chOff x="1988" y="1344"/>
              <a:chExt cx="505" cy="672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1988" y="1792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Comic Sans MS" panose="030F0702030302020204" pitchFamily="66" charset="0"/>
                  </a:rPr>
                  <a:t>100</a:t>
                </a:r>
                <a:endParaRPr lang="en-US" altLang="en-US" sz="1400" baseline="30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1988" y="1568"/>
                <a:ext cx="253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1988" y="1344"/>
                <a:ext cx="253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endParaRPr lang="en-US" altLang="en-US" sz="1400" baseline="30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2241" y="1792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2241" y="1568"/>
                <a:ext cx="252" cy="2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latin typeface="Comic Sans MS" panose="030F0702030302020204" pitchFamily="66" charset="0"/>
                  </a:rPr>
                  <a:t>10</a:t>
                </a:r>
                <a:endParaRPr lang="en-US" altLang="en-US" sz="1400" baseline="30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2241" y="1344"/>
                <a:ext cx="252" cy="22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endPara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901248" y="3101521"/>
            <a:ext cx="4537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schedule 1 (length 1) before 2 (length 10).</a:t>
            </a:r>
          </a:p>
          <a:p>
            <a:r>
              <a:rPr lang="en-US" dirty="0"/>
              <a:t>2 can only be scheduled at time 1</a:t>
            </a:r>
          </a:p>
          <a:p>
            <a:r>
              <a:rPr lang="en-US" dirty="0"/>
              <a:t>1 will finish at time 11 &gt;10. Lateness 1.</a:t>
            </a:r>
          </a:p>
          <a:p>
            <a:r>
              <a:rPr lang="en-US" dirty="0"/>
              <a:t>Lateness 0 possible If 1 goes last.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1248" y="5279367"/>
            <a:ext cx="414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schedule 2 (slack 0) before 1 (slack 1).</a:t>
            </a:r>
          </a:p>
          <a:p>
            <a:r>
              <a:rPr lang="en-US" dirty="0"/>
              <a:t>1 can only be scheduled at time 10</a:t>
            </a:r>
          </a:p>
          <a:p>
            <a:r>
              <a:rPr lang="en-US" dirty="0"/>
              <a:t>1 will finish at time 11 &gt;10. Lateness 9.</a:t>
            </a:r>
          </a:p>
          <a:p>
            <a:r>
              <a:rPr lang="en-US" dirty="0"/>
              <a:t>Lateness 1 possible if 1 goes first.</a:t>
            </a:r>
          </a:p>
        </p:txBody>
      </p:sp>
    </p:spTree>
    <p:extLst>
      <p:ext uri="{BB962C8B-B14F-4D97-AF65-F5344CB8AC3E}">
        <p14:creationId xmlns:p14="http://schemas.microsoft.com/office/powerpoint/2010/main" val="331265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D4393-FA63-4978-BBA4-DB1B33FA8070}" type="slidenum">
              <a:rPr lang="en-US" altLang="en-US" sz="1400">
                <a:latin typeface="Calibri" panose="020F0502020204030204" pitchFamily="34" charset="0"/>
              </a:rPr>
              <a:pPr/>
              <a:t>29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 Greedy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54330"/>
                <a:ext cx="10079455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Greedy template:  Consider jobs in some order.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1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 					           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2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chemeClr val="hlink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[Earliest deadline first]  </a:t>
                </a:r>
                <a:r>
                  <a:rPr lang="en-US" altLang="en-US" sz="2400" dirty="0"/>
                  <a:t>Consider jobs in ascending order of deadline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54330"/>
                <a:ext cx="10079455" cy="5200045"/>
              </a:xfrm>
              <a:blipFill>
                <a:blip r:embed="rId3"/>
                <a:stretch>
                  <a:fillRect l="-90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695400"/>
            <a:ext cx="11218091" cy="520004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Greedy algorithms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Easy to describe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Fast running times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Work only on certain classes of problems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Hard part is showing that they are correct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Focus on methods for proving that greedy algorithms do work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37063D-09BC-4ACA-B916-59B0D686CA03}" type="slidenum">
              <a:rPr lang="en-US" altLang="en-US" sz="1400">
                <a:latin typeface="Calibri" panose="020F0502020204030204" pitchFamily="34" charset="0"/>
              </a:rPr>
              <a:pPr/>
              <a:t>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Greedy Algorithm: Earliest Deadline First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562395"/>
            <a:ext cx="10520613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Consider requests in increasing order of deadlines</a:t>
            </a:r>
          </a:p>
          <a:p>
            <a:pPr eaLnBrk="1" hangingPunct="1"/>
            <a:endParaRPr lang="en-US" altLang="en-US" sz="2400" dirty="0"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Schedule the request with the earliest deadline as soon as the resource is available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07D2F3-746C-474F-AA03-117831610385}" type="slidenum">
              <a:rPr lang="en-US" altLang="en-US" sz="1400">
                <a:latin typeface="Calibri" panose="020F0502020204030204" pitchFamily="34" charset="0"/>
              </a:rPr>
              <a:pPr/>
              <a:t>30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63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Scheduling to Minimizing Lateness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sz="2800" dirty="0"/>
              <a:t>Example: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401BC-C4C6-4D97-AC0C-F60EBA11627C}" type="slidenum">
              <a:rPr lang="en-US" altLang="en-US" sz="1400">
                <a:latin typeface="Calibri" panose="020F0502020204030204" pitchFamily="34" charset="0"/>
              </a:rPr>
              <a:pPr/>
              <a:t>31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5651" name="Group 50" descr="Same minimizing lateness input as before"/>
          <p:cNvGrpSpPr>
            <a:grpSpLocks/>
          </p:cNvGrpSpPr>
          <p:nvPr/>
        </p:nvGrpSpPr>
        <p:grpSpPr bwMode="auto">
          <a:xfrm>
            <a:off x="3808539" y="1654202"/>
            <a:ext cx="3048000" cy="1066800"/>
            <a:chOff x="1728" y="2304"/>
            <a:chExt cx="1824" cy="576"/>
          </a:xfrm>
        </p:grpSpPr>
        <p:sp>
          <p:nvSpPr>
            <p:cNvPr id="25654" name="Rectangle 51"/>
            <p:cNvSpPr>
              <a:spLocks noChangeArrowheads="1"/>
            </p:cNvSpPr>
            <p:nvPr/>
          </p:nvSpPr>
          <p:spPr bwMode="auto">
            <a:xfrm>
              <a:off x="1728" y="2688"/>
              <a:ext cx="384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5" name="Rectangle 52"/>
            <p:cNvSpPr>
              <a:spLocks noChangeArrowheads="1"/>
            </p:cNvSpPr>
            <p:nvPr/>
          </p:nvSpPr>
          <p:spPr bwMode="auto">
            <a:xfrm>
              <a:off x="211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56" name="Rectangle 53"/>
            <p:cNvSpPr>
              <a:spLocks noChangeArrowheads="1"/>
            </p:cNvSpPr>
            <p:nvPr/>
          </p:nvSpPr>
          <p:spPr bwMode="auto">
            <a:xfrm>
              <a:off x="1728" y="2496"/>
              <a:ext cx="384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n-US" sz="1400" baseline="-25000">
                  <a:solidFill>
                    <a:schemeClr val="bg1"/>
                  </a:solidFill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5657" name="Rectangle 54"/>
            <p:cNvSpPr>
              <a:spLocks noChangeArrowheads="1"/>
            </p:cNvSpPr>
            <p:nvPr/>
          </p:nvSpPr>
          <p:spPr bwMode="auto">
            <a:xfrm>
              <a:off x="211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3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58" name="Rectangle 55"/>
            <p:cNvSpPr>
              <a:spLocks noChangeArrowheads="1"/>
            </p:cNvSpPr>
            <p:nvPr/>
          </p:nvSpPr>
          <p:spPr bwMode="auto">
            <a:xfrm>
              <a:off x="211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59" name="Rectangle 56"/>
            <p:cNvSpPr>
              <a:spLocks noChangeArrowheads="1"/>
            </p:cNvSpPr>
            <p:nvPr/>
          </p:nvSpPr>
          <p:spPr bwMode="auto">
            <a:xfrm>
              <a:off x="235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8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0" name="Rectangle 57"/>
            <p:cNvSpPr>
              <a:spLocks noChangeArrowheads="1"/>
            </p:cNvSpPr>
            <p:nvPr/>
          </p:nvSpPr>
          <p:spPr bwMode="auto">
            <a:xfrm>
              <a:off x="235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1" name="Rectangle 58"/>
            <p:cNvSpPr>
              <a:spLocks noChangeArrowheads="1"/>
            </p:cNvSpPr>
            <p:nvPr/>
          </p:nvSpPr>
          <p:spPr bwMode="auto">
            <a:xfrm>
              <a:off x="235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2" name="Rectangle 59"/>
            <p:cNvSpPr>
              <a:spLocks noChangeArrowheads="1"/>
            </p:cNvSpPr>
            <p:nvPr/>
          </p:nvSpPr>
          <p:spPr bwMode="auto">
            <a:xfrm>
              <a:off x="259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3" name="Rectangle 60"/>
            <p:cNvSpPr>
              <a:spLocks noChangeArrowheads="1"/>
            </p:cNvSpPr>
            <p:nvPr/>
          </p:nvSpPr>
          <p:spPr bwMode="auto">
            <a:xfrm>
              <a:off x="259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4" name="Rectangle 61"/>
            <p:cNvSpPr>
              <a:spLocks noChangeArrowheads="1"/>
            </p:cNvSpPr>
            <p:nvPr/>
          </p:nvSpPr>
          <p:spPr bwMode="auto">
            <a:xfrm>
              <a:off x="259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5" name="Rectangle 62"/>
            <p:cNvSpPr>
              <a:spLocks noChangeArrowheads="1"/>
            </p:cNvSpPr>
            <p:nvPr/>
          </p:nvSpPr>
          <p:spPr bwMode="auto">
            <a:xfrm>
              <a:off x="283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9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6" name="Rectangle 63"/>
            <p:cNvSpPr>
              <a:spLocks noChangeArrowheads="1"/>
            </p:cNvSpPr>
            <p:nvPr/>
          </p:nvSpPr>
          <p:spPr bwMode="auto">
            <a:xfrm>
              <a:off x="283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7" name="Rectangle 64"/>
            <p:cNvSpPr>
              <a:spLocks noChangeArrowheads="1"/>
            </p:cNvSpPr>
            <p:nvPr/>
          </p:nvSpPr>
          <p:spPr bwMode="auto">
            <a:xfrm>
              <a:off x="283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68" name="Rectangle 65"/>
            <p:cNvSpPr>
              <a:spLocks noChangeArrowheads="1"/>
            </p:cNvSpPr>
            <p:nvPr/>
          </p:nvSpPr>
          <p:spPr bwMode="auto">
            <a:xfrm>
              <a:off x="307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14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69" name="Rectangle 66"/>
            <p:cNvSpPr>
              <a:spLocks noChangeArrowheads="1"/>
            </p:cNvSpPr>
            <p:nvPr/>
          </p:nvSpPr>
          <p:spPr bwMode="auto">
            <a:xfrm>
              <a:off x="307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0" name="Rectangle 67"/>
            <p:cNvSpPr>
              <a:spLocks noChangeArrowheads="1"/>
            </p:cNvSpPr>
            <p:nvPr/>
          </p:nvSpPr>
          <p:spPr bwMode="auto">
            <a:xfrm>
              <a:off x="307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671" name="Rectangle 68"/>
            <p:cNvSpPr>
              <a:spLocks noChangeArrowheads="1"/>
            </p:cNvSpPr>
            <p:nvPr/>
          </p:nvSpPr>
          <p:spPr bwMode="auto">
            <a:xfrm>
              <a:off x="3312" y="2688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Comic Sans MS" panose="030F0702030302020204" pitchFamily="66" charset="0"/>
                </a:rPr>
                <a:t>15</a:t>
              </a:r>
              <a:endParaRPr lang="en-US" altLang="en-US" sz="1400" baseline="30000">
                <a:latin typeface="Comic Sans MS" panose="030F0702030302020204" pitchFamily="66" charset="0"/>
              </a:endParaRPr>
            </a:p>
          </p:txBody>
        </p:sp>
        <p:sp>
          <p:nvSpPr>
            <p:cNvPr id="25672" name="Rectangle 69"/>
            <p:cNvSpPr>
              <a:spLocks noChangeArrowheads="1"/>
            </p:cNvSpPr>
            <p:nvPr/>
          </p:nvSpPr>
          <p:spPr bwMode="auto">
            <a:xfrm>
              <a:off x="3312" y="2496"/>
              <a:ext cx="240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Comic Sans MS" panose="030F0702030302020204" pitchFamily="66" charset="0"/>
                </a:rPr>
                <a:t>2</a:t>
              </a:r>
              <a:endParaRPr lang="en-US" altLang="en-US" sz="1400" baseline="30000" dirty="0">
                <a:latin typeface="Comic Sans MS" panose="030F0702030302020204" pitchFamily="66" charset="0"/>
              </a:endParaRPr>
            </a:p>
          </p:txBody>
        </p:sp>
        <p:sp>
          <p:nvSpPr>
            <p:cNvPr id="25673" name="Rectangle 70"/>
            <p:cNvSpPr>
              <a:spLocks noChangeArrowheads="1"/>
            </p:cNvSpPr>
            <p:nvPr/>
          </p:nvSpPr>
          <p:spPr bwMode="auto">
            <a:xfrm>
              <a:off x="3312" y="2304"/>
              <a:ext cx="240" cy="19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 descr="Original lateness schedule">
            <a:extLst>
              <a:ext uri="{FF2B5EF4-FFF2-40B4-BE49-F238E27FC236}">
                <a16:creationId xmlns:a16="http://schemas.microsoft.com/office/drawing/2014/main" id="{A865D444-1089-46AB-BB1A-27324FCDDBE4}"/>
              </a:ext>
            </a:extLst>
          </p:cNvPr>
          <p:cNvGrpSpPr/>
          <p:nvPr/>
        </p:nvGrpSpPr>
        <p:grpSpPr>
          <a:xfrm>
            <a:off x="2061287" y="3403012"/>
            <a:ext cx="8833539" cy="1152438"/>
            <a:chOff x="1790700" y="5105400"/>
            <a:chExt cx="8833539" cy="1152438"/>
          </a:xfrm>
        </p:grpSpPr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7620000" y="5943600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79070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rot="-5400000">
              <a:off x="2362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rot="-5400000">
              <a:off x="1828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 rot="-5400000">
              <a:off x="3429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 rot="-5400000">
              <a:off x="2895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 rot="-5400000">
              <a:off x="4495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2" name="Line 11"/>
            <p:cNvSpPr>
              <a:spLocks noChangeShapeType="1"/>
            </p:cNvSpPr>
            <p:nvPr/>
          </p:nvSpPr>
          <p:spPr bwMode="auto">
            <a:xfrm rot="-5400000">
              <a:off x="3962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rot="-5400000">
              <a:off x="55626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4" name="Line 13"/>
            <p:cNvSpPr>
              <a:spLocks noChangeShapeType="1"/>
            </p:cNvSpPr>
            <p:nvPr/>
          </p:nvSpPr>
          <p:spPr bwMode="auto">
            <a:xfrm rot="-5400000">
              <a:off x="5029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5" name="Line 14"/>
            <p:cNvSpPr>
              <a:spLocks noChangeShapeType="1"/>
            </p:cNvSpPr>
            <p:nvPr/>
          </p:nvSpPr>
          <p:spPr bwMode="auto">
            <a:xfrm rot="-5400000">
              <a:off x="66294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 rot="-5400000">
              <a:off x="60960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rot="-5400000">
              <a:off x="76962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rot="-5400000">
              <a:off x="7162800" y="5791200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>
              <a:off x="232156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285242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621" name="Text Box 20"/>
            <p:cNvSpPr txBox="1">
              <a:spLocks noChangeArrowheads="1"/>
            </p:cNvSpPr>
            <p:nvPr/>
          </p:nvSpPr>
          <p:spPr bwMode="auto">
            <a:xfrm>
              <a:off x="3383280" y="5973763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25622" name="Text Box 21"/>
            <p:cNvSpPr txBox="1">
              <a:spLocks noChangeArrowheads="1"/>
            </p:cNvSpPr>
            <p:nvPr/>
          </p:nvSpPr>
          <p:spPr bwMode="auto">
            <a:xfrm>
              <a:off x="3914140" y="5980197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5623" name="Text Box 22"/>
            <p:cNvSpPr txBox="1">
              <a:spLocks noChangeArrowheads="1"/>
            </p:cNvSpPr>
            <p:nvPr/>
          </p:nvSpPr>
          <p:spPr bwMode="auto">
            <a:xfrm>
              <a:off x="44450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5624" name="Text Box 23"/>
            <p:cNvSpPr txBox="1">
              <a:spLocks noChangeArrowheads="1"/>
            </p:cNvSpPr>
            <p:nvPr/>
          </p:nvSpPr>
          <p:spPr bwMode="auto">
            <a:xfrm>
              <a:off x="49758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5625" name="Text Box 24"/>
            <p:cNvSpPr txBox="1">
              <a:spLocks noChangeArrowheads="1"/>
            </p:cNvSpPr>
            <p:nvPr/>
          </p:nvSpPr>
          <p:spPr bwMode="auto">
            <a:xfrm>
              <a:off x="550672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5626" name="Text Box 25"/>
            <p:cNvSpPr txBox="1">
              <a:spLocks noChangeArrowheads="1"/>
            </p:cNvSpPr>
            <p:nvPr/>
          </p:nvSpPr>
          <p:spPr bwMode="auto">
            <a:xfrm>
              <a:off x="603758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5627" name="Text Box 26"/>
            <p:cNvSpPr txBox="1">
              <a:spLocks noChangeArrowheads="1"/>
            </p:cNvSpPr>
            <p:nvPr/>
          </p:nvSpPr>
          <p:spPr bwMode="auto">
            <a:xfrm>
              <a:off x="656844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5628" name="Text Box 27"/>
            <p:cNvSpPr txBox="1">
              <a:spLocks noChangeArrowheads="1"/>
            </p:cNvSpPr>
            <p:nvPr/>
          </p:nvSpPr>
          <p:spPr bwMode="auto">
            <a:xfrm>
              <a:off x="709930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5629" name="Text Box 28"/>
            <p:cNvSpPr txBox="1">
              <a:spLocks noChangeArrowheads="1"/>
            </p:cNvSpPr>
            <p:nvPr/>
          </p:nvSpPr>
          <p:spPr bwMode="auto">
            <a:xfrm>
              <a:off x="7630160" y="5957889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>
              <a:off x="1981200" y="5592763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rot="-5400000">
              <a:off x="87630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rot="-5400000">
              <a:off x="82296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rot="-5400000">
              <a:off x="98298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rot="-5400000">
              <a:off x="9296400" y="5776913"/>
              <a:ext cx="304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35" name="Text Box 34"/>
            <p:cNvSpPr txBox="1">
              <a:spLocks noChangeArrowheads="1"/>
            </p:cNvSpPr>
            <p:nvPr/>
          </p:nvSpPr>
          <p:spPr bwMode="auto">
            <a:xfrm>
              <a:off x="816102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5636" name="Text Box 35"/>
            <p:cNvSpPr txBox="1">
              <a:spLocks noChangeArrowheads="1"/>
            </p:cNvSpPr>
            <p:nvPr/>
          </p:nvSpPr>
          <p:spPr bwMode="auto">
            <a:xfrm>
              <a:off x="869188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25637" name="Text Box 36"/>
            <p:cNvSpPr txBox="1">
              <a:spLocks noChangeArrowheads="1"/>
            </p:cNvSpPr>
            <p:nvPr/>
          </p:nvSpPr>
          <p:spPr bwMode="auto">
            <a:xfrm>
              <a:off x="922274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5638" name="Text Box 37"/>
            <p:cNvSpPr txBox="1">
              <a:spLocks noChangeArrowheads="1"/>
            </p:cNvSpPr>
            <p:nvPr/>
          </p:nvSpPr>
          <p:spPr bwMode="auto">
            <a:xfrm>
              <a:off x="9753600" y="5943601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15</a:t>
              </a:r>
            </a:p>
          </p:txBody>
        </p:sp>
        <p:sp>
          <p:nvSpPr>
            <p:cNvPr id="25639" name="Line 38"/>
            <p:cNvSpPr>
              <a:spLocks noChangeShapeType="1"/>
            </p:cNvSpPr>
            <p:nvPr/>
          </p:nvSpPr>
          <p:spPr bwMode="auto">
            <a:xfrm>
              <a:off x="1981200" y="5943600"/>
              <a:ext cx="8001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0" name="Rectangle 39"/>
            <p:cNvSpPr>
              <a:spLocks noChangeArrowheads="1"/>
            </p:cNvSpPr>
            <p:nvPr/>
          </p:nvSpPr>
          <p:spPr bwMode="auto">
            <a:xfrm>
              <a:off x="62484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5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14</a:t>
              </a:r>
            </a:p>
          </p:txBody>
        </p:sp>
        <p:sp>
          <p:nvSpPr>
            <p:cNvPr id="25641" name="Rectangle 40"/>
            <p:cNvSpPr>
              <a:spLocks noChangeArrowheads="1"/>
            </p:cNvSpPr>
            <p:nvPr/>
          </p:nvSpPr>
          <p:spPr bwMode="auto">
            <a:xfrm>
              <a:off x="25146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2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8</a:t>
              </a:r>
            </a:p>
          </p:txBody>
        </p:sp>
        <p:sp>
          <p:nvSpPr>
            <p:cNvPr id="25642" name="Rectangle 41"/>
            <p:cNvSpPr>
              <a:spLocks noChangeArrowheads="1"/>
            </p:cNvSpPr>
            <p:nvPr/>
          </p:nvSpPr>
          <p:spPr bwMode="auto">
            <a:xfrm>
              <a:off x="3581400" y="5562600"/>
              <a:ext cx="10668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6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15</a:t>
              </a:r>
            </a:p>
          </p:txBody>
        </p:sp>
        <p:sp>
          <p:nvSpPr>
            <p:cNvPr id="25643" name="Rectangle 42"/>
            <p:cNvSpPr>
              <a:spLocks noChangeArrowheads="1"/>
            </p:cNvSpPr>
            <p:nvPr/>
          </p:nvSpPr>
          <p:spPr bwMode="auto">
            <a:xfrm>
              <a:off x="4648200" y="5562600"/>
              <a:ext cx="16002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1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6</a:t>
              </a:r>
            </a:p>
          </p:txBody>
        </p:sp>
        <p:sp>
          <p:nvSpPr>
            <p:cNvPr id="25644" name="Rectangle 43"/>
            <p:cNvSpPr>
              <a:spLocks noChangeArrowheads="1"/>
            </p:cNvSpPr>
            <p:nvPr/>
          </p:nvSpPr>
          <p:spPr bwMode="auto">
            <a:xfrm>
              <a:off x="7848600" y="5562600"/>
              <a:ext cx="21336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>
                  <a:latin typeface="Comic Sans MS" panose="030F0702030302020204" pitchFamily="66" charset="0"/>
                </a:rPr>
                <a:t>4</a:t>
              </a:r>
              <a:r>
                <a:rPr kumimoji="1" lang="en-US" altLang="en-US" sz="140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5" name="Rectangle 44"/>
            <p:cNvSpPr>
              <a:spLocks noChangeArrowheads="1"/>
            </p:cNvSpPr>
            <p:nvPr/>
          </p:nvSpPr>
          <p:spPr bwMode="auto">
            <a:xfrm>
              <a:off x="1981200" y="5562600"/>
              <a:ext cx="5334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</a:t>
              </a:r>
              <a:r>
                <a:rPr kumimoji="1" lang="en-US" altLang="en-US" sz="1400" baseline="-25000" dirty="0">
                  <a:latin typeface="Comic Sans MS" panose="030F0702030302020204" pitchFamily="66" charset="0"/>
                </a:rPr>
                <a:t>3</a:t>
              </a:r>
              <a:r>
                <a:rPr kumimoji="1" lang="en-US" altLang="en-US" sz="1400" dirty="0">
                  <a:latin typeface="Comic Sans MS" panose="030F0702030302020204" pitchFamily="66" charset="0"/>
                </a:rPr>
                <a:t> = 9</a:t>
              </a:r>
            </a:p>
          </p:txBody>
        </p:sp>
        <p:sp>
          <p:nvSpPr>
            <p:cNvPr id="25646" name="Text Box 45"/>
            <p:cNvSpPr txBox="1">
              <a:spLocks noChangeArrowheads="1"/>
            </p:cNvSpPr>
            <p:nvPr/>
          </p:nvSpPr>
          <p:spPr bwMode="auto">
            <a:xfrm>
              <a:off x="72412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0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7" name="Line 46"/>
            <p:cNvSpPr>
              <a:spLocks noChangeShapeType="1"/>
            </p:cNvSpPr>
            <p:nvPr/>
          </p:nvSpPr>
          <p:spPr bwMode="auto">
            <a:xfrm>
              <a:off x="1981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48" name="Text Box 47"/>
            <p:cNvSpPr txBox="1">
              <a:spLocks noChangeArrowheads="1"/>
            </p:cNvSpPr>
            <p:nvPr/>
          </p:nvSpPr>
          <p:spPr bwMode="auto">
            <a:xfrm>
              <a:off x="5793433" y="5105400"/>
              <a:ext cx="9817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latin typeface="+mn-lt"/>
                </a:rPr>
                <a:t>lateness = 2</a:t>
              </a:r>
              <a:endParaRPr kumimoji="1" lang="en-US" altLang="en-US" sz="16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49" name="Line 48"/>
            <p:cNvSpPr>
              <a:spLocks noChangeShapeType="1"/>
            </p:cNvSpPr>
            <p:nvPr/>
          </p:nvSpPr>
          <p:spPr bwMode="auto">
            <a:xfrm flipH="1">
              <a:off x="6270625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25650" name="Line 49"/>
            <p:cNvSpPr>
              <a:spLocks noChangeShapeType="1"/>
            </p:cNvSpPr>
            <p:nvPr/>
          </p:nvSpPr>
          <p:spPr bwMode="auto">
            <a:xfrm flipH="1">
              <a:off x="7848600" y="5364163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5652" name="Text Box 71"/>
            <p:cNvSpPr txBox="1">
              <a:spLocks noChangeArrowheads="1"/>
            </p:cNvSpPr>
            <p:nvPr/>
          </p:nvSpPr>
          <p:spPr bwMode="auto">
            <a:xfrm>
              <a:off x="9248477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+mn-lt"/>
                </a:rPr>
                <a:t>max lateness = 6</a:t>
              </a:r>
              <a:endParaRPr kumimoji="1" lang="en-US" altLang="en-US" sz="16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5653" name="Line 72"/>
            <p:cNvSpPr>
              <a:spLocks noChangeShapeType="1"/>
            </p:cNvSpPr>
            <p:nvPr/>
          </p:nvSpPr>
          <p:spPr bwMode="auto">
            <a:xfrm flipH="1">
              <a:off x="9953625" y="5364163"/>
              <a:ext cx="0" cy="1524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 descr="better schedule">
            <a:extLst>
              <a:ext uri="{FF2B5EF4-FFF2-40B4-BE49-F238E27FC236}">
                <a16:creationId xmlns:a16="http://schemas.microsoft.com/office/drawing/2014/main" id="{8567A5E2-BC3B-43B2-982F-D76E278C7E04}"/>
              </a:ext>
            </a:extLst>
          </p:cNvPr>
          <p:cNvGrpSpPr/>
          <p:nvPr/>
        </p:nvGrpSpPr>
        <p:grpSpPr>
          <a:xfrm>
            <a:off x="2053992" y="4778360"/>
            <a:ext cx="8579795" cy="1130129"/>
            <a:chOff x="259405" y="5105400"/>
            <a:chExt cx="8579795" cy="1130129"/>
          </a:xfrm>
        </p:grpSpPr>
        <p:sp>
          <p:nvSpPr>
            <p:cNvPr id="125" name="Text Box 2">
              <a:extLst>
                <a:ext uri="{FF2B5EF4-FFF2-40B4-BE49-F238E27FC236}">
                  <a16:creationId xmlns:a16="http://schemas.microsoft.com/office/drawing/2014/main" id="{403B6274-8000-44F9-A9D8-6FCC4036A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5743575"/>
              <a:ext cx="175260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kumimoji="1" lang="en-US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126" name="Text Box 3">
              <a:extLst>
                <a:ext uri="{FF2B5EF4-FFF2-40B4-BE49-F238E27FC236}">
                  <a16:creationId xmlns:a16="http://schemas.microsoft.com/office/drawing/2014/main" id="{54635EC2-140E-420B-AF7C-1A7718C1F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0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127" name="Text Box 4">
              <a:extLst>
                <a:ext uri="{FF2B5EF4-FFF2-40B4-BE49-F238E27FC236}">
                  <a16:creationId xmlns:a16="http://schemas.microsoft.com/office/drawing/2014/main" id="{7BD003E7-7954-483F-A546-96A06A61B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5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28" name="Text Box 5">
              <a:extLst>
                <a:ext uri="{FF2B5EF4-FFF2-40B4-BE49-F238E27FC236}">
                  <a16:creationId xmlns:a16="http://schemas.microsoft.com/office/drawing/2014/main" id="{B356BEB1-524F-4BF0-BB06-138304E2A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2097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29" name="Text Box 6">
              <a:extLst>
                <a:ext uri="{FF2B5EF4-FFF2-40B4-BE49-F238E27FC236}">
                  <a16:creationId xmlns:a16="http://schemas.microsoft.com/office/drawing/2014/main" id="{3C176A10-7AE1-4758-BBBF-C6ECC75F7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443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30" name="Text Box 7">
              <a:extLst>
                <a:ext uri="{FF2B5EF4-FFF2-40B4-BE49-F238E27FC236}">
                  <a16:creationId xmlns:a16="http://schemas.microsoft.com/office/drawing/2014/main" id="{DEC99D38-B989-45AA-B5F4-9D8AC278B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789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31" name="Text Box 8">
              <a:extLst>
                <a:ext uri="{FF2B5EF4-FFF2-40B4-BE49-F238E27FC236}">
                  <a16:creationId xmlns:a16="http://schemas.microsoft.com/office/drawing/2014/main" id="{C601305B-D658-4EA3-AF90-695D9D829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13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2" name="Text Box 9">
              <a:extLst>
                <a:ext uri="{FF2B5EF4-FFF2-40B4-BE49-F238E27FC236}">
                  <a16:creationId xmlns:a16="http://schemas.microsoft.com/office/drawing/2014/main" id="{ECB4CD4B-47F8-4C8B-A986-ED0823623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48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33" name="Text Box 10">
              <a:extLst>
                <a:ext uri="{FF2B5EF4-FFF2-40B4-BE49-F238E27FC236}">
                  <a16:creationId xmlns:a16="http://schemas.microsoft.com/office/drawing/2014/main" id="{C39A3C6B-8508-4294-BB2B-82E12F7DF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827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4" name="Text Box 11">
              <a:extLst>
                <a:ext uri="{FF2B5EF4-FFF2-40B4-BE49-F238E27FC236}">
                  <a16:creationId xmlns:a16="http://schemas.microsoft.com/office/drawing/2014/main" id="{8D05DD1C-FCC5-4E49-81A9-21E7AF97C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173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35" name="Text Box 12">
              <a:extLst>
                <a:ext uri="{FF2B5EF4-FFF2-40B4-BE49-F238E27FC236}">
                  <a16:creationId xmlns:a16="http://schemas.microsoft.com/office/drawing/2014/main" id="{1C04FA7F-49DB-422B-AF0F-A7AFDB6B5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519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36" name="Text Box 13">
              <a:extLst>
                <a:ext uri="{FF2B5EF4-FFF2-40B4-BE49-F238E27FC236}">
                  <a16:creationId xmlns:a16="http://schemas.microsoft.com/office/drawing/2014/main" id="{6D3589B7-9473-4A5C-9ABB-5C33F7F30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865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37" name="Text Box 14">
              <a:extLst>
                <a:ext uri="{FF2B5EF4-FFF2-40B4-BE49-F238E27FC236}">
                  <a16:creationId xmlns:a16="http://schemas.microsoft.com/office/drawing/2014/main" id="{9F098B2E-9009-4331-A129-9781ED460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4211" y="5957888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38" name="Text Box 15">
              <a:extLst>
                <a:ext uri="{FF2B5EF4-FFF2-40B4-BE49-F238E27FC236}">
                  <a16:creationId xmlns:a16="http://schemas.microsoft.com/office/drawing/2014/main" id="{72B90A11-EB22-4927-A31A-00E69B999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557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39" name="Text Box 16">
              <a:extLst>
                <a:ext uri="{FF2B5EF4-FFF2-40B4-BE49-F238E27FC236}">
                  <a16:creationId xmlns:a16="http://schemas.microsoft.com/office/drawing/2014/main" id="{B7E44C64-67AD-4A4C-9D41-3B0B05D69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6903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40" name="Text Box 17">
              <a:extLst>
                <a:ext uri="{FF2B5EF4-FFF2-40B4-BE49-F238E27FC236}">
                  <a16:creationId xmlns:a16="http://schemas.microsoft.com/office/drawing/2014/main" id="{8A903B61-ABFB-45AA-AAF8-0B4D988C7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249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41" name="Text Box 18">
              <a:extLst>
                <a:ext uri="{FF2B5EF4-FFF2-40B4-BE49-F238E27FC236}">
                  <a16:creationId xmlns:a16="http://schemas.microsoft.com/office/drawing/2014/main" id="{46C8AFD8-150C-480E-8318-B0E630894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5943600"/>
              <a:ext cx="457200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15</a:t>
              </a:r>
            </a:p>
          </p:txBody>
        </p:sp>
        <p:grpSp>
          <p:nvGrpSpPr>
            <p:cNvPr id="142" name="Group 19">
              <a:extLst>
                <a:ext uri="{FF2B5EF4-FFF2-40B4-BE49-F238E27FC236}">
                  <a16:creationId xmlns:a16="http://schemas.microsoft.com/office/drawing/2014/main" id="{9111C404-F70E-40BC-9F77-7FB4FDB7E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5562600"/>
              <a:ext cx="8001000" cy="381000"/>
              <a:chOff x="288" y="3408"/>
              <a:chExt cx="5040" cy="192"/>
            </a:xfrm>
          </p:grpSpPr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01CCB9-D350-4BD1-A58E-FE461DCE9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08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5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14</a:t>
                </a:r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F989B1C6-52DA-48CF-9E09-39A614A3E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672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2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8</a:t>
                </a:r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83FE1EC0-09FE-41FF-BC39-3B0F3BC5C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672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6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15</a:t>
                </a:r>
              </a:p>
            </p:txBody>
          </p:sp>
          <p:sp>
            <p:nvSpPr>
              <p:cNvPr id="149" name="Rectangle 23">
                <a:extLst>
                  <a:ext uri="{FF2B5EF4-FFF2-40B4-BE49-F238E27FC236}">
                    <a16:creationId xmlns:a16="http://schemas.microsoft.com/office/drawing/2014/main" id="{7C083956-AE3A-4165-BAAB-9DD9BDEA5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1008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1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6</a:t>
                </a:r>
              </a:p>
            </p:txBody>
          </p:sp>
          <p:sp>
            <p:nvSpPr>
              <p:cNvPr id="150" name="Rectangle 24">
                <a:extLst>
                  <a:ext uri="{FF2B5EF4-FFF2-40B4-BE49-F238E27FC236}">
                    <a16:creationId xmlns:a16="http://schemas.microsoft.com/office/drawing/2014/main" id="{307D64F4-F69E-4B0B-BFF1-04A55FD9C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1344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4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9</a:t>
                </a:r>
              </a:p>
            </p:txBody>
          </p:sp>
          <p:sp>
            <p:nvSpPr>
              <p:cNvPr id="151" name="Rectangle 25">
                <a:extLst>
                  <a:ext uri="{FF2B5EF4-FFF2-40B4-BE49-F238E27FC236}">
                    <a16:creationId xmlns:a16="http://schemas.microsoft.com/office/drawing/2014/main" id="{66F89060-59BF-48F8-8CCF-F8D92D19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336" cy="1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400">
                    <a:latin typeface="Comic Sans MS" panose="030F0702030302020204" pitchFamily="66" charset="0"/>
                  </a:rPr>
                  <a:t>d</a:t>
                </a:r>
                <a:r>
                  <a:rPr kumimoji="1" lang="en-US" altLang="en-US" sz="1400" baseline="-25000">
                    <a:latin typeface="Comic Sans MS" panose="030F0702030302020204" pitchFamily="66" charset="0"/>
                  </a:rPr>
                  <a:t>3</a:t>
                </a:r>
                <a:r>
                  <a:rPr kumimoji="1" lang="en-US" altLang="en-US" sz="1400">
                    <a:latin typeface="Comic Sans MS" panose="030F0702030302020204" pitchFamily="66" charset="0"/>
                  </a:rPr>
                  <a:t> = 9</a:t>
                </a:r>
              </a:p>
            </p:txBody>
          </p:sp>
        </p:grpSp>
        <p:sp>
          <p:nvSpPr>
            <p:cNvPr id="143" name="Line 26">
              <a:extLst>
                <a:ext uri="{FF2B5EF4-FFF2-40B4-BE49-F238E27FC236}">
                  <a16:creationId xmlns:a16="http://schemas.microsoft.com/office/drawing/2014/main" id="{83C4E8BD-6084-435A-AEE6-79BA2F9E1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" y="5943600"/>
              <a:ext cx="838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144" name="Text Box 27">
              <a:extLst>
                <a:ext uri="{FF2B5EF4-FFF2-40B4-BE49-F238E27FC236}">
                  <a16:creationId xmlns:a16="http://schemas.microsoft.com/office/drawing/2014/main" id="{FAB0BA37-04A6-411C-A91E-C4787C9BF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8815" y="5105400"/>
              <a:ext cx="13757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9175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457200">
                <a:spcBef>
                  <a:spcPct val="50000"/>
                </a:spcBef>
              </a:pPr>
              <a:r>
                <a:rPr kumimoji="1" lang="en-US" altLang="en-US" sz="1600" dirty="0">
                  <a:solidFill>
                    <a:srgbClr val="C00000"/>
                  </a:solidFill>
                  <a:latin typeface="Calibri" panose="020F0502020204030204"/>
                </a:rPr>
                <a:t>max lateness = 1</a:t>
              </a:r>
              <a:endParaRPr kumimoji="1" lang="en-US" altLang="en-US" sz="1600" dirty="0">
                <a:solidFill>
                  <a:srgbClr val="C00000"/>
                </a:solidFill>
                <a:latin typeface="Calibri" panose="020F0502020204030204"/>
                <a:sym typeface="Symbol" panose="05050102010706020507" pitchFamily="18" charset="2"/>
              </a:endParaRPr>
            </a:p>
          </p:txBody>
        </p:sp>
        <p:sp>
          <p:nvSpPr>
            <p:cNvPr id="145" name="Line 28">
              <a:extLst>
                <a:ext uri="{FF2B5EF4-FFF2-40B4-BE49-F238E27FC236}">
                  <a16:creationId xmlns:a16="http://schemas.microsoft.com/office/drawing/2014/main" id="{29334644-03C1-4C34-BD88-2EC8CF134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3900" y="5364163"/>
              <a:ext cx="0" cy="15240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817" y="3866046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Schedule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2333" y="523186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EDF Schedule</a:t>
            </a:r>
          </a:p>
        </p:txBody>
      </p:sp>
    </p:spTree>
    <p:extLst>
      <p:ext uri="{BB962C8B-B14F-4D97-AF65-F5344CB8AC3E}">
        <p14:creationId xmlns:p14="http://schemas.microsoft.com/office/powerpoint/2010/main" val="7509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07ED1-159A-4D00-BA8B-8423479D3F98}" type="slidenum">
              <a:rPr lang="en-US" altLang="en-US" sz="1400">
                <a:latin typeface="Calibri" panose="020F0502020204030204" pitchFamily="34" charset="0"/>
              </a:rPr>
              <a:pPr/>
              <a:t>32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Proof for Greedy EDF Algorithm: Exchange Argument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04454"/>
            <a:ext cx="10234422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800" dirty="0"/>
              <a:t>Show that if there is another schedule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 (think optimal schedule) then we can gradually change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 so that…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at each step the maximum lateness in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never gets worse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it eventually becomes the same cost as </a:t>
            </a:r>
            <a:r>
              <a:rPr lang="en-US" altLang="en-US" sz="2400" b="1" dirty="0">
                <a:solidFill>
                  <a:srgbClr val="0066CC"/>
                </a:solidFill>
              </a:rPr>
              <a:t>A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2400" b="1" dirty="0">
              <a:solidFill>
                <a:srgbClr val="0066C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800" dirty="0"/>
              <a:t>This means that </a:t>
            </a:r>
            <a:r>
              <a:rPr lang="en-US" altLang="en-US" sz="2800" b="1" dirty="0">
                <a:solidFill>
                  <a:srgbClr val="0066CC"/>
                </a:solidFill>
              </a:rPr>
              <a:t>A </a:t>
            </a:r>
            <a:r>
              <a:rPr lang="en-US" altLang="en-US" sz="2800" dirty="0"/>
              <a:t>is at least as good as </a:t>
            </a:r>
            <a:r>
              <a:rPr lang="en-US" altLang="en-US" sz="2800" b="1" dirty="0">
                <a:solidFill>
                  <a:srgbClr val="0066CC"/>
                </a:solidFill>
              </a:rPr>
              <a:t>O</a:t>
            </a:r>
            <a:r>
              <a:rPr lang="en-US" altLang="en-US" sz="2800" dirty="0"/>
              <a:t>,</a:t>
            </a:r>
            <a:r>
              <a:rPr lang="en-US" altLang="en-US" sz="2800" b="1" dirty="0">
                <a:solidFill>
                  <a:srgbClr val="0066CC"/>
                </a:solidFill>
              </a:rPr>
              <a:t> </a:t>
            </a:r>
            <a:r>
              <a:rPr lang="en-US" altLang="en-US" sz="2800" dirty="0"/>
              <a:t>so </a:t>
            </a:r>
            <a:r>
              <a:rPr lang="en-US" altLang="en-US" sz="2800" b="1" dirty="0">
                <a:solidFill>
                  <a:srgbClr val="0066CC"/>
                </a:solidFill>
              </a:rPr>
              <a:t>A </a:t>
            </a:r>
            <a:r>
              <a:rPr lang="en-US" altLang="en-US" sz="2800" dirty="0"/>
              <a:t>is also optimal!</a:t>
            </a:r>
          </a:p>
        </p:txBody>
      </p:sp>
    </p:spTree>
    <p:extLst>
      <p:ext uri="{BB962C8B-B14F-4D97-AF65-F5344CB8AC3E}">
        <p14:creationId xmlns:p14="http://schemas.microsoft.com/office/powerpoint/2010/main" val="304009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F92F6-0A05-4530-88D1-2F6147A0A35E}" type="slidenum">
              <a:rPr lang="en-US" altLang="en-US" sz="1400">
                <a:latin typeface="Calibri" panose="020F0502020204030204" pitchFamily="34" charset="0"/>
              </a:rPr>
              <a:pPr/>
              <a:t>33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Minimizing Lateness: No Idle Time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263136"/>
            <a:ext cx="8990838" cy="52000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Observation:</a:t>
            </a:r>
            <a:r>
              <a:rPr lang="en-US" altLang="en-US" sz="2400" dirty="0"/>
              <a:t>  There exists an optimal schedule with no </a:t>
            </a:r>
            <a:r>
              <a:rPr lang="en-US" altLang="en-US" sz="2400" dirty="0">
                <a:solidFill>
                  <a:srgbClr val="C00000"/>
                </a:solidFill>
              </a:rPr>
              <a:t>idle time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Observation:</a:t>
            </a:r>
            <a:r>
              <a:rPr lang="en-US" altLang="en-US" sz="2400" dirty="0"/>
              <a:t> The greedy EDF schedule has no idle time.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31749" name="Group 50"/>
          <p:cNvGrpSpPr>
            <a:grpSpLocks/>
          </p:cNvGrpSpPr>
          <p:nvPr/>
        </p:nvGrpSpPr>
        <p:grpSpPr bwMode="auto">
          <a:xfrm>
            <a:off x="2192274" y="1968252"/>
            <a:ext cx="6324600" cy="1587500"/>
            <a:chOff x="816" y="1066"/>
            <a:chExt cx="3984" cy="1000"/>
          </a:xfrm>
        </p:grpSpPr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81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31751" name="Line 5"/>
            <p:cNvSpPr>
              <a:spLocks noChangeShapeType="1"/>
            </p:cNvSpPr>
            <p:nvPr/>
          </p:nvSpPr>
          <p:spPr bwMode="auto">
            <a:xfrm rot="-5400000">
              <a:off x="1200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 rot="-5400000">
              <a:off x="2544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rot="-5400000">
              <a:off x="2208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 rot="-5400000">
              <a:off x="2256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115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1488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1824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2160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249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283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1761" name="Rectangle 15"/>
            <p:cNvSpPr>
              <a:spLocks noChangeArrowheads="1"/>
            </p:cNvSpPr>
            <p:nvPr/>
          </p:nvSpPr>
          <p:spPr bwMode="auto">
            <a:xfrm>
              <a:off x="960" y="1066"/>
              <a:ext cx="672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 dirty="0">
                  <a:latin typeface="Comic Sans MS" panose="030F0702030302020204" pitchFamily="66" charset="0"/>
                </a:rPr>
                <a:t>d = 4</a:t>
              </a:r>
            </a:p>
          </p:txBody>
        </p:sp>
        <p:sp>
          <p:nvSpPr>
            <p:cNvPr id="31762" name="Rectangle 16"/>
            <p:cNvSpPr>
              <a:spLocks noChangeArrowheads="1"/>
            </p:cNvSpPr>
            <p:nvPr/>
          </p:nvSpPr>
          <p:spPr bwMode="auto">
            <a:xfrm>
              <a:off x="1968" y="1066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6</a:t>
              </a:r>
            </a:p>
          </p:txBody>
        </p:sp>
        <p:sp>
          <p:nvSpPr>
            <p:cNvPr id="31763" name="Line 17"/>
            <p:cNvSpPr>
              <a:spLocks noChangeShapeType="1"/>
            </p:cNvSpPr>
            <p:nvPr/>
          </p:nvSpPr>
          <p:spPr bwMode="auto">
            <a:xfrm rot="-5400000">
              <a:off x="4224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 rot="-5400000">
              <a:off x="3888" y="116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65" name="Text Box 19"/>
            <p:cNvSpPr txBox="1">
              <a:spLocks noChangeArrowheads="1"/>
            </p:cNvSpPr>
            <p:nvPr/>
          </p:nvSpPr>
          <p:spPr bwMode="auto">
            <a:xfrm>
              <a:off x="3168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1766" name="Text Box 20"/>
            <p:cNvSpPr txBox="1">
              <a:spLocks noChangeArrowheads="1"/>
            </p:cNvSpPr>
            <p:nvPr/>
          </p:nvSpPr>
          <p:spPr bwMode="auto">
            <a:xfrm>
              <a:off x="3504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1767" name="Text Box 21"/>
            <p:cNvSpPr txBox="1">
              <a:spLocks noChangeArrowheads="1"/>
            </p:cNvSpPr>
            <p:nvPr/>
          </p:nvSpPr>
          <p:spPr bwMode="auto">
            <a:xfrm>
              <a:off x="3840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31768" name="Text Box 22"/>
            <p:cNvSpPr txBox="1">
              <a:spLocks noChangeArrowheads="1"/>
            </p:cNvSpPr>
            <p:nvPr/>
          </p:nvSpPr>
          <p:spPr bwMode="auto">
            <a:xfrm>
              <a:off x="4176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1769" name="Text Box 23"/>
            <p:cNvSpPr txBox="1">
              <a:spLocks noChangeArrowheads="1"/>
            </p:cNvSpPr>
            <p:nvPr/>
          </p:nvSpPr>
          <p:spPr bwMode="auto">
            <a:xfrm>
              <a:off x="4512" y="1267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31770" name="Rectangle 24"/>
            <p:cNvSpPr>
              <a:spLocks noChangeArrowheads="1"/>
            </p:cNvSpPr>
            <p:nvPr/>
          </p:nvSpPr>
          <p:spPr bwMode="auto">
            <a:xfrm>
              <a:off x="3648" y="1066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12</a:t>
              </a:r>
            </a:p>
          </p:txBody>
        </p:sp>
        <p:sp>
          <p:nvSpPr>
            <p:cNvPr id="31771" name="Text Box 25"/>
            <p:cNvSpPr txBox="1">
              <a:spLocks noChangeArrowheads="1"/>
            </p:cNvSpPr>
            <p:nvPr/>
          </p:nvSpPr>
          <p:spPr bwMode="auto">
            <a:xfrm>
              <a:off x="81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31772" name="Line 26"/>
            <p:cNvSpPr>
              <a:spLocks noChangeShapeType="1"/>
            </p:cNvSpPr>
            <p:nvPr/>
          </p:nvSpPr>
          <p:spPr bwMode="auto">
            <a:xfrm rot="-5400000">
              <a:off x="1200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3" name="Line 27"/>
            <p:cNvSpPr>
              <a:spLocks noChangeShapeType="1"/>
            </p:cNvSpPr>
            <p:nvPr/>
          </p:nvSpPr>
          <p:spPr bwMode="auto">
            <a:xfrm rot="-5400000">
              <a:off x="1872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4" name="Line 28"/>
            <p:cNvSpPr>
              <a:spLocks noChangeShapeType="1"/>
            </p:cNvSpPr>
            <p:nvPr/>
          </p:nvSpPr>
          <p:spPr bwMode="auto">
            <a:xfrm rot="-5400000">
              <a:off x="1536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5" name="Line 29"/>
            <p:cNvSpPr>
              <a:spLocks noChangeShapeType="1"/>
            </p:cNvSpPr>
            <p:nvPr/>
          </p:nvSpPr>
          <p:spPr bwMode="auto">
            <a:xfrm rot="-5400000">
              <a:off x="2544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6" name="Line 30"/>
            <p:cNvSpPr>
              <a:spLocks noChangeShapeType="1"/>
            </p:cNvSpPr>
            <p:nvPr/>
          </p:nvSpPr>
          <p:spPr bwMode="auto">
            <a:xfrm rot="-5400000">
              <a:off x="2208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7" name="Line 31"/>
            <p:cNvSpPr>
              <a:spLocks noChangeShapeType="1"/>
            </p:cNvSpPr>
            <p:nvPr/>
          </p:nvSpPr>
          <p:spPr bwMode="auto">
            <a:xfrm rot="-5400000">
              <a:off x="2256" y="178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78" name="Text Box 32"/>
            <p:cNvSpPr txBox="1">
              <a:spLocks noChangeArrowheads="1"/>
            </p:cNvSpPr>
            <p:nvPr/>
          </p:nvSpPr>
          <p:spPr bwMode="auto">
            <a:xfrm>
              <a:off x="115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1779" name="Text Box 33"/>
            <p:cNvSpPr txBox="1">
              <a:spLocks noChangeArrowheads="1"/>
            </p:cNvSpPr>
            <p:nvPr/>
          </p:nvSpPr>
          <p:spPr bwMode="auto">
            <a:xfrm>
              <a:off x="1488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1780" name="Text Box 34"/>
            <p:cNvSpPr txBox="1">
              <a:spLocks noChangeArrowheads="1"/>
            </p:cNvSpPr>
            <p:nvPr/>
          </p:nvSpPr>
          <p:spPr bwMode="auto">
            <a:xfrm>
              <a:off x="1824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1781" name="Text Box 35"/>
            <p:cNvSpPr txBox="1">
              <a:spLocks noChangeArrowheads="1"/>
            </p:cNvSpPr>
            <p:nvPr/>
          </p:nvSpPr>
          <p:spPr bwMode="auto">
            <a:xfrm>
              <a:off x="2160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1782" name="Text Box 36"/>
            <p:cNvSpPr txBox="1">
              <a:spLocks noChangeArrowheads="1"/>
            </p:cNvSpPr>
            <p:nvPr/>
          </p:nvSpPr>
          <p:spPr bwMode="auto">
            <a:xfrm>
              <a:off x="249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1783" name="Text Box 37"/>
            <p:cNvSpPr txBox="1">
              <a:spLocks noChangeArrowheads="1"/>
            </p:cNvSpPr>
            <p:nvPr/>
          </p:nvSpPr>
          <p:spPr bwMode="auto">
            <a:xfrm>
              <a:off x="283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1784" name="Rectangle 38"/>
            <p:cNvSpPr>
              <a:spLocks noChangeArrowheads="1"/>
            </p:cNvSpPr>
            <p:nvPr/>
          </p:nvSpPr>
          <p:spPr bwMode="auto">
            <a:xfrm>
              <a:off x="960" y="1690"/>
              <a:ext cx="672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4</a:t>
              </a:r>
            </a:p>
          </p:txBody>
        </p:sp>
        <p:sp>
          <p:nvSpPr>
            <p:cNvPr id="31785" name="Rectangle 39"/>
            <p:cNvSpPr>
              <a:spLocks noChangeArrowheads="1"/>
            </p:cNvSpPr>
            <p:nvPr/>
          </p:nvSpPr>
          <p:spPr bwMode="auto">
            <a:xfrm>
              <a:off x="1632" y="1690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6</a:t>
              </a:r>
            </a:p>
          </p:txBody>
        </p:sp>
        <p:sp>
          <p:nvSpPr>
            <p:cNvPr id="31786" name="Line 40"/>
            <p:cNvSpPr>
              <a:spLocks noChangeShapeType="1"/>
            </p:cNvSpPr>
            <p:nvPr/>
          </p:nvSpPr>
          <p:spPr bwMode="auto">
            <a:xfrm rot="-5400000">
              <a:off x="4224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7" name="Line 41"/>
            <p:cNvSpPr>
              <a:spLocks noChangeShapeType="1"/>
            </p:cNvSpPr>
            <p:nvPr/>
          </p:nvSpPr>
          <p:spPr bwMode="auto">
            <a:xfrm rot="-5400000">
              <a:off x="3888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8" name="Line 42"/>
            <p:cNvSpPr>
              <a:spLocks noChangeShapeType="1"/>
            </p:cNvSpPr>
            <p:nvPr/>
          </p:nvSpPr>
          <p:spPr bwMode="auto">
            <a:xfrm rot="-5400000">
              <a:off x="4560" y="1786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31789" name="Text Box 43"/>
            <p:cNvSpPr txBox="1">
              <a:spLocks noChangeArrowheads="1"/>
            </p:cNvSpPr>
            <p:nvPr/>
          </p:nvSpPr>
          <p:spPr bwMode="auto">
            <a:xfrm>
              <a:off x="3168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1790" name="Text Box 44"/>
            <p:cNvSpPr txBox="1">
              <a:spLocks noChangeArrowheads="1"/>
            </p:cNvSpPr>
            <p:nvPr/>
          </p:nvSpPr>
          <p:spPr bwMode="auto">
            <a:xfrm>
              <a:off x="3504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1791" name="Text Box 45"/>
            <p:cNvSpPr txBox="1">
              <a:spLocks noChangeArrowheads="1"/>
            </p:cNvSpPr>
            <p:nvPr/>
          </p:nvSpPr>
          <p:spPr bwMode="auto">
            <a:xfrm>
              <a:off x="3840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31792" name="Text Box 46"/>
            <p:cNvSpPr txBox="1">
              <a:spLocks noChangeArrowheads="1"/>
            </p:cNvSpPr>
            <p:nvPr/>
          </p:nvSpPr>
          <p:spPr bwMode="auto">
            <a:xfrm>
              <a:off x="4176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1793" name="Text Box 47"/>
            <p:cNvSpPr txBox="1">
              <a:spLocks noChangeArrowheads="1"/>
            </p:cNvSpPr>
            <p:nvPr/>
          </p:nvSpPr>
          <p:spPr bwMode="auto">
            <a:xfrm>
              <a:off x="4512" y="1891"/>
              <a:ext cx="28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altLang="en-US" sz="1200" dirty="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31794" name="Rectangle 48"/>
            <p:cNvSpPr>
              <a:spLocks noChangeArrowheads="1"/>
            </p:cNvSpPr>
            <p:nvPr/>
          </p:nvSpPr>
          <p:spPr bwMode="auto">
            <a:xfrm>
              <a:off x="2640" y="1690"/>
              <a:ext cx="1008" cy="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1400">
                  <a:latin typeface="Comic Sans MS" panose="030F0702030302020204" pitchFamily="66" charset="0"/>
                </a:rPr>
                <a:t>d = 12</a:t>
              </a:r>
            </a:p>
          </p:txBody>
        </p:sp>
        <p:sp>
          <p:nvSpPr>
            <p:cNvPr id="31795" name="Line 49"/>
            <p:cNvSpPr>
              <a:spLocks noChangeShapeType="1"/>
            </p:cNvSpPr>
            <p:nvPr/>
          </p:nvSpPr>
          <p:spPr bwMode="auto">
            <a:xfrm rot="-5400000">
              <a:off x="3216" y="1162"/>
              <a:ext cx="192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8649" y="2926585"/>
            <a:ext cx="166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At least as good</a:t>
            </a:r>
          </a:p>
        </p:txBody>
      </p:sp>
    </p:spTree>
    <p:extLst>
      <p:ext uri="{BB962C8B-B14F-4D97-AF65-F5344CB8AC3E}">
        <p14:creationId xmlns:p14="http://schemas.microsoft.com/office/powerpoint/2010/main" val="1587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04206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Observation:</a:t>
                </a:r>
                <a:r>
                  <a:rPr lang="en-US" altLang="en-US" sz="24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400" dirty="0"/>
                  <a:t> Greedy EDF schedule has no inversions.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Observation:  </a:t>
                </a:r>
                <a:r>
                  <a:rPr lang="en-US" altLang="en-US" sz="2400" dirty="0"/>
                  <a:t>If schedule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(with no idle time) has an inversion								 it has two adjacent jobs that are inverted</a:t>
                </a:r>
              </a:p>
              <a:p>
                <a:pPr lvl="4">
                  <a:lnSpc>
                    <a:spcPct val="100000"/>
                  </a:lnSpc>
                </a:pPr>
                <a:r>
                  <a:rPr lang="en-US" altLang="en-US" dirty="0"/>
                  <a:t>Any job in between would be inverted w.r.t. one of the two ends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04206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34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Lateness: Inversions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64436" y="2547159"/>
            <a:ext cx="7315200" cy="902553"/>
            <a:chOff x="2933700" y="2316897"/>
            <a:chExt cx="7315200" cy="902553"/>
          </a:xfrm>
        </p:grpSpPr>
        <p:grpSp>
          <p:nvGrpSpPr>
            <p:cNvPr id="32773" name="Group 14"/>
            <p:cNvGrpSpPr>
              <a:grpSpLocks/>
            </p:cNvGrpSpPr>
            <p:nvPr/>
          </p:nvGrpSpPr>
          <p:grpSpPr bwMode="auto">
            <a:xfrm>
              <a:off x="2933700" y="2336800"/>
              <a:ext cx="7315200" cy="882650"/>
              <a:chOff x="864" y="884"/>
              <a:chExt cx="4608" cy="556"/>
            </a:xfrm>
          </p:grpSpPr>
          <p:sp>
            <p:nvSpPr>
              <p:cNvPr id="32774" name="Rectangle 4"/>
              <p:cNvSpPr>
                <a:spLocks noChangeArrowheads="1"/>
              </p:cNvSpPr>
              <p:nvPr/>
            </p:nvSpPr>
            <p:spPr bwMode="auto">
              <a:xfrm>
                <a:off x="3303" y="1248"/>
                <a:ext cx="480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5" name="Rectangle 5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6" name="Rectangle 6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7" name="Rectangle 7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8" name="Rectangle 8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79" name="Rectangle 9"/>
              <p:cNvSpPr>
                <a:spLocks noChangeArrowheads="1"/>
              </p:cNvSpPr>
              <p:nvPr/>
            </p:nvSpPr>
            <p:spPr bwMode="auto">
              <a:xfrm>
                <a:off x="3790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780" name="Rectangle 10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2781" name="Rectangle 1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11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82" name="Text Box 12"/>
              <p:cNvSpPr txBox="1">
                <a:spLocks noChangeArrowheads="1"/>
              </p:cNvSpPr>
              <p:nvPr/>
            </p:nvSpPr>
            <p:spPr bwMode="auto">
              <a:xfrm>
                <a:off x="2832" y="884"/>
                <a:ext cx="10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66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1" lang="en-US" altLang="en-US" sz="1800" dirty="0">
                    <a:solidFill>
                      <a:srgbClr val="C00000"/>
                    </a:solidFill>
                    <a:latin typeface="+mn-lt"/>
                  </a:rPr>
                  <a:t>inversion</a:t>
                </a:r>
              </a:p>
            </p:txBody>
          </p:sp>
          <p:cxnSp>
            <p:nvCxnSpPr>
              <p:cNvPr id="32783" name="AutoShape 13"/>
              <p:cNvCxnSpPr>
                <a:cxnSpLocks noChangeShapeType="1"/>
                <a:stCxn id="32780" idx="0"/>
                <a:endCxn id="32779" idx="0"/>
              </p:cNvCxnSpPr>
              <p:nvPr/>
            </p:nvCxnSpPr>
            <p:spPr bwMode="auto">
              <a:xfrm rot="5400000" flipH="1" flipV="1">
                <a:off x="3587" y="541"/>
                <a:ext cx="8" cy="1414"/>
              </a:xfrm>
              <a:prstGeom prst="bentConnector3">
                <a:avLst>
                  <a:gd name="adj1" fmla="val 18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2FE764B5-F547-4209-A3EA-198C4F746E6C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4317645" y="2316897"/>
                  <a:ext cx="9906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2FE764B5-F547-4209-A3EA-198C4F746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317645" y="2316897"/>
                  <a:ext cx="9906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E21EF02-739B-468F-ABF4-23251ECA8FB2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4609307" y="268356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E1493E8A-8075-4EDB-9C2F-D211D7F8AEA3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4990307" y="268356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4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95647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lvl="0" indent="0">
                  <a:buNone/>
                </a:pPr>
                <a:endParaRPr lang="en-US" altLang="en-US" sz="1400" dirty="0"/>
              </a:p>
              <a:p>
                <a:pPr marL="0" lvl="0" indent="0">
                  <a:buNone/>
                </a:pPr>
                <a:endParaRPr lang="en-US" altLang="en-US" sz="1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b="1" dirty="0">
                    <a:solidFill>
                      <a:srgbClr val="ED7D31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Swapping two adjacent, inverted jobs 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</a:rPr>
                  <a:t>reduces the # of inversions by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      	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</a:rPr>
                  <a:t>does not increase the max lateness.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95647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35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Minimizing Lateness: Inversions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BD30E7-4DAF-4E2D-9442-349C5FF7C278}"/>
              </a:ext>
            </a:extLst>
          </p:cNvPr>
          <p:cNvGrpSpPr/>
          <p:nvPr/>
        </p:nvGrpSpPr>
        <p:grpSpPr>
          <a:xfrm>
            <a:off x="2009846" y="2769946"/>
            <a:ext cx="7731125" cy="1798638"/>
            <a:chOff x="641350" y="2493963"/>
            <a:chExt cx="7731125" cy="1798638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1350" y="2555875"/>
              <a:ext cx="7731125" cy="1736726"/>
              <a:chOff x="602" y="884"/>
              <a:chExt cx="4870" cy="1094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3312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602" y="1223"/>
                <a:ext cx="84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before swap</a:t>
                </a: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00" y="1507"/>
                <a:ext cx="73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after swap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1726"/>
                    <a:ext cx="33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′</m:t>
                          </m:r>
                          <m:r>
                            <a:rPr kumimoji="1" lang="en-US" alt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𝒋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2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2" y="1726"/>
                    <a:ext cx="336" cy="2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682" b="-2000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63"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2832" y="884"/>
                <a:ext cx="100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66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>
                  <a:spcBef>
                    <a:spcPct val="50000"/>
                  </a:spcBef>
                </a:pPr>
                <a:r>
                  <a:rPr kumimoji="1" lang="en-US" altLang="en-US" sz="1800" dirty="0">
                    <a:solidFill>
                      <a:srgbClr val="C00000"/>
                    </a:solidFill>
                    <a:latin typeface="Calibri" panose="020F0502020204030204"/>
                  </a:rPr>
                  <a:t>inversion</a:t>
                </a:r>
              </a:p>
            </p:txBody>
          </p:sp>
          <p:cxnSp>
            <p:nvCxnSpPr>
              <p:cNvPr id="45" name="AutoShape 35"/>
              <p:cNvCxnSpPr>
                <a:cxnSpLocks noChangeShapeType="1"/>
              </p:cNvCxnSpPr>
              <p:nvPr/>
            </p:nvCxnSpPr>
            <p:spPr bwMode="auto">
              <a:xfrm rot="5400000" flipV="1">
                <a:off x="3347" y="781"/>
                <a:ext cx="1" cy="936"/>
              </a:xfrm>
              <a:prstGeom prst="bentConnector3">
                <a:avLst>
                  <a:gd name="adj1" fmla="val -144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C5AFE5-AAEC-4712-B067-17A3BAA538A6}"/>
                </a:ext>
              </a:extLst>
            </p:cNvPr>
            <p:cNvGrpSpPr/>
            <p:nvPr/>
          </p:nvGrpSpPr>
          <p:grpSpPr>
            <a:xfrm>
              <a:off x="3032919" y="2493963"/>
              <a:ext cx="990600" cy="914400"/>
              <a:chOff x="2783135" y="2226361"/>
              <a:chExt cx="990600" cy="91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ChangeArrowheads="1"/>
                  </p:cNvSpPr>
                  <p:nvPr>
                    <p:custDataLst>
                      <p:tags r:id="rId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oMath>
                      </m:oMathPara>
                    </a14:m>
                    <a:endParaRPr lang="en-US" b="1" baseline="-25000" dirty="0">
                      <a:solidFill>
                        <a:srgbClr val="0066CC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147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9040FE28-1743-417F-A445-A3F1867E834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V="1">
                <a:off x="3085307" y="268356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93E2BF12-5904-462A-A8FD-D537051BFDA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3466307" y="268356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6313559" y="4149484"/>
                <a:ext cx="481013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</m:ctrlPr>
                        </m:sSubSupPr>
                        <m:e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sub>
                        <m:sup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1" lang="en-US" altLang="en-US" b="1" dirty="0">
                  <a:solidFill>
                    <a:srgbClr val="0066CC"/>
                  </a:solidFill>
                  <a:sym typeface="MT Extra" panose="05050102010205020202" pitchFamily="18" charset="2"/>
                </a:endParaRPr>
              </a:p>
            </p:txBody>
          </p:sp>
        </mc:Choice>
        <mc:Fallback>
          <p:sp>
            <p:nvSpPr>
              <p:cNvPr id="49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3559" y="4149484"/>
                <a:ext cx="481013" cy="400050"/>
              </a:xfrm>
              <a:prstGeom prst="rect">
                <a:avLst/>
              </a:prstGeom>
              <a:blipFill>
                <a:blip r:embed="rId11"/>
                <a:stretch>
                  <a:fillRect l="-5063"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35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87581"/>
                <a:ext cx="108911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altLang="en-US" sz="2400" dirty="0"/>
                  <a:t>  An 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inversion</a:t>
                </a:r>
                <a:r>
                  <a:rPr lang="en-US" altLang="en-US" sz="2400" dirty="0"/>
                  <a:t> in schedule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2400" dirty="0"/>
                  <a:t> is a pair of jobs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						 	       	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/>
                  <a:t> is scheduled before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marL="0" lvl="0" indent="0">
                  <a:buNone/>
                </a:pPr>
                <a:endParaRPr lang="en-US" altLang="en-US" sz="1400" dirty="0"/>
              </a:p>
              <a:p>
                <a:pPr marL="0" lvl="0" indent="0">
                  <a:buNone/>
                </a:pPr>
                <a:endParaRPr lang="en-US" altLang="en-US" sz="1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endParaRPr lang="en-US" altLang="en-US" sz="1400" b="1" dirty="0">
                  <a:solidFill>
                    <a:srgbClr val="695082"/>
                  </a:solidFill>
                </a:endParaRPr>
              </a:p>
              <a:p>
                <a:pPr marL="0" lv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b="1" dirty="0">
                    <a:solidFill>
                      <a:srgbClr val="ED7D31"/>
                    </a:solidFill>
                  </a:rPr>
                  <a:t>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Maximum lateness does not increase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835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87581"/>
                <a:ext cx="10891157" cy="5200045"/>
              </a:xfrm>
              <a:blipFill>
                <a:blip r:embed="rId6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7912171" y="4500206"/>
            <a:ext cx="0" cy="62023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D2239-720A-41D3-A9CD-8644BB97EF77}" type="slidenum">
              <a:rPr lang="en-US" altLang="en-US" sz="1400">
                <a:latin typeface="Calibri" panose="020F0502020204030204" pitchFamily="34" charset="0"/>
              </a:rPr>
              <a:pPr/>
              <a:t>36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Lateness: Inversions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BD30E7-4DAF-4E2D-9442-349C5FF7C278}"/>
              </a:ext>
            </a:extLst>
          </p:cNvPr>
          <p:cNvGrpSpPr/>
          <p:nvPr/>
        </p:nvGrpSpPr>
        <p:grpSpPr>
          <a:xfrm>
            <a:off x="2009846" y="2661880"/>
            <a:ext cx="7731125" cy="2362379"/>
            <a:chOff x="641350" y="2493963"/>
            <a:chExt cx="7731125" cy="2362379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41350" y="2670175"/>
              <a:ext cx="7731125" cy="1662114"/>
              <a:chOff x="602" y="956"/>
              <a:chExt cx="4870" cy="1047"/>
            </a:xfrm>
          </p:grpSpPr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4320" y="1248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5040" y="1248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3312" y="1248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3" name="Rectangle 23"/>
              <p:cNvSpPr>
                <a:spLocks noChangeArrowheads="1"/>
              </p:cNvSpPr>
              <p:nvPr/>
            </p:nvSpPr>
            <p:spPr bwMode="auto">
              <a:xfrm>
                <a:off x="2448" y="1536"/>
                <a:ext cx="1008" cy="192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3456" y="1536"/>
                <a:ext cx="864" cy="192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j</a:t>
                </a: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480" cy="192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800" y="1536"/>
                <a:ext cx="240" cy="192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624" cy="19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5040" y="1536"/>
                <a:ext cx="432" cy="19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336" cy="19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kumimoji="1" lang="en-US" altLang="en-US" sz="16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602" y="1223"/>
                <a:ext cx="84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before swap</a:t>
                </a: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00" y="1507"/>
                <a:ext cx="73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1" lang="en-US" altLang="en-US" sz="1800" dirty="0">
                    <a:latin typeface="+mn-lt"/>
                  </a:rPr>
                  <a:t>after swap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188" y="1726"/>
                    <a:ext cx="305" cy="2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Sup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𝒋</m:t>
                              </m:r>
                            </m:sub>
                            <m:sup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2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88" y="1726"/>
                    <a:ext cx="305" cy="2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9" b="-1111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𝒇</m:t>
                          </m:r>
                          <m:r>
                            <a:rPr kumimoji="1" lang="en-US" alt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  <a:sym typeface="MT Extra" panose="05050102010205020202" pitchFamily="18" charset="2"/>
                            </a:rPr>
                            <m:t>𝒊</m:t>
                          </m:r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3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173" y="956"/>
                    <a:ext cx="293" cy="2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63"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1714"/>
                    <a:ext cx="30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Sup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46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13" y="1714"/>
                    <a:ext cx="303" cy="2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063" b="-1515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207" y="971"/>
                    <a:ext cx="305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</m:ctrlPr>
                            </m:sSubPr>
                            <m:e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  <a:sym typeface="MT Extra" panose="05050102010205020202" pitchFamily="18" charset="2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en-US" b="1" dirty="0">
                      <a:solidFill>
                        <a:srgbClr val="0066CC"/>
                      </a:solidFill>
                      <a:sym typeface="MT Extra" panose="05050102010205020202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0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07" y="971"/>
                    <a:ext cx="305" cy="27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000" b="-985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FC5AFE5-AAEC-4712-B067-17A3BAA538A6}"/>
                </a:ext>
              </a:extLst>
            </p:cNvPr>
            <p:cNvGrpSpPr/>
            <p:nvPr/>
          </p:nvGrpSpPr>
          <p:grpSpPr>
            <a:xfrm>
              <a:off x="3032919" y="2493963"/>
              <a:ext cx="990600" cy="2362379"/>
              <a:chOff x="2783135" y="2226361"/>
              <a:chExt cx="990600" cy="2362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ChangeArrowheads="1"/>
                  </p:cNvSpPr>
                  <p:nvPr>
                    <p:custDataLst>
                      <p:tags r:id="rId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lv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1" i="1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-25000" dirty="0" err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oMath>
                      </m:oMathPara>
                    </a14:m>
                    <a:endParaRPr lang="en-US" b="1" baseline="-25000" dirty="0">
                      <a:solidFill>
                        <a:srgbClr val="0066CC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" name="Text Box 13">
                    <a:extLst>
                      <a:ext uri="{FF2B5EF4-FFF2-40B4-BE49-F238E27FC236}">
                        <a16:creationId xmlns:a16="http://schemas.microsoft.com/office/drawing/2014/main" id="{C1E36512-2686-43A2-B21A-AA66F023E3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2783135" y="2226361"/>
                    <a:ext cx="9906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147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9040FE28-1743-417F-A445-A3F1867E834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 flipV="1">
                <a:off x="3085305" y="2683558"/>
                <a:ext cx="16124" cy="1905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93E2BF12-5904-462A-A8FD-D537051BFDA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H="1" flipV="1">
                <a:off x="3466304" y="2683559"/>
                <a:ext cx="16124" cy="16488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Straight Arrow Connector 12"/>
          <p:cNvCxnSpPr/>
          <p:nvPr/>
        </p:nvCxnSpPr>
        <p:spPr>
          <a:xfrm>
            <a:off x="5091182" y="4520568"/>
            <a:ext cx="2827585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>
            <a:off x="4703584" y="5024260"/>
            <a:ext cx="3208587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5667312" y="5032753"/>
                <a:ext cx="1583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old lateness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2" y="5032753"/>
                <a:ext cx="1583575" cy="369332"/>
              </a:xfrm>
              <a:prstGeom prst="rect">
                <a:avLst/>
              </a:prstGeom>
              <a:blipFill>
                <a:blip r:embed="rId13"/>
                <a:stretch>
                  <a:fillRect l="-34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5667311" y="4534592"/>
                <a:ext cx="1664815" cy="403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new lateness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1" y="4534592"/>
                <a:ext cx="1664815" cy="403957"/>
              </a:xfrm>
              <a:prstGeom prst="rect">
                <a:avLst/>
              </a:prstGeom>
              <a:blipFill>
                <a:blip r:embed="rId14"/>
                <a:stretch>
                  <a:fillRect l="-3297" t="-75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954327" y="6306589"/>
            <a:ext cx="83128" cy="110836"/>
          </a:xfrm>
          <a:prstGeom prst="rect">
            <a:avLst/>
          </a:prstGeom>
          <a:solidFill>
            <a:srgbClr val="0066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7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721861-254A-4D6A-91A3-3D1394155A91}" type="slidenum">
              <a:rPr lang="en-US" altLang="en-US" sz="1400">
                <a:latin typeface="Calibri" panose="020F0502020204030204" pitchFamily="34" charset="0"/>
              </a:rPr>
              <a:pPr/>
              <a:t>37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Optimal schedules and inversions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37456"/>
            <a:ext cx="10336129" cy="520004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Claim:</a:t>
            </a:r>
            <a:r>
              <a:rPr lang="en-US" altLang="en-US" sz="2400" dirty="0"/>
              <a:t> There is an optimal schedule with no idle time and no inversions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chemeClr val="hlink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6600"/>
                </a:solidFill>
              </a:rPr>
              <a:t>Proof:</a:t>
            </a:r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By previous argument there is an optimal schedule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with no idle time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2400" dirty="0"/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If </a:t>
            </a:r>
            <a:r>
              <a:rPr lang="en-US" altLang="en-US" sz="2400" b="1" dirty="0">
                <a:solidFill>
                  <a:srgbClr val="0066CC"/>
                </a:solidFill>
              </a:rPr>
              <a:t>O</a:t>
            </a:r>
            <a:r>
              <a:rPr lang="en-US" altLang="en-US" sz="2400" dirty="0"/>
              <a:t> has an inversion then it has an </a:t>
            </a:r>
            <a:r>
              <a:rPr lang="en-US" altLang="en-US" sz="2400" b="1" dirty="0"/>
              <a:t>adjacent</a:t>
            </a:r>
            <a:r>
              <a:rPr lang="en-US" altLang="en-US" sz="2400" dirty="0"/>
              <a:t> pair of requests in its schedule that are inverted and can be swapped without increasing lateness</a:t>
            </a:r>
          </a:p>
          <a:p>
            <a:pPr marL="457200" lvl="1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457200" lvl="1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…  we just need to show one more claim that eventually this swapping stops </a:t>
            </a:r>
          </a:p>
        </p:txBody>
      </p:sp>
    </p:spTree>
    <p:extLst>
      <p:ext uri="{BB962C8B-B14F-4D97-AF65-F5344CB8AC3E}">
        <p14:creationId xmlns:p14="http://schemas.microsoft.com/office/powerpoint/2010/main" val="16061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8B73BA-C76E-4B93-937F-0A8E4325ADC1}" type="slidenum">
              <a:rPr lang="en-US" altLang="en-US" sz="1400">
                <a:latin typeface="Calibri" panose="020F0502020204030204" pitchFamily="34" charset="0"/>
              </a:rPr>
              <a:pPr/>
              <a:t>38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Optimal schedules and inversions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54330"/>
                <a:ext cx="10636758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dirty="0"/>
                  <a:t>  Eventually these swaps will produce an optimal schedule with no inversions.</a:t>
                </a:r>
              </a:p>
              <a:p>
                <a:pPr marL="0" indent="0" eaLnBrk="1" hangingPunct="1">
                  <a:buNone/>
                </a:pPr>
                <a:endParaRPr lang="en-US" altLang="en-US" sz="2400" b="1" dirty="0">
                  <a:solidFill>
                    <a:srgbClr val="0066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</a:t>
                </a: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Each swap decreases the # of inversions by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/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There are a bounded # of inversions possible in the worst case</a:t>
                </a:r>
              </a:p>
              <a:p>
                <a:pPr lvl="2"/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at most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but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we only care that this is finite.</a:t>
                </a:r>
              </a:p>
              <a:p>
                <a:pPr lvl="1"/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The # of inversions can’t be negative so this must stop.</a:t>
                </a:r>
              </a:p>
            </p:txBody>
          </p:sp>
        </mc:Choice>
        <mc:Fallback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54330"/>
                <a:ext cx="10636758" cy="5200045"/>
              </a:xfrm>
              <a:blipFill>
                <a:blip r:embed="rId3"/>
                <a:stretch>
                  <a:fillRect l="-860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49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9C17E-291C-4059-B709-DECE94F2E4F9}" type="slidenum">
              <a:rPr lang="en-US" altLang="en-US" sz="1400">
                <a:latin typeface="Calibri" panose="020F0502020204030204" pitchFamily="34" charset="0"/>
              </a:rPr>
              <a:pPr/>
              <a:t>39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Idleness and Inversions are the only issue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54578"/>
                <a:ext cx="10691623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All schedules with no inversions and no idle time have the same maximum 	lateness.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6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Proof: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Schedules can differ only in how they order requests with equal deadlines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buNone/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Consider all requests having some common deadline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sz="2400" dirty="0">
                    <a:sym typeface="Symbol" panose="05050102010706020507" pitchFamily="18" charset="2"/>
                  </a:rPr>
                  <a:t>Maximum lateness of these jobs is based only on finish time of the last one …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and the set of these requests occupies the same time segment in both schedules.</a:t>
                </a:r>
              </a:p>
              <a:p>
                <a:pPr lvl="2" eaLnBrk="1" hangingPunct="1">
                  <a:lnSpc>
                    <a:spcPct val="90000"/>
                  </a:lnSpc>
                </a:pP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⇒ 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The last of these requests finishes at the same time in any such schedule.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0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54578"/>
                <a:ext cx="10691623" cy="5200045"/>
              </a:xfrm>
              <a:blipFill>
                <a:blip r:embed="rId3"/>
                <a:stretch>
                  <a:fillRect l="-855" t="-938" r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7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87581"/>
                <a:ext cx="9097977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Interval Scheduling: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Single resource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Reservation requests of form: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“Can I reserve it from start time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finish time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en-US" dirty="0"/>
                  <a:t>”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altLang="en-US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alt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87581"/>
                <a:ext cx="9097977" cy="5200045"/>
              </a:xfrm>
              <a:blipFill>
                <a:blip r:embed="rId3"/>
                <a:stretch>
                  <a:fillRect l="-1340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6AEB3E-90A4-44E0-B00E-A99FAFBACC5B}" type="slidenum">
              <a:rPr lang="en-US" altLang="en-US" sz="1400">
                <a:latin typeface="Calibri" panose="020F0502020204030204" pitchFamily="34" charset="0"/>
              </a:rPr>
              <a:pPr/>
              <a:t>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7173" name="Group 12" descr="Example of several requests viewed as intervals along a line."/>
          <p:cNvGrpSpPr>
            <a:grpSpLocks/>
          </p:cNvGrpSpPr>
          <p:nvPr/>
        </p:nvGrpSpPr>
        <p:grpSpPr bwMode="auto">
          <a:xfrm>
            <a:off x="6235250" y="3572214"/>
            <a:ext cx="3219450" cy="962025"/>
            <a:chOff x="3192" y="1182"/>
            <a:chExt cx="2028" cy="606"/>
          </a:xfrm>
        </p:grpSpPr>
        <p:sp>
          <p:nvSpPr>
            <p:cNvPr id="7174" name="Line 4"/>
            <p:cNvSpPr>
              <a:spLocks noChangeShapeType="1"/>
            </p:cNvSpPr>
            <p:nvPr/>
          </p:nvSpPr>
          <p:spPr bwMode="auto">
            <a:xfrm>
              <a:off x="3192" y="1788"/>
              <a:ext cx="202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3300" y="1584"/>
              <a:ext cx="43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6" name="Line 6"/>
            <p:cNvSpPr>
              <a:spLocks noChangeShapeType="1"/>
            </p:cNvSpPr>
            <p:nvPr/>
          </p:nvSpPr>
          <p:spPr bwMode="auto">
            <a:xfrm>
              <a:off x="3576" y="1428"/>
              <a:ext cx="51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>
              <a:off x="3894" y="1182"/>
              <a:ext cx="61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8" name="Line 8"/>
            <p:cNvSpPr>
              <a:spLocks noChangeShapeType="1"/>
            </p:cNvSpPr>
            <p:nvPr/>
          </p:nvSpPr>
          <p:spPr bwMode="auto">
            <a:xfrm>
              <a:off x="3900" y="1590"/>
              <a:ext cx="51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>
              <a:off x="4314" y="1332"/>
              <a:ext cx="4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Line 10"/>
            <p:cNvSpPr>
              <a:spLocks noChangeShapeType="1"/>
            </p:cNvSpPr>
            <p:nvPr/>
          </p:nvSpPr>
          <p:spPr bwMode="auto">
            <a:xfrm>
              <a:off x="4290" y="1458"/>
              <a:ext cx="2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>
              <a:off x="4668" y="1566"/>
              <a:ext cx="42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626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5F94C8-F718-4ED3-84DB-25704A4A46AC}" type="slidenum">
              <a:rPr lang="en-US" altLang="en-US" sz="1400">
                <a:latin typeface="Calibri" panose="020F0502020204030204" pitchFamily="34" charset="0"/>
              </a:rPr>
              <a:pPr/>
              <a:t>40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Earliest Deadline First is optimal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20832"/>
            <a:ext cx="10552697" cy="520004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dirty="0"/>
              <a:t>We know that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There is an optimal schedule with no idle time or inversions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All schedules with no idle time or inversions have the same maximum lateness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EDF produces a schedule with no idle time or inversions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0" i="0" dirty="0">
                <a:ea typeface="Cambria Math" panose="02040503050406030204" pitchFamily="18" charset="0"/>
              </a:rPr>
              <a:t>So</a:t>
            </a:r>
            <a:r>
              <a:rPr lang="en-US" altLang="en-US" sz="2400" dirty="0"/>
              <a:t>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400" dirty="0"/>
              <a:t>EDF produces an optimal schedule</a:t>
            </a:r>
          </a:p>
        </p:txBody>
      </p:sp>
    </p:spTree>
    <p:extLst>
      <p:ext uri="{BB962C8B-B14F-4D97-AF65-F5344CB8AC3E}">
        <p14:creationId xmlns:p14="http://schemas.microsoft.com/office/powerpoint/2010/main" val="518376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Analysis Strategies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504206"/>
            <a:ext cx="9849629" cy="520004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 algorithm stays ahead:  </a:t>
            </a:r>
            <a:r>
              <a:rPr lang="en-US" altLang="en-US" sz="2400" dirty="0"/>
              <a:t>Show that after each step of the greedy algorithm, its solution is at least as good as any other algorithm's</a:t>
            </a:r>
          </a:p>
          <a:p>
            <a:pPr lvl="4"/>
            <a:endParaRPr lang="en-US" altLang="en-US" sz="105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b="1" dirty="0">
              <a:solidFill>
                <a:srgbClr val="695082"/>
              </a:solidFill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Structural:  </a:t>
            </a:r>
            <a:r>
              <a:rPr lang="en-US" altLang="en-US" sz="2400" dirty="0"/>
              <a:t>Discover a simple "structural" bound asserting that every possible solution must have a certain value. Then show that your algorithm always achieves this bound.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marL="0" lv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Exchange argument:  </a:t>
            </a:r>
            <a:r>
              <a:rPr lang="en-US" altLang="en-US" sz="2400" dirty="0">
                <a:solidFill>
                  <a:prstClr val="black"/>
                </a:solidFill>
              </a:rPr>
              <a:t>Gradually transform any solution to the one found by the greedy algorithm without hurting its quality.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F70F-71F2-4708-B1E8-4394A852EFD5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6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1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454329"/>
                <a:ext cx="9655892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Interval scheduling:</a:t>
                </a:r>
              </a:p>
              <a:p>
                <a:pPr lvl="1" eaLnBrk="1" hangingPunct="1">
                  <a:defRPr/>
                </a:pPr>
                <a:r>
                  <a:rPr lang="en-US" sz="2000" dirty="0"/>
                  <a:t>Job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dirty="0"/>
                  <a:t> starts 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/>
                  <a:t>and finishes 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0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 eaLnBrk="1" hangingPunct="1">
                  <a:defRPr/>
                </a:pPr>
                <a:r>
                  <a:rPr lang="en-US" sz="2000" dirty="0"/>
                  <a:t>Two jobs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compatible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if they don't overlap: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0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000" b="1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0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0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2000" dirty="0"/>
              </a:p>
              <a:p>
                <a:pPr lvl="1" eaLnBrk="1" hangingPunct="1">
                  <a:defRPr/>
                </a:pPr>
                <a:r>
                  <a:rPr lang="en-US" sz="20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sz="2000" dirty="0"/>
                  <a:t> find maximum size subset of mutually compatible jobs.</a:t>
                </a:r>
              </a:p>
            </p:txBody>
          </p:sp>
        </mc:Choice>
        <mc:Fallback xmlns="">
          <p:sp>
            <p:nvSpPr>
              <p:cNvPr id="80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4329"/>
                <a:ext cx="9655892" cy="5200045"/>
              </a:xfrm>
              <a:blipFill>
                <a:blip r:embed="rId3"/>
                <a:stretch>
                  <a:fillRect l="-94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62F62-0532-41F0-B611-F5C59FF1A378}" type="slidenum">
              <a:rPr lang="en-US" altLang="en-US" sz="1400">
                <a:latin typeface="Calibri" panose="020F0502020204030204" pitchFamily="34" charset="0"/>
              </a:rPr>
              <a:pPr/>
              <a:t>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8990887" y="6222669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1" lang="en-US" altLang="en-US" sz="1600">
                <a:latin typeface="Comic Sans MS" panose="030F0702030302020204" pitchFamily="66" charset="0"/>
              </a:rPr>
              <a:t>Time</a:t>
            </a:r>
          </a:p>
        </p:txBody>
      </p:sp>
      <p:grpSp>
        <p:nvGrpSpPr>
          <p:cNvPr id="2" name="Group 1" descr="Example of the input for interval scheduling viewed as named intervals with a numerical scale">
            <a:extLst>
              <a:ext uri="{FF2B5EF4-FFF2-40B4-BE49-F238E27FC236}">
                <a16:creationId xmlns:a16="http://schemas.microsoft.com/office/drawing/2014/main" id="{3C4E5A58-4889-4C4D-8EBE-B88857A7B3A7}"/>
              </a:ext>
            </a:extLst>
          </p:cNvPr>
          <p:cNvGrpSpPr/>
          <p:nvPr/>
        </p:nvGrpSpPr>
        <p:grpSpPr>
          <a:xfrm>
            <a:off x="2925207" y="3080466"/>
            <a:ext cx="6019800" cy="3573908"/>
            <a:chOff x="2819401" y="3048000"/>
            <a:chExt cx="6019800" cy="3573908"/>
          </a:xfrm>
        </p:grpSpPr>
        <p:sp>
          <p:nvSpPr>
            <p:cNvPr id="8197" name="Line 4"/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kumimoji="1" lang="en-US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8200" name="Line 7"/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8202" name="Line 9"/>
            <p:cNvSpPr>
              <a:spLocks noChangeShapeType="1"/>
            </p:cNvSpPr>
            <p:nvPr/>
          </p:nvSpPr>
          <p:spPr bwMode="auto">
            <a:xfrm rot="-54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 rot="-54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 rot="-54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 rot="-54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 rot="-54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7" name="Line 14"/>
            <p:cNvSpPr>
              <a:spLocks noChangeShapeType="1"/>
            </p:cNvSpPr>
            <p:nvPr/>
          </p:nvSpPr>
          <p:spPr bwMode="auto">
            <a:xfrm rot="-54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8" name="Line 15"/>
            <p:cNvSpPr>
              <a:spLocks noChangeShapeType="1"/>
            </p:cNvSpPr>
            <p:nvPr/>
          </p:nvSpPr>
          <p:spPr bwMode="auto">
            <a:xfrm rot="-54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09" name="Line 16"/>
            <p:cNvSpPr>
              <a:spLocks noChangeShapeType="1"/>
            </p:cNvSpPr>
            <p:nvPr/>
          </p:nvSpPr>
          <p:spPr bwMode="auto">
            <a:xfrm rot="-54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 rot="-54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1" name="Line 18"/>
            <p:cNvSpPr>
              <a:spLocks noChangeShapeType="1"/>
            </p:cNvSpPr>
            <p:nvPr/>
          </p:nvSpPr>
          <p:spPr bwMode="auto">
            <a:xfrm rot="-54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 rot="-54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13" name="Text Box 20"/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215" name="Text Box 22"/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216" name="Text Box 23"/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217" name="Text Box 24"/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218" name="Text Box 25"/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219" name="Text Box 26"/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220" name="Text Box 27"/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221" name="Text Box 28"/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222" name="Text Box 29"/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223" name="Text Box 30"/>
            <p:cNvSpPr txBox="1">
              <a:spLocks noChangeArrowheads="1"/>
            </p:cNvSpPr>
            <p:nvPr/>
          </p:nvSpPr>
          <p:spPr bwMode="auto">
            <a:xfrm>
              <a:off x="8148639" y="6232526"/>
              <a:ext cx="41433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n-US" altLang="en-US" sz="14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224" name="Rectangle 31"/>
            <p:cNvSpPr>
              <a:spLocks noChangeArrowheads="1"/>
            </p:cNvSpPr>
            <p:nvPr/>
          </p:nvSpPr>
          <p:spPr bwMode="auto">
            <a:xfrm>
              <a:off x="5380038" y="5124451"/>
              <a:ext cx="1936750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8225" name="Rectangle 32"/>
            <p:cNvSpPr>
              <a:spLocks noChangeArrowheads="1"/>
            </p:cNvSpPr>
            <p:nvPr/>
          </p:nvSpPr>
          <p:spPr bwMode="auto">
            <a:xfrm>
              <a:off x="5864225" y="5540376"/>
              <a:ext cx="1938338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8226" name="Line 33"/>
            <p:cNvSpPr>
              <a:spLocks noChangeShapeType="1"/>
            </p:cNvSpPr>
            <p:nvPr/>
          </p:nvSpPr>
          <p:spPr bwMode="auto">
            <a:xfrm rot="-54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227" name="Rectangle 34"/>
            <p:cNvSpPr>
              <a:spLocks noChangeArrowheads="1"/>
            </p:cNvSpPr>
            <p:nvPr/>
          </p:nvSpPr>
          <p:spPr bwMode="auto">
            <a:xfrm>
              <a:off x="6832600" y="5943601"/>
              <a:ext cx="1454150" cy="2778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8228" name="Rectangle 35"/>
            <p:cNvSpPr>
              <a:spLocks noChangeArrowheads="1"/>
            </p:cNvSpPr>
            <p:nvPr/>
          </p:nvSpPr>
          <p:spPr bwMode="auto">
            <a:xfrm>
              <a:off x="4895851" y="4708526"/>
              <a:ext cx="1452563" cy="2778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8229" name="Rectangle 36"/>
            <p:cNvSpPr>
              <a:spLocks noChangeArrowheads="1"/>
            </p:cNvSpPr>
            <p:nvPr/>
          </p:nvSpPr>
          <p:spPr bwMode="auto">
            <a:xfrm>
              <a:off x="2957513" y="3048001"/>
              <a:ext cx="2906712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230" name="Rectangle 37"/>
            <p:cNvSpPr>
              <a:spLocks noChangeArrowheads="1"/>
            </p:cNvSpPr>
            <p:nvPr/>
          </p:nvSpPr>
          <p:spPr bwMode="auto">
            <a:xfrm>
              <a:off x="3441700" y="3463926"/>
              <a:ext cx="1454150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8231" name="Rectangle 38"/>
            <p:cNvSpPr>
              <a:spLocks noChangeArrowheads="1"/>
            </p:cNvSpPr>
            <p:nvPr/>
          </p:nvSpPr>
          <p:spPr bwMode="auto">
            <a:xfrm>
              <a:off x="4411664" y="3878263"/>
              <a:ext cx="968375" cy="2778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8232" name="Rectangle 39"/>
            <p:cNvSpPr>
              <a:spLocks noChangeArrowheads="1"/>
            </p:cNvSpPr>
            <p:nvPr/>
          </p:nvSpPr>
          <p:spPr bwMode="auto">
            <a:xfrm>
              <a:off x="4411664" y="4294189"/>
              <a:ext cx="2420937" cy="2762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26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Greedy Algorithms for Interval Scheduling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What criterion should we try?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6600"/>
              </a:solidFill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909A3-E473-41F7-809D-1420F104F543}" type="slidenum">
              <a:rPr lang="en-US" altLang="en-US" sz="1400">
                <a:latin typeface="Calibri" panose="020F0502020204030204" pitchFamily="34" charset="0"/>
              </a:rPr>
              <a:pPr/>
              <a:t>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3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Greedy Algorithms for 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/>
                  <a:t>What criterion should we try?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start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marL="914400" lvl="2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Shortest request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marL="914400" lvl="2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  </a:t>
                </a:r>
              </a:p>
              <a:p>
                <a:pPr lvl="2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Fewest conflicts</a:t>
                </a:r>
              </a:p>
              <a:p>
                <a:pPr marL="914400" lvl="2" indent="0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C00000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marL="457200" lvl="1" indent="0" eaLnBrk="1" hangingPunct="1">
                  <a:lnSpc>
                    <a:spcPct val="80000"/>
                  </a:lnSpc>
                  <a:buNone/>
                </a:pPr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marL="914400" lvl="2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909A3-E473-41F7-809D-1420F104F543}" type="slidenum">
              <a:rPr lang="en-US" altLang="en-US" sz="1400">
                <a:latin typeface="Calibri" panose="020F0502020204030204" pitchFamily="34" charset="0"/>
              </a:rPr>
              <a:pPr/>
              <a:t>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Greedy Algorithms for 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/>
                  <a:t>What criterion should we try?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start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Shortest request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2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Fewest conflicts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finish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Works!</a:t>
                </a: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782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909A3-E473-41F7-809D-1420F104F543}" type="slidenum">
              <a:rPr lang="en-US" altLang="en-US" sz="1400">
                <a:latin typeface="Calibri" panose="020F0502020204030204" pitchFamily="34" charset="0"/>
              </a:rPr>
              <a:pPr/>
              <a:t>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" name="Group 1" descr="Counterexample diagram for earliest start time first">
            <a:extLst>
              <a:ext uri="{FF2B5EF4-FFF2-40B4-BE49-F238E27FC236}">
                <a16:creationId xmlns:a16="http://schemas.microsoft.com/office/drawing/2014/main" id="{D798458B-17AD-40EE-8DDC-4CBD56E23C8E}"/>
              </a:ext>
            </a:extLst>
          </p:cNvPr>
          <p:cNvGrpSpPr/>
          <p:nvPr/>
        </p:nvGrpSpPr>
        <p:grpSpPr>
          <a:xfrm>
            <a:off x="6792633" y="2053729"/>
            <a:ext cx="2152650" cy="361950"/>
            <a:chOff x="6915150" y="2400300"/>
            <a:chExt cx="2152650" cy="361950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6915150" y="2762250"/>
              <a:ext cx="215265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7172326" y="2419350"/>
              <a:ext cx="600075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8201025" y="2400300"/>
              <a:ext cx="34290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8" name="Group 12" descr="Counterexample to shortest request time first"/>
          <p:cNvGrpSpPr>
            <a:grpSpLocks/>
          </p:cNvGrpSpPr>
          <p:nvPr/>
        </p:nvGrpSpPr>
        <p:grpSpPr bwMode="auto">
          <a:xfrm>
            <a:off x="6777209" y="3157146"/>
            <a:ext cx="2133600" cy="219075"/>
            <a:chOff x="3480" y="2502"/>
            <a:chExt cx="1344" cy="138"/>
          </a:xfrm>
        </p:grpSpPr>
        <p:sp>
          <p:nvSpPr>
            <p:cNvPr id="10260" name="Line 8"/>
            <p:cNvSpPr>
              <a:spLocks noChangeShapeType="1"/>
            </p:cNvSpPr>
            <p:nvPr/>
          </p:nvSpPr>
          <p:spPr bwMode="auto">
            <a:xfrm>
              <a:off x="3480" y="2508"/>
              <a:ext cx="5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>
              <a:off x="4170" y="2502"/>
              <a:ext cx="6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>
              <a:off x="3960" y="2640"/>
              <a:ext cx="2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 descr="Counterexample to fewest conflicts first.">
            <a:extLst>
              <a:ext uri="{FF2B5EF4-FFF2-40B4-BE49-F238E27FC236}">
                <a16:creationId xmlns:a16="http://schemas.microsoft.com/office/drawing/2014/main" id="{E866F6F7-94BE-4CDF-90F3-A55582969572}"/>
              </a:ext>
            </a:extLst>
          </p:cNvPr>
          <p:cNvGrpSpPr/>
          <p:nvPr/>
        </p:nvGrpSpPr>
        <p:grpSpPr>
          <a:xfrm>
            <a:off x="6786734" y="4158049"/>
            <a:ext cx="1943100" cy="742950"/>
            <a:chOff x="7953376" y="4438650"/>
            <a:chExt cx="1943100" cy="742950"/>
          </a:xfrm>
        </p:grpSpPr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>
              <a:off x="7953376" y="446722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8496301" y="44481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1" name="Line 15"/>
            <p:cNvSpPr>
              <a:spLocks noChangeShapeType="1"/>
            </p:cNvSpPr>
            <p:nvPr/>
          </p:nvSpPr>
          <p:spPr bwMode="auto">
            <a:xfrm>
              <a:off x="9010651" y="44481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2" name="Line 16"/>
            <p:cNvSpPr>
              <a:spLocks noChangeShapeType="1"/>
            </p:cNvSpPr>
            <p:nvPr/>
          </p:nvSpPr>
          <p:spPr bwMode="auto">
            <a:xfrm>
              <a:off x="9505951" y="44386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3" name="Line 17"/>
            <p:cNvSpPr>
              <a:spLocks noChangeShapeType="1"/>
            </p:cNvSpPr>
            <p:nvPr/>
          </p:nvSpPr>
          <p:spPr bwMode="auto">
            <a:xfrm>
              <a:off x="8772526" y="46863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4" name="Line 18"/>
            <p:cNvSpPr>
              <a:spLocks noChangeShapeType="1"/>
            </p:cNvSpPr>
            <p:nvPr/>
          </p:nvSpPr>
          <p:spPr bwMode="auto">
            <a:xfrm>
              <a:off x="8267701" y="469582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5" name="Line 19"/>
            <p:cNvSpPr>
              <a:spLocks noChangeShapeType="1"/>
            </p:cNvSpPr>
            <p:nvPr/>
          </p:nvSpPr>
          <p:spPr bwMode="auto">
            <a:xfrm>
              <a:off x="8305801" y="49339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>
              <a:off x="9286876" y="47053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7" name="Line 21"/>
            <p:cNvSpPr>
              <a:spLocks noChangeShapeType="1"/>
            </p:cNvSpPr>
            <p:nvPr/>
          </p:nvSpPr>
          <p:spPr bwMode="auto">
            <a:xfrm>
              <a:off x="9334501" y="49434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8" name="Line 22"/>
            <p:cNvSpPr>
              <a:spLocks noChangeShapeType="1"/>
            </p:cNvSpPr>
            <p:nvPr/>
          </p:nvSpPr>
          <p:spPr bwMode="auto">
            <a:xfrm>
              <a:off x="8296276" y="51435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9" name="Line 23"/>
            <p:cNvSpPr>
              <a:spLocks noChangeShapeType="1"/>
            </p:cNvSpPr>
            <p:nvPr/>
          </p:nvSpPr>
          <p:spPr bwMode="auto">
            <a:xfrm>
              <a:off x="9344026" y="51816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5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Greedy (by finish time) Algorithm for 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54082"/>
                <a:ext cx="10376518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set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of all requests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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 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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do: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Choose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with smallest finish time</a:t>
                </a:r>
                <a:r>
                  <a:rPr lang="en-US" altLang="en-US" sz="24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baseline="-25000" dirty="0">
                    <a:sym typeface="Symbol" panose="05050102010706020507" pitchFamily="18" charset="2"/>
                  </a:rPr>
                  <a:t>		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Add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b="1" dirty="0">
                    <a:sym typeface="Symbol" panose="05050102010706020507" pitchFamily="18" charset="2"/>
                  </a:rPr>
                  <a:t>		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Delete all requests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not compatible with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54082"/>
                <a:ext cx="10376518" cy="5200045"/>
              </a:xfrm>
              <a:blipFill>
                <a:blip r:embed="rId3"/>
                <a:stretch>
                  <a:fillRect l="-881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B1C8CB-9A82-469D-8025-E294C485981C}" type="slidenum">
              <a:rPr lang="en-US" altLang="en-US" sz="1400">
                <a:latin typeface="Calibri" panose="020F0502020204030204" pitchFamily="34" charset="0"/>
              </a:rPr>
              <a:pPr/>
              <a:t>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1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10185</TotalTime>
  <Words>3985</Words>
  <Application>Microsoft Office PowerPoint</Application>
  <PresentationFormat>Widescreen</PresentationFormat>
  <Paragraphs>842</Paragraphs>
  <Slides>41</Slides>
  <Notes>40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Aptos</vt:lpstr>
      <vt:lpstr>Arial</vt:lpstr>
      <vt:lpstr>Calibri</vt:lpstr>
      <vt:lpstr>Calibri Light</vt:lpstr>
      <vt:lpstr>Cambria Math</vt:lpstr>
      <vt:lpstr>Comic Sans MS</vt:lpstr>
      <vt:lpstr>Courier New</vt:lpstr>
      <vt:lpstr>MT Extra</vt:lpstr>
      <vt:lpstr>Symbol</vt:lpstr>
      <vt:lpstr>Wingdings</vt:lpstr>
      <vt:lpstr>Office Theme</vt:lpstr>
      <vt:lpstr>CSE 421 Winter 2025 Lecture 6: Greedy</vt:lpstr>
      <vt:lpstr>Greedy Algorithms</vt:lpstr>
      <vt:lpstr>Greedy Algorithms</vt:lpstr>
      <vt:lpstr>Interval Scheduling</vt:lpstr>
      <vt:lpstr>Interval Scheduling</vt:lpstr>
      <vt:lpstr>Greedy Algorithms for Interval Scheduling</vt:lpstr>
      <vt:lpstr>Greedy Algorithms for Interval Scheduling</vt:lpstr>
      <vt:lpstr>Greedy Algorithms for Interval Scheduling</vt:lpstr>
      <vt:lpstr>Greedy (by finish time) Algorithm for Interval Scheduling</vt:lpstr>
      <vt:lpstr>Greedy Analysis Strategies</vt:lpstr>
      <vt:lpstr>Interval Scheduling:  Analysis</vt:lpstr>
      <vt:lpstr>Inductive Proof of Claim</vt:lpstr>
      <vt:lpstr>Interval Scheduling:  Greedy Algorithm Implementation</vt:lpstr>
      <vt:lpstr>Scheduling All Intervals: Interval Partitioning</vt:lpstr>
      <vt:lpstr>Scheduling All Intervals: Interval Partitioning</vt:lpstr>
      <vt:lpstr>Scheduling All Intervals: Interval Partitioning</vt:lpstr>
      <vt:lpstr>A simple greedy algorithm</vt:lpstr>
      <vt:lpstr>Interval Partitioning:  Greedy Analysis</vt:lpstr>
      <vt:lpstr>A simple greedy algorithm</vt:lpstr>
      <vt:lpstr>A more efficient implementation: Priority queue</vt:lpstr>
      <vt:lpstr>Greedy Analysis Strategies</vt:lpstr>
      <vt:lpstr>Interval Scheduling:  Analysis (Contradiction form)</vt:lpstr>
      <vt:lpstr>Interval Scheduling:  Analysis (Contradiction form)</vt:lpstr>
      <vt:lpstr>Interval Scheduling:  Analysis (Contradiction form)</vt:lpstr>
      <vt:lpstr>Scheduling to Minimize Lateness</vt:lpstr>
      <vt:lpstr>Scheduling to Minimizing Lateness</vt:lpstr>
      <vt:lpstr>Minimizing Lateness:  Greedy Algorithms</vt:lpstr>
      <vt:lpstr>Minimizing Lateness:  Greedy Algorithms</vt:lpstr>
      <vt:lpstr>Minimizing Lateness:  Greedy Algorithms</vt:lpstr>
      <vt:lpstr>Greedy Algorithm: Earliest Deadline First</vt:lpstr>
      <vt:lpstr>Scheduling to Minimizing Lateness</vt:lpstr>
      <vt:lpstr>Proof for Greedy EDF Algorithm: Exchange Argument</vt:lpstr>
      <vt:lpstr>Minimizing Lateness: No Idle Time</vt:lpstr>
      <vt:lpstr>Minimizing Lateness: Inversions</vt:lpstr>
      <vt:lpstr>Minimizing Lateness: Inversions</vt:lpstr>
      <vt:lpstr>Minimizing Lateness: Inversions</vt:lpstr>
      <vt:lpstr>Optimal schedules and inversions</vt:lpstr>
      <vt:lpstr>Optimal schedules and inversions</vt:lpstr>
      <vt:lpstr>Idleness and Inversions are the only issue</vt:lpstr>
      <vt:lpstr>Earliest Deadline First is optimal</vt:lpstr>
      <vt:lpstr>Greedy Analysis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65</cp:revision>
  <dcterms:created xsi:type="dcterms:W3CDTF">2023-09-26T20:08:20Z</dcterms:created>
  <dcterms:modified xsi:type="dcterms:W3CDTF">2025-01-17T21:28:17Z</dcterms:modified>
</cp:coreProperties>
</file>