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59" r:id="rId3"/>
    <p:sldId id="362" r:id="rId4"/>
    <p:sldId id="363" r:id="rId5"/>
    <p:sldId id="364" r:id="rId6"/>
    <p:sldId id="365" r:id="rId7"/>
    <p:sldId id="372" r:id="rId8"/>
    <p:sldId id="373" r:id="rId9"/>
    <p:sldId id="374" r:id="rId10"/>
    <p:sldId id="375" r:id="rId11"/>
    <p:sldId id="366" r:id="rId12"/>
    <p:sldId id="367" r:id="rId13"/>
    <p:sldId id="368" r:id="rId14"/>
    <p:sldId id="369" r:id="rId15"/>
    <p:sldId id="370" r:id="rId16"/>
    <p:sldId id="371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98" r:id="rId40"/>
    <p:sldId id="399" r:id="rId41"/>
    <p:sldId id="403" r:id="rId42"/>
    <p:sldId id="404" r:id="rId43"/>
    <p:sldId id="401" r:id="rId44"/>
    <p:sldId id="402" r:id="rId45"/>
    <p:sldId id="405" r:id="rId46"/>
    <p:sldId id="406" r:id="rId47"/>
    <p:sldId id="407" r:id="rId48"/>
    <p:sldId id="408" r:id="rId49"/>
    <p:sldId id="484" r:id="rId50"/>
    <p:sldId id="485" r:id="rId51"/>
    <p:sldId id="607" r:id="rId52"/>
    <p:sldId id="605" r:id="rId53"/>
    <p:sldId id="608" r:id="rId54"/>
    <p:sldId id="599" r:id="rId55"/>
    <p:sldId id="526" r:id="rId56"/>
    <p:sldId id="533" r:id="rId57"/>
    <p:sldId id="609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A9476-F335-45DA-88BB-1EE6E26D573B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933AE-D620-4DBA-8677-2A703E01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97C3FE-E919-4613-9E90-CE7B34C2711C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652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3A0FDD-5383-4957-A622-9A31A0335A04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NB: same question for digraphs is harder.</a:t>
            </a:r>
          </a:p>
        </p:txBody>
      </p:sp>
    </p:spTree>
    <p:extLst>
      <p:ext uri="{BB962C8B-B14F-4D97-AF65-F5344CB8AC3E}">
        <p14:creationId xmlns:p14="http://schemas.microsoft.com/office/powerpoint/2010/main" val="1235027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EC6B59-F02E-4984-9246-DC432B8225A8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713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994E95-4BB4-4EF6-B447-A90114BDE0B8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063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A73CBC-BE56-4099-83CA-0694CD5AAEE1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16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45F707-DA4C-4A63-BB52-13E22712AEE7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061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0DC42C-6B6D-400C-835C-99CC17434648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189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833900-684F-4841-AFFC-DB01908015F0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368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68FBEC-19BB-4B64-8CE7-B25C2911F198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357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DC11CA-63C7-4F55-961E-261854226CDD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721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5B916C-CF1F-4164-B44F-A3DEE301F310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589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9636CD-C140-450D-95A3-8770E171C4E7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366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9145A7-2571-410B-BFA7-FF7EB835D3D6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551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820F22-F750-4580-80E4-BAF354072848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931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F7A7E5-202A-415E-92AE-A4695DCAFF22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088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E1DFCE-EB48-48F2-8676-85FA6D0D19CA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66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3608C4-AC00-4DA9-B0B2-D4C53BD9AF79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700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3608C4-AC00-4DA9-B0B2-D4C53BD9AF79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217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7928A7-927D-4827-84A2-01F835798892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872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C464F3-7D46-4C98-B8B3-882EA0688EDF}" type="slidenum">
              <a:rPr lang="en-US" altLang="en-US" sz="1300">
                <a:latin typeface="Comic Sans MS" panose="030F0702030302020204" pitchFamily="66" charset="0"/>
              </a:rPr>
              <a:pPr/>
              <a:t>28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0883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9EA71B-6D51-4B2A-998B-F51C311AD581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1649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3F115A-BF69-47E2-98D2-8471B3E8E7C1}" type="slidenum">
              <a:rPr lang="en-US" altLang="en-US" sz="1300">
                <a:latin typeface="Comic Sans MS" panose="030F0702030302020204" pitchFamily="66" charset="0"/>
              </a:rPr>
              <a:pPr/>
              <a:t>30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47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D49814-ECAD-4504-838C-2925B17B4380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1849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5A61DE-5559-44E7-805E-143C808BAD48}" type="slidenum">
              <a:rPr lang="en-US" altLang="en-US" sz="1300">
                <a:latin typeface="Comic Sans MS" panose="030F0702030302020204" pitchFamily="66" charset="0"/>
              </a:rPr>
              <a:pPr/>
              <a:t>31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3557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57C307-48D4-49AB-ADBE-1B654283E08B}" type="slidenum">
              <a:rPr lang="en-US" altLang="en-US" sz="1300">
                <a:latin typeface="Comic Sans MS" panose="030F0702030302020204" pitchFamily="66" charset="0"/>
              </a:rPr>
              <a:pPr/>
              <a:t>32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211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ECF2C8-C0D9-40FA-A758-AA097E99D275}" type="slidenum">
              <a:rPr lang="en-US" altLang="en-US" sz="1300">
                <a:latin typeface="Comic Sans MS" panose="030F0702030302020204" pitchFamily="66" charset="0"/>
              </a:rPr>
              <a:pPr/>
              <a:t>33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4016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89A2EA-6CB7-4DC1-A971-123859CFC171}" type="slidenum">
              <a:rPr lang="en-US" altLang="en-US" sz="1300">
                <a:latin typeface="Comic Sans MS" panose="030F0702030302020204" pitchFamily="66" charset="0"/>
              </a:rPr>
              <a:pPr/>
              <a:t>34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7079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3C5AF1-007C-43F4-80BA-9862D6E62B8C}" type="slidenum">
              <a:rPr lang="en-US" altLang="en-US" sz="1300">
                <a:latin typeface="Comic Sans MS" panose="030F0702030302020204" pitchFamily="66" charset="0"/>
              </a:rPr>
              <a:pPr/>
              <a:t>35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9862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3C5F7D-D031-4536-BA0B-EBE4E94742E0}" type="slidenum">
              <a:rPr lang="en-US" altLang="en-US" sz="1300">
                <a:latin typeface="Comic Sans MS" panose="030F0702030302020204" pitchFamily="66" charset="0"/>
              </a:rPr>
              <a:pPr/>
              <a:t>36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6806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3D38F4-331C-4F3D-A3FC-49B3A7C8A9BA}" type="slidenum">
              <a:rPr lang="en-US" altLang="en-US" sz="1300">
                <a:latin typeface="Comic Sans MS" panose="030F0702030302020204" pitchFamily="66" charset="0"/>
              </a:rPr>
              <a:pPr/>
              <a:t>37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7308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605D9F-DFC2-43B7-B272-BFDEDAB2FC01}" type="slidenum">
              <a:rPr lang="en-US" altLang="en-US" sz="1300">
                <a:latin typeface="Comic Sans MS" panose="030F0702030302020204" pitchFamily="66" charset="0"/>
              </a:rPr>
              <a:pPr/>
              <a:t>38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4420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ADD004-D8C0-47FC-8B4E-677312ABDB3C}" type="slidenum">
              <a:rPr lang="en-US" altLang="en-US" sz="1300">
                <a:latin typeface="Comic Sans MS" panose="030F0702030302020204" pitchFamily="66" charset="0"/>
              </a:rPr>
              <a:pPr/>
              <a:t>39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3939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0B9EF9-2797-418A-A7B3-ED4E14B7C794}" type="slidenum">
              <a:rPr lang="en-US" altLang="en-US" sz="1300">
                <a:latin typeface="Comic Sans MS" panose="030F0702030302020204" pitchFamily="66" charset="0"/>
              </a:rPr>
              <a:pPr/>
              <a:t>40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396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E0A008-F209-4B99-AB33-CCC4D9C2D275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0944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68FBEC-19BB-4B64-8CE7-B25C2911F198}" type="slidenum">
              <a:rPr lang="en-US" altLang="en-US" sz="1300">
                <a:latin typeface="Comic Sans MS" panose="030F0702030302020204" pitchFamily="66" charset="0"/>
              </a:rPr>
              <a:pPr/>
              <a:t>42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4439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68FBEC-19BB-4B64-8CE7-B25C2911F198}" type="slidenum">
              <a:rPr lang="en-US" altLang="en-US" sz="1300">
                <a:latin typeface="Comic Sans MS" panose="030F0702030302020204" pitchFamily="66" charset="0"/>
              </a:rPr>
              <a:pPr/>
              <a:t>43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3384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68FBEC-19BB-4B64-8CE7-B25C2911F198}" type="slidenum">
              <a:rPr lang="en-US" altLang="en-US" sz="1300">
                <a:latin typeface="Comic Sans MS" panose="030F0702030302020204" pitchFamily="66" charset="0"/>
              </a:rPr>
              <a:pPr/>
              <a:t>44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026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EB4FC-5E80-6CC0-07EF-B15FFD2A9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E1CF1961-0253-B154-CC82-6582E61689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9145A7-2571-410B-BFA7-FF7EB835D3D6}" type="slidenum">
              <a:rPr lang="en-US" altLang="en-US" sz="1300">
                <a:latin typeface="Comic Sans MS" panose="030F0702030302020204" pitchFamily="66" charset="0"/>
              </a:rPr>
              <a:pPr/>
              <a:t>45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24DD593E-CCBE-0CB8-F5B8-FD36885967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EDB29286-CF32-1744-B32C-3441F7213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4016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56A9EC-FC09-47B4-A8FA-E822B26C9B55}" type="slidenum">
              <a:rPr lang="en-US" altLang="en-US" sz="1400">
                <a:latin typeface="Comic Sans MS" panose="030F0702030302020204" pitchFamily="66" charset="0"/>
              </a:rPr>
              <a:pPr/>
              <a:t>46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1421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9114E3-8EC4-4671-ABA3-85307266D739}" type="slidenum">
              <a:rPr lang="en-US" altLang="en-US" sz="1400">
                <a:latin typeface="Comic Sans MS" panose="030F0702030302020204" pitchFamily="66" charset="0"/>
              </a:rPr>
              <a:pPr/>
              <a:t>47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0134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41AF5A-EE46-410A-896C-A18F53E887CC}" type="slidenum">
              <a:rPr lang="en-US" altLang="en-US" sz="1400">
                <a:latin typeface="Comic Sans MS" panose="030F0702030302020204" pitchFamily="66" charset="0"/>
              </a:rPr>
              <a:pPr/>
              <a:t>48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2115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DEE2A-0288-446C-B56F-6F09478C0524}" type="slidenum">
              <a:rPr lang="en-US" altLang="en-US" sz="1400">
                <a:latin typeface="Comic Sans MS" panose="030F0702030302020204" pitchFamily="66" charset="0"/>
              </a:rPr>
              <a:pPr/>
              <a:t>49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Activity selection = interval scheduling</a:t>
            </a:r>
          </a:p>
          <a:p>
            <a:pPr eaLnBrk="1" hangingPunct="1"/>
            <a:r>
              <a:rPr lang="en-US" altLang="en-US"/>
              <a:t>OPT = B, E, H</a:t>
            </a:r>
          </a:p>
          <a:p>
            <a:pPr eaLnBrk="1" hangingPunct="1"/>
            <a:r>
              <a:rPr lang="en-US" altLang="en-US"/>
              <a:t>Note: smallest job (C) is not in any optimal solution, job that starts first (A) is not in any optimal solution.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8696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07A7E8-46CF-4473-AF5C-14DDA22B5E50}" type="slidenum">
              <a:rPr lang="en-US" altLang="en-US" sz="1400">
                <a:latin typeface="Comic Sans MS" panose="030F0702030302020204" pitchFamily="66" charset="0"/>
              </a:rPr>
              <a:pPr/>
              <a:t>50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5519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07A7E8-46CF-4473-AF5C-14DDA22B5E50}" type="slidenum">
              <a:rPr lang="en-US" altLang="en-US" sz="1400">
                <a:latin typeface="Comic Sans MS" panose="030F0702030302020204" pitchFamily="66" charset="0"/>
              </a:rPr>
              <a:pPr/>
              <a:t>51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43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5488-20BC-4226-89EE-AE6234FFE1DB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5458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07A7E8-46CF-4473-AF5C-14DDA22B5E50}" type="slidenum">
              <a:rPr lang="en-US" altLang="en-US" sz="1400">
                <a:latin typeface="Comic Sans MS" panose="030F0702030302020204" pitchFamily="66" charset="0"/>
              </a:rPr>
              <a:pPr/>
              <a:t>52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87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EF49B2-A4D1-4912-AD39-3138C0545D30}" type="slidenum">
              <a:rPr lang="en-US" altLang="en-US" sz="1400">
                <a:latin typeface="Comic Sans MS" panose="030F0702030302020204" pitchFamily="66" charset="0"/>
              </a:rPr>
              <a:pPr/>
              <a:t>53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2074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BA6DD-2685-4770-8759-536A19E3E3B9}" type="slidenum"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54</a:t>
            </a:fld>
            <a:endParaRPr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myopic</a:t>
            </a:r>
          </a:p>
          <a:p>
            <a:pPr eaLnBrk="1" hangingPunct="1"/>
            <a:r>
              <a:rPr lang="en-US" altLang="en-US"/>
              <a:t>greed: "at every iteration, the algorithm chooses the best morsel it can swallow, without worrying about the future"</a:t>
            </a:r>
          </a:p>
          <a:p>
            <a:pPr eaLnBrk="1" hangingPunct="1"/>
            <a:r>
              <a:rPr lang="en-US" altLang="en-US"/>
              <a:t>Objective function.  Does not explicitly appear in greedy algorithm!</a:t>
            </a:r>
          </a:p>
          <a:p>
            <a:pPr eaLnBrk="1" hangingPunct="1"/>
            <a:r>
              <a:rPr lang="en-US" altLang="en-US"/>
              <a:t>Hard, if not impossible, to precisely define "greedy algorithm."</a:t>
            </a:r>
          </a:p>
        </p:txBody>
      </p:sp>
    </p:spTree>
    <p:extLst>
      <p:ext uri="{BB962C8B-B14F-4D97-AF65-F5344CB8AC3E}">
        <p14:creationId xmlns:p14="http://schemas.microsoft.com/office/powerpoint/2010/main" val="2627113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93FD88-F76E-4CF0-957D-7E916F746C2D}" type="slidenum">
              <a:rPr lang="en-US" altLang="en-US" sz="1400">
                <a:latin typeface="Comic Sans MS" panose="030F0702030302020204" pitchFamily="66" charset="0"/>
              </a:rPr>
              <a:pPr/>
              <a:t>55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4243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447925-C371-47A3-9F6F-8DF63A36C98A}" type="slidenum">
              <a:rPr lang="en-US" altLang="en-US" sz="1400">
                <a:latin typeface="Comic Sans MS" panose="030F0702030302020204" pitchFamily="66" charset="0"/>
              </a:rPr>
              <a:pPr/>
              <a:t>56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2145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3E9E20-66F0-4704-9050-DF1E7D35B609}" type="slidenum">
              <a:rPr lang="en-US" altLang="en-US" sz="1400">
                <a:latin typeface="Comic Sans MS" panose="030F0702030302020204" pitchFamily="66" charset="0"/>
              </a:rPr>
              <a:pPr/>
              <a:t>57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569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DE5FCC-F1A4-46BF-B4DD-E681905E4278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601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DE5FCC-F1A4-46BF-B4DD-E681905E4278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571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53C9B1-C099-420B-ADC2-5764971B5DC4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673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74B320-47E9-4D47-A66E-9F933AA57A0D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24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42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56.png"/><Relationship Id="rId7" Type="http://schemas.openxmlformats.org/officeDocument/2006/relationships/image" Target="../media/image300.png"/><Relationship Id="rId12" Type="http://schemas.openxmlformats.org/officeDocument/2006/relationships/image" Target="../media/image3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340.png"/><Relationship Id="rId5" Type="http://schemas.openxmlformats.org/officeDocument/2006/relationships/image" Target="../media/image280.png"/><Relationship Id="rId10" Type="http://schemas.openxmlformats.org/officeDocument/2006/relationships/image" Target="../media/image330.png"/><Relationship Id="rId4" Type="http://schemas.openxmlformats.org/officeDocument/2006/relationships/image" Target="../media/image57.png"/><Relationship Id="rId9" Type="http://schemas.openxmlformats.org/officeDocument/2006/relationships/image" Target="../media/image3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883" y="1041400"/>
            <a:ext cx="1003623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CSE 421 Winter 2025</a:t>
            </a:r>
            <a:br>
              <a:rPr lang="en-US" dirty="0"/>
            </a:br>
            <a:r>
              <a:rPr lang="en-US" dirty="0"/>
              <a:t>Lecture 5: Graph Search and Greedy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http://www.cs.uw.edu/421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Why does BFS work for Bipartiteness?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330265-6A4E-472B-81BE-9E70E7B0CB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92232"/>
                <a:ext cx="110051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/>
                  <a:t>Recall:</a:t>
                </a:r>
                <a:r>
                  <a:rPr lang="en-US" sz="2800" dirty="0"/>
                  <a:t> A</a:t>
                </a:r>
                <a:r>
                  <a:rPr lang="en-US" altLang="en-US" sz="2800" dirty="0"/>
                  <a:t>ll edges join vertices on the same or adjacent BFS layers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Any “bad” edge must join two vertices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800" dirty="0"/>
                  <a:t> in the same layer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altLang="en-US" sz="2800" dirty="0">
                    <a:ea typeface="Cambria Math" panose="02040503050406030204" pitchFamily="18" charset="0"/>
                  </a:rPr>
                  <a:t>Say the layer with</a:t>
                </a:r>
                <a:r>
                  <a:rPr lang="en-US" altLang="en-US" sz="2800" dirty="0">
                    <a:solidFill>
                      <a:srgbClr val="0033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8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800" dirty="0"/>
                  <a:t>is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en-US" sz="28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8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800" b="1" dirty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800" dirty="0"/>
                  <a:t> have common ancestor at some level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en-US" sz="28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800" b="1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altLang="en-US" sz="2800" b="1" baseline="-25000" dirty="0"/>
              </a:p>
              <a:p>
                <a:pPr marL="0" indent="0">
                  <a:buNone/>
                </a:pPr>
                <a:r>
                  <a:rPr lang="en-US" altLang="en-US" sz="2800" dirty="0"/>
                  <a:t> </a:t>
                </a:r>
                <a:endParaRPr lang="en-US" altLang="en-US" sz="2800" baseline="-25000" dirty="0"/>
              </a:p>
              <a:p>
                <a:pPr marL="0" indent="0">
                  <a:buNone/>
                </a:pPr>
                <a:r>
                  <a:rPr lang="en-US" altLang="en-US" sz="2800" dirty="0"/>
                  <a:t> 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330265-6A4E-472B-81BE-9E70E7B0CB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92232"/>
                <a:ext cx="11005162" cy="5200045"/>
              </a:xfrm>
              <a:blipFill>
                <a:blip r:embed="rId3"/>
                <a:stretch>
                  <a:fillRect l="-1108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4CF9F1-BC02-4225-B59F-D327F70CE808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71" name="Text Box 20"/>
              <p:cNvSpPr txBox="1">
                <a:spLocks noChangeArrowheads="1"/>
              </p:cNvSpPr>
              <p:nvPr/>
            </p:nvSpPr>
            <p:spPr bwMode="auto">
              <a:xfrm>
                <a:off x="2587749" y="4342139"/>
                <a:ext cx="5216428" cy="954107"/>
              </a:xfrm>
              <a:prstGeom prst="rect">
                <a:avLst/>
              </a:prstGeom>
              <a:noFill/>
              <a:ln w="28575" algn="ctr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dirty="0"/>
                  <a:t>Odd cycle of length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altLang="en-US" sz="2800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2800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800" b="1" i="1" dirty="0" err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altLang="en-US" sz="2800" b="1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800" b="1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en-US" sz="2800" b="1" dirty="0">
                  <a:solidFill>
                    <a:srgbClr val="008000"/>
                  </a:solidFill>
                </a:endParaRPr>
              </a:p>
              <a:p>
                <a:r>
                  <a:rPr lang="en-US" alt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⇒</a:t>
                </a:r>
                <a:r>
                  <a:rPr lang="en-US" altLang="en-US" sz="2800" b="1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n-US" altLang="en-US" sz="2800" dirty="0">
                    <a:latin typeface="+mn-lt"/>
                    <a:ea typeface="Cambria Math" panose="02040503050406030204" pitchFamily="18" charset="0"/>
                  </a:rPr>
                  <a:t>Not Bipartite</a:t>
                </a:r>
                <a:endParaRPr lang="en-US" altLang="en-US" sz="2800" dirty="0"/>
              </a:p>
            </p:txBody>
          </p:sp>
        </mc:Choice>
        <mc:Fallback xmlns="">
          <p:sp>
            <p:nvSpPr>
              <p:cNvPr id="2357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7749" y="4342139"/>
                <a:ext cx="5216428" cy="954107"/>
              </a:xfrm>
              <a:prstGeom prst="rect">
                <a:avLst/>
              </a:prstGeom>
              <a:blipFill>
                <a:blip r:embed="rId4"/>
                <a:stretch>
                  <a:fillRect l="-2091" t="-4938" b="-14815"/>
                </a:stretch>
              </a:blipFill>
              <a:ln w="28575" algn="ctr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 descr="Diagram showing how edges in the same layer of BFS means that there is an odd cycle.">
            <a:extLst>
              <a:ext uri="{FF2B5EF4-FFF2-40B4-BE49-F238E27FC236}">
                <a16:creationId xmlns:a16="http://schemas.microsoft.com/office/drawing/2014/main" id="{1C70599D-D9A3-4126-889C-4721B442DEE2}"/>
              </a:ext>
            </a:extLst>
          </p:cNvPr>
          <p:cNvGrpSpPr/>
          <p:nvPr/>
        </p:nvGrpSpPr>
        <p:grpSpPr>
          <a:xfrm>
            <a:off x="8542958" y="2643347"/>
            <a:ext cx="2674656" cy="3250152"/>
            <a:chOff x="8542958" y="2323307"/>
            <a:chExt cx="2674656" cy="3250152"/>
          </a:xfrm>
        </p:grpSpPr>
        <p:sp>
          <p:nvSpPr>
            <p:cNvPr id="23556" name="Oval 4"/>
            <p:cNvSpPr>
              <a:spLocks noChangeArrowheads="1"/>
            </p:cNvSpPr>
            <p:nvPr/>
          </p:nvSpPr>
          <p:spPr bwMode="auto">
            <a:xfrm>
              <a:off x="10011085" y="4920289"/>
              <a:ext cx="206885" cy="182880"/>
            </a:xfrm>
            <a:prstGeom prst="ellipse">
              <a:avLst/>
            </a:prstGeom>
            <a:solidFill>
              <a:srgbClr val="008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5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0250787" y="2323307"/>
                  <a:ext cx="463588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38100" algn="ctr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US" altLang="en-US" sz="2800" b="1" dirty="0">
                    <a:solidFill>
                      <a:srgbClr val="0066CC"/>
                    </a:solidFill>
                  </a:endParaRPr>
                </a:p>
              </p:txBody>
            </p:sp>
          </mc:Choice>
          <mc:Fallback xmlns="">
            <p:sp>
              <p:nvSpPr>
                <p:cNvPr id="23557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250787" y="2323307"/>
                  <a:ext cx="4635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6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0219245" y="3322657"/>
                  <a:ext cx="542136" cy="513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38100" algn="ctr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altLang="en-US" sz="2800" b="1" i="1" baseline="-25000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altLang="en-US" sz="2800" b="1" baseline="-25000" dirty="0">
                    <a:solidFill>
                      <a:srgbClr val="0066CC"/>
                    </a:solidFill>
                  </a:endParaRPr>
                </a:p>
              </p:txBody>
            </p:sp>
          </mc:Choice>
          <mc:Fallback xmlns="">
            <p:sp>
              <p:nvSpPr>
                <p:cNvPr id="23564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219245" y="3322657"/>
                  <a:ext cx="542136" cy="51328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6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437684" y="4794362"/>
                  <a:ext cx="546945" cy="513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38100" algn="ctr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altLang="en-US" sz="2800" b="1" i="1" baseline="-25000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oMath>
                    </m:oMathPara>
                  </a14:m>
                  <a:endParaRPr lang="en-US" altLang="en-US" sz="2800" b="1" baseline="-25000" dirty="0">
                    <a:solidFill>
                      <a:srgbClr val="0066CC"/>
                    </a:solidFill>
                  </a:endParaRPr>
                </a:p>
              </p:txBody>
            </p:sp>
          </mc:Choice>
          <mc:Fallback xmlns="">
            <p:sp>
              <p:nvSpPr>
                <p:cNvPr id="23566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37684" y="4794362"/>
                  <a:ext cx="546945" cy="513282"/>
                </a:xfrm>
                <a:prstGeom prst="rect">
                  <a:avLst/>
                </a:prstGeom>
                <a:blipFill>
                  <a:blip r:embed="rId7"/>
                  <a:stretch>
                    <a:fillRect b="-117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6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9241554" y="5093783"/>
                  <a:ext cx="468398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38100" algn="ctr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66CC"/>
                    </a:solidFill>
                  </a:endParaRPr>
                </a:p>
              </p:txBody>
            </p:sp>
          </mc:Choice>
          <mc:Fallback xmlns="">
            <p:sp>
              <p:nvSpPr>
                <p:cNvPr id="23568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241554" y="5093783"/>
                  <a:ext cx="468398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6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9887542" y="5111794"/>
                  <a:ext cx="45397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38100" algn="ctr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66CC"/>
                    </a:solidFill>
                  </a:endParaRPr>
                </a:p>
              </p:txBody>
            </p:sp>
          </mc:Choice>
          <mc:Fallback xmlns="">
            <p:sp>
              <p:nvSpPr>
                <p:cNvPr id="23569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887542" y="5111794"/>
                  <a:ext cx="453970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D136C8D3-A373-49C0-9130-5B0C7B477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0663" y="3544907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1998B503-01FC-4F65-A72E-048FC5E23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6365" y="2551315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8C425275-CF0E-4197-B1BC-DCA642503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3140" y="4910903"/>
              <a:ext cx="182880" cy="182880"/>
            </a:xfrm>
            <a:prstGeom prst="ellipse">
              <a:avLst/>
            </a:prstGeom>
            <a:solidFill>
              <a:srgbClr val="008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ED9F489-685B-4370-BF42-41223414DB69}"/>
                </a:ext>
              </a:extLst>
            </p:cNvPr>
            <p:cNvCxnSpPr>
              <a:cxnSpLocks/>
              <a:stCxn id="22" idx="6"/>
              <a:endCxn id="23556" idx="2"/>
            </p:cNvCxnSpPr>
            <p:nvPr/>
          </p:nvCxnSpPr>
          <p:spPr>
            <a:xfrm>
              <a:off x="9546020" y="5002343"/>
              <a:ext cx="465065" cy="9386"/>
            </a:xfrm>
            <a:prstGeom prst="line">
              <a:avLst/>
            </a:prstGeom>
            <a:noFill/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E34E9B7-77A1-4947-8959-0E599673DFEC}"/>
                </a:ext>
              </a:extLst>
            </p:cNvPr>
            <p:cNvCxnSpPr>
              <a:cxnSpLocks/>
              <a:stCxn id="22" idx="6"/>
              <a:endCxn id="23556" idx="2"/>
            </p:cNvCxnSpPr>
            <p:nvPr/>
          </p:nvCxnSpPr>
          <p:spPr>
            <a:xfrm>
              <a:off x="9546020" y="5002343"/>
              <a:ext cx="465065" cy="9386"/>
            </a:xfrm>
            <a:prstGeom prst="line">
              <a:avLst/>
            </a:prstGeom>
            <a:noFill/>
            <a:ln w="38100" cap="flat" cmpd="sng" algn="ctr">
              <a:solidFill>
                <a:srgbClr val="008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3FF087-AB09-46A6-B739-B82705759782}"/>
                </a:ext>
              </a:extLst>
            </p:cNvPr>
            <p:cNvSpPr/>
            <p:nvPr/>
          </p:nvSpPr>
          <p:spPr>
            <a:xfrm>
              <a:off x="9405759" y="3648485"/>
              <a:ext cx="429548" cy="1270449"/>
            </a:xfrm>
            <a:custGeom>
              <a:avLst/>
              <a:gdLst>
                <a:gd name="connsiteX0" fmla="*/ 429548 w 429548"/>
                <a:gd name="connsiteY0" fmla="*/ 0 h 1270449"/>
                <a:gd name="connsiteX1" fmla="*/ 8763 w 429548"/>
                <a:gd name="connsiteY1" fmla="*/ 331773 h 1270449"/>
                <a:gd name="connsiteX2" fmla="*/ 138235 w 429548"/>
                <a:gd name="connsiteY2" fmla="*/ 882032 h 1270449"/>
                <a:gd name="connsiteX3" fmla="*/ 65407 w 429548"/>
                <a:gd name="connsiteY3" fmla="*/ 1270449 h 127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548" h="1270449">
                  <a:moveTo>
                    <a:pt x="429548" y="0"/>
                  </a:moveTo>
                  <a:cubicBezTo>
                    <a:pt x="243431" y="92384"/>
                    <a:pt x="57315" y="184768"/>
                    <a:pt x="8763" y="331773"/>
                  </a:cubicBezTo>
                  <a:cubicBezTo>
                    <a:pt x="-39789" y="478778"/>
                    <a:pt x="128794" y="725586"/>
                    <a:pt x="138235" y="882032"/>
                  </a:cubicBezTo>
                  <a:cubicBezTo>
                    <a:pt x="147676" y="1038478"/>
                    <a:pt x="106541" y="1154463"/>
                    <a:pt x="65407" y="1270449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CFE1936-2379-4D53-9D0B-592431CE187D}"/>
                </a:ext>
              </a:extLst>
            </p:cNvPr>
            <p:cNvSpPr/>
            <p:nvPr/>
          </p:nvSpPr>
          <p:spPr>
            <a:xfrm>
              <a:off x="9980964" y="3664669"/>
              <a:ext cx="406517" cy="1282592"/>
            </a:xfrm>
            <a:custGeom>
              <a:avLst/>
              <a:gdLst>
                <a:gd name="connsiteX0" fmla="*/ 0 w 421964"/>
                <a:gd name="connsiteY0" fmla="*/ 0 h 1238081"/>
                <a:gd name="connsiteX1" fmla="*/ 137565 w 421964"/>
                <a:gd name="connsiteY1" fmla="*/ 267037 h 1238081"/>
                <a:gd name="connsiteX2" fmla="*/ 420786 w 421964"/>
                <a:gd name="connsiteY2" fmla="*/ 598811 h 1238081"/>
                <a:gd name="connsiteX3" fmla="*/ 234669 w 421964"/>
                <a:gd name="connsiteY3" fmla="*/ 833480 h 1238081"/>
                <a:gd name="connsiteX4" fmla="*/ 137565 w 421964"/>
                <a:gd name="connsiteY4" fmla="*/ 1238081 h 123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964" h="1238081">
                  <a:moveTo>
                    <a:pt x="0" y="0"/>
                  </a:moveTo>
                  <a:cubicBezTo>
                    <a:pt x="33717" y="83617"/>
                    <a:pt x="67434" y="167235"/>
                    <a:pt x="137565" y="267037"/>
                  </a:cubicBezTo>
                  <a:cubicBezTo>
                    <a:pt x="207696" y="366839"/>
                    <a:pt x="404602" y="504404"/>
                    <a:pt x="420786" y="598811"/>
                  </a:cubicBezTo>
                  <a:cubicBezTo>
                    <a:pt x="436970" y="693218"/>
                    <a:pt x="281873" y="726935"/>
                    <a:pt x="234669" y="833480"/>
                  </a:cubicBezTo>
                  <a:cubicBezTo>
                    <a:pt x="187466" y="940025"/>
                    <a:pt x="162515" y="1089053"/>
                    <a:pt x="137565" y="1238081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76E15DC-A519-414D-BCE9-7717C0E8D236}"/>
                </a:ext>
              </a:extLst>
            </p:cNvPr>
            <p:cNvSpPr/>
            <p:nvPr/>
          </p:nvSpPr>
          <p:spPr>
            <a:xfrm>
              <a:off x="9891952" y="2717901"/>
              <a:ext cx="202301" cy="857756"/>
            </a:xfrm>
            <a:custGeom>
              <a:avLst/>
              <a:gdLst>
                <a:gd name="connsiteX0" fmla="*/ 202301 w 202301"/>
                <a:gd name="connsiteY0" fmla="*/ 0 h 857756"/>
                <a:gd name="connsiteX1" fmla="*/ 105196 w 202301"/>
                <a:gd name="connsiteY1" fmla="*/ 275129 h 857756"/>
                <a:gd name="connsiteX2" fmla="*/ 48552 w 202301"/>
                <a:gd name="connsiteY2" fmla="*/ 623087 h 857756"/>
                <a:gd name="connsiteX3" fmla="*/ 0 w 202301"/>
                <a:gd name="connsiteY3" fmla="*/ 857756 h 85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301" h="857756">
                  <a:moveTo>
                    <a:pt x="202301" y="0"/>
                  </a:moveTo>
                  <a:cubicBezTo>
                    <a:pt x="166561" y="85640"/>
                    <a:pt x="130821" y="171281"/>
                    <a:pt x="105196" y="275129"/>
                  </a:cubicBezTo>
                  <a:cubicBezTo>
                    <a:pt x="79571" y="378977"/>
                    <a:pt x="66085" y="525983"/>
                    <a:pt x="48552" y="623087"/>
                  </a:cubicBezTo>
                  <a:cubicBezTo>
                    <a:pt x="31019" y="720191"/>
                    <a:pt x="15509" y="788973"/>
                    <a:pt x="0" y="85775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DE4822C-4C2D-462E-AED7-43FE24AD1555}"/>
                    </a:ext>
                  </a:extLst>
                </p:cNvPr>
                <p:cNvSpPr txBox="1"/>
                <p:nvPr/>
              </p:nvSpPr>
              <p:spPr>
                <a:xfrm>
                  <a:off x="10548585" y="4086651"/>
                  <a:ext cx="66902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4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sz="2400" b="1" dirty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DE4822C-4C2D-462E-AED7-43FE24AD15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8585" y="4086651"/>
                  <a:ext cx="669029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5455" r="-10909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0FEE553-40C2-445C-9544-5F9A34E4211D}"/>
                    </a:ext>
                  </a:extLst>
                </p:cNvPr>
                <p:cNvSpPr txBox="1"/>
                <p:nvPr/>
              </p:nvSpPr>
              <p:spPr>
                <a:xfrm>
                  <a:off x="8542958" y="4086651"/>
                  <a:ext cx="66902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4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sz="2400" b="1" dirty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0FEE553-40C2-445C-9544-5F9A34E42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2958" y="4086651"/>
                  <a:ext cx="669029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5455" r="-10909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2078B52-C69B-4920-ABE1-D7E87ECEDD4E}"/>
                    </a:ext>
                  </a:extLst>
                </p:cNvPr>
                <p:cNvSpPr txBox="1"/>
                <p:nvPr/>
              </p:nvSpPr>
              <p:spPr>
                <a:xfrm>
                  <a:off x="9677365" y="4582598"/>
                  <a:ext cx="25327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2078B52-C69B-4920-ABE1-D7E87ECEDD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7365" y="4582598"/>
                  <a:ext cx="253274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26190" r="-28571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8413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Undirected Graph Search Application: Connected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34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512519"/>
                <a:ext cx="9559223" cy="5200045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800" dirty="0"/>
                  <a:t>Want to answer questions of the form:</a:t>
                </a:r>
              </a:p>
              <a:p>
                <a:pPr marL="457200" lvl="1" indent="0" eaLnBrk="1" hangingPunct="1">
                  <a:buNone/>
                </a:pPr>
                <a:r>
                  <a:rPr lang="en-US" altLang="en-US" b="1" dirty="0">
                    <a:solidFill>
                      <a:srgbClr val="695082"/>
                    </a:solidFill>
                  </a:rPr>
                  <a:t>Given</a:t>
                </a:r>
                <a:r>
                  <a:rPr lang="en-US" altLang="en-US" dirty="0"/>
                  <a:t>: vertices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dirty="0"/>
                  <a:t> in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marL="457200" lvl="1" indent="0" eaLnBrk="1" hangingPunct="1">
                  <a:buNone/>
                </a:pPr>
                <a:r>
                  <a:rPr lang="en-US" altLang="en-US" dirty="0"/>
                  <a:t>	        Is there a path from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dirty="0"/>
                  <a:t>?</a:t>
                </a:r>
              </a:p>
              <a:p>
                <a:pPr lvl="4" eaLnBrk="1" hangingPunct="1"/>
                <a:endParaRPr lang="en-US" altLang="en-US" dirty="0"/>
              </a:p>
              <a:p>
                <a:pPr marL="0" indent="0" eaLnBrk="1" hangingPunct="1"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Idea:</a:t>
                </a:r>
                <a:r>
                  <a:rPr lang="en-US" altLang="en-US" sz="2800" dirty="0"/>
                  <a:t> create array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800" dirty="0"/>
                  <a:t> s.t </a:t>
                </a:r>
              </a:p>
              <a:p>
                <a:pPr marL="457200" lvl="1" indent="0">
                  <a:buNone/>
                </a:pPr>
                <a:r>
                  <a:rPr lang="en-US" altLang="en-US" b="1" dirty="0">
                    <a:solidFill>
                      <a:srgbClr val="0033CC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dirty="0"/>
                  <a:t> = smallest numbered vertex connected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US" altLang="en-US" b="1" dirty="0"/>
              </a:p>
              <a:p>
                <a:pPr marL="457200" lvl="1" indent="0">
                  <a:buNone/>
                </a:pPr>
                <a:endParaRPr lang="en-US" altLang="en-US" sz="900" b="1" dirty="0"/>
              </a:p>
              <a:p>
                <a:pPr marL="457200" lvl="1" indent="0" eaLnBrk="1" hangingPunct="1">
                  <a:buNone/>
                </a:pPr>
                <a:r>
                  <a:rPr lang="en-US" altLang="en-US" dirty="0"/>
                  <a:t>     Answer is yes </a:t>
                </a:r>
                <a:r>
                  <a:rPr lang="en-US" altLang="en-US" dirty="0" err="1"/>
                  <a:t>iff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en-US" dirty="0"/>
              </a:p>
              <a:p>
                <a:pPr lvl="1" eaLnBrk="1" hangingPunct="1"/>
                <a:endParaRPr lang="en-US" altLang="en-US" dirty="0"/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403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12519"/>
                <a:ext cx="9559223" cy="5200045"/>
              </a:xfrm>
              <a:blipFill>
                <a:blip r:embed="rId3"/>
                <a:stretch>
                  <a:fillRect l="-1276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D8AF27-D60D-4D15-B4D0-AF9CAC66193D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434B59FB-009F-4485-8E96-5426418F9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38930" y="4606219"/>
                <a:ext cx="3824420" cy="892552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8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Q: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 </a:t>
                </a:r>
                <a:r>
                  <a:rPr lang="en-US" altLang="en-US" sz="2400" dirty="0">
                    <a:latin typeface="Calibri" panose="020F0502020204030204" pitchFamily="34" charset="0"/>
                  </a:rPr>
                  <a:t>Why is this better than  	 an array </a:t>
                </a:r>
                <a:r>
                  <a:rPr lang="en-US" altLang="en-US" sz="2400" b="1" dirty="0">
                    <a:solidFill>
                      <a:srgbClr val="0066CC"/>
                    </a:solidFill>
                    <a:latin typeface="Calibri" panose="020F0502020204030204" pitchFamily="34" charset="0"/>
                  </a:rPr>
                  <a:t>Path</a:t>
                </a:r>
                <a:r>
                  <a:rPr lang="en-US" altLang="en-US" sz="2400" dirty="0">
                    <a:solidFill>
                      <a:srgbClr val="0066CC"/>
                    </a:solidFill>
                    <a:latin typeface="Calibri" panose="020F0502020204030204" pitchFamily="34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24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  <a:latin typeface="Calibri" panose="020F0502020204030204" pitchFamily="34" charset="0"/>
                  </a:rPr>
                  <a:t>]</a:t>
                </a:r>
                <a:r>
                  <a:rPr lang="en-US" altLang="en-US" sz="2400" dirty="0">
                    <a:latin typeface="Calibri" panose="020F0502020204030204" pitchFamily="34" charset="0"/>
                  </a:rPr>
                  <a:t>?</a:t>
                </a: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434B59FB-009F-4485-8E96-5426418F9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38930" y="4606219"/>
                <a:ext cx="3824420" cy="892552"/>
              </a:xfrm>
              <a:prstGeom prst="rect">
                <a:avLst/>
              </a:prstGeom>
              <a:blipFill>
                <a:blip r:embed="rId4"/>
                <a:stretch>
                  <a:fillRect l="-3006" t="-5298" b="-12583"/>
                </a:stretch>
              </a:blipFill>
              <a:ln w="28575">
                <a:solidFill>
                  <a:srgbClr val="C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96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A21DB5-B697-462B-BEA9-9AD3B08AEA0B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Undirected Graph Search Application: Connected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570708"/>
                <a:ext cx="9820043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  <a:tabLst>
                    <a:tab pos="574675" algn="l"/>
                    <a:tab pos="912813" algn="l"/>
                    <a:tab pos="1435100" algn="l"/>
                  </a:tabLst>
                </a:pPr>
                <a:r>
                  <a:rPr lang="en-US" altLang="en-US" sz="2800" dirty="0"/>
                  <a:t>Initial state: all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800" dirty="0"/>
                  <a:t> unvisited</a:t>
                </a:r>
                <a:br>
                  <a:rPr lang="en-US" altLang="en-US" sz="2800" dirty="0"/>
                </a:br>
                <a:r>
                  <a:rPr lang="en-US" alt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/>
                  <a:t> from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800" dirty="0"/>
                  <a:t> do:                                          	 	  		 	if </a:t>
                </a:r>
                <a:r>
                  <a:rPr lang="en-US" altLang="en-US" sz="2800" dirty="0">
                    <a:solidFill>
                      <a:srgbClr val="0066CC"/>
                    </a:solidFill>
                  </a:rPr>
                  <a:t>state(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>
                    <a:solidFill>
                      <a:srgbClr val="0066CC"/>
                    </a:solidFill>
                  </a:rPr>
                  <a:t>)</a:t>
                </a:r>
                <a:r>
                  <a:rPr lang="en-US" altLang="en-US" sz="2800" dirty="0"/>
                  <a:t> 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</a:t>
                </a:r>
                <a:r>
                  <a:rPr lang="en-US" altLang="en-US" sz="2800" dirty="0"/>
                  <a:t> </a:t>
                </a:r>
                <a:r>
                  <a:rPr lang="en-US" altLang="en-US" sz="2800" dirty="0">
                    <a:solidFill>
                      <a:srgbClr val="C00000"/>
                    </a:solidFill>
                  </a:rPr>
                  <a:t>fully-explored</a:t>
                </a:r>
                <a:r>
                  <a:rPr lang="en-US" altLang="en-US" sz="2800" dirty="0"/>
                  <a:t> then                                 		   			</a:t>
                </a:r>
                <a:r>
                  <a:rPr lang="en-US" altLang="en-US" sz="2800" dirty="0">
                    <a:solidFill>
                      <a:srgbClr val="0066CC"/>
                    </a:solidFill>
                  </a:rPr>
                  <a:t>BFS(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>
                    <a:solidFill>
                      <a:srgbClr val="0066CC"/>
                    </a:solidFill>
                  </a:rPr>
                  <a:t>)</a:t>
                </a:r>
                <a:r>
                  <a:rPr lang="en-US" altLang="en-US" sz="2800" dirty="0"/>
                  <a:t>: setting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2800" dirty="0"/>
                  <a:t> for each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800" dirty="0"/>
                  <a:t> found </a:t>
                </a:r>
                <a:br>
                  <a:rPr lang="en-US" altLang="en-US" sz="2800" dirty="0"/>
                </a:br>
                <a:r>
                  <a:rPr lang="en-US" altLang="en-US" sz="2800" dirty="0"/>
                  <a:t>				       (and marking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dirty="0">
                    <a:solidFill>
                      <a:srgbClr val="006600"/>
                    </a:solidFill>
                  </a:rPr>
                  <a:t>visited</a:t>
                </a:r>
                <a:r>
                  <a:rPr lang="en-US" altLang="en-US" sz="2800" dirty="0"/>
                  <a:t>/</a:t>
                </a:r>
                <a:r>
                  <a:rPr lang="en-US" altLang="en-US" sz="2800" dirty="0">
                    <a:solidFill>
                      <a:srgbClr val="C00000"/>
                    </a:solidFill>
                  </a:rPr>
                  <a:t>fully-explored</a:t>
                </a:r>
                <a:r>
                  <a:rPr lang="en-US" altLang="en-US" sz="2800" dirty="0"/>
                  <a:t>)         	                                                                                       </a:t>
                </a:r>
              </a:p>
              <a:p>
                <a:pPr lvl="3">
                  <a:tabLst>
                    <a:tab pos="574675" algn="l"/>
                    <a:tab pos="912813" algn="l"/>
                    <a:tab pos="1435100" algn="l"/>
                  </a:tabLst>
                </a:pPr>
                <a:endParaRPr lang="en-US" altLang="en-US" sz="1100" dirty="0"/>
              </a:p>
              <a:p>
                <a:pPr marL="0" indent="0">
                  <a:buNone/>
                  <a:tabLst>
                    <a:tab pos="574675" algn="l"/>
                    <a:tab pos="912813" algn="l"/>
                    <a:tab pos="1435100" algn="l"/>
                  </a:tabLst>
                </a:pPr>
                <a:r>
                  <a:rPr lang="en-US" altLang="en-US" sz="2800" dirty="0"/>
                  <a:t>Total cost: </a:t>
                </a:r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8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8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>
                  <a:solidFill>
                    <a:srgbClr val="0033CC"/>
                  </a:solidFill>
                </a:endParaRPr>
              </a:p>
              <a:p>
                <a:pPr lvl="1">
                  <a:tabLst>
                    <a:tab pos="574675" algn="l"/>
                    <a:tab pos="912813" algn="l"/>
                    <a:tab pos="1435100" algn="l"/>
                  </a:tabLst>
                </a:pPr>
                <a:r>
                  <a:rPr lang="en-US" altLang="en-US" sz="2400" dirty="0"/>
                  <a:t>Each vertex is touched once in outer procedure and edges examined in different BFS runs are disjoint </a:t>
                </a:r>
              </a:p>
              <a:p>
                <a:pPr lvl="1">
                  <a:tabLst>
                    <a:tab pos="574675" algn="l"/>
                    <a:tab pos="912813" algn="l"/>
                    <a:tab pos="1435100" algn="l"/>
                  </a:tabLst>
                </a:pPr>
                <a:r>
                  <a:rPr lang="en-US" altLang="en-US" sz="2400" dirty="0"/>
                  <a:t>Works also with Depth First Search ...</a:t>
                </a:r>
              </a:p>
            </p:txBody>
          </p:sp>
        </mc:Choice>
        <mc:Fallback xmlns="">
          <p:sp>
            <p:nvSpPr>
              <p:cNvPr id="1638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570708"/>
                <a:ext cx="9820043" cy="5200045"/>
              </a:xfrm>
              <a:blipFill>
                <a:blip r:embed="rId3"/>
                <a:stretch>
                  <a:fillRect l="-1241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509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/>
                  <a:t>DFS</a:t>
                </a:r>
                <a:r>
                  <a:rPr lang="en-US" altLang="en-US" b="0" dirty="0"/>
                  <a:t>(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b="0" dirty="0"/>
                  <a:t>)</a:t>
                </a:r>
                <a:r>
                  <a:rPr lang="en-US" altLang="en-US" dirty="0"/>
                  <a:t> – Recursive Procedure</a:t>
                </a:r>
              </a:p>
            </p:txBody>
          </p:sp>
        </mc:Choice>
        <mc:Fallback xmlns="">
          <p:sp>
            <p:nvSpPr>
              <p:cNvPr id="17411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  <a:tabLst>
                    <a:tab pos="795338" algn="l"/>
                    <a:tab pos="1311275" algn="l"/>
                  </a:tabLst>
                </a:pPr>
                <a:r>
                  <a:rPr lang="en-US" altLang="en-US" sz="2800" dirty="0"/>
                  <a:t>Global Initialization: mark all vertices "unvisited"</a:t>
                </a:r>
              </a:p>
              <a:p>
                <a:pPr>
                  <a:buNone/>
                  <a:tabLst>
                    <a:tab pos="795338" algn="l"/>
                    <a:tab pos="1311275" algn="l"/>
                  </a:tabLst>
                </a:pPr>
                <a:r>
                  <a:rPr lang="en-US" altLang="en-US" sz="2800" dirty="0">
                    <a:solidFill>
                      <a:srgbClr val="0066CC"/>
                    </a:solidFill>
                  </a:rPr>
                  <a:t>DFS(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</m:oMath>
                </a14:m>
                <a:r>
                  <a:rPr lang="en-US" altLang="en-US" sz="2800" dirty="0">
                    <a:solidFill>
                      <a:srgbClr val="0066CC"/>
                    </a:solidFill>
                  </a:rPr>
                  <a:t>)</a:t>
                </a:r>
              </a:p>
              <a:p>
                <a:pPr>
                  <a:buNone/>
                  <a:tabLst>
                    <a:tab pos="795338" algn="l"/>
                    <a:tab pos="1311275" algn="l"/>
                  </a:tabLst>
                </a:pPr>
                <a:r>
                  <a:rPr lang="en-US" altLang="en-US" sz="2800" dirty="0"/>
                  <a:t>	     mark 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800" dirty="0"/>
                  <a:t> “</a:t>
                </a:r>
                <a:r>
                  <a:rPr lang="en-US" altLang="en-US" sz="2800" dirty="0">
                    <a:solidFill>
                      <a:srgbClr val="006600"/>
                    </a:solidFill>
                  </a:rPr>
                  <a:t>visited</a:t>
                </a:r>
                <a:r>
                  <a:rPr lang="en-US" altLang="en-US" sz="2800" dirty="0"/>
                  <a:t>” and add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altLang="en-US" sz="2800" b="1" dirty="0"/>
              </a:p>
              <a:p>
                <a:pPr lvl="1">
                  <a:buNone/>
                  <a:tabLst>
                    <a:tab pos="795338" algn="l"/>
                    <a:tab pos="1311275" algn="l"/>
                  </a:tabLst>
                </a:pPr>
                <a:r>
                  <a:rPr lang="en-US" altLang="en-US" dirty="0"/>
                  <a:t>  for each edge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pPr lvl="1">
                  <a:buNone/>
                  <a:tabLst>
                    <a:tab pos="795338" algn="l"/>
                    <a:tab pos="1311275" algn="l"/>
                  </a:tabLst>
                </a:pPr>
                <a:r>
                  <a:rPr lang="en-US" altLang="en-US" dirty="0"/>
                  <a:t>	      if (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dirty="0"/>
                  <a:t> is “unvisited”)</a:t>
                </a:r>
              </a:p>
              <a:p>
                <a:pPr lvl="1">
                  <a:buNone/>
                  <a:tabLst>
                    <a:tab pos="795338" algn="l"/>
                    <a:tab pos="1311275" algn="l"/>
                  </a:tabLst>
                </a:pPr>
                <a:r>
                  <a:rPr lang="en-US" altLang="en-US" dirty="0">
                    <a:solidFill>
                      <a:srgbClr val="0066CC"/>
                    </a:solidFill>
                  </a:rPr>
                  <a:t>		          DFS(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dirty="0">
                    <a:solidFill>
                      <a:srgbClr val="0066CC"/>
                    </a:solidFill>
                  </a:rPr>
                  <a:t>)</a:t>
                </a:r>
                <a:endParaRPr lang="en-US" altLang="en-US" dirty="0"/>
              </a:p>
              <a:p>
                <a:pPr lvl="1">
                  <a:buNone/>
                  <a:tabLst>
                    <a:tab pos="795338" algn="l"/>
                    <a:tab pos="1311275" algn="l"/>
                  </a:tabLst>
                </a:pPr>
                <a:r>
                  <a:rPr lang="en-US" altLang="en-US" dirty="0"/>
                  <a:t>  mark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dirty="0"/>
                  <a:t> “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fully-explored</a:t>
                </a:r>
                <a:r>
                  <a:rPr lang="en-US" altLang="en-US" dirty="0"/>
                  <a:t>”</a:t>
                </a:r>
              </a:p>
              <a:p>
                <a:pPr lvl="1">
                  <a:buNone/>
                  <a:tabLst>
                    <a:tab pos="795338" algn="l"/>
                    <a:tab pos="1311275" algn="l"/>
                  </a:tabLst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1741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CE56A6-A028-4B83-AEE6-C873646512E9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04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7CE582-B64D-4303-BA18-9D75A621490D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/>
                  <a:t>Properties of DFS</a:t>
                </a:r>
                <a:r>
                  <a:rPr lang="en-US" altLang="en-US" b="0" dirty="0"/>
                  <a:t>(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b="0" dirty="0"/>
                  <a:t>)</a:t>
                </a:r>
              </a:p>
            </p:txBody>
          </p:sp>
        </mc:Choice>
        <mc:Fallback xmlns="">
          <p:sp>
            <p:nvSpPr>
              <p:cNvPr id="1843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3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811777"/>
                <a:ext cx="11458248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dirty="0"/>
                  <a:t>Like </a:t>
                </a:r>
                <a:r>
                  <a:rPr lang="en-US" altLang="en-US" sz="2800" dirty="0">
                    <a:solidFill>
                      <a:srgbClr val="0066CC"/>
                    </a:solidFill>
                  </a:rPr>
                  <a:t>BFS(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>
                    <a:solidFill>
                      <a:srgbClr val="0066CC"/>
                    </a:solidFill>
                  </a:rPr>
                  <a:t>)</a:t>
                </a:r>
                <a:r>
                  <a:rPr lang="en-US" altLang="en-US" sz="2800" dirty="0"/>
                  <a:t>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0066CC"/>
                    </a:solidFill>
                  </a:rPr>
                  <a:t>DFS(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dirty="0">
                    <a:solidFill>
                      <a:srgbClr val="0066CC"/>
                    </a:solidFill>
                  </a:rPr>
                  <a:t>)</a:t>
                </a:r>
                <a:r>
                  <a:rPr lang="en-US" altLang="en-US" dirty="0"/>
                  <a:t> visits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iff</a:t>
                </a:r>
                <a:r>
                  <a:rPr lang="en-US" altLang="en-US" dirty="0"/>
                  <a:t> there is a path in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dirty="0"/>
                  <a:t> from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Edges into undiscovered vertices define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depth-first spanning tree</a:t>
                </a:r>
                <a:r>
                  <a:rPr lang="en-US" altLang="en-US" dirty="0"/>
                  <a:t> of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altLang="en-US" b="1" dirty="0">
                  <a:solidFill>
                    <a:schemeClr val="tx2"/>
                  </a:solidFill>
                </a:endParaRPr>
              </a:p>
              <a:p>
                <a:pPr lvl="7"/>
                <a:endParaRPr lang="en-US" altLang="en-US" sz="1050" b="1" dirty="0">
                  <a:solidFill>
                    <a:schemeClr val="tx2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dirty="0"/>
                  <a:t>Unlike the BFS tree: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the DFS spanning tree </a:t>
                </a:r>
                <a:r>
                  <a:rPr lang="en-US" altLang="en-US" i="1" dirty="0"/>
                  <a:t>isn't</a:t>
                </a:r>
                <a:r>
                  <a:rPr lang="en-US" altLang="en-US" dirty="0"/>
                  <a:t> minimum depth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its levels </a:t>
                </a:r>
                <a:r>
                  <a:rPr lang="en-US" altLang="en-US" i="1" dirty="0"/>
                  <a:t>don't</a:t>
                </a:r>
                <a:r>
                  <a:rPr lang="en-US" altLang="en-US" dirty="0"/>
                  <a:t> reflect min distance from the root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non-tree edges </a:t>
                </a:r>
                <a:r>
                  <a:rPr lang="en-US" altLang="en-US" i="1" dirty="0"/>
                  <a:t>never</a:t>
                </a:r>
                <a:r>
                  <a:rPr lang="en-US" altLang="en-US" dirty="0"/>
                  <a:t> join vertices on the same or adjacent levels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dirty="0"/>
                  <a:t>BUT…</a:t>
                </a:r>
              </a:p>
            </p:txBody>
          </p:sp>
        </mc:Choice>
        <mc:Fallback xmlns="">
          <p:sp>
            <p:nvSpPr>
              <p:cNvPr id="184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811777"/>
                <a:ext cx="11458248" cy="5200045"/>
              </a:xfrm>
              <a:blipFill>
                <a:blip r:embed="rId4"/>
                <a:stretch>
                  <a:fillRect l="-1064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C97AE7-62A6-488D-BC8F-FC5B278E7BF5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Non-tree edges in DFS tree of </a:t>
            </a:r>
            <a:r>
              <a:rPr lang="en-US" altLang="en-US" b="1" dirty="0"/>
              <a:t>undirected</a:t>
            </a:r>
            <a:r>
              <a:rPr lang="en-US" altLang="en-US" dirty="0"/>
              <a:t> graphs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49" y="1811777"/>
            <a:ext cx="11058853" cy="520004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solidFill>
                  <a:srgbClr val="695082"/>
                </a:solidFill>
              </a:rPr>
              <a:t>Claim:</a:t>
            </a:r>
            <a:r>
              <a:rPr lang="en-US" altLang="en-US" dirty="0"/>
              <a:t> All non-tree edges join a vertex and one of its  	  	    	   </a:t>
            </a:r>
            <a:r>
              <a:rPr lang="en-US" altLang="en-US" dirty="0" err="1"/>
              <a:t>descendents</a:t>
            </a:r>
            <a:r>
              <a:rPr lang="en-US" altLang="en-US" dirty="0"/>
              <a:t>/ancestors in the DFS tree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In other words ... No “cross edges”.</a:t>
            </a:r>
          </a:p>
        </p:txBody>
      </p:sp>
      <p:grpSp>
        <p:nvGrpSpPr>
          <p:cNvPr id="2" name="Group 1" descr="Diagram showing what kinds of non-tree edges show up wrt a DFS tree.">
            <a:extLst>
              <a:ext uri="{FF2B5EF4-FFF2-40B4-BE49-F238E27FC236}">
                <a16:creationId xmlns:a16="http://schemas.microsoft.com/office/drawing/2014/main" id="{12F2D0F9-02BF-4055-9700-59444DCB9B6F}"/>
              </a:ext>
            </a:extLst>
          </p:cNvPr>
          <p:cNvGrpSpPr/>
          <p:nvPr/>
        </p:nvGrpSpPr>
        <p:grpSpPr>
          <a:xfrm>
            <a:off x="4374195" y="4039162"/>
            <a:ext cx="3022600" cy="1981199"/>
            <a:chOff x="5588000" y="3810001"/>
            <a:chExt cx="3022600" cy="1981199"/>
          </a:xfrm>
        </p:grpSpPr>
        <p:sp>
          <p:nvSpPr>
            <p:cNvPr id="19461" name="AutoShape 4" descr="25%"/>
            <p:cNvSpPr>
              <a:spLocks noChangeArrowheads="1"/>
            </p:cNvSpPr>
            <p:nvPr/>
          </p:nvSpPr>
          <p:spPr bwMode="auto">
            <a:xfrm>
              <a:off x="5638800" y="4762500"/>
              <a:ext cx="990600" cy="1028700"/>
            </a:xfrm>
            <a:prstGeom prst="triangle">
              <a:avLst>
                <a:gd name="adj" fmla="val 50000"/>
              </a:avLst>
            </a:prstGeom>
            <a:pattFill prst="pct25">
              <a:fgClr>
                <a:srgbClr val="FF0000"/>
              </a:fgClr>
              <a:bgClr>
                <a:srgbClr val="FFFFFF"/>
              </a:bgClr>
            </a:patt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62" name="AutoShape 5" descr="25%"/>
            <p:cNvSpPr>
              <a:spLocks noChangeArrowheads="1"/>
            </p:cNvSpPr>
            <p:nvPr/>
          </p:nvSpPr>
          <p:spPr bwMode="auto">
            <a:xfrm>
              <a:off x="7315200" y="4762500"/>
              <a:ext cx="1295400" cy="1028700"/>
            </a:xfrm>
            <a:prstGeom prst="triangle">
              <a:avLst>
                <a:gd name="adj" fmla="val 50000"/>
              </a:avLst>
            </a:prstGeom>
            <a:pattFill prst="pct25">
              <a:fgClr>
                <a:srgbClr val="FF0000"/>
              </a:fgClr>
              <a:bgClr>
                <a:srgbClr val="FFFFFF"/>
              </a:bgClr>
            </a:patt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9463" name="AutoShape 6"/>
            <p:cNvCxnSpPr>
              <a:cxnSpLocks noChangeShapeType="1"/>
              <a:endCxn id="19465" idx="1"/>
            </p:cNvCxnSpPr>
            <p:nvPr/>
          </p:nvCxnSpPr>
          <p:spPr bwMode="auto">
            <a:xfrm flipV="1">
              <a:off x="6134101" y="3848100"/>
              <a:ext cx="938213" cy="91440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64" name="AutoShape 7"/>
            <p:cNvCxnSpPr>
              <a:cxnSpLocks noChangeShapeType="1"/>
              <a:endCxn id="19465" idx="3"/>
            </p:cNvCxnSpPr>
            <p:nvPr/>
          </p:nvCxnSpPr>
          <p:spPr bwMode="auto">
            <a:xfrm flipH="1" flipV="1">
              <a:off x="7177088" y="3848101"/>
              <a:ext cx="785812" cy="900113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465" name="Rectangle 8"/>
            <p:cNvSpPr>
              <a:spLocks noChangeArrowheads="1"/>
            </p:cNvSpPr>
            <p:nvPr/>
          </p:nvSpPr>
          <p:spPr bwMode="auto">
            <a:xfrm>
              <a:off x="7086600" y="3810001"/>
              <a:ext cx="76200" cy="74613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66" name="Line 9"/>
            <p:cNvSpPr>
              <a:spLocks noChangeShapeType="1"/>
            </p:cNvSpPr>
            <p:nvPr/>
          </p:nvSpPr>
          <p:spPr bwMode="auto">
            <a:xfrm flipH="1" flipV="1">
              <a:off x="6477000" y="5410200"/>
              <a:ext cx="1066800" cy="76200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Line 10"/>
            <p:cNvSpPr>
              <a:spLocks noChangeShapeType="1"/>
            </p:cNvSpPr>
            <p:nvPr/>
          </p:nvSpPr>
          <p:spPr bwMode="auto">
            <a:xfrm>
              <a:off x="6781801" y="5257800"/>
              <a:ext cx="290513" cy="3810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Line 11"/>
            <p:cNvSpPr>
              <a:spLocks noChangeShapeType="1"/>
            </p:cNvSpPr>
            <p:nvPr/>
          </p:nvSpPr>
          <p:spPr bwMode="auto">
            <a:xfrm flipH="1">
              <a:off x="6781800" y="5257800"/>
              <a:ext cx="304800" cy="3810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Freeform 12"/>
            <p:cNvSpPr>
              <a:spLocks/>
            </p:cNvSpPr>
            <p:nvPr/>
          </p:nvSpPr>
          <p:spPr bwMode="auto">
            <a:xfrm>
              <a:off x="7620000" y="4267200"/>
              <a:ext cx="635000" cy="914400"/>
            </a:xfrm>
            <a:custGeom>
              <a:avLst/>
              <a:gdLst>
                <a:gd name="T0" fmla="*/ 0 w 400"/>
                <a:gd name="T1" fmla="*/ 0 h 576"/>
                <a:gd name="T2" fmla="*/ 533400 w 400"/>
                <a:gd name="T3" fmla="*/ 152400 h 576"/>
                <a:gd name="T4" fmla="*/ 609600 w 400"/>
                <a:gd name="T5" fmla="*/ 9144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0" h="576">
                  <a:moveTo>
                    <a:pt x="0" y="0"/>
                  </a:moveTo>
                  <a:cubicBezTo>
                    <a:pt x="136" y="0"/>
                    <a:pt x="272" y="0"/>
                    <a:pt x="336" y="96"/>
                  </a:cubicBezTo>
                  <a:cubicBezTo>
                    <a:pt x="400" y="192"/>
                    <a:pt x="376" y="496"/>
                    <a:pt x="384" y="576"/>
                  </a:cubicBezTo>
                </a:path>
              </a:pathLst>
            </a:custGeom>
            <a:noFill/>
            <a:ln w="57150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Freeform 13"/>
            <p:cNvSpPr>
              <a:spLocks/>
            </p:cNvSpPr>
            <p:nvPr/>
          </p:nvSpPr>
          <p:spPr bwMode="auto">
            <a:xfrm>
              <a:off x="5588000" y="4953000"/>
              <a:ext cx="431800" cy="685800"/>
            </a:xfrm>
            <a:custGeom>
              <a:avLst/>
              <a:gdLst>
                <a:gd name="T0" fmla="*/ 127000 w 272"/>
                <a:gd name="T1" fmla="*/ 685800 h 432"/>
                <a:gd name="T2" fmla="*/ 50800 w 272"/>
                <a:gd name="T3" fmla="*/ 228600 h 432"/>
                <a:gd name="T4" fmla="*/ 431800 w 272"/>
                <a:gd name="T5" fmla="*/ 0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432">
                  <a:moveTo>
                    <a:pt x="80" y="432"/>
                  </a:moveTo>
                  <a:cubicBezTo>
                    <a:pt x="40" y="324"/>
                    <a:pt x="0" y="216"/>
                    <a:pt x="32" y="144"/>
                  </a:cubicBezTo>
                  <a:cubicBezTo>
                    <a:pt x="64" y="72"/>
                    <a:pt x="168" y="36"/>
                    <a:pt x="272" y="0"/>
                  </a:cubicBezTo>
                </a:path>
              </a:pathLst>
            </a:custGeom>
            <a:noFill/>
            <a:ln w="57150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1955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652154-58A9-4150-821E-088C64041FAC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No cross edges in DFS on undirected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429394"/>
                <a:ext cx="10667832" cy="5200045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Claim: </a:t>
                </a:r>
                <a:r>
                  <a:rPr lang="en-US" altLang="en-US" sz="2800" dirty="0"/>
                  <a:t>During </a:t>
                </a:r>
                <a:r>
                  <a:rPr lang="en-US" altLang="en-US" sz="2800" dirty="0">
                    <a:solidFill>
                      <a:srgbClr val="0066CC"/>
                    </a:solidFill>
                  </a:rPr>
                  <a:t>DFS(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800" dirty="0">
                    <a:solidFill>
                      <a:srgbClr val="0066CC"/>
                    </a:solidFill>
                  </a:rPr>
                  <a:t>)</a:t>
                </a:r>
                <a:r>
                  <a:rPr lang="en-US" altLang="en-US" sz="2800" dirty="0"/>
                  <a:t> every vertex marked “</a:t>
                </a:r>
                <a:r>
                  <a:rPr lang="en-US" altLang="en-US" sz="2800" dirty="0">
                    <a:solidFill>
                      <a:srgbClr val="006600"/>
                    </a:solidFill>
                  </a:rPr>
                  <a:t>visited</a:t>
                </a:r>
                <a:r>
                  <a:rPr lang="en-US" altLang="en-US" sz="2800" dirty="0"/>
                  <a:t>” is a descendant of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800" dirty="0"/>
                  <a:t>   	 in the DFS tree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altLang="en-US" sz="2800" b="1" dirty="0">
                  <a:solidFill>
                    <a:srgbClr val="0033CC"/>
                  </a:solidFill>
                </a:endParaRPr>
              </a:p>
              <a:p>
                <a:pPr lvl="4" eaLnBrk="1" hangingPunct="1">
                  <a:lnSpc>
                    <a:spcPct val="90000"/>
                  </a:lnSpc>
                </a:pPr>
                <a:endParaRPr lang="en-US" altLang="en-US" sz="1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Claim: </a:t>
                </a:r>
                <a:r>
                  <a:rPr lang="en-US" altLang="en-US" sz="2800" dirty="0"/>
                  <a:t>For every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2800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800" dirty="0"/>
                  <a:t>in the DFS tree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en-US" sz="2800" dirty="0"/>
                  <a:t>,  if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8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8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 is an edge </a:t>
                </a:r>
                <a:r>
                  <a:rPr lang="en-US" altLang="en-US" sz="2800" i="1" dirty="0"/>
                  <a:t>not</a:t>
                </a:r>
                <a:r>
                  <a:rPr lang="en-US" alt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en-US" sz="2800" dirty="0"/>
                  <a:t>      	 then one of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2800" dirty="0"/>
                  <a:t> is an ancestor of the other in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altLang="en-US" sz="28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b="1" dirty="0">
                    <a:solidFill>
                      <a:srgbClr val="006600"/>
                    </a:solidFill>
                  </a:rPr>
                  <a:t>Proof:</a:t>
                </a:r>
                <a:r>
                  <a:rPr lang="en-US" altLang="en-US" sz="2800" dirty="0"/>
                  <a:t> </a:t>
                </a:r>
              </a:p>
              <a:p>
                <a:pPr lvl="2"/>
                <a:r>
                  <a:rPr lang="en-US" altLang="en-US" sz="2400" dirty="0"/>
                  <a:t>One of 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DFS(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</a:rPr>
                  <a:t>)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en-US" sz="2400" dirty="0"/>
                  <a:t>or 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DFS(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</a:rPr>
                  <a:t>)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is called first, suppose WLOG that 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DFS(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</a:rPr>
                  <a:t>)</a:t>
                </a:r>
                <a:r>
                  <a:rPr lang="en-US" altLang="en-US" sz="2400" dirty="0"/>
                  <a:t> was called before 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DFS(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</a:rPr>
                  <a:t>)</a:t>
                </a:r>
                <a:endParaRPr lang="en-US" altLang="en-US" sz="2400" dirty="0">
                  <a:solidFill>
                    <a:srgbClr val="0033CC"/>
                  </a:solidFill>
                </a:endParaRP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en-US" sz="2400" dirty="0"/>
                  <a:t>During 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DFS(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</a:rPr>
                  <a:t>)</a:t>
                </a:r>
                <a:r>
                  <a:rPr lang="en-US" altLang="en-US" sz="2400" dirty="0"/>
                  <a:t>, the edge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examined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a </a:t>
                </a:r>
                <a:r>
                  <a:rPr lang="en-US" altLang="en-US" sz="2400" i="1" dirty="0"/>
                  <a:t>not</a:t>
                </a:r>
                <a:r>
                  <a:rPr lang="en-US" altLang="en-US" sz="2400" dirty="0"/>
                  <a:t> an edge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en-US" sz="24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was already visited when edge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was examined during 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DFS(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>
                    <a:solidFill>
                      <a:srgbClr val="0033CC"/>
                    </a:solidFill>
                  </a:rPr>
                  <a:t>)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Therefore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2400" dirty="0"/>
                  <a:t> was visited during the call to 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DFS(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</a:rPr>
                  <a:t>) </a:t>
                </a:r>
                <a:r>
                  <a:rPr lang="en-US" altLang="en-US" sz="2400" dirty="0"/>
                  <a:t>so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2400" dirty="0"/>
                  <a:t> is a descendant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2048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429394"/>
                <a:ext cx="10667832" cy="5200045"/>
              </a:xfrm>
              <a:blipFill>
                <a:blip r:embed="rId3"/>
                <a:stretch>
                  <a:fillRect l="-1143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95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/>
                  <a:t>DFS</a:t>
                </a:r>
                <a:r>
                  <a:rPr lang="en-US" altLang="en-US" b="0" dirty="0"/>
                  <a:t>(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b="0" dirty="0"/>
                  <a:t>)</a:t>
                </a:r>
                <a:r>
                  <a:rPr lang="en-US" altLang="en-US" dirty="0"/>
                  <a:t> for a directed graph</a:t>
                </a:r>
              </a:p>
            </p:txBody>
          </p:sp>
        </mc:Choice>
        <mc:Fallback xmlns="">
          <p:sp>
            <p:nvSpPr>
              <p:cNvPr id="24579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9F93DD-93F1-43D8-A603-4A6746F34AA4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A DFS on a graph showing tree and non-tree edges.">
            <a:extLst>
              <a:ext uri="{FF2B5EF4-FFF2-40B4-BE49-F238E27FC236}">
                <a16:creationId xmlns:a16="http://schemas.microsoft.com/office/drawing/2014/main" id="{CF455E93-6B1A-462B-9D52-09BBD11D9A3E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1508760"/>
            <a:ext cx="6248400" cy="5105400"/>
            <a:chOff x="2667000" y="1600200"/>
            <a:chExt cx="6248400" cy="5105400"/>
          </a:xfrm>
        </p:grpSpPr>
        <p:sp>
          <p:nvSpPr>
            <p:cNvPr id="24580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581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582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4583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4584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4585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4586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4587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4588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4589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4590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24591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24592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24593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594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595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596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597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598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599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600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601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602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603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604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605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606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607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608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609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610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611" name="Line 34"/>
            <p:cNvSpPr>
              <a:spLocks noChangeShapeType="1"/>
            </p:cNvSpPr>
            <p:nvPr/>
          </p:nvSpPr>
          <p:spPr bwMode="auto">
            <a:xfrm>
              <a:off x="5181599" y="2743200"/>
              <a:ext cx="381001" cy="15240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A46F75B-E7B0-190F-4403-63CE4A62AD48}"/>
              </a:ext>
            </a:extLst>
          </p:cNvPr>
          <p:cNvSpPr txBox="1"/>
          <p:nvPr/>
        </p:nvSpPr>
        <p:spPr>
          <a:xfrm>
            <a:off x="365760" y="1938373"/>
            <a:ext cx="370332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Nodes were visited in numeric order.</a:t>
            </a:r>
          </a:p>
          <a:p>
            <a:r>
              <a:rPr lang="en-US" dirty="0">
                <a:solidFill>
                  <a:srgbClr val="FF0000"/>
                </a:solidFill>
              </a:rPr>
              <a:t>How can we tell?</a:t>
            </a:r>
          </a:p>
        </p:txBody>
      </p:sp>
      <p:sp>
        <p:nvSpPr>
          <p:cNvPr id="4" name="Rectangle 38">
            <a:extLst>
              <a:ext uri="{FF2B5EF4-FFF2-40B4-BE49-F238E27FC236}">
                <a16:creationId xmlns:a16="http://schemas.microsoft.com/office/drawing/2014/main" id="{F2D773E1-2D7E-63F9-A3E3-8755C12D7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6280" y="1027906"/>
            <a:ext cx="223772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latin typeface="Calibri" panose="020F0502020204030204" pitchFamily="34" charset="0"/>
                <a:sym typeface="Symbol" panose="05050102010706020507" pitchFamily="18" charset="2"/>
              </a:rPr>
              <a:t>  </a:t>
            </a:r>
            <a:r>
              <a:rPr lang="en-US" altLang="en-US" sz="2400" b="1" dirty="0">
                <a:latin typeface="Calibri" panose="020F0502020204030204" pitchFamily="34" charset="0"/>
              </a:rPr>
              <a:t> tree edges   </a:t>
            </a:r>
          </a:p>
        </p:txBody>
      </p:sp>
    </p:spTree>
    <p:extLst>
      <p:ext uri="{BB962C8B-B14F-4D97-AF65-F5344CB8AC3E}">
        <p14:creationId xmlns:p14="http://schemas.microsoft.com/office/powerpoint/2010/main" val="687151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/>
                  <a:t>DFS</a:t>
                </a:r>
                <a:r>
                  <a:rPr lang="en-US" altLang="en-US" b="0" dirty="0"/>
                  <a:t>(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b="0" dirty="0"/>
                  <a:t>)</a:t>
                </a:r>
              </a:p>
            </p:txBody>
          </p:sp>
        </mc:Choice>
        <mc:Fallback xmlns="">
          <p:sp>
            <p:nvSpPr>
              <p:cNvPr id="2560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C8E549-72ED-4AE2-B26C-59FBE551F645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2" descr="Diagram of DFS tree with edges categorized as tree edges, back edges, forward edges, and right-to-left cross edges.">
            <a:extLst>
              <a:ext uri="{FF2B5EF4-FFF2-40B4-BE49-F238E27FC236}">
                <a16:creationId xmlns:a16="http://schemas.microsoft.com/office/drawing/2014/main" id="{6EAF7988-B70C-4A41-998E-E14A2F4E7ACD}"/>
              </a:ext>
            </a:extLst>
          </p:cNvPr>
          <p:cNvGrpSpPr/>
          <p:nvPr/>
        </p:nvGrpSpPr>
        <p:grpSpPr>
          <a:xfrm>
            <a:off x="2468880" y="914400"/>
            <a:ext cx="6248400" cy="5105400"/>
            <a:chOff x="2961004" y="914400"/>
            <a:chExt cx="6248400" cy="5105400"/>
          </a:xfrm>
        </p:grpSpPr>
        <p:sp>
          <p:nvSpPr>
            <p:cNvPr id="25604" name="Oval 3"/>
            <p:cNvSpPr>
              <a:spLocks noChangeArrowheads="1"/>
            </p:cNvSpPr>
            <p:nvPr/>
          </p:nvSpPr>
          <p:spPr bwMode="auto">
            <a:xfrm>
              <a:off x="6237604" y="914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605" name="Oval 4"/>
            <p:cNvSpPr>
              <a:spLocks noChangeArrowheads="1"/>
            </p:cNvSpPr>
            <p:nvPr/>
          </p:nvSpPr>
          <p:spPr bwMode="auto">
            <a:xfrm>
              <a:off x="5247004" y="1676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5606" name="Oval 5"/>
            <p:cNvSpPr>
              <a:spLocks noChangeArrowheads="1"/>
            </p:cNvSpPr>
            <p:nvPr/>
          </p:nvSpPr>
          <p:spPr bwMode="auto">
            <a:xfrm>
              <a:off x="7761604" y="1905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5607" name="Oval 6"/>
            <p:cNvSpPr>
              <a:spLocks noChangeArrowheads="1"/>
            </p:cNvSpPr>
            <p:nvPr/>
          </p:nvSpPr>
          <p:spPr bwMode="auto">
            <a:xfrm>
              <a:off x="5704204" y="4572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5608" name="Oval 7"/>
            <p:cNvSpPr>
              <a:spLocks noChangeArrowheads="1"/>
            </p:cNvSpPr>
            <p:nvPr/>
          </p:nvSpPr>
          <p:spPr bwMode="auto">
            <a:xfrm>
              <a:off x="5704204" y="3581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5609" name="Oval 8"/>
            <p:cNvSpPr>
              <a:spLocks noChangeArrowheads="1"/>
            </p:cNvSpPr>
            <p:nvPr/>
          </p:nvSpPr>
          <p:spPr bwMode="auto">
            <a:xfrm>
              <a:off x="4408804" y="2362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5610" name="Oval 9"/>
            <p:cNvSpPr>
              <a:spLocks noChangeArrowheads="1"/>
            </p:cNvSpPr>
            <p:nvPr/>
          </p:nvSpPr>
          <p:spPr bwMode="auto">
            <a:xfrm>
              <a:off x="4408804" y="3505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5611" name="Oval 10"/>
            <p:cNvSpPr>
              <a:spLocks noChangeArrowheads="1"/>
            </p:cNvSpPr>
            <p:nvPr/>
          </p:nvSpPr>
          <p:spPr bwMode="auto">
            <a:xfrm>
              <a:off x="4027804" y="4495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5612" name="Oval 11"/>
            <p:cNvSpPr>
              <a:spLocks noChangeArrowheads="1"/>
            </p:cNvSpPr>
            <p:nvPr/>
          </p:nvSpPr>
          <p:spPr bwMode="auto">
            <a:xfrm>
              <a:off x="2961004" y="4953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5613" name="Oval 12"/>
            <p:cNvSpPr>
              <a:spLocks noChangeArrowheads="1"/>
            </p:cNvSpPr>
            <p:nvPr/>
          </p:nvSpPr>
          <p:spPr bwMode="auto">
            <a:xfrm>
              <a:off x="3570604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5614" name="Oval 13"/>
            <p:cNvSpPr>
              <a:spLocks noChangeArrowheads="1"/>
            </p:cNvSpPr>
            <p:nvPr/>
          </p:nvSpPr>
          <p:spPr bwMode="auto">
            <a:xfrm>
              <a:off x="7761604" y="2895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25615" name="Oval 14"/>
            <p:cNvSpPr>
              <a:spLocks noChangeArrowheads="1"/>
            </p:cNvSpPr>
            <p:nvPr/>
          </p:nvSpPr>
          <p:spPr bwMode="auto">
            <a:xfrm>
              <a:off x="8828404" y="3200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25616" name="Oval 15"/>
            <p:cNvSpPr>
              <a:spLocks noChangeArrowheads="1"/>
            </p:cNvSpPr>
            <p:nvPr/>
          </p:nvSpPr>
          <p:spPr bwMode="auto">
            <a:xfrm>
              <a:off x="8828404" y="4114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25617" name="Line 16"/>
            <p:cNvSpPr>
              <a:spLocks noChangeShapeType="1"/>
            </p:cNvSpPr>
            <p:nvPr/>
          </p:nvSpPr>
          <p:spPr bwMode="auto">
            <a:xfrm flipH="1">
              <a:off x="5628004" y="1295400"/>
              <a:ext cx="6858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18" name="Line 17"/>
            <p:cNvSpPr>
              <a:spLocks noChangeShapeType="1"/>
            </p:cNvSpPr>
            <p:nvPr/>
          </p:nvSpPr>
          <p:spPr bwMode="auto">
            <a:xfrm flipH="1">
              <a:off x="4789804" y="1981200"/>
              <a:ext cx="4572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19" name="Line 18"/>
            <p:cNvSpPr>
              <a:spLocks noChangeShapeType="1"/>
            </p:cNvSpPr>
            <p:nvPr/>
          </p:nvSpPr>
          <p:spPr bwMode="auto">
            <a:xfrm>
              <a:off x="4561204" y="27432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0" name="Line 19"/>
            <p:cNvSpPr>
              <a:spLocks noChangeShapeType="1"/>
            </p:cNvSpPr>
            <p:nvPr/>
          </p:nvSpPr>
          <p:spPr bwMode="auto">
            <a:xfrm flipH="1">
              <a:off x="4332604" y="38862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1" name="Line 20"/>
            <p:cNvSpPr>
              <a:spLocks noChangeShapeType="1"/>
            </p:cNvSpPr>
            <p:nvPr/>
          </p:nvSpPr>
          <p:spPr bwMode="auto">
            <a:xfrm flipH="1">
              <a:off x="3342004" y="48006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2" name="Line 21"/>
            <p:cNvSpPr>
              <a:spLocks noChangeShapeType="1"/>
            </p:cNvSpPr>
            <p:nvPr/>
          </p:nvSpPr>
          <p:spPr bwMode="auto">
            <a:xfrm>
              <a:off x="3265804" y="53340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3" name="Line 22"/>
            <p:cNvSpPr>
              <a:spLocks noChangeShapeType="1"/>
            </p:cNvSpPr>
            <p:nvPr/>
          </p:nvSpPr>
          <p:spPr bwMode="auto">
            <a:xfrm>
              <a:off x="4789804" y="27432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4" name="Line 23"/>
            <p:cNvSpPr>
              <a:spLocks noChangeShapeType="1"/>
            </p:cNvSpPr>
            <p:nvPr/>
          </p:nvSpPr>
          <p:spPr bwMode="auto">
            <a:xfrm>
              <a:off x="5856604" y="40386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5" name="Line 24"/>
            <p:cNvSpPr>
              <a:spLocks noChangeShapeType="1"/>
            </p:cNvSpPr>
            <p:nvPr/>
          </p:nvSpPr>
          <p:spPr bwMode="auto">
            <a:xfrm>
              <a:off x="6618604" y="1219200"/>
              <a:ext cx="11430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6" name="Line 25"/>
            <p:cNvSpPr>
              <a:spLocks noChangeShapeType="1"/>
            </p:cNvSpPr>
            <p:nvPr/>
          </p:nvSpPr>
          <p:spPr bwMode="auto">
            <a:xfrm>
              <a:off x="7990204" y="23622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7" name="Line 26"/>
            <p:cNvSpPr>
              <a:spLocks noChangeShapeType="1"/>
            </p:cNvSpPr>
            <p:nvPr/>
          </p:nvSpPr>
          <p:spPr bwMode="auto">
            <a:xfrm>
              <a:off x="8142604" y="3124200"/>
              <a:ext cx="609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8" name="Line 27"/>
            <p:cNvSpPr>
              <a:spLocks noChangeShapeType="1"/>
            </p:cNvSpPr>
            <p:nvPr/>
          </p:nvSpPr>
          <p:spPr bwMode="auto">
            <a:xfrm>
              <a:off x="8980804" y="36576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9" name="Line 28"/>
            <p:cNvSpPr>
              <a:spLocks noChangeShapeType="1"/>
            </p:cNvSpPr>
            <p:nvPr/>
          </p:nvSpPr>
          <p:spPr bwMode="auto">
            <a:xfrm flipH="1" flipV="1">
              <a:off x="8142604" y="2286000"/>
              <a:ext cx="83820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30" name="Line 29"/>
            <p:cNvSpPr>
              <a:spLocks noChangeShapeType="1"/>
            </p:cNvSpPr>
            <p:nvPr/>
          </p:nvSpPr>
          <p:spPr bwMode="auto">
            <a:xfrm flipV="1">
              <a:off x="3799204" y="495300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31" name="Line 30"/>
            <p:cNvSpPr>
              <a:spLocks noChangeShapeType="1"/>
            </p:cNvSpPr>
            <p:nvPr/>
          </p:nvSpPr>
          <p:spPr bwMode="auto">
            <a:xfrm flipV="1">
              <a:off x="3189604" y="2743200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32" name="Line 31"/>
            <p:cNvSpPr>
              <a:spLocks noChangeShapeType="1"/>
            </p:cNvSpPr>
            <p:nvPr/>
          </p:nvSpPr>
          <p:spPr bwMode="auto">
            <a:xfrm flipH="1" flipV="1">
              <a:off x="5628004" y="19812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33" name="Line 32"/>
            <p:cNvSpPr>
              <a:spLocks noChangeShapeType="1"/>
            </p:cNvSpPr>
            <p:nvPr/>
          </p:nvSpPr>
          <p:spPr bwMode="auto">
            <a:xfrm flipH="1">
              <a:off x="6085204" y="22860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34" name="Line 33"/>
            <p:cNvSpPr>
              <a:spLocks noChangeShapeType="1"/>
            </p:cNvSpPr>
            <p:nvPr/>
          </p:nvSpPr>
          <p:spPr bwMode="auto">
            <a:xfrm flipH="1">
              <a:off x="3951604" y="4876800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35" name="Line 34"/>
            <p:cNvSpPr>
              <a:spLocks noChangeShapeType="1"/>
            </p:cNvSpPr>
            <p:nvPr/>
          </p:nvSpPr>
          <p:spPr bwMode="auto">
            <a:xfrm>
              <a:off x="5475604" y="2057400"/>
              <a:ext cx="381000" cy="1524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40" name="Rectangle 39"/>
            <p:cNvSpPr>
              <a:spLocks noChangeArrowheads="1"/>
            </p:cNvSpPr>
            <p:nvPr/>
          </p:nvSpPr>
          <p:spPr bwMode="auto">
            <a:xfrm>
              <a:off x="6678153" y="5347643"/>
              <a:ext cx="2493888" cy="461665"/>
            </a:xfrm>
            <a:prstGeom prst="rect">
              <a:avLst/>
            </a:prstGeom>
            <a:noFill/>
            <a:ln w="28575">
              <a:solidFill>
                <a:srgbClr val="69508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695082"/>
                  </a:solidFill>
                  <a:latin typeface="Calibri" panose="020F0502020204030204" pitchFamily="34" charset="0"/>
                </a:rPr>
                <a:t>NO </a:t>
              </a:r>
              <a:r>
                <a:rPr lang="en-US" altLang="en-US" sz="2400" b="1" dirty="0">
                  <a:solidFill>
                    <a:srgbClr val="695082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</a:t>
              </a:r>
              <a:r>
                <a:rPr lang="en-US" altLang="en-US" sz="2400" b="1" dirty="0">
                  <a:solidFill>
                    <a:srgbClr val="695082"/>
                  </a:solidFill>
                  <a:latin typeface="Calibri" panose="020F0502020204030204" pitchFamily="34" charset="0"/>
                </a:rPr>
                <a:t> cross edges</a:t>
              </a:r>
            </a:p>
          </p:txBody>
        </p:sp>
      </p:grpSp>
      <p:sp>
        <p:nvSpPr>
          <p:cNvPr id="2" name="Rectangle 36">
            <a:extLst>
              <a:ext uri="{FF2B5EF4-FFF2-40B4-BE49-F238E27FC236}">
                <a16:creationId xmlns:a16="http://schemas.microsoft.com/office/drawing/2014/main" id="{BD4DAA6E-A621-B4C6-210A-9B4C47E5B399}"/>
              </a:ext>
            </a:extLst>
          </p:cNvPr>
          <p:cNvSpPr>
            <a:spLocks noChangeArrowheads="1"/>
          </p:cNvSpPr>
          <p:nvPr/>
        </p:nvSpPr>
        <p:spPr bwMode="auto">
          <a:xfrm rot="17988727">
            <a:off x="2555463" y="3497087"/>
            <a:ext cx="1235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back edge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43E7FC5A-E3EE-37E8-F578-0517FF8C22E9}"/>
              </a:ext>
            </a:extLst>
          </p:cNvPr>
          <p:cNvSpPr>
            <a:spLocks noChangeArrowheads="1"/>
          </p:cNvSpPr>
          <p:nvPr/>
        </p:nvSpPr>
        <p:spPr bwMode="auto">
          <a:xfrm rot="2873999">
            <a:off x="7690986" y="2526629"/>
            <a:ext cx="1235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back edge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78CFF85A-3E36-27F1-DFD2-622492321963}"/>
              </a:ext>
            </a:extLst>
          </p:cNvPr>
          <p:cNvSpPr>
            <a:spLocks noChangeArrowheads="1"/>
          </p:cNvSpPr>
          <p:nvPr/>
        </p:nvSpPr>
        <p:spPr bwMode="auto">
          <a:xfrm rot="17714758">
            <a:off x="2967525" y="5141565"/>
            <a:ext cx="6687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back</a:t>
            </a:r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987FA954-01E0-3A37-7545-AC1B0ADBC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044" y="2353703"/>
            <a:ext cx="10654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9900"/>
                </a:solidFill>
                <a:latin typeface="Calibri" panose="020F0502020204030204" pitchFamily="34" charset="0"/>
              </a:rPr>
              <a:t>forward </a:t>
            </a:r>
          </a:p>
          <a:p>
            <a:pPr algn="ctr"/>
            <a:r>
              <a:rPr lang="en-US" altLang="en-US" dirty="0">
                <a:solidFill>
                  <a:srgbClr val="009900"/>
                </a:solidFill>
                <a:latin typeface="Calibri" panose="020F0502020204030204" pitchFamily="34" charset="0"/>
              </a:rPr>
              <a:t>edge</a:t>
            </a: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5C325-ACB8-BCA2-16B4-1E438FBB2829}"/>
              </a:ext>
            </a:extLst>
          </p:cNvPr>
          <p:cNvSpPr txBox="1"/>
          <p:nvPr/>
        </p:nvSpPr>
        <p:spPr>
          <a:xfrm rot="231724">
            <a:off x="5570609" y="1733155"/>
            <a:ext cx="1508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0033CC"/>
                </a:solidFill>
                <a:latin typeface="Calibri" panose="020F0502020204030204" pitchFamily="34" charset="0"/>
              </a:rPr>
              <a:t>cross edge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60B18-A0B1-1AB2-2336-1FCD876E49A5}"/>
              </a:ext>
            </a:extLst>
          </p:cNvPr>
          <p:cNvSpPr txBox="1"/>
          <p:nvPr/>
        </p:nvSpPr>
        <p:spPr>
          <a:xfrm rot="19295485">
            <a:off x="5821415" y="2835465"/>
            <a:ext cx="1508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0033CC"/>
                </a:solidFill>
                <a:latin typeface="Calibri" panose="020F0502020204030204" pitchFamily="34" charset="0"/>
              </a:rPr>
              <a:t>cross edge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0EB92C-33A7-D150-C3D6-28CB2F2B0E3C}"/>
              </a:ext>
            </a:extLst>
          </p:cNvPr>
          <p:cNvSpPr txBox="1"/>
          <p:nvPr/>
        </p:nvSpPr>
        <p:spPr>
          <a:xfrm rot="20129188">
            <a:off x="3819142" y="5111234"/>
            <a:ext cx="1508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0033CC"/>
                </a:solidFill>
                <a:latin typeface="Calibri" panose="020F0502020204030204" pitchFamily="34" charset="0"/>
              </a:rPr>
              <a:t>cross edge</a:t>
            </a:r>
            <a:endParaRPr lang="en-US" dirty="0"/>
          </a:p>
        </p:txBody>
      </p:sp>
      <p:sp>
        <p:nvSpPr>
          <p:cNvPr id="10" name="Rectangle 38">
            <a:extLst>
              <a:ext uri="{FF2B5EF4-FFF2-40B4-BE49-F238E27FC236}">
                <a16:creationId xmlns:a16="http://schemas.microsoft.com/office/drawing/2014/main" id="{E5800950-7395-5835-9858-864CA4404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6280" y="1027906"/>
            <a:ext cx="223772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latin typeface="Calibri" panose="020F0502020204030204" pitchFamily="34" charset="0"/>
                <a:sym typeface="Symbol" panose="05050102010706020507" pitchFamily="18" charset="2"/>
              </a:rPr>
              <a:t>  </a:t>
            </a:r>
            <a:r>
              <a:rPr lang="en-US" altLang="en-US" sz="2400" b="1" dirty="0">
                <a:latin typeface="Calibri" panose="020F0502020204030204" pitchFamily="34" charset="0"/>
              </a:rPr>
              <a:t> tree edges   </a:t>
            </a:r>
          </a:p>
        </p:txBody>
      </p:sp>
    </p:spTree>
    <p:extLst>
      <p:ext uri="{BB962C8B-B14F-4D97-AF65-F5344CB8AC3E}">
        <p14:creationId xmlns:p14="http://schemas.microsoft.com/office/powerpoint/2010/main" val="162001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Properties of Directed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575696"/>
                <a:ext cx="11069364" cy="5200045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/>
                  <a:t>Before </a:t>
                </a:r>
                <a:r>
                  <a:rPr lang="en-US" altLang="en-US" dirty="0">
                    <a:solidFill>
                      <a:srgbClr val="0066CC"/>
                    </a:solidFill>
                  </a:rPr>
                  <a:t>DFS(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dirty="0">
                    <a:solidFill>
                      <a:srgbClr val="0066CC"/>
                    </a:solidFill>
                  </a:rPr>
                  <a:t>) </a:t>
                </a:r>
                <a:r>
                  <a:rPr lang="en-US" altLang="en-US" dirty="0"/>
                  <a:t>returns, it visits all previously unvisited vertices reachable via directed paths from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en-US" b="1" dirty="0">
                  <a:solidFill>
                    <a:srgbClr val="0033CC"/>
                  </a:solidFill>
                </a:endParaRPr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r>
                  <a:rPr lang="en-US" altLang="en-US" dirty="0"/>
                  <a:t>Every cycle contains a back edge in the DFS tree</a:t>
                </a:r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</p:txBody>
          </p:sp>
        </mc:Choice>
        <mc:Fallback xmlns="">
          <p:sp>
            <p:nvSpPr>
              <p:cNvPr id="266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75696"/>
                <a:ext cx="11069364" cy="5200045"/>
              </a:xfrm>
              <a:blipFill>
                <a:blip r:embed="rId3"/>
                <a:stretch>
                  <a:fillRect l="-991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A4AA81-ACF9-4DC1-A3F5-0CA6858E47E4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3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Graph Traversal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542644"/>
                <a:ext cx="10669270" cy="5200045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dirty="0"/>
                  <a:t>Learn the basic structure of a graph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dirty="0"/>
                  <a:t>Walk from a fixed starting vertex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800" dirty="0"/>
                  <a:t>to find all vertices reachable from</a:t>
                </a:r>
                <a:r>
                  <a:rPr lang="en-US" altLang="en-US" sz="28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en-US" sz="2800" b="1" dirty="0">
                  <a:solidFill>
                    <a:srgbClr val="0033CC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80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dirty="0"/>
                  <a:t>Three states of vertices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b="1" dirty="0"/>
                  <a:t>unvisited</a:t>
                </a:r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b="1" dirty="0">
                    <a:solidFill>
                      <a:srgbClr val="009900"/>
                    </a:solidFill>
                  </a:rPr>
                  <a:t>visited/discovered  </a:t>
                </a:r>
                <a:r>
                  <a:rPr lang="en-US" altLang="en-US" sz="2400" dirty="0"/>
                  <a:t>(in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altLang="en-US" sz="2400" dirty="0"/>
                  <a:t>, i.e. reachable)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b="1" dirty="0">
                    <a:solidFill>
                      <a:srgbClr val="FF0000"/>
                    </a:solidFill>
                  </a:rPr>
                  <a:t>fully-explored </a:t>
                </a:r>
                <a:r>
                  <a:rPr lang="en-US" altLang="en-US" sz="2400" dirty="0"/>
                  <a:t>(in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altLang="en-US" sz="2400" dirty="0"/>
                  <a:t> and all neighbors have been visited)</a:t>
                </a:r>
                <a:endParaRPr lang="en-US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1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42644"/>
                <a:ext cx="10669270" cy="5200045"/>
              </a:xfrm>
              <a:blipFill>
                <a:blip r:embed="rId3"/>
                <a:stretch>
                  <a:fillRect l="-1143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45119D-E232-4B8F-B9AC-5EA5C7BFCBC4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88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Directed Acyclic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685424"/>
                <a:ext cx="11163957" cy="5200045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dirty="0"/>
                  <a:t>A directed graph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is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acyclic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iff</a:t>
                </a:r>
                <a:r>
                  <a:rPr lang="en-US" altLang="en-US" dirty="0"/>
                  <a:t> it has no directed cycles</a:t>
                </a:r>
              </a:p>
              <a:p>
                <a:pPr lvl="1" eaLnBrk="1" hangingPunct="1"/>
                <a:endParaRPr lang="en-US" altLang="en-US" dirty="0"/>
              </a:p>
              <a:p>
                <a:pPr marL="0" indent="0" eaLnBrk="1" hangingPunct="1">
                  <a:buNone/>
                </a:pPr>
                <a:r>
                  <a:rPr lang="en-US" altLang="en-US" b="1" dirty="0">
                    <a:solidFill>
                      <a:srgbClr val="695082"/>
                    </a:solidFill>
                  </a:rPr>
                  <a:t>Terminology:</a:t>
                </a:r>
                <a:r>
                  <a:rPr lang="en-US" altLang="en-US" dirty="0"/>
                  <a:t> A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d</a:t>
                </a:r>
                <a:r>
                  <a:rPr lang="en-US" altLang="en-US" dirty="0"/>
                  <a:t>irected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a</a:t>
                </a:r>
                <a:r>
                  <a:rPr lang="en-US" altLang="en-US" dirty="0"/>
                  <a:t>cyclic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g</a:t>
                </a:r>
                <a:r>
                  <a:rPr lang="en-US" altLang="en-US" dirty="0"/>
                  <a:t>raph is also called a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DAG</a:t>
                </a:r>
              </a:p>
              <a:p>
                <a:pPr marL="0" indent="0" eaLnBrk="1" hangingPunct="1">
                  <a:buNone/>
                </a:pPr>
                <a:endParaRPr lang="en-US" altLang="en-US" dirty="0">
                  <a:solidFill>
                    <a:srgbClr val="C00000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2800" dirty="0"/>
                  <a:t>After shrinking the strongly connected components of a directed graph to single vertices, the result is a DAG</a:t>
                </a:r>
              </a:p>
              <a:p>
                <a:pPr marL="0" indent="0" eaLnBrk="1" hangingPunct="1">
                  <a:buNone/>
                </a:pPr>
                <a:r>
                  <a:rPr lang="en-US" altLang="en-US" dirty="0"/>
                  <a:t>	</a:t>
                </a:r>
              </a:p>
              <a:p>
                <a:pPr lvl="1" eaLnBrk="1" hangingPunct="1"/>
                <a:endParaRPr lang="en-US" altLang="en-US" dirty="0"/>
              </a:p>
            </p:txBody>
          </p:sp>
        </mc:Choice>
        <mc:Fallback xmlns="">
          <p:sp>
            <p:nvSpPr>
              <p:cNvPr id="276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685424"/>
                <a:ext cx="11163957" cy="5200045"/>
              </a:xfrm>
              <a:blipFill>
                <a:blip r:embed="rId3"/>
                <a:stretch>
                  <a:fillRect l="-1092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13C2ED-9D5F-47F9-90F3-381D702BE98E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06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392816"/>
                <a:ext cx="11006303" cy="5200045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b="1" dirty="0">
                    <a:solidFill>
                      <a:srgbClr val="695082"/>
                    </a:solidFill>
                  </a:rPr>
                  <a:t>Given:</a:t>
                </a:r>
                <a:r>
                  <a:rPr lang="en-US" altLang="en-US" sz="2800" b="1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800" dirty="0"/>
                  <a:t>a directed acyclic graph (DAG)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>
                    <a:solidFill>
                      <a:srgbClr val="0066CC"/>
                    </a:solidFill>
                  </a:rPr>
                  <a:t> </a:t>
                </a:r>
                <a:endParaRPr lang="en-US" altLang="en-US" sz="2800" dirty="0"/>
              </a:p>
              <a:p>
                <a:pPr marL="0" indent="0" eaLnBrk="1" hangingPunct="1"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Output:</a:t>
                </a:r>
                <a:r>
                  <a:rPr lang="en-US" altLang="en-US" sz="2800" dirty="0"/>
                  <a:t> </a:t>
                </a:r>
                <a:r>
                  <a:rPr lang="en-US" altLang="en-US" sz="2800" dirty="0">
                    <a:solidFill>
                      <a:srgbClr val="C00000"/>
                    </a:solidFill>
                  </a:rPr>
                  <a:t>numbering</a:t>
                </a:r>
                <a:r>
                  <a:rPr lang="en-US" altLang="en-US" sz="2800" dirty="0"/>
                  <a:t> of the vertices of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/>
                  <a:t> with </a:t>
                </a:r>
                <a:r>
                  <a:rPr lang="en-US" altLang="en-US" sz="2800" dirty="0">
                    <a:solidFill>
                      <a:srgbClr val="C00000"/>
                    </a:solidFill>
                  </a:rPr>
                  <a:t>distinct </a:t>
                </a:r>
                <a:r>
                  <a:rPr lang="en-US" altLang="en-US" sz="2800" dirty="0"/>
                  <a:t>numbers from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800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800" dirty="0"/>
                  <a:t>so that edges only go from lower numbered to higher numbered vertices</a:t>
                </a:r>
              </a:p>
              <a:p>
                <a:pPr lvl="4" eaLnBrk="1" hangingPunct="1">
                  <a:lnSpc>
                    <a:spcPct val="80000"/>
                  </a:lnSpc>
                </a:pPr>
                <a:endParaRPr lang="en-US" altLang="en-US" sz="1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800" dirty="0"/>
                  <a:t>Applications:</a:t>
                </a:r>
              </a:p>
              <a:p>
                <a:pPr lvl="1" eaLnBrk="1" hangingPunct="1"/>
                <a:r>
                  <a:rPr lang="en-US" altLang="en-US" sz="2400" dirty="0"/>
                  <a:t>nodes represent tasks</a:t>
                </a:r>
              </a:p>
              <a:p>
                <a:pPr lvl="1" eaLnBrk="1" hangingPunct="1"/>
                <a:r>
                  <a:rPr lang="en-US" altLang="en-US" sz="2400" dirty="0"/>
                  <a:t>edges represent precedence between tasks</a:t>
                </a:r>
              </a:p>
              <a:p>
                <a:pPr lvl="1" eaLnBrk="1" hangingPunct="1"/>
                <a:r>
                  <a:rPr lang="en-US" altLang="en-US" sz="2400" dirty="0"/>
                  <a:t>topological sort gives a sequential schedule for solving them </a:t>
                </a:r>
              </a:p>
              <a:p>
                <a:pPr lvl="1" eaLnBrk="1" hangingPunct="1"/>
                <a:endParaRPr lang="en-US" altLang="en-US" sz="1000" dirty="0"/>
              </a:p>
              <a:p>
                <a:pPr marL="0" indent="0">
                  <a:buNone/>
                </a:pPr>
                <a:r>
                  <a:rPr lang="en-US" altLang="en-US" sz="2800" dirty="0"/>
                  <a:t>Nice algorithmic paradigm for general directed graphs:</a:t>
                </a:r>
              </a:p>
              <a:p>
                <a:pPr lvl="1"/>
                <a:r>
                  <a:rPr lang="en-US" altLang="en-US" sz="2400" dirty="0"/>
                  <a:t>Process strongly connected components one-by-one in the order given by topological sort of the DAG you get from shrinking them.</a:t>
                </a:r>
              </a:p>
              <a:p>
                <a:pPr marL="0" indent="0">
                  <a:buNone/>
                </a:pPr>
                <a:endParaRPr lang="en-US" altLang="en-US" sz="2800" dirty="0"/>
              </a:p>
            </p:txBody>
          </p:sp>
        </mc:Choice>
        <mc:Fallback xmlns="">
          <p:sp>
            <p:nvSpPr>
              <p:cNvPr id="286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92816"/>
                <a:ext cx="11006303" cy="5200045"/>
              </a:xfrm>
              <a:blipFill>
                <a:blip r:embed="rId3"/>
                <a:stretch>
                  <a:fillRect l="-1107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836416-C316-4FE8-922C-7C99ED8B5EF6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46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Directed Acyclic Graph</a:t>
            </a:r>
          </a:p>
        </p:txBody>
      </p:sp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9BBD80-68C8-41C1-B607-CD9F0297F55F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A directed acyclic graph">
            <a:extLst>
              <a:ext uri="{FF2B5EF4-FFF2-40B4-BE49-F238E27FC236}">
                <a16:creationId xmlns:a16="http://schemas.microsoft.com/office/drawing/2014/main" id="{1DE254ED-8B9E-4387-A0AC-6F4BD284768A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1508760"/>
            <a:ext cx="6248400" cy="5105400"/>
            <a:chOff x="2667000" y="1600200"/>
            <a:chExt cx="6248400" cy="5105400"/>
          </a:xfrm>
        </p:grpSpPr>
        <p:sp>
          <p:nvSpPr>
            <p:cNvPr id="29700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1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2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3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4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5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6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7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8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9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10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11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12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13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7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34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5457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In-degree 0 vertices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502544"/>
                <a:ext cx="10228537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b="1" dirty="0">
                    <a:solidFill>
                      <a:srgbClr val="695082"/>
                    </a:solidFill>
                  </a:rPr>
                  <a:t>Claim:</a:t>
                </a:r>
                <a:r>
                  <a:rPr lang="en-US" altLang="en-US" dirty="0"/>
                  <a:t> Every DAG has a vertex of in-degree 0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1600" b="1" dirty="0">
                  <a:solidFill>
                    <a:srgbClr val="006600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b="1" dirty="0">
                    <a:solidFill>
                      <a:srgbClr val="006600"/>
                    </a:solidFill>
                  </a:rPr>
                  <a:t>Proof:</a:t>
                </a:r>
                <a:r>
                  <a:rPr lang="en-US" altLang="en-US" dirty="0"/>
                  <a:t> By contradiction</a:t>
                </a:r>
                <a:endParaRPr lang="en-US" altLang="en-US" sz="2800" dirty="0"/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dirty="0"/>
                  <a:t>Suppose every vertex has some incoming edge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dirty="0"/>
                  <a:t>Consider following procedure:</a:t>
                </a:r>
              </a:p>
              <a:p>
                <a:pPr lvl="2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dirty="0">
                    <a:solidFill>
                      <a:srgbClr val="0066CC"/>
                    </a:solidFill>
                  </a:rPr>
                  <a:t>while (true) do</a:t>
                </a:r>
              </a:p>
              <a:p>
                <a:pPr lvl="3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800" b="1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8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= some predecessor of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</m:oMath>
                </a14:m>
                <a:endParaRPr lang="en-US" altLang="en-US" sz="28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sym typeface="Symbol" panose="05050102010706020507" pitchFamily="18" charset="2"/>
                  </a:rPr>
                  <a:t>After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𝒏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steps where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𝒏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=|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𝑽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</m:oMath>
                </a14:m>
                <a:r>
                  <a:rPr lang="en-US" altLang="en-US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dirty="0">
                    <a:sym typeface="Symbol" panose="05050102010706020507" pitchFamily="18" charset="2"/>
                  </a:rPr>
                  <a:t>there will be a repeated vertex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en-US" dirty="0">
                    <a:sym typeface="Symbol" panose="05050102010706020507" pitchFamily="18" charset="2"/>
                  </a:rPr>
                  <a:t>This yields a cycle, contradicting that it is a DAG.</a:t>
                </a:r>
              </a:p>
            </p:txBody>
          </p:sp>
        </mc:Choice>
        <mc:Fallback xmlns="">
          <p:sp>
            <p:nvSpPr>
              <p:cNvPr id="307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502544"/>
                <a:ext cx="10228537" cy="5200045"/>
              </a:xfrm>
              <a:blipFill>
                <a:blip r:embed="rId3"/>
                <a:stretch>
                  <a:fillRect l="-1192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C5B02D-0AF9-4751-BE24-554F7D8CF2BB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07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447680"/>
            <a:ext cx="9944757" cy="5200045"/>
          </a:xfrm>
        </p:spPr>
        <p:txBody>
          <a:bodyPr/>
          <a:lstStyle/>
          <a:p>
            <a:pPr eaLnBrk="1" hangingPunct="1"/>
            <a:r>
              <a:rPr lang="en-US" altLang="en-US" dirty="0"/>
              <a:t>Can do using DFS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Alternative simpler idea:</a:t>
            </a:r>
          </a:p>
          <a:p>
            <a:pPr lvl="1" eaLnBrk="1" hangingPunct="1"/>
            <a:r>
              <a:rPr lang="en-US" altLang="en-US" dirty="0"/>
              <a:t>Any vertex of in-degree 0 can be given number 1 to start</a:t>
            </a:r>
          </a:p>
          <a:p>
            <a:pPr lvl="1" eaLnBrk="1" hangingPunct="1"/>
            <a:r>
              <a:rPr lang="en-US" altLang="en-US" dirty="0"/>
              <a:t>Remove it from the graph</a:t>
            </a:r>
          </a:p>
          <a:p>
            <a:pPr lvl="1" eaLnBrk="1" hangingPunct="1"/>
            <a:r>
              <a:rPr lang="en-US" altLang="en-US" dirty="0"/>
              <a:t>Then give a vertex of in-degree 0 number 2</a:t>
            </a:r>
          </a:p>
          <a:p>
            <a:pPr lvl="1" eaLnBrk="1" hangingPunct="1"/>
            <a:r>
              <a:rPr lang="en-US" altLang="en-US" dirty="0"/>
              <a:t>Etc. </a:t>
            </a:r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8CF479-31E0-4592-BDA7-F389A009A074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53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E148A3-95AB-4059-A515-FDF14827C1DA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A directed acyclic graph before start of topological sort.">
            <a:extLst>
              <a:ext uri="{FF2B5EF4-FFF2-40B4-BE49-F238E27FC236}">
                <a16:creationId xmlns:a16="http://schemas.microsoft.com/office/drawing/2014/main" id="{4EEAE8F9-8B50-465B-A78B-59A3B83AD0E2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32772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2773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4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5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6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7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8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9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0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1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2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3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4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5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86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87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88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89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0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1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2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3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4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5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6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7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8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9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800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801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802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803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804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805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806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47895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E148A3-95AB-4059-A515-FDF14827C1DA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1st (source) node numbered ">
            <a:extLst>
              <a:ext uri="{FF2B5EF4-FFF2-40B4-BE49-F238E27FC236}">
                <a16:creationId xmlns:a16="http://schemas.microsoft.com/office/drawing/2014/main" id="{4EEAE8F9-8B50-465B-A78B-59A3B83AD0E2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32772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3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4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5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6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7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8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9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0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1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2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3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4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5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86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87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88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89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0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1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2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3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4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5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6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7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8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9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800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801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802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803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804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805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806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8794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09BA0A-59F6-4CEF-95C6-5726A5FD682D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1st two nodes numbered">
            <a:extLst>
              <a:ext uri="{FF2B5EF4-FFF2-40B4-BE49-F238E27FC236}">
                <a16:creationId xmlns:a16="http://schemas.microsoft.com/office/drawing/2014/main" id="{F3CBA340-1D07-4BC1-BAC6-2851FD828C8F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33796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797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798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799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0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1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2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3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4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5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6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7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8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9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10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11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12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13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14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15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16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17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18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19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20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21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22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23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24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25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26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27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28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29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30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19344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348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947C8E-BAC5-476D-BEFE-5819D5B141C4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first 3 nodes numbered">
            <a:extLst>
              <a:ext uri="{FF2B5EF4-FFF2-40B4-BE49-F238E27FC236}">
                <a16:creationId xmlns:a16="http://schemas.microsoft.com/office/drawing/2014/main" id="{75FEB94F-F331-4847-AF01-5B903BC0B8EF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34820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1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4821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2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3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4823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4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5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6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7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8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9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0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1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2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3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34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35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36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37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38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39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40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41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42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43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44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45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46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47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48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49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50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51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52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53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2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4854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88142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6C7D28-46ED-491C-A4C2-75A03746481A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first 4 nodes numbered">
            <a:extLst>
              <a:ext uri="{FF2B5EF4-FFF2-40B4-BE49-F238E27FC236}">
                <a16:creationId xmlns:a16="http://schemas.microsoft.com/office/drawing/2014/main" id="{88D3F8A2-F1BA-4B6F-8DDF-E45BE1B87AFB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35844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1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5845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46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47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48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49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0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1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2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3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4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5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6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7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58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59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60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61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62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63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64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65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66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67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68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69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70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71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72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73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74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75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76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77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78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5986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/>
                  <a:t>BFS</a:t>
                </a:r>
                <a:r>
                  <a:rPr lang="en-US" altLang="en-US" b="0" dirty="0"/>
                  <a:t>(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b="0" dirty="0"/>
                  <a:t>)</a:t>
                </a:r>
              </a:p>
            </p:txBody>
          </p:sp>
        </mc:Choice>
        <mc:Fallback xmlns="">
          <p:sp>
            <p:nvSpPr>
              <p:cNvPr id="1126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38200" y="1758512"/>
                <a:ext cx="10515600" cy="5032375"/>
              </a:xfrm>
            </p:spPr>
            <p:txBody>
              <a:bodyPr>
                <a:normAutofit fontScale="92500" lnSpcReduction="10000"/>
              </a:bodyPr>
              <a:lstStyle/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Global initialization: mark all vertices “unvisited”</a:t>
                </a: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olidFill>
                      <a:srgbClr val="0066CC"/>
                    </a:solidFill>
                  </a:rPr>
                  <a:t>BFS(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</a:rPr>
                  <a:t>) </a:t>
                </a:r>
              </a:p>
              <a:p>
                <a:pPr lvl="1" eaLnBrk="1" hangingPunct="1">
                  <a:lnSpc>
                    <a:spcPct val="90000"/>
                  </a:lnSpc>
                  <a:buNone/>
                </a:pPr>
                <a:r>
                  <a:rPr lang="en-US" altLang="en-US" dirty="0"/>
                  <a:t>M</a:t>
                </a:r>
                <a:r>
                  <a:rPr lang="en-US" altLang="en-US" sz="2400" dirty="0"/>
                  <a:t>ark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 “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visited</a:t>
                </a:r>
                <a:r>
                  <a:rPr lang="en-US" altLang="en-US" sz="2400" dirty="0"/>
                  <a:t>”</a:t>
                </a:r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lvl="1">
                  <a:buNone/>
                </a:pPr>
                <a:r>
                  <a:rPr lang="en-US" altLang="en-US" dirty="0"/>
                  <a:t>Add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= 0</a:t>
                </a:r>
                <a:r>
                  <a:rPr lang="en-US" altLang="en-US" sz="24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</a:p>
              <a:p>
                <a:pPr lvl="1">
                  <a:buNone/>
                </a:pPr>
                <a:r>
                  <a:rPr lang="en-US" altLang="en-US" dirty="0"/>
                  <a:t>M</a:t>
                </a:r>
                <a:r>
                  <a:rPr lang="en-US" altLang="en-US" sz="2400" dirty="0"/>
                  <a:t>ark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 as “layer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r>
                  <a:rPr lang="en-US" altLang="en-US" sz="2400" dirty="0"/>
                  <a:t>”</a:t>
                </a:r>
                <a:endParaRPr lang="en-US" altLang="en-US" sz="2400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while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altLang="en-US" sz="2400" dirty="0"/>
                  <a:t> not empty</a:t>
                </a:r>
                <a:endParaRPr lang="en-US" altLang="en-US" sz="2400" baseline="-25000" dirty="0">
                  <a:sym typeface="Symbol" panose="05050102010706020507" pitchFamily="18" charset="2"/>
                </a:endParaRPr>
              </a:p>
              <a:p>
                <a:pPr lvl="2">
                  <a:buNone/>
                </a:pP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400" dirty="0"/>
                  <a:t> = next item removed from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US" altLang="en-US" sz="2400" dirty="0"/>
              </a:p>
              <a:p>
                <a:pPr lvl="2">
                  <a:buNone/>
                </a:pP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r>
                  <a:rPr lang="en-US" altLang="en-US" sz="2400" dirty="0"/>
                  <a:t> = “layer of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400" dirty="0"/>
                  <a:t>”</a:t>
                </a:r>
              </a:p>
              <a:p>
                <a:pPr lvl="2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for each edge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24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3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dirty="0"/>
                  <a:t>	if (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dirty="0"/>
                  <a:t> is “unvisited”) </a:t>
                </a:r>
              </a:p>
              <a:p>
                <a:pPr lvl="3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dirty="0"/>
                  <a:t>            add v to Q</a:t>
                </a:r>
              </a:p>
              <a:p>
                <a:pPr lvl="4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dirty="0"/>
                  <a:t>  mark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dirty="0"/>
                  <a:t>“</a:t>
                </a:r>
                <a:r>
                  <a:rPr lang="en-US" altLang="en-US" dirty="0">
                    <a:solidFill>
                      <a:srgbClr val="006600"/>
                    </a:solidFill>
                  </a:rPr>
                  <a:t>visited</a:t>
                </a:r>
                <a:r>
                  <a:rPr lang="en-US" altLang="en-US" dirty="0"/>
                  <a:t>”</a:t>
                </a:r>
              </a:p>
              <a:p>
                <a:pPr lvl="4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dirty="0"/>
                  <a:t>  m</a:t>
                </a:r>
                <a:r>
                  <a:rPr lang="en-US" altLang="en-US" sz="1800" dirty="0"/>
                  <a:t>ark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800" dirty="0"/>
                  <a:t> as “layer</a:t>
                </a:r>
                <a:r>
                  <a:rPr lang="en-US" altLang="en-US" sz="1800" dirty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en-US" sz="1800" dirty="0"/>
                  <a:t>”</a:t>
                </a:r>
              </a:p>
              <a:p>
                <a:pPr lvl="4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b="1" baseline="-25000" dirty="0"/>
                  <a:t>   </a:t>
                </a:r>
              </a:p>
              <a:p>
                <a:pPr lvl="2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mark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400" dirty="0"/>
                  <a:t> “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fully-explored</a:t>
                </a:r>
                <a:r>
                  <a:rPr lang="en-US" altLang="en-US" sz="2400" dirty="0"/>
                  <a:t>”</a:t>
                </a:r>
                <a:endParaRPr lang="en-US" altLang="en-US" sz="2400" b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2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58512"/>
                <a:ext cx="10515600" cy="5032375"/>
              </a:xfrm>
              <a:blipFill>
                <a:blip r:embed="rId4"/>
                <a:stretch>
                  <a:fillRect l="-754" t="-1937" b="-2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686E10-3951-4C17-B6E7-75834BC4E1DE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77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94E289-A265-4E8A-826F-004DD108C961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30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first 5 nodes numbered">
            <a:extLst>
              <a:ext uri="{FF2B5EF4-FFF2-40B4-BE49-F238E27FC236}">
                <a16:creationId xmlns:a16="http://schemas.microsoft.com/office/drawing/2014/main" id="{BB164FFE-5917-447C-BC3A-F61B70F0C4E9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36868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69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0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1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2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3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4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5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6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7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8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9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0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1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82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83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84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85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86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87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88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89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90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91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92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93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94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95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96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97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98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99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900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901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902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42882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343FBD-339D-47A4-BADD-651E90D7E705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31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first 6 nodes numbered">
            <a:extLst>
              <a:ext uri="{FF2B5EF4-FFF2-40B4-BE49-F238E27FC236}">
                <a16:creationId xmlns:a16="http://schemas.microsoft.com/office/drawing/2014/main" id="{58E8FCF6-59D9-479B-8979-450817B51D73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37892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893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894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895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896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897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898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899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900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901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902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903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904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905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06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07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08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09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10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11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12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13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14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15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16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17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18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19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20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21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22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23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24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25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926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48768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AF2559-C11E-4D78-B1C5-D6E34DCE2127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32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first 7 nodes numbered">
            <a:extLst>
              <a:ext uri="{FF2B5EF4-FFF2-40B4-BE49-F238E27FC236}">
                <a16:creationId xmlns:a16="http://schemas.microsoft.com/office/drawing/2014/main" id="{D4470E3C-A00D-4EBA-92AA-D31DFC274F2B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38916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17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18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19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0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1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2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3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4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5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6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7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8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9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30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31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32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33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34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35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36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37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38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39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40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41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42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43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44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45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46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47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48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49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50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577563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Topological Sort</a:t>
            </a:r>
          </a:p>
        </p:txBody>
      </p:sp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62E3F8-BE11-4C45-A0C3-76A2E63FD82A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33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first 8 nodes numbered">
            <a:extLst>
              <a:ext uri="{FF2B5EF4-FFF2-40B4-BE49-F238E27FC236}">
                <a16:creationId xmlns:a16="http://schemas.microsoft.com/office/drawing/2014/main" id="{4F248E49-AC00-4A5B-BDB2-B571F679B8E1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39940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41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42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43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44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45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8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46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47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48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49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50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51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52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53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54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55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56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57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58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59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60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61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62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63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64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65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66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67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68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69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70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71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72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73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74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19543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2509E8-7DA5-4E6C-B4FC-F6BFF4BB57EA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34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first 9 nodes numbered">
            <a:extLst>
              <a:ext uri="{FF2B5EF4-FFF2-40B4-BE49-F238E27FC236}">
                <a16:creationId xmlns:a16="http://schemas.microsoft.com/office/drawing/2014/main" id="{0B67AC0D-F571-4A22-82C9-8238B3232095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40964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65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66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67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68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69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8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70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9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71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72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73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74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75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76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77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78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79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80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81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82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83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84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85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86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87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88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89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90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91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92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93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94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95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96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97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98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14693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958D33-7F7C-4D46-AE67-3E26AD00256C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35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first 10 nodes numbered">
            <a:extLst>
              <a:ext uri="{FF2B5EF4-FFF2-40B4-BE49-F238E27FC236}">
                <a16:creationId xmlns:a16="http://schemas.microsoft.com/office/drawing/2014/main" id="{8C64BA1E-AFC8-42FF-B449-77459EB366A7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41988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989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990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991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992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993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8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994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9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995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996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997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998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999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2000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2001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02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03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04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05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06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07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08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09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10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11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12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13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14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15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16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17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18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19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20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21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2022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56407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430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A482E0-3EBB-43B2-B6FD-6785F130627A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36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first 10 nodes numbered">
            <a:extLst>
              <a:ext uri="{FF2B5EF4-FFF2-40B4-BE49-F238E27FC236}">
                <a16:creationId xmlns:a16="http://schemas.microsoft.com/office/drawing/2014/main" id="{9C2C40BB-7E9B-404E-85B8-E19D7E6D9C67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43012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13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14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15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16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17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8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18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9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19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20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21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22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23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24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25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26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27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28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29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30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31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32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33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34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35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36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37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38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39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40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41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42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43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44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45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46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38061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440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205C3F-F56F-467D-BDFA-AB89C05B40C4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37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first 12 nodes numbered">
            <a:extLst>
              <a:ext uri="{FF2B5EF4-FFF2-40B4-BE49-F238E27FC236}">
                <a16:creationId xmlns:a16="http://schemas.microsoft.com/office/drawing/2014/main" id="{9DB9E5F9-B077-496D-9823-81980CC89927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44036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37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38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39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40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41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8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42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9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43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44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45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46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47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48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49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50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51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52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53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54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55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56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57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58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59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60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61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62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63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64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65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66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67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68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69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70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72994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5F3977-4FE5-42A7-933F-A0DFB4725B60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38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first 13 nodes numbered">
            <a:extLst>
              <a:ext uri="{FF2B5EF4-FFF2-40B4-BE49-F238E27FC236}">
                <a16:creationId xmlns:a16="http://schemas.microsoft.com/office/drawing/2014/main" id="{11D47ACF-2E52-4433-B549-BCF7AE452B51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45060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61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62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63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45064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65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8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66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9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67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68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69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70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71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72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73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74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75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76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77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78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79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80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81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82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83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84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85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86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87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88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89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90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91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92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93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94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64115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1004E2-2C27-4F4D-94AB-06644990CA7D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39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grpSp>
        <p:nvGrpSpPr>
          <p:cNvPr id="3" name="Group 2" descr="DAG with all 14 nodes numbered">
            <a:extLst>
              <a:ext uri="{FF2B5EF4-FFF2-40B4-BE49-F238E27FC236}">
                <a16:creationId xmlns:a16="http://schemas.microsoft.com/office/drawing/2014/main" id="{E489239D-EAE5-42D7-8CE9-6B985B052FD3}"/>
              </a:ext>
            </a:extLst>
          </p:cNvPr>
          <p:cNvGrpSpPr/>
          <p:nvPr/>
        </p:nvGrpSpPr>
        <p:grpSpPr>
          <a:xfrm>
            <a:off x="2468880" y="914400"/>
            <a:ext cx="6248400" cy="5105400"/>
            <a:chOff x="2468880" y="914400"/>
            <a:chExt cx="6248400" cy="5105400"/>
          </a:xfrm>
        </p:grpSpPr>
        <p:sp>
          <p:nvSpPr>
            <p:cNvPr id="46084" name="Oval 3"/>
            <p:cNvSpPr>
              <a:spLocks noChangeArrowheads="1"/>
            </p:cNvSpPr>
            <p:nvPr/>
          </p:nvSpPr>
          <p:spPr bwMode="auto">
            <a:xfrm>
              <a:off x="5745480" y="914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6085" name="Oval 4"/>
            <p:cNvSpPr>
              <a:spLocks noChangeArrowheads="1"/>
            </p:cNvSpPr>
            <p:nvPr/>
          </p:nvSpPr>
          <p:spPr bwMode="auto">
            <a:xfrm>
              <a:off x="4754880" y="1676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6086" name="Oval 5"/>
            <p:cNvSpPr>
              <a:spLocks noChangeArrowheads="1"/>
            </p:cNvSpPr>
            <p:nvPr/>
          </p:nvSpPr>
          <p:spPr bwMode="auto">
            <a:xfrm>
              <a:off x="7269480" y="1905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6087" name="Oval 6"/>
            <p:cNvSpPr>
              <a:spLocks noChangeArrowheads="1"/>
            </p:cNvSpPr>
            <p:nvPr/>
          </p:nvSpPr>
          <p:spPr bwMode="auto">
            <a:xfrm>
              <a:off x="5212080" y="4572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46088" name="Oval 7"/>
            <p:cNvSpPr>
              <a:spLocks noChangeArrowheads="1"/>
            </p:cNvSpPr>
            <p:nvPr/>
          </p:nvSpPr>
          <p:spPr bwMode="auto">
            <a:xfrm>
              <a:off x="5212080" y="3581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10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46089" name="Oval 8"/>
            <p:cNvSpPr>
              <a:spLocks noChangeArrowheads="1"/>
            </p:cNvSpPr>
            <p:nvPr/>
          </p:nvSpPr>
          <p:spPr bwMode="auto">
            <a:xfrm>
              <a:off x="3916680" y="2362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8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6090" name="Oval 9"/>
            <p:cNvSpPr>
              <a:spLocks noChangeArrowheads="1"/>
            </p:cNvSpPr>
            <p:nvPr/>
          </p:nvSpPr>
          <p:spPr bwMode="auto">
            <a:xfrm>
              <a:off x="3916680" y="3505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9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6091" name="Oval 10"/>
            <p:cNvSpPr>
              <a:spLocks noChangeArrowheads="1"/>
            </p:cNvSpPr>
            <p:nvPr/>
          </p:nvSpPr>
          <p:spPr bwMode="auto">
            <a:xfrm>
              <a:off x="3535680" y="4495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6092" name="Oval 11"/>
            <p:cNvSpPr>
              <a:spLocks noChangeArrowheads="1"/>
            </p:cNvSpPr>
            <p:nvPr/>
          </p:nvSpPr>
          <p:spPr bwMode="auto">
            <a:xfrm>
              <a:off x="2468880" y="4953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6093" name="Oval 12"/>
            <p:cNvSpPr>
              <a:spLocks noChangeArrowheads="1"/>
            </p:cNvSpPr>
            <p:nvPr/>
          </p:nvSpPr>
          <p:spPr bwMode="auto">
            <a:xfrm>
              <a:off x="3078480" y="5638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46094" name="Oval 13"/>
            <p:cNvSpPr>
              <a:spLocks noChangeArrowheads="1"/>
            </p:cNvSpPr>
            <p:nvPr/>
          </p:nvSpPr>
          <p:spPr bwMode="auto">
            <a:xfrm>
              <a:off x="7269480" y="28956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6095" name="Oval 14"/>
            <p:cNvSpPr>
              <a:spLocks noChangeArrowheads="1"/>
            </p:cNvSpPr>
            <p:nvPr/>
          </p:nvSpPr>
          <p:spPr bwMode="auto">
            <a:xfrm>
              <a:off x="8336280" y="3200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6096" name="Oval 15"/>
            <p:cNvSpPr>
              <a:spLocks noChangeArrowheads="1"/>
            </p:cNvSpPr>
            <p:nvPr/>
          </p:nvSpPr>
          <p:spPr bwMode="auto">
            <a:xfrm>
              <a:off x="8336280" y="4114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6097" name="Line 16"/>
            <p:cNvSpPr>
              <a:spLocks noChangeShapeType="1"/>
            </p:cNvSpPr>
            <p:nvPr/>
          </p:nvSpPr>
          <p:spPr bwMode="auto">
            <a:xfrm flipH="1">
              <a:off x="5135880" y="12954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098" name="Line 17"/>
            <p:cNvSpPr>
              <a:spLocks noChangeShapeType="1"/>
            </p:cNvSpPr>
            <p:nvPr/>
          </p:nvSpPr>
          <p:spPr bwMode="auto">
            <a:xfrm flipH="1">
              <a:off x="4297680" y="19812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099" name="Line 18"/>
            <p:cNvSpPr>
              <a:spLocks noChangeShapeType="1"/>
            </p:cNvSpPr>
            <p:nvPr/>
          </p:nvSpPr>
          <p:spPr bwMode="auto">
            <a:xfrm>
              <a:off x="4069080" y="2743200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00" name="Line 19"/>
            <p:cNvSpPr>
              <a:spLocks noChangeShapeType="1"/>
            </p:cNvSpPr>
            <p:nvPr/>
          </p:nvSpPr>
          <p:spPr bwMode="auto">
            <a:xfrm flipH="1">
              <a:off x="3840480" y="3886200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01" name="Line 20"/>
            <p:cNvSpPr>
              <a:spLocks noChangeShapeType="1"/>
            </p:cNvSpPr>
            <p:nvPr/>
          </p:nvSpPr>
          <p:spPr bwMode="auto">
            <a:xfrm flipH="1">
              <a:off x="2849880" y="4800600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02" name="Line 21"/>
            <p:cNvSpPr>
              <a:spLocks noChangeShapeType="1"/>
            </p:cNvSpPr>
            <p:nvPr/>
          </p:nvSpPr>
          <p:spPr bwMode="auto">
            <a:xfrm>
              <a:off x="2773680" y="5334000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03" name="Line 22"/>
            <p:cNvSpPr>
              <a:spLocks noChangeShapeType="1"/>
            </p:cNvSpPr>
            <p:nvPr/>
          </p:nvSpPr>
          <p:spPr bwMode="auto">
            <a:xfrm>
              <a:off x="4297680" y="2743200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04" name="Line 23"/>
            <p:cNvSpPr>
              <a:spLocks noChangeShapeType="1"/>
            </p:cNvSpPr>
            <p:nvPr/>
          </p:nvSpPr>
          <p:spPr bwMode="auto">
            <a:xfrm>
              <a:off x="5364480" y="4038600"/>
              <a:ext cx="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05" name="Line 24"/>
            <p:cNvSpPr>
              <a:spLocks noChangeShapeType="1"/>
            </p:cNvSpPr>
            <p:nvPr/>
          </p:nvSpPr>
          <p:spPr bwMode="auto">
            <a:xfrm>
              <a:off x="6126480" y="12192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06" name="Line 25"/>
            <p:cNvSpPr>
              <a:spLocks noChangeShapeType="1"/>
            </p:cNvSpPr>
            <p:nvPr/>
          </p:nvSpPr>
          <p:spPr bwMode="auto">
            <a:xfrm>
              <a:off x="7498080" y="2362200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07" name="Line 26"/>
            <p:cNvSpPr>
              <a:spLocks noChangeShapeType="1"/>
            </p:cNvSpPr>
            <p:nvPr/>
          </p:nvSpPr>
          <p:spPr bwMode="auto">
            <a:xfrm>
              <a:off x="7650480" y="31242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08" name="Line 27"/>
            <p:cNvSpPr>
              <a:spLocks noChangeShapeType="1"/>
            </p:cNvSpPr>
            <p:nvPr/>
          </p:nvSpPr>
          <p:spPr bwMode="auto">
            <a:xfrm>
              <a:off x="8488680" y="3657600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09" name="Line 28"/>
            <p:cNvSpPr>
              <a:spLocks noChangeShapeType="1"/>
            </p:cNvSpPr>
            <p:nvPr/>
          </p:nvSpPr>
          <p:spPr bwMode="auto">
            <a:xfrm flipH="1" flipV="1">
              <a:off x="7650480" y="2286000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10" name="Line 29"/>
            <p:cNvSpPr>
              <a:spLocks noChangeShapeType="1"/>
            </p:cNvSpPr>
            <p:nvPr/>
          </p:nvSpPr>
          <p:spPr bwMode="auto">
            <a:xfrm flipV="1">
              <a:off x="3307080" y="495300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11" name="Line 30"/>
            <p:cNvSpPr>
              <a:spLocks noChangeShapeType="1"/>
            </p:cNvSpPr>
            <p:nvPr/>
          </p:nvSpPr>
          <p:spPr bwMode="auto">
            <a:xfrm flipV="1">
              <a:off x="2697480" y="2743200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12" name="Line 31"/>
            <p:cNvSpPr>
              <a:spLocks noChangeShapeType="1"/>
            </p:cNvSpPr>
            <p:nvPr/>
          </p:nvSpPr>
          <p:spPr bwMode="auto">
            <a:xfrm flipH="1" flipV="1">
              <a:off x="5135880" y="19812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13" name="Line 32"/>
            <p:cNvSpPr>
              <a:spLocks noChangeShapeType="1"/>
            </p:cNvSpPr>
            <p:nvPr/>
          </p:nvSpPr>
          <p:spPr bwMode="auto">
            <a:xfrm flipH="1">
              <a:off x="5593080" y="22860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14" name="Line 33"/>
            <p:cNvSpPr>
              <a:spLocks noChangeShapeType="1"/>
            </p:cNvSpPr>
            <p:nvPr/>
          </p:nvSpPr>
          <p:spPr bwMode="auto">
            <a:xfrm flipH="1">
              <a:off x="3459480" y="4876800"/>
              <a:ext cx="1752600" cy="76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15" name="Line 34"/>
            <p:cNvSpPr>
              <a:spLocks noChangeShapeType="1"/>
            </p:cNvSpPr>
            <p:nvPr/>
          </p:nvSpPr>
          <p:spPr bwMode="auto">
            <a:xfrm>
              <a:off x="4983480" y="2057400"/>
              <a:ext cx="381000" cy="1447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16" name="Line 35"/>
            <p:cNvSpPr>
              <a:spLocks noChangeShapeType="1"/>
            </p:cNvSpPr>
            <p:nvPr/>
          </p:nvSpPr>
          <p:spPr bwMode="auto">
            <a:xfrm flipH="1">
              <a:off x="5593080" y="3276600"/>
              <a:ext cx="1676400" cy="1295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17" name="Oval 36"/>
            <p:cNvSpPr>
              <a:spLocks noChangeArrowheads="1"/>
            </p:cNvSpPr>
            <p:nvPr/>
          </p:nvSpPr>
          <p:spPr bwMode="auto">
            <a:xfrm>
              <a:off x="7269480" y="914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6118" name="Line 37"/>
            <p:cNvSpPr>
              <a:spLocks noChangeShapeType="1"/>
            </p:cNvSpPr>
            <p:nvPr/>
          </p:nvSpPr>
          <p:spPr bwMode="auto">
            <a:xfrm>
              <a:off x="7498080" y="12954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8586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00A524-1F4C-4EFA-9230-571998CA0502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Properties of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794314"/>
                <a:ext cx="10756844" cy="5200045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110000"/>
                  </a:lnSpc>
                  <a:buNone/>
                </a:pPr>
                <a:r>
                  <a:rPr lang="en-US" altLang="en-US" sz="2800" dirty="0">
                    <a:solidFill>
                      <a:srgbClr val="0066CC"/>
                    </a:solidFill>
                  </a:rPr>
                  <a:t>BFS(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>
                    <a:solidFill>
                      <a:srgbClr val="0066CC"/>
                    </a:solidFill>
                  </a:rPr>
                  <a:t>)</a:t>
                </a:r>
                <a:r>
                  <a:rPr lang="en-US" altLang="en-US" sz="2800" dirty="0"/>
                  <a:t> visits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iff</a:t>
                </a:r>
                <a:r>
                  <a:rPr lang="en-US" altLang="en-US" sz="2800" dirty="0"/>
                  <a:t> there is a path in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/>
                  <a:t> from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800" dirty="0"/>
                  <a:t>.</a:t>
                </a:r>
              </a:p>
              <a:p>
                <a:pPr lvl="3" eaLnBrk="1" hangingPunct="1">
                  <a:lnSpc>
                    <a:spcPct val="40000"/>
                  </a:lnSpc>
                </a:pPr>
                <a:endParaRPr lang="en-US" altLang="en-US" sz="2800" dirty="0"/>
              </a:p>
              <a:p>
                <a:pPr marL="0" indent="0" eaLnBrk="1" hangingPunct="1">
                  <a:buNone/>
                </a:pPr>
                <a:r>
                  <a:rPr lang="en-US" altLang="en-US" sz="2800" dirty="0"/>
                  <a:t>Edges followed to undiscovered vertices define a                                             		                                   </a:t>
                </a:r>
                <a:r>
                  <a:rPr lang="en-US" altLang="en-US" sz="2800" dirty="0">
                    <a:solidFill>
                      <a:srgbClr val="C00000"/>
                    </a:solidFill>
                  </a:rPr>
                  <a:t>breadth first spanning tree</a:t>
                </a:r>
                <a:r>
                  <a:rPr lang="en-US" alt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altLang="en-US" sz="2800" b="1" dirty="0">
                  <a:solidFill>
                    <a:srgbClr val="0033CC"/>
                  </a:solidFill>
                </a:endParaRPr>
              </a:p>
              <a:p>
                <a:pPr lvl="3" eaLnBrk="1" hangingPunct="1">
                  <a:lnSpc>
                    <a:spcPct val="30000"/>
                  </a:lnSpc>
                </a:pPr>
                <a:endParaRPr lang="en-US" altLang="en-US" sz="28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800" dirty="0"/>
                  <a:t>Layer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/>
                  <a:t>in this tree: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800" b="1" dirty="0">
                    <a:solidFill>
                      <a:srgbClr val="0033CC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en-US" sz="28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800" b="1" dirty="0"/>
                  <a:t> </a:t>
                </a:r>
                <a:r>
                  <a:rPr lang="en-US" altLang="en-US" sz="2800" dirty="0"/>
                  <a:t>= set of vertices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800" dirty="0"/>
                  <a:t> with shortest path in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/>
                  <a:t> from root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/>
                  <a:t> of length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800" dirty="0"/>
                  <a:t>.</a:t>
                </a:r>
                <a:endParaRPr lang="en-US" altLang="en-US" dirty="0"/>
              </a:p>
              <a:p>
                <a:pPr lvl="4" eaLnBrk="1" hangingPunct="1">
                  <a:lnSpc>
                    <a:spcPct val="50000"/>
                  </a:lnSpc>
                </a:pPr>
                <a:endParaRPr lang="en-US" altLang="en-US" sz="2800" dirty="0"/>
              </a:p>
            </p:txBody>
          </p:sp>
        </mc:Choice>
        <mc:Fallback xmlns="">
          <p:sp>
            <p:nvSpPr>
              <p:cNvPr id="122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794314"/>
                <a:ext cx="10756844" cy="5200045"/>
              </a:xfrm>
              <a:blipFill>
                <a:blip r:embed="rId3"/>
                <a:stretch>
                  <a:fillRect l="-1133" t="-703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941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Implementing Topological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14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383672"/>
                <a:ext cx="10773029" cy="5200045"/>
              </a:xfrm>
            </p:spPr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r>
                  <a:rPr lang="en-US" sz="2800" dirty="0"/>
                  <a:t>Go through all edges, computing array with in-degree for each vertex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8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8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33CC"/>
                  </a:solidFill>
                </a:endParaRPr>
              </a:p>
              <a:p>
                <a:pPr lvl="4" eaLnBrk="1" hangingPunct="1">
                  <a:defRPr/>
                </a:pPr>
                <a:endParaRPr lang="en-US" sz="1400" dirty="0">
                  <a:solidFill>
                    <a:srgbClr val="0033CC"/>
                  </a:solidFill>
                </a:endParaRPr>
              </a:p>
              <a:p>
                <a:pPr eaLnBrk="1" hangingPunct="1">
                  <a:defRPr/>
                </a:pPr>
                <a:r>
                  <a:rPr lang="en-US" sz="2800" dirty="0"/>
                  <a:t>Maintain a list of vertices of in-degree</a:t>
                </a:r>
                <a:r>
                  <a:rPr lang="en-US" sz="28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 dirty="0">
                  <a:solidFill>
                    <a:srgbClr val="0033CC"/>
                  </a:solidFill>
                </a:endParaRPr>
              </a:p>
              <a:p>
                <a:pPr lvl="4" eaLnBrk="1" hangingPunct="1">
                  <a:defRPr/>
                </a:pPr>
                <a:endParaRPr lang="en-US" sz="1400" b="1" dirty="0">
                  <a:solidFill>
                    <a:srgbClr val="0033CC"/>
                  </a:solidFill>
                </a:endParaRPr>
              </a:p>
              <a:p>
                <a:pPr eaLnBrk="1" hangingPunct="1">
                  <a:defRPr/>
                </a:pPr>
                <a:r>
                  <a:rPr lang="en-US" sz="2800" dirty="0"/>
                  <a:t>Remove any vertex in list and number it</a:t>
                </a:r>
              </a:p>
              <a:p>
                <a:pPr lvl="4" eaLnBrk="1" hangingPunct="1">
                  <a:defRPr/>
                </a:pPr>
                <a:endParaRPr lang="en-US" sz="1400" dirty="0"/>
              </a:p>
              <a:p>
                <a:pPr eaLnBrk="1" hangingPunct="1">
                  <a:defRPr/>
                </a:pPr>
                <a:r>
                  <a:rPr lang="en-US" sz="2800" dirty="0"/>
                  <a:t>When a vertex is removed, decrease in-degree of each neighbor by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/>
                  <a:t>and add them to the list if their degree drops to</a:t>
                </a:r>
                <a:r>
                  <a:rPr lang="en-US" sz="28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>
                    <a:solidFill>
                      <a:srgbClr val="0033CC"/>
                    </a:solidFill>
                  </a:rPr>
                  <a:t> </a:t>
                </a:r>
              </a:p>
              <a:p>
                <a:pPr lvl="4" eaLnBrk="1" hangingPunct="1">
                  <a:defRPr/>
                </a:pPr>
                <a:endParaRPr lang="en-US" sz="1800" dirty="0"/>
              </a:p>
              <a:p>
                <a:pPr marL="0" indent="0">
                  <a:buNone/>
                  <a:defRPr/>
                </a:pPr>
                <a:r>
                  <a:rPr lang="en-US" sz="2800" dirty="0"/>
                  <a:t>Total cost: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8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31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83672"/>
                <a:ext cx="10773029" cy="5200045"/>
              </a:xfrm>
              <a:blipFill>
                <a:blip r:embed="rId3"/>
                <a:stretch>
                  <a:fillRect l="-1132" t="-1993" r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BDC825-3A9A-4086-B189-99176FE18FAC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40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9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Strongly Connected Components of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667136"/>
                <a:ext cx="11484329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sz="2400" dirty="0"/>
                  <a:t> Vertices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dirty="0"/>
                  <a:t> are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strongly connected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they are on a directed cycle (there are paths from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dirty="0"/>
                  <a:t> and from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400" dirty="0"/>
                  <a:t>).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sz="2400" b="1" dirty="0">
                    <a:solidFill>
                      <a:srgbClr val="695082"/>
                    </a:solidFill>
                  </a:rPr>
                  <a:t>: </a:t>
                </a:r>
                <a:r>
                  <a:rPr lang="en-US" sz="2400" dirty="0"/>
                  <a:t>Can partition vertices of any directed graph into </a:t>
                </a:r>
                <a:r>
                  <a:rPr lang="en-US" sz="2400" dirty="0">
                    <a:solidFill>
                      <a:srgbClr val="C00000"/>
                    </a:solidFill>
                  </a:rPr>
                  <a:t>strongly connected components: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/>
                  <a:t>all pairs of vertices in the same component are strongly connected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/>
                  <a:t>can’t merge components and keep property 1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Strongly connected components can be stored efficiently just like connected components</a:t>
                </a:r>
              </a:p>
              <a:p>
                <a:r>
                  <a:rPr lang="en-US" sz="2400" dirty="0"/>
                  <a:t>Can be found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 using a DFS then a BFS</a:t>
                </a:r>
              </a:p>
              <a:p>
                <a:pPr lvl="1"/>
                <a:r>
                  <a:rPr lang="en-US" dirty="0"/>
                  <a:t>D</a:t>
                </a:r>
                <a:r>
                  <a:rPr lang="en-US" sz="2400" dirty="0"/>
                  <a:t>o a depth-first sort, keeping track of the order nodes are marked “fully-explored”</a:t>
                </a:r>
              </a:p>
              <a:p>
                <a:pPr lvl="1"/>
                <a:r>
                  <a:rPr lang="en-US" dirty="0"/>
                  <a:t>G</a:t>
                </a:r>
                <a:r>
                  <a:rPr lang="en-US" sz="2400" dirty="0"/>
                  <a:t>oing in order from least recent to most recent, run connected components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667136"/>
                <a:ext cx="11484329" cy="5200045"/>
              </a:xfrm>
              <a:blipFill>
                <a:blip r:embed="rId2"/>
                <a:stretch>
                  <a:fillRect l="-796" t="-1639" r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190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4613059" y="2084815"/>
            <a:ext cx="680808" cy="6675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609156" y="1359781"/>
            <a:ext cx="680808" cy="6675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186376" y="4536533"/>
            <a:ext cx="680808" cy="6675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008064" y="2071613"/>
            <a:ext cx="2094747" cy="233427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812636" y="2705800"/>
            <a:ext cx="3976228" cy="403036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Strongly Connected Components</a:t>
            </a:r>
            <a:endParaRPr lang="en-US" altLang="en-US" b="0" dirty="0"/>
          </a:p>
        </p:txBody>
      </p:sp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C8E549-72ED-4AE2-B26C-59FBE551F645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42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637" name="Rectangle 36"/>
          <p:cNvSpPr>
            <a:spLocks noChangeArrowheads="1"/>
          </p:cNvSpPr>
          <p:nvPr/>
        </p:nvSpPr>
        <p:spPr bwMode="auto">
          <a:xfrm rot="17988727">
            <a:off x="2582895" y="4009151"/>
            <a:ext cx="1235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back edge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AF7988-B70C-4A41-998E-E14A2F4E7ACD}"/>
              </a:ext>
            </a:extLst>
          </p:cNvPr>
          <p:cNvGrpSpPr/>
          <p:nvPr/>
        </p:nvGrpSpPr>
        <p:grpSpPr>
          <a:xfrm>
            <a:off x="2468880" y="1472184"/>
            <a:ext cx="6248400" cy="5105400"/>
            <a:chOff x="2961004" y="914400"/>
            <a:chExt cx="6248400" cy="5105400"/>
          </a:xfrm>
        </p:grpSpPr>
        <p:sp>
          <p:nvSpPr>
            <p:cNvPr id="25604" name="Oval 3"/>
            <p:cNvSpPr>
              <a:spLocks noChangeArrowheads="1"/>
            </p:cNvSpPr>
            <p:nvPr/>
          </p:nvSpPr>
          <p:spPr bwMode="auto">
            <a:xfrm>
              <a:off x="6237604" y="914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605" name="Oval 4"/>
            <p:cNvSpPr>
              <a:spLocks noChangeArrowheads="1"/>
            </p:cNvSpPr>
            <p:nvPr/>
          </p:nvSpPr>
          <p:spPr bwMode="auto">
            <a:xfrm>
              <a:off x="5247004" y="1676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5606" name="Oval 5"/>
            <p:cNvSpPr>
              <a:spLocks noChangeArrowheads="1"/>
            </p:cNvSpPr>
            <p:nvPr/>
          </p:nvSpPr>
          <p:spPr bwMode="auto">
            <a:xfrm>
              <a:off x="7761604" y="1905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5607" name="Oval 6"/>
            <p:cNvSpPr>
              <a:spLocks noChangeArrowheads="1"/>
            </p:cNvSpPr>
            <p:nvPr/>
          </p:nvSpPr>
          <p:spPr bwMode="auto">
            <a:xfrm>
              <a:off x="5704204" y="4572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5608" name="Oval 7"/>
            <p:cNvSpPr>
              <a:spLocks noChangeArrowheads="1"/>
            </p:cNvSpPr>
            <p:nvPr/>
          </p:nvSpPr>
          <p:spPr bwMode="auto">
            <a:xfrm>
              <a:off x="5704204" y="3581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5609" name="Oval 8"/>
            <p:cNvSpPr>
              <a:spLocks noChangeArrowheads="1"/>
            </p:cNvSpPr>
            <p:nvPr/>
          </p:nvSpPr>
          <p:spPr bwMode="auto">
            <a:xfrm>
              <a:off x="4408804" y="2362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5610" name="Oval 9"/>
            <p:cNvSpPr>
              <a:spLocks noChangeArrowheads="1"/>
            </p:cNvSpPr>
            <p:nvPr/>
          </p:nvSpPr>
          <p:spPr bwMode="auto">
            <a:xfrm>
              <a:off x="4408804" y="3505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5611" name="Oval 10"/>
            <p:cNvSpPr>
              <a:spLocks noChangeArrowheads="1"/>
            </p:cNvSpPr>
            <p:nvPr/>
          </p:nvSpPr>
          <p:spPr bwMode="auto">
            <a:xfrm>
              <a:off x="4027804" y="4495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5612" name="Oval 11"/>
            <p:cNvSpPr>
              <a:spLocks noChangeArrowheads="1"/>
            </p:cNvSpPr>
            <p:nvPr/>
          </p:nvSpPr>
          <p:spPr bwMode="auto">
            <a:xfrm>
              <a:off x="2961004" y="4953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5613" name="Oval 12"/>
            <p:cNvSpPr>
              <a:spLocks noChangeArrowheads="1"/>
            </p:cNvSpPr>
            <p:nvPr/>
          </p:nvSpPr>
          <p:spPr bwMode="auto">
            <a:xfrm>
              <a:off x="3570604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5614" name="Oval 13"/>
            <p:cNvSpPr>
              <a:spLocks noChangeArrowheads="1"/>
            </p:cNvSpPr>
            <p:nvPr/>
          </p:nvSpPr>
          <p:spPr bwMode="auto">
            <a:xfrm>
              <a:off x="7761604" y="2895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25615" name="Oval 14"/>
            <p:cNvSpPr>
              <a:spLocks noChangeArrowheads="1"/>
            </p:cNvSpPr>
            <p:nvPr/>
          </p:nvSpPr>
          <p:spPr bwMode="auto">
            <a:xfrm>
              <a:off x="8828404" y="3200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25616" name="Oval 15"/>
            <p:cNvSpPr>
              <a:spLocks noChangeArrowheads="1"/>
            </p:cNvSpPr>
            <p:nvPr/>
          </p:nvSpPr>
          <p:spPr bwMode="auto">
            <a:xfrm>
              <a:off x="8828404" y="4114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25617" name="Line 16"/>
            <p:cNvSpPr>
              <a:spLocks noChangeShapeType="1"/>
            </p:cNvSpPr>
            <p:nvPr/>
          </p:nvSpPr>
          <p:spPr bwMode="auto">
            <a:xfrm flipH="1">
              <a:off x="5628004" y="1295400"/>
              <a:ext cx="6858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18" name="Line 17"/>
            <p:cNvSpPr>
              <a:spLocks noChangeShapeType="1"/>
            </p:cNvSpPr>
            <p:nvPr/>
          </p:nvSpPr>
          <p:spPr bwMode="auto">
            <a:xfrm flipH="1">
              <a:off x="4789804" y="1981200"/>
              <a:ext cx="4572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19" name="Line 18"/>
            <p:cNvSpPr>
              <a:spLocks noChangeShapeType="1"/>
            </p:cNvSpPr>
            <p:nvPr/>
          </p:nvSpPr>
          <p:spPr bwMode="auto">
            <a:xfrm>
              <a:off x="4561204" y="27432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0" name="Line 19"/>
            <p:cNvSpPr>
              <a:spLocks noChangeShapeType="1"/>
            </p:cNvSpPr>
            <p:nvPr/>
          </p:nvSpPr>
          <p:spPr bwMode="auto">
            <a:xfrm flipH="1">
              <a:off x="4332604" y="38862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1" name="Line 20"/>
            <p:cNvSpPr>
              <a:spLocks noChangeShapeType="1"/>
            </p:cNvSpPr>
            <p:nvPr/>
          </p:nvSpPr>
          <p:spPr bwMode="auto">
            <a:xfrm flipH="1">
              <a:off x="3342004" y="48006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2" name="Line 21"/>
            <p:cNvSpPr>
              <a:spLocks noChangeShapeType="1"/>
            </p:cNvSpPr>
            <p:nvPr/>
          </p:nvSpPr>
          <p:spPr bwMode="auto">
            <a:xfrm>
              <a:off x="3265804" y="53340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3" name="Line 22"/>
            <p:cNvSpPr>
              <a:spLocks noChangeShapeType="1"/>
            </p:cNvSpPr>
            <p:nvPr/>
          </p:nvSpPr>
          <p:spPr bwMode="auto">
            <a:xfrm>
              <a:off x="4789804" y="27432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4" name="Line 23"/>
            <p:cNvSpPr>
              <a:spLocks noChangeShapeType="1"/>
            </p:cNvSpPr>
            <p:nvPr/>
          </p:nvSpPr>
          <p:spPr bwMode="auto">
            <a:xfrm>
              <a:off x="5856604" y="40386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5" name="Line 24"/>
            <p:cNvSpPr>
              <a:spLocks noChangeShapeType="1"/>
            </p:cNvSpPr>
            <p:nvPr/>
          </p:nvSpPr>
          <p:spPr bwMode="auto">
            <a:xfrm>
              <a:off x="6618604" y="1219200"/>
              <a:ext cx="11430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6" name="Line 25"/>
            <p:cNvSpPr>
              <a:spLocks noChangeShapeType="1"/>
            </p:cNvSpPr>
            <p:nvPr/>
          </p:nvSpPr>
          <p:spPr bwMode="auto">
            <a:xfrm>
              <a:off x="7990204" y="23622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7" name="Line 26"/>
            <p:cNvSpPr>
              <a:spLocks noChangeShapeType="1"/>
            </p:cNvSpPr>
            <p:nvPr/>
          </p:nvSpPr>
          <p:spPr bwMode="auto">
            <a:xfrm>
              <a:off x="8142604" y="3124200"/>
              <a:ext cx="609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8" name="Line 27"/>
            <p:cNvSpPr>
              <a:spLocks noChangeShapeType="1"/>
            </p:cNvSpPr>
            <p:nvPr/>
          </p:nvSpPr>
          <p:spPr bwMode="auto">
            <a:xfrm>
              <a:off x="8980804" y="36576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9" name="Line 28"/>
            <p:cNvSpPr>
              <a:spLocks noChangeShapeType="1"/>
            </p:cNvSpPr>
            <p:nvPr/>
          </p:nvSpPr>
          <p:spPr bwMode="auto">
            <a:xfrm flipH="1" flipV="1">
              <a:off x="8142604" y="2286000"/>
              <a:ext cx="83820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30" name="Line 29"/>
            <p:cNvSpPr>
              <a:spLocks noChangeShapeType="1"/>
            </p:cNvSpPr>
            <p:nvPr/>
          </p:nvSpPr>
          <p:spPr bwMode="auto">
            <a:xfrm flipV="1">
              <a:off x="3799204" y="495300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31" name="Line 30"/>
            <p:cNvSpPr>
              <a:spLocks noChangeShapeType="1"/>
            </p:cNvSpPr>
            <p:nvPr/>
          </p:nvSpPr>
          <p:spPr bwMode="auto">
            <a:xfrm flipV="1">
              <a:off x="3189604" y="2743200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32" name="Line 31"/>
            <p:cNvSpPr>
              <a:spLocks noChangeShapeType="1"/>
            </p:cNvSpPr>
            <p:nvPr/>
          </p:nvSpPr>
          <p:spPr bwMode="auto">
            <a:xfrm flipH="1" flipV="1">
              <a:off x="5628004" y="19812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33" name="Line 32"/>
            <p:cNvSpPr>
              <a:spLocks noChangeShapeType="1"/>
            </p:cNvSpPr>
            <p:nvPr/>
          </p:nvSpPr>
          <p:spPr bwMode="auto">
            <a:xfrm flipH="1">
              <a:off x="6085204" y="22860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34" name="Line 33"/>
            <p:cNvSpPr>
              <a:spLocks noChangeShapeType="1"/>
            </p:cNvSpPr>
            <p:nvPr/>
          </p:nvSpPr>
          <p:spPr bwMode="auto">
            <a:xfrm flipH="1">
              <a:off x="3951604" y="4876800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35" name="Line 34"/>
            <p:cNvSpPr>
              <a:spLocks noChangeShapeType="1"/>
            </p:cNvSpPr>
            <p:nvPr/>
          </p:nvSpPr>
          <p:spPr bwMode="auto">
            <a:xfrm>
              <a:off x="5475604" y="2057400"/>
              <a:ext cx="381000" cy="1524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</p:grpSp>
      <p:sp>
        <p:nvSpPr>
          <p:cNvPr id="47" name="Rectangle 37"/>
          <p:cNvSpPr>
            <a:spLocks noChangeArrowheads="1"/>
          </p:cNvSpPr>
          <p:nvPr/>
        </p:nvSpPr>
        <p:spPr bwMode="auto">
          <a:xfrm>
            <a:off x="5103721" y="2868761"/>
            <a:ext cx="10654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9900"/>
                </a:solidFill>
                <a:latin typeface="Calibri" panose="020F0502020204030204" pitchFamily="34" charset="0"/>
              </a:rPr>
              <a:t>forward </a:t>
            </a:r>
          </a:p>
          <a:p>
            <a:pPr algn="ctr"/>
            <a:r>
              <a:rPr lang="en-US" altLang="en-US" dirty="0">
                <a:solidFill>
                  <a:srgbClr val="009900"/>
                </a:solidFill>
                <a:latin typeface="Calibri" panose="020F0502020204030204" pitchFamily="34" charset="0"/>
              </a:rPr>
              <a:t>edge</a:t>
            </a: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Rectangle 38"/>
          <p:cNvSpPr>
            <a:spLocks noChangeArrowheads="1"/>
          </p:cNvSpPr>
          <p:nvPr/>
        </p:nvSpPr>
        <p:spPr bwMode="auto">
          <a:xfrm>
            <a:off x="6117336" y="5728300"/>
            <a:ext cx="223772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latin typeface="Calibri" panose="020F0502020204030204" pitchFamily="34" charset="0"/>
                <a:sym typeface="Symbol" panose="05050102010706020507" pitchFamily="18" charset="2"/>
              </a:rPr>
              <a:t>  </a:t>
            </a:r>
            <a:r>
              <a:rPr lang="en-US" altLang="en-US" sz="2400" b="1" dirty="0">
                <a:latin typeface="Calibri" panose="020F0502020204030204" pitchFamily="34" charset="0"/>
              </a:rPr>
              <a:t> tree edges   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85794D55-B6A1-8B75-2911-D8BA9DAE1BA5}"/>
              </a:ext>
            </a:extLst>
          </p:cNvPr>
          <p:cNvSpPr>
            <a:spLocks noChangeArrowheads="1"/>
          </p:cNvSpPr>
          <p:nvPr/>
        </p:nvSpPr>
        <p:spPr bwMode="auto">
          <a:xfrm rot="2873999">
            <a:off x="7718418" y="3038693"/>
            <a:ext cx="1235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back edge</a:t>
            </a:r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CD0C1CAD-5766-EBF1-68F4-BC6AC46CF582}"/>
              </a:ext>
            </a:extLst>
          </p:cNvPr>
          <p:cNvSpPr>
            <a:spLocks noChangeArrowheads="1"/>
          </p:cNvSpPr>
          <p:nvPr/>
        </p:nvSpPr>
        <p:spPr bwMode="auto">
          <a:xfrm rot="17714758">
            <a:off x="2994957" y="5653629"/>
            <a:ext cx="6687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back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93F60-B7B4-CFC1-08EE-E0142B9C6810}"/>
              </a:ext>
            </a:extLst>
          </p:cNvPr>
          <p:cNvSpPr txBox="1"/>
          <p:nvPr/>
        </p:nvSpPr>
        <p:spPr>
          <a:xfrm rot="231724">
            <a:off x="5570609" y="2290939"/>
            <a:ext cx="1508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0033CC"/>
                </a:solidFill>
                <a:latin typeface="Calibri" panose="020F0502020204030204" pitchFamily="34" charset="0"/>
              </a:rPr>
              <a:t>cross edge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9BE7F-8F3C-3799-4FC3-2C96E2291AD2}"/>
              </a:ext>
            </a:extLst>
          </p:cNvPr>
          <p:cNvSpPr txBox="1"/>
          <p:nvPr/>
        </p:nvSpPr>
        <p:spPr>
          <a:xfrm rot="19295485">
            <a:off x="5821415" y="3393249"/>
            <a:ext cx="1508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0033CC"/>
                </a:solidFill>
                <a:latin typeface="Calibri" panose="020F0502020204030204" pitchFamily="34" charset="0"/>
              </a:rPr>
              <a:t>cross edge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D6DA1-4A0E-B360-9BDA-B38E87CE5D9E}"/>
              </a:ext>
            </a:extLst>
          </p:cNvPr>
          <p:cNvSpPr txBox="1"/>
          <p:nvPr/>
        </p:nvSpPr>
        <p:spPr>
          <a:xfrm rot="20129188">
            <a:off x="3819142" y="5669018"/>
            <a:ext cx="1508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0033CC"/>
                </a:solidFill>
                <a:latin typeface="Calibri" panose="020F0502020204030204" pitchFamily="34" charset="0"/>
              </a:rPr>
              <a:t>cross 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4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4" grpId="0" animBg="1"/>
      <p:bldP spid="43" grpId="0" animBg="1"/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008064" y="2044181"/>
            <a:ext cx="2094747" cy="2334271"/>
            <a:chOff x="7008064" y="1513829"/>
            <a:chExt cx="2094747" cy="2334271"/>
          </a:xfrm>
        </p:grpSpPr>
        <p:sp>
          <p:nvSpPr>
            <p:cNvPr id="43" name="Oval 42"/>
            <p:cNvSpPr/>
            <p:nvPr/>
          </p:nvSpPr>
          <p:spPr>
            <a:xfrm>
              <a:off x="7008064" y="1513829"/>
              <a:ext cx="2094747" cy="23342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5606" name="Oval 5"/>
            <p:cNvSpPr>
              <a:spLocks noChangeArrowheads="1"/>
            </p:cNvSpPr>
            <p:nvPr/>
          </p:nvSpPr>
          <p:spPr bwMode="auto">
            <a:xfrm>
              <a:off x="7269480" y="1905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5614" name="Oval 13"/>
            <p:cNvSpPr>
              <a:spLocks noChangeArrowheads="1"/>
            </p:cNvSpPr>
            <p:nvPr/>
          </p:nvSpPr>
          <p:spPr bwMode="auto">
            <a:xfrm>
              <a:off x="7269480" y="2895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25615" name="Oval 14"/>
            <p:cNvSpPr>
              <a:spLocks noChangeArrowheads="1"/>
            </p:cNvSpPr>
            <p:nvPr/>
          </p:nvSpPr>
          <p:spPr bwMode="auto">
            <a:xfrm>
              <a:off x="8336280" y="3200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25626" name="Line 25"/>
            <p:cNvSpPr>
              <a:spLocks noChangeShapeType="1"/>
            </p:cNvSpPr>
            <p:nvPr/>
          </p:nvSpPr>
          <p:spPr bwMode="auto">
            <a:xfrm>
              <a:off x="7498080" y="23622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7" name="Line 26"/>
            <p:cNvSpPr>
              <a:spLocks noChangeShapeType="1"/>
            </p:cNvSpPr>
            <p:nvPr/>
          </p:nvSpPr>
          <p:spPr bwMode="auto">
            <a:xfrm>
              <a:off x="7650480" y="3124200"/>
              <a:ext cx="609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9" name="Line 28"/>
            <p:cNvSpPr>
              <a:spLocks noChangeShapeType="1"/>
            </p:cNvSpPr>
            <p:nvPr/>
          </p:nvSpPr>
          <p:spPr bwMode="auto">
            <a:xfrm flipH="1" flipV="1">
              <a:off x="7650480" y="2286000"/>
              <a:ext cx="83820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12636" y="2678368"/>
            <a:ext cx="3976228" cy="4030362"/>
            <a:chOff x="1812636" y="2148016"/>
            <a:chExt cx="3976228" cy="4030362"/>
          </a:xfrm>
        </p:grpSpPr>
        <p:sp>
          <p:nvSpPr>
            <p:cNvPr id="2" name="Oval 1"/>
            <p:cNvSpPr/>
            <p:nvPr/>
          </p:nvSpPr>
          <p:spPr>
            <a:xfrm>
              <a:off x="1812636" y="2148016"/>
              <a:ext cx="3976228" cy="40303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468880" y="2362200"/>
              <a:ext cx="3124200" cy="3657600"/>
              <a:chOff x="2468880" y="2362200"/>
              <a:chExt cx="3124200" cy="3657600"/>
            </a:xfrm>
          </p:grpSpPr>
          <p:sp>
            <p:nvSpPr>
              <p:cNvPr id="25607" name="Oval 6"/>
              <p:cNvSpPr>
                <a:spLocks noChangeArrowheads="1"/>
              </p:cNvSpPr>
              <p:nvPr/>
            </p:nvSpPr>
            <p:spPr bwMode="auto">
              <a:xfrm>
                <a:off x="5212080" y="4572000"/>
                <a:ext cx="381000" cy="381000"/>
              </a:xfrm>
              <a:prstGeom prst="ellipse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25608" name="Oval 7"/>
              <p:cNvSpPr>
                <a:spLocks noChangeArrowheads="1"/>
              </p:cNvSpPr>
              <p:nvPr/>
            </p:nvSpPr>
            <p:spPr bwMode="auto">
              <a:xfrm>
                <a:off x="5212080" y="3581400"/>
                <a:ext cx="381000" cy="381000"/>
              </a:xfrm>
              <a:prstGeom prst="ellipse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5609" name="Oval 8"/>
              <p:cNvSpPr>
                <a:spLocks noChangeArrowheads="1"/>
              </p:cNvSpPr>
              <p:nvPr/>
            </p:nvSpPr>
            <p:spPr bwMode="auto">
              <a:xfrm>
                <a:off x="3916680" y="2362200"/>
                <a:ext cx="381000" cy="381000"/>
              </a:xfrm>
              <a:prstGeom prst="ellipse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5610" name="Oval 9"/>
              <p:cNvSpPr>
                <a:spLocks noChangeArrowheads="1"/>
              </p:cNvSpPr>
              <p:nvPr/>
            </p:nvSpPr>
            <p:spPr bwMode="auto">
              <a:xfrm>
                <a:off x="3916680" y="3505200"/>
                <a:ext cx="381000" cy="381000"/>
              </a:xfrm>
              <a:prstGeom prst="ellipse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5611" name="Oval 10"/>
              <p:cNvSpPr>
                <a:spLocks noChangeArrowheads="1"/>
              </p:cNvSpPr>
              <p:nvPr/>
            </p:nvSpPr>
            <p:spPr bwMode="auto">
              <a:xfrm>
                <a:off x="3535680" y="4495800"/>
                <a:ext cx="381000" cy="381000"/>
              </a:xfrm>
              <a:prstGeom prst="ellipse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5612" name="Oval 11"/>
              <p:cNvSpPr>
                <a:spLocks noChangeArrowheads="1"/>
              </p:cNvSpPr>
              <p:nvPr/>
            </p:nvSpPr>
            <p:spPr bwMode="auto">
              <a:xfrm>
                <a:off x="2468880" y="4953000"/>
                <a:ext cx="381000" cy="381000"/>
              </a:xfrm>
              <a:prstGeom prst="ellipse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5613" name="Oval 12"/>
              <p:cNvSpPr>
                <a:spLocks noChangeArrowheads="1"/>
              </p:cNvSpPr>
              <p:nvPr/>
            </p:nvSpPr>
            <p:spPr bwMode="auto">
              <a:xfrm>
                <a:off x="3078480" y="5638800"/>
                <a:ext cx="381000" cy="381000"/>
              </a:xfrm>
              <a:prstGeom prst="ellipse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5619" name="Line 18"/>
              <p:cNvSpPr>
                <a:spLocks noChangeShapeType="1"/>
              </p:cNvSpPr>
              <p:nvPr/>
            </p:nvSpPr>
            <p:spPr bwMode="auto">
              <a:xfrm>
                <a:off x="4069080" y="2743200"/>
                <a:ext cx="0" cy="762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25620" name="Line 19"/>
              <p:cNvSpPr>
                <a:spLocks noChangeShapeType="1"/>
              </p:cNvSpPr>
              <p:nvPr/>
            </p:nvSpPr>
            <p:spPr bwMode="auto">
              <a:xfrm flipH="1">
                <a:off x="3840480" y="3886200"/>
                <a:ext cx="15240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25621" name="Line 20"/>
              <p:cNvSpPr>
                <a:spLocks noChangeShapeType="1"/>
              </p:cNvSpPr>
              <p:nvPr/>
            </p:nvSpPr>
            <p:spPr bwMode="auto">
              <a:xfrm flipH="1">
                <a:off x="2849880" y="4800600"/>
                <a:ext cx="685800" cy="152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25622" name="Line 21"/>
              <p:cNvSpPr>
                <a:spLocks noChangeShapeType="1"/>
              </p:cNvSpPr>
              <p:nvPr/>
            </p:nvSpPr>
            <p:spPr bwMode="auto">
              <a:xfrm>
                <a:off x="2773680" y="5334000"/>
                <a:ext cx="30480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25623" name="Line 22"/>
              <p:cNvSpPr>
                <a:spLocks noChangeShapeType="1"/>
              </p:cNvSpPr>
              <p:nvPr/>
            </p:nvSpPr>
            <p:spPr bwMode="auto">
              <a:xfrm>
                <a:off x="4297680" y="2743200"/>
                <a:ext cx="990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25624" name="Line 23"/>
              <p:cNvSpPr>
                <a:spLocks noChangeShapeType="1"/>
              </p:cNvSpPr>
              <p:nvPr/>
            </p:nvSpPr>
            <p:spPr bwMode="auto">
              <a:xfrm>
                <a:off x="5364480" y="4038600"/>
                <a:ext cx="0" cy="457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25630" name="Line 29"/>
              <p:cNvSpPr>
                <a:spLocks noChangeShapeType="1"/>
              </p:cNvSpPr>
              <p:nvPr/>
            </p:nvSpPr>
            <p:spPr bwMode="auto">
              <a:xfrm flipV="1">
                <a:off x="3307080" y="4953000"/>
                <a:ext cx="381000" cy="685800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25631" name="Line 30"/>
              <p:cNvSpPr>
                <a:spLocks noChangeShapeType="1"/>
              </p:cNvSpPr>
              <p:nvPr/>
            </p:nvSpPr>
            <p:spPr bwMode="auto">
              <a:xfrm flipV="1">
                <a:off x="2697480" y="2743200"/>
                <a:ext cx="1219200" cy="2209800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25634" name="Line 33"/>
              <p:cNvSpPr>
                <a:spLocks noChangeShapeType="1"/>
              </p:cNvSpPr>
              <p:nvPr/>
            </p:nvSpPr>
            <p:spPr bwMode="auto">
              <a:xfrm flipH="1">
                <a:off x="3459480" y="4876800"/>
                <a:ext cx="1752600" cy="76200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/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4613059" y="2057383"/>
            <a:ext cx="680808" cy="6675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609156" y="1332349"/>
            <a:ext cx="680808" cy="6675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186376" y="4509101"/>
            <a:ext cx="680808" cy="6675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Strongly Connected Components</a:t>
            </a:r>
            <a:endParaRPr lang="en-US" altLang="en-US" b="0" dirty="0"/>
          </a:p>
        </p:txBody>
      </p:sp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C8E549-72ED-4AE2-B26C-59FBE551F645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43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604" name="Oval 3"/>
          <p:cNvSpPr>
            <a:spLocks noChangeArrowheads="1"/>
          </p:cNvSpPr>
          <p:nvPr/>
        </p:nvSpPr>
        <p:spPr bwMode="auto">
          <a:xfrm>
            <a:off x="5745480" y="1444752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605" name="Oval 4"/>
          <p:cNvSpPr>
            <a:spLocks noChangeArrowheads="1"/>
          </p:cNvSpPr>
          <p:nvPr/>
        </p:nvSpPr>
        <p:spPr bwMode="auto">
          <a:xfrm>
            <a:off x="4754880" y="2206752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5616" name="Oval 15"/>
          <p:cNvSpPr>
            <a:spLocks noChangeArrowheads="1"/>
          </p:cNvSpPr>
          <p:nvPr/>
        </p:nvSpPr>
        <p:spPr bwMode="auto">
          <a:xfrm>
            <a:off x="8336280" y="4645152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25617" name="Line 16"/>
          <p:cNvSpPr>
            <a:spLocks noChangeShapeType="1"/>
          </p:cNvSpPr>
          <p:nvPr/>
        </p:nvSpPr>
        <p:spPr bwMode="auto">
          <a:xfrm flipH="1">
            <a:off x="5135880" y="1825752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25618" name="Line 17"/>
          <p:cNvSpPr>
            <a:spLocks noChangeShapeType="1"/>
          </p:cNvSpPr>
          <p:nvPr/>
        </p:nvSpPr>
        <p:spPr bwMode="auto">
          <a:xfrm flipH="1">
            <a:off x="4227067" y="2511551"/>
            <a:ext cx="527813" cy="42760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25625" name="Line 24"/>
          <p:cNvSpPr>
            <a:spLocks noChangeShapeType="1"/>
          </p:cNvSpPr>
          <p:nvPr/>
        </p:nvSpPr>
        <p:spPr bwMode="auto">
          <a:xfrm>
            <a:off x="6126480" y="1749552"/>
            <a:ext cx="1143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25628" name="Line 27"/>
          <p:cNvSpPr>
            <a:spLocks noChangeShapeType="1"/>
          </p:cNvSpPr>
          <p:nvPr/>
        </p:nvSpPr>
        <p:spPr bwMode="auto">
          <a:xfrm>
            <a:off x="8488680" y="4187952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25632" name="Line 31"/>
          <p:cNvSpPr>
            <a:spLocks noChangeShapeType="1"/>
          </p:cNvSpPr>
          <p:nvPr/>
        </p:nvSpPr>
        <p:spPr bwMode="auto">
          <a:xfrm flipH="1" flipV="1">
            <a:off x="5135880" y="2511552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25633" name="Line 32"/>
          <p:cNvSpPr>
            <a:spLocks noChangeShapeType="1"/>
          </p:cNvSpPr>
          <p:nvPr/>
        </p:nvSpPr>
        <p:spPr bwMode="auto">
          <a:xfrm flipH="1">
            <a:off x="5549696" y="2816352"/>
            <a:ext cx="1719784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25635" name="Line 34"/>
          <p:cNvSpPr>
            <a:spLocks noChangeShapeType="1"/>
          </p:cNvSpPr>
          <p:nvPr/>
        </p:nvSpPr>
        <p:spPr bwMode="auto">
          <a:xfrm>
            <a:off x="4983480" y="2587752"/>
            <a:ext cx="381000" cy="1524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14284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638" y="3870959"/>
            <a:ext cx="2100418" cy="21390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344" y="2302215"/>
            <a:ext cx="1245336" cy="1390565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4613059" y="2066527"/>
            <a:ext cx="680808" cy="6675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609156" y="1341493"/>
            <a:ext cx="680808" cy="6675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186376" y="4518245"/>
            <a:ext cx="680808" cy="6675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Strongly Connected Components</a:t>
            </a:r>
            <a:endParaRPr lang="en-US" altLang="en-US" b="0" dirty="0"/>
          </a:p>
        </p:txBody>
      </p:sp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C8E549-72ED-4AE2-B26C-59FBE551F645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44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604" name="Oval 3"/>
          <p:cNvSpPr>
            <a:spLocks noChangeArrowheads="1"/>
          </p:cNvSpPr>
          <p:nvPr/>
        </p:nvSpPr>
        <p:spPr bwMode="auto">
          <a:xfrm>
            <a:off x="5745480" y="1453896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605" name="Oval 4"/>
          <p:cNvSpPr>
            <a:spLocks noChangeArrowheads="1"/>
          </p:cNvSpPr>
          <p:nvPr/>
        </p:nvSpPr>
        <p:spPr bwMode="auto">
          <a:xfrm>
            <a:off x="4754880" y="2215896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5616" name="Oval 15"/>
          <p:cNvSpPr>
            <a:spLocks noChangeArrowheads="1"/>
          </p:cNvSpPr>
          <p:nvPr/>
        </p:nvSpPr>
        <p:spPr bwMode="auto">
          <a:xfrm>
            <a:off x="8336280" y="4654296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25617" name="Line 16"/>
          <p:cNvSpPr>
            <a:spLocks noChangeShapeType="1"/>
          </p:cNvSpPr>
          <p:nvPr/>
        </p:nvSpPr>
        <p:spPr bwMode="auto">
          <a:xfrm flipH="1">
            <a:off x="5135880" y="1834896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25625" name="Line 24"/>
          <p:cNvSpPr>
            <a:spLocks noChangeShapeType="1"/>
          </p:cNvSpPr>
          <p:nvPr/>
        </p:nvSpPr>
        <p:spPr bwMode="auto">
          <a:xfrm>
            <a:off x="6126480" y="1758696"/>
            <a:ext cx="1253188" cy="7619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25628" name="Line 27"/>
          <p:cNvSpPr>
            <a:spLocks noChangeShapeType="1"/>
          </p:cNvSpPr>
          <p:nvPr/>
        </p:nvSpPr>
        <p:spPr bwMode="auto">
          <a:xfrm>
            <a:off x="8186376" y="3598785"/>
            <a:ext cx="302304" cy="9793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25632" name="Line 31"/>
          <p:cNvSpPr>
            <a:spLocks noChangeShapeType="1"/>
          </p:cNvSpPr>
          <p:nvPr/>
        </p:nvSpPr>
        <p:spPr bwMode="auto">
          <a:xfrm flipH="1" flipV="1">
            <a:off x="5135878" y="2520694"/>
            <a:ext cx="2107466" cy="164551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25633" name="Line 32"/>
          <p:cNvSpPr>
            <a:spLocks noChangeShapeType="1"/>
          </p:cNvSpPr>
          <p:nvPr/>
        </p:nvSpPr>
        <p:spPr bwMode="auto">
          <a:xfrm flipH="1">
            <a:off x="4754879" y="2822466"/>
            <a:ext cx="2488465" cy="156915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25635" name="Line 34"/>
          <p:cNvSpPr>
            <a:spLocks noChangeShapeType="1"/>
          </p:cNvSpPr>
          <p:nvPr/>
        </p:nvSpPr>
        <p:spPr bwMode="auto">
          <a:xfrm flipH="1">
            <a:off x="4234555" y="2596896"/>
            <a:ext cx="627501" cy="136313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" name="Oval 5"/>
          <p:cNvSpPr/>
          <p:nvPr/>
        </p:nvSpPr>
        <p:spPr>
          <a:xfrm>
            <a:off x="7287108" y="2292097"/>
            <a:ext cx="1201572" cy="1400684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743200" y="3879561"/>
            <a:ext cx="2118856" cy="2078602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37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52156-D7B1-4E46-8D40-2921BF330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C5518AA8-4DC0-24F4-28D0-286ECF55E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Strongly-Connected Components Usage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A46D087E-FC87-7176-2193-2FF51AA44D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49" y="1392816"/>
            <a:ext cx="11006303" cy="5200045"/>
          </a:xfrm>
        </p:spPr>
        <p:txBody>
          <a:bodyPr>
            <a:noAutofit/>
          </a:bodyPr>
          <a:lstStyle/>
          <a:p>
            <a:pPr lvl="1" eaLnBrk="1" hangingPunct="1"/>
            <a:endParaRPr lang="en-US" altLang="en-US" sz="1000" dirty="0"/>
          </a:p>
          <a:p>
            <a:pPr marL="0" indent="0">
              <a:buNone/>
            </a:pPr>
            <a:r>
              <a:rPr lang="en-US" altLang="en-US" sz="2800" dirty="0"/>
              <a:t>Common algorithmic paradigm for general directed graphs:</a:t>
            </a:r>
          </a:p>
          <a:p>
            <a:pPr lvl="1"/>
            <a:r>
              <a:rPr lang="en-US" altLang="en-US" sz="2400" dirty="0"/>
              <a:t>Process strongly connected components one-by-one in the order given by topological sort of the DAG you get from shrinking them.</a:t>
            </a:r>
          </a:p>
          <a:p>
            <a:pPr marL="0" indent="0">
              <a:buNone/>
            </a:pPr>
            <a:endParaRPr lang="en-US" altLang="en-US" sz="2800" dirty="0"/>
          </a:p>
        </p:txBody>
      </p:sp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2ED2B102-58AF-6D43-F4FA-4461048E7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836416-C316-4FE8-922C-7C99ED8B5EF6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45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225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Greedy Algorithms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313014"/>
            <a:ext cx="10085205" cy="520004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/>
              <a:t>Hard to define exactly but can give general properties</a:t>
            </a:r>
          </a:p>
          <a:p>
            <a:pPr lvl="1" eaLnBrk="1" hangingPunct="1"/>
            <a:r>
              <a:rPr lang="en-US" altLang="en-US" sz="2400" dirty="0"/>
              <a:t>Solution is built in small steps</a:t>
            </a:r>
          </a:p>
          <a:p>
            <a:pPr lvl="1" eaLnBrk="1" hangingPunct="1"/>
            <a:r>
              <a:rPr lang="en-US" altLang="en-US" sz="2400" dirty="0"/>
              <a:t>Decisions on how to build the solution are made to 		         </a:t>
            </a:r>
            <a:r>
              <a:rPr lang="en-US" altLang="en-US" sz="2400" dirty="0">
                <a:solidFill>
                  <a:srgbClr val="C00000"/>
                </a:solidFill>
              </a:rPr>
              <a:t>maximize some criterion without looking to the future</a:t>
            </a:r>
          </a:p>
          <a:p>
            <a:pPr lvl="2" eaLnBrk="1" hangingPunct="1"/>
            <a:r>
              <a:rPr lang="en-US" altLang="en-US" sz="2400" dirty="0"/>
              <a:t>Want the ‘best’ current partial solution as if the current step were the last step</a:t>
            </a:r>
          </a:p>
          <a:p>
            <a:pPr lvl="2" eaLnBrk="1" hangingPunct="1"/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800" dirty="0"/>
              <a:t>May be more than one greedy algorithm using different criteria to solve a given problem</a:t>
            </a:r>
          </a:p>
          <a:p>
            <a:pPr lvl="1"/>
            <a:r>
              <a:rPr lang="en-US" altLang="en-US" sz="2400" dirty="0"/>
              <a:t>Not obvious which criteria will actually work</a:t>
            </a:r>
          </a:p>
          <a:p>
            <a:pPr lvl="2" eaLnBrk="1" hangingPunct="1"/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558113-9E20-41FC-8393-94EC7E15CB87}" type="slidenum">
              <a:rPr lang="en-US" altLang="en-US" sz="1400">
                <a:latin typeface="Calibri" panose="020F0502020204030204" pitchFamily="34" charset="0"/>
              </a:rPr>
              <a:pPr/>
              <a:t>46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3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Greedy Algorithms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695400"/>
            <a:ext cx="11218091" cy="520004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Greedy algorithms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Easy to describe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Fast running times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Work only on certain classes of problems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/>
              <a:t>Hard part is showing that they are correct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Focus on methods for proving that greedy algorithms do work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37063D-09BC-4ACA-B916-59B0D686CA03}" type="slidenum">
              <a:rPr lang="en-US" altLang="en-US" sz="1400">
                <a:latin typeface="Calibri" panose="020F0502020204030204" pitchFamily="34" charset="0"/>
              </a:rPr>
              <a:pPr/>
              <a:t>47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Interval Scheduling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487581"/>
                <a:ext cx="9097977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b="1" dirty="0">
                    <a:solidFill>
                      <a:srgbClr val="695082"/>
                    </a:solidFill>
                  </a:rPr>
                  <a:t>Interval Scheduling: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Single resource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Reservation requests of form:</a:t>
                </a:r>
              </a:p>
              <a:p>
                <a:pPr marL="914400" lvl="2" indent="0" eaLnBrk="1" hangingPunct="1">
                  <a:lnSpc>
                    <a:spcPct val="90000"/>
                  </a:lnSpc>
                  <a:buNone/>
                </a:pPr>
                <a:r>
                  <a:rPr lang="en-US" altLang="en-US" dirty="0"/>
                  <a:t>“Can I reserve it from start time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dirty="0"/>
                  <a:t> to finish time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altLang="en-US" dirty="0"/>
                  <a:t>”</a:t>
                </a:r>
              </a:p>
              <a:p>
                <a:pPr marL="914400" lvl="2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r>
                        <a:rPr lang="en-US" altLang="en-US" b="1" i="1" dirty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altLang="en-US" b="1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71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487581"/>
                <a:ext cx="9097977" cy="5200045"/>
              </a:xfrm>
              <a:blipFill>
                <a:blip r:embed="rId3"/>
                <a:stretch>
                  <a:fillRect l="-1340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6AEB3E-90A4-44E0-B00E-A99FAFBACC5B}" type="slidenum">
              <a:rPr lang="en-US" altLang="en-US" sz="1400">
                <a:latin typeface="Calibri" panose="020F0502020204030204" pitchFamily="34" charset="0"/>
              </a:rPr>
              <a:pPr/>
              <a:t>48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grpSp>
        <p:nvGrpSpPr>
          <p:cNvPr id="7173" name="Group 12" descr="Example of several requests viewed as intervals along a line."/>
          <p:cNvGrpSpPr>
            <a:grpSpLocks/>
          </p:cNvGrpSpPr>
          <p:nvPr/>
        </p:nvGrpSpPr>
        <p:grpSpPr bwMode="auto">
          <a:xfrm>
            <a:off x="6235250" y="3572214"/>
            <a:ext cx="3219450" cy="962025"/>
            <a:chOff x="3192" y="1182"/>
            <a:chExt cx="2028" cy="606"/>
          </a:xfrm>
        </p:grpSpPr>
        <p:sp>
          <p:nvSpPr>
            <p:cNvPr id="7174" name="Line 4"/>
            <p:cNvSpPr>
              <a:spLocks noChangeShapeType="1"/>
            </p:cNvSpPr>
            <p:nvPr/>
          </p:nvSpPr>
          <p:spPr bwMode="auto">
            <a:xfrm>
              <a:off x="3192" y="1788"/>
              <a:ext cx="2028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5" name="Line 5"/>
            <p:cNvSpPr>
              <a:spLocks noChangeShapeType="1"/>
            </p:cNvSpPr>
            <p:nvPr/>
          </p:nvSpPr>
          <p:spPr bwMode="auto">
            <a:xfrm>
              <a:off x="3300" y="1584"/>
              <a:ext cx="43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6" name="Line 6"/>
            <p:cNvSpPr>
              <a:spLocks noChangeShapeType="1"/>
            </p:cNvSpPr>
            <p:nvPr/>
          </p:nvSpPr>
          <p:spPr bwMode="auto">
            <a:xfrm>
              <a:off x="3576" y="1428"/>
              <a:ext cx="51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7" name="Line 7"/>
            <p:cNvSpPr>
              <a:spLocks noChangeShapeType="1"/>
            </p:cNvSpPr>
            <p:nvPr/>
          </p:nvSpPr>
          <p:spPr bwMode="auto">
            <a:xfrm>
              <a:off x="3894" y="1182"/>
              <a:ext cx="61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8" name="Line 8"/>
            <p:cNvSpPr>
              <a:spLocks noChangeShapeType="1"/>
            </p:cNvSpPr>
            <p:nvPr/>
          </p:nvSpPr>
          <p:spPr bwMode="auto">
            <a:xfrm>
              <a:off x="3900" y="1590"/>
              <a:ext cx="51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9" name="Line 9"/>
            <p:cNvSpPr>
              <a:spLocks noChangeShapeType="1"/>
            </p:cNvSpPr>
            <p:nvPr/>
          </p:nvSpPr>
          <p:spPr bwMode="auto">
            <a:xfrm>
              <a:off x="4314" y="1332"/>
              <a:ext cx="4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0" name="Line 10"/>
            <p:cNvSpPr>
              <a:spLocks noChangeShapeType="1"/>
            </p:cNvSpPr>
            <p:nvPr/>
          </p:nvSpPr>
          <p:spPr bwMode="auto">
            <a:xfrm>
              <a:off x="4290" y="1458"/>
              <a:ext cx="24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1" name="Line 11"/>
            <p:cNvSpPr>
              <a:spLocks noChangeShapeType="1"/>
            </p:cNvSpPr>
            <p:nvPr/>
          </p:nvSpPr>
          <p:spPr bwMode="auto">
            <a:xfrm>
              <a:off x="4668" y="1566"/>
              <a:ext cx="42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96261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Interval Scheduling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17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454329"/>
                <a:ext cx="9655892" cy="5200045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buNone/>
                  <a:defRPr/>
                </a:pPr>
                <a:r>
                  <a:rPr lang="en-US" sz="2400" b="1" dirty="0">
                    <a:solidFill>
                      <a:srgbClr val="695082"/>
                    </a:solidFill>
                  </a:rPr>
                  <a:t>Interval scheduling:</a:t>
                </a:r>
              </a:p>
              <a:p>
                <a:pPr lvl="1" eaLnBrk="1" hangingPunct="1">
                  <a:defRPr/>
                </a:pPr>
                <a:r>
                  <a:rPr lang="en-US" sz="2000" dirty="0"/>
                  <a:t>Job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2000" dirty="0"/>
                  <a:t> starts at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baseline="-25000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2000" b="1" dirty="0">
                    <a:solidFill>
                      <a:srgbClr val="0033CC"/>
                    </a:solidFill>
                  </a:rPr>
                  <a:t> </a:t>
                </a:r>
                <a:r>
                  <a:rPr lang="en-US" sz="2000" dirty="0"/>
                  <a:t>and finishes at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baseline="-25000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20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1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baseline="-25000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 eaLnBrk="1" hangingPunct="1">
                  <a:defRPr/>
                </a:pPr>
                <a:r>
                  <a:rPr lang="en-US" sz="2000" dirty="0"/>
                  <a:t>Two jobs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2000" dirty="0"/>
                  <a:t> are </a:t>
                </a:r>
                <a:r>
                  <a:rPr lang="en-US" sz="2000" dirty="0">
                    <a:solidFill>
                      <a:srgbClr val="C00000"/>
                    </a:solidFill>
                  </a:rPr>
                  <a:t>compatible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dirty="0"/>
                  <a:t>if they don't overlap: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000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sz="2000" b="1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baseline="-25000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2000" b="1" dirty="0">
                    <a:solidFill>
                      <a:srgbClr val="0033CC"/>
                    </a:solidFill>
                  </a:rPr>
                  <a:t> </a:t>
                </a:r>
                <a:r>
                  <a:rPr lang="en-US" sz="2000" dirty="0"/>
                  <a:t>or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baseline="-25000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2000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sz="2000" b="1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baseline="-25000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sz="2000" dirty="0"/>
              </a:p>
              <a:p>
                <a:pPr lvl="1" eaLnBrk="1" hangingPunct="1">
                  <a:defRPr/>
                </a:pPr>
                <a:r>
                  <a:rPr lang="en-US" sz="2000" b="1" dirty="0">
                    <a:solidFill>
                      <a:srgbClr val="006600"/>
                    </a:solidFill>
                  </a:rPr>
                  <a:t>Goal:</a:t>
                </a:r>
                <a:r>
                  <a:rPr lang="en-US" sz="2000" dirty="0"/>
                  <a:t> find maximum size subset of mutually compatible jobs.</a:t>
                </a:r>
              </a:p>
            </p:txBody>
          </p:sp>
        </mc:Choice>
        <mc:Fallback>
          <p:sp>
            <p:nvSpPr>
              <p:cNvPr id="801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54329"/>
                <a:ext cx="9655892" cy="5200045"/>
              </a:xfrm>
              <a:blipFill>
                <a:blip r:embed="rId3"/>
                <a:stretch>
                  <a:fillRect l="-947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262F62-0532-41F0-B611-F5C59FF1A378}" type="slidenum">
              <a:rPr lang="en-US" altLang="en-US" sz="1400">
                <a:latin typeface="Calibri" panose="020F0502020204030204" pitchFamily="34" charset="0"/>
              </a:rPr>
              <a:pPr/>
              <a:t>49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8990887" y="6222669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600">
                <a:latin typeface="Comic Sans MS" panose="030F0702030302020204" pitchFamily="66" charset="0"/>
              </a:rPr>
              <a:t>Time</a:t>
            </a:r>
          </a:p>
        </p:txBody>
      </p:sp>
      <p:grpSp>
        <p:nvGrpSpPr>
          <p:cNvPr id="2" name="Group 1" descr="Example of the input for interval scheduling viewed as named intervals with a numerical scale">
            <a:extLst>
              <a:ext uri="{FF2B5EF4-FFF2-40B4-BE49-F238E27FC236}">
                <a16:creationId xmlns:a16="http://schemas.microsoft.com/office/drawing/2014/main" id="{3C4E5A58-4889-4C4D-8EBE-B88857A7B3A7}"/>
              </a:ext>
            </a:extLst>
          </p:cNvPr>
          <p:cNvGrpSpPr/>
          <p:nvPr/>
        </p:nvGrpSpPr>
        <p:grpSpPr>
          <a:xfrm>
            <a:off x="2925207" y="3080466"/>
            <a:ext cx="6019800" cy="3573908"/>
            <a:chOff x="2819401" y="3048000"/>
            <a:chExt cx="6019800" cy="3573908"/>
          </a:xfrm>
        </p:grpSpPr>
        <p:sp>
          <p:nvSpPr>
            <p:cNvPr id="8197" name="Line 4"/>
            <p:cNvSpPr>
              <a:spLocks noChangeShapeType="1"/>
            </p:cNvSpPr>
            <p:nvPr/>
          </p:nvSpPr>
          <p:spPr bwMode="auto">
            <a:xfrm>
              <a:off x="2957514" y="6232525"/>
              <a:ext cx="58816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198" name="Text Box 5"/>
            <p:cNvSpPr txBox="1">
              <a:spLocks noChangeArrowheads="1"/>
            </p:cNvSpPr>
            <p:nvPr/>
          </p:nvSpPr>
          <p:spPr bwMode="auto">
            <a:xfrm>
              <a:off x="5380038" y="6313489"/>
              <a:ext cx="1592262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endParaRPr kumimoji="1" lang="en-US" altLang="en-US" sz="1400">
                <a:latin typeface="Comic Sans MS" panose="030F0702030302020204" pitchFamily="66" charset="0"/>
              </a:endParaRPr>
            </a:p>
          </p:txBody>
        </p:sp>
        <p:sp>
          <p:nvSpPr>
            <p:cNvPr id="8200" name="Line 7"/>
            <p:cNvSpPr>
              <a:spLocks noChangeShapeType="1"/>
            </p:cNvSpPr>
            <p:nvPr/>
          </p:nvSpPr>
          <p:spPr bwMode="auto">
            <a:xfrm>
              <a:off x="8078788" y="6232525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01" name="Text Box 8"/>
            <p:cNvSpPr txBox="1">
              <a:spLocks noChangeArrowheads="1"/>
            </p:cNvSpPr>
            <p:nvPr/>
          </p:nvSpPr>
          <p:spPr bwMode="auto">
            <a:xfrm>
              <a:off x="2819401" y="6232526"/>
              <a:ext cx="41592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400"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8202" name="Line 9"/>
            <p:cNvSpPr>
              <a:spLocks noChangeShapeType="1"/>
            </p:cNvSpPr>
            <p:nvPr/>
          </p:nvSpPr>
          <p:spPr bwMode="auto">
            <a:xfrm rot="-5400000">
              <a:off x="184943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03" name="Line 10"/>
            <p:cNvSpPr>
              <a:spLocks noChangeShapeType="1"/>
            </p:cNvSpPr>
            <p:nvPr/>
          </p:nvSpPr>
          <p:spPr bwMode="auto">
            <a:xfrm rot="-5400000">
              <a:off x="136525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04" name="Line 11"/>
            <p:cNvSpPr>
              <a:spLocks noChangeShapeType="1"/>
            </p:cNvSpPr>
            <p:nvPr/>
          </p:nvSpPr>
          <p:spPr bwMode="auto">
            <a:xfrm rot="-5400000">
              <a:off x="281940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05" name="Line 12"/>
            <p:cNvSpPr>
              <a:spLocks noChangeShapeType="1"/>
            </p:cNvSpPr>
            <p:nvPr/>
          </p:nvSpPr>
          <p:spPr bwMode="auto">
            <a:xfrm rot="-5400000">
              <a:off x="2333626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06" name="Line 13"/>
            <p:cNvSpPr>
              <a:spLocks noChangeShapeType="1"/>
            </p:cNvSpPr>
            <p:nvPr/>
          </p:nvSpPr>
          <p:spPr bwMode="auto">
            <a:xfrm rot="-5400000">
              <a:off x="330358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07" name="Line 14"/>
            <p:cNvSpPr>
              <a:spLocks noChangeShapeType="1"/>
            </p:cNvSpPr>
            <p:nvPr/>
          </p:nvSpPr>
          <p:spPr bwMode="auto">
            <a:xfrm rot="-5400000">
              <a:off x="475615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08" name="Line 15"/>
            <p:cNvSpPr>
              <a:spLocks noChangeShapeType="1"/>
            </p:cNvSpPr>
            <p:nvPr/>
          </p:nvSpPr>
          <p:spPr bwMode="auto">
            <a:xfrm rot="-5400000">
              <a:off x="4271963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09" name="Line 16"/>
            <p:cNvSpPr>
              <a:spLocks noChangeShapeType="1"/>
            </p:cNvSpPr>
            <p:nvPr/>
          </p:nvSpPr>
          <p:spPr bwMode="auto">
            <a:xfrm rot="-5400000">
              <a:off x="5724526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10" name="Line 17"/>
            <p:cNvSpPr>
              <a:spLocks noChangeShapeType="1"/>
            </p:cNvSpPr>
            <p:nvPr/>
          </p:nvSpPr>
          <p:spPr bwMode="auto">
            <a:xfrm rot="-5400000">
              <a:off x="524033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11" name="Line 18"/>
            <p:cNvSpPr>
              <a:spLocks noChangeShapeType="1"/>
            </p:cNvSpPr>
            <p:nvPr/>
          </p:nvSpPr>
          <p:spPr bwMode="auto">
            <a:xfrm rot="-5400000">
              <a:off x="669448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12" name="Line 19"/>
            <p:cNvSpPr>
              <a:spLocks noChangeShapeType="1"/>
            </p:cNvSpPr>
            <p:nvPr/>
          </p:nvSpPr>
          <p:spPr bwMode="auto">
            <a:xfrm rot="-5400000">
              <a:off x="621030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13" name="Text Box 20"/>
            <p:cNvSpPr txBox="1">
              <a:spLocks noChangeArrowheads="1"/>
            </p:cNvSpPr>
            <p:nvPr/>
          </p:nvSpPr>
          <p:spPr bwMode="auto">
            <a:xfrm>
              <a:off x="3303589" y="6232526"/>
              <a:ext cx="41592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4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8214" name="Text Box 21"/>
            <p:cNvSpPr txBox="1">
              <a:spLocks noChangeArrowheads="1"/>
            </p:cNvSpPr>
            <p:nvPr/>
          </p:nvSpPr>
          <p:spPr bwMode="auto">
            <a:xfrm>
              <a:off x="3787776" y="6232526"/>
              <a:ext cx="41592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40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8215" name="Text Box 22"/>
            <p:cNvSpPr txBox="1">
              <a:spLocks noChangeArrowheads="1"/>
            </p:cNvSpPr>
            <p:nvPr/>
          </p:nvSpPr>
          <p:spPr bwMode="auto">
            <a:xfrm>
              <a:off x="4271964" y="6232526"/>
              <a:ext cx="41592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4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8216" name="Text Box 23"/>
            <p:cNvSpPr txBox="1">
              <a:spLocks noChangeArrowheads="1"/>
            </p:cNvSpPr>
            <p:nvPr/>
          </p:nvSpPr>
          <p:spPr bwMode="auto">
            <a:xfrm>
              <a:off x="4757739" y="6232526"/>
              <a:ext cx="414337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4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8217" name="Text Box 24"/>
            <p:cNvSpPr txBox="1">
              <a:spLocks noChangeArrowheads="1"/>
            </p:cNvSpPr>
            <p:nvPr/>
          </p:nvSpPr>
          <p:spPr bwMode="auto">
            <a:xfrm>
              <a:off x="5241925" y="6232526"/>
              <a:ext cx="414338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40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8218" name="Text Box 25"/>
            <p:cNvSpPr txBox="1">
              <a:spLocks noChangeArrowheads="1"/>
            </p:cNvSpPr>
            <p:nvPr/>
          </p:nvSpPr>
          <p:spPr bwMode="auto">
            <a:xfrm>
              <a:off x="5726114" y="6232526"/>
              <a:ext cx="414337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4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8219" name="Text Box 26"/>
            <p:cNvSpPr txBox="1">
              <a:spLocks noChangeArrowheads="1"/>
            </p:cNvSpPr>
            <p:nvPr/>
          </p:nvSpPr>
          <p:spPr bwMode="auto">
            <a:xfrm>
              <a:off x="6210301" y="6232526"/>
              <a:ext cx="41592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4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8220" name="Text Box 27"/>
            <p:cNvSpPr txBox="1">
              <a:spLocks noChangeArrowheads="1"/>
            </p:cNvSpPr>
            <p:nvPr/>
          </p:nvSpPr>
          <p:spPr bwMode="auto">
            <a:xfrm>
              <a:off x="6694489" y="6232526"/>
              <a:ext cx="41592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40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8221" name="Text Box 28"/>
            <p:cNvSpPr txBox="1">
              <a:spLocks noChangeArrowheads="1"/>
            </p:cNvSpPr>
            <p:nvPr/>
          </p:nvSpPr>
          <p:spPr bwMode="auto">
            <a:xfrm>
              <a:off x="7178676" y="6232526"/>
              <a:ext cx="41592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4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8222" name="Text Box 29"/>
            <p:cNvSpPr txBox="1">
              <a:spLocks noChangeArrowheads="1"/>
            </p:cNvSpPr>
            <p:nvPr/>
          </p:nvSpPr>
          <p:spPr bwMode="auto">
            <a:xfrm>
              <a:off x="7594600" y="6232526"/>
              <a:ext cx="414338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4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8223" name="Text Box 30"/>
            <p:cNvSpPr txBox="1">
              <a:spLocks noChangeArrowheads="1"/>
            </p:cNvSpPr>
            <p:nvPr/>
          </p:nvSpPr>
          <p:spPr bwMode="auto">
            <a:xfrm>
              <a:off x="8148639" y="6232526"/>
              <a:ext cx="414337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40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8224" name="Rectangle 31"/>
            <p:cNvSpPr>
              <a:spLocks noChangeArrowheads="1"/>
            </p:cNvSpPr>
            <p:nvPr/>
          </p:nvSpPr>
          <p:spPr bwMode="auto">
            <a:xfrm>
              <a:off x="5380038" y="5124451"/>
              <a:ext cx="1936750" cy="2762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f</a:t>
              </a:r>
            </a:p>
          </p:txBody>
        </p:sp>
        <p:sp>
          <p:nvSpPr>
            <p:cNvPr id="8225" name="Rectangle 32"/>
            <p:cNvSpPr>
              <a:spLocks noChangeArrowheads="1"/>
            </p:cNvSpPr>
            <p:nvPr/>
          </p:nvSpPr>
          <p:spPr bwMode="auto">
            <a:xfrm>
              <a:off x="5864225" y="5540376"/>
              <a:ext cx="1938338" cy="2762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g</a:t>
              </a:r>
            </a:p>
          </p:txBody>
        </p:sp>
        <p:sp>
          <p:nvSpPr>
            <p:cNvPr id="8226" name="Line 33"/>
            <p:cNvSpPr>
              <a:spLocks noChangeShapeType="1"/>
            </p:cNvSpPr>
            <p:nvPr/>
          </p:nvSpPr>
          <p:spPr bwMode="auto">
            <a:xfrm rot="-5400000">
              <a:off x="3787776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27" name="Rectangle 34"/>
            <p:cNvSpPr>
              <a:spLocks noChangeArrowheads="1"/>
            </p:cNvSpPr>
            <p:nvPr/>
          </p:nvSpPr>
          <p:spPr bwMode="auto">
            <a:xfrm>
              <a:off x="6832600" y="5943601"/>
              <a:ext cx="1454150" cy="27781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h</a:t>
              </a:r>
            </a:p>
          </p:txBody>
        </p:sp>
        <p:sp>
          <p:nvSpPr>
            <p:cNvPr id="8228" name="Rectangle 35"/>
            <p:cNvSpPr>
              <a:spLocks noChangeArrowheads="1"/>
            </p:cNvSpPr>
            <p:nvPr/>
          </p:nvSpPr>
          <p:spPr bwMode="auto">
            <a:xfrm>
              <a:off x="4895851" y="4708526"/>
              <a:ext cx="1452563" cy="27781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e</a:t>
              </a:r>
            </a:p>
          </p:txBody>
        </p:sp>
        <p:sp>
          <p:nvSpPr>
            <p:cNvPr id="8229" name="Rectangle 36"/>
            <p:cNvSpPr>
              <a:spLocks noChangeArrowheads="1"/>
            </p:cNvSpPr>
            <p:nvPr/>
          </p:nvSpPr>
          <p:spPr bwMode="auto">
            <a:xfrm>
              <a:off x="2957513" y="3048001"/>
              <a:ext cx="2906712" cy="2762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8230" name="Rectangle 37"/>
            <p:cNvSpPr>
              <a:spLocks noChangeArrowheads="1"/>
            </p:cNvSpPr>
            <p:nvPr/>
          </p:nvSpPr>
          <p:spPr bwMode="auto">
            <a:xfrm>
              <a:off x="3441700" y="3463926"/>
              <a:ext cx="1454150" cy="2762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8231" name="Rectangle 38"/>
            <p:cNvSpPr>
              <a:spLocks noChangeArrowheads="1"/>
            </p:cNvSpPr>
            <p:nvPr/>
          </p:nvSpPr>
          <p:spPr bwMode="auto">
            <a:xfrm>
              <a:off x="4411664" y="3878263"/>
              <a:ext cx="968375" cy="2778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8232" name="Rectangle 39"/>
            <p:cNvSpPr>
              <a:spLocks noChangeArrowheads="1"/>
            </p:cNvSpPr>
            <p:nvPr/>
          </p:nvSpPr>
          <p:spPr bwMode="auto">
            <a:xfrm>
              <a:off x="4411664" y="4294189"/>
              <a:ext cx="2420937" cy="2762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226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8A25A9-6802-4DAB-88B1-B8141A0EF1B7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Properties of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282585"/>
                <a:ext cx="11184979" cy="5200045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Claim: </a:t>
                </a:r>
                <a:r>
                  <a:rPr lang="en-US" altLang="en-US" sz="2800" dirty="0"/>
                  <a:t>For undirected graphs:                                                                 	  	  	All edges join vertices on the same or adjacent layers of BFS tree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800" b="1" dirty="0">
                    <a:solidFill>
                      <a:srgbClr val="006600"/>
                    </a:solidFill>
                  </a:rPr>
                  <a:t>Proof: </a:t>
                </a:r>
                <a:r>
                  <a:rPr lang="en-US" altLang="en-US" b="1" dirty="0">
                    <a:solidFill>
                      <a:srgbClr val="006600"/>
                    </a:solidFill>
                  </a:rPr>
                  <a:t>  </a:t>
                </a:r>
                <a:r>
                  <a:rPr lang="en-US" altLang="en-US" sz="2800" dirty="0"/>
                  <a:t>Suppose not...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100" dirty="0"/>
              </a:p>
              <a:p>
                <a:pPr marL="457200" lvl="1" indent="0">
                  <a:lnSpc>
                    <a:spcPct val="80000"/>
                  </a:lnSpc>
                  <a:buNone/>
                </a:pPr>
                <a:r>
                  <a:rPr lang="en-US" altLang="en-US" dirty="0"/>
                  <a:t>Then there would be vertices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s.t.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</m:t>
                    </m:r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𝑳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𝒚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</m:t>
                    </m:r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𝑳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and</a:t>
                </a:r>
                <a:r>
                  <a:rPr lang="en-US" altLang="en-US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 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.</a:t>
                </a:r>
              </a:p>
              <a:p>
                <a:pPr lvl="1">
                  <a:lnSpc>
                    <a:spcPct val="80000"/>
                  </a:lnSpc>
                </a:pPr>
                <a:endParaRPr lang="en-US" altLang="en-US" b="1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  <a:p>
                <a:pPr marL="457200" lvl="1" indent="0">
                  <a:buNone/>
                </a:pPr>
                <a:r>
                  <a:rPr lang="en-US" altLang="en-US" dirty="0">
                    <a:sym typeface="Symbol" panose="05050102010706020507" pitchFamily="18" charset="2"/>
                  </a:rPr>
                  <a:t>Then, when vertices adjacent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𝒙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are considered in BFS,                                	        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𝒚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would be added with layer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and not layer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</m:oMath>
                </a14:m>
                <a:r>
                  <a:rPr lang="en-US" altLang="en-US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.</a:t>
                </a:r>
              </a:p>
              <a:p>
                <a:pPr lvl="5"/>
                <a:endParaRPr lang="en-US" altLang="en-US" sz="1050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  <a:p>
                <a:pPr marL="457200" lvl="1" indent="0">
                  <a:buNone/>
                </a:pPr>
                <a:r>
                  <a:rPr lang="en-US" altLang="en-US" dirty="0">
                    <a:sym typeface="Symbol" panose="05050102010706020507" pitchFamily="18" charset="2"/>
                  </a:rPr>
                  <a:t>Contradiction.</a:t>
                </a:r>
              </a:p>
              <a:p>
                <a:pPr eaLnBrk="1" hangingPunct="1"/>
                <a:endParaRPr lang="en-US" altLang="en-US" sz="2800" dirty="0"/>
              </a:p>
            </p:txBody>
          </p:sp>
        </mc:Choice>
        <mc:Fallback xmlns="">
          <p:sp>
            <p:nvSpPr>
              <p:cNvPr id="1331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282585"/>
                <a:ext cx="11184979" cy="5200045"/>
              </a:xfrm>
              <a:blipFill>
                <a:blip r:embed="rId3"/>
                <a:stretch>
                  <a:fillRect l="-1090" t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5726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Greedy Algorithms for Interval Scheduling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What criterion should we try?</a:t>
            </a: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en-US" altLang="en-US" sz="2400" dirty="0">
              <a:solidFill>
                <a:srgbClr val="006600"/>
              </a:solidFill>
            </a:endParaRP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5909A3-E473-41F7-809D-1420F104F543}" type="slidenum">
              <a:rPr lang="en-US" altLang="en-US" sz="1400">
                <a:latin typeface="Calibri" panose="020F0502020204030204" pitchFamily="34" charset="0"/>
              </a:rPr>
              <a:pPr/>
              <a:t>50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372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Greedy Algorithms for Interval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800" dirty="0"/>
                  <a:t>What criterion should we try?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/>
                  <a:t>Earliest start time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1" baseline="-25000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altLang="en-US" sz="2400" b="1" baseline="-25000" dirty="0">
                  <a:solidFill>
                    <a:srgbClr val="0033CC"/>
                  </a:solidFill>
                </a:endParaRPr>
              </a:p>
              <a:p>
                <a:pPr marL="914400" lvl="2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C00000"/>
                  </a:solidFill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/>
                  <a:t>Shortest request time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1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1" baseline="-25000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altLang="en-US" sz="2400" b="1" baseline="-25000" dirty="0">
                  <a:solidFill>
                    <a:srgbClr val="0033CC"/>
                  </a:solidFill>
                </a:endParaRPr>
              </a:p>
              <a:p>
                <a:pPr marL="914400" lvl="2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C00000"/>
                    </a:solidFill>
                  </a:rPr>
                  <a:t>  </a:t>
                </a:r>
              </a:p>
              <a:p>
                <a:pPr lvl="2" eaLnBrk="1" hangingPunct="1">
                  <a:lnSpc>
                    <a:spcPct val="80000"/>
                  </a:lnSpc>
                </a:pPr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/>
                  <a:t>Fewest conflicts</a:t>
                </a:r>
              </a:p>
              <a:p>
                <a:pPr marL="914400" lvl="2" indent="0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C00000"/>
                  </a:solidFill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marL="457200" lvl="1" indent="0" eaLnBrk="1" hangingPunct="1">
                  <a:lnSpc>
                    <a:spcPct val="80000"/>
                  </a:lnSpc>
                  <a:buNone/>
                </a:pPr>
                <a:endParaRPr lang="en-US" altLang="en-US" sz="2400" b="1" baseline="-25000" dirty="0">
                  <a:solidFill>
                    <a:srgbClr val="0033CC"/>
                  </a:solidFill>
                </a:endParaRPr>
              </a:p>
              <a:p>
                <a:pPr marL="914400" lvl="2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02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5909A3-E473-41F7-809D-1420F104F543}" type="slidenum">
              <a:rPr lang="en-US" altLang="en-US" sz="1400">
                <a:latin typeface="Calibri" panose="020F0502020204030204" pitchFamily="34" charset="0"/>
              </a:rPr>
              <a:pPr/>
              <a:t>51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18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Greedy Algorithms for Interval Scheduling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4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800" dirty="0"/>
                  <a:t>What criterion should we try?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/>
                  <a:t>Earliest start time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1" baseline="-25000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altLang="en-US" sz="2400" b="1" baseline="-25000" dirty="0">
                  <a:solidFill>
                    <a:srgbClr val="0033CC"/>
                  </a:solidFill>
                </a:endParaRP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C00000"/>
                    </a:solidFill>
                  </a:rPr>
                  <a:t>Doesn’t work</a:t>
                </a: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/>
                  <a:t>Shortest request time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1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1" baseline="-25000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altLang="en-US" sz="2400" b="1" baseline="-25000" dirty="0">
                  <a:solidFill>
                    <a:srgbClr val="0033CC"/>
                  </a:solidFill>
                </a:endParaRP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C00000"/>
                    </a:solidFill>
                  </a:rPr>
                  <a:t>Doesn’t work</a:t>
                </a:r>
              </a:p>
              <a:p>
                <a:pPr lvl="2" eaLnBrk="1" hangingPunct="1">
                  <a:lnSpc>
                    <a:spcPct val="80000"/>
                  </a:lnSpc>
                </a:pPr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/>
                  <a:t>Fewest conflicts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C00000"/>
                    </a:solidFill>
                  </a:rPr>
                  <a:t>Doesn’t work</a:t>
                </a: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/>
                  <a:t>Earliest finish time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altLang="en-US" sz="2400" b="1" baseline="-25000" dirty="0">
                  <a:solidFill>
                    <a:srgbClr val="0033CC"/>
                  </a:solidFill>
                </a:endParaRP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Works!</a:t>
                </a:r>
              </a:p>
            </p:txBody>
          </p:sp>
        </mc:Choice>
        <mc:Fallback>
          <p:sp>
            <p:nvSpPr>
              <p:cNvPr id="102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782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5909A3-E473-41F7-809D-1420F104F543}" type="slidenum">
              <a:rPr lang="en-US" altLang="en-US" sz="1400">
                <a:latin typeface="Calibri" panose="020F0502020204030204" pitchFamily="34" charset="0"/>
              </a:rPr>
              <a:pPr/>
              <a:t>52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grpSp>
        <p:nvGrpSpPr>
          <p:cNvPr id="2" name="Group 1" descr="Counterexample diagram for earliest start time first">
            <a:extLst>
              <a:ext uri="{FF2B5EF4-FFF2-40B4-BE49-F238E27FC236}">
                <a16:creationId xmlns:a16="http://schemas.microsoft.com/office/drawing/2014/main" id="{D798458B-17AD-40EE-8DDC-4CBD56E23C8E}"/>
              </a:ext>
            </a:extLst>
          </p:cNvPr>
          <p:cNvGrpSpPr/>
          <p:nvPr/>
        </p:nvGrpSpPr>
        <p:grpSpPr>
          <a:xfrm>
            <a:off x="6792633" y="2053729"/>
            <a:ext cx="2152650" cy="361950"/>
            <a:chOff x="6915150" y="2400300"/>
            <a:chExt cx="2152650" cy="361950"/>
          </a:xfrm>
        </p:grpSpPr>
        <p:sp>
          <p:nvSpPr>
            <p:cNvPr id="10245" name="Line 4"/>
            <p:cNvSpPr>
              <a:spLocks noChangeShapeType="1"/>
            </p:cNvSpPr>
            <p:nvPr/>
          </p:nvSpPr>
          <p:spPr bwMode="auto">
            <a:xfrm>
              <a:off x="6915150" y="2762250"/>
              <a:ext cx="2152650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46" name="Line 5"/>
            <p:cNvSpPr>
              <a:spLocks noChangeShapeType="1"/>
            </p:cNvSpPr>
            <p:nvPr/>
          </p:nvSpPr>
          <p:spPr bwMode="auto">
            <a:xfrm>
              <a:off x="7172326" y="2419350"/>
              <a:ext cx="600075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47" name="Line 6"/>
            <p:cNvSpPr>
              <a:spLocks noChangeShapeType="1"/>
            </p:cNvSpPr>
            <p:nvPr/>
          </p:nvSpPr>
          <p:spPr bwMode="auto">
            <a:xfrm>
              <a:off x="8201025" y="2400300"/>
              <a:ext cx="342900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248" name="Group 12" descr="Counterexample to shortest request time first"/>
          <p:cNvGrpSpPr>
            <a:grpSpLocks/>
          </p:cNvGrpSpPr>
          <p:nvPr/>
        </p:nvGrpSpPr>
        <p:grpSpPr bwMode="auto">
          <a:xfrm>
            <a:off x="6777209" y="3157146"/>
            <a:ext cx="2133600" cy="219075"/>
            <a:chOff x="3480" y="2502"/>
            <a:chExt cx="1344" cy="138"/>
          </a:xfrm>
        </p:grpSpPr>
        <p:sp>
          <p:nvSpPr>
            <p:cNvPr id="10260" name="Line 8"/>
            <p:cNvSpPr>
              <a:spLocks noChangeShapeType="1"/>
            </p:cNvSpPr>
            <p:nvPr/>
          </p:nvSpPr>
          <p:spPr bwMode="auto">
            <a:xfrm>
              <a:off x="3480" y="2508"/>
              <a:ext cx="52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261" name="Line 9"/>
            <p:cNvSpPr>
              <a:spLocks noChangeShapeType="1"/>
            </p:cNvSpPr>
            <p:nvPr/>
          </p:nvSpPr>
          <p:spPr bwMode="auto">
            <a:xfrm>
              <a:off x="4170" y="2502"/>
              <a:ext cx="65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62" name="Line 10"/>
            <p:cNvSpPr>
              <a:spLocks noChangeShapeType="1"/>
            </p:cNvSpPr>
            <p:nvPr/>
          </p:nvSpPr>
          <p:spPr bwMode="auto">
            <a:xfrm>
              <a:off x="3960" y="2640"/>
              <a:ext cx="2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 descr="Counterexample to fewest conflicts first.">
            <a:extLst>
              <a:ext uri="{FF2B5EF4-FFF2-40B4-BE49-F238E27FC236}">
                <a16:creationId xmlns:a16="http://schemas.microsoft.com/office/drawing/2014/main" id="{E866F6F7-94BE-4CDF-90F3-A55582969572}"/>
              </a:ext>
            </a:extLst>
          </p:cNvPr>
          <p:cNvGrpSpPr/>
          <p:nvPr/>
        </p:nvGrpSpPr>
        <p:grpSpPr>
          <a:xfrm>
            <a:off x="6786734" y="4158049"/>
            <a:ext cx="1943100" cy="742950"/>
            <a:chOff x="7953376" y="4438650"/>
            <a:chExt cx="1943100" cy="742950"/>
          </a:xfrm>
        </p:grpSpPr>
        <p:sp>
          <p:nvSpPr>
            <p:cNvPr id="10249" name="Line 13"/>
            <p:cNvSpPr>
              <a:spLocks noChangeShapeType="1"/>
            </p:cNvSpPr>
            <p:nvPr/>
          </p:nvSpPr>
          <p:spPr bwMode="auto">
            <a:xfrm>
              <a:off x="7953376" y="4467225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0" name="Line 14"/>
            <p:cNvSpPr>
              <a:spLocks noChangeShapeType="1"/>
            </p:cNvSpPr>
            <p:nvPr/>
          </p:nvSpPr>
          <p:spPr bwMode="auto">
            <a:xfrm>
              <a:off x="8496301" y="4448175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1" name="Line 15"/>
            <p:cNvSpPr>
              <a:spLocks noChangeShapeType="1"/>
            </p:cNvSpPr>
            <p:nvPr/>
          </p:nvSpPr>
          <p:spPr bwMode="auto">
            <a:xfrm>
              <a:off x="9010651" y="4448175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2" name="Line 16"/>
            <p:cNvSpPr>
              <a:spLocks noChangeShapeType="1"/>
            </p:cNvSpPr>
            <p:nvPr/>
          </p:nvSpPr>
          <p:spPr bwMode="auto">
            <a:xfrm>
              <a:off x="9505951" y="4438650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3" name="Line 17"/>
            <p:cNvSpPr>
              <a:spLocks noChangeShapeType="1"/>
            </p:cNvSpPr>
            <p:nvPr/>
          </p:nvSpPr>
          <p:spPr bwMode="auto">
            <a:xfrm>
              <a:off x="8772526" y="4686300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4" name="Line 18"/>
            <p:cNvSpPr>
              <a:spLocks noChangeShapeType="1"/>
            </p:cNvSpPr>
            <p:nvPr/>
          </p:nvSpPr>
          <p:spPr bwMode="auto">
            <a:xfrm>
              <a:off x="8267701" y="4695825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5" name="Line 19"/>
            <p:cNvSpPr>
              <a:spLocks noChangeShapeType="1"/>
            </p:cNvSpPr>
            <p:nvPr/>
          </p:nvSpPr>
          <p:spPr bwMode="auto">
            <a:xfrm>
              <a:off x="8305801" y="4933950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6" name="Line 20"/>
            <p:cNvSpPr>
              <a:spLocks noChangeShapeType="1"/>
            </p:cNvSpPr>
            <p:nvPr/>
          </p:nvSpPr>
          <p:spPr bwMode="auto">
            <a:xfrm>
              <a:off x="9286876" y="4705350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7" name="Line 21"/>
            <p:cNvSpPr>
              <a:spLocks noChangeShapeType="1"/>
            </p:cNvSpPr>
            <p:nvPr/>
          </p:nvSpPr>
          <p:spPr bwMode="auto">
            <a:xfrm>
              <a:off x="9334501" y="4943475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8" name="Line 22"/>
            <p:cNvSpPr>
              <a:spLocks noChangeShapeType="1"/>
            </p:cNvSpPr>
            <p:nvPr/>
          </p:nvSpPr>
          <p:spPr bwMode="auto">
            <a:xfrm>
              <a:off x="8296276" y="5143500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9" name="Line 23"/>
            <p:cNvSpPr>
              <a:spLocks noChangeShapeType="1"/>
            </p:cNvSpPr>
            <p:nvPr/>
          </p:nvSpPr>
          <p:spPr bwMode="auto">
            <a:xfrm>
              <a:off x="9344026" y="5181600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959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Greedy (by finish time) Algorithm for Interval Scheduling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554082"/>
                <a:ext cx="10376518" cy="5200045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en-US" sz="24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 err="1">
                    <a:sym typeface="Symbol" panose="05050102010706020507" pitchFamily="18" charset="2"/>
                  </a:rPr>
                  <a:t>set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of all requests</a:t>
                </a: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  <m:r>
                      <a:rPr lang="en-US" altLang="en-US" sz="24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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4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 </a:t>
                </a: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while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𝑹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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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do:</a:t>
                </a: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		Choose request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𝑹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with smallest finish time</a:t>
                </a:r>
                <a:r>
                  <a:rPr lang="en-US" altLang="en-US" sz="2400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  <m:r>
                      <a:rPr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endParaRPr lang="en-US" altLang="en-US" sz="2400" b="1" baseline="-25000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b="1" baseline="-25000" dirty="0">
                    <a:sym typeface="Symbol" panose="05050102010706020507" pitchFamily="18" charset="2"/>
                  </a:rPr>
                  <a:t>		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Add request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</m:oMath>
                </a14:m>
                <a:endParaRPr lang="en-US" altLang="en-US" sz="2400" b="1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b="1" dirty="0">
                    <a:sym typeface="Symbol" panose="05050102010706020507" pitchFamily="18" charset="2"/>
                  </a:rPr>
                  <a:t>		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Delete all requests 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𝑹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not compatible with request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endParaRPr lang="en-US" altLang="en-US" sz="2400" b="1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</m:oMath>
                </a14:m>
                <a:endParaRPr lang="en-US" altLang="en-US" sz="2400" b="1" baseline="-25000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12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54082"/>
                <a:ext cx="10376518" cy="5200045"/>
              </a:xfrm>
              <a:blipFill>
                <a:blip r:embed="rId3"/>
                <a:stretch>
                  <a:fillRect l="-881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B1C8CB-9A82-469D-8025-E294C485981C}" type="slidenum">
              <a:rPr lang="en-US" altLang="en-US" sz="1400">
                <a:latin typeface="Calibri" panose="020F0502020204030204" pitchFamily="34" charset="0"/>
              </a:rPr>
              <a:pPr/>
              <a:t>53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15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Greedy Analysis Strategies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313014"/>
            <a:ext cx="9849629" cy="520004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Greedy algorithm stays ahead:  </a:t>
            </a:r>
            <a:r>
              <a:rPr lang="en-US" altLang="en-US" sz="2400" dirty="0"/>
              <a:t>Show that after each step of the greedy algorithm, its solution is at least as good as any other algorithm’s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dirty="0"/>
              <a:t>For interval scheduling: Show that after the greedy algorithm selects each interval, any alternative schedule’s selection would have also been non-conflicting.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dirty="0"/>
              <a:t>Conclusion: Each choice from the alternative selections can be swapped with a greedy choice, making greedy no worse off.</a:t>
            </a:r>
          </a:p>
          <a:p>
            <a:pPr lvl="4"/>
            <a:endParaRPr lang="en-US" altLang="en-US" sz="1050" dirty="0"/>
          </a:p>
          <a:p>
            <a:pPr lvl="4"/>
            <a:endParaRPr lang="en-US" altLang="en-US" sz="1050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31F70F-71F2-4708-B1E8-4394A852EFD5}" type="slidenum"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54</a:t>
            </a:fld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790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Interval Scheduling: 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88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454330"/>
                <a:ext cx="10287506" cy="5200045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  <a:defRPr/>
                </a:pPr>
                <a:r>
                  <a:rPr lang="en-US" sz="2800" b="1" dirty="0">
                    <a:solidFill>
                      <a:srgbClr val="695082"/>
                    </a:solidFill>
                  </a:rPr>
                  <a:t>Claim: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</a:rPr>
                  <a:t> </a:t>
                </a:r>
                <a:r>
                  <a:rPr lang="en-US" sz="2400" dirty="0"/>
                  <a:t>is a compatible set of requests and 				 	 			requests are added 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 in order of finish time</a:t>
                </a:r>
                <a:endParaRPr lang="en-US" sz="2800" dirty="0"/>
              </a:p>
              <a:p>
                <a:pPr lvl="2">
                  <a:defRPr/>
                </a:pPr>
                <a:r>
                  <a:rPr lang="en-US" sz="2400" dirty="0"/>
                  <a:t>When we add a request 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 we delete all incompatible ones from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sz="2400" b="1" dirty="0">
                  <a:solidFill>
                    <a:srgbClr val="0033CC"/>
                  </a:solidFill>
                </a:endParaRPr>
              </a:p>
              <a:p>
                <a:pPr lvl="2">
                  <a:defRPr/>
                </a:pPr>
                <a:endParaRPr lang="en-US" sz="11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Name the finish times of requests in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as</a:t>
                </a:r>
                <a:r>
                  <a:rPr lang="en-US" sz="2400" b="1" dirty="0">
                    <a:solidFill>
                      <a:srgbClr val="0033CC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,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24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,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...,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24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</m:oMath>
                </a14:m>
                <a:r>
                  <a:rPr lang="en-US" sz="2400" b="1" dirty="0">
                    <a:solidFill>
                      <a:srgbClr val="0033CC"/>
                    </a:solidFill>
                  </a:rPr>
                  <a:t> </a:t>
                </a:r>
                <a:r>
                  <a:rPr lang="en-US" sz="2400" dirty="0"/>
                  <a:t>in order.</a:t>
                </a:r>
                <a:endParaRPr lang="en-US" sz="2400" b="1" dirty="0">
                  <a:solidFill>
                    <a:srgbClr val="0033CC"/>
                  </a:solidFill>
                </a:endParaRPr>
              </a:p>
              <a:p>
                <a:pPr lvl="4" eaLnBrk="1" hangingPunct="1">
                  <a:defRPr/>
                </a:pPr>
                <a:endParaRPr lang="en-US" sz="1600" b="1" dirty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  <a:defRPr/>
                </a:pPr>
                <a:r>
                  <a:rPr lang="en-US" sz="2400" b="1" dirty="0">
                    <a:solidFill>
                      <a:srgbClr val="695082"/>
                    </a:solidFill>
                  </a:rPr>
                  <a:t>Claim:</a:t>
                </a:r>
                <a:r>
                  <a:rPr lang="en-US" sz="2400" dirty="0"/>
                  <a:t> 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𝑹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be a set of compatible requests whose finish times in order are 	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,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 o</a:t>
                </a:r>
                <a14:m>
                  <m:oMath xmlns:m="http://schemas.openxmlformats.org/officeDocument/2006/math">
                    <m:r>
                      <a:rPr 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,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...,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 o</a:t>
                </a:r>
                <a14:m>
                  <m:oMath xmlns:m="http://schemas.openxmlformats.org/officeDocument/2006/math">
                    <m:r>
                      <a:rPr lang="en-US" sz="24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.   Then for every integer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𝒌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we have:</a:t>
                </a:r>
              </a:p>
              <a:p>
                <a:pPr marL="1828800" lvl="3" indent="-457200">
                  <a:buFont typeface="+mj-lt"/>
                  <a:buAutoNum type="alphaLcParenR"/>
                  <a:defRPr/>
                </a:pPr>
                <a:r>
                  <a:rPr lang="en-US" dirty="0"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𝑶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contains 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𝒌</m:t>
                    </m:r>
                  </m:oMath>
                </a14:m>
                <a:r>
                  <a:rPr lang="en-US" baseline="30000" dirty="0" err="1">
                    <a:sym typeface="Symbol" pitchFamily="18" charset="2"/>
                  </a:rPr>
                  <a:t>th</a:t>
                </a:r>
                <a:r>
                  <a:rPr lang="en-US" dirty="0">
                    <a:sym typeface="Symbol" pitchFamily="18" charset="2"/>
                  </a:rPr>
                  <a:t> request then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does too, and</a:t>
                </a:r>
              </a:p>
              <a:p>
                <a:pPr marL="1828800" lvl="3" indent="-457200">
                  <a:buFont typeface="+mj-lt"/>
                  <a:buAutoNum type="alphaLcParenR"/>
                  <a:defRPr/>
                </a:pPr>
                <a:r>
                  <a:rPr lang="en-US" dirty="0"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   “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is ahead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𝑶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”</a:t>
                </a:r>
              </a:p>
              <a:p>
                <a:pPr marL="0" indent="0">
                  <a:buNone/>
                  <a:defRPr/>
                </a:pPr>
                <a:endParaRPr lang="en-US" sz="500" dirty="0">
                  <a:sym typeface="Symbol" pitchFamily="18" charset="2"/>
                </a:endParaRPr>
              </a:p>
              <a:p>
                <a:pPr marL="0" indent="0">
                  <a:buNone/>
                  <a:defRPr/>
                </a:pPr>
                <a:r>
                  <a:rPr lang="en-US" sz="2400" dirty="0">
                    <a:sym typeface="Symbol" pitchFamily="18" charset="2"/>
                  </a:rPr>
                  <a:t>Note that a) alone implies that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≥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𝒔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which means that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is optimal but we also need b) “stays ahead” to keep the induction going.</a:t>
                </a:r>
              </a:p>
            </p:txBody>
          </p:sp>
        </mc:Choice>
        <mc:Fallback>
          <p:sp>
            <p:nvSpPr>
              <p:cNvPr id="588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54330"/>
                <a:ext cx="10287506" cy="5200045"/>
              </a:xfrm>
              <a:blipFill>
                <a:blip r:embed="rId3"/>
                <a:stretch>
                  <a:fillRect l="-1185" t="-1993" r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32CAB1-0240-4F06-9170-1892A8CD4476}" type="slidenum">
              <a:rPr lang="en-US" altLang="en-US" sz="1400">
                <a:latin typeface="Calibri" panose="020F0502020204030204" pitchFamily="34" charset="0"/>
              </a:rPr>
              <a:pPr/>
              <a:t>55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39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8982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288076"/>
                <a:ext cx="10287507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en-US" sz="2400" b="1" dirty="0">
                    <a:solidFill>
                      <a:srgbClr val="006600"/>
                    </a:solidFill>
                  </a:rPr>
                  <a:t>Base Case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rgbClr val="006600"/>
                    </a:solidFill>
                  </a:rPr>
                  <a:t>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 includes the request with smallest finish time, so    					if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400" dirty="0"/>
                  <a:t> is not empty then 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sz="24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en-US" sz="2400" dirty="0"/>
              </a:p>
              <a:p>
                <a:pPr lvl="4" eaLnBrk="1" hangingPunct="1">
                  <a:lnSpc>
                    <a:spcPct val="90000"/>
                  </a:lnSpc>
                  <a:defRPr/>
                </a:pPr>
                <a:endParaRPr lang="en-US" sz="1200" dirty="0"/>
              </a:p>
              <a:p>
                <a:pPr marL="0" indent="0">
                  <a:buNone/>
                  <a:defRPr/>
                </a:pPr>
                <a:r>
                  <a:rPr lang="en-US" sz="2400" b="1" dirty="0">
                    <a:solidFill>
                      <a:srgbClr val="006600"/>
                    </a:solidFill>
                  </a:rPr>
                  <a:t>Inductive Step:</a:t>
                </a:r>
                <a:r>
                  <a:rPr lang="en-US" sz="2400" dirty="0"/>
                  <a:t> Suppose that 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sz="24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and there is a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  <a:sym typeface="Symbol" pitchFamily="18" charset="2"/>
                  </a:rPr>
                  <a:t>+</a:t>
                </a:r>
                <a:r>
                  <a:rPr lang="en-US" sz="2400" b="1" dirty="0">
                    <a:solidFill>
                      <a:srgbClr val="0066CC"/>
                    </a:solidFill>
                    <a:sym typeface="Symbol" pitchFamily="18" charset="2"/>
                  </a:rPr>
                  <a:t>1</a:t>
                </a:r>
                <a:r>
                  <a:rPr lang="en-US" sz="2400" baseline="30000" dirty="0">
                    <a:sym typeface="Symbol" pitchFamily="18" charset="2"/>
                  </a:rPr>
                  <a:t>st</a:t>
                </a:r>
                <a:r>
                  <a:rPr lang="en-US" sz="2400" b="1" dirty="0">
                    <a:solidFill>
                      <a:srgbClr val="0066CC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 pitchFamily="18" charset="2"/>
                  </a:rPr>
                  <a:t>request</a:t>
                </a:r>
                <a:r>
                  <a:rPr lang="en-US" sz="2400" b="1" dirty="0">
                    <a:solidFill>
                      <a:srgbClr val="0066CC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 pitchFamily="18" charset="2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  <a:defRPr/>
                </a:pPr>
                <a:r>
                  <a:rPr lang="en-US" sz="2400" dirty="0">
                    <a:sym typeface="Symbol" pitchFamily="18" charset="2"/>
                  </a:rPr>
                  <a:t>	Then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  <a:sym typeface="Symbol" pitchFamily="18" charset="2"/>
                  </a:rPr>
                  <a:t>+</a:t>
                </a:r>
                <a:r>
                  <a:rPr lang="en-US" sz="2400" b="1" dirty="0">
                    <a:solidFill>
                      <a:srgbClr val="0066CC"/>
                    </a:solidFill>
                    <a:sym typeface="Symbol" pitchFamily="18" charset="2"/>
                  </a:rPr>
                  <a:t>1</a:t>
                </a:r>
                <a:r>
                  <a:rPr lang="en-US" sz="2400" baseline="30000" dirty="0">
                    <a:sym typeface="Symbol" pitchFamily="18" charset="2"/>
                  </a:rPr>
                  <a:t>st</a:t>
                </a:r>
                <a:r>
                  <a:rPr lang="en-US" sz="2400" b="1" dirty="0">
                    <a:solidFill>
                      <a:srgbClr val="0066CC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 pitchFamily="18" charset="2"/>
                  </a:rPr>
                  <a:t>request</a:t>
                </a:r>
                <a:r>
                  <a:rPr lang="en-US" sz="2400" b="1" dirty="0">
                    <a:solidFill>
                      <a:srgbClr val="0066CC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 pitchFamily="18" charset="2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is compatible with 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,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24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,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...,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24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since 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			and 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≤ 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start time of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  <a:sym typeface="Symbol" pitchFamily="18" charset="2"/>
                  </a:rPr>
                  <a:t>+</a:t>
                </a:r>
                <a:r>
                  <a:rPr lang="en-US" sz="2400" b="1" dirty="0">
                    <a:solidFill>
                      <a:srgbClr val="0066CC"/>
                    </a:solidFill>
                    <a:sym typeface="Symbol" pitchFamily="18" charset="2"/>
                  </a:rPr>
                  <a:t>1</a:t>
                </a:r>
                <a:r>
                  <a:rPr lang="en-US" sz="2400" baseline="30000" dirty="0">
                    <a:sym typeface="Symbol" pitchFamily="18" charset="2"/>
                  </a:rPr>
                  <a:t>st</a:t>
                </a:r>
                <a:r>
                  <a:rPr lang="en-US" sz="2400" b="1" dirty="0">
                    <a:solidFill>
                      <a:srgbClr val="0066CC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 pitchFamily="18" charset="2"/>
                  </a:rPr>
                  <a:t>request</a:t>
                </a:r>
                <a:r>
                  <a:rPr lang="en-US" sz="2400" b="1" dirty="0">
                    <a:solidFill>
                      <a:srgbClr val="0066CC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 pitchFamily="18" charset="2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whose finish time is </a:t>
                </a:r>
                <a:r>
                  <a:rPr kumimoji="1" lang="en-US" altLang="en-US" sz="2400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kumimoji="1"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2400" b="1" baseline="-25000" dirty="0">
                    <a:solidFill>
                      <a:srgbClr val="0066CC"/>
                    </a:solidFill>
                  </a:rPr>
                  <a:t>+1</a:t>
                </a:r>
                <a:endParaRPr lang="en-US" sz="2400" dirty="0">
                  <a:sym typeface="Symbol" pitchFamily="18" charset="2"/>
                </a:endParaRPr>
              </a:p>
              <a:p>
                <a:pPr marL="914400" lvl="2" indent="0">
                  <a:lnSpc>
                    <a:spcPct val="100000"/>
                  </a:lnSpc>
                  <a:buNone/>
                  <a:defRPr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⇒ </a:t>
                </a:r>
                <a:r>
                  <a:rPr lang="en-US" sz="2400" dirty="0">
                    <a:sym typeface="Symbol" pitchFamily="18" charset="2"/>
                  </a:rPr>
                  <a:t>There is a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  <a:sym typeface="Symbol" pitchFamily="18" charset="2"/>
                  </a:rPr>
                  <a:t>+</a:t>
                </a:r>
                <a:r>
                  <a:rPr lang="en-US" sz="2400" b="1" dirty="0">
                    <a:solidFill>
                      <a:srgbClr val="0066CC"/>
                    </a:solidFill>
                    <a:sym typeface="Symbol" pitchFamily="18" charset="2"/>
                  </a:rPr>
                  <a:t>1</a:t>
                </a:r>
                <a:r>
                  <a:rPr lang="en-US" sz="2400" baseline="30000" dirty="0">
                    <a:sym typeface="Symbol" pitchFamily="18" charset="2"/>
                  </a:rPr>
                  <a:t>st</a:t>
                </a:r>
                <a:r>
                  <a:rPr lang="en-US" sz="2400" b="1" dirty="0">
                    <a:solidFill>
                      <a:srgbClr val="0066CC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 pitchFamily="18" charset="2"/>
                  </a:rPr>
                  <a:t>request in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whose finish time is named </a:t>
                </a:r>
                <a:r>
                  <a:rPr kumimoji="1" lang="en-US" altLang="en-US" sz="24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2400" b="1" baseline="-25000" dirty="0">
                    <a:solidFill>
                      <a:srgbClr val="0066CC"/>
                    </a:solidFill>
                  </a:rPr>
                  <a:t>+1</a:t>
                </a:r>
                <a:r>
                  <a:rPr kumimoji="1" lang="en-US" altLang="en-US" sz="2400" dirty="0"/>
                  <a:t>.</a:t>
                </a:r>
              </a:p>
              <a:p>
                <a:pPr marL="914400" lvl="2" indent="0">
                  <a:lnSpc>
                    <a:spcPct val="100000"/>
                  </a:lnSpc>
                  <a:buNone/>
                  <a:defRPr/>
                </a:pPr>
                <a:r>
                  <a:rPr kumimoji="1" lang="en-US" altLang="en-US" sz="2400" dirty="0"/>
                  <a:t>Also, since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</m:oMath>
                </a14:m>
                <a:r>
                  <a:rPr kumimoji="1" lang="en-US" altLang="en-US" sz="2400" dirty="0"/>
                  <a:t> would have considered both requests and chosen the one with the earlier finish time, </a:t>
                </a:r>
                <a:r>
                  <a:rPr kumimoji="1" lang="en-US" altLang="en-US" sz="24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2400" b="1" baseline="-25000" dirty="0">
                    <a:solidFill>
                      <a:srgbClr val="0066CC"/>
                    </a:solidFill>
                  </a:rPr>
                  <a:t>+1</a:t>
                </a:r>
                <a:r>
                  <a:rPr lang="en-US" sz="2400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kumimoji="1" lang="en-US" altLang="en-US" sz="2400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kumimoji="1"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2400" b="1" baseline="-25000" dirty="0">
                    <a:solidFill>
                      <a:srgbClr val="0066CC"/>
                    </a:solidFill>
                  </a:rPr>
                  <a:t>+1</a:t>
                </a:r>
                <a:r>
                  <a:rPr kumimoji="1" lang="en-US" altLang="en-US" sz="2400" dirty="0">
                    <a:solidFill>
                      <a:srgbClr val="0066CC"/>
                    </a:solidFill>
                  </a:rPr>
                  <a:t>.</a:t>
                </a:r>
                <a:r>
                  <a:rPr kumimoji="1" lang="en-US" altLang="en-US" sz="2400" b="1" dirty="0">
                    <a:solidFill>
                      <a:srgbClr val="0066CC"/>
                    </a:solidFill>
                  </a:rPr>
                  <a:t>  </a:t>
                </a:r>
                <a:endParaRPr kumimoji="1" lang="en-US" altLang="en-US" sz="2400" dirty="0"/>
              </a:p>
            </p:txBody>
          </p:sp>
        </mc:Choice>
        <mc:Fallback>
          <p:sp>
            <p:nvSpPr>
              <p:cNvPr id="589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288076"/>
                <a:ext cx="10287507" cy="5200045"/>
              </a:xfrm>
              <a:blipFill>
                <a:blip r:embed="rId3"/>
                <a:stretch>
                  <a:fillRect l="-88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Inductive Proof of Claim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C0519B-1581-4340-99C3-62F6820F776B}" type="slidenum">
              <a:rPr lang="en-US" altLang="en-US" sz="1400">
                <a:latin typeface="Calibri" panose="020F0502020204030204" pitchFamily="34" charset="0"/>
              </a:rPr>
              <a:pPr/>
              <a:t>56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grpSp>
        <p:nvGrpSpPr>
          <p:cNvPr id="6" name="Group 5" descr="Diagram with first k+1 requests in greedy and opt viewed together.">
            <a:extLst>
              <a:ext uri="{FF2B5EF4-FFF2-40B4-BE49-F238E27FC236}">
                <a16:creationId xmlns:a16="http://schemas.microsoft.com/office/drawing/2014/main" id="{337117BC-DEAD-4847-8077-93C0C886569F}"/>
              </a:ext>
            </a:extLst>
          </p:cNvPr>
          <p:cNvGrpSpPr/>
          <p:nvPr/>
        </p:nvGrpSpPr>
        <p:grpSpPr>
          <a:xfrm>
            <a:off x="1352237" y="4817078"/>
            <a:ext cx="8528049" cy="1533478"/>
            <a:chOff x="1697039" y="4015672"/>
            <a:chExt cx="8528049" cy="153347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B8DA553-7C5A-48DE-A68A-F1ECDDEBBEB4}"/>
                </a:ext>
              </a:extLst>
            </p:cNvPr>
            <p:cNvGrpSpPr/>
            <p:nvPr/>
          </p:nvGrpSpPr>
          <p:grpSpPr>
            <a:xfrm>
              <a:off x="7010091" y="5169467"/>
              <a:ext cx="2489559" cy="316933"/>
              <a:chOff x="7010091" y="5169467"/>
              <a:chExt cx="2489559" cy="316933"/>
            </a:xfrm>
          </p:grpSpPr>
          <p:sp>
            <p:nvSpPr>
              <p:cNvPr id="25" name="Rectangle 11">
                <a:extLst>
                  <a:ext uri="{FF2B5EF4-FFF2-40B4-BE49-F238E27FC236}">
                    <a16:creationId xmlns:a16="http://schemas.microsoft.com/office/drawing/2014/main" id="{32FEC048-B6F1-49B6-A527-CC9E46EC3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1850" y="5181600"/>
                <a:ext cx="1447800" cy="304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. . .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14">
                    <a:extLst>
                      <a:ext uri="{FF2B5EF4-FFF2-40B4-BE49-F238E27FC236}">
                        <a16:creationId xmlns:a16="http://schemas.microsoft.com/office/drawing/2014/main" id="{E2A116E5-0E07-4336-BA01-FB867D0A14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10091" y="5169467"/>
                    <a:ext cx="685800" cy="30480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kumimoji="1" lang="en-US" altLang="en-US" sz="1800" b="1" dirty="0"/>
                      <a:t>o</a:t>
                    </a:r>
                    <a14:m>
                      <m:oMath xmlns:m="http://schemas.openxmlformats.org/officeDocument/2006/math">
                        <m:r>
                          <a:rPr kumimoji="1" lang="en-US" altLang="en-US" sz="1800" b="1" i="1" baseline="-25000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a14:m>
                    <a:r>
                      <a:rPr kumimoji="1" lang="en-US" altLang="en-US" sz="1800" b="1" baseline="-25000" dirty="0"/>
                      <a:t>+1</a:t>
                    </a:r>
                    <a:endParaRPr kumimoji="1" lang="en-US" altLang="en-US" sz="1800" b="1" dirty="0"/>
                  </a:p>
                </p:txBody>
              </p:sp>
            </mc:Choice>
            <mc:Fallback xmlns="">
              <p:sp>
                <p:nvSpPr>
                  <p:cNvPr id="26" name="Rectangle 14">
                    <a:extLst>
                      <a:ext uri="{FF2B5EF4-FFF2-40B4-BE49-F238E27FC236}">
                        <a16:creationId xmlns:a16="http://schemas.microsoft.com/office/drawing/2014/main" id="{E2A116E5-0E07-4336-BA01-FB867D0A14B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010091" y="5169467"/>
                    <a:ext cx="685800" cy="30480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9231" b="-38462"/>
                    </a:stretch>
                  </a:blip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B373955-89AD-488D-861C-F66E6A20B314}"/>
                </a:ext>
              </a:extLst>
            </p:cNvPr>
            <p:cNvGrpSpPr/>
            <p:nvPr/>
          </p:nvGrpSpPr>
          <p:grpSpPr>
            <a:xfrm>
              <a:off x="1697039" y="4015672"/>
              <a:ext cx="8528049" cy="1533478"/>
              <a:chOff x="1697039" y="4015672"/>
              <a:chExt cx="8528049" cy="153347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5DF2C18-9982-4908-A6FB-59F86851BCBC}"/>
                  </a:ext>
                </a:extLst>
              </p:cNvPr>
              <p:cNvGrpSpPr/>
              <p:nvPr/>
            </p:nvGrpSpPr>
            <p:grpSpPr>
              <a:xfrm>
                <a:off x="1697039" y="4279063"/>
                <a:ext cx="4932361" cy="1270087"/>
                <a:chOff x="1697039" y="4279063"/>
                <a:chExt cx="4932361" cy="1270087"/>
              </a:xfrm>
            </p:grpSpPr>
            <p:sp>
              <p:nvSpPr>
                <p:cNvPr id="17" name="Rectangle 4">
                  <a:extLst>
                    <a:ext uri="{FF2B5EF4-FFF2-40B4-BE49-F238E27FC236}">
                      <a16:creationId xmlns:a16="http://schemas.microsoft.com/office/drawing/2014/main" id="{1EF59D23-2957-4A2E-8585-B9539BC831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811" y="5163392"/>
                  <a:ext cx="990600" cy="3048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kumimoji="1" lang="en-US" altLang="en-US" sz="1800" b="1" dirty="0"/>
                    <a:t>o</a:t>
                  </a:r>
                  <a:r>
                    <a:rPr kumimoji="1" lang="en-US" altLang="en-US" sz="1800" b="1" baseline="-25000" dirty="0"/>
                    <a:t>1</a:t>
                  </a:r>
                </a:p>
              </p:txBody>
            </p:sp>
            <p:sp>
              <p:nvSpPr>
                <p:cNvPr id="18" name="Rectangle 5">
                  <a:extLst>
                    <a:ext uri="{FF2B5EF4-FFF2-40B4-BE49-F238E27FC236}">
                      <a16:creationId xmlns:a16="http://schemas.microsoft.com/office/drawing/2014/main" id="{7DBB9969-908A-4985-BF24-7213EF7E0B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8298" y="5138449"/>
                  <a:ext cx="1070512" cy="34795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kumimoji="1" lang="en-US" altLang="en-US" sz="1800" b="1" dirty="0"/>
                    <a:t>o</a:t>
                  </a:r>
                  <a:r>
                    <a:rPr kumimoji="1" lang="en-US" altLang="en-US" sz="1800" b="1" baseline="-25000" dirty="0"/>
                    <a:t>2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Rectangle 6">
                      <a:extLst>
                        <a:ext uri="{FF2B5EF4-FFF2-40B4-BE49-F238E27FC236}">
                          <a16:creationId xmlns:a16="http://schemas.microsoft.com/office/drawing/2014/main" id="{62A50DB1-94F8-4F39-BFE3-A1242798398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91200" y="5181600"/>
                      <a:ext cx="838200" cy="304800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kumimoji="1" lang="en-US" altLang="en-US" sz="1800" b="1" dirty="0"/>
                        <a:t>o</a:t>
                      </a:r>
                      <a14:m>
                        <m:oMath xmlns:m="http://schemas.openxmlformats.org/officeDocument/2006/math">
                          <m:r>
                            <a:rPr kumimoji="1" lang="en-US" altLang="en-US" sz="1800" b="1" i="1" baseline="-25000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oMath>
                      </a14:m>
                      <a:endParaRPr kumimoji="1" lang="en-US" altLang="en-US" sz="1800" b="1" baseline="-25000" dirty="0"/>
                    </a:p>
                  </p:txBody>
                </p:sp>
              </mc:Choice>
              <mc:Fallback xmlns="">
                <p:sp>
                  <p:nvSpPr>
                    <p:cNvPr id="19" name="Rectangle 6">
                      <a:extLst>
                        <a:ext uri="{FF2B5EF4-FFF2-40B4-BE49-F238E27FC236}">
                          <a16:creationId xmlns:a16="http://schemas.microsoft.com/office/drawing/2014/main" id="{62A50DB1-94F8-4F39-BFE3-A1242798398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791200" y="5181600"/>
                      <a:ext cx="838200" cy="30480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t="-19231" b="-38462"/>
                      </a:stretch>
                    </a:blip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" name="Rectangle 7">
                  <a:extLst>
                    <a:ext uri="{FF2B5EF4-FFF2-40B4-BE49-F238E27FC236}">
                      <a16:creationId xmlns:a16="http://schemas.microsoft.com/office/drawing/2014/main" id="{471B25E4-DA93-45F9-A23A-3BC7E77F92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9400" y="4343400"/>
                  <a:ext cx="990600" cy="3048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800" b="1" dirty="0">
                      <a:solidFill>
                        <a:srgbClr val="0033CC"/>
                      </a:solidFill>
                    </a:rPr>
                    <a:t>a</a:t>
                  </a:r>
                  <a:r>
                    <a:rPr kumimoji="1" lang="en-US" altLang="en-US" sz="1800" b="1" baseline="-25000" dirty="0">
                      <a:solidFill>
                        <a:srgbClr val="0033CC"/>
                      </a:solidFill>
                    </a:rPr>
                    <a:t>1</a:t>
                  </a:r>
                  <a:endParaRPr kumimoji="1" lang="en-US" altLang="en-US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21" name="Rectangle 8">
                  <a:extLst>
                    <a:ext uri="{FF2B5EF4-FFF2-40B4-BE49-F238E27FC236}">
                      <a16:creationId xmlns:a16="http://schemas.microsoft.com/office/drawing/2014/main" id="{F82090FB-7EEF-40B6-9F31-288A38E14E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2016" y="4343400"/>
                  <a:ext cx="583686" cy="3048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kumimoji="1" lang="en-US" altLang="en-US" sz="1800" b="1" dirty="0">
                      <a:solidFill>
                        <a:srgbClr val="0033CC"/>
                      </a:solidFill>
                    </a:rPr>
                    <a:t>a</a:t>
                  </a:r>
                  <a:r>
                    <a:rPr kumimoji="1" lang="en-US" altLang="en-US" sz="1800" b="1" baseline="-25000" dirty="0">
                      <a:solidFill>
                        <a:srgbClr val="0033CC"/>
                      </a:solidFill>
                    </a:rPr>
                    <a:t>2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9">
                      <a:extLst>
                        <a:ext uri="{FF2B5EF4-FFF2-40B4-BE49-F238E27FC236}">
                          <a16:creationId xmlns:a16="http://schemas.microsoft.com/office/drawing/2014/main" id="{5B030F29-6481-40D9-B551-B65C4B2E577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62445" y="4343400"/>
                      <a:ext cx="838200" cy="30480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kumimoji="1" lang="en-US" altLang="en-US" sz="1800" b="1" dirty="0" err="1">
                          <a:solidFill>
                            <a:srgbClr val="0033CC"/>
                          </a:solidFill>
                        </a:rPr>
                        <a:t>a</a:t>
                      </a:r>
                      <a14:m>
                        <m:oMath xmlns:m="http://schemas.openxmlformats.org/officeDocument/2006/math">
                          <m:r>
                            <a:rPr kumimoji="1" lang="en-US" altLang="en-US" sz="1800" b="1" i="1" baseline="-25000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oMath>
                      </a14:m>
                      <a:endParaRPr kumimoji="1" lang="en-US" altLang="en-US" sz="1800" b="1" baseline="-25000" dirty="0">
                        <a:solidFill>
                          <a:srgbClr val="0033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Rectangle 9">
                      <a:extLst>
                        <a:ext uri="{FF2B5EF4-FFF2-40B4-BE49-F238E27FC236}">
                          <a16:creationId xmlns:a16="http://schemas.microsoft.com/office/drawing/2014/main" id="{5B030F29-6481-40D9-B551-B65C4B2E577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562445" y="4343400"/>
                      <a:ext cx="838200" cy="30480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t="-17308" b="-38462"/>
                      </a:stretch>
                    </a:blip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3" name="Text Box 12">
                  <a:extLst>
                    <a:ext uri="{FF2B5EF4-FFF2-40B4-BE49-F238E27FC236}">
                      <a16:creationId xmlns:a16="http://schemas.microsoft.com/office/drawing/2014/main" id="{062498F5-3E11-4EF1-A656-76A7104827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97039" y="4279063"/>
                  <a:ext cx="928331" cy="3699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800" dirty="0">
                      <a:latin typeface="+mn-lt"/>
                    </a:rPr>
                    <a:t>Greedy:</a:t>
                  </a:r>
                </a:p>
              </p:txBody>
            </p:sp>
            <p:sp>
              <p:nvSpPr>
                <p:cNvPr id="24" name="Text Box 13">
                  <a:extLst>
                    <a:ext uri="{FF2B5EF4-FFF2-40B4-BE49-F238E27FC236}">
                      <a16:creationId xmlns:a16="http://schemas.microsoft.com/office/drawing/2014/main" id="{9F3892C8-EDD5-4DB7-BC26-6914CC81B1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5151" y="5179176"/>
                  <a:ext cx="615425" cy="3699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800" dirty="0">
                      <a:latin typeface="+mn-lt"/>
                    </a:rPr>
                    <a:t>OPT: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1D4A21D-6DAF-4551-BFF0-318B5DF4B3CD}"/>
                  </a:ext>
                </a:extLst>
              </p:cNvPr>
              <p:cNvGrpSpPr/>
              <p:nvPr/>
            </p:nvGrpSpPr>
            <p:grpSpPr>
              <a:xfrm>
                <a:off x="2819400" y="4015672"/>
                <a:ext cx="7405688" cy="1470728"/>
                <a:chOff x="2819400" y="4015672"/>
                <a:chExt cx="7405688" cy="1470728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004766A9-BCA8-4BCC-B010-9183CF3E2C97}"/>
                    </a:ext>
                  </a:extLst>
                </p:cNvPr>
                <p:cNvGrpSpPr/>
                <p:nvPr/>
              </p:nvGrpSpPr>
              <p:grpSpPr>
                <a:xfrm>
                  <a:off x="2819400" y="4652963"/>
                  <a:ext cx="7405688" cy="833437"/>
                  <a:chOff x="2819400" y="4652963"/>
                  <a:chExt cx="7405688" cy="833437"/>
                </a:xfrm>
              </p:grpSpPr>
              <p:sp>
                <p:nvSpPr>
                  <p:cNvPr id="13" name="Line 18">
                    <a:extLst>
                      <a:ext uri="{FF2B5EF4-FFF2-40B4-BE49-F238E27FC236}">
                        <a16:creationId xmlns:a16="http://schemas.microsoft.com/office/drawing/2014/main" id="{40865C22-280D-4720-A1A3-392A685DB5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19400" y="5486400"/>
                    <a:ext cx="74056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Line 17">
                    <a:extLst>
                      <a:ext uri="{FF2B5EF4-FFF2-40B4-BE49-F238E27FC236}">
                        <a16:creationId xmlns:a16="http://schemas.microsoft.com/office/drawing/2014/main" id="{241268BB-B310-424F-A0F5-CBD4C2F789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19400" y="4652963"/>
                    <a:ext cx="74056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Line 22">
                  <a:extLst>
                    <a:ext uri="{FF2B5EF4-FFF2-40B4-BE49-F238E27FC236}">
                      <a16:creationId xmlns:a16="http://schemas.microsoft.com/office/drawing/2014/main" id="{474AAB8A-CCF8-476B-A4AA-EFA6445D19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00645" y="4038600"/>
                  <a:ext cx="0" cy="144780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lgDash"/>
                  <a:round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Line 22">
                  <a:extLst>
                    <a:ext uri="{FF2B5EF4-FFF2-40B4-BE49-F238E27FC236}">
                      <a16:creationId xmlns:a16="http://schemas.microsoft.com/office/drawing/2014/main" id="{053E03A7-C876-40EE-9536-743DBFF36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45702" y="4020392"/>
                  <a:ext cx="0" cy="144780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lgDash"/>
                  <a:round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Line 22">
                  <a:extLst>
                    <a:ext uri="{FF2B5EF4-FFF2-40B4-BE49-F238E27FC236}">
                      <a16:creationId xmlns:a16="http://schemas.microsoft.com/office/drawing/2014/main" id="{A17E8647-5B38-4595-809A-4319F01A89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10000" y="4015672"/>
                  <a:ext cx="0" cy="144780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lgDash"/>
                  <a:round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10">
                <a:extLst>
                  <a:ext uri="{FF2B5EF4-FFF2-40B4-BE49-F238E27FC236}">
                    <a16:creationId xmlns:a16="http://schemas.microsoft.com/office/drawing/2014/main" id="{EF73DD80-A936-4BEF-9BD4-2466DF8EB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7442" y="5146089"/>
                <a:ext cx="1066800" cy="3048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b="1" dirty="0">
                    <a:solidFill>
                      <a:srgbClr val="0033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sz="1800" b="1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1800" b="1" baseline="-25000" dirty="0">
                    <a:solidFill>
                      <a:srgbClr val="0033CC"/>
                    </a:solidFill>
                  </a:rPr>
                  <a:t>+1</a:t>
                </a:r>
              </a:p>
            </p:txBody>
          </p:sp>
        </mc:Choice>
        <mc:Fallback>
          <p:sp>
            <p:nvSpPr>
              <p:cNvPr id="31" name="Rectangle 10">
                <a:extLst>
                  <a:ext uri="{FF2B5EF4-FFF2-40B4-BE49-F238E27FC236}">
                    <a16:creationId xmlns:a16="http://schemas.microsoft.com/office/drawing/2014/main" id="{EF73DD80-A936-4BEF-9BD4-2466DF8EBF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7442" y="5146089"/>
                <a:ext cx="1066800" cy="304800"/>
              </a:xfrm>
              <a:prstGeom prst="rect">
                <a:avLst/>
              </a:prstGeom>
              <a:blipFill>
                <a:blip r:embed="rId7"/>
                <a:stretch>
                  <a:fillRect t="-17308" b="-38462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Line 22">
            <a:extLst>
              <a:ext uri="{FF2B5EF4-FFF2-40B4-BE49-F238E27FC236}">
                <a16:creationId xmlns:a16="http://schemas.microsoft.com/office/drawing/2014/main" id="{4A6C18C0-27AE-4627-9571-E5113254B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4242" y="4827873"/>
            <a:ext cx="0" cy="1447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Interval Scheduling:  Greedy Algorithm Implementation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746826-4CB0-4986-B03B-D083C5E60775}" type="slidenum">
              <a:rPr lang="en-US" altLang="en-US" sz="1400">
                <a:latin typeface="Calibri" panose="020F0502020204030204" pitchFamily="34" charset="0"/>
              </a:rPr>
              <a:pPr/>
              <a:t>57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15364" name="Text Box 3" descr="50%"/>
          <p:cNvSpPr txBox="1">
            <a:spLocks noChangeArrowheads="1"/>
          </p:cNvSpPr>
          <p:nvPr/>
        </p:nvSpPr>
        <p:spPr bwMode="auto">
          <a:xfrm>
            <a:off x="628649" y="1575352"/>
            <a:ext cx="8794860" cy="32624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CF01">
                <a:alpha val="23921"/>
              </a:srgbClr>
            </a:solidFill>
            <a:miter lim="800000"/>
            <a:headEnd/>
            <a:tailEnd/>
          </a:ln>
          <a:effectLst/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b="1" dirty="0">
                <a:solidFill>
                  <a:srgbClr val="003399"/>
                </a:solidFill>
                <a:latin typeface="Courier New" panose="02070309020205020404" pitchFamily="49" charset="0"/>
              </a:rPr>
              <a:t>Sort</a:t>
            </a:r>
            <a:r>
              <a:rPr kumimoji="1" lang="en-US" altLang="en-US" b="1" dirty="0">
                <a:latin typeface="Courier New" panose="02070309020205020404" pitchFamily="49" charset="0"/>
              </a:rPr>
              <a:t> jobs by finish times so that 0 </a:t>
            </a:r>
            <a:r>
              <a:rPr kumimoji="1" lang="en-US" altLang="en-US" b="1" dirty="0">
                <a:sym typeface="Symbol" panose="05050102010706020507" pitchFamily="18" charset="2"/>
              </a:rPr>
              <a:t></a:t>
            </a:r>
            <a:r>
              <a:rPr kumimoji="1" lang="en-US" altLang="en-US" dirty="0"/>
              <a:t> </a:t>
            </a:r>
            <a:r>
              <a:rPr kumimoji="1" lang="en-US" altLang="en-US" b="1" dirty="0">
                <a:latin typeface="Courier New" panose="02070309020205020404" pitchFamily="49" charset="0"/>
              </a:rPr>
              <a:t>f</a:t>
            </a:r>
            <a:r>
              <a:rPr kumimoji="1" lang="en-US" altLang="en-US" b="1" baseline="-25000" dirty="0">
                <a:latin typeface="Courier New" panose="02070309020205020404" pitchFamily="49" charset="0"/>
              </a:rPr>
              <a:t>1</a:t>
            </a:r>
            <a:r>
              <a:rPr kumimoji="1" lang="en-US" altLang="en-US" b="1" dirty="0">
                <a:latin typeface="Courier New" panose="02070309020205020404" pitchFamily="49" charset="0"/>
              </a:rPr>
              <a:t> </a:t>
            </a:r>
            <a:r>
              <a:rPr kumimoji="1" lang="en-US" altLang="en-US" b="1" dirty="0">
                <a:latin typeface="Courier New" panose="02070309020205020404" pitchFamily="49" charset="0"/>
                <a:sym typeface="Symbol" panose="05050102010706020507" pitchFamily="18" charset="2"/>
              </a:rPr>
              <a:t></a:t>
            </a:r>
            <a:r>
              <a:rPr kumimoji="1" lang="en-US" altLang="en-US" b="1" dirty="0">
                <a:latin typeface="Courier New" panose="02070309020205020404" pitchFamily="49" charset="0"/>
              </a:rPr>
              <a:t> f</a:t>
            </a:r>
            <a:r>
              <a:rPr kumimoji="1" lang="en-US" altLang="en-US" b="1" baseline="-25000" dirty="0">
                <a:latin typeface="Courier New" panose="02070309020205020404" pitchFamily="49" charset="0"/>
              </a:rPr>
              <a:t>2</a:t>
            </a:r>
            <a:r>
              <a:rPr kumimoji="1" lang="en-US" altLang="en-US" b="1" dirty="0">
                <a:latin typeface="Courier New" panose="02070309020205020404" pitchFamily="49" charset="0"/>
              </a:rPr>
              <a:t> </a:t>
            </a:r>
            <a:r>
              <a:rPr kumimoji="1" lang="en-US" altLang="en-US" b="1" dirty="0">
                <a:latin typeface="Courier New" panose="02070309020205020404" pitchFamily="49" charset="0"/>
                <a:sym typeface="Symbol" panose="05050102010706020507" pitchFamily="18" charset="2"/>
              </a:rPr>
              <a:t></a:t>
            </a:r>
            <a:r>
              <a:rPr kumimoji="1" lang="en-US" altLang="en-US" b="1" dirty="0">
                <a:latin typeface="Courier New" panose="02070309020205020404" pitchFamily="49" charset="0"/>
              </a:rPr>
              <a:t> ... </a:t>
            </a:r>
            <a:r>
              <a:rPr kumimoji="1" lang="en-US" altLang="en-US" b="1" dirty="0">
                <a:latin typeface="Courier New" panose="02070309020205020404" pitchFamily="49" charset="0"/>
                <a:sym typeface="Symbol" panose="05050102010706020507" pitchFamily="18" charset="2"/>
              </a:rPr>
              <a:t></a:t>
            </a:r>
            <a:r>
              <a:rPr kumimoji="1" lang="en-US" altLang="en-US" b="1" dirty="0">
                <a:latin typeface="Courier New" panose="02070309020205020404" pitchFamily="49" charset="0"/>
              </a:rPr>
              <a:t> f</a:t>
            </a:r>
            <a:r>
              <a:rPr kumimoji="1" lang="en-US" altLang="en-US" b="1" baseline="-25000" dirty="0">
                <a:latin typeface="Courier New" panose="02070309020205020404" pitchFamily="49" charset="0"/>
              </a:rPr>
              <a:t>n</a:t>
            </a:r>
            <a:r>
              <a:rPr kumimoji="1" lang="en-US" altLang="en-US" b="1" dirty="0">
                <a:latin typeface="Courier New" panose="02070309020205020404" pitchFamily="49" charset="0"/>
              </a:rPr>
              <a:t>.</a:t>
            </a:r>
          </a:p>
          <a:p>
            <a:pPr algn="l"/>
            <a:endParaRPr kumimoji="1" lang="en-US" altLang="en-US" b="1" dirty="0">
              <a:latin typeface="Courier New" panose="02070309020205020404" pitchFamily="49" charset="0"/>
            </a:endParaRPr>
          </a:p>
          <a:p>
            <a:pPr algn="l"/>
            <a:r>
              <a:rPr kumimoji="1" lang="en-US" altLang="en-US" b="1" dirty="0">
                <a:latin typeface="Courier New" panose="02070309020205020404" pitchFamily="49" charset="0"/>
              </a:rPr>
              <a:t>A </a:t>
            </a:r>
            <a:r>
              <a:rPr kumimoji="1" lang="en-US" altLang="en-US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kumimoji="1" lang="en-US" altLang="en-US" b="1" dirty="0">
                <a:latin typeface="Courier New" panose="02070309020205020404" pitchFamily="49" charset="0"/>
              </a:rPr>
              <a:t> </a:t>
            </a:r>
            <a:r>
              <a:rPr kumimoji="1" lang="en-US" altLang="en-US" b="1" dirty="0">
                <a:latin typeface="Courier New" panose="02070309020205020404" pitchFamily="49" charset="0"/>
                <a:sym typeface="Symbol" panose="05050102010706020507" pitchFamily="18" charset="2"/>
              </a:rPr>
              <a:t></a:t>
            </a:r>
          </a:p>
          <a:p>
            <a:pPr algn="l"/>
            <a:r>
              <a:rPr kumimoji="1" lang="en-US" altLang="en-US" b="1" dirty="0">
                <a:latin typeface="Courier New" panose="02070309020205020404" pitchFamily="49" charset="0"/>
                <a:sym typeface="Symbol" panose="05050102010706020507" pitchFamily="18" charset="2"/>
              </a:rPr>
              <a:t>last = 0</a:t>
            </a:r>
            <a:endParaRPr kumimoji="1" lang="en-US" altLang="en-US" b="1" dirty="0">
              <a:latin typeface="Courier New" panose="02070309020205020404" pitchFamily="49" charset="0"/>
            </a:endParaRPr>
          </a:p>
          <a:p>
            <a:pPr algn="l"/>
            <a:r>
              <a:rPr kumimoji="1" lang="en-US" altLang="en-US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kumimoji="1" lang="en-US" altLang="en-US" b="1" dirty="0">
                <a:latin typeface="Courier New" panose="02070309020205020404" pitchFamily="49" charset="0"/>
              </a:rPr>
              <a:t> j = 1 to n {</a:t>
            </a:r>
          </a:p>
          <a:p>
            <a:pPr algn="l"/>
            <a:r>
              <a:rPr kumimoji="1" lang="en-US" altLang="en-US" b="1" dirty="0">
                <a:latin typeface="Courier New" panose="02070309020205020404" pitchFamily="49" charset="0"/>
              </a:rPr>
              <a:t>    </a:t>
            </a:r>
            <a:r>
              <a:rPr kumimoji="1" lang="en-US" altLang="en-US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kumimoji="1" lang="en-US" altLang="en-US" b="1" dirty="0">
                <a:latin typeface="Courier New" panose="02070309020205020404" pitchFamily="49" charset="0"/>
              </a:rPr>
              <a:t> (last </a:t>
            </a:r>
            <a:r>
              <a:rPr kumimoji="1" lang="en-US" altLang="en-US" b="1" dirty="0">
                <a:latin typeface="Courier New" panose="02070309020205020404" pitchFamily="49" charset="0"/>
                <a:sym typeface="Symbol" panose="05050102010706020507" pitchFamily="18" charset="2"/>
              </a:rPr>
              <a:t></a:t>
            </a:r>
            <a:r>
              <a:rPr kumimoji="1" lang="en-US" altLang="en-US" b="1" dirty="0">
                <a:latin typeface="Courier New" panose="02070309020205020404" pitchFamily="49" charset="0"/>
              </a:rPr>
              <a:t> </a:t>
            </a:r>
            <a:r>
              <a:rPr kumimoji="1" lang="en-US" altLang="en-US" b="1" dirty="0" err="1">
                <a:latin typeface="Courier New" panose="02070309020205020404" pitchFamily="49" charset="0"/>
              </a:rPr>
              <a:t>s</a:t>
            </a:r>
            <a:r>
              <a:rPr kumimoji="1" lang="en-US" altLang="en-US" b="1" baseline="-25000" dirty="0" err="1">
                <a:latin typeface="Courier New" panose="02070309020205020404" pitchFamily="49" charset="0"/>
              </a:rPr>
              <a:t>j</a:t>
            </a:r>
            <a:r>
              <a:rPr kumimoji="1" lang="en-US" altLang="en-US" b="1" dirty="0">
                <a:latin typeface="Courier New" panose="02070309020205020404" pitchFamily="49" charset="0"/>
              </a:rPr>
              <a:t>)</a:t>
            </a:r>
          </a:p>
          <a:p>
            <a:pPr algn="l"/>
            <a:r>
              <a:rPr kumimoji="1" lang="en-US" altLang="en-US" b="1" dirty="0">
                <a:latin typeface="Courier New" panose="02070309020205020404" pitchFamily="49" charset="0"/>
              </a:rPr>
              <a:t>      A </a:t>
            </a:r>
            <a:r>
              <a:rPr kumimoji="1" lang="en-US" altLang="en-US" b="1" dirty="0">
                <a:latin typeface="Courier New" panose="02070309020205020404" pitchFamily="49" charset="0"/>
                <a:sym typeface="Symbol" panose="05050102010706020507" pitchFamily="18" charset="2"/>
              </a:rPr>
              <a:t>= A</a:t>
            </a:r>
            <a:r>
              <a:rPr kumimoji="1" lang="en-US" altLang="en-US" b="1" dirty="0">
                <a:latin typeface="Courier New" panose="02070309020205020404" pitchFamily="49" charset="0"/>
              </a:rPr>
              <a:t> </a:t>
            </a:r>
            <a:r>
              <a:rPr kumimoji="1" lang="en-US" altLang="en-US" b="1" dirty="0">
                <a:latin typeface="Courier New" panose="02070309020205020404" pitchFamily="49" charset="0"/>
                <a:sym typeface="Symbol" panose="05050102010706020507" pitchFamily="18" charset="2"/>
              </a:rPr>
              <a:t></a:t>
            </a:r>
            <a:r>
              <a:rPr kumimoji="1" lang="en-US" altLang="en-US" b="1" dirty="0">
                <a:latin typeface="Courier New" panose="02070309020205020404" pitchFamily="49" charset="0"/>
              </a:rPr>
              <a:t> {j}</a:t>
            </a:r>
          </a:p>
          <a:p>
            <a:pPr algn="l"/>
            <a:r>
              <a:rPr kumimoji="1" lang="en-US" altLang="en-US" b="1" dirty="0">
                <a:latin typeface="Courier New" panose="02070309020205020404" pitchFamily="49" charset="0"/>
              </a:rPr>
              <a:t>      </a:t>
            </a:r>
            <a:r>
              <a:rPr kumimoji="1" lang="en-US" altLang="en-US" b="1">
                <a:latin typeface="Courier New" panose="02070309020205020404" pitchFamily="49" charset="0"/>
              </a:rPr>
              <a:t>last </a:t>
            </a:r>
            <a:r>
              <a:rPr kumimoji="1" lang="en-US" altLang="en-US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kumimoji="1" lang="en-US" altLang="en-US" b="1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kumimoji="1" lang="en-US" altLang="en-US" b="1" dirty="0"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kumimoji="1" lang="en-US" altLang="en-US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endParaRPr kumimoji="1" lang="en-US" altLang="en-US" b="1" baseline="-25000" dirty="0">
              <a:latin typeface="Courier New" panose="02070309020205020404" pitchFamily="49" charset="0"/>
            </a:endParaRPr>
          </a:p>
          <a:p>
            <a:pPr algn="l"/>
            <a:r>
              <a:rPr kumimoji="1" lang="en-US" altLang="en-US" b="1" dirty="0">
                <a:latin typeface="Courier New" panose="02070309020205020404" pitchFamily="49" charset="0"/>
              </a:rPr>
              <a:t>}</a:t>
            </a:r>
          </a:p>
          <a:p>
            <a:pPr algn="l"/>
            <a:r>
              <a:rPr kumimoji="1" lang="en-US" altLang="en-US" b="1" dirty="0">
                <a:solidFill>
                  <a:srgbClr val="003399"/>
                </a:solidFill>
                <a:latin typeface="Courier New" panose="02070309020205020404" pitchFamily="49" charset="0"/>
              </a:rPr>
              <a:t>return</a:t>
            </a:r>
            <a:r>
              <a:rPr kumimoji="1" lang="en-US" altLang="en-US" b="1" dirty="0">
                <a:latin typeface="Courier New" panose="02070309020205020404" pitchFamily="49" charset="0"/>
              </a:rPr>
              <a:t> A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8"/>
              <p:cNvSpPr>
                <a:spLocks noChangeArrowheads="1"/>
              </p:cNvSpPr>
              <p:nvPr/>
            </p:nvSpPr>
            <p:spPr bwMode="auto">
              <a:xfrm>
                <a:off x="9736813" y="1606836"/>
                <a:ext cx="165731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366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6813" y="1606836"/>
                <a:ext cx="1657313" cy="461665"/>
              </a:xfrm>
              <a:prstGeom prst="rect">
                <a:avLst/>
              </a:prstGeom>
              <a:blipFill>
                <a:blip r:embed="rId3"/>
                <a:stretch>
                  <a:fillRect r="-368" b="-2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Rectangle 9"/>
              <p:cNvSpPr>
                <a:spLocks noChangeArrowheads="1"/>
              </p:cNvSpPr>
              <p:nvPr/>
            </p:nvSpPr>
            <p:spPr bwMode="auto">
              <a:xfrm>
                <a:off x="9968216" y="3094087"/>
                <a:ext cx="94077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367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68216" y="3094087"/>
                <a:ext cx="940770" cy="461665"/>
              </a:xfrm>
              <a:prstGeom prst="rect">
                <a:avLst/>
              </a:prstGeom>
              <a:blipFill>
                <a:blip r:embed="rId4"/>
                <a:stretch>
                  <a:fillRect r="-645" b="-2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79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EA97DE-78D8-42F8-B6F3-308623C0D544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3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BFS Application: Shortest Paths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3433FE-F40E-4F7A-8F6D-55035497C265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1276691"/>
            <a:ext cx="7401687" cy="5320793"/>
            <a:chOff x="2514600" y="1461007"/>
            <a:chExt cx="7401687" cy="5320793"/>
          </a:xfrm>
        </p:grpSpPr>
        <p:sp>
          <p:nvSpPr>
            <p:cNvPr id="14339" name="Freeform 2" descr="25%"/>
            <p:cNvSpPr>
              <a:spLocks/>
            </p:cNvSpPr>
            <p:nvPr/>
          </p:nvSpPr>
          <p:spPr bwMode="auto">
            <a:xfrm>
              <a:off x="3124201" y="5029200"/>
              <a:ext cx="2162175" cy="1752600"/>
            </a:xfrm>
            <a:custGeom>
              <a:avLst/>
              <a:gdLst>
                <a:gd name="T0" fmla="*/ 2162175 w 1362"/>
                <a:gd name="T1" fmla="*/ 809625 h 1104"/>
                <a:gd name="T2" fmla="*/ 685800 w 1362"/>
                <a:gd name="T3" fmla="*/ 0 h 1104"/>
                <a:gd name="T4" fmla="*/ 0 w 1362"/>
                <a:gd name="T5" fmla="*/ 1752600 h 1104"/>
                <a:gd name="T6" fmla="*/ 762000 w 1362"/>
                <a:gd name="T7" fmla="*/ 1752600 h 1104"/>
                <a:gd name="T8" fmla="*/ 1168400 w 1362"/>
                <a:gd name="T9" fmla="*/ 874713 h 1104"/>
                <a:gd name="T10" fmla="*/ 1730375 w 1362"/>
                <a:gd name="T11" fmla="*/ 1044575 h 1104"/>
                <a:gd name="T12" fmla="*/ 2162175 w 1362"/>
                <a:gd name="T13" fmla="*/ 809625 h 1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2" h="1104">
                  <a:moveTo>
                    <a:pt x="1362" y="510"/>
                  </a:moveTo>
                  <a:lnTo>
                    <a:pt x="432" y="0"/>
                  </a:lnTo>
                  <a:lnTo>
                    <a:pt x="0" y="1104"/>
                  </a:lnTo>
                  <a:lnTo>
                    <a:pt x="480" y="1104"/>
                  </a:lnTo>
                  <a:lnTo>
                    <a:pt x="736" y="551"/>
                  </a:lnTo>
                  <a:lnTo>
                    <a:pt x="1090" y="658"/>
                  </a:lnTo>
                  <a:lnTo>
                    <a:pt x="1362" y="510"/>
                  </a:lnTo>
                  <a:close/>
                </a:path>
              </a:pathLst>
            </a:custGeom>
            <a:pattFill prst="pct25">
              <a:fgClr>
                <a:schemeClr val="accent2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40" name="Freeform 3" descr="25%"/>
            <p:cNvSpPr>
              <a:spLocks/>
            </p:cNvSpPr>
            <p:nvPr/>
          </p:nvSpPr>
          <p:spPr bwMode="auto">
            <a:xfrm>
              <a:off x="2514600" y="3962400"/>
              <a:ext cx="6629400" cy="2286000"/>
            </a:xfrm>
            <a:custGeom>
              <a:avLst/>
              <a:gdLst>
                <a:gd name="T0" fmla="*/ 0 w 4176"/>
                <a:gd name="T1" fmla="*/ 1676400 h 1440"/>
                <a:gd name="T2" fmla="*/ 228600 w 4176"/>
                <a:gd name="T3" fmla="*/ 2286000 h 1440"/>
                <a:gd name="T4" fmla="*/ 685800 w 4176"/>
                <a:gd name="T5" fmla="*/ 2133600 h 1440"/>
                <a:gd name="T6" fmla="*/ 1295400 w 4176"/>
                <a:gd name="T7" fmla="*/ 685800 h 1440"/>
                <a:gd name="T8" fmla="*/ 3276600 w 4176"/>
                <a:gd name="T9" fmla="*/ 1828800 h 1440"/>
                <a:gd name="T10" fmla="*/ 6629400 w 4176"/>
                <a:gd name="T11" fmla="*/ 1143000 h 1440"/>
                <a:gd name="T12" fmla="*/ 6553200 w 4176"/>
                <a:gd name="T13" fmla="*/ 609600 h 1440"/>
                <a:gd name="T14" fmla="*/ 2971800 w 4176"/>
                <a:gd name="T15" fmla="*/ 1143000 h 1440"/>
                <a:gd name="T16" fmla="*/ 1676400 w 4176"/>
                <a:gd name="T17" fmla="*/ 0 h 1440"/>
                <a:gd name="T18" fmla="*/ 0 w 4176"/>
                <a:gd name="T19" fmla="*/ 1600200 h 14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76" h="1440">
                  <a:moveTo>
                    <a:pt x="0" y="1056"/>
                  </a:moveTo>
                  <a:lnTo>
                    <a:pt x="144" y="1440"/>
                  </a:lnTo>
                  <a:lnTo>
                    <a:pt x="432" y="1344"/>
                  </a:lnTo>
                  <a:lnTo>
                    <a:pt x="816" y="432"/>
                  </a:lnTo>
                  <a:lnTo>
                    <a:pt x="2064" y="1152"/>
                  </a:lnTo>
                  <a:lnTo>
                    <a:pt x="4176" y="720"/>
                  </a:lnTo>
                  <a:lnTo>
                    <a:pt x="4128" y="384"/>
                  </a:lnTo>
                  <a:lnTo>
                    <a:pt x="1872" y="720"/>
                  </a:lnTo>
                  <a:lnTo>
                    <a:pt x="1056" y="0"/>
                  </a:lnTo>
                  <a:lnTo>
                    <a:pt x="0" y="1008"/>
                  </a:lnTo>
                </a:path>
              </a:pathLst>
            </a:custGeom>
            <a:solidFill>
              <a:srgbClr val="008000">
                <a:alpha val="250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41" name="Freeform 4" descr="25%"/>
            <p:cNvSpPr>
              <a:spLocks/>
            </p:cNvSpPr>
            <p:nvPr/>
          </p:nvSpPr>
          <p:spPr bwMode="auto">
            <a:xfrm>
              <a:off x="3962400" y="2895600"/>
              <a:ext cx="5257800" cy="1905000"/>
            </a:xfrm>
            <a:custGeom>
              <a:avLst/>
              <a:gdLst>
                <a:gd name="T0" fmla="*/ 152400 w 3312"/>
                <a:gd name="T1" fmla="*/ 0 h 1200"/>
                <a:gd name="T2" fmla="*/ 0 w 3312"/>
                <a:gd name="T3" fmla="*/ 533400 h 1200"/>
                <a:gd name="T4" fmla="*/ 1600200 w 3312"/>
                <a:gd name="T5" fmla="*/ 1905000 h 1200"/>
                <a:gd name="T6" fmla="*/ 3733800 w 3312"/>
                <a:gd name="T7" fmla="*/ 1143000 h 1200"/>
                <a:gd name="T8" fmla="*/ 5181600 w 3312"/>
                <a:gd name="T9" fmla="*/ 1447800 h 1200"/>
                <a:gd name="T10" fmla="*/ 5257800 w 3312"/>
                <a:gd name="T11" fmla="*/ 914400 h 1200"/>
                <a:gd name="T12" fmla="*/ 3200400 w 3312"/>
                <a:gd name="T13" fmla="*/ 381000 h 1200"/>
                <a:gd name="T14" fmla="*/ 1828800 w 3312"/>
                <a:gd name="T15" fmla="*/ 1066800 h 1200"/>
                <a:gd name="T16" fmla="*/ 152400 w 3312"/>
                <a:gd name="T17" fmla="*/ 0 h 1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12" h="1200">
                  <a:moveTo>
                    <a:pt x="96" y="0"/>
                  </a:moveTo>
                  <a:lnTo>
                    <a:pt x="0" y="336"/>
                  </a:lnTo>
                  <a:lnTo>
                    <a:pt x="1008" y="1200"/>
                  </a:lnTo>
                  <a:lnTo>
                    <a:pt x="2352" y="720"/>
                  </a:lnTo>
                  <a:lnTo>
                    <a:pt x="3264" y="912"/>
                  </a:lnTo>
                  <a:lnTo>
                    <a:pt x="3312" y="576"/>
                  </a:lnTo>
                  <a:lnTo>
                    <a:pt x="2016" y="240"/>
                  </a:lnTo>
                  <a:lnTo>
                    <a:pt x="1152" y="672"/>
                  </a:lnTo>
                  <a:lnTo>
                    <a:pt x="96" y="0"/>
                  </a:lnTo>
                  <a:close/>
                </a:path>
              </a:pathLst>
            </a:custGeom>
            <a:pattFill prst="pct25">
              <a:fgClr>
                <a:srgbClr val="0033CC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rgbClr val="0033CC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42" name="Freeform 5" descr="25%"/>
            <p:cNvSpPr>
              <a:spLocks/>
            </p:cNvSpPr>
            <p:nvPr/>
          </p:nvSpPr>
          <p:spPr bwMode="auto">
            <a:xfrm>
              <a:off x="4724400" y="2209800"/>
              <a:ext cx="3276600" cy="838200"/>
            </a:xfrm>
            <a:custGeom>
              <a:avLst/>
              <a:gdLst>
                <a:gd name="T0" fmla="*/ 0 w 2064"/>
                <a:gd name="T1" fmla="*/ 0 h 528"/>
                <a:gd name="T2" fmla="*/ 76200 w 2064"/>
                <a:gd name="T3" fmla="*/ 685800 h 528"/>
                <a:gd name="T4" fmla="*/ 3276600 w 2064"/>
                <a:gd name="T5" fmla="*/ 838200 h 528"/>
                <a:gd name="T6" fmla="*/ 3200400 w 2064"/>
                <a:gd name="T7" fmla="*/ 228600 h 528"/>
                <a:gd name="T8" fmla="*/ 0 w 2064"/>
                <a:gd name="T9" fmla="*/ 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64" h="528">
                  <a:moveTo>
                    <a:pt x="0" y="0"/>
                  </a:moveTo>
                  <a:lnTo>
                    <a:pt x="48" y="432"/>
                  </a:lnTo>
                  <a:lnTo>
                    <a:pt x="2064" y="528"/>
                  </a:lnTo>
                  <a:lnTo>
                    <a:pt x="2016" y="144"/>
                  </a:ln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rgbClr val="009900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rgbClr val="0099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44" name="Oval 7"/>
            <p:cNvSpPr>
              <a:spLocks noChangeArrowheads="1"/>
            </p:cNvSpPr>
            <p:nvPr/>
          </p:nvSpPr>
          <p:spPr bwMode="auto">
            <a:xfrm rot="-63699">
              <a:off x="5899150" y="159385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345" name="Oval 8"/>
            <p:cNvSpPr>
              <a:spLocks noChangeArrowheads="1"/>
            </p:cNvSpPr>
            <p:nvPr/>
          </p:nvSpPr>
          <p:spPr bwMode="auto">
            <a:xfrm rot="-63699">
              <a:off x="4922838" y="2373313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346" name="Oval 9"/>
            <p:cNvSpPr>
              <a:spLocks noChangeArrowheads="1"/>
            </p:cNvSpPr>
            <p:nvPr/>
          </p:nvSpPr>
          <p:spPr bwMode="auto">
            <a:xfrm rot="-63699">
              <a:off x="7440613" y="255587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4347" name="Oval 10"/>
            <p:cNvSpPr>
              <a:spLocks noChangeArrowheads="1"/>
            </p:cNvSpPr>
            <p:nvPr/>
          </p:nvSpPr>
          <p:spPr bwMode="auto">
            <a:xfrm rot="21536301">
              <a:off x="5434013" y="526097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348" name="Oval 11"/>
            <p:cNvSpPr>
              <a:spLocks noChangeArrowheads="1"/>
            </p:cNvSpPr>
            <p:nvPr/>
          </p:nvSpPr>
          <p:spPr bwMode="auto">
            <a:xfrm rot="-63699">
              <a:off x="5414963" y="427037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4349" name="Oval 12"/>
            <p:cNvSpPr>
              <a:spLocks noChangeArrowheads="1"/>
            </p:cNvSpPr>
            <p:nvPr/>
          </p:nvSpPr>
          <p:spPr bwMode="auto">
            <a:xfrm rot="-63699">
              <a:off x="4097338" y="3074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50" name="Oval 13"/>
            <p:cNvSpPr>
              <a:spLocks noChangeArrowheads="1"/>
            </p:cNvSpPr>
            <p:nvPr/>
          </p:nvSpPr>
          <p:spPr bwMode="auto">
            <a:xfrm rot="-63699">
              <a:off x="4117975" y="4217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4351" name="Oval 14"/>
            <p:cNvSpPr>
              <a:spLocks noChangeArrowheads="1"/>
            </p:cNvSpPr>
            <p:nvPr/>
          </p:nvSpPr>
          <p:spPr bwMode="auto">
            <a:xfrm rot="21536301">
              <a:off x="3756025" y="52149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14352" name="Oval 15"/>
            <p:cNvSpPr>
              <a:spLocks noChangeArrowheads="1"/>
            </p:cNvSpPr>
            <p:nvPr/>
          </p:nvSpPr>
          <p:spPr bwMode="auto">
            <a:xfrm rot="-63699">
              <a:off x="2697163" y="569277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4353" name="Oval 16"/>
            <p:cNvSpPr>
              <a:spLocks noChangeArrowheads="1"/>
            </p:cNvSpPr>
            <p:nvPr/>
          </p:nvSpPr>
          <p:spPr bwMode="auto">
            <a:xfrm rot="-63699">
              <a:off x="3319463" y="636587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54" name="Oval 17"/>
            <p:cNvSpPr>
              <a:spLocks noChangeArrowheads="1"/>
            </p:cNvSpPr>
            <p:nvPr/>
          </p:nvSpPr>
          <p:spPr bwMode="auto">
            <a:xfrm rot="-63699">
              <a:off x="7459663" y="354647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4355" name="Oval 18"/>
            <p:cNvSpPr>
              <a:spLocks noChangeArrowheads="1"/>
            </p:cNvSpPr>
            <p:nvPr/>
          </p:nvSpPr>
          <p:spPr bwMode="auto">
            <a:xfrm rot="-63699">
              <a:off x="8531225" y="38306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  <a:endPara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56" name="Oval 19"/>
            <p:cNvSpPr>
              <a:spLocks noChangeArrowheads="1"/>
            </p:cNvSpPr>
            <p:nvPr/>
          </p:nvSpPr>
          <p:spPr bwMode="auto">
            <a:xfrm rot="-63699">
              <a:off x="8548688" y="47450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14357" name="Line 20"/>
            <p:cNvSpPr>
              <a:spLocks noChangeShapeType="1"/>
            </p:cNvSpPr>
            <p:nvPr/>
          </p:nvSpPr>
          <p:spPr bwMode="auto">
            <a:xfrm rot="21536301" flipH="1">
              <a:off x="5297488" y="1982788"/>
              <a:ext cx="685800" cy="45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58" name="Line 21"/>
            <p:cNvSpPr>
              <a:spLocks noChangeShapeType="1"/>
            </p:cNvSpPr>
            <p:nvPr/>
          </p:nvSpPr>
          <p:spPr bwMode="auto">
            <a:xfrm rot="21536301" flipH="1">
              <a:off x="4470400" y="2686050"/>
              <a:ext cx="4572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59" name="Line 22"/>
            <p:cNvSpPr>
              <a:spLocks noChangeShapeType="1"/>
            </p:cNvSpPr>
            <p:nvPr/>
          </p:nvSpPr>
          <p:spPr bwMode="auto">
            <a:xfrm rot="-63699">
              <a:off x="4260850" y="3455988"/>
              <a:ext cx="0" cy="76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60" name="Line 23"/>
            <p:cNvSpPr>
              <a:spLocks noChangeShapeType="1"/>
            </p:cNvSpPr>
            <p:nvPr/>
          </p:nvSpPr>
          <p:spPr bwMode="auto">
            <a:xfrm rot="21536301" flipH="1">
              <a:off x="4051300" y="4602163"/>
              <a:ext cx="152400" cy="5334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61" name="Line 24"/>
            <p:cNvSpPr>
              <a:spLocks noChangeShapeType="1"/>
            </p:cNvSpPr>
            <p:nvPr/>
          </p:nvSpPr>
          <p:spPr bwMode="auto">
            <a:xfrm rot="21536301" flipH="1">
              <a:off x="3073400" y="5529263"/>
              <a:ext cx="6858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62" name="Line 25"/>
            <p:cNvSpPr>
              <a:spLocks noChangeShapeType="1"/>
            </p:cNvSpPr>
            <p:nvPr/>
          </p:nvSpPr>
          <p:spPr bwMode="auto">
            <a:xfrm rot="-63699">
              <a:off x="3008313" y="6067425"/>
              <a:ext cx="304800" cy="304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63" name="Line 26"/>
            <p:cNvSpPr>
              <a:spLocks noChangeShapeType="1"/>
            </p:cNvSpPr>
            <p:nvPr/>
          </p:nvSpPr>
          <p:spPr bwMode="auto">
            <a:xfrm rot="-63699">
              <a:off x="4489450" y="3443288"/>
              <a:ext cx="990600" cy="8382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64" name="Line 27"/>
            <p:cNvSpPr>
              <a:spLocks noChangeShapeType="1"/>
            </p:cNvSpPr>
            <p:nvPr/>
          </p:nvSpPr>
          <p:spPr bwMode="auto">
            <a:xfrm rot="-63699">
              <a:off x="5576888" y="4727575"/>
              <a:ext cx="0" cy="45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65" name="Line 28"/>
            <p:cNvSpPr>
              <a:spLocks noChangeShapeType="1"/>
            </p:cNvSpPr>
            <p:nvPr/>
          </p:nvSpPr>
          <p:spPr bwMode="auto">
            <a:xfrm rot="-63699">
              <a:off x="6289675" y="1884363"/>
              <a:ext cx="1143000" cy="76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66" name="Line 29"/>
            <p:cNvSpPr>
              <a:spLocks noChangeShapeType="1"/>
            </p:cNvSpPr>
            <p:nvPr/>
          </p:nvSpPr>
          <p:spPr bwMode="auto">
            <a:xfrm rot="-63699">
              <a:off x="7680325" y="3011488"/>
              <a:ext cx="0" cy="533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67" name="Line 30"/>
            <p:cNvSpPr>
              <a:spLocks noChangeShapeType="1"/>
            </p:cNvSpPr>
            <p:nvPr/>
          </p:nvSpPr>
          <p:spPr bwMode="auto">
            <a:xfrm rot="-63699">
              <a:off x="7842250" y="3765550"/>
              <a:ext cx="609600" cy="1524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68" name="Line 31"/>
            <p:cNvSpPr>
              <a:spLocks noChangeShapeType="1"/>
            </p:cNvSpPr>
            <p:nvPr/>
          </p:nvSpPr>
          <p:spPr bwMode="auto">
            <a:xfrm rot="-63699">
              <a:off x="8693150" y="4289425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69" name="Line 32"/>
            <p:cNvSpPr>
              <a:spLocks noChangeShapeType="1"/>
            </p:cNvSpPr>
            <p:nvPr/>
          </p:nvSpPr>
          <p:spPr bwMode="auto">
            <a:xfrm rot="-63699" flipH="1" flipV="1">
              <a:off x="7834313" y="2925763"/>
              <a:ext cx="83820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70" name="Line 33"/>
            <p:cNvSpPr>
              <a:spLocks noChangeShapeType="1"/>
            </p:cNvSpPr>
            <p:nvPr/>
          </p:nvSpPr>
          <p:spPr bwMode="auto">
            <a:xfrm rot="21536301" flipV="1">
              <a:off x="3538538" y="5676900"/>
              <a:ext cx="381000" cy="6858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71" name="Line 34"/>
            <p:cNvSpPr>
              <a:spLocks noChangeShapeType="1"/>
            </p:cNvSpPr>
            <p:nvPr/>
          </p:nvSpPr>
          <p:spPr bwMode="auto">
            <a:xfrm rot="21536301" flipV="1">
              <a:off x="2901950" y="3470275"/>
              <a:ext cx="1219200" cy="2209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72" name="Line 35"/>
            <p:cNvSpPr>
              <a:spLocks noChangeShapeType="1"/>
            </p:cNvSpPr>
            <p:nvPr/>
          </p:nvSpPr>
          <p:spPr bwMode="auto">
            <a:xfrm rot="-63699" flipH="1" flipV="1">
              <a:off x="5307013" y="2655888"/>
              <a:ext cx="2133600" cy="1524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73" name="Line 36"/>
            <p:cNvSpPr>
              <a:spLocks noChangeShapeType="1"/>
            </p:cNvSpPr>
            <p:nvPr/>
          </p:nvSpPr>
          <p:spPr bwMode="auto">
            <a:xfrm rot="21536301" flipH="1">
              <a:off x="5781675" y="2955925"/>
              <a:ext cx="1676400" cy="1371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74" name="Line 37"/>
            <p:cNvSpPr>
              <a:spLocks noChangeShapeType="1"/>
            </p:cNvSpPr>
            <p:nvPr/>
          </p:nvSpPr>
          <p:spPr bwMode="auto">
            <a:xfrm rot="21536301" flipH="1">
              <a:off x="3690938" y="5584825"/>
              <a:ext cx="1752600" cy="7620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75" name="Text Box 38"/>
            <p:cNvSpPr txBox="1">
              <a:spLocks noChangeArrowheads="1"/>
            </p:cNvSpPr>
            <p:nvPr/>
          </p:nvSpPr>
          <p:spPr bwMode="auto">
            <a:xfrm>
              <a:off x="6662266" y="1461007"/>
              <a:ext cx="39305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3200" dirty="0">
                  <a:solidFill>
                    <a:srgbClr val="FF0000"/>
                  </a:solidFill>
                  <a:latin typeface="Calibri" panose="020F0502020204030204" pitchFamily="34" charset="0"/>
                </a:rPr>
                <a:t>0</a:t>
              </a:r>
              <a:endParaRPr lang="en-US" altLang="en-US" sz="3200" dirty="0">
                <a:latin typeface="Calibri" panose="020F0502020204030204" pitchFamily="34" charset="0"/>
              </a:endParaRPr>
            </a:p>
          </p:txBody>
        </p:sp>
        <p:sp>
          <p:nvSpPr>
            <p:cNvPr id="14376" name="Text Box 39"/>
            <p:cNvSpPr txBox="1">
              <a:spLocks noChangeArrowheads="1"/>
            </p:cNvSpPr>
            <p:nvPr/>
          </p:nvSpPr>
          <p:spPr bwMode="auto">
            <a:xfrm>
              <a:off x="8033866" y="2451607"/>
              <a:ext cx="39305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3200" dirty="0">
                  <a:solidFill>
                    <a:srgbClr val="0099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3200" dirty="0">
                <a:latin typeface="Calibri" panose="020F0502020204030204" pitchFamily="34" charset="0"/>
              </a:endParaRPr>
            </a:p>
          </p:txBody>
        </p:sp>
        <p:sp>
          <p:nvSpPr>
            <p:cNvPr id="14377" name="Text Box 40"/>
            <p:cNvSpPr txBox="1">
              <a:spLocks noChangeArrowheads="1"/>
            </p:cNvSpPr>
            <p:nvPr/>
          </p:nvSpPr>
          <p:spPr bwMode="auto">
            <a:xfrm>
              <a:off x="9291166" y="3853370"/>
              <a:ext cx="39305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32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4378" name="Text Box 41"/>
            <p:cNvSpPr txBox="1">
              <a:spLocks noChangeArrowheads="1"/>
            </p:cNvSpPr>
            <p:nvPr/>
          </p:nvSpPr>
          <p:spPr bwMode="auto">
            <a:xfrm>
              <a:off x="9100666" y="4585207"/>
              <a:ext cx="39305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32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14379" name="Text Box 42"/>
            <p:cNvSpPr txBox="1">
              <a:spLocks noChangeArrowheads="1"/>
            </p:cNvSpPr>
            <p:nvPr/>
          </p:nvSpPr>
          <p:spPr bwMode="auto">
            <a:xfrm>
              <a:off x="4107980" y="6109207"/>
              <a:ext cx="39305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32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4380" name="Text Box 43"/>
            <p:cNvSpPr txBox="1">
              <a:spLocks noChangeArrowheads="1"/>
            </p:cNvSpPr>
            <p:nvPr/>
          </p:nvSpPr>
          <p:spPr bwMode="auto">
            <a:xfrm>
              <a:off x="5031616" y="5864553"/>
              <a:ext cx="488467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latin typeface="Calibri" panose="020F0502020204030204" pitchFamily="34" charset="0"/>
                </a:rPr>
                <a:t>can label by distances from start</a:t>
              </a:r>
              <a:endParaRPr lang="en-US" altLang="en-US" sz="3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4381" name="Text Box 44"/>
          <p:cNvSpPr txBox="1">
            <a:spLocks noChangeArrowheads="1"/>
          </p:cNvSpPr>
          <p:nvPr/>
        </p:nvSpPr>
        <p:spPr bwMode="auto">
          <a:xfrm>
            <a:off x="1013988" y="1781497"/>
            <a:ext cx="30391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</a:rPr>
              <a:t>Tree gives shortest </a:t>
            </a:r>
          </a:p>
          <a:p>
            <a:r>
              <a:rPr lang="en-US" altLang="en-US" sz="2400" dirty="0">
                <a:latin typeface="Calibri" panose="020F0502020204030204" pitchFamily="34" charset="0"/>
              </a:rPr>
              <a:t>paths from start vertex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5F9A92-617E-4944-90E7-932BDDB23A14}"/>
                  </a:ext>
                </a:extLst>
              </p:cNvPr>
              <p:cNvSpPr txBox="1"/>
              <p:nvPr/>
            </p:nvSpPr>
            <p:spPr>
              <a:xfrm>
                <a:off x="10598749" y="1276691"/>
                <a:ext cx="6419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5F9A92-617E-4944-90E7-932BDDB23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749" y="1276691"/>
                <a:ext cx="64197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29B0988-B9E0-4EFC-9D99-2664704DFD6E}"/>
                  </a:ext>
                </a:extLst>
              </p:cNvPr>
              <p:cNvSpPr txBox="1"/>
              <p:nvPr/>
            </p:nvSpPr>
            <p:spPr>
              <a:xfrm>
                <a:off x="10598749" y="2261987"/>
                <a:ext cx="6419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29B0988-B9E0-4EFC-9D99-2664704DF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749" y="2261987"/>
                <a:ext cx="6419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9B86008-0D53-4D9E-BA9D-2EBF16AE53BE}"/>
                  </a:ext>
                </a:extLst>
              </p:cNvPr>
              <p:cNvSpPr txBox="1"/>
              <p:nvPr/>
            </p:nvSpPr>
            <p:spPr>
              <a:xfrm>
                <a:off x="10598749" y="3358662"/>
                <a:ext cx="6419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9B86008-0D53-4D9E-BA9D-2EBF16AE5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749" y="3358662"/>
                <a:ext cx="64197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12D23C8-B50D-46EC-BBA5-20AFA12156EB}"/>
                  </a:ext>
                </a:extLst>
              </p:cNvPr>
              <p:cNvSpPr txBox="1"/>
              <p:nvPr/>
            </p:nvSpPr>
            <p:spPr>
              <a:xfrm>
                <a:off x="10598749" y="4470556"/>
                <a:ext cx="6419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12D23C8-B50D-46EC-BBA5-20AFA1215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749" y="4470556"/>
                <a:ext cx="64197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D9271F5-E199-4608-95E8-821127A36326}"/>
                  </a:ext>
                </a:extLst>
              </p:cNvPr>
              <p:cNvSpPr txBox="1"/>
              <p:nvPr/>
            </p:nvSpPr>
            <p:spPr>
              <a:xfrm>
                <a:off x="10598749" y="5631346"/>
                <a:ext cx="6419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D9271F5-E199-4608-95E8-821127A36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749" y="5631346"/>
                <a:ext cx="6419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45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Applications of Graph Traversal: Bipartiteness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238200"/>
                <a:ext cx="10441254" cy="5200045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Definition:  </a:t>
                </a:r>
                <a:r>
                  <a:rPr lang="en-US" altLang="en-US" sz="2800" dirty="0"/>
                  <a:t>An undirected graph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/>
                  <a:t> is</a:t>
                </a:r>
                <a:r>
                  <a:rPr lang="en-US" altLang="en-US" sz="2800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800" dirty="0">
                    <a:solidFill>
                      <a:srgbClr val="C00000"/>
                    </a:solidFill>
                  </a:rPr>
                  <a:t>bipartite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iff</a:t>
                </a:r>
                <a:r>
                  <a:rPr lang="en-US" altLang="en-US" sz="2800" dirty="0"/>
                  <a:t> we can color its vertices 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red</a:t>
                </a:r>
                <a:r>
                  <a:rPr lang="en-US" altLang="en-US" sz="2800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800" dirty="0"/>
                  <a:t>and</a:t>
                </a:r>
                <a:r>
                  <a:rPr lang="en-US" altLang="en-US" sz="2800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800" b="1" dirty="0">
                    <a:solidFill>
                      <a:srgbClr val="008000"/>
                    </a:solidFill>
                  </a:rPr>
                  <a:t>green</a:t>
                </a:r>
                <a:r>
                  <a:rPr lang="en-US" altLang="en-US" sz="2800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800" dirty="0"/>
                  <a:t>so each edge has different color endpoints</a:t>
                </a:r>
              </a:p>
              <a:p>
                <a:pPr marL="0" indent="0" eaLnBrk="1" hangingPunct="1">
                  <a:lnSpc>
                    <a:spcPct val="100000"/>
                  </a:lnSpc>
                  <a:buNone/>
                </a:pPr>
                <a:endParaRPr lang="en-US" altLang="en-US" sz="1200" dirty="0"/>
              </a:p>
              <a:p>
                <a:pPr marL="0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Input:</a:t>
                </a:r>
                <a:r>
                  <a:rPr lang="en-US" altLang="en-US" sz="2800" dirty="0"/>
                  <a:t> Undirected graph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/>
                  <a:t>                                                                             </a:t>
                </a:r>
                <a:r>
                  <a:rPr lang="en-US" altLang="en-US" sz="2800" b="1" dirty="0">
                    <a:solidFill>
                      <a:srgbClr val="006600"/>
                    </a:solidFill>
                  </a:rPr>
                  <a:t>Goal:</a:t>
                </a:r>
                <a:r>
                  <a:rPr lang="en-US" alt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/>
                  <a:t> is bipartite, output a coloring;  				 		        otherwise, output “NOT Bipartite”.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200" b="1" dirty="0">
                  <a:solidFill>
                    <a:srgbClr val="695082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Fact:</a:t>
                </a:r>
                <a:r>
                  <a:rPr lang="en-US" altLang="en-US" sz="2800" dirty="0"/>
                  <a:t> Graph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/>
                  <a:t> contains an odd-length cycle </a:t>
                </a:r>
                <a:r>
                  <a:rPr lang="en-US" alt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altLang="en-US" sz="2800" dirty="0"/>
                  <a:t> it is not bipartite</a:t>
                </a:r>
                <a:endParaRPr lang="en-US" altLang="en-US" sz="10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800" dirty="0"/>
              </a:p>
            </p:txBody>
          </p:sp>
        </mc:Choice>
        <mc:Fallback xmlns="">
          <p:sp>
            <p:nvSpPr>
              <p:cNvPr id="2150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38200"/>
                <a:ext cx="10441254" cy="5200045"/>
              </a:xfrm>
              <a:blipFill>
                <a:blip r:embed="rId3"/>
                <a:stretch>
                  <a:fillRect l="-1168" t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4247B0-BD92-40C5-99CD-214B30AAE2F2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8" name="Group 27" descr="A 5-cycle showing that a 2-coloring is impossible."/>
          <p:cNvGrpSpPr/>
          <p:nvPr/>
        </p:nvGrpSpPr>
        <p:grpSpPr>
          <a:xfrm>
            <a:off x="3616411" y="4743010"/>
            <a:ext cx="1395595" cy="1222107"/>
            <a:chOff x="3616411" y="4477002"/>
            <a:chExt cx="1395595" cy="1222107"/>
          </a:xfrm>
        </p:grpSpPr>
        <p:sp>
          <p:nvSpPr>
            <p:cNvPr id="2" name="Oval 1"/>
            <p:cNvSpPr>
              <a:spLocks noChangeAspect="1"/>
            </p:cNvSpPr>
            <p:nvPr/>
          </p:nvSpPr>
          <p:spPr>
            <a:xfrm>
              <a:off x="3616411" y="4917989"/>
              <a:ext cx="182880" cy="182880"/>
            </a:xfrm>
            <a:prstGeom prst="ellipse">
              <a:avLst/>
            </a:prstGeom>
            <a:solidFill>
              <a:srgbClr val="0066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4157917" y="4477002"/>
              <a:ext cx="182880" cy="182880"/>
            </a:xfrm>
            <a:prstGeom prst="ellipse">
              <a:avLst/>
            </a:prstGeom>
            <a:solidFill>
              <a:srgbClr val="FF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4829126" y="4477002"/>
              <a:ext cx="182880" cy="182880"/>
            </a:xfrm>
            <a:prstGeom prst="ellipse">
              <a:avLst/>
            </a:prstGeom>
            <a:solidFill>
              <a:srgbClr val="0066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4011862" y="5489447"/>
              <a:ext cx="182880" cy="182880"/>
            </a:xfrm>
            <a:prstGeom prst="ellipse">
              <a:avLst/>
            </a:prstGeom>
            <a:solidFill>
              <a:srgbClr val="FF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" name="Straight Connector 3"/>
            <p:cNvCxnSpPr>
              <a:stCxn id="6" idx="6"/>
            </p:cNvCxnSpPr>
            <p:nvPr/>
          </p:nvCxnSpPr>
          <p:spPr>
            <a:xfrm>
              <a:off x="4340797" y="4568442"/>
              <a:ext cx="48832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6" idx="3"/>
              <a:endCxn id="2" idx="7"/>
            </p:cNvCxnSpPr>
            <p:nvPr/>
          </p:nvCxnSpPr>
          <p:spPr>
            <a:xfrm flipH="1">
              <a:off x="3772509" y="4633100"/>
              <a:ext cx="412190" cy="31167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>
              <a:stCxn id="2" idx="5"/>
              <a:endCxn id="8" idx="1"/>
            </p:cNvCxnSpPr>
            <p:nvPr/>
          </p:nvCxnSpPr>
          <p:spPr>
            <a:xfrm>
              <a:off x="3772509" y="5074087"/>
              <a:ext cx="266135" cy="44214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794422" y="5516229"/>
              <a:ext cx="182880" cy="182880"/>
            </a:xfrm>
            <a:prstGeom prst="ellipse">
              <a:avLst/>
            </a:prstGeom>
            <a:solidFill>
              <a:srgbClr val="0066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>
              <a:stCxn id="8" idx="6"/>
              <a:endCxn id="17" idx="2"/>
            </p:cNvCxnSpPr>
            <p:nvPr/>
          </p:nvCxnSpPr>
          <p:spPr>
            <a:xfrm>
              <a:off x="4194742" y="5580887"/>
              <a:ext cx="599680" cy="2678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7" idx="0"/>
              <a:endCxn id="7" idx="4"/>
            </p:cNvCxnSpPr>
            <p:nvPr/>
          </p:nvCxnSpPr>
          <p:spPr>
            <a:xfrm flipV="1">
              <a:off x="4885862" y="4659882"/>
              <a:ext cx="34704" cy="856347"/>
            </a:xfrm>
            <a:prstGeom prst="line">
              <a:avLst/>
            </a:prstGeom>
            <a:noFill/>
            <a:ln w="28575" cap="flat" cmpd="sng" algn="ctr">
              <a:solidFill>
                <a:srgbClr val="0099FF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5611686" y="4843862"/>
            <a:ext cx="4921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a cycle the two colors must alternate, so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00"/>
                </a:solidFill>
              </a:rPr>
              <a:t>green</a:t>
            </a:r>
            <a:r>
              <a:rPr lang="en-US" dirty="0"/>
              <a:t> every 2</a:t>
            </a:r>
            <a:r>
              <a:rPr lang="en-US" baseline="30000" dirty="0"/>
              <a:t>nd</a:t>
            </a:r>
            <a:r>
              <a:rPr lang="en-US" dirty="0"/>
              <a:t>  vertex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 every 2</a:t>
            </a:r>
            <a:r>
              <a:rPr lang="en-US" baseline="30000" dirty="0"/>
              <a:t>nd</a:t>
            </a:r>
            <a:r>
              <a:rPr lang="en-US" dirty="0"/>
              <a:t> vertex</a:t>
            </a:r>
          </a:p>
          <a:p>
            <a:r>
              <a:rPr lang="en-US" dirty="0"/>
              <a:t>Can’t have either if length is not divisible by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35887" y="4952271"/>
                <a:ext cx="28210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Just coloring the cycle part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/>
                  <a:t> is impossible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87" y="4952271"/>
                <a:ext cx="2821021" cy="646331"/>
              </a:xfrm>
              <a:prstGeom prst="rect">
                <a:avLst/>
              </a:prstGeom>
              <a:blipFill>
                <a:blip r:embed="rId4"/>
                <a:stretch>
                  <a:fillRect l="-172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073F4E2-AB3C-1401-3AF1-CB235550B952}"/>
              </a:ext>
            </a:extLst>
          </p:cNvPr>
          <p:cNvSpPr txBox="1"/>
          <p:nvPr/>
        </p:nvSpPr>
        <p:spPr>
          <a:xfrm>
            <a:off x="4902513" y="4531703"/>
            <a:ext cx="811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green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40777C-AE75-2ADB-9B22-BEE0BE0FFD93}"/>
              </a:ext>
            </a:extLst>
          </p:cNvPr>
          <p:cNvSpPr txBox="1"/>
          <p:nvPr/>
        </p:nvSpPr>
        <p:spPr>
          <a:xfrm>
            <a:off x="4829126" y="5846895"/>
            <a:ext cx="811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green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FBC328-5F80-20E0-97A0-A7C9B911979E}"/>
              </a:ext>
            </a:extLst>
          </p:cNvPr>
          <p:cNvSpPr txBox="1"/>
          <p:nvPr/>
        </p:nvSpPr>
        <p:spPr>
          <a:xfrm>
            <a:off x="3077408" y="5261878"/>
            <a:ext cx="811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green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B5E405-4C56-0109-88D6-D5A5825D9BC0}"/>
              </a:ext>
            </a:extLst>
          </p:cNvPr>
          <p:cNvSpPr txBox="1"/>
          <p:nvPr/>
        </p:nvSpPr>
        <p:spPr>
          <a:xfrm>
            <a:off x="4103302" y="4458121"/>
            <a:ext cx="567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red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E15A87-BAF5-FC2B-4F9F-30AB30D8C772}"/>
              </a:ext>
            </a:extLst>
          </p:cNvPr>
          <p:cNvSpPr txBox="1"/>
          <p:nvPr/>
        </p:nvSpPr>
        <p:spPr>
          <a:xfrm>
            <a:off x="3819710" y="5862903"/>
            <a:ext cx="567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6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10" grpId="0"/>
      <p:bldP spid="12" grpId="0"/>
      <p:bldP spid="13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Applications of Graph Traversal: Bipartiteness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562395"/>
                <a:ext cx="10441254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WLOG</a:t>
                </a:r>
                <a:r>
                  <a:rPr lang="en-US" altLang="en-US" sz="2800" dirty="0">
                    <a:solidFill>
                      <a:srgbClr val="695082"/>
                    </a:solidFill>
                  </a:rPr>
                  <a:t> (“without loss of generality”): </a:t>
                </a:r>
                <a:r>
                  <a:rPr lang="en-US" altLang="en-US" sz="2800" dirty="0"/>
                  <a:t>Can assume that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/>
                  <a:t> is connected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Otherwise run on each component</a:t>
                </a: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1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Simple idea:</a:t>
                </a:r>
                <a:r>
                  <a:rPr lang="en-US" altLang="en-US" sz="2800" dirty="0"/>
                  <a:t> start coloring nodes starting at a given node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en-US" sz="2800" b="1" dirty="0">
                  <a:solidFill>
                    <a:schemeClr val="accent2"/>
                  </a:solidFill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Color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red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Color all neighbors of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b="1" dirty="0">
                    <a:solidFill>
                      <a:srgbClr val="006600"/>
                    </a:solidFill>
                  </a:rPr>
                  <a:t>green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Color all their neighbors 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red</a:t>
                </a:r>
                <a:r>
                  <a:rPr lang="en-US" altLang="en-US" dirty="0"/>
                  <a:t>, etc</a:t>
                </a:r>
                <a:r>
                  <a:rPr lang="en-US" altLang="en-US" i="1" dirty="0"/>
                  <a:t>. 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If you ever hit a node that was already colored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dirty="0"/>
                  <a:t>the </a:t>
                </a:r>
                <a:r>
                  <a:rPr lang="en-US" altLang="en-US" b="1" dirty="0"/>
                  <a:t>same</a:t>
                </a:r>
                <a:r>
                  <a:rPr lang="en-US" altLang="en-US" dirty="0"/>
                  <a:t> color as you want to color it, ignore it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dirty="0"/>
                  <a:t>the </a:t>
                </a:r>
                <a:r>
                  <a:rPr lang="en-US" altLang="en-US" b="1" dirty="0"/>
                  <a:t>opposite</a:t>
                </a:r>
                <a:r>
                  <a:rPr lang="en-US" altLang="en-US" dirty="0"/>
                  <a:t> color, output </a:t>
                </a:r>
                <a:r>
                  <a:rPr lang="en-US" altLang="en-US" i="1" dirty="0">
                    <a:solidFill>
                      <a:srgbClr val="695082"/>
                    </a:solidFill>
                  </a:rPr>
                  <a:t>“</a:t>
                </a:r>
                <a:r>
                  <a:rPr lang="en-US" altLang="en-US" dirty="0"/>
                  <a:t>NOT Bipartite</a:t>
                </a:r>
                <a:r>
                  <a:rPr lang="en-US" altLang="en-US" i="1" dirty="0">
                    <a:solidFill>
                      <a:srgbClr val="695082"/>
                    </a:solidFill>
                  </a:rPr>
                  <a:t>” </a:t>
                </a:r>
                <a:r>
                  <a:rPr lang="en-US" altLang="en-US" dirty="0"/>
                  <a:t>and halt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800" dirty="0"/>
              </a:p>
            </p:txBody>
          </p:sp>
        </mc:Choice>
        <mc:Fallback xmlns="">
          <p:sp>
            <p:nvSpPr>
              <p:cNvPr id="2150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62395"/>
                <a:ext cx="10441254" cy="5200045"/>
              </a:xfrm>
              <a:blipFill>
                <a:blip r:embed="rId3"/>
                <a:stretch>
                  <a:fillRect l="-1168" t="-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4247B0-BD92-40C5-99CD-214B30AAE2F2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5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B0EF63-43AC-4F15-A11B-5CDE2FCC0D9D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BFS gives Bipartiteness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470956"/>
                <a:ext cx="10806606" cy="5200045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sz="2800" dirty="0"/>
                  <a:t>Run BFS assigning all vertices from layer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en-US" sz="28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800" dirty="0"/>
                  <a:t> the color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i="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altLang="en-US" sz="2800" b="1" dirty="0">
                  <a:solidFill>
                    <a:srgbClr val="0033CC"/>
                  </a:solidFill>
                </a:endParaRPr>
              </a:p>
              <a:p>
                <a:pPr lvl="1" eaLnBrk="1" hangingPunct="1"/>
                <a:r>
                  <a:rPr lang="en-US" altLang="en-US" dirty="0"/>
                  <a:t>i.e., 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red</a:t>
                </a:r>
                <a:r>
                  <a:rPr lang="en-US" altLang="en-US" dirty="0"/>
                  <a:t> if they are in an even layer, </a:t>
                </a:r>
                <a:r>
                  <a:rPr lang="en-US" altLang="en-US" b="1" dirty="0">
                    <a:solidFill>
                      <a:srgbClr val="006600"/>
                    </a:solidFill>
                  </a:rPr>
                  <a:t>green</a:t>
                </a:r>
                <a:r>
                  <a:rPr lang="en-US" altLang="en-US" dirty="0"/>
                  <a:t> if in an odd layer </a:t>
                </a:r>
              </a:p>
              <a:p>
                <a:pPr lvl="1" eaLnBrk="1" hangingPunct="1"/>
                <a:endParaRPr lang="en-US" altLang="en-US" sz="3200" dirty="0"/>
              </a:p>
              <a:p>
                <a:pPr lvl="1"/>
                <a:r>
                  <a:rPr lang="en-US" altLang="en-US" dirty="0"/>
                  <a:t>if no edge joining two vertices of the same color </a:t>
                </a:r>
              </a:p>
              <a:p>
                <a:pPr lvl="2"/>
                <a:r>
                  <a:rPr lang="en-US" altLang="en-US" dirty="0"/>
                  <a:t>then it is a good coloring</a:t>
                </a:r>
              </a:p>
              <a:p>
                <a:pPr lvl="1"/>
                <a:r>
                  <a:rPr lang="en-US" altLang="en-US" dirty="0"/>
                  <a:t>otherwise</a:t>
                </a:r>
              </a:p>
              <a:p>
                <a:pPr lvl="2"/>
                <a:r>
                  <a:rPr lang="en-US" altLang="en-US" dirty="0"/>
                  <a:t>there is a bad edge; output “Not Bipartite”</a:t>
                </a:r>
              </a:p>
              <a:p>
                <a:pPr eaLnBrk="1" hangingPunct="1"/>
                <a:endParaRPr lang="en-US" altLang="en-US" dirty="0"/>
              </a:p>
              <a:p>
                <a:pPr marL="0" indent="0" eaLnBrk="1" hangingPunct="1">
                  <a:buNone/>
                </a:pPr>
                <a:r>
                  <a:rPr lang="en-US" altLang="en-US" dirty="0">
                    <a:solidFill>
                      <a:srgbClr val="C00000"/>
                    </a:solidFill>
                  </a:rPr>
                  <a:t>Why is that “Not Bipartite” output correct?</a:t>
                </a:r>
              </a:p>
              <a:p>
                <a:pPr marL="0" indent="0" eaLnBrk="1" hangingPunct="1"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470956"/>
                <a:ext cx="10806606" cy="5200045"/>
              </a:xfrm>
              <a:blipFill>
                <a:blip r:embed="rId3"/>
                <a:stretch>
                  <a:fillRect l="-1128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05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7285</TotalTime>
  <Words>3083</Words>
  <Application>Microsoft Office PowerPoint</Application>
  <PresentationFormat>Widescreen</PresentationFormat>
  <Paragraphs>703</Paragraphs>
  <Slides>57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Aptos</vt:lpstr>
      <vt:lpstr>Arial</vt:lpstr>
      <vt:lpstr>Calibri</vt:lpstr>
      <vt:lpstr>Calibri Light</vt:lpstr>
      <vt:lpstr>Cambria Math</vt:lpstr>
      <vt:lpstr>Comic Sans MS</vt:lpstr>
      <vt:lpstr>Courier New</vt:lpstr>
      <vt:lpstr>Symbol</vt:lpstr>
      <vt:lpstr>Times New Roman</vt:lpstr>
      <vt:lpstr>Wingdings</vt:lpstr>
      <vt:lpstr>Office Theme</vt:lpstr>
      <vt:lpstr>CSE 421 Winter 2025 Lecture 5: Graph Search and Greedy</vt:lpstr>
      <vt:lpstr>Graph Traversal</vt:lpstr>
      <vt:lpstr>BFS(s)</vt:lpstr>
      <vt:lpstr>Properties of BFS</vt:lpstr>
      <vt:lpstr>Properties of BFS</vt:lpstr>
      <vt:lpstr>BFS Application: Shortest Paths</vt:lpstr>
      <vt:lpstr>Applications of Graph Traversal: Bipartiteness Testing</vt:lpstr>
      <vt:lpstr>Applications of Graph Traversal: Bipartiteness Testing</vt:lpstr>
      <vt:lpstr>BFS gives Bipartiteness</vt:lpstr>
      <vt:lpstr>Why does BFS work for Bipartiteness?</vt:lpstr>
      <vt:lpstr>Undirected Graph Search Application: Connected Components</vt:lpstr>
      <vt:lpstr>Undirected Graph Search Application: Connected Components</vt:lpstr>
      <vt:lpstr>DFS(u) – Recursive Procedure</vt:lpstr>
      <vt:lpstr>Properties of DFS(s)</vt:lpstr>
      <vt:lpstr>Non-tree edges in DFS tree of undirected graphs</vt:lpstr>
      <vt:lpstr>No cross edges in DFS on undirected graphs</vt:lpstr>
      <vt:lpstr>DFS(v) for a directed graph</vt:lpstr>
      <vt:lpstr>DFS(v)</vt:lpstr>
      <vt:lpstr>Properties of Directed DFS</vt:lpstr>
      <vt:lpstr>Directed Acyclic Graphs</vt:lpstr>
      <vt:lpstr>Topological Sort</vt:lpstr>
      <vt:lpstr>Directed Acyclic Graph</vt:lpstr>
      <vt:lpstr>In-degree 0 vertices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Implementing Topological Sort</vt:lpstr>
      <vt:lpstr>Strongly Connected Components of Directed Graphs</vt:lpstr>
      <vt:lpstr>Strongly Connected Components</vt:lpstr>
      <vt:lpstr>Strongly Connected Components</vt:lpstr>
      <vt:lpstr>Strongly Connected Components</vt:lpstr>
      <vt:lpstr>Strongly-Connected Components Usage</vt:lpstr>
      <vt:lpstr>Greedy Algorithms</vt:lpstr>
      <vt:lpstr>Greedy Algorithms</vt:lpstr>
      <vt:lpstr>Interval Scheduling</vt:lpstr>
      <vt:lpstr>Interval Scheduling</vt:lpstr>
      <vt:lpstr>Greedy Algorithms for Interval Scheduling</vt:lpstr>
      <vt:lpstr>Greedy Algorithms for Interval Scheduling</vt:lpstr>
      <vt:lpstr>Greedy Algorithms for Interval Scheduling</vt:lpstr>
      <vt:lpstr>Greedy (by finish time) Algorithm for Interval Scheduling</vt:lpstr>
      <vt:lpstr>Greedy Analysis Strategies</vt:lpstr>
      <vt:lpstr>Interval Scheduling:  Analysis</vt:lpstr>
      <vt:lpstr>Inductive Proof of Claim</vt:lpstr>
      <vt:lpstr>Interval Scheduling:  Greedy Algorithm Implementation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Brunelle</dc:creator>
  <cp:lastModifiedBy>Nathan Brunelle</cp:lastModifiedBy>
  <cp:revision>61</cp:revision>
  <dcterms:created xsi:type="dcterms:W3CDTF">2023-09-26T20:08:20Z</dcterms:created>
  <dcterms:modified xsi:type="dcterms:W3CDTF">2025-01-15T14:52:42Z</dcterms:modified>
</cp:coreProperties>
</file>