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33" r:id="rId3"/>
    <p:sldId id="334" r:id="rId4"/>
    <p:sldId id="335" r:id="rId5"/>
    <p:sldId id="311" r:id="rId6"/>
    <p:sldId id="312" r:id="rId7"/>
    <p:sldId id="351" r:id="rId8"/>
    <p:sldId id="400" r:id="rId9"/>
    <p:sldId id="354" r:id="rId10"/>
    <p:sldId id="355" r:id="rId11"/>
    <p:sldId id="356" r:id="rId12"/>
    <p:sldId id="357" r:id="rId13"/>
    <p:sldId id="358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3" r:id="rId55"/>
    <p:sldId id="404" r:id="rId56"/>
    <p:sldId id="401" r:id="rId57"/>
    <p:sldId id="402" r:id="rId58"/>
    <p:sldId id="40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758094-D3BF-41DA-9721-A41D6660F2A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4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3D34D1-3AC3-48B4-80F0-EDF78C26AAC9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86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3AB601-D06A-4043-B36A-7DF9A1D4DB3F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7C3FE-E919-4613-9E90-CE7B34C2711C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65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710CB2-AAB0-46C7-B6DE-AED470DACCF4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6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636CD-C140-450D-95A3-8770E171C4E7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66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D49814-ECAD-4504-838C-2925B17B4380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8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0A008-F209-4B99-AB33-CCC4D9C2D275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9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255488-20BC-4226-89EE-AE6234FFE1DB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45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3A0FDD-5383-4957-A622-9A31A0335A04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NB: same question for digraphs is harder.</a:t>
            </a:r>
          </a:p>
        </p:txBody>
      </p:sp>
    </p:spTree>
    <p:extLst>
      <p:ext uri="{BB962C8B-B14F-4D97-AF65-F5344CB8AC3E}">
        <p14:creationId xmlns:p14="http://schemas.microsoft.com/office/powerpoint/2010/main" val="1235027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EC6B59-F02E-4984-9246-DC432B8225A8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1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83F545-762F-496A-9BE8-2F4927BA45D5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963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94E95-4BB4-4EF6-B447-A90114BDE0B8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63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73CBC-BE56-4099-83CA-0694CD5AAEE1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45F707-DA4C-4A63-BB52-13E22712AEE7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6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DC42C-6B6D-400C-835C-99CC17434648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89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E5FCC-F1A4-46BF-B4DD-E681905E4278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6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E5FCC-F1A4-46BF-B4DD-E681905E4278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906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53C9B1-C099-420B-ADC2-5764971B5DC4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545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4B320-47E9-4D47-A66E-9F933AA57A0D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20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33900-684F-4841-AFFC-DB01908015F0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368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35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823808-2109-4628-A893-1BEE98A7958D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54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DC11CA-63C7-4F55-961E-261854226CDD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721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B916C-CF1F-4164-B44F-A3DEE301F310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589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145A7-2571-410B-BFA7-FF7EB835D3D6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551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820F22-F750-4580-80E4-BAF354072848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931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7A7E5-202A-415E-92AE-A4695DCAFF22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88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1DFCE-EB48-48F2-8676-85FA6D0D19CA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608C4-AC00-4DA9-B0B2-D4C53BD9AF79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00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608C4-AC00-4DA9-B0B2-D4C53BD9AF79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17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928A7-927D-4827-84A2-01F835798892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872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464F3-7D46-4C98-B8B3-882EA0688EDF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08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2B65A0-3F80-4F1A-B7CA-7DAEC3B4B5A3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481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9EA71B-6D51-4B2A-998B-F51C311AD581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164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F115A-BF69-47E2-98D2-8471B3E8E7C1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76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A61DE-5559-44E7-805E-143C808BAD48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355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57C307-48D4-49AB-ADBE-1B654283E08B}" type="slidenum">
              <a:rPr lang="en-US" altLang="en-US" sz="1300">
                <a:latin typeface="Comic Sans MS" panose="030F0702030302020204" pitchFamily="66" charset="0"/>
              </a:rPr>
              <a:pPr/>
              <a:t>45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11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CF2C8-C0D9-40FA-A758-AA097E99D275}" type="slidenum">
              <a:rPr lang="en-US" altLang="en-US" sz="1300">
                <a:latin typeface="Comic Sans MS" panose="030F0702030302020204" pitchFamily="66" charset="0"/>
              </a:rPr>
              <a:pPr/>
              <a:t>46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01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9A2EA-6CB7-4DC1-A971-123859CFC171}" type="slidenum">
              <a:rPr lang="en-US" altLang="en-US" sz="1300">
                <a:latin typeface="Comic Sans MS" panose="030F0702030302020204" pitchFamily="66" charset="0"/>
              </a:rPr>
              <a:pPr/>
              <a:t>47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707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C5AF1-007C-43F4-80BA-9862D6E62B8C}" type="slidenum">
              <a:rPr lang="en-US" altLang="en-US" sz="1300">
                <a:latin typeface="Comic Sans MS" panose="030F0702030302020204" pitchFamily="66" charset="0"/>
              </a:rPr>
              <a:pPr/>
              <a:t>48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9862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3C5F7D-D031-4536-BA0B-EBE4E94742E0}" type="slidenum">
              <a:rPr lang="en-US" altLang="en-US" sz="1300">
                <a:latin typeface="Comic Sans MS" panose="030F0702030302020204" pitchFamily="66" charset="0"/>
              </a:rPr>
              <a:pPr/>
              <a:t>49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80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3D38F4-331C-4F3D-A3FC-49B3A7C8A9BA}" type="slidenum">
              <a:rPr lang="en-US" altLang="en-US" sz="1300">
                <a:latin typeface="Comic Sans MS" panose="030F0702030302020204" pitchFamily="66" charset="0"/>
              </a:rPr>
              <a:pPr/>
              <a:t>50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730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05D9F-DFC2-43B7-B272-BFDEDAB2FC01}" type="slidenum">
              <a:rPr lang="en-US" altLang="en-US" sz="1300">
                <a:latin typeface="Comic Sans MS" panose="030F0702030302020204" pitchFamily="66" charset="0"/>
              </a:rPr>
              <a:pPr/>
              <a:t>51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4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36FE-1B88-4A16-B0C9-D8EFE270B064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770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ADD004-D8C0-47FC-8B4E-677312ABDB3C}" type="slidenum">
              <a:rPr lang="en-US" altLang="en-US" sz="1300">
                <a:latin typeface="Comic Sans MS" panose="030F0702030302020204" pitchFamily="66" charset="0"/>
              </a:rPr>
              <a:pPr/>
              <a:t>52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93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B9EF9-2797-418A-A7B3-ED4E14B7C794}" type="slidenum">
              <a:rPr lang="en-US" altLang="en-US" sz="1300">
                <a:latin typeface="Comic Sans MS" panose="030F0702030302020204" pitchFamily="66" charset="0"/>
              </a:rPr>
              <a:pPr/>
              <a:t>53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962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55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439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56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3384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68FBEC-19BB-4B64-8CE7-B25C2911F198}" type="slidenum">
              <a:rPr lang="en-US" altLang="en-US" sz="1300">
                <a:latin typeface="Comic Sans MS" panose="030F0702030302020204" pitchFamily="66" charset="0"/>
              </a:rPr>
              <a:pPr/>
              <a:t>57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26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EB4FC-5E80-6CC0-07EF-B15FFD2A9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1CF1961-0253-B154-CC82-6582E6168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145A7-2571-410B-BFA7-FF7EB835D3D6}" type="slidenum">
              <a:rPr lang="en-US" altLang="en-US" sz="1300">
                <a:latin typeface="Comic Sans MS" panose="030F0702030302020204" pitchFamily="66" charset="0"/>
              </a:rPr>
              <a:pPr/>
              <a:t>58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4DD593E-CCBE-0CB8-F5B8-FD3688596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DB29286-CF32-1744-B32C-3441F7213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36FE-1B88-4A16-B0C9-D8EFE270B064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69A26-4969-4730-B6D7-C5E6157C4BEF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4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CC867-28B7-4840-9157-33B2D99F58AD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6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7C3FE-E919-4613-9E90-CE7B34C2711C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89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40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11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0.png"/><Relationship Id="rId5" Type="http://schemas.openxmlformats.org/officeDocument/2006/relationships/image" Target="../media/image28.png"/><Relationship Id="rId10" Type="http://schemas.openxmlformats.org/officeDocument/2006/relationships/image" Target="../media/image330.png"/><Relationship Id="rId4" Type="http://schemas.openxmlformats.org/officeDocument/2006/relationships/image" Target="../media/image12.png"/><Relationship Id="rId9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10.png"/><Relationship Id="rId7" Type="http://schemas.openxmlformats.org/officeDocument/2006/relationships/image" Target="../media/image3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100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310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4: </a:t>
            </a:r>
            <a:r>
              <a:rPr lang="en-US" dirty="0" err="1"/>
              <a:t>Asymptotics</a:t>
            </a:r>
            <a:r>
              <a:rPr lang="en-US" dirty="0"/>
              <a:t> and Graph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Directed Graph G = (V,E)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AF44D-8B40-46CF-A7A9-A81ABA9CDEC9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58859"/>
            <a:ext cx="77724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grpSp>
        <p:nvGrpSpPr>
          <p:cNvPr id="6149" name="Group 4"/>
          <p:cNvGrpSpPr>
            <a:grpSpLocks noChangeAspect="1"/>
          </p:cNvGrpSpPr>
          <p:nvPr/>
        </p:nvGrpSpPr>
        <p:grpSpPr bwMode="auto">
          <a:xfrm>
            <a:off x="2468880" y="1384184"/>
            <a:ext cx="6267052" cy="5120640"/>
            <a:chOff x="720" y="1008"/>
            <a:chExt cx="3936" cy="3216"/>
          </a:xfrm>
        </p:grpSpPr>
        <p:sp>
          <p:nvSpPr>
            <p:cNvPr id="6150" name="Oval 5"/>
            <p:cNvSpPr>
              <a:spLocks noChangeArrowheads="1"/>
            </p:cNvSpPr>
            <p:nvPr/>
          </p:nvSpPr>
          <p:spPr bwMode="auto">
            <a:xfrm>
              <a:off x="2784" y="100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51" name="Oval 6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52" name="Oval 7"/>
            <p:cNvSpPr>
              <a:spLocks noChangeArrowheads="1"/>
            </p:cNvSpPr>
            <p:nvPr/>
          </p:nvSpPr>
          <p:spPr bwMode="auto">
            <a:xfrm>
              <a:off x="3744" y="163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153" name="Oval 8"/>
            <p:cNvSpPr>
              <a:spLocks noChangeArrowheads="1"/>
            </p:cNvSpPr>
            <p:nvPr/>
          </p:nvSpPr>
          <p:spPr bwMode="auto">
            <a:xfrm>
              <a:off x="2448" y="331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154" name="Oval 9"/>
            <p:cNvSpPr>
              <a:spLocks noChangeArrowheads="1"/>
            </p:cNvSpPr>
            <p:nvPr/>
          </p:nvSpPr>
          <p:spPr bwMode="auto">
            <a:xfrm>
              <a:off x="2448" y="268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155" name="Oval 10"/>
            <p:cNvSpPr>
              <a:spLocks noChangeArrowheads="1"/>
            </p:cNvSpPr>
            <p:nvPr/>
          </p:nvSpPr>
          <p:spPr bwMode="auto">
            <a:xfrm>
              <a:off x="1632" y="1920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56" name="Oval 11"/>
            <p:cNvSpPr>
              <a:spLocks noChangeArrowheads="1"/>
            </p:cNvSpPr>
            <p:nvPr/>
          </p:nvSpPr>
          <p:spPr bwMode="auto">
            <a:xfrm>
              <a:off x="1632" y="2640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157" name="Oval 12"/>
            <p:cNvSpPr>
              <a:spLocks noChangeArrowheads="1"/>
            </p:cNvSpPr>
            <p:nvPr/>
          </p:nvSpPr>
          <p:spPr bwMode="auto">
            <a:xfrm>
              <a:off x="1392" y="326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58" name="Oval 13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159" name="Oval 14"/>
            <p:cNvSpPr>
              <a:spLocks noChangeArrowheads="1"/>
            </p:cNvSpPr>
            <p:nvPr/>
          </p:nvSpPr>
          <p:spPr bwMode="auto">
            <a:xfrm>
              <a:off x="1104" y="398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160" name="Oval 15"/>
            <p:cNvSpPr>
              <a:spLocks noChangeArrowheads="1"/>
            </p:cNvSpPr>
            <p:nvPr/>
          </p:nvSpPr>
          <p:spPr bwMode="auto">
            <a:xfrm>
              <a:off x="3744" y="2256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6161" name="Oval 16"/>
            <p:cNvSpPr>
              <a:spLocks noChangeArrowheads="1"/>
            </p:cNvSpPr>
            <p:nvPr/>
          </p:nvSpPr>
          <p:spPr bwMode="auto">
            <a:xfrm>
              <a:off x="4416" y="244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162" name="Oval 17"/>
            <p:cNvSpPr>
              <a:spLocks noChangeArrowheads="1"/>
            </p:cNvSpPr>
            <p:nvPr/>
          </p:nvSpPr>
          <p:spPr bwMode="auto">
            <a:xfrm>
              <a:off x="4416" y="302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H="1">
              <a:off x="2400" y="1248"/>
              <a:ext cx="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 flipH="1">
              <a:off x="1872" y="1680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>
              <a:off x="1728" y="216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>
              <a:off x="1584" y="2880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H="1">
              <a:off x="960" y="3456"/>
              <a:ext cx="43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912" y="379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>
              <a:off x="1872" y="2160"/>
              <a:ext cx="62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>
              <a:off x="2544" y="297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>
              <a:off x="3024" y="1200"/>
              <a:ext cx="72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>
              <a:off x="3888" y="19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3" name="Line 28"/>
            <p:cNvSpPr>
              <a:spLocks noChangeShapeType="1"/>
            </p:cNvSpPr>
            <p:nvPr/>
          </p:nvSpPr>
          <p:spPr bwMode="auto">
            <a:xfrm>
              <a:off x="3984" y="2400"/>
              <a:ext cx="38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4" name="Line 29"/>
            <p:cNvSpPr>
              <a:spLocks noChangeShapeType="1"/>
            </p:cNvSpPr>
            <p:nvPr/>
          </p:nvSpPr>
          <p:spPr bwMode="auto">
            <a:xfrm>
              <a:off x="4512" y="273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5" name="Line 30"/>
            <p:cNvSpPr>
              <a:spLocks noChangeShapeType="1"/>
            </p:cNvSpPr>
            <p:nvPr/>
          </p:nvSpPr>
          <p:spPr bwMode="auto">
            <a:xfrm flipH="1" flipV="1">
              <a:off x="3984" y="1872"/>
              <a:ext cx="52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6" name="Line 31"/>
            <p:cNvSpPr>
              <a:spLocks noChangeShapeType="1"/>
            </p:cNvSpPr>
            <p:nvPr/>
          </p:nvSpPr>
          <p:spPr bwMode="auto">
            <a:xfrm flipV="1">
              <a:off x="1248" y="3552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7" name="Line 32"/>
            <p:cNvSpPr>
              <a:spLocks noChangeShapeType="1"/>
            </p:cNvSpPr>
            <p:nvPr/>
          </p:nvSpPr>
          <p:spPr bwMode="auto">
            <a:xfrm flipV="1">
              <a:off x="864" y="2160"/>
              <a:ext cx="76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8" name="Line 33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13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79" name="Line 34"/>
            <p:cNvSpPr>
              <a:spLocks noChangeShapeType="1"/>
            </p:cNvSpPr>
            <p:nvPr/>
          </p:nvSpPr>
          <p:spPr bwMode="auto">
            <a:xfrm flipH="1">
              <a:off x="2688" y="1872"/>
              <a:ext cx="1056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6180" name="Line 35"/>
            <p:cNvSpPr>
              <a:spLocks noChangeShapeType="1"/>
            </p:cNvSpPr>
            <p:nvPr/>
          </p:nvSpPr>
          <p:spPr bwMode="auto">
            <a:xfrm flipH="1">
              <a:off x="1344" y="3504"/>
              <a:ext cx="110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05739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601367"/>
                <a:ext cx="11309036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Learn the basic structure of a graph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Walk from a fixed starting vertex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to find all vertices reachable from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1367"/>
                <a:ext cx="11309036" cy="5200045"/>
              </a:xfrm>
              <a:blipFill>
                <a:blip r:embed="rId3"/>
                <a:stretch>
                  <a:fillRect l="-107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5119D-E232-4B8F-B9AC-5EA5C7BFCB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Generic Graph Traversal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08420"/>
                <a:ext cx="9471791" cy="520004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Given: </a:t>
                </a:r>
                <a:r>
                  <a:rPr lang="en-US" altLang="en-US" sz="2800" dirty="0"/>
                  <a:t>Graph </a:t>
                </a:r>
                <a:r>
                  <a:rPr lang="en-US" altLang="en-US" sz="2800" dirty="0" err="1"/>
                  <a:t>graph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b="1" dirty="0"/>
                  <a:t> </a:t>
                </a:r>
                <a:r>
                  <a:rPr lang="en-US" altLang="en-US" sz="2800" dirty="0"/>
                  <a:t>vertex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endParaRPr lang="en-US" altLang="en-US" sz="2800" b="1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Find:</a:t>
                </a:r>
                <a:r>
                  <a:rPr lang="en-US" altLang="en-US" sz="2800" dirty="0"/>
                  <a:t> set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800" dirty="0"/>
                  <a:t> of vertices reachable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2800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Reachable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):</a:t>
                </a:r>
                <a:endParaRPr lang="en-US" altLang="en-US" dirty="0"/>
              </a:p>
              <a:p>
                <a:pPr lvl="1">
                  <a:buNone/>
                </a:pPr>
                <a:r>
                  <a:rPr lang="en-US" altLang="en-US" dirty="0"/>
                  <a:t> Add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/>
                  <a:t> while there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/>
                  <a:t>where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dirty="0"/>
                  <a:t> and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b="1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/>
                  <a:t>		     Add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to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b="1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dirty="0"/>
                  <a:t> return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08420"/>
                <a:ext cx="9471791" cy="5200045"/>
              </a:xfrm>
              <a:blipFill>
                <a:blip r:embed="rId3"/>
                <a:stretch>
                  <a:fillRect l="-1287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590CB-110B-4816-B13A-17E3EAC5BF3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0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C6C2E3-230E-424A-9215-F06A6CED9BC8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Generic Traversal Always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4315" y="1500699"/>
                <a:ext cx="9983418" cy="5200045"/>
              </a:xfrm>
            </p:spPr>
            <p:txBody>
              <a:bodyPr>
                <a:normAutofit lnSpcReduction="10000"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dirty="0"/>
                  <a:t> </a:t>
                </a:r>
                <a:r>
                  <a:rPr lang="en-US" altLang="en-US" sz="2800" dirty="0"/>
                  <a:t>At termination,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800" dirty="0"/>
                  <a:t> is the set of nodes reachable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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: </a:t>
                </a:r>
                <a:r>
                  <a:rPr lang="en-US" altLang="en-US" sz="2400" dirty="0"/>
                  <a:t>For every node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 there is a path 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2400" dirty="0"/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400" dirty="0"/>
                  <a:t>Induction based on edges found.</a:t>
                </a:r>
              </a:p>
              <a:p>
                <a:pPr lvl="3"/>
                <a:r>
                  <a:rPr lang="en-US" altLang="en-US" sz="2200" dirty="0"/>
                  <a:t>Base case: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200" dirty="0"/>
                  <a:t> is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200" dirty="0"/>
              </a:p>
              <a:p>
                <a:pPr lvl="3"/>
                <a:r>
                  <a:rPr lang="en-US" altLang="en-US" sz="2200" dirty="0"/>
                  <a:t>Inductive step: If there is a path to every member of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200" dirty="0"/>
                  <a:t> after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iterations, then there is a path to every member of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200" dirty="0"/>
                  <a:t> after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200" dirty="0"/>
                  <a:t> iterations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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/>
                  <a:t>Suppose there is a node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 reachable 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via a path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Take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first</a:t>
                </a:r>
                <a:r>
                  <a:rPr lang="en-US" altLang="en-US" sz="2400" dirty="0"/>
                  <a:t> node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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400" dirty="0"/>
                  <a:t>Predecessor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/>
                  <a:t> satisfies</a:t>
                </a:r>
              </a:p>
              <a:p>
                <a:pPr lvl="3" eaLnBrk="1" hangingPunct="1">
                  <a:lnSpc>
                    <a:spcPct val="90000"/>
                  </a:lnSpc>
                </a:pP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But this contradicts the fact that the algorithm exited the while loop. </a:t>
                </a:r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4315" y="1500699"/>
                <a:ext cx="9983418" cy="5200045"/>
              </a:xfrm>
              <a:blipFill>
                <a:blip r:embed="rId3"/>
                <a:stretch>
                  <a:fillRect l="-1283" t="-2579" r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5E1F70E-1C5C-4903-931E-15DE4E29CD02}"/>
              </a:ext>
            </a:extLst>
          </p:cNvPr>
          <p:cNvGrpSpPr/>
          <p:nvPr/>
        </p:nvGrpSpPr>
        <p:grpSpPr>
          <a:xfrm>
            <a:off x="9993086" y="1105450"/>
            <a:ext cx="1944599" cy="4000555"/>
            <a:chOff x="9993086" y="576943"/>
            <a:chExt cx="1944599" cy="400055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E7BB74-D680-4754-A761-8EAC7A49D0DA}"/>
                </a:ext>
              </a:extLst>
            </p:cNvPr>
            <p:cNvGrpSpPr/>
            <p:nvPr/>
          </p:nvGrpSpPr>
          <p:grpSpPr>
            <a:xfrm>
              <a:off x="9993086" y="576943"/>
              <a:ext cx="1944599" cy="4000555"/>
              <a:chOff x="9993086" y="576943"/>
              <a:chExt cx="1944599" cy="400055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9144C0C-8A4B-48E5-BF1B-ADBB26D0B3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32627" y="4278086"/>
                <a:ext cx="137160" cy="137160"/>
              </a:xfrm>
              <a:prstGeom prst="ellipse">
                <a:avLst/>
              </a:prstGeom>
              <a:solidFill>
                <a:srgbClr val="0066C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1A01820-6A75-4F4B-AFAB-6177402DB434}"/>
                  </a:ext>
                </a:extLst>
              </p:cNvPr>
              <p:cNvGrpSpPr/>
              <p:nvPr/>
            </p:nvGrpSpPr>
            <p:grpSpPr>
              <a:xfrm>
                <a:off x="9993086" y="576943"/>
                <a:ext cx="1944599" cy="4000555"/>
                <a:chOff x="9993086" y="576943"/>
                <a:chExt cx="1944599" cy="4000555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66F417F-51E6-434C-B9B9-5CF0B18D57D4}"/>
                    </a:ext>
                  </a:extLst>
                </p:cNvPr>
                <p:cNvSpPr/>
                <p:nvPr/>
              </p:nvSpPr>
              <p:spPr>
                <a:xfrm>
                  <a:off x="9993086" y="576943"/>
                  <a:ext cx="1944599" cy="285205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7047B9F-9B03-4567-8868-2680D61626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26106" y="880752"/>
                  <a:ext cx="137160" cy="137160"/>
                </a:xfrm>
                <a:prstGeom prst="ellipse">
                  <a:avLst/>
                </a:prstGeom>
                <a:solidFill>
                  <a:srgbClr val="0066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1C8E8C01-A0E5-49C0-BE72-3B196A923F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28885" y="679050"/>
                      <a:ext cx="40748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0066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1C8E8C01-A0E5-49C0-BE72-3B196A923F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28885" y="679050"/>
                      <a:ext cx="40748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CF1C59B-E5EB-4956-9A3F-BD2DDA0998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114129" y="4115833"/>
                      <a:ext cx="49564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CF1C59B-E5EB-4956-9A3F-BD2DDA0998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14129" y="4115833"/>
                      <a:ext cx="495649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4B391C6-51D7-4875-AC75-C91A1898BF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36368" y="1940257"/>
                      <a:ext cx="46839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rgbClr val="0066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4B391C6-51D7-4875-AC75-C91A1898BF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36368" y="1940257"/>
                      <a:ext cx="468397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963B879F-9BC6-42EB-BECF-CBE43E4D5F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03267" y="1997787"/>
                      <a:ext cx="46839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oMath>
                        </m:oMathPara>
                      </a14:m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963B879F-9BC6-42EB-BECF-CBE43E4D5F9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03267" y="1997787"/>
                      <a:ext cx="468397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EB73FF-FE10-481E-8877-2A926D0E456F}"/>
                </a:ext>
              </a:extLst>
            </p:cNvPr>
            <p:cNvSpPr/>
            <p:nvPr/>
          </p:nvSpPr>
          <p:spPr>
            <a:xfrm>
              <a:off x="10682289" y="1045029"/>
              <a:ext cx="484647" cy="3233057"/>
            </a:xfrm>
            <a:custGeom>
              <a:avLst/>
              <a:gdLst>
                <a:gd name="connsiteX0" fmla="*/ 127225 w 484647"/>
                <a:gd name="connsiteY0" fmla="*/ 0 h 3233057"/>
                <a:gd name="connsiteX1" fmla="*/ 170768 w 484647"/>
                <a:gd name="connsiteY1" fmla="*/ 696685 h 3233057"/>
                <a:gd name="connsiteX2" fmla="*/ 7482 w 484647"/>
                <a:gd name="connsiteY2" fmla="*/ 1643742 h 3233057"/>
                <a:gd name="connsiteX3" fmla="*/ 453797 w 484647"/>
                <a:gd name="connsiteY3" fmla="*/ 2569028 h 3233057"/>
                <a:gd name="connsiteX4" fmla="*/ 410254 w 484647"/>
                <a:gd name="connsiteY4" fmla="*/ 3233057 h 323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647" h="3233057">
                  <a:moveTo>
                    <a:pt x="127225" y="0"/>
                  </a:moveTo>
                  <a:cubicBezTo>
                    <a:pt x="158975" y="211364"/>
                    <a:pt x="190725" y="422728"/>
                    <a:pt x="170768" y="696685"/>
                  </a:cubicBezTo>
                  <a:cubicBezTo>
                    <a:pt x="150811" y="970642"/>
                    <a:pt x="-39690" y="1331685"/>
                    <a:pt x="7482" y="1643742"/>
                  </a:cubicBezTo>
                  <a:cubicBezTo>
                    <a:pt x="54654" y="1955799"/>
                    <a:pt x="386668" y="2304142"/>
                    <a:pt x="453797" y="2569028"/>
                  </a:cubicBezTo>
                  <a:cubicBezTo>
                    <a:pt x="520926" y="2833914"/>
                    <a:pt x="465590" y="3033485"/>
                    <a:pt x="410254" y="3233057"/>
                  </a:cubicBezTo>
                </a:path>
              </a:pathLst>
            </a:cu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C0EBF4-7572-4968-AC88-0E538025FEED}"/>
              </a:ext>
            </a:extLst>
          </p:cNvPr>
          <p:cNvGrpSpPr/>
          <p:nvPr/>
        </p:nvGrpSpPr>
        <p:grpSpPr>
          <a:xfrm>
            <a:off x="10863266" y="3446453"/>
            <a:ext cx="571784" cy="461665"/>
            <a:chOff x="10863266" y="2917946"/>
            <a:chExt cx="571784" cy="46166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948F02-F1FA-46B2-9FBB-761D64CB7F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3266" y="3144400"/>
              <a:ext cx="137160" cy="13716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EFDF45-6C22-4CB0-AB3D-591E40CA18B1}"/>
                    </a:ext>
                  </a:extLst>
                </p:cNvPr>
                <p:cNvSpPr txBox="1"/>
                <p:nvPr/>
              </p:nvSpPr>
              <p:spPr>
                <a:xfrm>
                  <a:off x="10982682" y="2917946"/>
                  <a:ext cx="452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2400" b="1" dirty="0">
                    <a:solidFill>
                      <a:srgbClr val="0066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EFDF45-6C22-4CB0-AB3D-591E40CA1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682" y="2917946"/>
                  <a:ext cx="45236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02EF647-7D9B-44E6-B306-9836C4F12070}"/>
              </a:ext>
            </a:extLst>
          </p:cNvPr>
          <p:cNvSpPr/>
          <p:nvPr/>
        </p:nvSpPr>
        <p:spPr>
          <a:xfrm>
            <a:off x="10410111" y="4134572"/>
            <a:ext cx="1372045" cy="1163909"/>
          </a:xfrm>
          <a:prstGeom prst="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166D09-7822-4C13-9FAC-D9FD3DA65E65}"/>
              </a:ext>
            </a:extLst>
          </p:cNvPr>
          <p:cNvGrpSpPr/>
          <p:nvPr/>
        </p:nvGrpSpPr>
        <p:grpSpPr>
          <a:xfrm>
            <a:off x="11027554" y="3816696"/>
            <a:ext cx="535796" cy="461665"/>
            <a:chOff x="11027554" y="3288189"/>
            <a:chExt cx="535796" cy="4616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D884B7-FB6B-4B21-B283-E33CD9261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7554" y="3484420"/>
              <a:ext cx="137160" cy="137160"/>
            </a:xfrm>
            <a:prstGeom prst="ellipse">
              <a:avLst/>
            </a:prstGeom>
            <a:solidFill>
              <a:srgbClr val="C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3D70B5-D11A-4922-9273-A1B399B6FE0E}"/>
                    </a:ext>
                  </a:extLst>
                </p:cNvPr>
                <p:cNvSpPr txBox="1"/>
                <p:nvPr/>
              </p:nvSpPr>
              <p:spPr>
                <a:xfrm>
                  <a:off x="11125410" y="3288189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3D70B5-D11A-4922-9273-A1B399B6FE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5410" y="3288189"/>
                  <a:ext cx="43794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17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Graph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42644"/>
                <a:ext cx="10669270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Learn the basic structure of a graph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Walk from a fixed starting vertex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to find all vertices reachable from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Three states of vertices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/>
                  <a:t>unvisited</a:t>
                </a:r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009900"/>
                    </a:solidFill>
                  </a:rPr>
                  <a:t>visited/discovered  </a:t>
                </a:r>
                <a:r>
                  <a:rPr lang="en-US" altLang="en-US" sz="2400" dirty="0"/>
                  <a:t>(in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dirty="0">
                    <a:solidFill>
                      <a:srgbClr val="FF0000"/>
                    </a:solidFill>
                  </a:rPr>
                  <a:t>fully-explored </a:t>
                </a:r>
                <a:r>
                  <a:rPr lang="en-US" altLang="en-US" sz="2400" dirty="0"/>
                  <a:t>(in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en-US" sz="2400" dirty="0"/>
                  <a:t> and all neighbors have been visited)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2644"/>
                <a:ext cx="10669270" cy="5200045"/>
              </a:xfrm>
              <a:blipFill>
                <a:blip r:embed="rId3"/>
                <a:stretch>
                  <a:fillRect l="-1143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5119D-E232-4B8F-B9AC-5EA5C7BFCB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8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C2E4EF-470B-4EA9-8260-D244BBC182D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8754"/>
                <a:ext cx="10354310" cy="520004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Completely explore the vertices in order of their distance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Naturally implemented using a queue</a:t>
                </a: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8754"/>
                <a:ext cx="10354310" cy="5200045"/>
              </a:xfrm>
              <a:blipFill>
                <a:blip r:embed="rId3"/>
                <a:stretch>
                  <a:fillRect l="-1177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40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BFS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1126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758512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Global initialization: mark all vertices “unvisited”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 </a:t>
                </a:r>
              </a:p>
              <a:p>
                <a:pPr lvl="1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M</a:t>
                </a:r>
                <a:r>
                  <a:rPr lang="en-US" altLang="en-US" sz="24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“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400" dirty="0"/>
                  <a:t>”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>
                  <a:buNone/>
                </a:pPr>
                <a:r>
                  <a:rPr lang="en-US" altLang="en-US" dirty="0"/>
                  <a:t>Add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= 0</a:t>
                </a:r>
                <a:r>
                  <a:rPr lang="en-US" altLang="en-US" sz="24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 lvl="1">
                  <a:buNone/>
                </a:pPr>
                <a:r>
                  <a:rPr lang="en-US" altLang="en-US" dirty="0"/>
                  <a:t>M</a:t>
                </a:r>
                <a:r>
                  <a:rPr lang="en-US" altLang="en-US" sz="24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as “layer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/>
                  <a:t>”</a:t>
                </a:r>
                <a:endParaRPr lang="en-US" altLang="en-US" sz="24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while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2400" dirty="0"/>
                  <a:t> not empty</a:t>
                </a:r>
                <a:endParaRPr lang="en-US" altLang="en-US" sz="2400" baseline="-25000" dirty="0">
                  <a:sym typeface="Symbol" panose="05050102010706020507" pitchFamily="18" charset="2"/>
                </a:endParaRP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= next item removed from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2400" dirty="0"/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</m:oMath>
                </a14:m>
                <a:r>
                  <a:rPr lang="en-US" altLang="en-US" sz="2400" dirty="0"/>
                  <a:t> = “layer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”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for each edge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3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	if 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is “unvisited”) </a:t>
                </a:r>
              </a:p>
              <a:p>
                <a:pPr lvl="4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mark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/>
                  <a:t>“</a:t>
                </a:r>
                <a:r>
                  <a:rPr lang="en-US" altLang="en-US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dirty="0"/>
                  <a:t>”</a:t>
                </a:r>
              </a:p>
              <a:p>
                <a:pPr lvl="4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m</a:t>
                </a:r>
                <a:r>
                  <a:rPr lang="en-US" altLang="en-US" sz="1800" dirty="0"/>
                  <a:t>ark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dirty="0"/>
                  <a:t> as “layer</a:t>
                </a:r>
                <a:r>
                  <a:rPr lang="en-US" altLang="en-US" sz="18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sz="1800" dirty="0"/>
                  <a:t>”</a:t>
                </a:r>
                <a:endParaRPr lang="en-US" altLang="en-US" b="1" baseline="-25000" dirty="0"/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mark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“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400" dirty="0"/>
                  <a:t>”</a:t>
                </a:r>
                <a:endParaRPr lang="en-US" altLang="en-US" sz="2400" b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8512"/>
                <a:ext cx="10515600" cy="5032375"/>
              </a:xfrm>
              <a:blipFill>
                <a:blip r:embed="rId4"/>
                <a:stretch>
                  <a:fillRect l="-928" t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86E10-3951-4C17-B6E7-75834BC4E1DE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7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0A524-1F4C-4EFA-9230-571998CA050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794314"/>
                <a:ext cx="1075684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visits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there is a path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.</a:t>
                </a:r>
              </a:p>
              <a:p>
                <a:pPr lvl="3" eaLnBrk="1" hangingPunct="1">
                  <a:lnSpc>
                    <a:spcPct val="40000"/>
                  </a:lnSpc>
                </a:pPr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Edges followed to undiscovered vertices define a                                             		                                  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breadth first spanning tree</a:t>
                </a:r>
                <a:r>
                  <a:rPr lang="en-US" alt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3" eaLnBrk="1" hangingPunct="1">
                  <a:lnSpc>
                    <a:spcPct val="30000"/>
                  </a:lnSpc>
                </a:pPr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Layer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in this tree: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b="1" dirty="0"/>
                  <a:t> </a:t>
                </a:r>
                <a:r>
                  <a:rPr lang="en-US" altLang="en-US" sz="2800" dirty="0"/>
                  <a:t>= set of vertices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with shortest path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from root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of length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dirty="0"/>
                  <a:t>.</a:t>
                </a:r>
                <a:endParaRPr lang="en-US" altLang="en-US" dirty="0"/>
              </a:p>
              <a:p>
                <a:pPr lvl="4" eaLnBrk="1" hangingPunct="1">
                  <a:lnSpc>
                    <a:spcPct val="5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794314"/>
                <a:ext cx="10756844" cy="5200045"/>
              </a:xfrm>
              <a:blipFill>
                <a:blip r:embed="rId3"/>
                <a:stretch>
                  <a:fillRect l="-1133" t="-70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4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8A25A9-6802-4DAB-88B1-B8141A0EF1B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82585"/>
                <a:ext cx="11184979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For undirected graphs:                                                                 	  	  	All edges join vertices on the same or adjacent layers of BFS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  </a:t>
                </a:r>
                <a:r>
                  <a:rPr lang="en-US" altLang="en-US" sz="2800" dirty="0"/>
                  <a:t>Suppose not...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1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altLang="en-US" dirty="0"/>
                  <a:t>Then there would be vertices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s.t.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𝑳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</a:t>
                </a:r>
                <a:r>
                  <a:rPr lang="en-US" altLang="en-US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 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Then, when vertices adjacent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are considered in BFS,                                	       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𝒚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would be added with layer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𝒊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and not layer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𝒋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.</a:t>
                </a:r>
              </a:p>
              <a:p>
                <a:pPr lvl="5"/>
                <a:endParaRPr lang="en-US" altLang="en-US" sz="105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Contradiction.</a:t>
                </a:r>
              </a:p>
              <a:p>
                <a:pPr eaLnBrk="1" hangingPunct="1"/>
                <a:endParaRPr lang="en-US" altLang="en-US" sz="2800" dirty="0"/>
              </a:p>
            </p:txBody>
          </p:sp>
        </mc:Choice>
        <mc:Fallback xmlns="">
          <p:sp>
            <p:nvSpPr>
              <p:cNvPr id="133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82585"/>
                <a:ext cx="11184979" cy="5200045"/>
              </a:xfrm>
              <a:blipFill>
                <a:blip r:embed="rId3"/>
                <a:stretch>
                  <a:fillRect l="-1090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7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A97DE-78D8-42F8-B6F3-308623C0D54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BFS Application: Shortest Paths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3433FE-F40E-4F7A-8F6D-55035497C265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276691"/>
            <a:ext cx="7401687" cy="5320793"/>
            <a:chOff x="2514600" y="1461007"/>
            <a:chExt cx="7401687" cy="5320793"/>
          </a:xfrm>
        </p:grpSpPr>
        <p:sp>
          <p:nvSpPr>
            <p:cNvPr id="14339" name="Freeform 2" descr="25%"/>
            <p:cNvSpPr>
              <a:spLocks/>
            </p:cNvSpPr>
            <p:nvPr/>
          </p:nvSpPr>
          <p:spPr bwMode="auto">
            <a:xfrm>
              <a:off x="3124201" y="5029200"/>
              <a:ext cx="2162175" cy="1752600"/>
            </a:xfrm>
            <a:custGeom>
              <a:avLst/>
              <a:gdLst>
                <a:gd name="T0" fmla="*/ 2162175 w 1362"/>
                <a:gd name="T1" fmla="*/ 809625 h 1104"/>
                <a:gd name="T2" fmla="*/ 685800 w 1362"/>
                <a:gd name="T3" fmla="*/ 0 h 1104"/>
                <a:gd name="T4" fmla="*/ 0 w 1362"/>
                <a:gd name="T5" fmla="*/ 1752600 h 1104"/>
                <a:gd name="T6" fmla="*/ 762000 w 1362"/>
                <a:gd name="T7" fmla="*/ 1752600 h 1104"/>
                <a:gd name="T8" fmla="*/ 1168400 w 1362"/>
                <a:gd name="T9" fmla="*/ 874713 h 1104"/>
                <a:gd name="T10" fmla="*/ 1730375 w 1362"/>
                <a:gd name="T11" fmla="*/ 1044575 h 1104"/>
                <a:gd name="T12" fmla="*/ 2162175 w 1362"/>
                <a:gd name="T13" fmla="*/ 809625 h 1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2" h="1104">
                  <a:moveTo>
                    <a:pt x="1362" y="510"/>
                  </a:moveTo>
                  <a:lnTo>
                    <a:pt x="432" y="0"/>
                  </a:lnTo>
                  <a:lnTo>
                    <a:pt x="0" y="1104"/>
                  </a:lnTo>
                  <a:lnTo>
                    <a:pt x="480" y="1104"/>
                  </a:lnTo>
                  <a:lnTo>
                    <a:pt x="736" y="551"/>
                  </a:lnTo>
                  <a:lnTo>
                    <a:pt x="1090" y="658"/>
                  </a:lnTo>
                  <a:lnTo>
                    <a:pt x="1362" y="510"/>
                  </a:lnTo>
                  <a:close/>
                </a:path>
              </a:pathLst>
            </a:custGeom>
            <a:pattFill prst="pct25">
              <a:fgClr>
                <a:schemeClr val="accent2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0" name="Freeform 3" descr="25%"/>
            <p:cNvSpPr>
              <a:spLocks/>
            </p:cNvSpPr>
            <p:nvPr/>
          </p:nvSpPr>
          <p:spPr bwMode="auto">
            <a:xfrm>
              <a:off x="2514600" y="3962400"/>
              <a:ext cx="6629400" cy="2286000"/>
            </a:xfrm>
            <a:custGeom>
              <a:avLst/>
              <a:gdLst>
                <a:gd name="T0" fmla="*/ 0 w 4176"/>
                <a:gd name="T1" fmla="*/ 1676400 h 1440"/>
                <a:gd name="T2" fmla="*/ 228600 w 4176"/>
                <a:gd name="T3" fmla="*/ 2286000 h 1440"/>
                <a:gd name="T4" fmla="*/ 685800 w 4176"/>
                <a:gd name="T5" fmla="*/ 2133600 h 1440"/>
                <a:gd name="T6" fmla="*/ 1295400 w 4176"/>
                <a:gd name="T7" fmla="*/ 685800 h 1440"/>
                <a:gd name="T8" fmla="*/ 3276600 w 4176"/>
                <a:gd name="T9" fmla="*/ 1828800 h 1440"/>
                <a:gd name="T10" fmla="*/ 6629400 w 4176"/>
                <a:gd name="T11" fmla="*/ 1143000 h 1440"/>
                <a:gd name="T12" fmla="*/ 6553200 w 4176"/>
                <a:gd name="T13" fmla="*/ 609600 h 1440"/>
                <a:gd name="T14" fmla="*/ 2971800 w 4176"/>
                <a:gd name="T15" fmla="*/ 1143000 h 1440"/>
                <a:gd name="T16" fmla="*/ 1676400 w 4176"/>
                <a:gd name="T17" fmla="*/ 0 h 1440"/>
                <a:gd name="T18" fmla="*/ 0 w 4176"/>
                <a:gd name="T19" fmla="*/ 1600200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76" h="1440">
                  <a:moveTo>
                    <a:pt x="0" y="1056"/>
                  </a:moveTo>
                  <a:lnTo>
                    <a:pt x="144" y="1440"/>
                  </a:lnTo>
                  <a:lnTo>
                    <a:pt x="432" y="1344"/>
                  </a:lnTo>
                  <a:lnTo>
                    <a:pt x="816" y="432"/>
                  </a:lnTo>
                  <a:lnTo>
                    <a:pt x="2064" y="1152"/>
                  </a:lnTo>
                  <a:lnTo>
                    <a:pt x="4176" y="720"/>
                  </a:lnTo>
                  <a:lnTo>
                    <a:pt x="4128" y="384"/>
                  </a:lnTo>
                  <a:lnTo>
                    <a:pt x="1872" y="720"/>
                  </a:lnTo>
                  <a:lnTo>
                    <a:pt x="1056" y="0"/>
                  </a:lnTo>
                  <a:lnTo>
                    <a:pt x="0" y="1008"/>
                  </a:lnTo>
                </a:path>
              </a:pathLst>
            </a:custGeom>
            <a:solidFill>
              <a:srgbClr val="008000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1" name="Freeform 4" descr="25%"/>
            <p:cNvSpPr>
              <a:spLocks/>
            </p:cNvSpPr>
            <p:nvPr/>
          </p:nvSpPr>
          <p:spPr bwMode="auto">
            <a:xfrm>
              <a:off x="3962400" y="2895600"/>
              <a:ext cx="5257800" cy="1905000"/>
            </a:xfrm>
            <a:custGeom>
              <a:avLst/>
              <a:gdLst>
                <a:gd name="T0" fmla="*/ 152400 w 3312"/>
                <a:gd name="T1" fmla="*/ 0 h 1200"/>
                <a:gd name="T2" fmla="*/ 0 w 3312"/>
                <a:gd name="T3" fmla="*/ 533400 h 1200"/>
                <a:gd name="T4" fmla="*/ 1600200 w 3312"/>
                <a:gd name="T5" fmla="*/ 1905000 h 1200"/>
                <a:gd name="T6" fmla="*/ 3733800 w 3312"/>
                <a:gd name="T7" fmla="*/ 1143000 h 1200"/>
                <a:gd name="T8" fmla="*/ 5181600 w 3312"/>
                <a:gd name="T9" fmla="*/ 1447800 h 1200"/>
                <a:gd name="T10" fmla="*/ 5257800 w 3312"/>
                <a:gd name="T11" fmla="*/ 914400 h 1200"/>
                <a:gd name="T12" fmla="*/ 3200400 w 3312"/>
                <a:gd name="T13" fmla="*/ 381000 h 1200"/>
                <a:gd name="T14" fmla="*/ 1828800 w 3312"/>
                <a:gd name="T15" fmla="*/ 1066800 h 1200"/>
                <a:gd name="T16" fmla="*/ 152400 w 3312"/>
                <a:gd name="T17" fmla="*/ 0 h 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12" h="1200">
                  <a:moveTo>
                    <a:pt x="96" y="0"/>
                  </a:moveTo>
                  <a:lnTo>
                    <a:pt x="0" y="336"/>
                  </a:lnTo>
                  <a:lnTo>
                    <a:pt x="1008" y="1200"/>
                  </a:lnTo>
                  <a:lnTo>
                    <a:pt x="2352" y="720"/>
                  </a:lnTo>
                  <a:lnTo>
                    <a:pt x="3264" y="912"/>
                  </a:lnTo>
                  <a:lnTo>
                    <a:pt x="3312" y="576"/>
                  </a:lnTo>
                  <a:lnTo>
                    <a:pt x="2016" y="240"/>
                  </a:lnTo>
                  <a:lnTo>
                    <a:pt x="1152" y="672"/>
                  </a:lnTo>
                  <a:lnTo>
                    <a:pt x="96" y="0"/>
                  </a:lnTo>
                  <a:close/>
                </a:path>
              </a:pathLst>
            </a:custGeom>
            <a:pattFill prst="pct25">
              <a:fgClr>
                <a:srgbClr val="0033CC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33CC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2" name="Freeform 5" descr="25%"/>
            <p:cNvSpPr>
              <a:spLocks/>
            </p:cNvSpPr>
            <p:nvPr/>
          </p:nvSpPr>
          <p:spPr bwMode="auto">
            <a:xfrm>
              <a:off x="4724400" y="2209800"/>
              <a:ext cx="3276600" cy="838200"/>
            </a:xfrm>
            <a:custGeom>
              <a:avLst/>
              <a:gdLst>
                <a:gd name="T0" fmla="*/ 0 w 2064"/>
                <a:gd name="T1" fmla="*/ 0 h 528"/>
                <a:gd name="T2" fmla="*/ 76200 w 2064"/>
                <a:gd name="T3" fmla="*/ 685800 h 528"/>
                <a:gd name="T4" fmla="*/ 3276600 w 2064"/>
                <a:gd name="T5" fmla="*/ 838200 h 528"/>
                <a:gd name="T6" fmla="*/ 3200400 w 2064"/>
                <a:gd name="T7" fmla="*/ 228600 h 528"/>
                <a:gd name="T8" fmla="*/ 0 w 2064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528">
                  <a:moveTo>
                    <a:pt x="0" y="0"/>
                  </a:moveTo>
                  <a:lnTo>
                    <a:pt x="48" y="432"/>
                  </a:lnTo>
                  <a:lnTo>
                    <a:pt x="2064" y="528"/>
                  </a:lnTo>
                  <a:lnTo>
                    <a:pt x="2016" y="14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rgbClr val="009900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99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44" name="Oval 7"/>
            <p:cNvSpPr>
              <a:spLocks noChangeArrowheads="1"/>
            </p:cNvSpPr>
            <p:nvPr/>
          </p:nvSpPr>
          <p:spPr bwMode="auto">
            <a:xfrm rot="-63699">
              <a:off x="5899150" y="159385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 rot="-63699">
              <a:off x="4922838" y="2373313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46" name="Oval 9"/>
            <p:cNvSpPr>
              <a:spLocks noChangeArrowheads="1"/>
            </p:cNvSpPr>
            <p:nvPr/>
          </p:nvSpPr>
          <p:spPr bwMode="auto">
            <a:xfrm rot="-63699">
              <a:off x="7440613" y="25558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47" name="Oval 10"/>
            <p:cNvSpPr>
              <a:spLocks noChangeArrowheads="1"/>
            </p:cNvSpPr>
            <p:nvPr/>
          </p:nvSpPr>
          <p:spPr bwMode="auto">
            <a:xfrm rot="21536301">
              <a:off x="5434013" y="52609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 rot="-63699">
              <a:off x="5414963" y="42703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349" name="Oval 12"/>
            <p:cNvSpPr>
              <a:spLocks noChangeArrowheads="1"/>
            </p:cNvSpPr>
            <p:nvPr/>
          </p:nvSpPr>
          <p:spPr bwMode="auto">
            <a:xfrm rot="-63699">
              <a:off x="4097338" y="3074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0" name="Oval 13"/>
            <p:cNvSpPr>
              <a:spLocks noChangeArrowheads="1"/>
            </p:cNvSpPr>
            <p:nvPr/>
          </p:nvSpPr>
          <p:spPr bwMode="auto">
            <a:xfrm rot="-63699">
              <a:off x="4117975" y="421798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351" name="Oval 14"/>
            <p:cNvSpPr>
              <a:spLocks noChangeArrowheads="1"/>
            </p:cNvSpPr>
            <p:nvPr/>
          </p:nvSpPr>
          <p:spPr bwMode="auto">
            <a:xfrm rot="21536301">
              <a:off x="3756025" y="52149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352" name="Oval 15"/>
            <p:cNvSpPr>
              <a:spLocks noChangeArrowheads="1"/>
            </p:cNvSpPr>
            <p:nvPr/>
          </p:nvSpPr>
          <p:spPr bwMode="auto">
            <a:xfrm rot="-63699">
              <a:off x="2697163" y="56927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53" name="Oval 16"/>
            <p:cNvSpPr>
              <a:spLocks noChangeArrowheads="1"/>
            </p:cNvSpPr>
            <p:nvPr/>
          </p:nvSpPr>
          <p:spPr bwMode="auto">
            <a:xfrm rot="-63699">
              <a:off x="3319463" y="63658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13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4" name="Oval 17"/>
            <p:cNvSpPr>
              <a:spLocks noChangeArrowheads="1"/>
            </p:cNvSpPr>
            <p:nvPr/>
          </p:nvSpPr>
          <p:spPr bwMode="auto">
            <a:xfrm rot="-63699">
              <a:off x="7459663" y="3546475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355" name="Oval 18"/>
            <p:cNvSpPr>
              <a:spLocks noChangeArrowheads="1"/>
            </p:cNvSpPr>
            <p:nvPr/>
          </p:nvSpPr>
          <p:spPr bwMode="auto">
            <a:xfrm rot="-63699">
              <a:off x="8531225" y="38306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  <a:endPara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6" name="Oval 19"/>
            <p:cNvSpPr>
              <a:spLocks noChangeArrowheads="1"/>
            </p:cNvSpPr>
            <p:nvPr/>
          </p:nvSpPr>
          <p:spPr bwMode="auto">
            <a:xfrm rot="-63699">
              <a:off x="8548688" y="4745038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4357" name="Line 20"/>
            <p:cNvSpPr>
              <a:spLocks noChangeShapeType="1"/>
            </p:cNvSpPr>
            <p:nvPr/>
          </p:nvSpPr>
          <p:spPr bwMode="auto">
            <a:xfrm rot="21536301" flipH="1">
              <a:off x="5297488" y="1982788"/>
              <a:ext cx="6858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58" name="Line 21"/>
            <p:cNvSpPr>
              <a:spLocks noChangeShapeType="1"/>
            </p:cNvSpPr>
            <p:nvPr/>
          </p:nvSpPr>
          <p:spPr bwMode="auto">
            <a:xfrm rot="21536301" flipH="1">
              <a:off x="4470400" y="2686050"/>
              <a:ext cx="4572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 rot="-63699">
              <a:off x="4260850" y="3455988"/>
              <a:ext cx="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 rot="21536301" flipH="1">
              <a:off x="4051300" y="4602163"/>
              <a:ext cx="152400" cy="533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 rot="21536301" flipH="1">
              <a:off x="3073400" y="5529263"/>
              <a:ext cx="6858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2" name="Line 25"/>
            <p:cNvSpPr>
              <a:spLocks noChangeShapeType="1"/>
            </p:cNvSpPr>
            <p:nvPr/>
          </p:nvSpPr>
          <p:spPr bwMode="auto">
            <a:xfrm rot="-63699">
              <a:off x="3008313" y="6067425"/>
              <a:ext cx="304800" cy="304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3" name="Line 26"/>
            <p:cNvSpPr>
              <a:spLocks noChangeShapeType="1"/>
            </p:cNvSpPr>
            <p:nvPr/>
          </p:nvSpPr>
          <p:spPr bwMode="auto">
            <a:xfrm rot="-63699">
              <a:off x="4489450" y="3443288"/>
              <a:ext cx="990600" cy="838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4" name="Line 27"/>
            <p:cNvSpPr>
              <a:spLocks noChangeShapeType="1"/>
            </p:cNvSpPr>
            <p:nvPr/>
          </p:nvSpPr>
          <p:spPr bwMode="auto">
            <a:xfrm rot="-63699">
              <a:off x="5576888" y="4727575"/>
              <a:ext cx="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5" name="Line 28"/>
            <p:cNvSpPr>
              <a:spLocks noChangeShapeType="1"/>
            </p:cNvSpPr>
            <p:nvPr/>
          </p:nvSpPr>
          <p:spPr bwMode="auto">
            <a:xfrm rot="-63699">
              <a:off x="6289675" y="1884363"/>
              <a:ext cx="11430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6" name="Line 29"/>
            <p:cNvSpPr>
              <a:spLocks noChangeShapeType="1"/>
            </p:cNvSpPr>
            <p:nvPr/>
          </p:nvSpPr>
          <p:spPr bwMode="auto">
            <a:xfrm rot="-63699">
              <a:off x="7680325" y="3011488"/>
              <a:ext cx="0" cy="533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7" name="Line 30"/>
            <p:cNvSpPr>
              <a:spLocks noChangeShapeType="1"/>
            </p:cNvSpPr>
            <p:nvPr/>
          </p:nvSpPr>
          <p:spPr bwMode="auto">
            <a:xfrm rot="-63699">
              <a:off x="7842250" y="3765550"/>
              <a:ext cx="609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8" name="Line 31"/>
            <p:cNvSpPr>
              <a:spLocks noChangeShapeType="1"/>
            </p:cNvSpPr>
            <p:nvPr/>
          </p:nvSpPr>
          <p:spPr bwMode="auto">
            <a:xfrm rot="-63699">
              <a:off x="8693150" y="4289425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69" name="Line 32"/>
            <p:cNvSpPr>
              <a:spLocks noChangeShapeType="1"/>
            </p:cNvSpPr>
            <p:nvPr/>
          </p:nvSpPr>
          <p:spPr bwMode="auto">
            <a:xfrm rot="-63699" flipH="1" flipV="1">
              <a:off x="7834313" y="2925763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0" name="Line 33"/>
            <p:cNvSpPr>
              <a:spLocks noChangeShapeType="1"/>
            </p:cNvSpPr>
            <p:nvPr/>
          </p:nvSpPr>
          <p:spPr bwMode="auto">
            <a:xfrm rot="21536301" flipV="1">
              <a:off x="3538538" y="5676900"/>
              <a:ext cx="381000" cy="685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1" name="Line 34"/>
            <p:cNvSpPr>
              <a:spLocks noChangeShapeType="1"/>
            </p:cNvSpPr>
            <p:nvPr/>
          </p:nvSpPr>
          <p:spPr bwMode="auto">
            <a:xfrm rot="21536301" flipV="1">
              <a:off x="2901950" y="3470275"/>
              <a:ext cx="1219200" cy="2209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2" name="Line 35"/>
            <p:cNvSpPr>
              <a:spLocks noChangeShapeType="1"/>
            </p:cNvSpPr>
            <p:nvPr/>
          </p:nvSpPr>
          <p:spPr bwMode="auto">
            <a:xfrm rot="-63699" flipH="1" flipV="1">
              <a:off x="5307013" y="2655888"/>
              <a:ext cx="2133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3" name="Line 36"/>
            <p:cNvSpPr>
              <a:spLocks noChangeShapeType="1"/>
            </p:cNvSpPr>
            <p:nvPr/>
          </p:nvSpPr>
          <p:spPr bwMode="auto">
            <a:xfrm rot="21536301" flipH="1">
              <a:off x="5781675" y="2955925"/>
              <a:ext cx="167640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 rot="21536301" flipH="1">
              <a:off x="3690938" y="5584825"/>
              <a:ext cx="17526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375" name="Text Box 38"/>
            <p:cNvSpPr txBox="1">
              <a:spLocks noChangeArrowheads="1"/>
            </p:cNvSpPr>
            <p:nvPr/>
          </p:nvSpPr>
          <p:spPr bwMode="auto">
            <a:xfrm>
              <a:off x="6662266" y="14610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4376" name="Text Box 39"/>
            <p:cNvSpPr txBox="1">
              <a:spLocks noChangeArrowheads="1"/>
            </p:cNvSpPr>
            <p:nvPr/>
          </p:nvSpPr>
          <p:spPr bwMode="auto">
            <a:xfrm>
              <a:off x="8033866" y="24516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rgbClr val="009900"/>
                  </a:solidFill>
                  <a:latin typeface="Calibri" panose="020F0502020204030204" pitchFamily="34" charset="0"/>
                </a:rPr>
                <a:t>1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  <p:sp>
          <p:nvSpPr>
            <p:cNvPr id="14377" name="Text Box 40"/>
            <p:cNvSpPr txBox="1">
              <a:spLocks noChangeArrowheads="1"/>
            </p:cNvSpPr>
            <p:nvPr/>
          </p:nvSpPr>
          <p:spPr bwMode="auto">
            <a:xfrm>
              <a:off x="9291166" y="3853370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378" name="Text Box 41"/>
            <p:cNvSpPr txBox="1">
              <a:spLocks noChangeArrowheads="1"/>
            </p:cNvSpPr>
            <p:nvPr/>
          </p:nvSpPr>
          <p:spPr bwMode="auto">
            <a:xfrm>
              <a:off x="9100666" y="45852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4379" name="Text Box 42"/>
            <p:cNvSpPr txBox="1">
              <a:spLocks noChangeArrowheads="1"/>
            </p:cNvSpPr>
            <p:nvPr/>
          </p:nvSpPr>
          <p:spPr bwMode="auto">
            <a:xfrm>
              <a:off x="4107980" y="6109207"/>
              <a:ext cx="39305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4380" name="Text Box 43"/>
            <p:cNvSpPr txBox="1">
              <a:spLocks noChangeArrowheads="1"/>
            </p:cNvSpPr>
            <p:nvPr/>
          </p:nvSpPr>
          <p:spPr bwMode="auto">
            <a:xfrm>
              <a:off x="5031616" y="5864553"/>
              <a:ext cx="488467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dirty="0">
                  <a:latin typeface="Calibri" panose="020F0502020204030204" pitchFamily="34" charset="0"/>
                </a:rPr>
                <a:t>can label by distances from start</a:t>
              </a:r>
              <a:endParaRPr lang="en-US" altLang="en-US" sz="3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1013988" y="1781497"/>
            <a:ext cx="3039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Tree gives shortest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paths from start vertex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F9A92-617E-4944-90E7-932BDDB23A14}"/>
                  </a:ext>
                </a:extLst>
              </p:cNvPr>
              <p:cNvSpPr txBox="1"/>
              <p:nvPr/>
            </p:nvSpPr>
            <p:spPr>
              <a:xfrm>
                <a:off x="10598749" y="1276691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5F9A92-617E-4944-90E7-932BDDB23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1276691"/>
                <a:ext cx="641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9B0988-B9E0-4EFC-9D99-2664704DFD6E}"/>
                  </a:ext>
                </a:extLst>
              </p:cNvPr>
              <p:cNvSpPr txBox="1"/>
              <p:nvPr/>
            </p:nvSpPr>
            <p:spPr>
              <a:xfrm>
                <a:off x="10598749" y="2261987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9B0988-B9E0-4EFC-9D99-2664704DF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2261987"/>
                <a:ext cx="641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B86008-0D53-4D9E-BA9D-2EBF16AE53BE}"/>
                  </a:ext>
                </a:extLst>
              </p:cNvPr>
              <p:cNvSpPr txBox="1"/>
              <p:nvPr/>
            </p:nvSpPr>
            <p:spPr>
              <a:xfrm>
                <a:off x="10598749" y="3358662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B86008-0D53-4D9E-BA9D-2EBF16AE5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3358662"/>
                <a:ext cx="641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2D23C8-B50D-46EC-BBA5-20AFA12156EB}"/>
                  </a:ext>
                </a:extLst>
              </p:cNvPr>
              <p:cNvSpPr txBox="1"/>
              <p:nvPr/>
            </p:nvSpPr>
            <p:spPr>
              <a:xfrm>
                <a:off x="10598749" y="4470556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2D23C8-B50D-46EC-BBA5-20AFA121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4470556"/>
                <a:ext cx="6419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9271F5-E199-4608-95E8-821127A36326}"/>
                  </a:ext>
                </a:extLst>
              </p:cNvPr>
              <p:cNvSpPr txBox="1"/>
              <p:nvPr/>
            </p:nvSpPr>
            <p:spPr>
              <a:xfrm>
                <a:off x="10598749" y="5631346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9271F5-E199-4608-95E8-821127A36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9" y="5631346"/>
                <a:ext cx="6419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45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CC833-1EE0-4BB4-9ACB-831EE77A81DA}" type="slidenum">
              <a:rPr lang="en-US" altLang="en-US" sz="1600">
                <a:solidFill>
                  <a:schemeClr val="bg1"/>
                </a:solidFill>
                <a:latin typeface="+mn-lt"/>
              </a:rPr>
              <a:pPr/>
              <a:t>2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9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678773"/>
                <a:ext cx="10177895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Problem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r>
                  <a:rPr lang="en-US" altLang="en-US" b="1" dirty="0"/>
                  <a:t>Worst-case complexity</a:t>
                </a:r>
                <a:r>
                  <a:rPr lang="en-US" altLang="en-US" dirty="0"/>
                  <a:t>: </a:t>
                </a:r>
              </a:p>
              <a:p>
                <a:pPr marL="914400" lvl="2" indent="0"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  maximum</a:t>
                </a:r>
                <a:r>
                  <a:rPr lang="en-US" altLang="en-US" dirty="0"/>
                  <a:t> # steps algorithm takes on any input of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4" eaLnBrk="1" hangingPunct="1"/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lvl="1" eaLnBrk="1" hangingPunct="1"/>
                <a:r>
                  <a:rPr lang="en-US" altLang="en-US" b="1" dirty="0"/>
                  <a:t>Best-case complexity:</a:t>
                </a:r>
                <a:r>
                  <a:rPr lang="en-US" altLang="en-US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minimum</a:t>
                </a:r>
                <a:r>
                  <a:rPr lang="en-US" altLang="en-US" dirty="0"/>
                  <a:t> # steps algorithm takes on any input of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4" eaLnBrk="1" hangingPunct="1"/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lvl="1" eaLnBrk="1" hangingPunct="1"/>
                <a:r>
                  <a:rPr lang="en-US" altLang="en-US" b="1" dirty="0"/>
                  <a:t>Average-case complexity</a:t>
                </a:r>
                <a:r>
                  <a:rPr lang="en-US" altLang="en-US" dirty="0"/>
                  <a:t>: </a:t>
                </a:r>
              </a:p>
              <a:p>
                <a:pPr marL="914400" lvl="2" indent="0"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Expected </a:t>
                </a:r>
                <a:r>
                  <a:rPr lang="en-US" altLang="en-US" dirty="0"/>
                  <a:t># steps algorithm takes on inputs of size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3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678773"/>
                <a:ext cx="10177895" cy="5200045"/>
              </a:xfrm>
              <a:blipFill>
                <a:blip r:embed="rId3"/>
                <a:stretch>
                  <a:fillRect l="-107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94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Undirected Graph Search Application: Connected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3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12519"/>
                <a:ext cx="9559223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Want to answer questions of the form: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</a:t>
                </a:r>
                <a:r>
                  <a:rPr lang="en-US" altLang="en-US" dirty="0"/>
                  <a:t>: vertices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dirty="0"/>
                  <a:t>	        Is there a path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?</a:t>
                </a:r>
              </a:p>
              <a:p>
                <a:pPr lvl="4"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Idea:</a:t>
                </a:r>
                <a:r>
                  <a:rPr lang="en-US" altLang="en-US" sz="2800" dirty="0"/>
                  <a:t> create array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800" dirty="0"/>
                  <a:t> s.t </a:t>
                </a:r>
              </a:p>
              <a:p>
                <a:pPr marL="457200" lvl="1" indent="0"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= smallest numbered vertex connected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altLang="en-US" b="1" dirty="0"/>
              </a:p>
              <a:p>
                <a:pPr marL="457200" lvl="1" indent="0">
                  <a:buNone/>
                </a:pPr>
                <a:endParaRPr lang="en-US" altLang="en-US" sz="900" b="1" dirty="0"/>
              </a:p>
              <a:p>
                <a:pPr marL="457200" lvl="1" indent="0" eaLnBrk="1" hangingPunct="1">
                  <a:buNone/>
                </a:pPr>
                <a:r>
                  <a:rPr lang="en-US" altLang="en-US" dirty="0"/>
                  <a:t>     Answer is yes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403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2519"/>
                <a:ext cx="9559223" cy="5200045"/>
              </a:xfrm>
              <a:blipFill>
                <a:blip r:embed="rId3"/>
                <a:stretch>
                  <a:fillRect l="-1276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8AF27-D60D-4D15-B4D0-AF9CAC66193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34B59FB-009F-4485-8E96-5426418F9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8930" y="4606219"/>
                <a:ext cx="3824420" cy="892552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Q: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Why is this better than  	 an array </a:t>
                </a:r>
                <a:r>
                  <a:rPr lang="en-US" altLang="en-US" sz="2400" b="1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Path</a:t>
                </a:r>
                <a:r>
                  <a:rPr lang="en-US" altLang="en-US" sz="2400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  <a:latin typeface="Calibri" panose="020F0502020204030204" pitchFamily="34" charset="0"/>
                  </a:rPr>
                  <a:t>]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?</a:t>
                </a: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434B59FB-009F-4485-8E96-5426418F9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8930" y="4606219"/>
                <a:ext cx="3824420" cy="892552"/>
              </a:xfrm>
              <a:prstGeom prst="rect">
                <a:avLst/>
              </a:prstGeom>
              <a:blipFill>
                <a:blip r:embed="rId4"/>
                <a:stretch>
                  <a:fillRect l="-3006" t="-5298" b="-12583"/>
                </a:stretch>
              </a:blipFill>
              <a:ln w="2857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9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A21DB5-B697-462B-BEA9-9AD3B08AEA0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Undirected Graph Search Application: Connected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70708"/>
                <a:ext cx="9820043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800" dirty="0"/>
                  <a:t>Initial state: all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unvisited</a:t>
                </a:r>
                <a:br>
                  <a:rPr lang="en-US" altLang="en-US" sz="2800" dirty="0"/>
                </a:br>
                <a:r>
                  <a:rPr lang="en-US" alt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/>
                  <a:t> do:                                          	 	  		 	if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state(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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800" dirty="0"/>
                  <a:t> then                                 		   			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: setting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800" dirty="0"/>
                  <a:t> for each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found </a:t>
                </a:r>
                <a:br>
                  <a:rPr lang="en-US" altLang="en-US" sz="2800" dirty="0"/>
                </a:br>
                <a:r>
                  <a:rPr lang="en-US" altLang="en-US" sz="2800" dirty="0"/>
                  <a:t>				       (and marking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/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sz="2800" dirty="0"/>
                  <a:t>)         	                                                                                       </a:t>
                </a:r>
              </a:p>
              <a:p>
                <a:pPr lvl="3">
                  <a:tabLst>
                    <a:tab pos="574675" algn="l"/>
                    <a:tab pos="912813" algn="l"/>
                    <a:tab pos="1435100" algn="l"/>
                  </a:tabLst>
                </a:pPr>
                <a:endParaRPr lang="en-US" altLang="en-US" sz="1100" dirty="0"/>
              </a:p>
              <a:p>
                <a:pPr marL="0" indent="0">
                  <a:buNone/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800" dirty="0"/>
                  <a:t>Total cost: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33CC"/>
                  </a:solidFill>
                </a:endParaRPr>
              </a:p>
              <a:p>
                <a:pPr lvl="1"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400" dirty="0"/>
                  <a:t>Each vertex is touched once in outer procedure and edges examined in different BFS runs are disjoint </a:t>
                </a:r>
              </a:p>
              <a:p>
                <a:pPr lvl="1">
                  <a:tabLst>
                    <a:tab pos="574675" algn="l"/>
                    <a:tab pos="912813" algn="l"/>
                    <a:tab pos="1435100" algn="l"/>
                  </a:tabLst>
                </a:pPr>
                <a:r>
                  <a:rPr lang="en-US" altLang="en-US" sz="2400" dirty="0"/>
                  <a:t>Works also with Depth First Search ...</a:t>
                </a:r>
              </a:p>
            </p:txBody>
          </p:sp>
        </mc:Choice>
        <mc:Fallback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70708"/>
                <a:ext cx="9820043" cy="5200045"/>
              </a:xfrm>
              <a:blipFill>
                <a:blip r:embed="rId3"/>
                <a:stretch>
                  <a:fillRect l="-1241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0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b="0" dirty="0"/>
                  <a:t>)</a:t>
                </a:r>
                <a:r>
                  <a:rPr lang="en-US" altLang="en-US" dirty="0"/>
                  <a:t> – Recursive Procedure</a:t>
                </a:r>
              </a:p>
            </p:txBody>
          </p:sp>
        </mc:Choice>
        <mc:Fallback xmlns="">
          <p:sp>
            <p:nvSpPr>
              <p:cNvPr id="1741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1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/>
                  <a:t>Global Initialization: mark all vertices "unvisited"</a:t>
                </a:r>
              </a:p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</a:p>
              <a:p>
                <a:pPr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sz="2800" dirty="0"/>
                  <a:t>	     mark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“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” and add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US" altLang="en-US" sz="2800" b="1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  for each edge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	      if 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/>
                  <a:t> is “unvisited”)</a:t>
                </a:r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>
                    <a:solidFill>
                      <a:srgbClr val="0066CC"/>
                    </a:solidFill>
                  </a:rPr>
                  <a:t>		          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</a:t>
                </a:r>
                <a:endParaRPr lang="en-US" altLang="en-US" dirty="0"/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r>
                  <a:rPr lang="en-US" altLang="en-US" dirty="0"/>
                  <a:t>  mark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/>
                  <a:t> “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fully-explored</a:t>
                </a:r>
                <a:r>
                  <a:rPr lang="en-US" altLang="en-US" dirty="0"/>
                  <a:t>”</a:t>
                </a:r>
              </a:p>
              <a:p>
                <a:pPr lvl="1">
                  <a:buNone/>
                  <a:tabLst>
                    <a:tab pos="795338" algn="l"/>
                    <a:tab pos="1311275" algn="l"/>
                  </a:tabLst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CE56A6-A028-4B83-AEE6-C873646512E9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0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7CE582-B64D-4303-BA18-9D75A621490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Properties of 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1843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811777"/>
                <a:ext cx="11458248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Like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dirty="0"/>
                  <a:t> visits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there is a path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/>
                  <a:t>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Edges into undiscovered vertices define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depth-first spanning tree</a:t>
                </a:r>
                <a:r>
                  <a:rPr lang="en-US" altLang="en-US" dirty="0"/>
                  <a:t>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en-US" b="1" dirty="0">
                  <a:solidFill>
                    <a:schemeClr val="tx2"/>
                  </a:solidFill>
                </a:endParaRPr>
              </a:p>
              <a:p>
                <a:pPr lvl="7"/>
                <a:endParaRPr lang="en-US" altLang="en-US" sz="1050" b="1" dirty="0">
                  <a:solidFill>
                    <a:schemeClr val="tx2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Unlike the BFS tree: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the DFS spanning tree </a:t>
                </a:r>
                <a:r>
                  <a:rPr lang="en-US" altLang="en-US" i="1" dirty="0"/>
                  <a:t>isn't</a:t>
                </a:r>
                <a:r>
                  <a:rPr lang="en-US" altLang="en-US" dirty="0"/>
                  <a:t> minimum depth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its levels </a:t>
                </a:r>
                <a:r>
                  <a:rPr lang="en-US" altLang="en-US" i="1" dirty="0"/>
                  <a:t>don't</a:t>
                </a:r>
                <a:r>
                  <a:rPr lang="en-US" altLang="en-US" dirty="0"/>
                  <a:t> reflect min distance from the root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non-tree edges </a:t>
                </a:r>
                <a:r>
                  <a:rPr lang="en-US" altLang="en-US" i="1" dirty="0"/>
                  <a:t>never</a:t>
                </a:r>
                <a:r>
                  <a:rPr lang="en-US" altLang="en-US" dirty="0"/>
                  <a:t> join vertices on the same or adjacent levels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BUT…</a:t>
                </a:r>
              </a:p>
            </p:txBody>
          </p:sp>
        </mc:Choice>
        <mc:Fallback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811777"/>
                <a:ext cx="11458248" cy="5200045"/>
              </a:xfrm>
              <a:blipFill>
                <a:blip r:embed="rId4"/>
                <a:stretch>
                  <a:fillRect l="-1064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C97AE7-62A6-488D-BC8F-FC5B278E7BF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Non-tree edges in DFS tree of undirected graphs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811777"/>
            <a:ext cx="11058853" cy="52000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695082"/>
                </a:solidFill>
              </a:rPr>
              <a:t>Claim:</a:t>
            </a:r>
            <a:r>
              <a:rPr lang="en-US" altLang="en-US" dirty="0"/>
              <a:t> All non-tree edges join a vertex and one of its  	  	    	   </a:t>
            </a:r>
            <a:r>
              <a:rPr lang="en-US" altLang="en-US" dirty="0" err="1"/>
              <a:t>descendents</a:t>
            </a:r>
            <a:r>
              <a:rPr lang="en-US" altLang="en-US" dirty="0"/>
              <a:t>/ancestors in the DFS tree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 other words ... No “cross edges”.</a:t>
            </a:r>
          </a:p>
        </p:txBody>
      </p:sp>
      <p:grpSp>
        <p:nvGrpSpPr>
          <p:cNvPr id="2" name="Group 1" descr="Diagram showing what kinds of non-tree edges show up wrt a DFS tree.">
            <a:extLst>
              <a:ext uri="{FF2B5EF4-FFF2-40B4-BE49-F238E27FC236}">
                <a16:creationId xmlns:a16="http://schemas.microsoft.com/office/drawing/2014/main" id="{12F2D0F9-02BF-4055-9700-59444DCB9B6F}"/>
              </a:ext>
            </a:extLst>
          </p:cNvPr>
          <p:cNvGrpSpPr/>
          <p:nvPr/>
        </p:nvGrpSpPr>
        <p:grpSpPr>
          <a:xfrm>
            <a:off x="4374195" y="4039162"/>
            <a:ext cx="3022600" cy="1981199"/>
            <a:chOff x="5588000" y="3810001"/>
            <a:chExt cx="3022600" cy="1981199"/>
          </a:xfrm>
        </p:grpSpPr>
        <p:sp>
          <p:nvSpPr>
            <p:cNvPr id="19461" name="AutoShape 4" descr="25%"/>
            <p:cNvSpPr>
              <a:spLocks noChangeArrowheads="1"/>
            </p:cNvSpPr>
            <p:nvPr/>
          </p:nvSpPr>
          <p:spPr bwMode="auto">
            <a:xfrm>
              <a:off x="5638800" y="4762500"/>
              <a:ext cx="990600" cy="1028700"/>
            </a:xfrm>
            <a:prstGeom prst="triangle">
              <a:avLst>
                <a:gd name="adj" fmla="val 50000"/>
              </a:avLst>
            </a:prstGeom>
            <a:pattFill prst="pct25">
              <a:fgClr>
                <a:srgbClr val="FF0000"/>
              </a:fgClr>
              <a:bgClr>
                <a:srgbClr val="FFFFFF"/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2" name="AutoShape 5" descr="25%"/>
            <p:cNvSpPr>
              <a:spLocks noChangeArrowheads="1"/>
            </p:cNvSpPr>
            <p:nvPr/>
          </p:nvSpPr>
          <p:spPr bwMode="auto">
            <a:xfrm>
              <a:off x="7315200" y="4762500"/>
              <a:ext cx="1295400" cy="1028700"/>
            </a:xfrm>
            <a:prstGeom prst="triangle">
              <a:avLst>
                <a:gd name="adj" fmla="val 50000"/>
              </a:avLst>
            </a:prstGeom>
            <a:pattFill prst="pct25">
              <a:fgClr>
                <a:srgbClr val="FF0000"/>
              </a:fgClr>
              <a:bgClr>
                <a:srgbClr val="FFFFFF"/>
              </a:bgClr>
            </a:patt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463" name="AutoShape 6"/>
            <p:cNvCxnSpPr>
              <a:cxnSpLocks noChangeShapeType="1"/>
              <a:endCxn id="19465" idx="1"/>
            </p:cNvCxnSpPr>
            <p:nvPr/>
          </p:nvCxnSpPr>
          <p:spPr bwMode="auto">
            <a:xfrm flipV="1">
              <a:off x="6134101" y="3848100"/>
              <a:ext cx="938213" cy="91440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64" name="AutoShape 7"/>
            <p:cNvCxnSpPr>
              <a:cxnSpLocks noChangeShapeType="1"/>
              <a:endCxn id="19465" idx="3"/>
            </p:cNvCxnSpPr>
            <p:nvPr/>
          </p:nvCxnSpPr>
          <p:spPr bwMode="auto">
            <a:xfrm flipH="1" flipV="1">
              <a:off x="7177088" y="3848101"/>
              <a:ext cx="785812" cy="90011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7086600" y="3810001"/>
              <a:ext cx="76200" cy="7461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6" name="Line 9"/>
            <p:cNvSpPr>
              <a:spLocks noChangeShapeType="1"/>
            </p:cNvSpPr>
            <p:nvPr/>
          </p:nvSpPr>
          <p:spPr bwMode="auto">
            <a:xfrm flipH="1" flipV="1">
              <a:off x="6477000" y="5410200"/>
              <a:ext cx="1066800" cy="76200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0"/>
            <p:cNvSpPr>
              <a:spLocks noChangeShapeType="1"/>
            </p:cNvSpPr>
            <p:nvPr/>
          </p:nvSpPr>
          <p:spPr bwMode="auto">
            <a:xfrm>
              <a:off x="6781801" y="5257800"/>
              <a:ext cx="290513" cy="3810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 flipH="1">
              <a:off x="6781800" y="5257800"/>
              <a:ext cx="304800" cy="3810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Freeform 12"/>
            <p:cNvSpPr>
              <a:spLocks/>
            </p:cNvSpPr>
            <p:nvPr/>
          </p:nvSpPr>
          <p:spPr bwMode="auto">
            <a:xfrm>
              <a:off x="7620000" y="4267200"/>
              <a:ext cx="635000" cy="914400"/>
            </a:xfrm>
            <a:custGeom>
              <a:avLst/>
              <a:gdLst>
                <a:gd name="T0" fmla="*/ 0 w 400"/>
                <a:gd name="T1" fmla="*/ 0 h 576"/>
                <a:gd name="T2" fmla="*/ 533400 w 400"/>
                <a:gd name="T3" fmla="*/ 152400 h 576"/>
                <a:gd name="T4" fmla="*/ 609600 w 400"/>
                <a:gd name="T5" fmla="*/ 914400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0" h="576">
                  <a:moveTo>
                    <a:pt x="0" y="0"/>
                  </a:moveTo>
                  <a:cubicBezTo>
                    <a:pt x="136" y="0"/>
                    <a:pt x="272" y="0"/>
                    <a:pt x="336" y="96"/>
                  </a:cubicBezTo>
                  <a:cubicBezTo>
                    <a:pt x="400" y="192"/>
                    <a:pt x="376" y="496"/>
                    <a:pt x="384" y="576"/>
                  </a:cubicBezTo>
                </a:path>
              </a:pathLst>
            </a:custGeom>
            <a:noFill/>
            <a:ln w="571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Freeform 13"/>
            <p:cNvSpPr>
              <a:spLocks/>
            </p:cNvSpPr>
            <p:nvPr/>
          </p:nvSpPr>
          <p:spPr bwMode="auto">
            <a:xfrm>
              <a:off x="5588000" y="4953000"/>
              <a:ext cx="431800" cy="685800"/>
            </a:xfrm>
            <a:custGeom>
              <a:avLst/>
              <a:gdLst>
                <a:gd name="T0" fmla="*/ 127000 w 272"/>
                <a:gd name="T1" fmla="*/ 685800 h 432"/>
                <a:gd name="T2" fmla="*/ 50800 w 272"/>
                <a:gd name="T3" fmla="*/ 228600 h 432"/>
                <a:gd name="T4" fmla="*/ 431800 w 272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432">
                  <a:moveTo>
                    <a:pt x="80" y="432"/>
                  </a:moveTo>
                  <a:cubicBezTo>
                    <a:pt x="40" y="324"/>
                    <a:pt x="0" y="216"/>
                    <a:pt x="32" y="144"/>
                  </a:cubicBezTo>
                  <a:cubicBezTo>
                    <a:pt x="64" y="72"/>
                    <a:pt x="168" y="36"/>
                    <a:pt x="272" y="0"/>
                  </a:cubicBezTo>
                </a:path>
              </a:pathLst>
            </a:custGeom>
            <a:noFill/>
            <a:ln w="5715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95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652154-58A9-4150-821E-088C64041FA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No cross edges in DFS on undirected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29394"/>
                <a:ext cx="10667832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During </a:t>
                </a:r>
                <a:r>
                  <a:rPr lang="en-US" altLang="en-US" sz="28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800" dirty="0"/>
                  <a:t> every vertex marked “</a:t>
                </a:r>
                <a:r>
                  <a:rPr lang="en-US" altLang="en-US" sz="2800" dirty="0">
                    <a:solidFill>
                      <a:srgbClr val="006600"/>
                    </a:solidFill>
                  </a:rPr>
                  <a:t>visited</a:t>
                </a:r>
                <a:r>
                  <a:rPr lang="en-US" altLang="en-US" sz="2800" dirty="0"/>
                  <a:t>” is a descendant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  	 in the DFS tree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lnSpc>
                    <a:spcPct val="90000"/>
                  </a:lnSpc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Claim: </a:t>
                </a:r>
                <a:r>
                  <a:rPr lang="en-US" alt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800" dirty="0"/>
                  <a:t>in the DFS tree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800" dirty="0"/>
                  <a:t>,  if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is an edge </a:t>
                </a:r>
                <a:r>
                  <a:rPr lang="en-US" altLang="en-US" sz="2800" i="1" dirty="0"/>
                  <a:t>not</a:t>
                </a:r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800" dirty="0"/>
                  <a:t>      	 then one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dirty="0"/>
                  <a:t> is an ancestor of the other in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800" dirty="0"/>
                  <a:t> </a:t>
                </a:r>
              </a:p>
              <a:p>
                <a:pPr lvl="2"/>
                <a:r>
                  <a:rPr lang="en-US" altLang="en-US" sz="2400" dirty="0"/>
                  <a:t>One of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dirty="0"/>
                  <a:t>or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is called first, suppose WLOG that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/>
                  <a:t> was called before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endParaRPr lang="en-US" altLang="en-US" sz="24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sz="2400" dirty="0"/>
                  <a:t>During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400" dirty="0"/>
                  <a:t>, the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examined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  <a:r>
                  <a:rPr lang="en-US" altLang="en-US" sz="2400" i="1" dirty="0"/>
                  <a:t>not</a:t>
                </a:r>
                <a:r>
                  <a:rPr lang="en-US" altLang="en-US" sz="2400" dirty="0"/>
                  <a:t> an edge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was already visited when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was examined during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/>
                  <a:t> was visited during the call to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) </a:t>
                </a:r>
                <a:r>
                  <a:rPr lang="en-US" alt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4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29394"/>
                <a:ext cx="10667832" cy="5200045"/>
              </a:xfrm>
              <a:blipFill>
                <a:blip r:embed="rId3"/>
                <a:stretch>
                  <a:fillRect l="-1143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Applications of Graph Traversal: Bipartiteness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238200"/>
                <a:ext cx="10441254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Definition:  </a:t>
                </a:r>
                <a:r>
                  <a:rPr lang="en-US" altLang="en-US" sz="2800" dirty="0"/>
                  <a:t>An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color its vertices 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008000"/>
                    </a:solidFill>
                  </a:rPr>
                  <a:t>green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so each edge has different color endpoints</a:t>
                </a: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Input:</a:t>
                </a:r>
                <a:r>
                  <a:rPr lang="en-US" altLang="en-US" sz="2800" dirty="0"/>
                  <a:t>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                                                                            </a:t>
                </a:r>
                <a:r>
                  <a:rPr lang="en-US" altLang="en-US" sz="28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 bipartite, output a coloring;  				 		        otherwise, output “NOT Bipartite”.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b="1" dirty="0">
                  <a:solidFill>
                    <a:srgbClr val="695082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Fact:</a:t>
                </a:r>
                <a:r>
                  <a:rPr lang="en-US" altLang="en-US" sz="2800" dirty="0"/>
                  <a:t>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contains an odd-length cycle </a:t>
                </a:r>
                <a:r>
                  <a:rPr lang="en-US" alt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800" dirty="0"/>
                  <a:t> it is not bipartite</a:t>
                </a:r>
                <a:endParaRPr lang="en-US" altLang="en-US" sz="10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8200"/>
                <a:ext cx="10441254" cy="5200045"/>
              </a:xfrm>
              <a:blipFill>
                <a:blip r:embed="rId3"/>
                <a:stretch>
                  <a:fillRect l="-1168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247B0-BD92-40C5-99CD-214B30AAE2F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Group 27" descr="A 5-cycle showing that a 2-coloring is impossible."/>
          <p:cNvGrpSpPr/>
          <p:nvPr/>
        </p:nvGrpSpPr>
        <p:grpSpPr>
          <a:xfrm>
            <a:off x="3616411" y="4743010"/>
            <a:ext cx="1395595" cy="1222107"/>
            <a:chOff x="3616411" y="4477002"/>
            <a:chExt cx="1395595" cy="1222107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3616411" y="491798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4157917" y="4477002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829126" y="4477002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4011862" y="5489447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/>
            <p:cNvCxnSpPr>
              <a:stCxn id="6" idx="6"/>
            </p:cNvCxnSpPr>
            <p:nvPr/>
          </p:nvCxnSpPr>
          <p:spPr>
            <a:xfrm>
              <a:off x="4340797" y="4568442"/>
              <a:ext cx="48832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3"/>
              <a:endCxn id="2" idx="7"/>
            </p:cNvCxnSpPr>
            <p:nvPr/>
          </p:nvCxnSpPr>
          <p:spPr>
            <a:xfrm flipH="1">
              <a:off x="3772509" y="4633100"/>
              <a:ext cx="412190" cy="3116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2" idx="5"/>
              <a:endCxn id="8" idx="1"/>
            </p:cNvCxnSpPr>
            <p:nvPr/>
          </p:nvCxnSpPr>
          <p:spPr>
            <a:xfrm>
              <a:off x="3772509" y="5074087"/>
              <a:ext cx="266135" cy="44214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794422" y="551622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>
              <a:stCxn id="8" idx="6"/>
              <a:endCxn id="17" idx="2"/>
            </p:cNvCxnSpPr>
            <p:nvPr/>
          </p:nvCxnSpPr>
          <p:spPr>
            <a:xfrm>
              <a:off x="4194742" y="5580887"/>
              <a:ext cx="599680" cy="2678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7" idx="0"/>
              <a:endCxn id="7" idx="4"/>
            </p:cNvCxnSpPr>
            <p:nvPr/>
          </p:nvCxnSpPr>
          <p:spPr>
            <a:xfrm flipV="1">
              <a:off x="4885862" y="4659882"/>
              <a:ext cx="34704" cy="856347"/>
            </a:xfrm>
            <a:prstGeom prst="line">
              <a:avLst/>
            </a:prstGeom>
            <a:noFill/>
            <a:ln w="28575" cap="flat" cmpd="sng" algn="ctr">
              <a:solidFill>
                <a:srgbClr val="0099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611686" y="4843862"/>
            <a:ext cx="492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cycle the two colors must alternate, 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00"/>
                </a:solidFill>
              </a:rPr>
              <a:t>green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 vertex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vertex</a:t>
            </a:r>
          </a:p>
          <a:p>
            <a:r>
              <a:rPr lang="en-US" dirty="0"/>
              <a:t>Can’t have either if length is not divisible by 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35887" y="4952271"/>
                <a:ext cx="2821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coloring the cycle part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 is impossible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87" y="4952271"/>
                <a:ext cx="2821021" cy="646331"/>
              </a:xfrm>
              <a:prstGeom prst="rect">
                <a:avLst/>
              </a:prstGeom>
              <a:blipFill>
                <a:blip r:embed="rId4"/>
                <a:stretch>
                  <a:fillRect l="-172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73F4E2-AB3C-1401-3AF1-CB235550B952}"/>
              </a:ext>
            </a:extLst>
          </p:cNvPr>
          <p:cNvSpPr txBox="1"/>
          <p:nvPr/>
        </p:nvSpPr>
        <p:spPr>
          <a:xfrm>
            <a:off x="4902513" y="4531703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0777C-AE75-2ADB-9B22-BEE0BE0FFD93}"/>
              </a:ext>
            </a:extLst>
          </p:cNvPr>
          <p:cNvSpPr txBox="1"/>
          <p:nvPr/>
        </p:nvSpPr>
        <p:spPr>
          <a:xfrm>
            <a:off x="4829126" y="5846895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BC328-5F80-20E0-97A0-A7C9B911979E}"/>
              </a:ext>
            </a:extLst>
          </p:cNvPr>
          <p:cNvSpPr txBox="1"/>
          <p:nvPr/>
        </p:nvSpPr>
        <p:spPr>
          <a:xfrm>
            <a:off x="3077408" y="5261878"/>
            <a:ext cx="8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green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5E405-4C56-0109-88D6-D5A5825D9BC0}"/>
              </a:ext>
            </a:extLst>
          </p:cNvPr>
          <p:cNvSpPr txBox="1"/>
          <p:nvPr/>
        </p:nvSpPr>
        <p:spPr>
          <a:xfrm>
            <a:off x="4103302" y="4458121"/>
            <a:ext cx="56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E15A87-BAF5-FC2B-4F9F-30AB30D8C772}"/>
              </a:ext>
            </a:extLst>
          </p:cNvPr>
          <p:cNvSpPr txBox="1"/>
          <p:nvPr/>
        </p:nvSpPr>
        <p:spPr>
          <a:xfrm>
            <a:off x="3819710" y="5862903"/>
            <a:ext cx="56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0" grpId="0"/>
      <p:bldP spid="12" grpId="0"/>
      <p:bldP spid="13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Applications of Graph Traversal: Bipartiteness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62395"/>
                <a:ext cx="10441254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WLOG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(“without loss of generality”): </a:t>
                </a:r>
                <a:r>
                  <a:rPr lang="en-US" altLang="en-US" sz="2800" dirty="0"/>
                  <a:t>Can assume that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 connected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Otherwise run on each component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Simple idea:</a:t>
                </a:r>
                <a:r>
                  <a:rPr lang="en-US" altLang="en-US" sz="2800" dirty="0"/>
                  <a:t> start coloring nodes starting at a given node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sz="2800" b="1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all neighbors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green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Color all their neighbors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dirty="0"/>
                  <a:t>, etc</a:t>
                </a:r>
                <a:r>
                  <a:rPr lang="en-US" altLang="en-US" i="1" dirty="0"/>
                  <a:t>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dirty="0"/>
                  <a:t>If you ever hit a node that was already colored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same</a:t>
                </a:r>
                <a:r>
                  <a:rPr lang="en-US" altLang="en-US" dirty="0"/>
                  <a:t> color as you want to color it, ignore it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dirty="0"/>
                  <a:t>the </a:t>
                </a:r>
                <a:r>
                  <a:rPr lang="en-US" altLang="en-US" b="1" dirty="0"/>
                  <a:t>opposite</a:t>
                </a:r>
                <a:r>
                  <a:rPr lang="en-US" altLang="en-US" dirty="0"/>
                  <a:t> color, output </a:t>
                </a:r>
                <a:r>
                  <a:rPr lang="en-US" altLang="en-US" i="1" dirty="0">
                    <a:solidFill>
                      <a:srgbClr val="695082"/>
                    </a:solidFill>
                  </a:rPr>
                  <a:t>“</a:t>
                </a:r>
                <a:r>
                  <a:rPr lang="en-US" altLang="en-US" dirty="0"/>
                  <a:t>NOT Bipartite</a:t>
                </a:r>
                <a:r>
                  <a:rPr lang="en-US" altLang="en-US" i="1" dirty="0">
                    <a:solidFill>
                      <a:srgbClr val="695082"/>
                    </a:solidFill>
                  </a:rPr>
                  <a:t>” </a:t>
                </a:r>
                <a:r>
                  <a:rPr lang="en-US" altLang="en-US" dirty="0"/>
                  <a:t>and halt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62395"/>
                <a:ext cx="10441254" cy="5200045"/>
              </a:xfrm>
              <a:blipFill>
                <a:blip r:embed="rId3"/>
                <a:stretch>
                  <a:fillRect l="-1168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247B0-BD92-40C5-99CD-214B30AAE2F2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0EF63-43AC-4F15-A11B-5CDE2FCC0D9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BFS gives Bipartiteness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70956"/>
                <a:ext cx="10806606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800" dirty="0"/>
                  <a:t>Run BFS assigning all vertices from layer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dirty="0"/>
                  <a:t> the color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i="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lvl="1" eaLnBrk="1" hangingPunct="1"/>
                <a:r>
                  <a:rPr lang="en-US" altLang="en-US" dirty="0"/>
                  <a:t>i.e.,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dirty="0"/>
                  <a:t> if they are in an even layer, </a:t>
                </a:r>
                <a:r>
                  <a:rPr lang="en-US" altLang="en-US" b="1" dirty="0">
                    <a:solidFill>
                      <a:srgbClr val="006600"/>
                    </a:solidFill>
                  </a:rPr>
                  <a:t>green</a:t>
                </a:r>
                <a:r>
                  <a:rPr lang="en-US" altLang="en-US" dirty="0"/>
                  <a:t> if in an odd layer </a:t>
                </a:r>
              </a:p>
              <a:p>
                <a:pPr lvl="1" eaLnBrk="1" hangingPunct="1"/>
                <a:endParaRPr lang="en-US" altLang="en-US" sz="3200" dirty="0"/>
              </a:p>
              <a:p>
                <a:pPr lvl="1"/>
                <a:r>
                  <a:rPr lang="en-US" altLang="en-US" dirty="0"/>
                  <a:t>if no edge joining two vertices of the same color </a:t>
                </a:r>
              </a:p>
              <a:p>
                <a:pPr lvl="2"/>
                <a:r>
                  <a:rPr lang="en-US" altLang="en-US" dirty="0"/>
                  <a:t>then it is a good coloring</a:t>
                </a:r>
              </a:p>
              <a:p>
                <a:pPr lvl="1"/>
                <a:r>
                  <a:rPr lang="en-US" altLang="en-US" dirty="0"/>
                  <a:t>otherwise</a:t>
                </a:r>
              </a:p>
              <a:p>
                <a:pPr lvl="2"/>
                <a:r>
                  <a:rPr lang="en-US" altLang="en-US" dirty="0"/>
                  <a:t>there is a bad edge; output “Not Bipartite”</a:t>
                </a: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dirty="0">
                    <a:solidFill>
                      <a:srgbClr val="C00000"/>
                    </a:solidFill>
                  </a:rPr>
                  <a:t>Why is that “Not Bipartite” output correct?</a:t>
                </a:r>
              </a:p>
              <a:p>
                <a:pPr marL="0" indent="0" eaLnBrk="1" hangingPunct="1"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70956"/>
                <a:ext cx="10806606" cy="5200045"/>
              </a:xfrm>
              <a:blipFill>
                <a:blip r:embed="rId3"/>
                <a:stretch>
                  <a:fillRect l="-112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1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does BFS work for Bipartiteness?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30265-6A4E-472B-81BE-9E70E7B0C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2232"/>
                <a:ext cx="110051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Recall:</a:t>
                </a:r>
                <a:r>
                  <a:rPr lang="en-US" sz="2800" dirty="0"/>
                  <a:t> A</a:t>
                </a:r>
                <a:r>
                  <a:rPr lang="en-US" altLang="en-US" sz="2800" dirty="0"/>
                  <a:t>ll edges join vertices on the same or adjacent BFS layers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Any “bad” edge must join two vertices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/>
                  <a:t> in the same layer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altLang="en-US" sz="2800" dirty="0">
                    <a:ea typeface="Cambria Math" panose="02040503050406030204" pitchFamily="18" charset="0"/>
                  </a:rPr>
                  <a:t>Say the layer with</a:t>
                </a:r>
                <a:r>
                  <a:rPr lang="en-US" altLang="en-US" sz="2800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800" b="1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/>
                  <a:t> have common ancestor at some level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800" b="1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altLang="en-US" sz="2800" b="1" baseline="-25000" dirty="0"/>
              </a:p>
              <a:p>
                <a:pPr marL="0" indent="0">
                  <a:buNone/>
                </a:pPr>
                <a:r>
                  <a:rPr lang="en-US" altLang="en-US" sz="2800" dirty="0"/>
                  <a:t> </a:t>
                </a:r>
                <a:endParaRPr lang="en-US" altLang="en-US" sz="2800" baseline="-25000" dirty="0"/>
              </a:p>
              <a:p>
                <a:pPr marL="0" indent="0">
                  <a:buNone/>
                </a:pPr>
                <a:r>
                  <a:rPr lang="en-US" altLang="en-US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330265-6A4E-472B-81BE-9E70E7B0C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2232"/>
                <a:ext cx="11005162" cy="5200045"/>
              </a:xfrm>
              <a:blipFill>
                <a:blip r:embed="rId3"/>
                <a:stretch>
                  <a:fillRect l="-110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4CF9F1-BC02-4225-B59F-D327F70CE808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71" name="Text Box 20"/>
              <p:cNvSpPr txBox="1">
                <a:spLocks noChangeArrowheads="1"/>
              </p:cNvSpPr>
              <p:nvPr/>
            </p:nvSpPr>
            <p:spPr bwMode="auto">
              <a:xfrm>
                <a:off x="2587749" y="4342139"/>
                <a:ext cx="5216428" cy="954107"/>
              </a:xfrm>
              <a:prstGeom prst="rect">
                <a:avLst/>
              </a:prstGeom>
              <a:noFill/>
              <a:ln w="2857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/>
                  <a:t>Odd cycle of length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2800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 dirty="0" err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altLang="en-US" sz="28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b="1" dirty="0">
                  <a:solidFill>
                    <a:srgbClr val="008000"/>
                  </a:solidFill>
                </a:endParaRPr>
              </a:p>
              <a:p>
                <a:r>
                  <a:rPr lang="en-US" alt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⇒</a:t>
                </a:r>
                <a:r>
                  <a:rPr lang="en-US" altLang="en-US" sz="2800" b="1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n-US" altLang="en-US" sz="2800" dirty="0">
                    <a:latin typeface="+mn-lt"/>
                    <a:ea typeface="Cambria Math" panose="02040503050406030204" pitchFamily="18" charset="0"/>
                  </a:rPr>
                  <a:t>Not Bipartite</a:t>
                </a:r>
                <a:endParaRPr lang="en-US" altLang="en-US" sz="2800" dirty="0"/>
              </a:p>
            </p:txBody>
          </p:sp>
        </mc:Choice>
        <mc:Fallback>
          <p:sp>
            <p:nvSpPr>
              <p:cNvPr id="2357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7749" y="4342139"/>
                <a:ext cx="5216428" cy="954107"/>
              </a:xfrm>
              <a:prstGeom prst="rect">
                <a:avLst/>
              </a:prstGeom>
              <a:blipFill>
                <a:blip r:embed="rId4"/>
                <a:stretch>
                  <a:fillRect l="-2091" t="-4938" b="-14815"/>
                </a:stretch>
              </a:blipFill>
              <a:ln w="2857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 descr="Diagram showing how edges in the same layer of BFS means that there is an odd cycle.">
            <a:extLst>
              <a:ext uri="{FF2B5EF4-FFF2-40B4-BE49-F238E27FC236}">
                <a16:creationId xmlns:a16="http://schemas.microsoft.com/office/drawing/2014/main" id="{1C70599D-D9A3-4126-889C-4721B442DEE2}"/>
              </a:ext>
            </a:extLst>
          </p:cNvPr>
          <p:cNvGrpSpPr/>
          <p:nvPr/>
        </p:nvGrpSpPr>
        <p:grpSpPr>
          <a:xfrm>
            <a:off x="8542958" y="2643347"/>
            <a:ext cx="2674656" cy="3250152"/>
            <a:chOff x="8542958" y="2323307"/>
            <a:chExt cx="2674656" cy="3250152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10011085" y="4920289"/>
              <a:ext cx="206885" cy="182880"/>
            </a:xfrm>
            <a:prstGeom prst="ellipse">
              <a:avLst/>
            </a:prstGeom>
            <a:solidFill>
              <a:srgbClr val="008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250787" y="2323307"/>
                  <a:ext cx="46358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8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57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50787" y="2323307"/>
                  <a:ext cx="4635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219245" y="3322657"/>
                  <a:ext cx="542136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en-US" sz="2800" b="1" i="1" baseline="-25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altLang="en-US" sz="2800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4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19245" y="3322657"/>
                  <a:ext cx="542136" cy="51328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437684" y="4794362"/>
                  <a:ext cx="546945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en-US" sz="2800" b="1" i="1" baseline="-25000" dirty="0" err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oMath>
                    </m:oMathPara>
                  </a14:m>
                  <a:endParaRPr lang="en-US" altLang="en-US" sz="2800" b="1" baseline="-250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37684" y="4794362"/>
                  <a:ext cx="546945" cy="513282"/>
                </a:xfrm>
                <a:prstGeom prst="rect">
                  <a:avLst/>
                </a:prstGeom>
                <a:blipFill>
                  <a:blip r:embed="rId7"/>
                  <a:stretch>
                    <a:fillRect b="-11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9241554" y="5093783"/>
                  <a:ext cx="46839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8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41554" y="5093783"/>
                  <a:ext cx="46839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887542" y="5111794"/>
                  <a:ext cx="45397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23569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87542" y="5111794"/>
                  <a:ext cx="45397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D136C8D3-A373-49C0-9130-5B0C7B477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663" y="354490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1998B503-01FC-4F65-A72E-048FC5E2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6365" y="255131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8C425275-CF0E-4197-B1BC-DCA64250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3140" y="4910903"/>
              <a:ext cx="182880" cy="182880"/>
            </a:xfrm>
            <a:prstGeom prst="ellipse">
              <a:avLst/>
            </a:prstGeom>
            <a:solidFill>
              <a:srgbClr val="008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ED9F489-685B-4370-BF42-41223414DB69}"/>
                </a:ext>
              </a:extLst>
            </p:cNvPr>
            <p:cNvCxnSpPr>
              <a:cxnSpLocks/>
              <a:stCxn id="22" idx="6"/>
              <a:endCxn id="23556" idx="2"/>
            </p:cNvCxnSpPr>
            <p:nvPr/>
          </p:nvCxnSpPr>
          <p:spPr>
            <a:xfrm>
              <a:off x="9546020" y="5002343"/>
              <a:ext cx="465065" cy="9386"/>
            </a:xfrm>
            <a:prstGeom prst="line">
              <a:avLst/>
            </a:prstGeom>
            <a:noFill/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34E9B7-77A1-4947-8959-0E599673DFEC}"/>
                </a:ext>
              </a:extLst>
            </p:cNvPr>
            <p:cNvCxnSpPr>
              <a:cxnSpLocks/>
              <a:stCxn id="22" idx="6"/>
              <a:endCxn id="23556" idx="2"/>
            </p:cNvCxnSpPr>
            <p:nvPr/>
          </p:nvCxnSpPr>
          <p:spPr>
            <a:xfrm>
              <a:off x="9546020" y="5002343"/>
              <a:ext cx="465065" cy="9386"/>
            </a:xfrm>
            <a:prstGeom prst="line">
              <a:avLst/>
            </a:prstGeom>
            <a:noFill/>
            <a:ln w="38100" cap="flat" cmpd="sng" algn="ctr">
              <a:solidFill>
                <a:srgbClr val="008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3FF087-AB09-46A6-B739-B82705759782}"/>
                </a:ext>
              </a:extLst>
            </p:cNvPr>
            <p:cNvSpPr/>
            <p:nvPr/>
          </p:nvSpPr>
          <p:spPr>
            <a:xfrm>
              <a:off x="9405759" y="3648485"/>
              <a:ext cx="429548" cy="1270449"/>
            </a:xfrm>
            <a:custGeom>
              <a:avLst/>
              <a:gdLst>
                <a:gd name="connsiteX0" fmla="*/ 429548 w 429548"/>
                <a:gd name="connsiteY0" fmla="*/ 0 h 1270449"/>
                <a:gd name="connsiteX1" fmla="*/ 8763 w 429548"/>
                <a:gd name="connsiteY1" fmla="*/ 331773 h 1270449"/>
                <a:gd name="connsiteX2" fmla="*/ 138235 w 429548"/>
                <a:gd name="connsiteY2" fmla="*/ 882032 h 1270449"/>
                <a:gd name="connsiteX3" fmla="*/ 65407 w 429548"/>
                <a:gd name="connsiteY3" fmla="*/ 1270449 h 12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48" h="1270449">
                  <a:moveTo>
                    <a:pt x="429548" y="0"/>
                  </a:moveTo>
                  <a:cubicBezTo>
                    <a:pt x="243431" y="92384"/>
                    <a:pt x="57315" y="184768"/>
                    <a:pt x="8763" y="331773"/>
                  </a:cubicBezTo>
                  <a:cubicBezTo>
                    <a:pt x="-39789" y="478778"/>
                    <a:pt x="128794" y="725586"/>
                    <a:pt x="138235" y="882032"/>
                  </a:cubicBezTo>
                  <a:cubicBezTo>
                    <a:pt x="147676" y="1038478"/>
                    <a:pt x="106541" y="1154463"/>
                    <a:pt x="65407" y="1270449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FE1936-2379-4D53-9D0B-592431CE187D}"/>
                </a:ext>
              </a:extLst>
            </p:cNvPr>
            <p:cNvSpPr/>
            <p:nvPr/>
          </p:nvSpPr>
          <p:spPr>
            <a:xfrm>
              <a:off x="9980964" y="3664669"/>
              <a:ext cx="406517" cy="1282592"/>
            </a:xfrm>
            <a:custGeom>
              <a:avLst/>
              <a:gdLst>
                <a:gd name="connsiteX0" fmla="*/ 0 w 421964"/>
                <a:gd name="connsiteY0" fmla="*/ 0 h 1238081"/>
                <a:gd name="connsiteX1" fmla="*/ 137565 w 421964"/>
                <a:gd name="connsiteY1" fmla="*/ 267037 h 1238081"/>
                <a:gd name="connsiteX2" fmla="*/ 420786 w 421964"/>
                <a:gd name="connsiteY2" fmla="*/ 598811 h 1238081"/>
                <a:gd name="connsiteX3" fmla="*/ 234669 w 421964"/>
                <a:gd name="connsiteY3" fmla="*/ 833480 h 1238081"/>
                <a:gd name="connsiteX4" fmla="*/ 137565 w 421964"/>
                <a:gd name="connsiteY4" fmla="*/ 1238081 h 123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964" h="1238081">
                  <a:moveTo>
                    <a:pt x="0" y="0"/>
                  </a:moveTo>
                  <a:cubicBezTo>
                    <a:pt x="33717" y="83617"/>
                    <a:pt x="67434" y="167235"/>
                    <a:pt x="137565" y="267037"/>
                  </a:cubicBezTo>
                  <a:cubicBezTo>
                    <a:pt x="207696" y="366839"/>
                    <a:pt x="404602" y="504404"/>
                    <a:pt x="420786" y="598811"/>
                  </a:cubicBezTo>
                  <a:cubicBezTo>
                    <a:pt x="436970" y="693218"/>
                    <a:pt x="281873" y="726935"/>
                    <a:pt x="234669" y="833480"/>
                  </a:cubicBezTo>
                  <a:cubicBezTo>
                    <a:pt x="187466" y="940025"/>
                    <a:pt x="162515" y="1089053"/>
                    <a:pt x="137565" y="1238081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6E15DC-A519-414D-BCE9-7717C0E8D236}"/>
                </a:ext>
              </a:extLst>
            </p:cNvPr>
            <p:cNvSpPr/>
            <p:nvPr/>
          </p:nvSpPr>
          <p:spPr>
            <a:xfrm>
              <a:off x="9891952" y="2717901"/>
              <a:ext cx="202301" cy="857756"/>
            </a:xfrm>
            <a:custGeom>
              <a:avLst/>
              <a:gdLst>
                <a:gd name="connsiteX0" fmla="*/ 202301 w 202301"/>
                <a:gd name="connsiteY0" fmla="*/ 0 h 857756"/>
                <a:gd name="connsiteX1" fmla="*/ 105196 w 202301"/>
                <a:gd name="connsiteY1" fmla="*/ 275129 h 857756"/>
                <a:gd name="connsiteX2" fmla="*/ 48552 w 202301"/>
                <a:gd name="connsiteY2" fmla="*/ 623087 h 857756"/>
                <a:gd name="connsiteX3" fmla="*/ 0 w 202301"/>
                <a:gd name="connsiteY3" fmla="*/ 857756 h 8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301" h="857756">
                  <a:moveTo>
                    <a:pt x="202301" y="0"/>
                  </a:moveTo>
                  <a:cubicBezTo>
                    <a:pt x="166561" y="85640"/>
                    <a:pt x="130821" y="171281"/>
                    <a:pt x="105196" y="275129"/>
                  </a:cubicBezTo>
                  <a:cubicBezTo>
                    <a:pt x="79571" y="378977"/>
                    <a:pt x="66085" y="525983"/>
                    <a:pt x="48552" y="623087"/>
                  </a:cubicBezTo>
                  <a:cubicBezTo>
                    <a:pt x="31019" y="720191"/>
                    <a:pt x="15509" y="788973"/>
                    <a:pt x="0" y="8577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E4822C-4C2D-462E-AED7-43FE24AD1555}"/>
                    </a:ext>
                  </a:extLst>
                </p:cNvPr>
                <p:cNvSpPr txBox="1"/>
                <p:nvPr/>
              </p:nvSpPr>
              <p:spPr>
                <a:xfrm>
                  <a:off x="10548585" y="4086651"/>
                  <a:ext cx="6690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E4822C-4C2D-462E-AED7-43FE24AD1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8585" y="4086651"/>
                  <a:ext cx="66902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5455" r="-10909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FEE553-40C2-445C-9544-5F9A34E4211D}"/>
                    </a:ext>
                  </a:extLst>
                </p:cNvPr>
                <p:cNvSpPr txBox="1"/>
                <p:nvPr/>
              </p:nvSpPr>
              <p:spPr>
                <a:xfrm>
                  <a:off x="8542958" y="4086651"/>
                  <a:ext cx="6690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0FEE553-40C2-445C-9544-5F9A34E42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2958" y="4086651"/>
                  <a:ext cx="66902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5455" r="-10909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078B52-C69B-4920-ABE1-D7E87ECEDD4E}"/>
                    </a:ext>
                  </a:extLst>
                </p:cNvPr>
                <p:cNvSpPr txBox="1"/>
                <p:nvPr/>
              </p:nvSpPr>
              <p:spPr>
                <a:xfrm>
                  <a:off x="9677365" y="4582598"/>
                  <a:ext cx="2532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078B52-C69B-4920-ABE1-D7E87ECED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365" y="4582598"/>
                  <a:ext cx="25327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6190" r="-2857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91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15D09A-EC1C-4D17-AEF2-5230BC7509A0}" type="slidenum">
              <a:rPr lang="en-US" altLang="en-US" sz="1600">
                <a:solidFill>
                  <a:schemeClr val="bg1"/>
                </a:solidFill>
                <a:latin typeface="+mn-lt"/>
              </a:rPr>
              <a:pPr/>
              <a:t>3</a:t>
            </a:fld>
            <a:endParaRPr lang="en-US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678773"/>
                <a:ext cx="10630477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The complexity of an algorithm associates a number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the worst/average-case/best time the algorithm takes, with each problem size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n</a:t>
                </a:r>
                <a:r>
                  <a:rPr lang="en-US" altLang="en-US" sz="2400" dirty="0"/>
                  <a:t>.</a:t>
                </a:r>
              </a:p>
              <a:p>
                <a:pPr eaLnBrk="1" hangingPunct="1"/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Mathematically,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is a function that maps positive integers giving problem size to positive real numbers giving number of steps.</a:t>
                </a:r>
              </a:p>
              <a:p>
                <a:pPr lvl="1" eaLnBrk="1" hangingPunct="1"/>
                <a:endParaRPr lang="en-US" altLang="en-US" sz="2400" dirty="0">
                  <a:sym typeface="Symbol" panose="05050102010706020507" pitchFamily="18" charset="2"/>
                </a:endParaRPr>
              </a:p>
              <a:p>
                <a:r>
                  <a:rPr lang="en-US" altLang="en-US" sz="2400" dirty="0">
                    <a:sym typeface="Symbol" panose="05050102010706020507" pitchFamily="18" charset="2"/>
                  </a:rPr>
                  <a:t>Sometimes we have more than one size parameter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=# of vertices,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𝒎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=# of edges in a graph. 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678773"/>
                <a:ext cx="10630477" cy="5200045"/>
              </a:xfrm>
              <a:blipFill>
                <a:blip r:embed="rId3"/>
                <a:stretch>
                  <a:fillRect l="-745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8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b="0" dirty="0"/>
                  <a:t>)</a:t>
                </a:r>
                <a:r>
                  <a:rPr lang="en-US" altLang="en-US" dirty="0"/>
                  <a:t> for a directed graph</a:t>
                </a:r>
              </a:p>
            </p:txBody>
          </p:sp>
        </mc:Choice>
        <mc:Fallback xmlns="">
          <p:sp>
            <p:nvSpPr>
              <p:cNvPr id="2457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9F93DD-93F1-43D8-A603-4A6746F34AA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FS on a graph showing tree and non-tree edges.">
            <a:extLst>
              <a:ext uri="{FF2B5EF4-FFF2-40B4-BE49-F238E27FC236}">
                <a16:creationId xmlns:a16="http://schemas.microsoft.com/office/drawing/2014/main" id="{CF455E93-6B1A-462B-9D52-09BBD11D9A3E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508760"/>
            <a:ext cx="6248400" cy="5105400"/>
            <a:chOff x="2667000" y="1600200"/>
            <a:chExt cx="6248400" cy="5105400"/>
          </a:xfrm>
        </p:grpSpPr>
        <p:sp>
          <p:nvSpPr>
            <p:cNvPr id="2458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8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58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58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58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458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458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459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459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459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>
              <a:off x="5181599" y="2743200"/>
              <a:ext cx="381001" cy="1524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46F75B-E7B0-190F-4403-63CE4A62AD48}"/>
              </a:ext>
            </a:extLst>
          </p:cNvPr>
          <p:cNvSpPr txBox="1"/>
          <p:nvPr/>
        </p:nvSpPr>
        <p:spPr>
          <a:xfrm>
            <a:off x="365760" y="1938373"/>
            <a:ext cx="3703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Nodes were visited in numeric order.</a:t>
            </a:r>
          </a:p>
          <a:p>
            <a:r>
              <a:rPr lang="en-US" dirty="0">
                <a:solidFill>
                  <a:srgbClr val="FF0000"/>
                </a:solidFill>
              </a:rPr>
              <a:t>How can we tell?</a:t>
            </a: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F2D773E1-2D7E-63F9-A3E3-8755C12D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280" y="1027906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</p:spTree>
    <p:extLst>
      <p:ext uri="{BB962C8B-B14F-4D97-AF65-F5344CB8AC3E}">
        <p14:creationId xmlns:p14="http://schemas.microsoft.com/office/powerpoint/2010/main" val="6871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DFS</a:t>
                </a:r>
                <a:r>
                  <a:rPr lang="en-US" altLang="en-US" b="0" dirty="0"/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b="0" dirty="0"/>
                  <a:t>)</a:t>
                </a:r>
              </a:p>
            </p:txBody>
          </p:sp>
        </mc:Choice>
        <mc:Fallback xmlns="">
          <p:sp>
            <p:nvSpPr>
              <p:cNvPr id="2560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3386" b="-25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 descr="Diagram of DFS tree with edges categorized as tree edges, back edges, forward edges, and right-to-left cross edges.">
            <a:extLst>
              <a:ext uri="{FF2B5EF4-FFF2-40B4-BE49-F238E27FC236}">
                <a16:creationId xmlns:a16="http://schemas.microsoft.com/office/drawing/2014/main" id="{6EAF7988-B70C-4A41-998E-E14A2F4E7ACD}"/>
              </a:ext>
            </a:extLst>
          </p:cNvPr>
          <p:cNvGrpSpPr/>
          <p:nvPr/>
        </p:nvGrpSpPr>
        <p:grpSpPr>
          <a:xfrm>
            <a:off x="2468880" y="914400"/>
            <a:ext cx="6248400" cy="5105400"/>
            <a:chOff x="2961004" y="914400"/>
            <a:chExt cx="6248400" cy="5105400"/>
          </a:xfrm>
        </p:grpSpPr>
        <p:sp>
          <p:nvSpPr>
            <p:cNvPr id="25604" name="Oval 3"/>
            <p:cNvSpPr>
              <a:spLocks noChangeArrowheads="1"/>
            </p:cNvSpPr>
            <p:nvPr/>
          </p:nvSpPr>
          <p:spPr bwMode="auto">
            <a:xfrm>
              <a:off x="6237604" y="914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5247004" y="1676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761604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5704204" y="4572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5704204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4408804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4408804" y="3505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4027804" y="4495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612" name="Oval 11"/>
            <p:cNvSpPr>
              <a:spLocks noChangeArrowheads="1"/>
            </p:cNvSpPr>
            <p:nvPr/>
          </p:nvSpPr>
          <p:spPr bwMode="auto">
            <a:xfrm>
              <a:off x="2961004" y="4953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5613" name="Oval 12"/>
            <p:cNvSpPr>
              <a:spLocks noChangeArrowheads="1"/>
            </p:cNvSpPr>
            <p:nvPr/>
          </p:nvSpPr>
          <p:spPr bwMode="auto">
            <a:xfrm>
              <a:off x="3570604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761604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828404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8828404" y="4114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flipH="1">
              <a:off x="5628004" y="12954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flipH="1">
              <a:off x="4789804" y="19812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4561204" y="27432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 flipH="1">
              <a:off x="4332604" y="38862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3342004" y="48006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3265804" y="5334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>
              <a:off x="4789804" y="27432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>
              <a:off x="5856604" y="4038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6618604" y="12192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990204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8142604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8980804" y="3657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8142604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V="1">
              <a:off x="3799204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flipV="1">
              <a:off x="3189604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flipH="1" flipV="1">
              <a:off x="5628004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flipH="1">
              <a:off x="6085204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flipH="1">
              <a:off x="3951604" y="48768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5" name="Line 34"/>
            <p:cNvSpPr>
              <a:spLocks noChangeShapeType="1"/>
            </p:cNvSpPr>
            <p:nvPr/>
          </p:nvSpPr>
          <p:spPr bwMode="auto">
            <a:xfrm>
              <a:off x="5475604" y="2057400"/>
              <a:ext cx="381000" cy="1524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40" name="Rectangle 39"/>
            <p:cNvSpPr>
              <a:spLocks noChangeArrowheads="1"/>
            </p:cNvSpPr>
            <p:nvPr/>
          </p:nvSpPr>
          <p:spPr bwMode="auto">
            <a:xfrm>
              <a:off x="6678153" y="5347643"/>
              <a:ext cx="2493888" cy="461665"/>
            </a:xfrm>
            <a:prstGeom prst="rect">
              <a:avLst/>
            </a:prstGeom>
            <a:noFill/>
            <a:ln w="28575">
              <a:solidFill>
                <a:srgbClr val="69508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</a:rPr>
                <a:t>NO </a:t>
              </a:r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sz="2400" b="1" dirty="0">
                  <a:solidFill>
                    <a:srgbClr val="695082"/>
                  </a:solidFill>
                  <a:latin typeface="Calibri" panose="020F0502020204030204" pitchFamily="34" charset="0"/>
                </a:rPr>
                <a:t> cross edges</a:t>
              </a:r>
            </a:p>
          </p:txBody>
        </p:sp>
      </p:grpSp>
      <p:sp>
        <p:nvSpPr>
          <p:cNvPr id="2" name="Rectangle 36">
            <a:extLst>
              <a:ext uri="{FF2B5EF4-FFF2-40B4-BE49-F238E27FC236}">
                <a16:creationId xmlns:a16="http://schemas.microsoft.com/office/drawing/2014/main" id="{BD4DAA6E-A621-B4C6-210A-9B4C47E5B399}"/>
              </a:ext>
            </a:extLst>
          </p:cNvPr>
          <p:cNvSpPr>
            <a:spLocks noChangeArrowheads="1"/>
          </p:cNvSpPr>
          <p:nvPr/>
        </p:nvSpPr>
        <p:spPr bwMode="auto">
          <a:xfrm rot="17988727">
            <a:off x="2555463" y="3497087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43E7FC5A-E3EE-37E8-F578-0517FF8C22E9}"/>
              </a:ext>
            </a:extLst>
          </p:cNvPr>
          <p:cNvSpPr>
            <a:spLocks noChangeArrowheads="1"/>
          </p:cNvSpPr>
          <p:nvPr/>
        </p:nvSpPr>
        <p:spPr bwMode="auto">
          <a:xfrm rot="2873999">
            <a:off x="7690986" y="2526629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78CFF85A-3E36-27F1-DFD2-622492321963}"/>
              </a:ext>
            </a:extLst>
          </p:cNvPr>
          <p:cNvSpPr>
            <a:spLocks noChangeArrowheads="1"/>
          </p:cNvSpPr>
          <p:nvPr/>
        </p:nvSpPr>
        <p:spPr bwMode="auto">
          <a:xfrm rot="17714758">
            <a:off x="2967525" y="5141565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987FA954-01E0-3A37-7545-AC1B0ADB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044" y="2353703"/>
            <a:ext cx="1065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forward </a:t>
            </a:r>
          </a:p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edge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5C325-ACB8-BCA2-16B4-1E438FBB2829}"/>
              </a:ext>
            </a:extLst>
          </p:cNvPr>
          <p:cNvSpPr txBox="1"/>
          <p:nvPr/>
        </p:nvSpPr>
        <p:spPr>
          <a:xfrm rot="231724">
            <a:off x="5570609" y="1733155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60B18-A0B1-1AB2-2336-1FCD876E49A5}"/>
              </a:ext>
            </a:extLst>
          </p:cNvPr>
          <p:cNvSpPr txBox="1"/>
          <p:nvPr/>
        </p:nvSpPr>
        <p:spPr>
          <a:xfrm rot="19295485">
            <a:off x="5821415" y="2835465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EB92C-33A7-D150-C3D6-28CB2F2B0E3C}"/>
              </a:ext>
            </a:extLst>
          </p:cNvPr>
          <p:cNvSpPr txBox="1"/>
          <p:nvPr/>
        </p:nvSpPr>
        <p:spPr>
          <a:xfrm rot="20129188">
            <a:off x="3819142" y="5111234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5800950-7395-5835-9858-864CA440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280" y="1027906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</p:spTree>
    <p:extLst>
      <p:ext uri="{BB962C8B-B14F-4D97-AF65-F5344CB8AC3E}">
        <p14:creationId xmlns:p14="http://schemas.microsoft.com/office/powerpoint/2010/main" val="16200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 of Directed 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575696"/>
                <a:ext cx="11069364" cy="520004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Before </a:t>
                </a:r>
                <a:r>
                  <a:rPr lang="en-US" altLang="en-US" dirty="0">
                    <a:solidFill>
                      <a:srgbClr val="0066CC"/>
                    </a:solidFill>
                  </a:rPr>
                  <a:t>DFS(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</a:rPr>
                  <a:t>) </a:t>
                </a:r>
                <a:r>
                  <a:rPr lang="en-US" altLang="en-US" dirty="0"/>
                  <a:t>returns, it visits all previously unvisited vertices reachable via directed paths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r>
                  <a:rPr lang="en-US" altLang="en-US" dirty="0"/>
                  <a:t>Every cycle contains a back edge in the DFS tree</a:t>
                </a:r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</p:txBody>
          </p:sp>
        </mc:Choice>
        <mc:Fallback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5696"/>
                <a:ext cx="11069364" cy="5200045"/>
              </a:xfrm>
              <a:blipFill>
                <a:blip r:embed="rId3"/>
                <a:stretch>
                  <a:fillRect l="-991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4AA81-ACF9-4DC1-A3F5-0CA6858E47E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3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Acyclic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685424"/>
                <a:ext cx="11163957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A directed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acyclic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it has no directed cycles</a:t>
                </a:r>
              </a:p>
              <a:p>
                <a:pPr lvl="1"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Terminology:</a:t>
                </a:r>
                <a:r>
                  <a:rPr lang="en-US" altLang="en-US" dirty="0"/>
                  <a:t>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</a:t>
                </a:r>
                <a:r>
                  <a:rPr lang="en-US" altLang="en-US" dirty="0"/>
                  <a:t>irected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</a:t>
                </a:r>
                <a:r>
                  <a:rPr lang="en-US" altLang="en-US" dirty="0"/>
                  <a:t>cyclic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g</a:t>
                </a:r>
                <a:r>
                  <a:rPr lang="en-US" altLang="en-US" dirty="0"/>
                  <a:t>raph is also called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DAG</a:t>
                </a:r>
              </a:p>
              <a:p>
                <a:pPr marL="0" indent="0" eaLnBrk="1" hangingPunct="1">
                  <a:buNone/>
                </a:pPr>
                <a:endParaRPr lang="en-US" altLang="en-US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After shrinking the strongly connected components of a directed graph to single vertices, the result is a DAG</a:t>
                </a:r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	</a:t>
                </a:r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685424"/>
                <a:ext cx="11163957" cy="5200045"/>
              </a:xfrm>
              <a:blipFill>
                <a:blip r:embed="rId3"/>
                <a:stretch>
                  <a:fillRect l="-109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13C2ED-9D5F-47F9-90F3-381D702BE98E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6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92816"/>
                <a:ext cx="11006303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 directed acyclic graph (DAG)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Output: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numbering</a:t>
                </a:r>
                <a:r>
                  <a:rPr lang="en-US" altLang="en-US" sz="2800" dirty="0"/>
                  <a:t> of the vertices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with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distinct </a:t>
                </a:r>
                <a:r>
                  <a:rPr lang="en-US" altLang="en-US" sz="2800" dirty="0"/>
                  <a:t>numbers from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800" dirty="0"/>
                  <a:t>so that edges only go from lower numbered to higher numbered vertices</a:t>
                </a:r>
              </a:p>
              <a:p>
                <a:pPr lvl="4" eaLnBrk="1" hangingPunct="1">
                  <a:lnSpc>
                    <a:spcPct val="80000"/>
                  </a:lnSpc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800" dirty="0"/>
                  <a:t>Applications:</a:t>
                </a:r>
              </a:p>
              <a:p>
                <a:pPr lvl="1" eaLnBrk="1" hangingPunct="1"/>
                <a:r>
                  <a:rPr lang="en-US" altLang="en-US" sz="2400" dirty="0"/>
                  <a:t>nodes represent tasks</a:t>
                </a:r>
              </a:p>
              <a:p>
                <a:pPr lvl="1" eaLnBrk="1" hangingPunct="1"/>
                <a:r>
                  <a:rPr lang="en-US" altLang="en-US" sz="2400" dirty="0"/>
                  <a:t>edges represent precedence between tasks</a:t>
                </a:r>
              </a:p>
              <a:p>
                <a:pPr lvl="1" eaLnBrk="1" hangingPunct="1"/>
                <a:r>
                  <a:rPr lang="en-US" altLang="en-US" sz="2400" dirty="0"/>
                  <a:t>topological sort gives a sequential schedule for solving them </a:t>
                </a:r>
              </a:p>
              <a:p>
                <a:pPr lvl="1" eaLnBrk="1" hangingPunct="1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800" dirty="0"/>
                  <a:t>Nice algorithmic paradigm for general directed graphs:</a:t>
                </a:r>
              </a:p>
              <a:p>
                <a:pPr lvl="1"/>
                <a:r>
                  <a:rPr lang="en-US" altLang="en-US" sz="2400" dirty="0"/>
                  <a:t>Process strongly connected components one-by-one in the order given by topological sort of the DAG you get from shrinking them.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92816"/>
                <a:ext cx="11006303" cy="5200045"/>
              </a:xfrm>
              <a:blipFill>
                <a:blip r:embed="rId3"/>
                <a:stretch>
                  <a:fillRect l="-1107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36416-C316-4FE8-922C-7C99ED8B5EF6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6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Acyclic Graph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BBD80-68C8-41C1-B607-CD9F0297F55F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irected acyclic graph">
            <a:extLst>
              <a:ext uri="{FF2B5EF4-FFF2-40B4-BE49-F238E27FC236}">
                <a16:creationId xmlns:a16="http://schemas.microsoft.com/office/drawing/2014/main" id="{1DE254ED-8B9E-4387-A0AC-6F4BD284768A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1508760"/>
            <a:ext cx="6248400" cy="5105400"/>
            <a:chOff x="2667000" y="1600200"/>
            <a:chExt cx="6248400" cy="5105400"/>
          </a:xfrm>
        </p:grpSpPr>
        <p:sp>
          <p:nvSpPr>
            <p:cNvPr id="2970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457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In-degree 0 vertices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502544"/>
                <a:ext cx="10228537" cy="520004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dirty="0"/>
                  <a:t> Every DAG has a vertex of in-degree 0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600" b="1" dirty="0">
                  <a:solidFill>
                    <a:srgbClr val="006600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dirty="0"/>
                  <a:t> By contradiction</a:t>
                </a:r>
                <a:endParaRPr lang="en-US" altLang="en-US" sz="2800" dirty="0"/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Suppose every vertex has some incoming edge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altLang="en-US" dirty="0"/>
                  <a:t>Consider following procedure:</a:t>
                </a:r>
              </a:p>
              <a:p>
                <a:pPr lvl="2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 </a:t>
                </a:r>
                <a:r>
                  <a:rPr lang="en-US" altLang="en-US" dirty="0">
                    <a:solidFill>
                      <a:srgbClr val="0066CC"/>
                    </a:solidFill>
                  </a:rPr>
                  <a:t>while (true) do</a:t>
                </a:r>
              </a:p>
              <a:p>
                <a:pPr lvl="3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28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= some predecessor of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After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steps where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=|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there will be a repeated vertex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This yields a cycle, contradicting that it is a DAG.</a:t>
                </a:r>
              </a:p>
            </p:txBody>
          </p:sp>
        </mc:Choice>
        <mc:Fallback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02544"/>
                <a:ext cx="10228537" cy="5200045"/>
              </a:xfrm>
              <a:blipFill>
                <a:blip r:embed="rId3"/>
                <a:stretch>
                  <a:fillRect l="-1192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C5B02D-0AF9-4751-BE24-554F7D8CF2BB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07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447680"/>
            <a:ext cx="9944757" cy="5200045"/>
          </a:xfrm>
        </p:spPr>
        <p:txBody>
          <a:bodyPr/>
          <a:lstStyle/>
          <a:p>
            <a:pPr eaLnBrk="1" hangingPunct="1"/>
            <a:r>
              <a:rPr lang="en-US" altLang="en-US" dirty="0"/>
              <a:t>Can do using DFS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Alternative simpler idea:</a:t>
            </a:r>
          </a:p>
          <a:p>
            <a:pPr lvl="1" eaLnBrk="1" hangingPunct="1"/>
            <a:r>
              <a:rPr lang="en-US" altLang="en-US" dirty="0"/>
              <a:t>Any vertex of in-degree 0 can be given number 1 to start</a:t>
            </a:r>
          </a:p>
          <a:p>
            <a:pPr lvl="1" eaLnBrk="1" hangingPunct="1"/>
            <a:r>
              <a:rPr lang="en-US" altLang="en-US" dirty="0"/>
              <a:t>Remove it from the graph</a:t>
            </a:r>
          </a:p>
          <a:p>
            <a:pPr lvl="1" eaLnBrk="1" hangingPunct="1"/>
            <a:r>
              <a:rPr lang="en-US" altLang="en-US" dirty="0"/>
              <a:t>Then give a vertex of in-degree 0 number 2</a:t>
            </a:r>
          </a:p>
          <a:p>
            <a:pPr lvl="1" eaLnBrk="1" hangingPunct="1"/>
            <a:r>
              <a:rPr lang="en-US" altLang="en-US" dirty="0"/>
              <a:t>Etc. 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8CF479-31E0-4592-BDA7-F389A009A07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53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148A3-95AB-4059-A515-FDF14827C1D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A directed acyclic graph before start of topological sort.">
            <a:extLst>
              <a:ext uri="{FF2B5EF4-FFF2-40B4-BE49-F238E27FC236}">
                <a16:creationId xmlns:a16="http://schemas.microsoft.com/office/drawing/2014/main" id="{4EEAE8F9-8B50-465B-A78B-59A3B83AD0E2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277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277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47895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148A3-95AB-4059-A515-FDF14827C1D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1st (source) node numbered ">
            <a:extLst>
              <a:ext uri="{FF2B5EF4-FFF2-40B4-BE49-F238E27FC236}">
                <a16:creationId xmlns:a16="http://schemas.microsoft.com/office/drawing/2014/main" id="{4EEAE8F9-8B50-465B-A78B-59A3B83AD0E2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277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7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78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8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280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280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79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168FFE-C349-4D8D-AFC8-F4A260E7CB20}" type="slidenum">
              <a:rPr lang="en-US" altLang="en-US" sz="1400">
                <a:solidFill>
                  <a:schemeClr val="bg1"/>
                </a:solidFill>
                <a:latin typeface="+mn-lt"/>
              </a:rPr>
              <a:pPr/>
              <a:t>4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Efficient =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54330"/>
                <a:ext cx="10242550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dirty="0"/>
                  <a:t>Polynomial time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Running time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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lvl="4" eaLnBrk="1" hangingPunct="1">
                  <a:defRPr/>
                </a:pPr>
                <a:endParaRPr lang="en-US" sz="1600" b="1" dirty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Why polynomial time?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If problem size grows by at most a constant factor then so does the running time</a:t>
                </a:r>
              </a:p>
              <a:p>
                <a:pPr lvl="2" eaLnBrk="1" hangingPunct="1">
                  <a:defRPr/>
                </a:pPr>
                <a:r>
                  <a:rPr lang="en-US" sz="2400" dirty="0"/>
                  <a:t>e.g.</a:t>
                </a:r>
                <a:r>
                  <a:rPr lang="en-US" sz="2400" b="1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 lvl="2" eaLnBrk="1" hangingPunct="1">
                  <a:defRPr/>
                </a:pPr>
                <a:r>
                  <a:rPr lang="en-US" sz="2400" dirty="0"/>
                  <a:t>polynomial-time is exactly the set of running times that have this property</a:t>
                </a:r>
              </a:p>
              <a:p>
                <a:pPr lvl="4" eaLnBrk="1" hangingPunct="1">
                  <a:defRPr/>
                </a:pPr>
                <a:endParaRPr lang="en-US" sz="1600" dirty="0"/>
              </a:p>
              <a:p>
                <a:pPr lvl="1" eaLnBrk="1" hangingPunct="1">
                  <a:defRPr/>
                </a:pPr>
                <a:r>
                  <a:rPr lang="en-US" sz="2400" dirty="0"/>
                  <a:t>Typical running times are small degree polynomials, mostly less than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dirty="0"/>
                  <a:t>, at worst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400" dirty="0"/>
                  <a:t> not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baseline="30000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358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54330"/>
                <a:ext cx="10242550" cy="5200045"/>
              </a:xfrm>
              <a:blipFill>
                <a:blip r:embed="rId3"/>
                <a:stretch>
                  <a:fillRect l="-1071" t="-1993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072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9BA0A-59F6-4CEF-95C6-5726A5FD682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1st two nodes numbered">
            <a:extLst>
              <a:ext uri="{FF2B5EF4-FFF2-40B4-BE49-F238E27FC236}">
                <a16:creationId xmlns:a16="http://schemas.microsoft.com/office/drawing/2014/main" id="{F3CBA340-1D07-4BC1-BAC6-2851FD828C8F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379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79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0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2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383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19344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947C8E-BAC5-476D-BEFE-5819D5B141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3 nodes numbered">
            <a:extLst>
              <a:ext uri="{FF2B5EF4-FFF2-40B4-BE49-F238E27FC236}">
                <a16:creationId xmlns:a16="http://schemas.microsoft.com/office/drawing/2014/main" id="{75FEB94F-F331-4847-AF01-5B903BC0B8EF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482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2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3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2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2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483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3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4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85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2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485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88142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6C7D28-46ED-491C-A4C2-75A03746481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4 nodes numbered">
            <a:extLst>
              <a:ext uri="{FF2B5EF4-FFF2-40B4-BE49-F238E27FC236}">
                <a16:creationId xmlns:a16="http://schemas.microsoft.com/office/drawing/2014/main" id="{88D3F8A2-F1BA-4B6F-8DDF-E45BE1B87AFB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5844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5845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6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7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49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1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2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3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4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6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2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3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4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5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6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7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8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69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0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1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2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3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4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5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6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7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5878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59864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94E289-A265-4E8A-826F-004DD108C961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5 nodes numbered">
            <a:extLst>
              <a:ext uri="{FF2B5EF4-FFF2-40B4-BE49-F238E27FC236}">
                <a16:creationId xmlns:a16="http://schemas.microsoft.com/office/drawing/2014/main" id="{BB164FFE-5917-447C-BC3A-F61B70F0C4E9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6868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69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0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1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2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3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4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5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6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7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8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79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0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2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3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5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6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7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8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89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0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1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2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3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4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5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6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7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8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899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900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6901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902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2882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343FBD-339D-47A4-BADD-651E90D7E70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6 nodes numbered">
            <a:extLst>
              <a:ext uri="{FF2B5EF4-FFF2-40B4-BE49-F238E27FC236}">
                <a16:creationId xmlns:a16="http://schemas.microsoft.com/office/drawing/2014/main" id="{58E8FCF6-59D9-479B-8979-450817B51D73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789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0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1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92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792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48768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AF2559-C11E-4D78-B1C5-D6E34DCE2127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7 nodes numbered">
            <a:extLst>
              <a:ext uri="{FF2B5EF4-FFF2-40B4-BE49-F238E27FC236}">
                <a16:creationId xmlns:a16="http://schemas.microsoft.com/office/drawing/2014/main" id="{D4470E3C-A00D-4EBA-92AA-D31DFC274F2B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891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1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2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3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94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895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77563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Topological Sort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62E3F8-BE11-4C45-A0C3-76A2E63FD82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8 nodes numbered">
            <a:extLst>
              <a:ext uri="{FF2B5EF4-FFF2-40B4-BE49-F238E27FC236}">
                <a16:creationId xmlns:a16="http://schemas.microsoft.com/office/drawing/2014/main" id="{4F248E49-AC00-4A5B-BDB2-B571F679B8E1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3994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4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5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5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6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97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997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19543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2509E8-7DA5-4E6C-B4FC-F6BFF4BB57E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9 nodes numbered">
            <a:extLst>
              <a:ext uri="{FF2B5EF4-FFF2-40B4-BE49-F238E27FC236}">
                <a16:creationId xmlns:a16="http://schemas.microsoft.com/office/drawing/2014/main" id="{0B67AC0D-F571-4A22-82C9-8238B3232095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0964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6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7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8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69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1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3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4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5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6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2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3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4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1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2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3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4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5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6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7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0998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693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58D33-7F7C-4D46-AE67-3E26AD00256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0 nodes numbered">
            <a:extLst>
              <a:ext uri="{FF2B5EF4-FFF2-40B4-BE49-F238E27FC236}">
                <a16:creationId xmlns:a16="http://schemas.microsoft.com/office/drawing/2014/main" id="{8C64BA1E-AFC8-42FF-B449-77459EB366A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1988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89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1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2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3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4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5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6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7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8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1999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3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2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3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4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5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6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7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8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19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20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2021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2022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56407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A482E0-3EBB-43B2-B6FD-6785F130627A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0 nodes numbered">
            <a:extLst>
              <a:ext uri="{FF2B5EF4-FFF2-40B4-BE49-F238E27FC236}">
                <a16:creationId xmlns:a16="http://schemas.microsoft.com/office/drawing/2014/main" id="{9C2C40BB-7E9B-404E-85B8-E19D7E6D9C6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3012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3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5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6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7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8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19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0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1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2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3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4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25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6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7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8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1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6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7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8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39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0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1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2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3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4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3045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3046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806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CBEA4-6855-4779-8611-D9AAEC3E3C5C}" type="slidenum">
              <a:rPr lang="en-US" altLang="en-US" sz="1400">
                <a:latin typeface="+mn-lt"/>
              </a:rPr>
              <a:pPr/>
              <a:t>5</a:t>
            </a:fld>
            <a:endParaRPr lang="en-US" altLang="en-US" sz="1400" dirty="0">
              <a:latin typeface="+mn-lt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Complexity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2092037" y="1385455"/>
            <a:ext cx="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092037" y="5424055"/>
            <a:ext cx="6553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2168237" y="1690255"/>
            <a:ext cx="6858000" cy="3289300"/>
          </a:xfrm>
          <a:custGeom>
            <a:avLst/>
            <a:gdLst>
              <a:gd name="T0" fmla="*/ 0 w 4320"/>
              <a:gd name="T1" fmla="*/ 2147483647 h 2072"/>
              <a:gd name="T2" fmla="*/ 241935000 w 4320"/>
              <a:gd name="T3" fmla="*/ 2147483647 h 2072"/>
              <a:gd name="T4" fmla="*/ 725805000 w 4320"/>
              <a:gd name="T5" fmla="*/ 2147483647 h 2072"/>
              <a:gd name="T6" fmla="*/ 1330642500 w 4320"/>
              <a:gd name="T7" fmla="*/ 2147483647 h 2072"/>
              <a:gd name="T8" fmla="*/ 1814512500 w 4320"/>
              <a:gd name="T9" fmla="*/ 2147483647 h 2072"/>
              <a:gd name="T10" fmla="*/ 2147483647 w 4320"/>
              <a:gd name="T11" fmla="*/ 2147483647 h 2072"/>
              <a:gd name="T12" fmla="*/ 2147483647 w 4320"/>
              <a:gd name="T13" fmla="*/ 2147483647 h 2072"/>
              <a:gd name="T14" fmla="*/ 2147483647 w 4320"/>
              <a:gd name="T15" fmla="*/ 2147483647 h 2072"/>
              <a:gd name="T16" fmla="*/ 2147483647 w 4320"/>
              <a:gd name="T17" fmla="*/ 2147483647 h 2072"/>
              <a:gd name="T18" fmla="*/ 2147483647 w 4320"/>
              <a:gd name="T19" fmla="*/ 2147483647 h 2072"/>
              <a:gd name="T20" fmla="*/ 2147483647 w 4320"/>
              <a:gd name="T21" fmla="*/ 2147483647 h 2072"/>
              <a:gd name="T22" fmla="*/ 2147483647 w 4320"/>
              <a:gd name="T23" fmla="*/ 2147483647 h 2072"/>
              <a:gd name="T24" fmla="*/ 2147483647 w 4320"/>
              <a:gd name="T25" fmla="*/ 2147483647 h 2072"/>
              <a:gd name="T26" fmla="*/ 2147483647 w 4320"/>
              <a:gd name="T27" fmla="*/ 2147483647 h 2072"/>
              <a:gd name="T28" fmla="*/ 2147483647 w 4320"/>
              <a:gd name="T29" fmla="*/ 2071568438 h 2072"/>
              <a:gd name="T30" fmla="*/ 2147483647 w 4320"/>
              <a:gd name="T31" fmla="*/ 2147483647 h 2072"/>
              <a:gd name="T32" fmla="*/ 2147483647 w 4320"/>
              <a:gd name="T33" fmla="*/ 1572577500 h 2072"/>
              <a:gd name="T34" fmla="*/ 2147483647 w 4320"/>
              <a:gd name="T35" fmla="*/ 1209675000 h 2072"/>
              <a:gd name="T36" fmla="*/ 2147483647 w 4320"/>
              <a:gd name="T37" fmla="*/ 725805000 h 2072"/>
              <a:gd name="T38" fmla="*/ 2147483647 w 4320"/>
              <a:gd name="T39" fmla="*/ 362902500 h 2072"/>
              <a:gd name="T40" fmla="*/ 2147483647 w 4320"/>
              <a:gd name="T41" fmla="*/ 0 h 20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320" h="2072">
                <a:moveTo>
                  <a:pt x="0" y="2016"/>
                </a:moveTo>
                <a:cubicBezTo>
                  <a:pt x="24" y="2044"/>
                  <a:pt x="48" y="2072"/>
                  <a:pt x="96" y="2064"/>
                </a:cubicBezTo>
                <a:cubicBezTo>
                  <a:pt x="144" y="2056"/>
                  <a:pt x="216" y="1984"/>
                  <a:pt x="288" y="1968"/>
                </a:cubicBezTo>
                <a:cubicBezTo>
                  <a:pt x="360" y="1952"/>
                  <a:pt x="456" y="1984"/>
                  <a:pt x="528" y="1968"/>
                </a:cubicBezTo>
                <a:cubicBezTo>
                  <a:pt x="600" y="1952"/>
                  <a:pt x="656" y="1880"/>
                  <a:pt x="720" y="1872"/>
                </a:cubicBezTo>
                <a:cubicBezTo>
                  <a:pt x="784" y="1864"/>
                  <a:pt x="816" y="1944"/>
                  <a:pt x="912" y="1920"/>
                </a:cubicBezTo>
                <a:cubicBezTo>
                  <a:pt x="1008" y="1896"/>
                  <a:pt x="1192" y="1752"/>
                  <a:pt x="1296" y="1728"/>
                </a:cubicBezTo>
                <a:cubicBezTo>
                  <a:pt x="1400" y="1704"/>
                  <a:pt x="1428" y="1847"/>
                  <a:pt x="1536" y="1776"/>
                </a:cubicBezTo>
                <a:cubicBezTo>
                  <a:pt x="1644" y="1705"/>
                  <a:pt x="1848" y="1334"/>
                  <a:pt x="1944" y="1302"/>
                </a:cubicBezTo>
                <a:cubicBezTo>
                  <a:pt x="2040" y="1270"/>
                  <a:pt x="2036" y="1561"/>
                  <a:pt x="2112" y="1584"/>
                </a:cubicBezTo>
                <a:cubicBezTo>
                  <a:pt x="2188" y="1607"/>
                  <a:pt x="2322" y="1545"/>
                  <a:pt x="2400" y="1440"/>
                </a:cubicBezTo>
                <a:cubicBezTo>
                  <a:pt x="2478" y="1335"/>
                  <a:pt x="2516" y="994"/>
                  <a:pt x="2580" y="954"/>
                </a:cubicBezTo>
                <a:cubicBezTo>
                  <a:pt x="2644" y="914"/>
                  <a:pt x="2694" y="1159"/>
                  <a:pt x="2784" y="1200"/>
                </a:cubicBezTo>
                <a:cubicBezTo>
                  <a:pt x="2874" y="1241"/>
                  <a:pt x="3038" y="1263"/>
                  <a:pt x="3120" y="1200"/>
                </a:cubicBezTo>
                <a:cubicBezTo>
                  <a:pt x="3202" y="1137"/>
                  <a:pt x="3204" y="878"/>
                  <a:pt x="3276" y="822"/>
                </a:cubicBezTo>
                <a:cubicBezTo>
                  <a:pt x="3348" y="766"/>
                  <a:pt x="3482" y="897"/>
                  <a:pt x="3552" y="864"/>
                </a:cubicBezTo>
                <a:cubicBezTo>
                  <a:pt x="3622" y="831"/>
                  <a:pt x="3632" y="688"/>
                  <a:pt x="3696" y="624"/>
                </a:cubicBezTo>
                <a:cubicBezTo>
                  <a:pt x="3760" y="560"/>
                  <a:pt x="3888" y="536"/>
                  <a:pt x="3936" y="480"/>
                </a:cubicBezTo>
                <a:cubicBezTo>
                  <a:pt x="3984" y="424"/>
                  <a:pt x="3944" y="344"/>
                  <a:pt x="3984" y="288"/>
                </a:cubicBezTo>
                <a:cubicBezTo>
                  <a:pt x="4024" y="232"/>
                  <a:pt x="4120" y="192"/>
                  <a:pt x="4176" y="144"/>
                </a:cubicBezTo>
                <a:cubicBezTo>
                  <a:pt x="4232" y="96"/>
                  <a:pt x="4296" y="24"/>
                  <a:pt x="432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Text Box 6"/>
              <p:cNvSpPr txBox="1">
                <a:spLocks noChangeArrowheads="1"/>
              </p:cNvSpPr>
              <p:nvPr/>
            </p:nvSpPr>
            <p:spPr bwMode="auto">
              <a:xfrm>
                <a:off x="3752563" y="5412944"/>
                <a:ext cx="271157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800" dirty="0">
                    <a:latin typeface="+mn-lt"/>
                  </a:rPr>
                  <a:t>Problem size 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  </a:t>
                </a:r>
              </a:p>
            </p:txBody>
          </p:sp>
        </mc:Choice>
        <mc:Fallback xmlns="">
          <p:sp>
            <p:nvSpPr>
              <p:cNvPr id="1229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563" y="5412944"/>
                <a:ext cx="2711576" cy="523220"/>
              </a:xfrm>
              <a:prstGeom prst="rect">
                <a:avLst/>
              </a:prstGeom>
              <a:blipFill>
                <a:blip r:embed="rId3"/>
                <a:stretch>
                  <a:fillRect l="-4730" t="-11628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Text Box 7"/>
          <p:cNvSpPr txBox="1">
            <a:spLocks noChangeArrowheads="1"/>
          </p:cNvSpPr>
          <p:nvPr/>
        </p:nvSpPr>
        <p:spPr bwMode="auto">
          <a:xfrm rot="-5439792">
            <a:off x="1212786" y="3212203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latin typeface="+mn-lt"/>
              </a:rPr>
              <a:t>Time</a:t>
            </a: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2158712" y="690130"/>
            <a:ext cx="7010400" cy="4114800"/>
          </a:xfrm>
          <a:custGeom>
            <a:avLst/>
            <a:gdLst>
              <a:gd name="T0" fmla="*/ 0 w 4416"/>
              <a:gd name="T1" fmla="*/ 2147483647 h 2592"/>
              <a:gd name="T2" fmla="*/ 2147483647 w 4416"/>
              <a:gd name="T3" fmla="*/ 2147483647 h 2592"/>
              <a:gd name="T4" fmla="*/ 2147483647 w 4416"/>
              <a:gd name="T5" fmla="*/ 0 h 2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16" h="2592">
                <a:moveTo>
                  <a:pt x="0" y="2592"/>
                </a:moveTo>
                <a:cubicBezTo>
                  <a:pt x="1048" y="2232"/>
                  <a:pt x="2096" y="1872"/>
                  <a:pt x="2832" y="1440"/>
                </a:cubicBezTo>
                <a:cubicBezTo>
                  <a:pt x="3568" y="1008"/>
                  <a:pt x="4152" y="240"/>
                  <a:pt x="44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2155537" y="588530"/>
            <a:ext cx="8013700" cy="4254500"/>
          </a:xfrm>
          <a:custGeom>
            <a:avLst/>
            <a:gdLst>
              <a:gd name="T0" fmla="*/ 0 w 5048"/>
              <a:gd name="T1" fmla="*/ 2147483647 h 2680"/>
              <a:gd name="T2" fmla="*/ 2147483647 w 5048"/>
              <a:gd name="T3" fmla="*/ 2147483647 h 2680"/>
              <a:gd name="T4" fmla="*/ 2147483647 w 5048"/>
              <a:gd name="T5" fmla="*/ 826611250 h 2680"/>
              <a:gd name="T6" fmla="*/ 2147483647 w 5048"/>
              <a:gd name="T7" fmla="*/ 100806250 h 2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8" h="2680">
                <a:moveTo>
                  <a:pt x="0" y="2680"/>
                </a:moveTo>
                <a:cubicBezTo>
                  <a:pt x="1048" y="2540"/>
                  <a:pt x="2096" y="2400"/>
                  <a:pt x="2880" y="2008"/>
                </a:cubicBezTo>
                <a:cubicBezTo>
                  <a:pt x="3664" y="1616"/>
                  <a:pt x="4360" y="656"/>
                  <a:pt x="4704" y="328"/>
                </a:cubicBezTo>
                <a:cubicBezTo>
                  <a:pt x="5048" y="0"/>
                  <a:pt x="4996" y="20"/>
                  <a:pt x="4944" y="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9" name="Text Box 8"/>
              <p:cNvSpPr txBox="1">
                <a:spLocks noChangeArrowheads="1"/>
              </p:cNvSpPr>
              <p:nvPr/>
            </p:nvSpPr>
            <p:spPr bwMode="auto">
              <a:xfrm>
                <a:off x="9162762" y="1602943"/>
                <a:ext cx="10615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en-US" sz="28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800" i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rgbClr val="0066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29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2762" y="1602943"/>
                <a:ext cx="10615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5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205C3F-F56F-467D-BDFA-AB89C05B40C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50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2 nodes numbered">
            <a:extLst>
              <a:ext uri="{FF2B5EF4-FFF2-40B4-BE49-F238E27FC236}">
                <a16:creationId xmlns:a16="http://schemas.microsoft.com/office/drawing/2014/main" id="{9DB9E5F9-B077-496D-9823-81980CC89927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4036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7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8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39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0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1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2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3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4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5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6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7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8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1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2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3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4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5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0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1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2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3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4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5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6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7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8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4069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4070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2994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F3977-4FE5-42A7-933F-A0DFB4725B60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51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 descr="DAG with first 13 nodes numbered">
            <a:extLst>
              <a:ext uri="{FF2B5EF4-FFF2-40B4-BE49-F238E27FC236}">
                <a16:creationId xmlns:a16="http://schemas.microsoft.com/office/drawing/2014/main" id="{11D47ACF-2E52-4433-B549-BCF7AE452B51}"/>
              </a:ext>
            </a:extLst>
          </p:cNvPr>
          <p:cNvGrpSpPr>
            <a:grpSpLocks noChangeAspect="1"/>
          </p:cNvGrpSpPr>
          <p:nvPr/>
        </p:nvGrpSpPr>
        <p:grpSpPr>
          <a:xfrm>
            <a:off x="2468880" y="914400"/>
            <a:ext cx="6248400" cy="5105400"/>
            <a:chOff x="2667000" y="1600200"/>
            <a:chExt cx="6248400" cy="5105400"/>
          </a:xfrm>
        </p:grpSpPr>
        <p:sp>
          <p:nvSpPr>
            <p:cNvPr id="45060" name="Oval 3"/>
            <p:cNvSpPr>
              <a:spLocks noChangeArrowheads="1"/>
            </p:cNvSpPr>
            <p:nvPr/>
          </p:nvSpPr>
          <p:spPr bwMode="auto">
            <a:xfrm>
              <a:off x="5943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1" name="Oval 4"/>
            <p:cNvSpPr>
              <a:spLocks noChangeArrowheads="1"/>
            </p:cNvSpPr>
            <p:nvPr/>
          </p:nvSpPr>
          <p:spPr bwMode="auto">
            <a:xfrm>
              <a:off x="495300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2" name="Oval 5"/>
            <p:cNvSpPr>
              <a:spLocks noChangeArrowheads="1"/>
            </p:cNvSpPr>
            <p:nvPr/>
          </p:nvSpPr>
          <p:spPr bwMode="auto">
            <a:xfrm>
              <a:off x="7467600" y="2590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3" name="Oval 6"/>
            <p:cNvSpPr>
              <a:spLocks noChangeArrowheads="1"/>
            </p:cNvSpPr>
            <p:nvPr/>
          </p:nvSpPr>
          <p:spPr bwMode="auto">
            <a:xfrm>
              <a:off x="5410200" y="5257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5064" name="Oval 7"/>
            <p:cNvSpPr>
              <a:spLocks noChangeArrowheads="1"/>
            </p:cNvSpPr>
            <p:nvPr/>
          </p:nvSpPr>
          <p:spPr bwMode="auto">
            <a:xfrm>
              <a:off x="5410200" y="4267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5" name="Oval 8"/>
            <p:cNvSpPr>
              <a:spLocks noChangeArrowheads="1"/>
            </p:cNvSpPr>
            <p:nvPr/>
          </p:nvSpPr>
          <p:spPr bwMode="auto">
            <a:xfrm>
              <a:off x="4114800" y="3048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6" name="Oval 9"/>
            <p:cNvSpPr>
              <a:spLocks noChangeArrowheads="1"/>
            </p:cNvSpPr>
            <p:nvPr/>
          </p:nvSpPr>
          <p:spPr bwMode="auto">
            <a:xfrm>
              <a:off x="4114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7" name="Oval 10"/>
            <p:cNvSpPr>
              <a:spLocks noChangeArrowheads="1"/>
            </p:cNvSpPr>
            <p:nvPr/>
          </p:nvSpPr>
          <p:spPr bwMode="auto">
            <a:xfrm>
              <a:off x="3733800" y="5181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8" name="Oval 11"/>
            <p:cNvSpPr>
              <a:spLocks noChangeArrowheads="1"/>
            </p:cNvSpPr>
            <p:nvPr/>
          </p:nvSpPr>
          <p:spPr bwMode="auto">
            <a:xfrm>
              <a:off x="2667000" y="5638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69" name="Oval 12"/>
            <p:cNvSpPr>
              <a:spLocks noChangeArrowheads="1"/>
            </p:cNvSpPr>
            <p:nvPr/>
          </p:nvSpPr>
          <p:spPr bwMode="auto">
            <a:xfrm>
              <a:off x="3276600" y="6324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0" name="Oval 13"/>
            <p:cNvSpPr>
              <a:spLocks noChangeArrowheads="1"/>
            </p:cNvSpPr>
            <p:nvPr/>
          </p:nvSpPr>
          <p:spPr bwMode="auto">
            <a:xfrm>
              <a:off x="746760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1" name="Oval 14"/>
            <p:cNvSpPr>
              <a:spLocks noChangeArrowheads="1"/>
            </p:cNvSpPr>
            <p:nvPr/>
          </p:nvSpPr>
          <p:spPr bwMode="auto">
            <a:xfrm>
              <a:off x="8534400" y="3886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2" name="Oval 15"/>
            <p:cNvSpPr>
              <a:spLocks noChangeArrowheads="1"/>
            </p:cNvSpPr>
            <p:nvPr/>
          </p:nvSpPr>
          <p:spPr bwMode="auto">
            <a:xfrm>
              <a:off x="8534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73" name="Line 16"/>
            <p:cNvSpPr>
              <a:spLocks noChangeShapeType="1"/>
            </p:cNvSpPr>
            <p:nvPr/>
          </p:nvSpPr>
          <p:spPr bwMode="auto">
            <a:xfrm flipH="1">
              <a:off x="5334000" y="19812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 flipH="1">
              <a:off x="4495800" y="26670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4267200" y="34290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6" name="Line 19"/>
            <p:cNvSpPr>
              <a:spLocks noChangeShapeType="1"/>
            </p:cNvSpPr>
            <p:nvPr/>
          </p:nvSpPr>
          <p:spPr bwMode="auto">
            <a:xfrm flipH="1">
              <a:off x="4038600" y="45720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7" name="Line 20"/>
            <p:cNvSpPr>
              <a:spLocks noChangeShapeType="1"/>
            </p:cNvSpPr>
            <p:nvPr/>
          </p:nvSpPr>
          <p:spPr bwMode="auto">
            <a:xfrm flipH="1">
              <a:off x="3048000" y="54864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8" name="Line 21"/>
            <p:cNvSpPr>
              <a:spLocks noChangeShapeType="1"/>
            </p:cNvSpPr>
            <p:nvPr/>
          </p:nvSpPr>
          <p:spPr bwMode="auto">
            <a:xfrm>
              <a:off x="2971800" y="6019800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79" name="Line 22"/>
            <p:cNvSpPr>
              <a:spLocks noChangeShapeType="1"/>
            </p:cNvSpPr>
            <p:nvPr/>
          </p:nvSpPr>
          <p:spPr bwMode="auto">
            <a:xfrm>
              <a:off x="4495800" y="34290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0" name="Line 23"/>
            <p:cNvSpPr>
              <a:spLocks noChangeShapeType="1"/>
            </p:cNvSpPr>
            <p:nvPr/>
          </p:nvSpPr>
          <p:spPr bwMode="auto">
            <a:xfrm>
              <a:off x="5562600" y="47244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1" name="Line 24"/>
            <p:cNvSpPr>
              <a:spLocks noChangeShapeType="1"/>
            </p:cNvSpPr>
            <p:nvPr/>
          </p:nvSpPr>
          <p:spPr bwMode="auto">
            <a:xfrm>
              <a:off x="6324600" y="19050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2" name="Line 25"/>
            <p:cNvSpPr>
              <a:spLocks noChangeShapeType="1"/>
            </p:cNvSpPr>
            <p:nvPr/>
          </p:nvSpPr>
          <p:spPr bwMode="auto">
            <a:xfrm>
              <a:off x="7696200" y="30480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3" name="Line 26"/>
            <p:cNvSpPr>
              <a:spLocks noChangeShapeType="1"/>
            </p:cNvSpPr>
            <p:nvPr/>
          </p:nvSpPr>
          <p:spPr bwMode="auto">
            <a:xfrm>
              <a:off x="7848600" y="38100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4" name="Line 27"/>
            <p:cNvSpPr>
              <a:spLocks noChangeShapeType="1"/>
            </p:cNvSpPr>
            <p:nvPr/>
          </p:nvSpPr>
          <p:spPr bwMode="auto">
            <a:xfrm>
              <a:off x="8686800" y="43434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5" name="Line 28"/>
            <p:cNvSpPr>
              <a:spLocks noChangeShapeType="1"/>
            </p:cNvSpPr>
            <p:nvPr/>
          </p:nvSpPr>
          <p:spPr bwMode="auto">
            <a:xfrm flipH="1" flipV="1">
              <a:off x="7848600" y="29718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6" name="Line 29"/>
            <p:cNvSpPr>
              <a:spLocks noChangeShapeType="1"/>
            </p:cNvSpPr>
            <p:nvPr/>
          </p:nvSpPr>
          <p:spPr bwMode="auto">
            <a:xfrm flipV="1">
              <a:off x="3505200" y="56388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7" name="Line 30"/>
            <p:cNvSpPr>
              <a:spLocks noChangeShapeType="1"/>
            </p:cNvSpPr>
            <p:nvPr/>
          </p:nvSpPr>
          <p:spPr bwMode="auto">
            <a:xfrm flipV="1">
              <a:off x="2895600" y="34290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8" name="Line 31"/>
            <p:cNvSpPr>
              <a:spLocks noChangeShapeType="1"/>
            </p:cNvSpPr>
            <p:nvPr/>
          </p:nvSpPr>
          <p:spPr bwMode="auto">
            <a:xfrm flipH="1" flipV="1">
              <a:off x="5334000" y="26670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89" name="Line 32"/>
            <p:cNvSpPr>
              <a:spLocks noChangeShapeType="1"/>
            </p:cNvSpPr>
            <p:nvPr/>
          </p:nvSpPr>
          <p:spPr bwMode="auto">
            <a:xfrm flipH="1">
              <a:off x="5791200" y="29718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0" name="Line 33"/>
            <p:cNvSpPr>
              <a:spLocks noChangeShapeType="1"/>
            </p:cNvSpPr>
            <p:nvPr/>
          </p:nvSpPr>
          <p:spPr bwMode="auto">
            <a:xfrm flipH="1">
              <a:off x="3657600" y="5562600"/>
              <a:ext cx="1752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1" name="Line 34"/>
            <p:cNvSpPr>
              <a:spLocks noChangeShapeType="1"/>
            </p:cNvSpPr>
            <p:nvPr/>
          </p:nvSpPr>
          <p:spPr bwMode="auto">
            <a:xfrm>
              <a:off x="5181600" y="27432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2" name="Line 35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093" name="Oval 36"/>
            <p:cNvSpPr>
              <a:spLocks noChangeArrowheads="1"/>
            </p:cNvSpPr>
            <p:nvPr/>
          </p:nvSpPr>
          <p:spPr bwMode="auto">
            <a:xfrm>
              <a:off x="7467600" y="1600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5094" name="Line 37"/>
            <p:cNvSpPr>
              <a:spLocks noChangeShapeType="1"/>
            </p:cNvSpPr>
            <p:nvPr/>
          </p:nvSpPr>
          <p:spPr bwMode="auto">
            <a:xfrm>
              <a:off x="7696200" y="19812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64115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1004E2-2C27-4F4D-94AB-06644990CA7D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52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grpSp>
        <p:nvGrpSpPr>
          <p:cNvPr id="3" name="Group 2" descr="DAG with all 14 nodes numbered">
            <a:extLst>
              <a:ext uri="{FF2B5EF4-FFF2-40B4-BE49-F238E27FC236}">
                <a16:creationId xmlns:a16="http://schemas.microsoft.com/office/drawing/2014/main" id="{E489239D-EAE5-42D7-8CE9-6B985B052FD3}"/>
              </a:ext>
            </a:extLst>
          </p:cNvPr>
          <p:cNvGrpSpPr/>
          <p:nvPr/>
        </p:nvGrpSpPr>
        <p:grpSpPr>
          <a:xfrm>
            <a:off x="2468880" y="914400"/>
            <a:ext cx="6248400" cy="5105400"/>
            <a:chOff x="2468880" y="914400"/>
            <a:chExt cx="6248400" cy="5105400"/>
          </a:xfrm>
        </p:grpSpPr>
        <p:sp>
          <p:nvSpPr>
            <p:cNvPr id="46084" name="Oval 3"/>
            <p:cNvSpPr>
              <a:spLocks noChangeArrowheads="1"/>
            </p:cNvSpPr>
            <p:nvPr/>
          </p:nvSpPr>
          <p:spPr bwMode="auto">
            <a:xfrm>
              <a:off x="5745480" y="914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5" name="Oval 4"/>
            <p:cNvSpPr>
              <a:spLocks noChangeArrowheads="1"/>
            </p:cNvSpPr>
            <p:nvPr/>
          </p:nvSpPr>
          <p:spPr bwMode="auto">
            <a:xfrm>
              <a:off x="4754880" y="1676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6" name="Oval 5"/>
            <p:cNvSpPr>
              <a:spLocks noChangeArrowheads="1"/>
            </p:cNvSpPr>
            <p:nvPr/>
          </p:nvSpPr>
          <p:spPr bwMode="auto">
            <a:xfrm>
              <a:off x="7269480" y="1905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87" name="Oval 6"/>
            <p:cNvSpPr>
              <a:spLocks noChangeArrowheads="1"/>
            </p:cNvSpPr>
            <p:nvPr/>
          </p:nvSpPr>
          <p:spPr bwMode="auto">
            <a:xfrm>
              <a:off x="5212080" y="4572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46088" name="Oval 7"/>
            <p:cNvSpPr>
              <a:spLocks noChangeArrowheads="1"/>
            </p:cNvSpPr>
            <p:nvPr/>
          </p:nvSpPr>
          <p:spPr bwMode="auto">
            <a:xfrm>
              <a:off x="5212080" y="3581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46089" name="Oval 8"/>
            <p:cNvSpPr>
              <a:spLocks noChangeArrowheads="1"/>
            </p:cNvSpPr>
            <p:nvPr/>
          </p:nvSpPr>
          <p:spPr bwMode="auto">
            <a:xfrm>
              <a:off x="3916680" y="2362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0" name="Oval 9"/>
            <p:cNvSpPr>
              <a:spLocks noChangeArrowheads="1"/>
            </p:cNvSpPr>
            <p:nvPr/>
          </p:nvSpPr>
          <p:spPr bwMode="auto">
            <a:xfrm>
              <a:off x="3916680" y="3505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1" name="Oval 10"/>
            <p:cNvSpPr>
              <a:spLocks noChangeArrowheads="1"/>
            </p:cNvSpPr>
            <p:nvPr/>
          </p:nvSpPr>
          <p:spPr bwMode="auto">
            <a:xfrm>
              <a:off x="3535680" y="4495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2" name="Oval 11"/>
            <p:cNvSpPr>
              <a:spLocks noChangeArrowheads="1"/>
            </p:cNvSpPr>
            <p:nvPr/>
          </p:nvSpPr>
          <p:spPr bwMode="auto">
            <a:xfrm>
              <a:off x="2468880" y="4953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3" name="Oval 12"/>
            <p:cNvSpPr>
              <a:spLocks noChangeArrowheads="1"/>
            </p:cNvSpPr>
            <p:nvPr/>
          </p:nvSpPr>
          <p:spPr bwMode="auto">
            <a:xfrm>
              <a:off x="3078480" y="5638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46094" name="Oval 13"/>
            <p:cNvSpPr>
              <a:spLocks noChangeArrowheads="1"/>
            </p:cNvSpPr>
            <p:nvPr/>
          </p:nvSpPr>
          <p:spPr bwMode="auto">
            <a:xfrm>
              <a:off x="7269480" y="28956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5" name="Oval 14"/>
            <p:cNvSpPr>
              <a:spLocks noChangeArrowheads="1"/>
            </p:cNvSpPr>
            <p:nvPr/>
          </p:nvSpPr>
          <p:spPr bwMode="auto">
            <a:xfrm>
              <a:off x="8336280" y="3200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6" name="Oval 15"/>
            <p:cNvSpPr>
              <a:spLocks noChangeArrowheads="1"/>
            </p:cNvSpPr>
            <p:nvPr/>
          </p:nvSpPr>
          <p:spPr bwMode="auto">
            <a:xfrm>
              <a:off x="8336280" y="41148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097" name="Line 16"/>
            <p:cNvSpPr>
              <a:spLocks noChangeShapeType="1"/>
            </p:cNvSpPr>
            <p:nvPr/>
          </p:nvSpPr>
          <p:spPr bwMode="auto">
            <a:xfrm flipH="1">
              <a:off x="5135880" y="1295400"/>
              <a:ext cx="68580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098" name="Line 17"/>
            <p:cNvSpPr>
              <a:spLocks noChangeShapeType="1"/>
            </p:cNvSpPr>
            <p:nvPr/>
          </p:nvSpPr>
          <p:spPr bwMode="auto">
            <a:xfrm flipH="1">
              <a:off x="4297680" y="1981200"/>
              <a:ext cx="45720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099" name="Line 18"/>
            <p:cNvSpPr>
              <a:spLocks noChangeShapeType="1"/>
            </p:cNvSpPr>
            <p:nvPr/>
          </p:nvSpPr>
          <p:spPr bwMode="auto">
            <a:xfrm>
              <a:off x="4069080" y="2743200"/>
              <a:ext cx="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0" name="Line 19"/>
            <p:cNvSpPr>
              <a:spLocks noChangeShapeType="1"/>
            </p:cNvSpPr>
            <p:nvPr/>
          </p:nvSpPr>
          <p:spPr bwMode="auto">
            <a:xfrm flipH="1">
              <a:off x="3840480" y="3886200"/>
              <a:ext cx="15240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1" name="Line 20"/>
            <p:cNvSpPr>
              <a:spLocks noChangeShapeType="1"/>
            </p:cNvSpPr>
            <p:nvPr/>
          </p:nvSpPr>
          <p:spPr bwMode="auto">
            <a:xfrm flipH="1">
              <a:off x="2849880" y="4800600"/>
              <a:ext cx="6858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2" name="Line 21"/>
            <p:cNvSpPr>
              <a:spLocks noChangeShapeType="1"/>
            </p:cNvSpPr>
            <p:nvPr/>
          </p:nvSpPr>
          <p:spPr bwMode="auto">
            <a:xfrm>
              <a:off x="2773680" y="5334000"/>
              <a:ext cx="304800" cy="304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3" name="Line 22"/>
            <p:cNvSpPr>
              <a:spLocks noChangeShapeType="1"/>
            </p:cNvSpPr>
            <p:nvPr/>
          </p:nvSpPr>
          <p:spPr bwMode="auto">
            <a:xfrm>
              <a:off x="4297680" y="2743200"/>
              <a:ext cx="990600" cy="838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4" name="Line 23"/>
            <p:cNvSpPr>
              <a:spLocks noChangeShapeType="1"/>
            </p:cNvSpPr>
            <p:nvPr/>
          </p:nvSpPr>
          <p:spPr bwMode="auto">
            <a:xfrm>
              <a:off x="5364480" y="4038600"/>
              <a:ext cx="0" cy="4572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5" name="Line 24"/>
            <p:cNvSpPr>
              <a:spLocks noChangeShapeType="1"/>
            </p:cNvSpPr>
            <p:nvPr/>
          </p:nvSpPr>
          <p:spPr bwMode="auto">
            <a:xfrm>
              <a:off x="6126480" y="1219200"/>
              <a:ext cx="1143000" cy="762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6" name="Line 25"/>
            <p:cNvSpPr>
              <a:spLocks noChangeShapeType="1"/>
            </p:cNvSpPr>
            <p:nvPr/>
          </p:nvSpPr>
          <p:spPr bwMode="auto">
            <a:xfrm>
              <a:off x="7498080" y="2362200"/>
              <a:ext cx="0" cy="533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7" name="Line 26"/>
            <p:cNvSpPr>
              <a:spLocks noChangeShapeType="1"/>
            </p:cNvSpPr>
            <p:nvPr/>
          </p:nvSpPr>
          <p:spPr bwMode="auto">
            <a:xfrm>
              <a:off x="7650480" y="3124200"/>
              <a:ext cx="609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8" name="Line 27"/>
            <p:cNvSpPr>
              <a:spLocks noChangeShapeType="1"/>
            </p:cNvSpPr>
            <p:nvPr/>
          </p:nvSpPr>
          <p:spPr bwMode="auto">
            <a:xfrm>
              <a:off x="8488680" y="3657600"/>
              <a:ext cx="0" cy="3810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09" name="Line 28"/>
            <p:cNvSpPr>
              <a:spLocks noChangeShapeType="1"/>
            </p:cNvSpPr>
            <p:nvPr/>
          </p:nvSpPr>
          <p:spPr bwMode="auto">
            <a:xfrm flipH="1" flipV="1">
              <a:off x="7650480" y="2286000"/>
              <a:ext cx="838200" cy="914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0" name="Line 29"/>
            <p:cNvSpPr>
              <a:spLocks noChangeShapeType="1"/>
            </p:cNvSpPr>
            <p:nvPr/>
          </p:nvSpPr>
          <p:spPr bwMode="auto">
            <a:xfrm flipV="1">
              <a:off x="3307080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1" name="Line 30"/>
            <p:cNvSpPr>
              <a:spLocks noChangeShapeType="1"/>
            </p:cNvSpPr>
            <p:nvPr/>
          </p:nvSpPr>
          <p:spPr bwMode="auto">
            <a:xfrm flipV="1">
              <a:off x="2697480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2" name="Line 31"/>
            <p:cNvSpPr>
              <a:spLocks noChangeShapeType="1"/>
            </p:cNvSpPr>
            <p:nvPr/>
          </p:nvSpPr>
          <p:spPr bwMode="auto">
            <a:xfrm flipH="1" flipV="1">
              <a:off x="5135880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3" name="Line 32"/>
            <p:cNvSpPr>
              <a:spLocks noChangeShapeType="1"/>
            </p:cNvSpPr>
            <p:nvPr/>
          </p:nvSpPr>
          <p:spPr bwMode="auto">
            <a:xfrm flipH="1">
              <a:off x="5593080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4" name="Line 33"/>
            <p:cNvSpPr>
              <a:spLocks noChangeShapeType="1"/>
            </p:cNvSpPr>
            <p:nvPr/>
          </p:nvSpPr>
          <p:spPr bwMode="auto">
            <a:xfrm flipH="1">
              <a:off x="3459480" y="4876800"/>
              <a:ext cx="1752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5" name="Line 34"/>
            <p:cNvSpPr>
              <a:spLocks noChangeShapeType="1"/>
            </p:cNvSpPr>
            <p:nvPr/>
          </p:nvSpPr>
          <p:spPr bwMode="auto">
            <a:xfrm>
              <a:off x="4983480" y="2057400"/>
              <a:ext cx="381000" cy="1447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6" name="Line 35"/>
            <p:cNvSpPr>
              <a:spLocks noChangeShapeType="1"/>
            </p:cNvSpPr>
            <p:nvPr/>
          </p:nvSpPr>
          <p:spPr bwMode="auto">
            <a:xfrm flipH="1">
              <a:off x="5593080" y="3276600"/>
              <a:ext cx="1676400" cy="12954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117" name="Oval 36"/>
            <p:cNvSpPr>
              <a:spLocks noChangeArrowheads="1"/>
            </p:cNvSpPr>
            <p:nvPr/>
          </p:nvSpPr>
          <p:spPr bwMode="auto">
            <a:xfrm>
              <a:off x="7269480" y="914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6118" name="Line 37"/>
            <p:cNvSpPr>
              <a:spLocks noChangeShapeType="1"/>
            </p:cNvSpPr>
            <p:nvPr/>
          </p:nvSpPr>
          <p:spPr bwMode="auto">
            <a:xfrm>
              <a:off x="7498080" y="1295400"/>
              <a:ext cx="0" cy="60960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85869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Implementing Topological Sort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1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383672"/>
                <a:ext cx="10773029" cy="520004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dirty="0"/>
                  <a:t>Go through all edges, computing array with in-degree for each vertex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400" dirty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Maintain a list of vertices of in-degree</a:t>
                </a:r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0033CC"/>
                  </a:solidFill>
                </a:endParaRPr>
              </a:p>
              <a:p>
                <a:pPr lvl="4" eaLnBrk="1" hangingPunct="1">
                  <a:defRPr/>
                </a:pPr>
                <a:endParaRPr lang="en-US" sz="1400" b="1" dirty="0">
                  <a:solidFill>
                    <a:srgbClr val="0033CC"/>
                  </a:solidFill>
                </a:endParaRPr>
              </a:p>
              <a:p>
                <a:pPr eaLnBrk="1" hangingPunct="1">
                  <a:defRPr/>
                </a:pPr>
                <a:r>
                  <a:rPr lang="en-US" sz="2800" dirty="0"/>
                  <a:t>Remove any vertex in list and number it</a:t>
                </a:r>
              </a:p>
              <a:p>
                <a:pPr lvl="4" eaLnBrk="1" hangingPunct="1">
                  <a:defRPr/>
                </a:pPr>
                <a:endParaRPr lang="en-US" sz="1400" dirty="0"/>
              </a:p>
              <a:p>
                <a:pPr eaLnBrk="1" hangingPunct="1">
                  <a:defRPr/>
                </a:pPr>
                <a:r>
                  <a:rPr lang="en-US" sz="2800" dirty="0"/>
                  <a:t>When a vertex is removed, decrease in-degree of each neighbor by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/>
                  <a:t>and add them to the list if their degree drops to</a:t>
                </a:r>
                <a:r>
                  <a:rPr lang="en-US" sz="28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33CC"/>
                    </a:solidFill>
                  </a:rPr>
                  <a:t> </a:t>
                </a:r>
              </a:p>
              <a:p>
                <a:pPr lvl="4" eaLnBrk="1" hangingPunct="1">
                  <a:defRPr/>
                </a:pPr>
                <a:endParaRPr lang="en-US" sz="1800" dirty="0"/>
              </a:p>
              <a:p>
                <a:pPr marL="0" indent="0">
                  <a:buNone/>
                  <a:defRPr/>
                </a:pPr>
                <a:r>
                  <a:rPr lang="en-US" sz="2800" dirty="0"/>
                  <a:t>Total cost: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31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83672"/>
                <a:ext cx="10773029" cy="5200045"/>
              </a:xfrm>
              <a:blipFill>
                <a:blip r:embed="rId3"/>
                <a:stretch>
                  <a:fillRect l="-1132" t="-199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DC825-3A9A-4086-B189-99176FE18FAC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53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9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Strongly Connected Components of Directed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667136"/>
                <a:ext cx="11484329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strongly connected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they are on a directed cycle (there are paths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and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).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sz="2400" dirty="0"/>
                  <a:t>Can partition vertices of any directed graph into </a:t>
                </a:r>
                <a:r>
                  <a:rPr lang="en-US" sz="2400" dirty="0">
                    <a:solidFill>
                      <a:srgbClr val="C00000"/>
                    </a:solidFill>
                  </a:rPr>
                  <a:t>strongly connected components: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all pairs of vertices in the same component are strongly connected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400" dirty="0"/>
                  <a:t>can’t merge components and keep property 1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Strongly connected components can be stored efficiently just like connected components</a:t>
                </a:r>
              </a:p>
              <a:p>
                <a:r>
                  <a:rPr lang="en-US" sz="2400" dirty="0"/>
                  <a:t>Can be found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using a DFS then a BFS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sz="2400" dirty="0"/>
                  <a:t>o a depth-first sort, keeping track of the order nodes are marked “fully-explored”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sz="2400" dirty="0"/>
                  <a:t>oing in order from least recent to most recent, run connected components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667136"/>
                <a:ext cx="11484329" cy="5200045"/>
              </a:xfrm>
              <a:blipFill>
                <a:blip r:embed="rId2"/>
                <a:stretch>
                  <a:fillRect l="-796" t="-1639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9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4613059" y="2084815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59781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3653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08064" y="2071613"/>
            <a:ext cx="2094747" cy="233427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12636" y="2705800"/>
            <a:ext cx="3976228" cy="40303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55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37" name="Rectangle 36"/>
          <p:cNvSpPr>
            <a:spLocks noChangeArrowheads="1"/>
          </p:cNvSpPr>
          <p:nvPr/>
        </p:nvSpPr>
        <p:spPr bwMode="auto">
          <a:xfrm rot="17988727">
            <a:off x="2582895" y="4009151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AF7988-B70C-4A41-998E-E14A2F4E7ACD}"/>
              </a:ext>
            </a:extLst>
          </p:cNvPr>
          <p:cNvGrpSpPr/>
          <p:nvPr/>
        </p:nvGrpSpPr>
        <p:grpSpPr>
          <a:xfrm>
            <a:off x="2468880" y="1472184"/>
            <a:ext cx="6248400" cy="5105400"/>
            <a:chOff x="2961004" y="914400"/>
            <a:chExt cx="6248400" cy="5105400"/>
          </a:xfrm>
        </p:grpSpPr>
        <p:sp>
          <p:nvSpPr>
            <p:cNvPr id="25604" name="Oval 3"/>
            <p:cNvSpPr>
              <a:spLocks noChangeArrowheads="1"/>
            </p:cNvSpPr>
            <p:nvPr/>
          </p:nvSpPr>
          <p:spPr bwMode="auto">
            <a:xfrm>
              <a:off x="6237604" y="914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>
              <a:off x="5247004" y="1676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761604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5704204" y="4572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5704204" y="3581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609" name="Oval 8"/>
            <p:cNvSpPr>
              <a:spLocks noChangeArrowheads="1"/>
            </p:cNvSpPr>
            <p:nvPr/>
          </p:nvSpPr>
          <p:spPr bwMode="auto">
            <a:xfrm>
              <a:off x="4408804" y="2362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5610" name="Oval 9"/>
            <p:cNvSpPr>
              <a:spLocks noChangeArrowheads="1"/>
            </p:cNvSpPr>
            <p:nvPr/>
          </p:nvSpPr>
          <p:spPr bwMode="auto">
            <a:xfrm>
              <a:off x="4408804" y="35052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5611" name="Oval 10"/>
            <p:cNvSpPr>
              <a:spLocks noChangeArrowheads="1"/>
            </p:cNvSpPr>
            <p:nvPr/>
          </p:nvSpPr>
          <p:spPr bwMode="auto">
            <a:xfrm>
              <a:off x="4027804" y="4495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5612" name="Oval 11"/>
            <p:cNvSpPr>
              <a:spLocks noChangeArrowheads="1"/>
            </p:cNvSpPr>
            <p:nvPr/>
          </p:nvSpPr>
          <p:spPr bwMode="auto">
            <a:xfrm>
              <a:off x="2961004" y="4953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5613" name="Oval 12"/>
            <p:cNvSpPr>
              <a:spLocks noChangeArrowheads="1"/>
            </p:cNvSpPr>
            <p:nvPr/>
          </p:nvSpPr>
          <p:spPr bwMode="auto">
            <a:xfrm>
              <a:off x="3570604" y="5638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761604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828404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8828404" y="41148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25617" name="Line 16"/>
            <p:cNvSpPr>
              <a:spLocks noChangeShapeType="1"/>
            </p:cNvSpPr>
            <p:nvPr/>
          </p:nvSpPr>
          <p:spPr bwMode="auto">
            <a:xfrm flipH="1">
              <a:off x="5628004" y="1295400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 flipH="1">
              <a:off x="4789804" y="19812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4561204" y="27432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 flipH="1">
              <a:off x="4332604" y="38862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3342004" y="4800600"/>
              <a:ext cx="6858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3265804" y="5334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>
              <a:off x="4789804" y="2743200"/>
              <a:ext cx="990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>
              <a:off x="5856604" y="4038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>
              <a:off x="6618604" y="1219200"/>
              <a:ext cx="1143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990204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8142604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8980804" y="36576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8142604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 flipV="1">
              <a:off x="3799204" y="4953000"/>
              <a:ext cx="381000" cy="685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1" name="Line 30"/>
            <p:cNvSpPr>
              <a:spLocks noChangeShapeType="1"/>
            </p:cNvSpPr>
            <p:nvPr/>
          </p:nvSpPr>
          <p:spPr bwMode="auto">
            <a:xfrm flipV="1">
              <a:off x="3189604" y="2743200"/>
              <a:ext cx="1219200" cy="2209800"/>
            </a:xfrm>
            <a:prstGeom prst="lin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2" name="Line 31"/>
            <p:cNvSpPr>
              <a:spLocks noChangeShapeType="1"/>
            </p:cNvSpPr>
            <p:nvPr/>
          </p:nvSpPr>
          <p:spPr bwMode="auto">
            <a:xfrm flipH="1" flipV="1">
              <a:off x="5628004" y="1981200"/>
              <a:ext cx="2133600" cy="1524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3" name="Line 32"/>
            <p:cNvSpPr>
              <a:spLocks noChangeShapeType="1"/>
            </p:cNvSpPr>
            <p:nvPr/>
          </p:nvSpPr>
          <p:spPr bwMode="auto">
            <a:xfrm flipH="1">
              <a:off x="6085204" y="2286000"/>
              <a:ext cx="1676400" cy="13716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4" name="Line 33"/>
            <p:cNvSpPr>
              <a:spLocks noChangeShapeType="1"/>
            </p:cNvSpPr>
            <p:nvPr/>
          </p:nvSpPr>
          <p:spPr bwMode="auto">
            <a:xfrm flipH="1">
              <a:off x="3951604" y="4876800"/>
              <a:ext cx="1752600" cy="76200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35" name="Line 34"/>
            <p:cNvSpPr>
              <a:spLocks noChangeShapeType="1"/>
            </p:cNvSpPr>
            <p:nvPr/>
          </p:nvSpPr>
          <p:spPr bwMode="auto">
            <a:xfrm>
              <a:off x="5475604" y="2057400"/>
              <a:ext cx="381000" cy="1524000"/>
            </a:xfrm>
            <a:prstGeom prst="line">
              <a:avLst/>
            </a:prstGeom>
            <a:noFill/>
            <a:ln w="38100" cap="rnd">
              <a:solidFill>
                <a:srgbClr val="0099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5103721" y="2868761"/>
            <a:ext cx="1065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forward </a:t>
            </a:r>
          </a:p>
          <a:p>
            <a:pPr algn="ctr"/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edge</a:t>
            </a: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6117336" y="5728300"/>
            <a:ext cx="223772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  <a:sym typeface="Symbol" panose="05050102010706020507" pitchFamily="18" charset="2"/>
              </a:rPr>
              <a:t>  </a:t>
            </a:r>
            <a:r>
              <a:rPr lang="en-US" altLang="en-US" sz="2400" b="1" dirty="0">
                <a:latin typeface="Calibri" panose="020F0502020204030204" pitchFamily="34" charset="0"/>
              </a:rPr>
              <a:t> tree edges   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85794D55-B6A1-8B75-2911-D8BA9DAE1BA5}"/>
              </a:ext>
            </a:extLst>
          </p:cNvPr>
          <p:cNvSpPr>
            <a:spLocks noChangeArrowheads="1"/>
          </p:cNvSpPr>
          <p:nvPr/>
        </p:nvSpPr>
        <p:spPr bwMode="auto">
          <a:xfrm rot="2873999">
            <a:off x="7718418" y="3038693"/>
            <a:ext cx="1235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 edge</a:t>
            </a: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CD0C1CAD-5766-EBF1-68F4-BC6AC46CF582}"/>
              </a:ext>
            </a:extLst>
          </p:cNvPr>
          <p:cNvSpPr>
            <a:spLocks noChangeArrowheads="1"/>
          </p:cNvSpPr>
          <p:nvPr/>
        </p:nvSpPr>
        <p:spPr bwMode="auto">
          <a:xfrm rot="17714758">
            <a:off x="2994957" y="5653629"/>
            <a:ext cx="668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93F60-B7B4-CFC1-08EE-E0142B9C6810}"/>
              </a:ext>
            </a:extLst>
          </p:cNvPr>
          <p:cNvSpPr txBox="1"/>
          <p:nvPr/>
        </p:nvSpPr>
        <p:spPr>
          <a:xfrm rot="231724">
            <a:off x="5570609" y="2290939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9BE7F-8F3C-3799-4FC3-2C96E2291AD2}"/>
              </a:ext>
            </a:extLst>
          </p:cNvPr>
          <p:cNvSpPr txBox="1"/>
          <p:nvPr/>
        </p:nvSpPr>
        <p:spPr>
          <a:xfrm rot="19295485">
            <a:off x="5821415" y="3393249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D6DA1-4A0E-B360-9BDA-B38E87CE5D9E}"/>
              </a:ext>
            </a:extLst>
          </p:cNvPr>
          <p:cNvSpPr txBox="1"/>
          <p:nvPr/>
        </p:nvSpPr>
        <p:spPr>
          <a:xfrm rot="20129188">
            <a:off x="3819142" y="5669018"/>
            <a:ext cx="1508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  <a:latin typeface="Calibri" panose="020F0502020204030204" pitchFamily="34" charset="0"/>
              </a:rPr>
              <a:t>cross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43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008064" y="2044181"/>
            <a:ext cx="2094747" cy="2334271"/>
            <a:chOff x="7008064" y="1513829"/>
            <a:chExt cx="2094747" cy="2334271"/>
          </a:xfrm>
        </p:grpSpPr>
        <p:sp>
          <p:nvSpPr>
            <p:cNvPr id="43" name="Oval 42"/>
            <p:cNvSpPr/>
            <p:nvPr/>
          </p:nvSpPr>
          <p:spPr>
            <a:xfrm>
              <a:off x="7008064" y="1513829"/>
              <a:ext cx="2094747" cy="23342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7269480" y="19050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5614" name="Oval 13"/>
            <p:cNvSpPr>
              <a:spLocks noChangeArrowheads="1"/>
            </p:cNvSpPr>
            <p:nvPr/>
          </p:nvSpPr>
          <p:spPr bwMode="auto">
            <a:xfrm>
              <a:off x="7269480" y="28956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8336280" y="3200400"/>
              <a:ext cx="381000" cy="38100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7498080" y="23622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7650480" y="3124200"/>
              <a:ext cx="609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7650480" y="2286000"/>
              <a:ext cx="838200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12636" y="2678368"/>
            <a:ext cx="3976228" cy="4030362"/>
            <a:chOff x="1812636" y="2148016"/>
            <a:chExt cx="3976228" cy="4030362"/>
          </a:xfrm>
        </p:grpSpPr>
        <p:sp>
          <p:nvSpPr>
            <p:cNvPr id="2" name="Oval 1"/>
            <p:cNvSpPr/>
            <p:nvPr/>
          </p:nvSpPr>
          <p:spPr>
            <a:xfrm>
              <a:off x="1812636" y="2148016"/>
              <a:ext cx="3976228" cy="40303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68880" y="2362200"/>
              <a:ext cx="3124200" cy="3657600"/>
              <a:chOff x="2468880" y="2362200"/>
              <a:chExt cx="3124200" cy="3657600"/>
            </a:xfrm>
          </p:grpSpPr>
          <p:sp>
            <p:nvSpPr>
              <p:cNvPr id="25607" name="Oval 6"/>
              <p:cNvSpPr>
                <a:spLocks noChangeArrowheads="1"/>
              </p:cNvSpPr>
              <p:nvPr/>
            </p:nvSpPr>
            <p:spPr bwMode="auto">
              <a:xfrm>
                <a:off x="5212080" y="45720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5608" name="Oval 7"/>
              <p:cNvSpPr>
                <a:spLocks noChangeArrowheads="1"/>
              </p:cNvSpPr>
              <p:nvPr/>
            </p:nvSpPr>
            <p:spPr bwMode="auto">
              <a:xfrm>
                <a:off x="5212080" y="35814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5609" name="Oval 8"/>
              <p:cNvSpPr>
                <a:spLocks noChangeArrowheads="1"/>
              </p:cNvSpPr>
              <p:nvPr/>
            </p:nvSpPr>
            <p:spPr bwMode="auto">
              <a:xfrm>
                <a:off x="3916680" y="23622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610" name="Oval 9"/>
              <p:cNvSpPr>
                <a:spLocks noChangeArrowheads="1"/>
              </p:cNvSpPr>
              <p:nvPr/>
            </p:nvSpPr>
            <p:spPr bwMode="auto">
              <a:xfrm>
                <a:off x="3916680" y="35052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5611" name="Oval 10"/>
              <p:cNvSpPr>
                <a:spLocks noChangeArrowheads="1"/>
              </p:cNvSpPr>
              <p:nvPr/>
            </p:nvSpPr>
            <p:spPr bwMode="auto">
              <a:xfrm>
                <a:off x="3535680" y="44958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5612" name="Oval 11"/>
              <p:cNvSpPr>
                <a:spLocks noChangeArrowheads="1"/>
              </p:cNvSpPr>
              <p:nvPr/>
            </p:nvSpPr>
            <p:spPr bwMode="auto">
              <a:xfrm>
                <a:off x="2468880" y="49530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5613" name="Oval 12"/>
              <p:cNvSpPr>
                <a:spLocks noChangeArrowheads="1"/>
              </p:cNvSpPr>
              <p:nvPr/>
            </p:nvSpPr>
            <p:spPr bwMode="auto">
              <a:xfrm>
                <a:off x="3078480" y="5638800"/>
                <a:ext cx="381000" cy="381000"/>
              </a:xfrm>
              <a:prstGeom prst="ellipse">
                <a:avLst/>
              </a:prstGeom>
              <a:solidFill>
                <a:srgbClr val="CCE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5619" name="Line 18"/>
              <p:cNvSpPr>
                <a:spLocks noChangeShapeType="1"/>
              </p:cNvSpPr>
              <p:nvPr/>
            </p:nvSpPr>
            <p:spPr bwMode="auto">
              <a:xfrm>
                <a:off x="4069080" y="2743200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0" name="Line 19"/>
              <p:cNvSpPr>
                <a:spLocks noChangeShapeType="1"/>
              </p:cNvSpPr>
              <p:nvPr/>
            </p:nvSpPr>
            <p:spPr bwMode="auto">
              <a:xfrm flipH="1">
                <a:off x="3840480" y="3886200"/>
                <a:ext cx="15240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1" name="Line 20"/>
              <p:cNvSpPr>
                <a:spLocks noChangeShapeType="1"/>
              </p:cNvSpPr>
              <p:nvPr/>
            </p:nvSpPr>
            <p:spPr bwMode="auto">
              <a:xfrm flipH="1">
                <a:off x="2849880" y="4800600"/>
                <a:ext cx="6858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2" name="Line 21"/>
              <p:cNvSpPr>
                <a:spLocks noChangeShapeType="1"/>
              </p:cNvSpPr>
              <p:nvPr/>
            </p:nvSpPr>
            <p:spPr bwMode="auto">
              <a:xfrm>
                <a:off x="2773680" y="5334000"/>
                <a:ext cx="3048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3" name="Line 22"/>
              <p:cNvSpPr>
                <a:spLocks noChangeShapeType="1"/>
              </p:cNvSpPr>
              <p:nvPr/>
            </p:nvSpPr>
            <p:spPr bwMode="auto">
              <a:xfrm>
                <a:off x="4297680" y="2743200"/>
                <a:ext cx="990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24" name="Line 23"/>
              <p:cNvSpPr>
                <a:spLocks noChangeShapeType="1"/>
              </p:cNvSpPr>
              <p:nvPr/>
            </p:nvSpPr>
            <p:spPr bwMode="auto">
              <a:xfrm>
                <a:off x="5364480" y="4038600"/>
                <a:ext cx="0" cy="457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0" name="Line 29"/>
              <p:cNvSpPr>
                <a:spLocks noChangeShapeType="1"/>
              </p:cNvSpPr>
              <p:nvPr/>
            </p:nvSpPr>
            <p:spPr bwMode="auto">
              <a:xfrm flipV="1">
                <a:off x="3307080" y="4953000"/>
                <a:ext cx="381000" cy="68580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1" name="Line 30"/>
              <p:cNvSpPr>
                <a:spLocks noChangeShapeType="1"/>
              </p:cNvSpPr>
              <p:nvPr/>
            </p:nvSpPr>
            <p:spPr bwMode="auto">
              <a:xfrm flipV="1">
                <a:off x="2697480" y="2743200"/>
                <a:ext cx="1219200" cy="220980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25634" name="Line 33"/>
              <p:cNvSpPr>
                <a:spLocks noChangeShapeType="1"/>
              </p:cNvSpPr>
              <p:nvPr/>
            </p:nvSpPr>
            <p:spPr bwMode="auto">
              <a:xfrm flipH="1">
                <a:off x="3459480" y="4876800"/>
                <a:ext cx="1752600" cy="7620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olid"/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/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4613059" y="205738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32349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09101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5745480" y="14447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754880" y="22067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auto">
          <a:xfrm>
            <a:off x="8336280" y="4645152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5135880" y="1825752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 flipH="1">
            <a:off x="4227067" y="2511551"/>
            <a:ext cx="527813" cy="4276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6126480" y="1749552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8488680" y="418795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 flipV="1">
            <a:off x="5135880" y="2511552"/>
            <a:ext cx="2133600" cy="152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 flipH="1">
            <a:off x="5549696" y="2816352"/>
            <a:ext cx="1719784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>
            <a:off x="4983480" y="2587752"/>
            <a:ext cx="381000" cy="1524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428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38" y="3870959"/>
            <a:ext cx="2100418" cy="2139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344" y="2302215"/>
            <a:ext cx="1245336" cy="139056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613059" y="2066527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09156" y="1341493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86376" y="4518245"/>
            <a:ext cx="680808" cy="66759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 Connected Components</a:t>
            </a:r>
            <a:endParaRPr lang="en-US" altLang="en-US" b="0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8E549-72ED-4AE2-B26C-59FBE551F645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5745480" y="14538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4754880" y="22158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16" name="Oval 15"/>
          <p:cNvSpPr>
            <a:spLocks noChangeArrowheads="1"/>
          </p:cNvSpPr>
          <p:nvPr/>
        </p:nvSpPr>
        <p:spPr bwMode="auto">
          <a:xfrm>
            <a:off x="8336280" y="4654296"/>
            <a:ext cx="381000" cy="3810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5135880" y="1834896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6126480" y="1758696"/>
            <a:ext cx="1253188" cy="761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28" name="Line 27"/>
          <p:cNvSpPr>
            <a:spLocks noChangeShapeType="1"/>
          </p:cNvSpPr>
          <p:nvPr/>
        </p:nvSpPr>
        <p:spPr bwMode="auto">
          <a:xfrm>
            <a:off x="8186376" y="3598785"/>
            <a:ext cx="302304" cy="9793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 flipH="1" flipV="1">
            <a:off x="5135878" y="2520694"/>
            <a:ext cx="2107466" cy="16455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3" name="Line 32"/>
          <p:cNvSpPr>
            <a:spLocks noChangeShapeType="1"/>
          </p:cNvSpPr>
          <p:nvPr/>
        </p:nvSpPr>
        <p:spPr bwMode="auto">
          <a:xfrm flipH="1">
            <a:off x="4754879" y="2822466"/>
            <a:ext cx="2488465" cy="156915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 flipH="1">
            <a:off x="4234555" y="2596896"/>
            <a:ext cx="627501" cy="136313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" name="Oval 5"/>
          <p:cNvSpPr/>
          <p:nvPr/>
        </p:nvSpPr>
        <p:spPr>
          <a:xfrm>
            <a:off x="7287108" y="2292097"/>
            <a:ext cx="1201572" cy="140068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3879561"/>
            <a:ext cx="2118856" cy="20786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37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52156-D7B1-4E46-8D40-2921BF330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C5518AA8-4DC0-24F4-28D0-286ECF55E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Strongly-Connected Components Usage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46D087E-FC87-7176-2193-2FF51AA44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392816"/>
            <a:ext cx="11006303" cy="5200045"/>
          </a:xfrm>
        </p:spPr>
        <p:txBody>
          <a:bodyPr>
            <a:noAutofit/>
          </a:bodyPr>
          <a:lstStyle/>
          <a:p>
            <a:pPr lvl="1" eaLnBrk="1" hangingPunct="1"/>
            <a:endParaRPr lang="en-US" altLang="en-US" sz="1000" dirty="0"/>
          </a:p>
          <a:p>
            <a:pPr marL="0" indent="0">
              <a:buNone/>
            </a:pPr>
            <a:r>
              <a:rPr lang="en-US" altLang="en-US" sz="2800" dirty="0"/>
              <a:t>Common algorithmic paradigm for general directed graphs:</a:t>
            </a:r>
          </a:p>
          <a:p>
            <a:pPr lvl="1"/>
            <a:r>
              <a:rPr lang="en-US" altLang="en-US" sz="2400" dirty="0"/>
              <a:t>Process strongly connected components one-by-one in the order given by topological sort of the DAG you get from shrinking them.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2ED2B102-58AF-6D43-F4FA-4461048E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36416-C316-4FE8-922C-7C99ED8B5EF6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58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O-notation etc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462642"/>
                <a:ext cx="10325677" cy="5200045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n-US" altLang="en-US" sz="2800" dirty="0"/>
                  <a:t>Given two positive functions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altLang="en-US" sz="28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there is a constant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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                                                         				      so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eventually always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 eaLnBrk="1" hangingPunct="1"/>
                <a:endParaRPr lang="en-US" altLang="en-US" sz="100" b="1" dirty="0">
                  <a:solidFill>
                    <a:srgbClr val="0066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for every constant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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                                                              				     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eventually always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/>
                <a:endParaRPr lang="en-US" altLang="en-US" sz="7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there is a constant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so that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								infinitely many values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for every constant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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                                                              				     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eventually always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2"/>
                <a:endParaRPr lang="en-US" altLang="en-US" sz="700" b="1" dirty="0">
                  <a:solidFill>
                    <a:srgbClr val="0066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62642"/>
                <a:ext cx="10325677" cy="5200045"/>
              </a:xfrm>
              <a:blipFill>
                <a:blip r:embed="rId3"/>
                <a:stretch>
                  <a:fillRect l="-1063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394341-05C0-4E87-B9CC-9B6EC9C352B0}" type="slidenum">
              <a:rPr lang="en-US" altLang="en-US" sz="1400">
                <a:latin typeface="+mn-lt"/>
              </a:rPr>
              <a:pPr/>
              <a:t>6</a:t>
            </a:fld>
            <a:endParaRPr lang="en-US" alt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5707915"/>
                <a:ext cx="1052102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Note: The definition of “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” is </a:t>
                </a:r>
                <a:r>
                  <a:rPr lang="en-US" altLang="en-US" i="1" dirty="0"/>
                  <a:t>almost</a:t>
                </a:r>
                <a:r>
                  <a:rPr lang="en-US" altLang="en-US" dirty="0"/>
                  <a:t> the same as “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is 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Calibri" panose="020F0502020204030204"/>
                  </a:rPr>
                  <a:t>not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alt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dirty="0"/>
                  <a:t>”  </a:t>
                </a:r>
              </a:p>
              <a:p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definition of “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𝛀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))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” is </a:t>
                </a:r>
                <a:r>
                  <a:rPr kumimoji="0" lang="en-US" alt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almost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same as “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𝒐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en-US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))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”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12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707915"/>
                <a:ext cx="10521022" cy="830997"/>
              </a:xfrm>
              <a:prstGeom prst="rect">
                <a:avLst/>
              </a:prstGeom>
              <a:blipFill>
                <a:blip r:embed="rId4"/>
                <a:stretch>
                  <a:fillRect l="-638" t="-583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Asymptotic Notation intuition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394341-05C0-4E87-B9CC-9B6EC9C352B0}" type="slidenum">
              <a:rPr lang="en-US" altLang="en-US" sz="1400">
                <a:latin typeface="+mn-lt"/>
              </a:rPr>
              <a:pPr/>
              <a:t>7</a:t>
            </a:fld>
            <a:endParaRPr lang="en-US" alt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 Box 4"/>
              <p:cNvSpPr txBox="1">
                <a:spLocks noChangeArrowheads="1"/>
              </p:cNvSpPr>
              <p:nvPr/>
            </p:nvSpPr>
            <p:spPr bwMode="auto">
              <a:xfrm>
                <a:off x="7128614" y="1193998"/>
                <a:ext cx="234262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+mn-lt"/>
                  </a:rPr>
                  <a:t>Ratio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2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614" y="1193998"/>
                <a:ext cx="2342629" cy="461665"/>
              </a:xfrm>
              <a:prstGeom prst="rect">
                <a:avLst/>
              </a:prstGeom>
              <a:blipFill>
                <a:blip r:embed="rId3"/>
                <a:stretch>
                  <a:fillRect l="-3896" t="-10526" r="-1299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D0D6C2E9-13BD-49AA-8166-8CB7FB27C2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0423" y="5644032"/>
                <a:ext cx="650805" cy="5232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en-US" sz="2800" dirty="0">
                    <a:latin typeface="+mn-lt"/>
                  </a:rPr>
                  <a:t>  </a:t>
                </a:r>
              </a:p>
            </p:txBody>
          </p:sp>
        </mc:Choice>
        <mc:Fallback xmlns="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D0D6C2E9-13BD-49AA-8166-8CB7FB27C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0423" y="5644032"/>
                <a:ext cx="6508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78BB10E-5961-4110-8C6B-C907EAB939C8}"/>
              </a:ext>
            </a:extLst>
          </p:cNvPr>
          <p:cNvGrpSpPr/>
          <p:nvPr/>
        </p:nvGrpSpPr>
        <p:grpSpPr>
          <a:xfrm>
            <a:off x="4669972" y="1022465"/>
            <a:ext cx="7532914" cy="4710755"/>
            <a:chOff x="4669972" y="1022465"/>
            <a:chExt cx="7532914" cy="4710755"/>
          </a:xfrm>
        </p:grpSpPr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1358104F-66A1-4035-98A5-182533A3B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972" y="1623303"/>
              <a:ext cx="43542" cy="4109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736D8BB8-DA96-4C13-9E3F-04A5F310E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3514" y="5732600"/>
              <a:ext cx="7478486" cy="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A6E755A-4A79-4C19-A9C0-1CDBC0826D14}"/>
                </a:ext>
              </a:extLst>
            </p:cNvPr>
            <p:cNvCxnSpPr/>
            <p:nvPr/>
          </p:nvCxnSpPr>
          <p:spPr>
            <a:xfrm>
              <a:off x="11937686" y="1022465"/>
              <a:ext cx="32641" cy="0"/>
            </a:xfrm>
            <a:prstGeom prst="lin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DCFEAB-8A81-4692-A005-C785BB189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3514" y="3075709"/>
              <a:ext cx="7478486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BF90AF-AE13-4B0D-9B4F-D082F9080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0857" y="4044538"/>
              <a:ext cx="7511143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33F3D7-7D64-4870-9485-476E047FEB31}"/>
                </a:ext>
              </a:extLst>
            </p:cNvPr>
            <p:cNvSpPr/>
            <p:nvPr/>
          </p:nvSpPr>
          <p:spPr>
            <a:xfrm>
              <a:off x="4680857" y="2438400"/>
              <a:ext cx="7478486" cy="1952006"/>
            </a:xfrm>
            <a:custGeom>
              <a:avLst/>
              <a:gdLst>
                <a:gd name="connsiteX0" fmla="*/ 0 w 7478486"/>
                <a:gd name="connsiteY0" fmla="*/ 0 h 1959632"/>
                <a:gd name="connsiteX1" fmla="*/ 326572 w 7478486"/>
                <a:gd name="connsiteY1" fmla="*/ 250371 h 1959632"/>
                <a:gd name="connsiteX2" fmla="*/ 968829 w 7478486"/>
                <a:gd name="connsiteY2" fmla="*/ 740229 h 1959632"/>
                <a:gd name="connsiteX3" fmla="*/ 1338943 w 7478486"/>
                <a:gd name="connsiteY3" fmla="*/ 936171 h 1959632"/>
                <a:gd name="connsiteX4" fmla="*/ 1796143 w 7478486"/>
                <a:gd name="connsiteY4" fmla="*/ 1164771 h 1959632"/>
                <a:gd name="connsiteX5" fmla="*/ 2177143 w 7478486"/>
                <a:gd name="connsiteY5" fmla="*/ 1415143 h 1959632"/>
                <a:gd name="connsiteX6" fmla="*/ 2460172 w 7478486"/>
                <a:gd name="connsiteY6" fmla="*/ 1698171 h 1959632"/>
                <a:gd name="connsiteX7" fmla="*/ 2982686 w 7478486"/>
                <a:gd name="connsiteY7" fmla="*/ 1915886 h 1959632"/>
                <a:gd name="connsiteX8" fmla="*/ 3243943 w 7478486"/>
                <a:gd name="connsiteY8" fmla="*/ 1937657 h 1959632"/>
                <a:gd name="connsiteX9" fmla="*/ 4016829 w 7478486"/>
                <a:gd name="connsiteY9" fmla="*/ 1665514 h 1959632"/>
                <a:gd name="connsiteX10" fmla="*/ 4561114 w 7478486"/>
                <a:gd name="connsiteY10" fmla="*/ 1545771 h 1959632"/>
                <a:gd name="connsiteX11" fmla="*/ 5127172 w 7478486"/>
                <a:gd name="connsiteY11" fmla="*/ 1458686 h 1959632"/>
                <a:gd name="connsiteX12" fmla="*/ 5519057 w 7478486"/>
                <a:gd name="connsiteY12" fmla="*/ 1436914 h 1959632"/>
                <a:gd name="connsiteX13" fmla="*/ 6063343 w 7478486"/>
                <a:gd name="connsiteY13" fmla="*/ 1295400 h 1959632"/>
                <a:gd name="connsiteX14" fmla="*/ 6716486 w 7478486"/>
                <a:gd name="connsiteY14" fmla="*/ 1382486 h 1959632"/>
                <a:gd name="connsiteX15" fmla="*/ 7478486 w 7478486"/>
                <a:gd name="connsiteY15" fmla="*/ 1262743 h 1959632"/>
                <a:gd name="connsiteX0" fmla="*/ 0 w 7478486"/>
                <a:gd name="connsiteY0" fmla="*/ 0 h 1952006"/>
                <a:gd name="connsiteX1" fmla="*/ 326572 w 7478486"/>
                <a:gd name="connsiteY1" fmla="*/ 250371 h 1952006"/>
                <a:gd name="connsiteX2" fmla="*/ 968829 w 7478486"/>
                <a:gd name="connsiteY2" fmla="*/ 740229 h 1952006"/>
                <a:gd name="connsiteX3" fmla="*/ 1338943 w 7478486"/>
                <a:gd name="connsiteY3" fmla="*/ 936171 h 1952006"/>
                <a:gd name="connsiteX4" fmla="*/ 1796143 w 7478486"/>
                <a:gd name="connsiteY4" fmla="*/ 1164771 h 1952006"/>
                <a:gd name="connsiteX5" fmla="*/ 2177143 w 7478486"/>
                <a:gd name="connsiteY5" fmla="*/ 1415143 h 1952006"/>
                <a:gd name="connsiteX6" fmla="*/ 2460172 w 7478486"/>
                <a:gd name="connsiteY6" fmla="*/ 1698171 h 1952006"/>
                <a:gd name="connsiteX7" fmla="*/ 2982686 w 7478486"/>
                <a:gd name="connsiteY7" fmla="*/ 1915886 h 1952006"/>
                <a:gd name="connsiteX8" fmla="*/ 3505200 w 7478486"/>
                <a:gd name="connsiteY8" fmla="*/ 1926772 h 1952006"/>
                <a:gd name="connsiteX9" fmla="*/ 4016829 w 7478486"/>
                <a:gd name="connsiteY9" fmla="*/ 1665514 h 1952006"/>
                <a:gd name="connsiteX10" fmla="*/ 4561114 w 7478486"/>
                <a:gd name="connsiteY10" fmla="*/ 1545771 h 1952006"/>
                <a:gd name="connsiteX11" fmla="*/ 5127172 w 7478486"/>
                <a:gd name="connsiteY11" fmla="*/ 1458686 h 1952006"/>
                <a:gd name="connsiteX12" fmla="*/ 5519057 w 7478486"/>
                <a:gd name="connsiteY12" fmla="*/ 1436914 h 1952006"/>
                <a:gd name="connsiteX13" fmla="*/ 6063343 w 7478486"/>
                <a:gd name="connsiteY13" fmla="*/ 1295400 h 1952006"/>
                <a:gd name="connsiteX14" fmla="*/ 6716486 w 7478486"/>
                <a:gd name="connsiteY14" fmla="*/ 1382486 h 1952006"/>
                <a:gd name="connsiteX15" fmla="*/ 7478486 w 7478486"/>
                <a:gd name="connsiteY15" fmla="*/ 1262743 h 1952006"/>
                <a:gd name="connsiteX0" fmla="*/ 0 w 7478486"/>
                <a:gd name="connsiteY0" fmla="*/ 0 h 1952006"/>
                <a:gd name="connsiteX1" fmla="*/ 326572 w 7478486"/>
                <a:gd name="connsiteY1" fmla="*/ 250371 h 1952006"/>
                <a:gd name="connsiteX2" fmla="*/ 968829 w 7478486"/>
                <a:gd name="connsiteY2" fmla="*/ 740229 h 1952006"/>
                <a:gd name="connsiteX3" fmla="*/ 1338943 w 7478486"/>
                <a:gd name="connsiteY3" fmla="*/ 936171 h 1952006"/>
                <a:gd name="connsiteX4" fmla="*/ 1796143 w 7478486"/>
                <a:gd name="connsiteY4" fmla="*/ 1164771 h 1952006"/>
                <a:gd name="connsiteX5" fmla="*/ 2177143 w 7478486"/>
                <a:gd name="connsiteY5" fmla="*/ 1415143 h 1952006"/>
                <a:gd name="connsiteX6" fmla="*/ 2460172 w 7478486"/>
                <a:gd name="connsiteY6" fmla="*/ 1698171 h 1952006"/>
                <a:gd name="connsiteX7" fmla="*/ 2982686 w 7478486"/>
                <a:gd name="connsiteY7" fmla="*/ 1915886 h 1952006"/>
                <a:gd name="connsiteX8" fmla="*/ 3505200 w 7478486"/>
                <a:gd name="connsiteY8" fmla="*/ 1926772 h 1952006"/>
                <a:gd name="connsiteX9" fmla="*/ 4016829 w 7478486"/>
                <a:gd name="connsiteY9" fmla="*/ 1665514 h 1952006"/>
                <a:gd name="connsiteX10" fmla="*/ 4561114 w 7478486"/>
                <a:gd name="connsiteY10" fmla="*/ 1545771 h 1952006"/>
                <a:gd name="connsiteX11" fmla="*/ 5127172 w 7478486"/>
                <a:gd name="connsiteY11" fmla="*/ 1458686 h 1952006"/>
                <a:gd name="connsiteX12" fmla="*/ 5519057 w 7478486"/>
                <a:gd name="connsiteY12" fmla="*/ 1436914 h 1952006"/>
                <a:gd name="connsiteX13" fmla="*/ 6063343 w 7478486"/>
                <a:gd name="connsiteY13" fmla="*/ 1295400 h 1952006"/>
                <a:gd name="connsiteX14" fmla="*/ 6716486 w 7478486"/>
                <a:gd name="connsiteY14" fmla="*/ 1382486 h 1952006"/>
                <a:gd name="connsiteX15" fmla="*/ 7478486 w 7478486"/>
                <a:gd name="connsiteY15" fmla="*/ 1371600 h 19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78486" h="1952006">
                  <a:moveTo>
                    <a:pt x="0" y="0"/>
                  </a:moveTo>
                  <a:lnTo>
                    <a:pt x="326572" y="250371"/>
                  </a:lnTo>
                  <a:cubicBezTo>
                    <a:pt x="488043" y="373742"/>
                    <a:pt x="800101" y="625929"/>
                    <a:pt x="968829" y="740229"/>
                  </a:cubicBezTo>
                  <a:cubicBezTo>
                    <a:pt x="1137557" y="854529"/>
                    <a:pt x="1201057" y="865414"/>
                    <a:pt x="1338943" y="936171"/>
                  </a:cubicBezTo>
                  <a:cubicBezTo>
                    <a:pt x="1476829" y="1006928"/>
                    <a:pt x="1656443" y="1084942"/>
                    <a:pt x="1796143" y="1164771"/>
                  </a:cubicBezTo>
                  <a:cubicBezTo>
                    <a:pt x="1935843" y="1244600"/>
                    <a:pt x="2066472" y="1326243"/>
                    <a:pt x="2177143" y="1415143"/>
                  </a:cubicBezTo>
                  <a:cubicBezTo>
                    <a:pt x="2287815" y="1504043"/>
                    <a:pt x="2325915" y="1614714"/>
                    <a:pt x="2460172" y="1698171"/>
                  </a:cubicBezTo>
                  <a:cubicBezTo>
                    <a:pt x="2594429" y="1781628"/>
                    <a:pt x="2808515" y="1877786"/>
                    <a:pt x="2982686" y="1915886"/>
                  </a:cubicBezTo>
                  <a:cubicBezTo>
                    <a:pt x="3156857" y="1953986"/>
                    <a:pt x="3332843" y="1968501"/>
                    <a:pt x="3505200" y="1926772"/>
                  </a:cubicBezTo>
                  <a:cubicBezTo>
                    <a:pt x="3677557" y="1885043"/>
                    <a:pt x="3840843" y="1729014"/>
                    <a:pt x="4016829" y="1665514"/>
                  </a:cubicBezTo>
                  <a:cubicBezTo>
                    <a:pt x="4192815" y="1602014"/>
                    <a:pt x="4376057" y="1580242"/>
                    <a:pt x="4561114" y="1545771"/>
                  </a:cubicBezTo>
                  <a:cubicBezTo>
                    <a:pt x="4746171" y="1511300"/>
                    <a:pt x="4967515" y="1476829"/>
                    <a:pt x="5127172" y="1458686"/>
                  </a:cubicBezTo>
                  <a:cubicBezTo>
                    <a:pt x="5286829" y="1440543"/>
                    <a:pt x="5363029" y="1464128"/>
                    <a:pt x="5519057" y="1436914"/>
                  </a:cubicBezTo>
                  <a:cubicBezTo>
                    <a:pt x="5675085" y="1409700"/>
                    <a:pt x="5863772" y="1304471"/>
                    <a:pt x="6063343" y="1295400"/>
                  </a:cubicBezTo>
                  <a:cubicBezTo>
                    <a:pt x="6262914" y="1286329"/>
                    <a:pt x="6480629" y="1387929"/>
                    <a:pt x="6716486" y="1382486"/>
                  </a:cubicBezTo>
                  <a:cubicBezTo>
                    <a:pt x="6952343" y="1377043"/>
                    <a:pt x="7215414" y="1428750"/>
                    <a:pt x="7478486" y="137160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A6FBC4-8960-4019-B671-86E2EBEABC4F}"/>
                </a:ext>
              </a:extLst>
            </p:cNvPr>
            <p:cNvSpPr/>
            <p:nvPr/>
          </p:nvSpPr>
          <p:spPr>
            <a:xfrm>
              <a:off x="4713514" y="1164771"/>
              <a:ext cx="7489372" cy="3755572"/>
            </a:xfrm>
            <a:custGeom>
              <a:avLst/>
              <a:gdLst>
                <a:gd name="connsiteX0" fmla="*/ 0 w 7489372"/>
                <a:gd name="connsiteY0" fmla="*/ 3755572 h 3755572"/>
                <a:gd name="connsiteX1" fmla="*/ 391886 w 7489372"/>
                <a:gd name="connsiteY1" fmla="*/ 3592286 h 3755572"/>
                <a:gd name="connsiteX2" fmla="*/ 849086 w 7489372"/>
                <a:gd name="connsiteY2" fmla="*/ 3701143 h 3755572"/>
                <a:gd name="connsiteX3" fmla="*/ 1894115 w 7489372"/>
                <a:gd name="connsiteY3" fmla="*/ 2699658 h 3755572"/>
                <a:gd name="connsiteX4" fmla="*/ 2612572 w 7489372"/>
                <a:gd name="connsiteY4" fmla="*/ 3156858 h 3755572"/>
                <a:gd name="connsiteX5" fmla="*/ 3733800 w 7489372"/>
                <a:gd name="connsiteY5" fmla="*/ 2351315 h 3755572"/>
                <a:gd name="connsiteX6" fmla="*/ 4365172 w 7489372"/>
                <a:gd name="connsiteY6" fmla="*/ 2296886 h 3755572"/>
                <a:gd name="connsiteX7" fmla="*/ 5007429 w 7489372"/>
                <a:gd name="connsiteY7" fmla="*/ 2013858 h 3755572"/>
                <a:gd name="connsiteX8" fmla="*/ 5845629 w 7489372"/>
                <a:gd name="connsiteY8" fmla="*/ 1513115 h 3755572"/>
                <a:gd name="connsiteX9" fmla="*/ 6259286 w 7489372"/>
                <a:gd name="connsiteY9" fmla="*/ 1055915 h 3755572"/>
                <a:gd name="connsiteX10" fmla="*/ 6672943 w 7489372"/>
                <a:gd name="connsiteY10" fmla="*/ 555172 h 3755572"/>
                <a:gd name="connsiteX11" fmla="*/ 7489372 w 7489372"/>
                <a:gd name="connsiteY11" fmla="*/ 0 h 375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89372" h="3755572">
                  <a:moveTo>
                    <a:pt x="0" y="3755572"/>
                  </a:moveTo>
                  <a:cubicBezTo>
                    <a:pt x="125186" y="3678465"/>
                    <a:pt x="250372" y="3601358"/>
                    <a:pt x="391886" y="3592286"/>
                  </a:cubicBezTo>
                  <a:cubicBezTo>
                    <a:pt x="533400" y="3583214"/>
                    <a:pt x="598714" y="3849914"/>
                    <a:pt x="849086" y="3701143"/>
                  </a:cubicBezTo>
                  <a:cubicBezTo>
                    <a:pt x="1099458" y="3552372"/>
                    <a:pt x="1600201" y="2790372"/>
                    <a:pt x="1894115" y="2699658"/>
                  </a:cubicBezTo>
                  <a:cubicBezTo>
                    <a:pt x="2188029" y="2608944"/>
                    <a:pt x="2305958" y="3214915"/>
                    <a:pt x="2612572" y="3156858"/>
                  </a:cubicBezTo>
                  <a:cubicBezTo>
                    <a:pt x="2919186" y="3098801"/>
                    <a:pt x="3441700" y="2494644"/>
                    <a:pt x="3733800" y="2351315"/>
                  </a:cubicBezTo>
                  <a:cubicBezTo>
                    <a:pt x="4025900" y="2207986"/>
                    <a:pt x="4152900" y="2353129"/>
                    <a:pt x="4365172" y="2296886"/>
                  </a:cubicBezTo>
                  <a:cubicBezTo>
                    <a:pt x="4577444" y="2240643"/>
                    <a:pt x="4760686" y="2144486"/>
                    <a:pt x="5007429" y="2013858"/>
                  </a:cubicBezTo>
                  <a:cubicBezTo>
                    <a:pt x="5254172" y="1883229"/>
                    <a:pt x="5636986" y="1672772"/>
                    <a:pt x="5845629" y="1513115"/>
                  </a:cubicBezTo>
                  <a:cubicBezTo>
                    <a:pt x="6054272" y="1353458"/>
                    <a:pt x="6121400" y="1215572"/>
                    <a:pt x="6259286" y="1055915"/>
                  </a:cubicBezTo>
                  <a:cubicBezTo>
                    <a:pt x="6397172" y="896258"/>
                    <a:pt x="6467929" y="731158"/>
                    <a:pt x="6672943" y="555172"/>
                  </a:cubicBezTo>
                  <a:cubicBezTo>
                    <a:pt x="6877957" y="379186"/>
                    <a:pt x="7183664" y="189593"/>
                    <a:pt x="748937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ED3CB8F-1A9B-4051-BD39-293D21393078}"/>
                </a:ext>
              </a:extLst>
            </p:cNvPr>
            <p:cNvSpPr/>
            <p:nvPr/>
          </p:nvSpPr>
          <p:spPr>
            <a:xfrm>
              <a:off x="4680857" y="2797629"/>
              <a:ext cx="7522029" cy="2905451"/>
            </a:xfrm>
            <a:custGeom>
              <a:avLst/>
              <a:gdLst>
                <a:gd name="connsiteX0" fmla="*/ 0 w 7500257"/>
                <a:gd name="connsiteY0" fmla="*/ 0 h 2853819"/>
                <a:gd name="connsiteX1" fmla="*/ 576943 w 7500257"/>
                <a:gd name="connsiteY1" fmla="*/ 174171 h 2853819"/>
                <a:gd name="connsiteX2" fmla="*/ 990600 w 7500257"/>
                <a:gd name="connsiteY2" fmla="*/ 664028 h 2853819"/>
                <a:gd name="connsiteX3" fmla="*/ 1524000 w 7500257"/>
                <a:gd name="connsiteY3" fmla="*/ 631371 h 2853819"/>
                <a:gd name="connsiteX4" fmla="*/ 2024743 w 7500257"/>
                <a:gd name="connsiteY4" fmla="*/ 1426028 h 2853819"/>
                <a:gd name="connsiteX5" fmla="*/ 2677886 w 7500257"/>
                <a:gd name="connsiteY5" fmla="*/ 1817914 h 2853819"/>
                <a:gd name="connsiteX6" fmla="*/ 3842657 w 7500257"/>
                <a:gd name="connsiteY6" fmla="*/ 2188028 h 2853819"/>
                <a:gd name="connsiteX7" fmla="*/ 4855029 w 7500257"/>
                <a:gd name="connsiteY7" fmla="*/ 2569028 h 2853819"/>
                <a:gd name="connsiteX8" fmla="*/ 5812972 w 7500257"/>
                <a:gd name="connsiteY8" fmla="*/ 2721428 h 2853819"/>
                <a:gd name="connsiteX9" fmla="*/ 6466114 w 7500257"/>
                <a:gd name="connsiteY9" fmla="*/ 2808514 h 2853819"/>
                <a:gd name="connsiteX10" fmla="*/ 7151914 w 7500257"/>
                <a:gd name="connsiteY10" fmla="*/ 2852057 h 2853819"/>
                <a:gd name="connsiteX11" fmla="*/ 7500257 w 7500257"/>
                <a:gd name="connsiteY11" fmla="*/ 2841171 h 2853819"/>
                <a:gd name="connsiteX0" fmla="*/ 0 w 7588108"/>
                <a:gd name="connsiteY0" fmla="*/ 0 h 2918385"/>
                <a:gd name="connsiteX1" fmla="*/ 576943 w 7588108"/>
                <a:gd name="connsiteY1" fmla="*/ 174171 h 2918385"/>
                <a:gd name="connsiteX2" fmla="*/ 990600 w 7588108"/>
                <a:gd name="connsiteY2" fmla="*/ 664028 h 2918385"/>
                <a:gd name="connsiteX3" fmla="*/ 1524000 w 7588108"/>
                <a:gd name="connsiteY3" fmla="*/ 631371 h 2918385"/>
                <a:gd name="connsiteX4" fmla="*/ 2024743 w 7588108"/>
                <a:gd name="connsiteY4" fmla="*/ 1426028 h 2918385"/>
                <a:gd name="connsiteX5" fmla="*/ 2677886 w 7588108"/>
                <a:gd name="connsiteY5" fmla="*/ 1817914 h 2918385"/>
                <a:gd name="connsiteX6" fmla="*/ 3842657 w 7588108"/>
                <a:gd name="connsiteY6" fmla="*/ 2188028 h 2918385"/>
                <a:gd name="connsiteX7" fmla="*/ 4855029 w 7588108"/>
                <a:gd name="connsiteY7" fmla="*/ 2569028 h 2918385"/>
                <a:gd name="connsiteX8" fmla="*/ 5812972 w 7588108"/>
                <a:gd name="connsiteY8" fmla="*/ 2721428 h 2918385"/>
                <a:gd name="connsiteX9" fmla="*/ 6466114 w 7588108"/>
                <a:gd name="connsiteY9" fmla="*/ 2808514 h 2918385"/>
                <a:gd name="connsiteX10" fmla="*/ 7151914 w 7588108"/>
                <a:gd name="connsiteY10" fmla="*/ 2852057 h 2918385"/>
                <a:gd name="connsiteX11" fmla="*/ 7588108 w 7588108"/>
                <a:gd name="connsiteY11" fmla="*/ 2917710 h 291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8108" h="2918385">
                  <a:moveTo>
                    <a:pt x="0" y="0"/>
                  </a:moveTo>
                  <a:cubicBezTo>
                    <a:pt x="205921" y="31750"/>
                    <a:pt x="411843" y="63500"/>
                    <a:pt x="576943" y="174171"/>
                  </a:cubicBezTo>
                  <a:cubicBezTo>
                    <a:pt x="742043" y="284842"/>
                    <a:pt x="832757" y="587828"/>
                    <a:pt x="990600" y="664028"/>
                  </a:cubicBezTo>
                  <a:cubicBezTo>
                    <a:pt x="1148443" y="740228"/>
                    <a:pt x="1351643" y="504371"/>
                    <a:pt x="1524000" y="631371"/>
                  </a:cubicBezTo>
                  <a:cubicBezTo>
                    <a:pt x="1696357" y="758371"/>
                    <a:pt x="1832429" y="1228271"/>
                    <a:pt x="2024743" y="1426028"/>
                  </a:cubicBezTo>
                  <a:cubicBezTo>
                    <a:pt x="2217057" y="1623785"/>
                    <a:pt x="2374900" y="1690914"/>
                    <a:pt x="2677886" y="1817914"/>
                  </a:cubicBezTo>
                  <a:cubicBezTo>
                    <a:pt x="2980872" y="1944914"/>
                    <a:pt x="3479800" y="2062842"/>
                    <a:pt x="3842657" y="2188028"/>
                  </a:cubicBezTo>
                  <a:cubicBezTo>
                    <a:pt x="4205514" y="2313214"/>
                    <a:pt x="4526643" y="2480128"/>
                    <a:pt x="4855029" y="2569028"/>
                  </a:cubicBezTo>
                  <a:cubicBezTo>
                    <a:pt x="5183415" y="2657928"/>
                    <a:pt x="5544458" y="2681514"/>
                    <a:pt x="5812972" y="2721428"/>
                  </a:cubicBezTo>
                  <a:cubicBezTo>
                    <a:pt x="6081486" y="2761342"/>
                    <a:pt x="6242957" y="2786743"/>
                    <a:pt x="6466114" y="2808514"/>
                  </a:cubicBezTo>
                  <a:cubicBezTo>
                    <a:pt x="6689271" y="2830286"/>
                    <a:pt x="6979557" y="2846614"/>
                    <a:pt x="7151914" y="2852057"/>
                  </a:cubicBezTo>
                  <a:cubicBezTo>
                    <a:pt x="7324271" y="2857500"/>
                    <a:pt x="7500115" y="2925874"/>
                    <a:pt x="7588108" y="2917710"/>
                  </a:cubicBezTo>
                </a:path>
              </a:pathLst>
            </a:custGeom>
            <a:noFill/>
            <a:ln w="571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5EC40-8493-4946-9D85-3A80A6E11857}"/>
                  </a:ext>
                </a:extLst>
              </p:cNvPr>
              <p:cNvSpPr txBox="1"/>
              <p:nvPr/>
            </p:nvSpPr>
            <p:spPr>
              <a:xfrm>
                <a:off x="471866" y="1705002"/>
                <a:ext cx="1302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is...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5EC40-8493-4946-9D85-3A80A6E11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66" y="1705002"/>
                <a:ext cx="1302536" cy="461665"/>
              </a:xfrm>
              <a:prstGeom prst="rect">
                <a:avLst/>
              </a:prstGeom>
              <a:blipFill>
                <a:blip r:embed="rId5"/>
                <a:stretch>
                  <a:fillRect l="-3738" t="-10667" r="-700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C5ECEA-DA92-49EE-BA00-011446B6275B}"/>
                  </a:ext>
                </a:extLst>
              </p:cNvPr>
              <p:cNvSpPr txBox="1"/>
              <p:nvPr/>
            </p:nvSpPr>
            <p:spPr>
              <a:xfrm>
                <a:off x="471866" y="2228658"/>
                <a:ext cx="3981589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: ratio eventually </a:t>
                </a:r>
              </a:p>
              <a:p>
                <a:r>
                  <a:rPr lang="en-US" sz="2400" dirty="0"/>
                  <a:t>    below some line forever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CC5ECEA-DA92-49EE-BA00-011446B6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66" y="2228658"/>
                <a:ext cx="3981589" cy="878510"/>
              </a:xfrm>
              <a:prstGeom prst="rect">
                <a:avLst/>
              </a:prstGeom>
              <a:blipFill>
                <a:blip r:embed="rId6"/>
                <a:stretch>
                  <a:fillRect t="-2083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1ABC58-AF8B-4B9E-8568-8BD721FC3C36}"/>
                  </a:ext>
                </a:extLst>
              </p:cNvPr>
              <p:cNvSpPr txBox="1"/>
              <p:nvPr/>
            </p:nvSpPr>
            <p:spPr>
              <a:xfrm>
                <a:off x="508352" y="3145185"/>
                <a:ext cx="3761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ratio eventually </a:t>
                </a:r>
              </a:p>
              <a:p>
                <a:r>
                  <a:rPr lang="en-US" sz="2400" dirty="0"/>
                  <a:t>    below every line forever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1ABC58-AF8B-4B9E-8568-8BD721FC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52" y="3145185"/>
                <a:ext cx="3761661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4CAAF3-AC34-41E1-ABB9-DB699B2F1497}"/>
                  </a:ext>
                </a:extLst>
              </p:cNvPr>
              <p:cNvSpPr txBox="1"/>
              <p:nvPr/>
            </p:nvSpPr>
            <p:spPr>
              <a:xfrm>
                <a:off x="531735" y="4019733"/>
                <a:ext cx="39217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ratio eventually</a:t>
                </a:r>
              </a:p>
              <a:p>
                <a:r>
                  <a:rPr lang="en-US" sz="2400" dirty="0"/>
                  <a:t>    above some line forever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4CAAF3-AC34-41E1-ABB9-DB699B2F1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35" y="4019733"/>
                <a:ext cx="3921720" cy="830997"/>
              </a:xfrm>
              <a:prstGeom prst="rect">
                <a:avLst/>
              </a:prstGeom>
              <a:blipFill>
                <a:blip r:embed="rId8"/>
                <a:stretch>
                  <a:fillRect l="-31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07B884-BF0D-45DA-9CB2-AC548B5F8738}"/>
                  </a:ext>
                </a:extLst>
              </p:cNvPr>
              <p:cNvSpPr txBox="1"/>
              <p:nvPr/>
            </p:nvSpPr>
            <p:spPr>
              <a:xfrm>
                <a:off x="508352" y="5690036"/>
                <a:ext cx="3834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both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07B884-BF0D-45DA-9CB2-AC548B5F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52" y="5690036"/>
                <a:ext cx="3834635" cy="461665"/>
              </a:xfrm>
              <a:prstGeom prst="rect">
                <a:avLst/>
              </a:prstGeom>
              <a:blipFill>
                <a:blip r:embed="rId9"/>
                <a:stretch>
                  <a:fillRect l="-31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E694A-0026-4799-9F41-8066DC18F800}"/>
                  </a:ext>
                </a:extLst>
              </p:cNvPr>
              <p:cNvSpPr txBox="1"/>
              <p:nvPr/>
            </p:nvSpPr>
            <p:spPr>
              <a:xfrm>
                <a:off x="10605435" y="1217423"/>
                <a:ext cx="951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E694A-0026-4799-9F41-8066DC18F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435" y="1217423"/>
                <a:ext cx="9514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9130614-BA44-4628-A160-A175DA429460}"/>
                  </a:ext>
                </a:extLst>
              </p:cNvPr>
              <p:cNvSpPr txBox="1"/>
              <p:nvPr/>
            </p:nvSpPr>
            <p:spPr>
              <a:xfrm>
                <a:off x="10737039" y="3189502"/>
                <a:ext cx="1311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9130614-BA44-4628-A160-A175DA429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39" y="3189502"/>
                <a:ext cx="13110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31F4D94-C2A4-4272-82F0-697A4D09B510}"/>
                  </a:ext>
                </a:extLst>
              </p:cNvPr>
              <p:cNvSpPr txBox="1"/>
              <p:nvPr/>
            </p:nvSpPr>
            <p:spPr>
              <a:xfrm>
                <a:off x="10737039" y="5013190"/>
                <a:ext cx="864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0099FF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en-US" sz="28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31F4D94-C2A4-4272-82F0-697A4D09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39" y="5013190"/>
                <a:ext cx="86485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A90CB-2D3C-2F53-004C-B35FB3F13058}"/>
                  </a:ext>
                </a:extLst>
              </p:cNvPr>
              <p:cNvSpPr txBox="1"/>
              <p:nvPr/>
            </p:nvSpPr>
            <p:spPr>
              <a:xfrm>
                <a:off x="508352" y="4874528"/>
                <a:ext cx="3761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ratio eventually </a:t>
                </a:r>
              </a:p>
              <a:p>
                <a:r>
                  <a:rPr lang="en-US" sz="2400" dirty="0"/>
                  <a:t>    above every line forever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A90CB-2D3C-2F53-004C-B35FB3F13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52" y="4874528"/>
                <a:ext cx="3761661" cy="830997"/>
              </a:xfrm>
              <a:prstGeom prst="rect">
                <a:avLst/>
              </a:prstGeom>
              <a:blipFill>
                <a:blip r:embed="rId1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41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8913-24B5-48F0-9029-6CC83C59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9FD3D-2131-4835-8134-F914EEE8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95082"/>
                </a:solidFill>
              </a:rPr>
              <a:t>Graph Search/Traversal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B8CC5-9A37-4273-B1DC-1FB9A552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1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Undirected Graph G = (V,E)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A075A4-EEB6-46C9-9518-312322EDEE44}" type="slidenum"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24" name="Group 3"/>
          <p:cNvGrpSpPr>
            <a:grpSpLocks noChangeAspect="1"/>
          </p:cNvGrpSpPr>
          <p:nvPr/>
        </p:nvGrpSpPr>
        <p:grpSpPr bwMode="auto">
          <a:xfrm>
            <a:off x="2468880" y="1560353"/>
            <a:ext cx="6267052" cy="5120640"/>
            <a:chOff x="528" y="528"/>
            <a:chExt cx="3936" cy="3216"/>
          </a:xfrm>
        </p:grpSpPr>
        <p:sp>
          <p:nvSpPr>
            <p:cNvPr id="5125" name="Oval 4"/>
            <p:cNvSpPr>
              <a:spLocks noChangeArrowheads="1"/>
            </p:cNvSpPr>
            <p:nvPr/>
          </p:nvSpPr>
          <p:spPr bwMode="auto">
            <a:xfrm>
              <a:off x="2592" y="52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26" name="Oval 5"/>
            <p:cNvSpPr>
              <a:spLocks noChangeArrowheads="1"/>
            </p:cNvSpPr>
            <p:nvPr/>
          </p:nvSpPr>
          <p:spPr bwMode="auto">
            <a:xfrm>
              <a:off x="1968" y="100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27" name="Oval 6"/>
            <p:cNvSpPr>
              <a:spLocks noChangeArrowheads="1"/>
            </p:cNvSpPr>
            <p:nvPr/>
          </p:nvSpPr>
          <p:spPr bwMode="auto">
            <a:xfrm>
              <a:off x="3552" y="115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128" name="Oval 7"/>
            <p:cNvSpPr>
              <a:spLocks noChangeArrowheads="1"/>
            </p:cNvSpPr>
            <p:nvPr/>
          </p:nvSpPr>
          <p:spPr bwMode="auto">
            <a:xfrm>
              <a:off x="2256" y="283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129" name="Oval 8"/>
            <p:cNvSpPr>
              <a:spLocks noChangeArrowheads="1"/>
            </p:cNvSpPr>
            <p:nvPr/>
          </p:nvSpPr>
          <p:spPr bwMode="auto">
            <a:xfrm>
              <a:off x="2256" y="220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1440" y="1440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31" name="Oval 10"/>
            <p:cNvSpPr>
              <a:spLocks noChangeArrowheads="1"/>
            </p:cNvSpPr>
            <p:nvPr/>
          </p:nvSpPr>
          <p:spPr bwMode="auto">
            <a:xfrm>
              <a:off x="1440" y="2160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132" name="Oval 11"/>
            <p:cNvSpPr>
              <a:spLocks noChangeArrowheads="1"/>
            </p:cNvSpPr>
            <p:nvPr/>
          </p:nvSpPr>
          <p:spPr bwMode="auto">
            <a:xfrm>
              <a:off x="1200" y="278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33" name="Oval 12"/>
            <p:cNvSpPr>
              <a:spLocks noChangeArrowheads="1"/>
            </p:cNvSpPr>
            <p:nvPr/>
          </p:nvSpPr>
          <p:spPr bwMode="auto">
            <a:xfrm>
              <a:off x="528" y="3072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134" name="Oval 13"/>
            <p:cNvSpPr>
              <a:spLocks noChangeArrowheads="1"/>
            </p:cNvSpPr>
            <p:nvPr/>
          </p:nvSpPr>
          <p:spPr bwMode="auto">
            <a:xfrm>
              <a:off x="912" y="350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135" name="Oval 14"/>
            <p:cNvSpPr>
              <a:spLocks noChangeArrowheads="1"/>
            </p:cNvSpPr>
            <p:nvPr/>
          </p:nvSpPr>
          <p:spPr bwMode="auto">
            <a:xfrm>
              <a:off x="3552" y="1776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136" name="Oval 15"/>
            <p:cNvSpPr>
              <a:spLocks noChangeArrowheads="1"/>
            </p:cNvSpPr>
            <p:nvPr/>
          </p:nvSpPr>
          <p:spPr bwMode="auto">
            <a:xfrm>
              <a:off x="4224" y="1968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137" name="Oval 16"/>
            <p:cNvSpPr>
              <a:spLocks noChangeArrowheads="1"/>
            </p:cNvSpPr>
            <p:nvPr/>
          </p:nvSpPr>
          <p:spPr bwMode="auto">
            <a:xfrm>
              <a:off x="4224" y="2544"/>
              <a:ext cx="240" cy="24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 flipH="1">
              <a:off x="2208" y="768"/>
              <a:ext cx="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39" name="Line 18"/>
            <p:cNvSpPr>
              <a:spLocks noChangeShapeType="1"/>
            </p:cNvSpPr>
            <p:nvPr/>
          </p:nvSpPr>
          <p:spPr bwMode="auto">
            <a:xfrm flipH="1">
              <a:off x="1680" y="1200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0" name="Line 19"/>
            <p:cNvSpPr>
              <a:spLocks noChangeShapeType="1"/>
            </p:cNvSpPr>
            <p:nvPr/>
          </p:nvSpPr>
          <p:spPr bwMode="auto">
            <a:xfrm>
              <a:off x="1536" y="168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 flipH="1">
              <a:off x="1392" y="2400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 flipH="1">
              <a:off x="768" y="2976"/>
              <a:ext cx="43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>
              <a:off x="720" y="331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>
              <a:off x="1680" y="1680"/>
              <a:ext cx="62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2352" y="24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>
              <a:off x="2832" y="720"/>
              <a:ext cx="72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3696" y="144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3792" y="1920"/>
              <a:ext cx="38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49" name="Line 28"/>
            <p:cNvSpPr>
              <a:spLocks noChangeShapeType="1"/>
            </p:cNvSpPr>
            <p:nvPr/>
          </p:nvSpPr>
          <p:spPr bwMode="auto">
            <a:xfrm>
              <a:off x="4320" y="225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H="1" flipV="1">
              <a:off x="3792" y="1392"/>
              <a:ext cx="52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 flipV="1">
              <a:off x="1056" y="3072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2" name="Line 31"/>
            <p:cNvSpPr>
              <a:spLocks noChangeShapeType="1"/>
            </p:cNvSpPr>
            <p:nvPr/>
          </p:nvSpPr>
          <p:spPr bwMode="auto">
            <a:xfrm flipV="1">
              <a:off x="672" y="1680"/>
              <a:ext cx="76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13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 flipH="1">
              <a:off x="2496" y="1392"/>
              <a:ext cx="1056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5155" name="Line 34"/>
            <p:cNvSpPr>
              <a:spLocks noChangeShapeType="1"/>
            </p:cNvSpPr>
            <p:nvPr/>
          </p:nvSpPr>
          <p:spPr bwMode="auto">
            <a:xfrm flipH="1">
              <a:off x="1152" y="3024"/>
              <a:ext cx="110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06643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3045</Words>
  <Application>Microsoft Office PowerPoint</Application>
  <PresentationFormat>Widescreen</PresentationFormat>
  <Paragraphs>686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Aptos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CSE 421 Winter 2025 Lecture 4: Asymptotics and Graph Search</vt:lpstr>
      <vt:lpstr>Complexity analysis</vt:lpstr>
      <vt:lpstr>Complexity</vt:lpstr>
      <vt:lpstr>Efficient = Polynomial Time</vt:lpstr>
      <vt:lpstr>Complexity</vt:lpstr>
      <vt:lpstr>O-notation etc</vt:lpstr>
      <vt:lpstr>Asymptotic Notation intuition</vt:lpstr>
      <vt:lpstr>Introduction to Algorithms</vt:lpstr>
      <vt:lpstr>Undirected Graph G = (V,E)</vt:lpstr>
      <vt:lpstr>Directed Graph G = (V,E)</vt:lpstr>
      <vt:lpstr>Graph Traversal</vt:lpstr>
      <vt:lpstr>Generic Graph Traversal Algorithm</vt:lpstr>
      <vt:lpstr>Generic Traversal Always Works</vt:lpstr>
      <vt:lpstr>Graph Traversal</vt:lpstr>
      <vt:lpstr>Breadth-First Search</vt:lpstr>
      <vt:lpstr>BFS(s)</vt:lpstr>
      <vt:lpstr>Properties of BFS</vt:lpstr>
      <vt:lpstr>Properties of BFS</vt:lpstr>
      <vt:lpstr>BFS Application: Shortest Paths</vt:lpstr>
      <vt:lpstr>Undirected Graph Search Application: Connected Components</vt:lpstr>
      <vt:lpstr>Undirected Graph Search Application: Connected Components</vt:lpstr>
      <vt:lpstr>DFS(u) – Recursive Procedure</vt:lpstr>
      <vt:lpstr>Properties of DFS(s)</vt:lpstr>
      <vt:lpstr>Non-tree edges in DFS tree of undirected graphs</vt:lpstr>
      <vt:lpstr>No cross edges in DFS on undirected graphs</vt:lpstr>
      <vt:lpstr>Applications of Graph Traversal: Bipartiteness Testing</vt:lpstr>
      <vt:lpstr>Applications of Graph Traversal: Bipartiteness Testing</vt:lpstr>
      <vt:lpstr>BFS gives Bipartiteness</vt:lpstr>
      <vt:lpstr>Why does BFS work for Bipartiteness?</vt:lpstr>
      <vt:lpstr>DFS(v) for a directed graph</vt:lpstr>
      <vt:lpstr>DFS(v)</vt:lpstr>
      <vt:lpstr>Properties of Directed DFS</vt:lpstr>
      <vt:lpstr>Directed Acyclic Graphs</vt:lpstr>
      <vt:lpstr>Topological Sort</vt:lpstr>
      <vt:lpstr>Directed Acyclic Graph</vt:lpstr>
      <vt:lpstr>In-degree 0 vertices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Topological Sort</vt:lpstr>
      <vt:lpstr>Implementing Topological Sort</vt:lpstr>
      <vt:lpstr>Strongly Connected Components of Directed Graphs</vt:lpstr>
      <vt:lpstr>Strongly Connected Components</vt:lpstr>
      <vt:lpstr>Strongly Connected Components</vt:lpstr>
      <vt:lpstr>Strongly Connected Components</vt:lpstr>
      <vt:lpstr>Strongly-Connected Components Usage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58</cp:revision>
  <dcterms:created xsi:type="dcterms:W3CDTF">2023-09-26T20:08:20Z</dcterms:created>
  <dcterms:modified xsi:type="dcterms:W3CDTF">2025-01-13T16:23:47Z</dcterms:modified>
</cp:coreProperties>
</file>