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5" r:id="rId3"/>
    <p:sldId id="306" r:id="rId4"/>
    <p:sldId id="338" r:id="rId5"/>
    <p:sldId id="337" r:id="rId6"/>
    <p:sldId id="283" r:id="rId7"/>
    <p:sldId id="286" r:id="rId8"/>
    <p:sldId id="294" r:id="rId9"/>
    <p:sldId id="287" r:id="rId10"/>
    <p:sldId id="288" r:id="rId11"/>
    <p:sldId id="289" r:id="rId12"/>
    <p:sldId id="290" r:id="rId13"/>
    <p:sldId id="293" r:id="rId14"/>
    <p:sldId id="291" r:id="rId15"/>
    <p:sldId id="292" r:id="rId16"/>
    <p:sldId id="333" r:id="rId17"/>
    <p:sldId id="334" r:id="rId18"/>
    <p:sldId id="335" r:id="rId19"/>
    <p:sldId id="311" r:id="rId20"/>
    <p:sldId id="312" r:id="rId21"/>
    <p:sldId id="351" r:id="rId22"/>
    <p:sldId id="400" r:id="rId23"/>
    <p:sldId id="354" r:id="rId24"/>
    <p:sldId id="355" r:id="rId25"/>
    <p:sldId id="356" r:id="rId26"/>
    <p:sldId id="357" r:id="rId27"/>
    <p:sldId id="358" r:id="rId28"/>
    <p:sldId id="359" r:id="rId29"/>
    <p:sldId id="361" r:id="rId30"/>
    <p:sldId id="362" r:id="rId31"/>
    <p:sldId id="363" r:id="rId32"/>
    <p:sldId id="364" r:id="rId33"/>
    <p:sldId id="3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2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2A9476-F335-45DA-88BB-1EE6E26D573B}"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933AE-D620-4DBA-8677-2A703E010883}" type="slidenum">
              <a:rPr lang="en-US" smtClean="0"/>
              <a:t>‹#›</a:t>
            </a:fld>
            <a:endParaRPr lang="en-US"/>
          </a:p>
        </p:txBody>
      </p:sp>
    </p:spTree>
    <p:extLst>
      <p:ext uri="{BB962C8B-B14F-4D97-AF65-F5344CB8AC3E}">
        <p14:creationId xmlns:p14="http://schemas.microsoft.com/office/powerpoint/2010/main" val="302811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E3139DF5-C6D5-4040-AF19-B45505FBAB8F}" type="slidenum">
              <a:rPr lang="en-US" altLang="en-US" sz="1300">
                <a:latin typeface="Comic Sans MS" panose="030F0702030302020204" pitchFamily="66" charset="0"/>
              </a:rPr>
              <a:pPr/>
              <a:t>6</a:t>
            </a:fld>
            <a:endParaRPr lang="en-US" altLang="en-US" sz="1300">
              <a:latin typeface="Comic Sans MS" panose="030F0702030302020204" pitchFamily="66" charset="0"/>
            </a:endParaRPr>
          </a:p>
        </p:txBody>
      </p:sp>
      <p:sp>
        <p:nvSpPr>
          <p:cNvPr id="51203" name="Rectangle 2"/>
          <p:cNvSpPr>
            <a:spLocks noGrp="1" noRot="1" noChangeAspect="1" noChangeArrowheads="1" noTextEdit="1"/>
          </p:cNvSpPr>
          <p:nvPr>
            <p:ph type="sldImg"/>
          </p:nvPr>
        </p:nvSpPr>
        <p:spPr>
          <a:xfrm>
            <a:off x="685800" y="1143000"/>
            <a:ext cx="5486400" cy="3086100"/>
          </a:xfrm>
          <a:ln/>
        </p:spPr>
      </p:sp>
      <p:sp>
        <p:nvSpPr>
          <p:cNvPr id="51204" name="Rectangle 3"/>
          <p:cNvSpPr>
            <a:spLocks noGrp="1" noChangeArrowheads="1"/>
          </p:cNvSpPr>
          <p:nvPr>
            <p:ph type="body" idx="1"/>
          </p:nvPr>
        </p:nvSpPr>
        <p:spPr>
          <a:xfrm>
            <a:off x="976313" y="4559300"/>
            <a:ext cx="5362575" cy="4321175"/>
          </a:xfrm>
          <a:noFill/>
        </p:spPr>
        <p:txBody>
          <a:bodyPr/>
          <a:lstStyle/>
          <a:p>
            <a:pPr eaLnBrk="1" hangingPunct="1"/>
            <a:r>
              <a:rPr lang="en-US" altLang="en-US" dirty="0"/>
              <a:t>"genre of questions that arise in many areas of </a:t>
            </a:r>
            <a:r>
              <a:rPr lang="en-US" altLang="en-US" dirty="0" err="1"/>
              <a:t>cs</a:t>
            </a:r>
            <a:r>
              <a:rPr lang="en-US" altLang="en-US" dirty="0"/>
              <a:t>: algorithm runs asynchronously, with different independent components performing actions that can be interleaved in complex ways, and we want to know how much variability this asynchrony can cause in final outcome (e.g., if independent components are engines on different wings of airplane, it might be a big deal)"</a:t>
            </a:r>
          </a:p>
          <a:p>
            <a:pPr eaLnBrk="1" hangingPunct="1"/>
            <a:endParaRPr lang="en-US" altLang="en-US" dirty="0"/>
          </a:p>
          <a:p>
            <a:pPr eaLnBrk="1" hangingPunct="1"/>
            <a:r>
              <a:rPr lang="en-US" altLang="en-US" dirty="0"/>
              <a:t>proposer-optimality: guarantees that all possible executions of Gale-Shapley (with men as proposers) yields same stable matching</a:t>
            </a:r>
            <a:br>
              <a:rPr lang="en-US" altLang="en-US" dirty="0"/>
            </a:br>
            <a:r>
              <a:rPr lang="en-US" altLang="en-US" dirty="0"/>
              <a:t>this is a remarkable result: if each proposer is independently given their best stable partner, then the result is a stable matching; yet a priori there is no reason to believe that this is even a perfect matching, let alone stable!</a:t>
            </a:r>
          </a:p>
          <a:p>
            <a:pPr eaLnBrk="1" hangingPunct="1"/>
            <a:endParaRPr lang="en-US" altLang="en-US" dirty="0"/>
          </a:p>
          <a:p>
            <a:pPr eaLnBrk="1" hangingPunct="1"/>
            <a:r>
              <a:rPr lang="en-US" altLang="en-US" dirty="0"/>
              <a:t>characterize matching found - number of possible ways to prove, many lead to complicated proofs</a:t>
            </a:r>
          </a:p>
        </p:txBody>
      </p:sp>
    </p:spTree>
    <p:extLst>
      <p:ext uri="{BB962C8B-B14F-4D97-AF65-F5344CB8AC3E}">
        <p14:creationId xmlns:p14="http://schemas.microsoft.com/office/powerpoint/2010/main" val="4222106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EE83F545-762F-496A-9BE8-2F4927BA45D5}" type="slidenum">
              <a:rPr lang="en-US" altLang="en-US" sz="1300">
                <a:latin typeface="Comic Sans MS" panose="030F0702030302020204" pitchFamily="66" charset="0"/>
              </a:rPr>
              <a:pPr/>
              <a:t>17</a:t>
            </a:fld>
            <a:endParaRPr lang="en-US" altLang="en-US" sz="1300">
              <a:latin typeface="Comic Sans MS" panose="030F0702030302020204" pitchFamily="66" charset="0"/>
            </a:endParaRPr>
          </a:p>
        </p:txBody>
      </p:sp>
      <p:sp>
        <p:nvSpPr>
          <p:cNvPr id="39939" name="Rectangle 2"/>
          <p:cNvSpPr>
            <a:spLocks noGrp="1" noRot="1" noChangeAspect="1" noChangeArrowheads="1" noTextEdit="1"/>
          </p:cNvSpPr>
          <p:nvPr>
            <p:ph type="sldImg"/>
          </p:nvPr>
        </p:nvSpPr>
        <p:spPr>
          <a:xfrm>
            <a:off x="685800" y="1143000"/>
            <a:ext cx="5486400" cy="3086100"/>
          </a:xfrm>
          <a:ln/>
        </p:spPr>
      </p:sp>
      <p:sp>
        <p:nvSpPr>
          <p:cNvPr id="399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22963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25823808-2109-4628-A893-1BEE98A7958D}" type="slidenum">
              <a:rPr lang="en-US" altLang="en-US" sz="1300">
                <a:latin typeface="Comic Sans MS" panose="030F0702030302020204" pitchFamily="66" charset="0"/>
              </a:rPr>
              <a:pPr/>
              <a:t>18</a:t>
            </a:fld>
            <a:endParaRPr lang="en-US" altLang="en-US" sz="1300">
              <a:latin typeface="Comic Sans MS" panose="030F0702030302020204" pitchFamily="66" charset="0"/>
            </a:endParaRPr>
          </a:p>
        </p:txBody>
      </p:sp>
      <p:sp>
        <p:nvSpPr>
          <p:cNvPr id="40963" name="Rectangle 2"/>
          <p:cNvSpPr>
            <a:spLocks noGrp="1" noRot="1" noChangeAspect="1" noChangeArrowheads="1" noTextEdit="1"/>
          </p:cNvSpPr>
          <p:nvPr>
            <p:ph type="sldImg"/>
          </p:nvPr>
        </p:nvSpPr>
        <p:spPr>
          <a:xfrm>
            <a:off x="685800" y="1143000"/>
            <a:ext cx="5486400" cy="3086100"/>
          </a:xfrm>
          <a:ln/>
        </p:spPr>
      </p:sp>
      <p:sp>
        <p:nvSpPr>
          <p:cNvPr id="4096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00154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D92B65A0-3F80-4F1A-B7CA-7DAEC3B4B5A3}" type="slidenum">
              <a:rPr lang="en-US" altLang="en-US" sz="1300">
                <a:latin typeface="Comic Sans MS" panose="030F0702030302020204" pitchFamily="66" charset="0"/>
              </a:rPr>
              <a:pPr/>
              <a:t>19</a:t>
            </a:fld>
            <a:endParaRPr lang="en-US" altLang="en-US" sz="1300">
              <a:latin typeface="Comic Sans MS" panose="030F0702030302020204" pitchFamily="66" charset="0"/>
            </a:endParaRPr>
          </a:p>
        </p:txBody>
      </p:sp>
      <p:sp>
        <p:nvSpPr>
          <p:cNvPr id="44035" name="Rectangle 2"/>
          <p:cNvSpPr>
            <a:spLocks noGrp="1" noRot="1" noChangeAspect="1" noChangeArrowheads="1" noTextEdit="1"/>
          </p:cNvSpPr>
          <p:nvPr>
            <p:ph type="sldImg"/>
          </p:nvPr>
        </p:nvSpPr>
        <p:spPr>
          <a:xfrm>
            <a:off x="685800" y="1143000"/>
            <a:ext cx="5486400" cy="3086100"/>
          </a:xfrm>
          <a:ln/>
        </p:spPr>
      </p:sp>
      <p:sp>
        <p:nvSpPr>
          <p:cNvPr id="440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80481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268D36FE-1B88-4A16-B0C9-D8EFE270B064}" type="slidenum">
              <a:rPr lang="en-US" altLang="en-US" sz="1300">
                <a:latin typeface="Comic Sans MS" panose="030F0702030302020204" pitchFamily="66" charset="0"/>
              </a:rPr>
              <a:pPr/>
              <a:t>20</a:t>
            </a:fld>
            <a:endParaRPr lang="en-US" altLang="en-US" sz="1300">
              <a:latin typeface="Comic Sans MS" panose="030F0702030302020204" pitchFamily="66" charset="0"/>
            </a:endParaRPr>
          </a:p>
        </p:txBody>
      </p:sp>
      <p:sp>
        <p:nvSpPr>
          <p:cNvPr id="43011" name="Rectangle 2"/>
          <p:cNvSpPr>
            <a:spLocks noGrp="1" noRot="1" noChangeAspect="1" noChangeArrowheads="1" noTextEdit="1"/>
          </p:cNvSpPr>
          <p:nvPr>
            <p:ph type="sldImg"/>
          </p:nvPr>
        </p:nvSpPr>
        <p:spPr>
          <a:xfrm>
            <a:off x="685800" y="1143000"/>
            <a:ext cx="5486400" cy="3086100"/>
          </a:xfrm>
          <a:ln/>
        </p:spPr>
      </p:sp>
      <p:sp>
        <p:nvSpPr>
          <p:cNvPr id="4301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5237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268D36FE-1B88-4A16-B0C9-D8EFE270B064}" type="slidenum">
              <a:rPr lang="en-US" altLang="en-US" sz="1300">
                <a:latin typeface="Comic Sans MS" panose="030F0702030302020204" pitchFamily="66" charset="0"/>
              </a:rPr>
              <a:pPr/>
              <a:t>21</a:t>
            </a:fld>
            <a:endParaRPr lang="en-US" altLang="en-US" sz="1300">
              <a:latin typeface="Comic Sans MS" panose="030F0702030302020204" pitchFamily="66" charset="0"/>
            </a:endParaRPr>
          </a:p>
        </p:txBody>
      </p:sp>
      <p:sp>
        <p:nvSpPr>
          <p:cNvPr id="43011" name="Rectangle 2"/>
          <p:cNvSpPr>
            <a:spLocks noGrp="1" noRot="1" noChangeAspect="1" noChangeArrowheads="1" noTextEdit="1"/>
          </p:cNvSpPr>
          <p:nvPr>
            <p:ph type="sldImg"/>
          </p:nvPr>
        </p:nvSpPr>
        <p:spPr>
          <a:xfrm>
            <a:off x="685800" y="1143000"/>
            <a:ext cx="5486400" cy="3086100"/>
          </a:xfrm>
          <a:ln/>
        </p:spPr>
      </p:sp>
      <p:sp>
        <p:nvSpPr>
          <p:cNvPr id="4301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6620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79369A26-4969-4730-B6D7-C5E6157C4BEF}" type="slidenum">
              <a:rPr lang="en-US" altLang="en-US" sz="1300">
                <a:latin typeface="Comic Sans MS" panose="030F0702030302020204" pitchFamily="66" charset="0"/>
              </a:rPr>
              <a:pPr/>
              <a:t>23</a:t>
            </a:fld>
            <a:endParaRPr lang="en-US" altLang="en-US" sz="1300">
              <a:latin typeface="Comic Sans MS" panose="030F0702030302020204" pitchFamily="66" charset="0"/>
            </a:endParaRPr>
          </a:p>
        </p:txBody>
      </p:sp>
      <p:sp>
        <p:nvSpPr>
          <p:cNvPr id="50179" name="Rectangle 2"/>
          <p:cNvSpPr>
            <a:spLocks noGrp="1" noRot="1" noChangeAspect="1" noChangeArrowheads="1" noTextEdit="1"/>
          </p:cNvSpPr>
          <p:nvPr>
            <p:ph type="sldImg"/>
          </p:nvPr>
        </p:nvSpPr>
        <p:spPr>
          <a:xfrm>
            <a:off x="685800" y="1143000"/>
            <a:ext cx="5486400" cy="3086100"/>
          </a:xfrm>
          <a:ln/>
        </p:spPr>
      </p:sp>
      <p:sp>
        <p:nvSpPr>
          <p:cNvPr id="5018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04444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C0ECC867-28B7-4840-9157-33B2D99F58AD}" type="slidenum">
              <a:rPr lang="en-US" altLang="en-US" sz="1300">
                <a:latin typeface="Comic Sans MS" panose="030F0702030302020204" pitchFamily="66" charset="0"/>
              </a:rPr>
              <a:pPr/>
              <a:t>24</a:t>
            </a:fld>
            <a:endParaRPr lang="en-US" altLang="en-US" sz="1300">
              <a:latin typeface="Comic Sans MS" panose="030F0702030302020204" pitchFamily="66" charset="0"/>
            </a:endParaRPr>
          </a:p>
        </p:txBody>
      </p:sp>
      <p:sp>
        <p:nvSpPr>
          <p:cNvPr id="51203" name="Rectangle 2"/>
          <p:cNvSpPr>
            <a:spLocks noGrp="1" noRot="1" noChangeAspect="1" noChangeArrowheads="1" noTextEdit="1"/>
          </p:cNvSpPr>
          <p:nvPr>
            <p:ph type="sldImg"/>
          </p:nvPr>
        </p:nvSpPr>
        <p:spPr>
          <a:xfrm>
            <a:off x="685800" y="1143000"/>
            <a:ext cx="5486400" cy="3086100"/>
          </a:xfrm>
          <a:ln/>
        </p:spPr>
      </p:sp>
      <p:sp>
        <p:nvSpPr>
          <p:cNvPr id="512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282468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7097C3FE-E919-4613-9E90-CE7B34C2711C}" type="slidenum">
              <a:rPr lang="en-US" altLang="en-US" sz="1300">
                <a:latin typeface="Comic Sans MS" panose="030F0702030302020204" pitchFamily="66" charset="0"/>
              </a:rPr>
              <a:pPr/>
              <a:t>25</a:t>
            </a:fld>
            <a:endParaRPr lang="en-US" altLang="en-US" sz="1300">
              <a:latin typeface="Comic Sans MS" panose="030F0702030302020204" pitchFamily="66" charset="0"/>
            </a:endParaRPr>
          </a:p>
        </p:txBody>
      </p:sp>
      <p:sp>
        <p:nvSpPr>
          <p:cNvPr id="52227" name="Rectangle 2"/>
          <p:cNvSpPr>
            <a:spLocks noGrp="1" noRot="1" noChangeAspect="1" noChangeArrowheads="1" noTextEdit="1"/>
          </p:cNvSpPr>
          <p:nvPr>
            <p:ph type="sldImg"/>
          </p:nvPr>
        </p:nvSpPr>
        <p:spPr>
          <a:xfrm>
            <a:off x="685800" y="1143000"/>
            <a:ext cx="5486400" cy="3086100"/>
          </a:xfrm>
          <a:ln/>
        </p:spPr>
      </p:sp>
      <p:sp>
        <p:nvSpPr>
          <p:cNvPr id="5222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72898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EF3D34D1-3AC3-48B4-80F0-EDF78C26AAC9}" type="slidenum">
              <a:rPr lang="en-US" altLang="en-US" sz="1300">
                <a:latin typeface="Comic Sans MS" panose="030F0702030302020204" pitchFamily="66" charset="0"/>
              </a:rPr>
              <a:pPr/>
              <a:t>26</a:t>
            </a:fld>
            <a:endParaRPr lang="en-US" altLang="en-US" sz="1300">
              <a:latin typeface="Comic Sans MS" panose="030F0702030302020204" pitchFamily="66" charset="0"/>
            </a:endParaRPr>
          </a:p>
        </p:txBody>
      </p:sp>
      <p:sp>
        <p:nvSpPr>
          <p:cNvPr id="53251" name="Rectangle 2"/>
          <p:cNvSpPr>
            <a:spLocks noGrp="1" noRot="1" noChangeAspect="1" noChangeArrowheads="1" noTextEdit="1"/>
          </p:cNvSpPr>
          <p:nvPr>
            <p:ph type="sldImg"/>
          </p:nvPr>
        </p:nvSpPr>
        <p:spPr>
          <a:xfrm>
            <a:off x="685800" y="1143000"/>
            <a:ext cx="5486400" cy="3086100"/>
          </a:xfrm>
          <a:ln/>
        </p:spPr>
      </p:sp>
      <p:sp>
        <p:nvSpPr>
          <p:cNvPr id="532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54862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193AB601-D06A-4043-B36A-7DF9A1D4DB3F}" type="slidenum">
              <a:rPr lang="en-US" altLang="en-US" sz="1300">
                <a:latin typeface="Comic Sans MS" panose="030F0702030302020204" pitchFamily="66" charset="0"/>
              </a:rPr>
              <a:pPr/>
              <a:t>27</a:t>
            </a:fld>
            <a:endParaRPr lang="en-US" altLang="en-US" sz="1300">
              <a:latin typeface="Comic Sans MS" panose="030F0702030302020204" pitchFamily="66" charset="0"/>
            </a:endParaRPr>
          </a:p>
        </p:txBody>
      </p:sp>
      <p:sp>
        <p:nvSpPr>
          <p:cNvPr id="54275" name="Rectangle 2"/>
          <p:cNvSpPr>
            <a:spLocks noGrp="1" noRot="1" noChangeAspect="1" noChangeArrowheads="1" noTextEdit="1"/>
          </p:cNvSpPr>
          <p:nvPr>
            <p:ph type="sldImg"/>
          </p:nvPr>
        </p:nvSpPr>
        <p:spPr>
          <a:xfrm>
            <a:off x="685800" y="1143000"/>
            <a:ext cx="5486400" cy="3086100"/>
          </a:xfrm>
          <a:ln/>
        </p:spPr>
      </p:sp>
      <p:sp>
        <p:nvSpPr>
          <p:cNvPr id="5427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94691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E9719DF4-B42E-4D6D-9705-A226A3701D8C}" type="slidenum">
              <a:rPr lang="en-US" altLang="en-US" sz="1300">
                <a:latin typeface="Comic Sans MS" panose="030F0702030302020204" pitchFamily="66" charset="0"/>
              </a:rPr>
              <a:pPr/>
              <a:t>7</a:t>
            </a:fld>
            <a:endParaRPr lang="en-US" altLang="en-US" sz="1300">
              <a:latin typeface="Comic Sans MS" panose="030F0702030302020204" pitchFamily="66" charset="0"/>
            </a:endParaRPr>
          </a:p>
        </p:txBody>
      </p:sp>
      <p:sp>
        <p:nvSpPr>
          <p:cNvPr id="52227" name="Rectangle 2"/>
          <p:cNvSpPr>
            <a:spLocks noGrp="1" noRot="1" noChangeAspect="1" noChangeArrowheads="1" noTextEdit="1"/>
          </p:cNvSpPr>
          <p:nvPr>
            <p:ph type="sldImg"/>
          </p:nvPr>
        </p:nvSpPr>
        <p:spPr>
          <a:xfrm>
            <a:off x="685800" y="1143000"/>
            <a:ext cx="5486400" cy="3086100"/>
          </a:xfrm>
          <a:ln/>
        </p:spPr>
      </p:sp>
      <p:sp>
        <p:nvSpPr>
          <p:cNvPr id="52228"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076610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7097C3FE-E919-4613-9E90-CE7B34C2711C}" type="slidenum">
              <a:rPr lang="en-US" altLang="en-US" sz="1300">
                <a:latin typeface="Comic Sans MS" panose="030F0702030302020204" pitchFamily="66" charset="0"/>
              </a:rPr>
              <a:pPr/>
              <a:t>28</a:t>
            </a:fld>
            <a:endParaRPr lang="en-US" altLang="en-US" sz="1300">
              <a:latin typeface="Comic Sans MS" panose="030F0702030302020204" pitchFamily="66" charset="0"/>
            </a:endParaRPr>
          </a:p>
        </p:txBody>
      </p:sp>
      <p:sp>
        <p:nvSpPr>
          <p:cNvPr id="52227" name="Rectangle 2"/>
          <p:cNvSpPr>
            <a:spLocks noGrp="1" noRot="1" noChangeAspect="1" noChangeArrowheads="1" noTextEdit="1"/>
          </p:cNvSpPr>
          <p:nvPr>
            <p:ph type="sldImg"/>
          </p:nvPr>
        </p:nvSpPr>
        <p:spPr>
          <a:xfrm>
            <a:off x="685800" y="1143000"/>
            <a:ext cx="5486400" cy="3086100"/>
          </a:xfrm>
          <a:ln/>
        </p:spPr>
      </p:sp>
      <p:sp>
        <p:nvSpPr>
          <p:cNvPr id="5222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74652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B6710CB2-AAB0-46C7-B6DE-AED470DACCF4}" type="slidenum">
              <a:rPr lang="en-US" altLang="en-US" sz="1300">
                <a:latin typeface="Comic Sans MS" panose="030F0702030302020204" pitchFamily="66" charset="0"/>
              </a:rPr>
              <a:pPr/>
              <a:t>29</a:t>
            </a:fld>
            <a:endParaRPr lang="en-US" altLang="en-US" sz="1300">
              <a:latin typeface="Comic Sans MS" panose="030F0702030302020204" pitchFamily="66" charset="0"/>
            </a:endParaRPr>
          </a:p>
        </p:txBody>
      </p:sp>
      <p:sp>
        <p:nvSpPr>
          <p:cNvPr id="55299" name="Rectangle 2"/>
          <p:cNvSpPr>
            <a:spLocks noGrp="1" noRot="1" noChangeAspect="1" noChangeArrowheads="1" noTextEdit="1"/>
          </p:cNvSpPr>
          <p:nvPr>
            <p:ph type="sldImg"/>
          </p:nvPr>
        </p:nvSpPr>
        <p:spPr>
          <a:xfrm>
            <a:off x="685800" y="1143000"/>
            <a:ext cx="5486400" cy="3086100"/>
          </a:xfrm>
          <a:ln/>
        </p:spPr>
      </p:sp>
      <p:sp>
        <p:nvSpPr>
          <p:cNvPr id="5530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63467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2E9636CD-C140-450D-95A3-8770E171C4E7}" type="slidenum">
              <a:rPr lang="en-US" altLang="en-US" sz="1300">
                <a:latin typeface="Comic Sans MS" panose="030F0702030302020204" pitchFamily="66" charset="0"/>
              </a:rPr>
              <a:pPr/>
              <a:t>30</a:t>
            </a:fld>
            <a:endParaRPr lang="en-US" altLang="en-US" sz="1300">
              <a:latin typeface="Comic Sans MS" panose="030F0702030302020204" pitchFamily="66" charset="0"/>
            </a:endParaRPr>
          </a:p>
        </p:txBody>
      </p:sp>
      <p:sp>
        <p:nvSpPr>
          <p:cNvPr id="56323" name="Rectangle 2"/>
          <p:cNvSpPr>
            <a:spLocks noGrp="1" noRot="1" noChangeAspect="1" noChangeArrowheads="1" noTextEdit="1"/>
          </p:cNvSpPr>
          <p:nvPr>
            <p:ph type="sldImg"/>
          </p:nvPr>
        </p:nvSpPr>
        <p:spPr>
          <a:xfrm>
            <a:off x="685800" y="1143000"/>
            <a:ext cx="5486400" cy="3086100"/>
          </a:xfrm>
          <a:ln/>
        </p:spPr>
      </p:sp>
      <p:sp>
        <p:nvSpPr>
          <p:cNvPr id="563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48366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E3D49814-ECAD-4504-838C-2925B17B4380}" type="slidenum">
              <a:rPr lang="en-US" altLang="en-US" sz="1300">
                <a:latin typeface="Comic Sans MS" panose="030F0702030302020204" pitchFamily="66" charset="0"/>
              </a:rPr>
              <a:pPr/>
              <a:t>31</a:t>
            </a:fld>
            <a:endParaRPr lang="en-US" altLang="en-US" sz="1300">
              <a:latin typeface="Comic Sans MS" panose="030F0702030302020204" pitchFamily="66" charset="0"/>
            </a:endParaRPr>
          </a:p>
        </p:txBody>
      </p:sp>
      <p:sp>
        <p:nvSpPr>
          <p:cNvPr id="57347" name="Rectangle 2"/>
          <p:cNvSpPr>
            <a:spLocks noGrp="1" noRot="1" noChangeAspect="1" noChangeArrowheads="1" noTextEdit="1"/>
          </p:cNvSpPr>
          <p:nvPr>
            <p:ph type="sldImg"/>
          </p:nvPr>
        </p:nvSpPr>
        <p:spPr>
          <a:xfrm>
            <a:off x="685800" y="1143000"/>
            <a:ext cx="5486400" cy="3086100"/>
          </a:xfrm>
          <a:ln/>
        </p:spPr>
      </p:sp>
      <p:sp>
        <p:nvSpPr>
          <p:cNvPr id="573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491184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CBE0A008-F209-4B99-AB33-CCC4D9C2D275}" type="slidenum">
              <a:rPr lang="en-US" altLang="en-US" sz="1300">
                <a:latin typeface="Comic Sans MS" panose="030F0702030302020204" pitchFamily="66" charset="0"/>
              </a:rPr>
              <a:pPr/>
              <a:t>32</a:t>
            </a:fld>
            <a:endParaRPr lang="en-US" altLang="en-US" sz="1300">
              <a:latin typeface="Comic Sans MS" panose="030F0702030302020204" pitchFamily="66" charset="0"/>
            </a:endParaRPr>
          </a:p>
        </p:txBody>
      </p:sp>
      <p:sp>
        <p:nvSpPr>
          <p:cNvPr id="58371" name="Rectangle 2"/>
          <p:cNvSpPr>
            <a:spLocks noGrp="1" noRot="1" noChangeAspect="1" noChangeArrowheads="1" noTextEdit="1"/>
          </p:cNvSpPr>
          <p:nvPr>
            <p:ph type="sldImg"/>
          </p:nvPr>
        </p:nvSpPr>
        <p:spPr>
          <a:xfrm>
            <a:off x="685800" y="1143000"/>
            <a:ext cx="5486400" cy="3086100"/>
          </a:xfrm>
          <a:ln/>
        </p:spPr>
      </p:sp>
      <p:sp>
        <p:nvSpPr>
          <p:cNvPr id="5837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93094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0275">
              <a:defRPr sz="2000">
                <a:solidFill>
                  <a:schemeClr val="tx1"/>
                </a:solidFill>
                <a:latin typeface="Arial" panose="020B0604020202020204" pitchFamily="34" charset="0"/>
              </a:defRPr>
            </a:lvl1pPr>
            <a:lvl2pPr marL="742950" indent="-285750" defTabSz="930275">
              <a:defRPr sz="2000">
                <a:solidFill>
                  <a:schemeClr val="tx1"/>
                </a:solidFill>
                <a:latin typeface="Arial" panose="020B0604020202020204" pitchFamily="34" charset="0"/>
              </a:defRPr>
            </a:lvl2pPr>
            <a:lvl3pPr marL="1143000" indent="-228600" defTabSz="930275">
              <a:defRPr sz="2000">
                <a:solidFill>
                  <a:schemeClr val="tx1"/>
                </a:solidFill>
                <a:latin typeface="Arial" panose="020B0604020202020204" pitchFamily="34" charset="0"/>
              </a:defRPr>
            </a:lvl3pPr>
            <a:lvl4pPr marL="1600200" indent="-228600" defTabSz="930275">
              <a:defRPr sz="2000">
                <a:solidFill>
                  <a:schemeClr val="tx1"/>
                </a:solidFill>
                <a:latin typeface="Arial" panose="020B0604020202020204" pitchFamily="34" charset="0"/>
              </a:defRPr>
            </a:lvl4pPr>
            <a:lvl5pPr marL="2057400" indent="-228600" defTabSz="930275">
              <a:defRPr sz="2000">
                <a:solidFill>
                  <a:schemeClr val="tx1"/>
                </a:solidFill>
                <a:latin typeface="Arial" panose="020B0604020202020204" pitchFamily="34" charset="0"/>
              </a:defRPr>
            </a:lvl5pPr>
            <a:lvl6pPr marL="2514600" indent="-228600" algn="ctr"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0275" eaLnBrk="0" fontAlgn="base" hangingPunct="0">
              <a:spcBef>
                <a:spcPct val="0"/>
              </a:spcBef>
              <a:spcAft>
                <a:spcPct val="0"/>
              </a:spcAft>
              <a:defRPr sz="2000">
                <a:solidFill>
                  <a:schemeClr val="tx1"/>
                </a:solidFill>
                <a:latin typeface="Arial" panose="020B0604020202020204" pitchFamily="34" charset="0"/>
              </a:defRPr>
            </a:lvl9pPr>
          </a:lstStyle>
          <a:p>
            <a:fld id="{A6255488-20BC-4226-89EE-AE6234FFE1DB}" type="slidenum">
              <a:rPr lang="en-US" altLang="en-US" sz="1300">
                <a:latin typeface="Comic Sans MS" panose="030F0702030302020204" pitchFamily="66" charset="0"/>
              </a:rPr>
              <a:pPr/>
              <a:t>33</a:t>
            </a:fld>
            <a:endParaRPr lang="en-US" altLang="en-US" sz="1300">
              <a:latin typeface="Comic Sans MS" panose="030F0702030302020204" pitchFamily="66" charset="0"/>
            </a:endParaRPr>
          </a:p>
        </p:txBody>
      </p:sp>
      <p:sp>
        <p:nvSpPr>
          <p:cNvPr id="59395" name="Rectangle 2"/>
          <p:cNvSpPr>
            <a:spLocks noGrp="1" noRot="1" noChangeAspect="1" noChangeArrowheads="1" noTextEdit="1"/>
          </p:cNvSpPr>
          <p:nvPr>
            <p:ph type="sldImg"/>
          </p:nvPr>
        </p:nvSpPr>
        <p:spPr>
          <a:xfrm>
            <a:off x="685800" y="1143000"/>
            <a:ext cx="5486400" cy="3086100"/>
          </a:xfrm>
          <a:ln/>
        </p:spPr>
      </p:sp>
      <p:sp>
        <p:nvSpPr>
          <p:cNvPr id="593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0654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663760EE-A278-43B6-9E4B-78FED6E0E93F}" type="slidenum">
              <a:rPr lang="en-US" altLang="en-US" sz="1300">
                <a:latin typeface="Comic Sans MS" panose="030F0702030302020204" pitchFamily="66" charset="0"/>
              </a:rPr>
              <a:pPr/>
              <a:t>9</a:t>
            </a:fld>
            <a:endParaRPr lang="en-US" altLang="en-US" sz="1300">
              <a:latin typeface="Comic Sans MS" panose="030F0702030302020204" pitchFamily="66" charset="0"/>
            </a:endParaRPr>
          </a:p>
        </p:txBody>
      </p:sp>
      <p:sp>
        <p:nvSpPr>
          <p:cNvPr id="53251" name="Rectangle 2"/>
          <p:cNvSpPr>
            <a:spLocks noGrp="1" noRot="1" noChangeAspect="1" noChangeArrowheads="1" noTextEdit="1"/>
          </p:cNvSpPr>
          <p:nvPr>
            <p:ph type="sldImg"/>
          </p:nvPr>
        </p:nvSpPr>
        <p:spPr>
          <a:xfrm>
            <a:off x="685800" y="1143000"/>
            <a:ext cx="5486400" cy="3086100"/>
          </a:xfrm>
          <a:ln/>
        </p:spPr>
      </p:sp>
      <p:sp>
        <p:nvSpPr>
          <p:cNvPr id="53252"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138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8B906DD7-BAA6-4C0C-AAEC-34EEB81BCDE7}" type="slidenum">
              <a:rPr lang="en-US" altLang="en-US" sz="1300">
                <a:latin typeface="Comic Sans MS" panose="030F0702030302020204" pitchFamily="66" charset="0"/>
              </a:rPr>
              <a:pPr/>
              <a:t>10</a:t>
            </a:fld>
            <a:endParaRPr lang="en-US" altLang="en-US" sz="1300">
              <a:latin typeface="Comic Sans MS" panose="030F0702030302020204" pitchFamily="66" charset="0"/>
            </a:endParaRPr>
          </a:p>
        </p:txBody>
      </p:sp>
      <p:sp>
        <p:nvSpPr>
          <p:cNvPr id="54275" name="Rectangle 2"/>
          <p:cNvSpPr>
            <a:spLocks noGrp="1" noRot="1" noChangeAspect="1" noChangeArrowheads="1" noTextEdit="1"/>
          </p:cNvSpPr>
          <p:nvPr>
            <p:ph type="sldImg"/>
          </p:nvPr>
        </p:nvSpPr>
        <p:spPr>
          <a:xfrm>
            <a:off x="685800" y="1143000"/>
            <a:ext cx="5486400" cy="3086100"/>
          </a:xfrm>
          <a:ln/>
        </p:spPr>
      </p:sp>
      <p:sp>
        <p:nvSpPr>
          <p:cNvPr id="54276"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641653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44D950C6-1E5A-4E60-A8D1-4042E02B1E22}" type="slidenum">
              <a:rPr lang="en-US" altLang="en-US" sz="1300">
                <a:latin typeface="Comic Sans MS" panose="030F0702030302020204" pitchFamily="66" charset="0"/>
              </a:rPr>
              <a:pPr/>
              <a:t>11</a:t>
            </a:fld>
            <a:endParaRPr lang="en-US" altLang="en-US" sz="1300">
              <a:latin typeface="Comic Sans MS" panose="030F0702030302020204" pitchFamily="66" charset="0"/>
            </a:endParaRPr>
          </a:p>
        </p:txBody>
      </p:sp>
      <p:sp>
        <p:nvSpPr>
          <p:cNvPr id="55299" name="Rectangle 2"/>
          <p:cNvSpPr>
            <a:spLocks noGrp="1" noRot="1" noChangeAspect="1" noChangeArrowheads="1" noTextEdit="1"/>
          </p:cNvSpPr>
          <p:nvPr>
            <p:ph type="sldImg"/>
          </p:nvPr>
        </p:nvSpPr>
        <p:spPr>
          <a:xfrm>
            <a:off x="685800" y="1143000"/>
            <a:ext cx="5486400" cy="3086100"/>
          </a:xfrm>
          <a:ln/>
        </p:spPr>
      </p:sp>
      <p:sp>
        <p:nvSpPr>
          <p:cNvPr id="5530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1401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E16AE514-1682-4196-A550-839A82EC8B66}" type="slidenum">
              <a:rPr lang="en-US" altLang="en-US" sz="1300">
                <a:latin typeface="Comic Sans MS" panose="030F0702030302020204" pitchFamily="66" charset="0"/>
              </a:rPr>
              <a:pPr/>
              <a:t>12</a:t>
            </a:fld>
            <a:endParaRPr lang="en-US" altLang="en-US" sz="1300">
              <a:latin typeface="Comic Sans MS" panose="030F0702030302020204" pitchFamily="66" charset="0"/>
            </a:endParaRPr>
          </a:p>
        </p:txBody>
      </p:sp>
      <p:sp>
        <p:nvSpPr>
          <p:cNvPr id="56323" name="Rectangle 2"/>
          <p:cNvSpPr>
            <a:spLocks noGrp="1" noRot="1" noChangeAspect="1" noChangeArrowheads="1" noTextEdit="1"/>
          </p:cNvSpPr>
          <p:nvPr>
            <p:ph type="sldImg"/>
          </p:nvPr>
        </p:nvSpPr>
        <p:spPr>
          <a:xfrm>
            <a:off x="685800" y="1143000"/>
            <a:ext cx="5486400" cy="3086100"/>
          </a:xfrm>
          <a:ln/>
        </p:spPr>
      </p:sp>
      <p:sp>
        <p:nvSpPr>
          <p:cNvPr id="56324" name="Rectangle 3"/>
          <p:cNvSpPr>
            <a:spLocks noGrp="1" noChangeArrowheads="1"/>
          </p:cNvSpPr>
          <p:nvPr>
            <p:ph type="body" idx="1"/>
          </p:nvPr>
        </p:nvSpPr>
        <p:spPr>
          <a:xfrm>
            <a:off x="976313" y="4559300"/>
            <a:ext cx="5362575" cy="4321175"/>
          </a:xfrm>
          <a:noFill/>
        </p:spPr>
        <p:txBody>
          <a:bodyPr/>
          <a:lstStyle/>
          <a:p>
            <a:pPr eaLnBrk="1" hangingPunct="1"/>
            <a:r>
              <a:rPr lang="en-US" altLang="en-US" dirty="0"/>
              <a:t>Resident = graduating medical student</a:t>
            </a:r>
          </a:p>
          <a:p>
            <a:pPr eaLnBrk="1" hangingPunct="1"/>
            <a:r>
              <a:rPr lang="en-US" altLang="en-US" dirty="0"/>
              <a:t>Matching law clerks to Federal judges currently use ad hoc system. Intense competition and duplicity for law clerks. Will history repeat itself?</a:t>
            </a:r>
          </a:p>
          <a:p>
            <a:pPr eaLnBrk="1" hangingPunct="1"/>
            <a:r>
              <a:rPr lang="en-US" altLang="en-US" dirty="0"/>
              <a:t>Fulbright senior scholars awards program matches American scholars with foreign universities</a:t>
            </a:r>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538602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C768DBB6-26AE-4D66-9D88-44692B699C29}" type="slidenum">
              <a:rPr lang="en-US" altLang="en-US" sz="1300">
                <a:latin typeface="Comic Sans MS" panose="030F0702030302020204" pitchFamily="66" charset="0"/>
              </a:rPr>
              <a:pPr/>
              <a:t>14</a:t>
            </a:fld>
            <a:endParaRPr lang="en-US" altLang="en-US" sz="1300">
              <a:latin typeface="Comic Sans MS" panose="030F0702030302020204" pitchFamily="66" charset="0"/>
            </a:endParaRPr>
          </a:p>
        </p:txBody>
      </p:sp>
      <p:sp>
        <p:nvSpPr>
          <p:cNvPr id="57347" name="Rectangle 2"/>
          <p:cNvSpPr>
            <a:spLocks noGrp="1" noRot="1" noChangeAspect="1" noChangeArrowheads="1" noTextEdit="1"/>
          </p:cNvSpPr>
          <p:nvPr>
            <p:ph type="sldImg"/>
          </p:nvPr>
        </p:nvSpPr>
        <p:spPr>
          <a:xfrm>
            <a:off x="685800" y="1143000"/>
            <a:ext cx="5486400" cy="3086100"/>
          </a:xfrm>
          <a:ln/>
        </p:spPr>
      </p:sp>
      <p:sp>
        <p:nvSpPr>
          <p:cNvPr id="57348"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55124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8087D342-CE3A-4EEE-B307-EE71AFD810CD}" type="slidenum">
              <a:rPr lang="en-US" altLang="en-US" sz="1300">
                <a:latin typeface="Comic Sans MS" panose="030F0702030302020204" pitchFamily="66" charset="0"/>
              </a:rPr>
              <a:pPr/>
              <a:t>15</a:t>
            </a:fld>
            <a:endParaRPr lang="en-US" altLang="en-US" sz="1300">
              <a:latin typeface="Comic Sans MS" panose="030F0702030302020204" pitchFamily="66" charset="0"/>
            </a:endParaRPr>
          </a:p>
        </p:txBody>
      </p:sp>
      <p:sp>
        <p:nvSpPr>
          <p:cNvPr id="58371" name="Rectangle 2"/>
          <p:cNvSpPr>
            <a:spLocks noGrp="1" noRot="1" noChangeAspect="1" noChangeArrowheads="1" noTextEdit="1"/>
          </p:cNvSpPr>
          <p:nvPr>
            <p:ph type="sldImg"/>
          </p:nvPr>
        </p:nvSpPr>
        <p:spPr>
          <a:xfrm>
            <a:off x="685800" y="1143000"/>
            <a:ext cx="5486400" cy="3086100"/>
          </a:xfrm>
          <a:ln/>
        </p:spPr>
      </p:sp>
      <p:sp>
        <p:nvSpPr>
          <p:cNvPr id="58372" name="Rectangle 3"/>
          <p:cNvSpPr>
            <a:spLocks noGrp="1" noChangeArrowheads="1"/>
          </p:cNvSpPr>
          <p:nvPr>
            <p:ph type="body" idx="1"/>
          </p:nvPr>
        </p:nvSpPr>
        <p:spPr>
          <a:xfrm>
            <a:off x="976313" y="4559300"/>
            <a:ext cx="5362575" cy="4321175"/>
          </a:xfrm>
          <a:noFill/>
        </p:spPr>
        <p:txBody>
          <a:bodyPr/>
          <a:lstStyle/>
          <a:p>
            <a:pPr eaLnBrk="1" hangingPunct="1"/>
            <a:r>
              <a:rPr lang="en-US" altLang="en-US" dirty="0"/>
              <a:t>This slide solves Exercise 1.8 so please do not post.</a:t>
            </a:r>
          </a:p>
          <a:p>
            <a:pPr eaLnBrk="1" hangingPunct="1"/>
            <a:r>
              <a:rPr lang="en-US" altLang="en-US" dirty="0"/>
              <a:t>Reference: http://www.econ.ucsb.edu/~tedb/Courses/Ec100CS04/rothmedicalinterns.pdf</a:t>
            </a:r>
          </a:p>
          <a:p>
            <a:pPr eaLnBrk="1" hangingPunct="1"/>
            <a:endParaRPr lang="en-US" altLang="en-US" dirty="0"/>
          </a:p>
        </p:txBody>
      </p:sp>
    </p:spTree>
    <p:extLst>
      <p:ext uri="{BB962C8B-B14F-4D97-AF65-F5344CB8AC3E}">
        <p14:creationId xmlns:p14="http://schemas.microsoft.com/office/powerpoint/2010/main" val="3807643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34758094-D3BF-41DA-9721-A41D6660F2AE}" type="slidenum">
              <a:rPr lang="en-US" altLang="en-US" sz="1300">
                <a:latin typeface="Comic Sans MS" panose="030F0702030302020204" pitchFamily="66" charset="0"/>
              </a:rPr>
              <a:pPr/>
              <a:t>16</a:t>
            </a:fld>
            <a:endParaRPr lang="en-US" altLang="en-US" sz="1300">
              <a:latin typeface="Comic Sans MS" panose="030F0702030302020204" pitchFamily="66" charset="0"/>
            </a:endParaRPr>
          </a:p>
        </p:txBody>
      </p:sp>
      <p:sp>
        <p:nvSpPr>
          <p:cNvPr id="37891" name="Rectangle 2"/>
          <p:cNvSpPr>
            <a:spLocks noGrp="1" noRot="1" noChangeAspect="1" noChangeArrowheads="1" noTextEdit="1"/>
          </p:cNvSpPr>
          <p:nvPr>
            <p:ph type="sldImg"/>
          </p:nvPr>
        </p:nvSpPr>
        <p:spPr>
          <a:xfrm>
            <a:off x="685800" y="1143000"/>
            <a:ext cx="5486400" cy="3086100"/>
          </a:xfrm>
          <a:ln/>
        </p:spPr>
      </p:sp>
      <p:sp>
        <p:nvSpPr>
          <p:cNvPr id="378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1964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1/13/2025</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1/13/2025</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1/13/2025</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1/13/2025</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1/13/2025</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1/13/2025</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1/13/2025</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1/13/2025</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1/13/2025</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1/13/2025</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1/13/2025</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1/13/2025</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42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210.png"/><Relationship Id="rId7" Type="http://schemas.openxmlformats.org/officeDocument/2006/relationships/image" Target="../media/image30.png"/><Relationship Id="rId12"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100.png"/><Relationship Id="rId5" Type="http://schemas.openxmlformats.org/officeDocument/2006/relationships/image" Target="../media/image26.png"/><Relationship Id="rId10" Type="http://schemas.openxmlformats.org/officeDocument/2006/relationships/image" Target="../media/image33.png"/><Relationship Id="rId4" Type="http://schemas.openxmlformats.org/officeDocument/2006/relationships/image" Target="../media/image310.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40.png"/><Relationship Id="rId7" Type="http://schemas.openxmlformats.org/officeDocument/2006/relationships/image" Target="../media/image2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180.png"/><Relationship Id="rId9" Type="http://schemas.openxmlformats.org/officeDocument/2006/relationships/image" Target="../media/image23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8" Type="http://schemas.openxmlformats.org/officeDocument/2006/relationships/image" Target="../media/image6.png"/><Relationship Id="rId21" Type="http://schemas.openxmlformats.org/officeDocument/2006/relationships/image" Target="../media/image9.png"/><Relationship Id="rId17" Type="http://schemas.openxmlformats.org/officeDocument/2006/relationships/image" Target="../media/image5.png"/><Relationship Id="rId12"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7.png"/><Relationship Id="rId20" Type="http://schemas.openxmlformats.org/officeDocument/2006/relationships/image" Target="../media/image8.png"/><Relationship Id="rId1" Type="http://schemas.openxmlformats.org/officeDocument/2006/relationships/slideLayout" Target="../slideLayouts/slideLayout2.xml"/><Relationship Id="rId11" Type="http://schemas.openxmlformats.org/officeDocument/2006/relationships/image" Target="../media/image28.png"/><Relationship Id="rId15" Type="http://schemas.openxmlformats.org/officeDocument/2006/relationships/image" Target="../media/image36.png"/><Relationship Id="rId23" Type="http://schemas.openxmlformats.org/officeDocument/2006/relationships/image" Target="../media/image311.png"/><Relationship Id="rId19" Type="http://schemas.openxmlformats.org/officeDocument/2006/relationships/image" Target="../media/image7.png"/><Relationship Id="rId14" Type="http://schemas.openxmlformats.org/officeDocument/2006/relationships/image" Target="../media/image24.png"/><Relationship Id="rId2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a:xfrm>
            <a:off x="1077883" y="1041400"/>
            <a:ext cx="10036233" cy="2387600"/>
          </a:xfrm>
        </p:spPr>
        <p:txBody>
          <a:bodyPr>
            <a:normAutofit/>
          </a:bodyPr>
          <a:lstStyle/>
          <a:p>
            <a:r>
              <a:rPr lang="en-US" dirty="0"/>
              <a:t>CSE 421 Winter 2025</a:t>
            </a:r>
            <a:br>
              <a:rPr lang="en-US" dirty="0"/>
            </a:br>
            <a:r>
              <a:rPr lang="en-US" dirty="0"/>
              <a:t>Lecture 3: Running Time, BFS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http://www.cs.uw.edu/421</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Connector 98"/>
          <p:cNvCxnSpPr/>
          <p:nvPr/>
        </p:nvCxnSpPr>
        <p:spPr>
          <a:xfrm flipV="1">
            <a:off x="7695828" y="5559407"/>
            <a:ext cx="1211775" cy="450918"/>
          </a:xfrm>
          <a:prstGeom prst="line">
            <a:avLst/>
          </a:prstGeom>
          <a:noFill/>
          <a:ln w="57150" cap="flat" cmpd="sng" algn="ctr">
            <a:solidFill>
              <a:srgbClr val="C00000"/>
            </a:solidFill>
            <a:prstDash val="solid"/>
            <a:miter lim="800000"/>
            <a:headEnd type="none" w="med" len="med"/>
            <a:tailEnd type="none" w="med" len="med"/>
          </a:ln>
          <a:effectLst/>
        </p:spPr>
      </p:cxnSp>
      <p:cxnSp>
        <p:nvCxnSpPr>
          <p:cNvPr id="103" name="Straight Connector 102"/>
          <p:cNvCxnSpPr>
            <a:cxnSpLocks/>
            <a:stCxn id="61" idx="6"/>
            <a:endCxn id="68" idx="2"/>
          </p:cNvCxnSpPr>
          <p:nvPr/>
        </p:nvCxnSpPr>
        <p:spPr>
          <a:xfrm flipV="1">
            <a:off x="7720827" y="5075725"/>
            <a:ext cx="1198384" cy="5011"/>
          </a:xfrm>
          <a:prstGeom prst="line">
            <a:avLst/>
          </a:prstGeom>
          <a:noFill/>
          <a:ln w="57150" cap="flat" cmpd="sng" algn="ctr">
            <a:solidFill>
              <a:srgbClr val="C00000"/>
            </a:solidFill>
            <a:prstDash val="solid"/>
            <a:miter lim="800000"/>
            <a:headEnd type="none" w="med" len="med"/>
            <a:tailEnd type="none" w="med" len="med"/>
          </a:ln>
          <a:effectLst/>
        </p:spPr>
      </p:cxnSp>
      <mc:AlternateContent xmlns:mc="http://schemas.openxmlformats.org/markup-compatibility/2006" xmlns:a14="http://schemas.microsoft.com/office/drawing/2010/main">
        <mc:Choice Requires="a14">
          <p:sp>
            <p:nvSpPr>
              <p:cNvPr id="449539" name="Rectangle 3"/>
              <p:cNvSpPr>
                <a:spLocks noGrp="1" noChangeArrowheads="1"/>
              </p:cNvSpPr>
              <p:nvPr>
                <p:ph type="body" idx="1"/>
              </p:nvPr>
            </p:nvSpPr>
            <p:spPr>
              <a:xfrm>
                <a:off x="628650" y="1429392"/>
                <a:ext cx="10514083" cy="5200045"/>
              </a:xfrm>
            </p:spPr>
            <p:txBody>
              <a:bodyPr/>
              <a:lstStyle/>
              <a:p>
                <a:pPr marL="0" indent="0" eaLnBrk="1" hangingPunct="1">
                  <a:lnSpc>
                    <a:spcPct val="90000"/>
                  </a:lnSpc>
                  <a:buNone/>
                </a:pPr>
                <a:r>
                  <a:rPr lang="en-US" altLang="en-US" sz="2400" b="1" dirty="0">
                    <a:solidFill>
                      <a:srgbClr val="695082"/>
                    </a:solidFill>
                  </a:rPr>
                  <a:t>Receiver-</a:t>
                </a:r>
                <a:r>
                  <a:rPr lang="en-US" altLang="en-US" sz="2400" b="1" dirty="0" err="1">
                    <a:solidFill>
                      <a:srgbClr val="695082"/>
                    </a:solidFill>
                  </a:rPr>
                  <a:t>pessimal</a:t>
                </a:r>
                <a:r>
                  <a:rPr lang="en-US" altLang="en-US" sz="2400" b="1" dirty="0">
                    <a:solidFill>
                      <a:srgbClr val="695082"/>
                    </a:solidFill>
                  </a:rPr>
                  <a:t> assignment:  </a:t>
                </a:r>
                <a:r>
                  <a:rPr lang="en-US" altLang="en-US" sz="2400" dirty="0"/>
                  <a:t>Each receiver is gets their worst valid partner.</a:t>
                </a:r>
              </a:p>
              <a:p>
                <a:pPr eaLnBrk="1" hangingPunct="1">
                  <a:lnSpc>
                    <a:spcPct val="90000"/>
                  </a:lnSpc>
                </a:pPr>
                <a:endParaRPr lang="en-US" altLang="en-US" sz="2400" dirty="0"/>
              </a:p>
              <a:p>
                <a:pPr marL="0" indent="0" eaLnBrk="1" hangingPunct="1">
                  <a:lnSpc>
                    <a:spcPct val="90000"/>
                  </a:lnSpc>
                  <a:buNone/>
                </a:pPr>
                <a:r>
                  <a:rPr lang="en-US" altLang="en-US" sz="2400" b="1" dirty="0">
                    <a:solidFill>
                      <a:srgbClr val="695082"/>
                    </a:solidFill>
                  </a:rPr>
                  <a:t>Claim: </a:t>
                </a:r>
                <a:r>
                  <a:rPr lang="en-US" altLang="en-US" sz="2400" dirty="0"/>
                  <a:t>Gale-Shapley produces a receiver-</a:t>
                </a:r>
                <a:r>
                  <a:rPr lang="en-US" altLang="en-US" sz="2400" dirty="0" err="1"/>
                  <a:t>pessimal</a:t>
                </a:r>
                <a:r>
                  <a:rPr lang="en-US" altLang="en-US" sz="2400" dirty="0"/>
                  <a:t> </a:t>
                </a:r>
                <a:r>
                  <a:rPr lang="en-US" altLang="en-US" sz="2400" dirty="0">
                    <a:solidFill>
                      <a:srgbClr val="695082"/>
                    </a:solidFill>
                  </a:rPr>
                  <a:t>s</a:t>
                </a:r>
                <a:r>
                  <a:rPr lang="en-US" altLang="en-US" sz="2400" dirty="0"/>
                  <a:t>table matching </a:t>
                </a:r>
                <a14:m>
                  <m:oMath xmlns:m="http://schemas.openxmlformats.org/officeDocument/2006/math">
                    <m:r>
                      <a:rPr lang="en-US" altLang="en-US" sz="2400" b="1" i="1" dirty="0" smtClean="0">
                        <a:solidFill>
                          <a:srgbClr val="0066CC"/>
                        </a:solidFill>
                        <a:latin typeface="Cambria Math" panose="02040503050406030204" pitchFamily="18" charset="0"/>
                      </a:rPr>
                      <m:t>𝑴</m:t>
                    </m:r>
                  </m:oMath>
                </a14:m>
                <a:r>
                  <a:rPr lang="en-US" altLang="en-US" sz="2400" dirty="0"/>
                  <a:t>.</a:t>
                </a:r>
              </a:p>
              <a:p>
                <a:pPr lvl="1" eaLnBrk="1" hangingPunct="1">
                  <a:lnSpc>
                    <a:spcPct val="90000"/>
                  </a:lnSpc>
                </a:pPr>
                <a:endParaRPr lang="en-US" altLang="en-US" sz="600" dirty="0"/>
              </a:p>
              <a:p>
                <a:pPr marL="0" indent="0" eaLnBrk="1" hangingPunct="1">
                  <a:lnSpc>
                    <a:spcPct val="90000"/>
                  </a:lnSpc>
                  <a:buNone/>
                </a:pPr>
                <a:r>
                  <a:rPr lang="en-US" altLang="en-US" sz="2400" b="1" dirty="0">
                    <a:solidFill>
                      <a:srgbClr val="006600"/>
                    </a:solidFill>
                  </a:rPr>
                  <a:t>Proof:</a:t>
                </a:r>
                <a:r>
                  <a:rPr lang="en-US" altLang="en-US" sz="2400" dirty="0">
                    <a:solidFill>
                      <a:schemeClr val="hlink"/>
                    </a:solidFill>
                  </a:rPr>
                  <a:t> </a:t>
                </a:r>
                <a:r>
                  <a:rPr lang="en-US" altLang="en-US" sz="2400" dirty="0"/>
                  <a:t>(By contradiction again)</a:t>
                </a:r>
              </a:p>
              <a:p>
                <a:pPr marL="457200" lvl="1" indent="0">
                  <a:buNone/>
                </a:pPr>
                <a:r>
                  <a:rPr lang="en-US" altLang="en-US" sz="2000" dirty="0"/>
                  <a:t>Suppose </a:t>
                </a:r>
                <a14:m>
                  <m:oMath xmlns:m="http://schemas.openxmlformats.org/officeDocument/2006/math">
                    <m:r>
                      <a:rPr lang="en-US" altLang="en-US" sz="2000" b="1" i="1" dirty="0" smtClean="0">
                        <a:solidFill>
                          <a:srgbClr val="0066CC"/>
                        </a:solidFill>
                        <a:latin typeface="Cambria Math" panose="02040503050406030204" pitchFamily="18" charset="0"/>
                      </a:rPr>
                      <m:t>(</m:t>
                    </m:r>
                    <m:r>
                      <a:rPr lang="en-US" altLang="en-US" sz="2000" b="1" i="1" dirty="0" err="1" smtClean="0">
                        <a:solidFill>
                          <a:srgbClr val="0066CC"/>
                        </a:solidFill>
                        <a:latin typeface="Cambria Math" panose="02040503050406030204" pitchFamily="18" charset="0"/>
                      </a:rPr>
                      <m:t>𝒑</m:t>
                    </m:r>
                    <m:r>
                      <a:rPr lang="en-US" altLang="en-US" sz="2000" b="1" i="1" dirty="0" err="1" smtClean="0">
                        <a:solidFill>
                          <a:srgbClr val="0066CC"/>
                        </a:solidFill>
                        <a:latin typeface="Cambria Math" panose="02040503050406030204" pitchFamily="18" charset="0"/>
                      </a:rPr>
                      <m:t>,</m:t>
                    </m:r>
                    <m:r>
                      <a:rPr lang="en-US" altLang="en-US" sz="2000" b="1" i="1" dirty="0" err="1" smtClean="0">
                        <a:solidFill>
                          <a:srgbClr val="0066CC"/>
                        </a:solidFill>
                        <a:latin typeface="Cambria Math" panose="02040503050406030204" pitchFamily="18" charset="0"/>
                      </a:rPr>
                      <m:t>𝒓</m:t>
                    </m:r>
                    <m:r>
                      <a:rPr lang="en-US" altLang="en-US" sz="2000" b="1" i="1" dirty="0" smtClean="0">
                        <a:solidFill>
                          <a:srgbClr val="0066CC"/>
                        </a:solidFill>
                        <a:latin typeface="Cambria Math" panose="02040503050406030204" pitchFamily="18" charset="0"/>
                      </a:rPr>
                      <m:t>) </m:t>
                    </m:r>
                  </m:oMath>
                </a14:m>
                <a:r>
                  <a:rPr lang="en-US" altLang="en-US" sz="2000" dirty="0"/>
                  <a:t>matched in </a:t>
                </a:r>
                <a14:m>
                  <m:oMath xmlns:m="http://schemas.openxmlformats.org/officeDocument/2006/math">
                    <m:r>
                      <a:rPr lang="en-US" altLang="en-US" sz="2000" b="1" i="1" dirty="0">
                        <a:solidFill>
                          <a:srgbClr val="0066CC"/>
                        </a:solidFill>
                        <a:latin typeface="Cambria Math" panose="02040503050406030204" pitchFamily="18" charset="0"/>
                      </a:rPr>
                      <m:t>𝑴</m:t>
                    </m:r>
                  </m:oMath>
                </a14:m>
                <a:r>
                  <a:rPr lang="en-US" altLang="en-US" sz="2000" dirty="0"/>
                  <a:t>, but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t> is not worst valid partner for </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t>.</a:t>
                </a:r>
              </a:p>
              <a:p>
                <a:pPr marL="457200" lvl="1" indent="0">
                  <a:buNone/>
                </a:pPr>
                <a:r>
                  <a:rPr lang="en-US" altLang="en-US" sz="2000" dirty="0">
                    <a:sym typeface="Symbol" panose="05050102010706020507" pitchFamily="18" charset="2"/>
                  </a:rPr>
                  <a:t> </a:t>
                </a:r>
                <a:r>
                  <a:rPr lang="en-US" altLang="en-US" sz="2000" dirty="0"/>
                  <a:t>there exists some other stable matching </a:t>
                </a:r>
                <a14:m>
                  <m:oMath xmlns:m="http://schemas.openxmlformats.org/officeDocument/2006/math">
                    <m:r>
                      <a:rPr lang="en-US" altLang="en-US" sz="2000" b="1" i="1" dirty="0" smtClean="0">
                        <a:solidFill>
                          <a:srgbClr val="C00000"/>
                        </a:solidFill>
                        <a:latin typeface="Cambria Math" panose="02040503050406030204" pitchFamily="18" charset="0"/>
                      </a:rPr>
                      <m:t>𝑴</m:t>
                    </m:r>
                    <m:r>
                      <a:rPr lang="en-US" altLang="en-US" sz="2000" b="1" i="1" dirty="0" smtClean="0">
                        <a:solidFill>
                          <a:srgbClr val="C00000"/>
                        </a:solidFill>
                        <a:latin typeface="Cambria Math" panose="02040503050406030204" pitchFamily="18" charset="0"/>
                      </a:rPr>
                      <m:t>’</m:t>
                    </m:r>
                  </m:oMath>
                </a14:m>
                <a:r>
                  <a:rPr lang="en-US" altLang="en-US" sz="2000" dirty="0"/>
                  <a:t> in which </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t> is paired with a proposer, say </a:t>
                </a:r>
                <a14:m>
                  <m:oMath xmlns:m="http://schemas.openxmlformats.org/officeDocument/2006/math">
                    <m:r>
                      <a:rPr lang="en-US" altLang="en-US" sz="2000" b="1" i="1" dirty="0" smtClean="0">
                        <a:solidFill>
                          <a:srgbClr val="0066CC"/>
                        </a:solidFill>
                        <a:latin typeface="Cambria Math" panose="02040503050406030204" pitchFamily="18" charset="0"/>
                      </a:rPr>
                      <m:t>𝒑</m:t>
                    </m:r>
                    <m:r>
                      <a:rPr lang="en-US" altLang="en-US" sz="2000" b="1" i="1" dirty="0" smtClean="0">
                        <a:solidFill>
                          <a:srgbClr val="0066CC"/>
                        </a:solidFill>
                        <a:latin typeface="Cambria Math" panose="02040503050406030204" pitchFamily="18" charset="0"/>
                      </a:rPr>
                      <m:t>′</m:t>
                    </m:r>
                  </m:oMath>
                </a14:m>
                <a:r>
                  <a:rPr lang="en-US" altLang="en-US" sz="2000" dirty="0"/>
                  <a:t>, 	whom </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t> likes less than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t>.</a:t>
                </a:r>
              </a:p>
              <a:p>
                <a:pPr marL="457200" lvl="1" indent="0">
                  <a:buNone/>
                </a:pPr>
                <a:r>
                  <a:rPr lang="en-US" altLang="en-US" sz="2000" dirty="0"/>
                  <a:t>Let </a:t>
                </a:r>
                <a14:m>
                  <m:oMath xmlns:m="http://schemas.openxmlformats.org/officeDocument/2006/math">
                    <m:r>
                      <a:rPr lang="en-US" altLang="en-US" sz="2000" b="1" i="1" dirty="0" smtClean="0">
                        <a:solidFill>
                          <a:srgbClr val="0066CC"/>
                        </a:solidFill>
                        <a:latin typeface="Cambria Math" panose="02040503050406030204" pitchFamily="18" charset="0"/>
                      </a:rPr>
                      <m:t>𝒓</m:t>
                    </m:r>
                    <m:r>
                      <a:rPr lang="en-US" altLang="en-US" sz="2000" b="1" i="1" dirty="0" smtClean="0">
                        <a:solidFill>
                          <a:srgbClr val="0066CC"/>
                        </a:solidFill>
                        <a:latin typeface="Cambria Math" panose="02040503050406030204" pitchFamily="18" charset="0"/>
                      </a:rPr>
                      <m:t>’</m:t>
                    </m:r>
                  </m:oMath>
                </a14:m>
                <a:r>
                  <a:rPr lang="en-US" altLang="en-US" sz="2000" dirty="0"/>
                  <a:t> be the partner of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t> in </a:t>
                </a:r>
                <a14:m>
                  <m:oMath xmlns:m="http://schemas.openxmlformats.org/officeDocument/2006/math">
                    <m:r>
                      <a:rPr lang="en-US" altLang="en-US" sz="2000" b="1" i="1" dirty="0" smtClean="0">
                        <a:solidFill>
                          <a:srgbClr val="C00000"/>
                        </a:solidFill>
                        <a:latin typeface="Cambria Math" panose="02040503050406030204" pitchFamily="18" charset="0"/>
                      </a:rPr>
                      <m:t>𝑴</m:t>
                    </m:r>
                    <m:r>
                      <a:rPr lang="en-US" altLang="en-US" sz="2000" b="1" i="1" dirty="0" smtClean="0">
                        <a:solidFill>
                          <a:srgbClr val="C00000"/>
                        </a:solidFill>
                        <a:latin typeface="Cambria Math" panose="02040503050406030204" pitchFamily="18" charset="0"/>
                      </a:rPr>
                      <m:t>’</m:t>
                    </m:r>
                  </m:oMath>
                </a14:m>
                <a:r>
                  <a:rPr lang="en-US" altLang="en-US" sz="2000" dirty="0"/>
                  <a:t>.</a:t>
                </a:r>
              </a:p>
              <a:p>
                <a:pPr marL="457200" lvl="1" indent="0">
                  <a:buNone/>
                </a:pPr>
                <a:r>
                  <a:rPr lang="en-US" altLang="en-US" sz="2000" dirty="0"/>
                  <a:t>Since </a:t>
                </a:r>
                <a14:m>
                  <m:oMath xmlns:m="http://schemas.openxmlformats.org/officeDocument/2006/math">
                    <m:r>
                      <a:rPr lang="en-US" altLang="en-US" sz="2000" b="1" i="1" dirty="0">
                        <a:solidFill>
                          <a:srgbClr val="0066CC"/>
                        </a:solidFill>
                        <a:latin typeface="Cambria Math" panose="02040503050406030204" pitchFamily="18" charset="0"/>
                      </a:rPr>
                      <m:t>𝑴</m:t>
                    </m:r>
                  </m:oMath>
                </a14:m>
                <a:r>
                  <a:rPr lang="en-US" altLang="en-US" sz="2000" dirty="0"/>
                  <a:t> is proposer-optimal,</a:t>
                </a:r>
                <a:r>
                  <a:rPr lang="en-US" altLang="en-US" sz="2000" b="1" dirty="0">
                    <a:solidFill>
                      <a:srgbClr val="0066CC"/>
                    </a:solidFill>
                  </a:rPr>
                  <a:t>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t> prefers </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t> to </a:t>
                </a:r>
                <a14:m>
                  <m:oMath xmlns:m="http://schemas.openxmlformats.org/officeDocument/2006/math">
                    <m:r>
                      <a:rPr lang="en-US" altLang="en-US" sz="2000" b="1" i="1" dirty="0" smtClean="0">
                        <a:solidFill>
                          <a:srgbClr val="0066CC"/>
                        </a:solidFill>
                        <a:latin typeface="Cambria Math" panose="02040503050406030204" pitchFamily="18" charset="0"/>
                      </a:rPr>
                      <m:t>𝒓</m:t>
                    </m:r>
                    <m:r>
                      <a:rPr lang="en-US" altLang="en-US" sz="2000" b="1" i="1" dirty="0" smtClean="0">
                        <a:solidFill>
                          <a:srgbClr val="0066CC"/>
                        </a:solidFill>
                        <a:latin typeface="Cambria Math" panose="02040503050406030204" pitchFamily="18" charset="0"/>
                      </a:rPr>
                      <m:t>’</m:t>
                    </m:r>
                  </m:oMath>
                </a14:m>
                <a:endParaRPr lang="en-US" altLang="en-US" sz="2000" dirty="0"/>
              </a:p>
              <a:p>
                <a:pPr marL="457200" lvl="1" indent="0">
                  <a:buNone/>
                </a:pPr>
                <a:r>
                  <a:rPr lang="en-US" altLang="en-US" sz="2000" dirty="0">
                    <a:solidFill>
                      <a:prstClr val="black"/>
                    </a:solidFill>
                    <a:sym typeface="Symbol" panose="05050102010706020507" pitchFamily="18" charset="2"/>
                  </a:rPr>
                  <a:t></a:t>
                </a:r>
                <a:r>
                  <a:rPr lang="en-US" altLang="en-US" sz="2000" dirty="0"/>
                  <a:t>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b="1" dirty="0">
                    <a:solidFill>
                      <a:srgbClr val="0066CC"/>
                    </a:solidFill>
                  </a:rPr>
                  <a:t>-</a:t>
                </a:r>
                <a14:m>
                  <m:oMath xmlns:m="http://schemas.openxmlformats.org/officeDocument/2006/math">
                    <m:r>
                      <a:rPr lang="en-US" altLang="en-US" sz="2000" b="1" i="1" dirty="0" smtClean="0">
                        <a:solidFill>
                          <a:srgbClr val="0066CC"/>
                        </a:solidFill>
                        <a:latin typeface="Cambria Math" panose="02040503050406030204" pitchFamily="18" charset="0"/>
                      </a:rPr>
                      <m:t>𝒓</m:t>
                    </m:r>
                  </m:oMath>
                </a14:m>
                <a:r>
                  <a:rPr lang="en-US" altLang="en-US" sz="2000" dirty="0"/>
                  <a:t> is an unstable in </a:t>
                </a:r>
                <a14:m>
                  <m:oMath xmlns:m="http://schemas.openxmlformats.org/officeDocument/2006/math">
                    <m:r>
                      <a:rPr lang="en-US" altLang="en-US" sz="2000" b="1" i="1" dirty="0" smtClean="0">
                        <a:solidFill>
                          <a:srgbClr val="C00000"/>
                        </a:solidFill>
                        <a:latin typeface="Cambria Math" panose="02040503050406030204" pitchFamily="18" charset="0"/>
                      </a:rPr>
                      <m:t>𝑴</m:t>
                    </m:r>
                    <m:r>
                      <a:rPr lang="en-US" altLang="en-US" sz="2000" b="1" i="1" dirty="0" smtClean="0">
                        <a:solidFill>
                          <a:srgbClr val="C00000"/>
                        </a:solidFill>
                        <a:latin typeface="Cambria Math" panose="02040503050406030204" pitchFamily="18" charset="0"/>
                      </a:rPr>
                      <m:t>’</m:t>
                    </m:r>
                  </m:oMath>
                </a14:m>
                <a:r>
                  <a:rPr lang="en-US" altLang="en-US" sz="2000" dirty="0"/>
                  <a:t> </a:t>
                </a:r>
              </a:p>
              <a:p>
                <a:pPr marL="457200" lvl="1" indent="0">
                  <a:buNone/>
                </a:pPr>
                <a:r>
                  <a:rPr lang="en-US" altLang="en-US" sz="2000" dirty="0">
                    <a:solidFill>
                      <a:prstClr val="black"/>
                    </a:solidFill>
                    <a:sym typeface="Symbol" panose="05050102010706020507" pitchFamily="18" charset="2"/>
                  </a:rPr>
                  <a:t> </a:t>
                </a:r>
                <a14:m>
                  <m:oMath xmlns:m="http://schemas.openxmlformats.org/officeDocument/2006/math">
                    <m:r>
                      <a:rPr lang="en-US" altLang="en-US" sz="2000" b="1" i="1" dirty="0" smtClean="0">
                        <a:solidFill>
                          <a:srgbClr val="C00000"/>
                        </a:solidFill>
                        <a:latin typeface="Cambria Math" panose="02040503050406030204" pitchFamily="18" charset="0"/>
                      </a:rPr>
                      <m:t>𝑴</m:t>
                    </m:r>
                    <m:r>
                      <a:rPr lang="en-US" altLang="en-US" sz="2000" b="1" i="1" dirty="0" smtClean="0">
                        <a:solidFill>
                          <a:srgbClr val="C00000"/>
                        </a:solidFill>
                        <a:latin typeface="Cambria Math" panose="02040503050406030204" pitchFamily="18" charset="0"/>
                      </a:rPr>
                      <m:t>’</m:t>
                    </m:r>
                  </m:oMath>
                </a14:m>
                <a:r>
                  <a:rPr lang="en-US" altLang="en-US" sz="2000" dirty="0"/>
                  <a:t> is not stable.</a:t>
                </a:r>
              </a:p>
            </p:txBody>
          </p:sp>
        </mc:Choice>
        <mc:Fallback xmlns="">
          <p:sp>
            <p:nvSpPr>
              <p:cNvPr id="449539" name="Rectangle 3"/>
              <p:cNvSpPr>
                <a:spLocks noGrp="1" noRot="1" noChangeAspect="1" noMove="1" noResize="1" noEditPoints="1" noAdjustHandles="1" noChangeArrowheads="1" noChangeShapeType="1" noTextEdit="1"/>
              </p:cNvSpPr>
              <p:nvPr>
                <p:ph type="body" idx="1"/>
              </p:nvPr>
            </p:nvSpPr>
            <p:spPr>
              <a:xfrm>
                <a:off x="628650" y="1429392"/>
                <a:ext cx="10514083" cy="5200045"/>
              </a:xfrm>
              <a:blipFill>
                <a:blip r:embed="rId3"/>
                <a:stretch>
                  <a:fillRect l="-870" t="-1639"/>
                </a:stretch>
              </a:blipFill>
            </p:spPr>
            <p:txBody>
              <a:bodyPr/>
              <a:lstStyle/>
              <a:p>
                <a:r>
                  <a:rPr lang="en-US">
                    <a:noFill/>
                  </a:rPr>
                  <a:t> </a:t>
                </a:r>
              </a:p>
            </p:txBody>
          </p:sp>
        </mc:Fallback>
      </mc:AlternateContent>
      <p:grpSp>
        <p:nvGrpSpPr>
          <p:cNvPr id="97" name="Group 96"/>
          <p:cNvGrpSpPr/>
          <p:nvPr/>
        </p:nvGrpSpPr>
        <p:grpSpPr>
          <a:xfrm>
            <a:off x="7314223" y="4551769"/>
            <a:ext cx="1974388" cy="1531159"/>
            <a:chOff x="7314223" y="4094569"/>
            <a:chExt cx="1974388" cy="1531159"/>
          </a:xfrm>
        </p:grpSpPr>
        <p:grpSp>
          <p:nvGrpSpPr>
            <p:cNvPr id="96" name="Group 95"/>
            <p:cNvGrpSpPr/>
            <p:nvPr/>
          </p:nvGrpSpPr>
          <p:grpSpPr>
            <a:xfrm>
              <a:off x="7314223" y="4094569"/>
              <a:ext cx="1974388" cy="1531159"/>
              <a:chOff x="7314223" y="4094569"/>
              <a:chExt cx="1974388" cy="1531159"/>
            </a:xfrm>
          </p:grpSpPr>
          <p:grpSp>
            <p:nvGrpSpPr>
              <p:cNvPr id="94" name="Group 93"/>
              <p:cNvGrpSpPr/>
              <p:nvPr/>
            </p:nvGrpSpPr>
            <p:grpSpPr>
              <a:xfrm>
                <a:off x="7314223" y="4094569"/>
                <a:ext cx="1974388" cy="1531159"/>
                <a:chOff x="7314223" y="4094569"/>
                <a:chExt cx="1974388" cy="1531159"/>
              </a:xfrm>
            </p:grpSpPr>
            <p:grpSp>
              <p:nvGrpSpPr>
                <p:cNvPr id="89" name="Group 88"/>
                <p:cNvGrpSpPr/>
                <p:nvPr/>
              </p:nvGrpSpPr>
              <p:grpSpPr>
                <a:xfrm>
                  <a:off x="8919211" y="4094569"/>
                  <a:ext cx="91440" cy="1526148"/>
                  <a:chOff x="8919211" y="4094569"/>
                  <a:chExt cx="91440" cy="1526148"/>
                </a:xfrm>
              </p:grpSpPr>
              <p:sp>
                <p:nvSpPr>
                  <p:cNvPr id="67" name="Oval 66"/>
                  <p:cNvSpPr>
                    <a:spLocks noChangeAspect="1"/>
                  </p:cNvSpPr>
                  <p:nvPr/>
                </p:nvSpPr>
                <p:spPr>
                  <a:xfrm>
                    <a:off x="8919211" y="4094569"/>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8" name="Oval 67"/>
                  <p:cNvSpPr>
                    <a:spLocks noChangeAspect="1"/>
                  </p:cNvSpPr>
                  <p:nvPr/>
                </p:nvSpPr>
                <p:spPr>
                  <a:xfrm>
                    <a:off x="8919211" y="4572805"/>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9" name="Oval 68"/>
                  <p:cNvSpPr>
                    <a:spLocks noChangeAspect="1"/>
                  </p:cNvSpPr>
                  <p:nvPr/>
                </p:nvSpPr>
                <p:spPr>
                  <a:xfrm>
                    <a:off x="8919211" y="5051041"/>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0" name="Oval 69"/>
                  <p:cNvSpPr>
                    <a:spLocks noChangeAspect="1"/>
                  </p:cNvSpPr>
                  <p:nvPr/>
                </p:nvSpPr>
                <p:spPr>
                  <a:xfrm>
                    <a:off x="8919211" y="5529277"/>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p:grpSp>
              <p:nvGrpSpPr>
                <p:cNvPr id="92" name="Group 91"/>
                <p:cNvGrpSpPr/>
                <p:nvPr/>
              </p:nvGrpSpPr>
              <p:grpSpPr>
                <a:xfrm>
                  <a:off x="7314223" y="4099580"/>
                  <a:ext cx="1974388" cy="1526148"/>
                  <a:chOff x="7314223" y="4099580"/>
                  <a:chExt cx="1974388" cy="1526148"/>
                </a:xfrm>
              </p:grpSpPr>
              <p:grpSp>
                <p:nvGrpSpPr>
                  <p:cNvPr id="90" name="Group 89"/>
                  <p:cNvGrpSpPr/>
                  <p:nvPr/>
                </p:nvGrpSpPr>
                <p:grpSpPr>
                  <a:xfrm>
                    <a:off x="7629387" y="4099580"/>
                    <a:ext cx="91440" cy="1526148"/>
                    <a:chOff x="7629387" y="4099580"/>
                    <a:chExt cx="91440" cy="1526148"/>
                  </a:xfrm>
                </p:grpSpPr>
                <p:sp>
                  <p:nvSpPr>
                    <p:cNvPr id="60" name="Oval 59"/>
                    <p:cNvSpPr>
                      <a:spLocks noChangeAspect="1"/>
                    </p:cNvSpPr>
                    <p:nvPr/>
                  </p:nvSpPr>
                  <p:spPr>
                    <a:xfrm>
                      <a:off x="7629387" y="4099580"/>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1" name="Oval 60"/>
                    <p:cNvSpPr>
                      <a:spLocks noChangeAspect="1"/>
                    </p:cNvSpPr>
                    <p:nvPr/>
                  </p:nvSpPr>
                  <p:spPr>
                    <a:xfrm>
                      <a:off x="7629387" y="4577816"/>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2" name="Oval 61"/>
                    <p:cNvSpPr>
                      <a:spLocks noChangeAspect="1"/>
                    </p:cNvSpPr>
                    <p:nvPr/>
                  </p:nvSpPr>
                  <p:spPr>
                    <a:xfrm>
                      <a:off x="7629387" y="5056052"/>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63" name="Oval 62"/>
                    <p:cNvSpPr>
                      <a:spLocks noChangeAspect="1"/>
                    </p:cNvSpPr>
                    <p:nvPr/>
                  </p:nvSpPr>
                  <p:spPr>
                    <a:xfrm>
                      <a:off x="7629387" y="5534288"/>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mc:AlternateContent xmlns:mc="http://schemas.openxmlformats.org/markup-compatibility/2006" xmlns:a14="http://schemas.microsoft.com/office/drawing/2010/main">
                <mc:Choice Requires="a14">
                  <p:sp>
                    <p:nvSpPr>
                      <p:cNvPr id="73" name="TextBox 72"/>
                      <p:cNvSpPr txBox="1"/>
                      <p:nvPr/>
                    </p:nvSpPr>
                    <p:spPr>
                      <a:xfrm>
                        <a:off x="7314223" y="4431417"/>
                        <a:ext cx="21640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𝒑</m:t>
                              </m:r>
                            </m:oMath>
                          </m:oMathPara>
                        </a14:m>
                        <a:endParaRPr lang="en-US" sz="2000" b="1" dirty="0">
                          <a:solidFill>
                            <a:srgbClr val="0066CC"/>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7314223" y="4431417"/>
                        <a:ext cx="216406" cy="307777"/>
                      </a:xfrm>
                      <a:prstGeom prst="rect">
                        <a:avLst/>
                      </a:prstGeom>
                      <a:blipFill>
                        <a:blip r:embed="rId4"/>
                        <a:stretch>
                          <a:fillRect l="-31429" r="-31429"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9093045" y="4910543"/>
                        <a:ext cx="1955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𝒓</m:t>
                              </m:r>
                            </m:oMath>
                          </m:oMathPara>
                        </a14:m>
                        <a:endParaRPr lang="en-US" sz="2000" b="1" dirty="0">
                          <a:solidFill>
                            <a:srgbClr val="0066CC"/>
                          </a:solidFill>
                        </a:endParaRPr>
                      </a:p>
                    </p:txBody>
                  </p:sp>
                </mc:Choice>
                <mc:Fallback xmlns="">
                  <p:sp>
                    <p:nvSpPr>
                      <p:cNvPr id="74" name="TextBox 73"/>
                      <p:cNvSpPr txBox="1">
                        <a:spLocks noRot="1" noChangeAspect="1" noMove="1" noResize="1" noEditPoints="1" noAdjustHandles="1" noChangeArrowheads="1" noChangeShapeType="1" noTextEdit="1"/>
                      </p:cNvSpPr>
                      <p:nvPr/>
                    </p:nvSpPr>
                    <p:spPr>
                      <a:xfrm>
                        <a:off x="9093045" y="4910543"/>
                        <a:ext cx="195566" cy="307777"/>
                      </a:xfrm>
                      <a:prstGeom prst="rect">
                        <a:avLst/>
                      </a:prstGeom>
                      <a:blipFill>
                        <a:blip r:embed="rId5"/>
                        <a:stretch>
                          <a:fillRect l="-18750" r="-21875"/>
                        </a:stretch>
                      </a:blipFill>
                    </p:spPr>
                    <p:txBody>
                      <a:bodyPr/>
                      <a:lstStyle/>
                      <a:p>
                        <a:r>
                          <a:rPr lang="en-US">
                            <a:noFill/>
                          </a:rPr>
                          <a:t> </a:t>
                        </a:r>
                      </a:p>
                    </p:txBody>
                  </p:sp>
                </mc:Fallback>
              </mc:AlternateContent>
              <p:cxnSp>
                <p:nvCxnSpPr>
                  <p:cNvPr id="12" name="Straight Connector 11"/>
                  <p:cNvCxnSpPr>
                    <a:stCxn id="60" idx="5"/>
                    <a:endCxn id="68" idx="2"/>
                  </p:cNvCxnSpPr>
                  <p:nvPr/>
                </p:nvCxnSpPr>
                <p:spPr>
                  <a:xfrm>
                    <a:off x="7707436" y="4177629"/>
                    <a:ext cx="1211775" cy="440896"/>
                  </a:xfrm>
                  <a:prstGeom prst="line">
                    <a:avLst/>
                  </a:prstGeom>
                  <a:noFill/>
                  <a:ln w="28575" cap="flat" cmpd="sng" algn="ctr">
                    <a:solidFill>
                      <a:srgbClr val="0066CC"/>
                    </a:solidFill>
                    <a:prstDash val="solid"/>
                    <a:miter lim="800000"/>
                    <a:headEnd type="none" w="med" len="med"/>
                    <a:tailEnd type="none" w="med" len="med"/>
                  </a:ln>
                  <a:effectLst/>
                </p:spPr>
              </p:cxnSp>
              <p:cxnSp>
                <p:nvCxnSpPr>
                  <p:cNvPr id="87" name="Straight Connector 86"/>
                  <p:cNvCxnSpPr/>
                  <p:nvPr/>
                </p:nvCxnSpPr>
                <p:spPr>
                  <a:xfrm flipV="1">
                    <a:off x="7720827" y="4140289"/>
                    <a:ext cx="1198384" cy="961483"/>
                  </a:xfrm>
                  <a:prstGeom prst="line">
                    <a:avLst/>
                  </a:prstGeom>
                  <a:noFill/>
                  <a:ln w="28575" cap="flat" cmpd="sng" algn="ctr">
                    <a:solidFill>
                      <a:srgbClr val="0066CC"/>
                    </a:solidFill>
                    <a:prstDash val="solid"/>
                    <a:miter lim="800000"/>
                    <a:headEnd type="none" w="med" len="med"/>
                    <a:tailEnd type="none" w="med" len="med"/>
                  </a:ln>
                  <a:effectLst/>
                </p:spPr>
              </p:cxnSp>
              <p:cxnSp>
                <p:nvCxnSpPr>
                  <p:cNvPr id="88" name="Straight Connector 87"/>
                  <p:cNvCxnSpPr>
                    <a:stCxn id="63" idx="6"/>
                    <a:endCxn id="70" idx="1"/>
                  </p:cNvCxnSpPr>
                  <p:nvPr/>
                </p:nvCxnSpPr>
                <p:spPr>
                  <a:xfrm flipV="1">
                    <a:off x="7720827" y="5542668"/>
                    <a:ext cx="1211775" cy="37340"/>
                  </a:xfrm>
                  <a:prstGeom prst="line">
                    <a:avLst/>
                  </a:prstGeom>
                  <a:noFill/>
                  <a:ln w="28575" cap="flat" cmpd="sng" algn="ctr">
                    <a:solidFill>
                      <a:srgbClr val="0066CC"/>
                    </a:solidFill>
                    <a:prstDash val="solid"/>
                    <a:miter lim="800000"/>
                    <a:headEnd type="none" w="med" len="med"/>
                    <a:tailEnd type="none" w="med" len="med"/>
                  </a:ln>
                  <a:effectLst/>
                </p:spPr>
              </p:cxnSp>
            </p:grpSp>
          </p:grpSp>
          <p:cxnSp>
            <p:nvCxnSpPr>
              <p:cNvPr id="72" name="Straight Connector 71"/>
              <p:cNvCxnSpPr>
                <a:stCxn id="61" idx="5"/>
                <a:endCxn id="69" idx="2"/>
              </p:cNvCxnSpPr>
              <p:nvPr/>
            </p:nvCxnSpPr>
            <p:spPr>
              <a:xfrm>
                <a:off x="7707436" y="4655865"/>
                <a:ext cx="1211775" cy="440896"/>
              </a:xfrm>
              <a:prstGeom prst="line">
                <a:avLst/>
              </a:prstGeom>
              <a:noFill/>
              <a:ln w="57150" cap="flat" cmpd="sng" algn="ctr">
                <a:solidFill>
                  <a:srgbClr val="0066CC"/>
                </a:solidFill>
                <a:prstDash val="solid"/>
                <a:miter lim="800000"/>
                <a:headEnd type="none" w="med" len="med"/>
                <a:tailEnd type="none" w="med" len="med"/>
              </a:ln>
              <a:effectLst/>
            </p:spPr>
          </p:cxnSp>
        </p:grpSp>
        <p:cxnSp>
          <p:nvCxnSpPr>
            <p:cNvPr id="84" name="Straight Connector 83"/>
            <p:cNvCxnSpPr>
              <a:stCxn id="62" idx="6"/>
              <a:endCxn id="67" idx="2"/>
            </p:cNvCxnSpPr>
            <p:nvPr/>
          </p:nvCxnSpPr>
          <p:spPr>
            <a:xfrm flipV="1">
              <a:off x="7720827" y="4140289"/>
              <a:ext cx="1198384" cy="961483"/>
            </a:xfrm>
            <a:prstGeom prst="line">
              <a:avLst/>
            </a:prstGeom>
            <a:noFill/>
            <a:ln w="19050" cap="flat" cmpd="sng" algn="ctr">
              <a:solidFill>
                <a:srgbClr val="0066CC"/>
              </a:solidFill>
              <a:prstDash val="solid"/>
              <a:miter lim="800000"/>
              <a:headEnd type="none" w="med" len="med"/>
              <a:tailEnd type="none" w="med" len="med"/>
            </a:ln>
            <a:effectLst/>
          </p:spPr>
        </p:cxnSp>
      </p:grpSp>
      <p:sp>
        <p:nvSpPr>
          <p:cNvPr id="24579" name="Rectangle 2"/>
          <p:cNvSpPr>
            <a:spLocks noGrp="1" noChangeArrowheads="1"/>
          </p:cNvSpPr>
          <p:nvPr>
            <p:ph type="title"/>
          </p:nvPr>
        </p:nvSpPr>
        <p:spPr/>
        <p:txBody>
          <a:bodyPr/>
          <a:lstStyle/>
          <a:p>
            <a:pPr eaLnBrk="1" hangingPunct="1"/>
            <a:r>
              <a:rPr lang="en-US" altLang="en-US" dirty="0"/>
              <a:t>Receiver </a:t>
            </a:r>
            <a:r>
              <a:rPr lang="en-US" altLang="en-US" dirty="0" err="1"/>
              <a:t>Pessimality</a:t>
            </a:r>
            <a:endParaRPr lang="en-US" altLang="en-US" dirty="0"/>
          </a:p>
        </p:txBody>
      </p:sp>
      <p:sp>
        <p:nvSpPr>
          <p:cNvPr id="2" name="Slide Number Placeholder 1">
            <a:extLst>
              <a:ext uri="{FF2B5EF4-FFF2-40B4-BE49-F238E27FC236}">
                <a16:creationId xmlns:a16="http://schemas.microsoft.com/office/drawing/2014/main" id="{9E82ADD9-EE1B-4D3C-A7CE-7DACD2952022}"/>
              </a:ext>
            </a:extLst>
          </p:cNvPr>
          <p:cNvSpPr>
            <a:spLocks noGrp="1"/>
          </p:cNvSpPr>
          <p:nvPr>
            <p:ph type="sldNum" sz="quarter" idx="12"/>
          </p:nvPr>
        </p:nvSpPr>
        <p:spPr/>
        <p:txBody>
          <a:bodyPr/>
          <a:lstStyle/>
          <a:p>
            <a:fld id="{859767C1-1CFC-4BF3-A3D8-E4104FCBBC17}" type="slidenum">
              <a:rPr lang="en-US" smtClean="0"/>
              <a:t>10</a:t>
            </a:fld>
            <a:endParaRPr lang="en-US"/>
          </a:p>
        </p:txBody>
      </p:sp>
      <p:sp>
        <p:nvSpPr>
          <p:cNvPr id="18" name="Rectangle 17"/>
          <p:cNvSpPr/>
          <p:nvPr/>
        </p:nvSpPr>
        <p:spPr>
          <a:xfrm>
            <a:off x="3342011" y="5675520"/>
            <a:ext cx="45719" cy="64737"/>
          </a:xfrm>
          <a:prstGeom prst="rect">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23" name="Rectangle 5"/>
              <p:cNvSpPr>
                <a:spLocks noChangeArrowheads="1"/>
              </p:cNvSpPr>
              <p:nvPr/>
            </p:nvSpPr>
            <p:spPr bwMode="auto">
              <a:xfrm>
                <a:off x="10349713" y="5818176"/>
                <a:ext cx="347958" cy="352425"/>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𝒑</m:t>
                      </m:r>
                      <m:r>
                        <a:rPr kumimoji="1" lang="en-US" altLang="en-US" sz="1400" b="1" i="1" dirty="0" smtClean="0">
                          <a:solidFill>
                            <a:schemeClr val="bg1"/>
                          </a:solidFill>
                          <a:latin typeface="Cambria Math" panose="02040503050406030204" pitchFamily="18" charset="0"/>
                        </a:rPr>
                        <m:t>′</m:t>
                      </m:r>
                    </m:oMath>
                  </m:oMathPara>
                </a14:m>
                <a:endParaRPr kumimoji="1" lang="en-US" altLang="en-US" sz="1400" b="1" dirty="0">
                  <a:solidFill>
                    <a:schemeClr val="bg1"/>
                  </a:solidFill>
                  <a:latin typeface="Comic Sans MS" panose="030F0702030302020204" pitchFamily="66" charset="0"/>
                </a:endParaRPr>
              </a:p>
            </p:txBody>
          </p:sp>
        </mc:Choice>
        <mc:Fallback xmlns="">
          <p:sp>
            <p:nvSpPr>
              <p:cNvPr id="23" name="Rectangle 5"/>
              <p:cNvSpPr>
                <a:spLocks noRot="1" noChangeAspect="1" noMove="1" noResize="1" noEditPoints="1" noAdjustHandles="1" noChangeArrowheads="1" noChangeShapeType="1" noTextEdit="1"/>
              </p:cNvSpPr>
              <p:nvPr/>
            </p:nvSpPr>
            <p:spPr bwMode="auto">
              <a:xfrm>
                <a:off x="10349713" y="5818176"/>
                <a:ext cx="347958" cy="352425"/>
              </a:xfrm>
              <a:prstGeom prst="rect">
                <a:avLst/>
              </a:prstGeom>
              <a:blipFill>
                <a:blip r:embed="rId6"/>
                <a:stretch>
                  <a:fillRect b="-1667"/>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9"/>
              <p:cNvSpPr>
                <a:spLocks noChangeArrowheads="1"/>
              </p:cNvSpPr>
              <p:nvPr/>
            </p:nvSpPr>
            <p:spPr bwMode="auto">
              <a:xfrm>
                <a:off x="10697671" y="5467339"/>
                <a:ext cx="914400" cy="350837"/>
              </a:xfrm>
              <a:prstGeom prst="rect">
                <a:avLst/>
              </a:prstGeom>
              <a:solidFill>
                <a:srgbClr val="FFCF01"/>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tx1"/>
                    </a:solidFill>
                    <a:latin typeface="Comic Sans MS" panose="030F0702030302020204" pitchFamily="66" charset="0"/>
                  </a:rPr>
                  <a:t>… </a:t>
                </a:r>
                <a14:m>
                  <m:oMath xmlns:m="http://schemas.openxmlformats.org/officeDocument/2006/math">
                    <m:r>
                      <a:rPr kumimoji="1" lang="en-US" altLang="en-US" sz="1400" b="1" i="1" dirty="0" smtClean="0">
                        <a:solidFill>
                          <a:schemeClr val="tx1"/>
                        </a:solidFill>
                        <a:latin typeface="Cambria Math" panose="02040503050406030204" pitchFamily="18" charset="0"/>
                      </a:rPr>
                      <m:t>𝒓</m:t>
                    </m:r>
                  </m:oMath>
                </a14:m>
                <a:r>
                  <a:rPr kumimoji="1" lang="en-US" altLang="en-US" sz="1400" dirty="0">
                    <a:solidFill>
                      <a:schemeClr val="tx1"/>
                    </a:solidFill>
                    <a:latin typeface="Comic Sans MS" panose="030F0702030302020204" pitchFamily="66" charset="0"/>
                  </a:rPr>
                  <a:t> … </a:t>
                </a:r>
                <a14:m>
                  <m:oMath xmlns:m="http://schemas.openxmlformats.org/officeDocument/2006/math">
                    <m:r>
                      <a:rPr kumimoji="1" lang="en-US" altLang="en-US" sz="1400" b="1" i="1" dirty="0" smtClean="0">
                        <a:solidFill>
                          <a:schemeClr val="tx1"/>
                        </a:solidFill>
                        <a:latin typeface="Cambria Math" panose="02040503050406030204" pitchFamily="18" charset="0"/>
                      </a:rPr>
                      <m:t>𝒓</m:t>
                    </m:r>
                    <m:r>
                      <a:rPr kumimoji="1" lang="en-US" altLang="en-US" sz="1400" b="1" i="1" dirty="0" smtClean="0">
                        <a:solidFill>
                          <a:schemeClr val="tx1"/>
                        </a:solidFill>
                        <a:latin typeface="Cambria Math" panose="02040503050406030204" pitchFamily="18" charset="0"/>
                      </a:rPr>
                      <m:t>’</m:t>
                    </m:r>
                  </m:oMath>
                </a14:m>
                <a:endParaRPr kumimoji="1" lang="en-US" altLang="en-US" sz="1400" b="1" dirty="0">
                  <a:solidFill>
                    <a:schemeClr val="tx1"/>
                  </a:solidFill>
                  <a:latin typeface="Comic Sans MS" panose="030F0702030302020204" pitchFamily="66" charset="0"/>
                </a:endParaRPr>
              </a:p>
            </p:txBody>
          </p:sp>
        </mc:Choice>
        <mc:Fallback xmlns="">
          <p:sp>
            <p:nvSpPr>
              <p:cNvPr id="27" name="Rectangle 9"/>
              <p:cNvSpPr>
                <a:spLocks noRot="1" noChangeAspect="1" noMove="1" noResize="1" noEditPoints="1" noAdjustHandles="1" noChangeArrowheads="1" noChangeShapeType="1" noTextEdit="1"/>
              </p:cNvSpPr>
              <p:nvPr/>
            </p:nvSpPr>
            <p:spPr bwMode="auto">
              <a:xfrm>
                <a:off x="10697671" y="5467339"/>
                <a:ext cx="914400" cy="350837"/>
              </a:xfrm>
              <a:prstGeom prst="rect">
                <a:avLst/>
              </a:prstGeom>
              <a:blipFill>
                <a:blip r:embed="rId7"/>
                <a:stretch>
                  <a:fillRect l="-1316" b="-10169"/>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20"/>
              <p:cNvSpPr>
                <a:spLocks noChangeArrowheads="1"/>
              </p:cNvSpPr>
              <p:nvPr/>
            </p:nvSpPr>
            <p:spPr bwMode="auto">
              <a:xfrm>
                <a:off x="10349713" y="4843969"/>
                <a:ext cx="316548" cy="352425"/>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𝒓</m:t>
                      </m:r>
                      <m:r>
                        <a:rPr kumimoji="1" lang="en-US" altLang="en-US" sz="1400" b="1" i="1" dirty="0" smtClean="0">
                          <a:solidFill>
                            <a:schemeClr val="bg1"/>
                          </a:solidFill>
                          <a:latin typeface="Cambria Math" panose="02040503050406030204" pitchFamily="18" charset="0"/>
                        </a:rPr>
                        <m:t>’</m:t>
                      </m:r>
                    </m:oMath>
                  </m:oMathPara>
                </a14:m>
                <a:endParaRPr kumimoji="1" lang="en-US" altLang="en-US" sz="1400" b="1" dirty="0">
                  <a:solidFill>
                    <a:schemeClr val="bg1"/>
                  </a:solidFill>
                  <a:latin typeface="Comic Sans MS" panose="030F0702030302020204" pitchFamily="66" charset="0"/>
                </a:endParaRPr>
              </a:p>
            </p:txBody>
          </p:sp>
        </mc:Choice>
        <mc:Fallback xmlns="">
          <p:sp>
            <p:nvSpPr>
              <p:cNvPr id="36" name="Rectangle 20"/>
              <p:cNvSpPr>
                <a:spLocks noRot="1" noChangeAspect="1" noMove="1" noResize="1" noEditPoints="1" noAdjustHandles="1" noChangeArrowheads="1" noChangeShapeType="1" noTextEdit="1"/>
              </p:cNvSpPr>
              <p:nvPr/>
            </p:nvSpPr>
            <p:spPr bwMode="auto">
              <a:xfrm>
                <a:off x="10349713" y="4843969"/>
                <a:ext cx="316548" cy="352425"/>
              </a:xfrm>
              <a:prstGeom prst="rect">
                <a:avLst/>
              </a:prstGeom>
              <a:blipFill>
                <a:blip r:embed="rId8"/>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101" name="Group 100"/>
          <p:cNvGrpSpPr/>
          <p:nvPr/>
        </p:nvGrpSpPr>
        <p:grpSpPr>
          <a:xfrm>
            <a:off x="10349713" y="4493132"/>
            <a:ext cx="347958" cy="1325044"/>
            <a:chOff x="10349713" y="4035932"/>
            <a:chExt cx="347958" cy="1325044"/>
          </a:xfrm>
        </p:grpSpPr>
        <mc:AlternateContent xmlns:mc="http://schemas.openxmlformats.org/markup-compatibility/2006" xmlns:a14="http://schemas.microsoft.com/office/drawing/2010/main">
          <mc:Choice Requires="a14">
            <p:sp>
              <p:nvSpPr>
                <p:cNvPr id="24" name="Rectangle 6"/>
                <p:cNvSpPr>
                  <a:spLocks noChangeArrowheads="1"/>
                </p:cNvSpPr>
                <p:nvPr/>
              </p:nvSpPr>
              <p:spPr bwMode="auto">
                <a:xfrm>
                  <a:off x="10349713" y="5010139"/>
                  <a:ext cx="347958" cy="350837"/>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𝒑</m:t>
                        </m:r>
                      </m:oMath>
                    </m:oMathPara>
                  </a14:m>
                  <a:endParaRPr kumimoji="1" lang="en-US" altLang="en-US" sz="1400" b="1" dirty="0">
                    <a:solidFill>
                      <a:schemeClr val="bg1"/>
                    </a:solidFill>
                    <a:latin typeface="Comic Sans MS" panose="030F0702030302020204" pitchFamily="66" charset="0"/>
                  </a:endParaRPr>
                </a:p>
              </p:txBody>
            </p:sp>
          </mc:Choice>
          <mc:Fallback xmlns="">
            <p:sp>
              <p:nvSpPr>
                <p:cNvPr id="24" name="Rectangle 6"/>
                <p:cNvSpPr>
                  <a:spLocks noRot="1" noChangeAspect="1" noMove="1" noResize="1" noEditPoints="1" noAdjustHandles="1" noChangeArrowheads="1" noChangeShapeType="1" noTextEdit="1"/>
                </p:cNvSpPr>
                <p:nvPr/>
              </p:nvSpPr>
              <p:spPr bwMode="auto">
                <a:xfrm>
                  <a:off x="10349713" y="5010139"/>
                  <a:ext cx="347958" cy="350837"/>
                </a:xfrm>
                <a:prstGeom prst="rect">
                  <a:avLst/>
                </a:prstGeom>
                <a:blipFill>
                  <a:blip r:embed="rId9"/>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21"/>
                <p:cNvSpPr>
                  <a:spLocks noChangeArrowheads="1"/>
                </p:cNvSpPr>
                <p:nvPr/>
              </p:nvSpPr>
              <p:spPr bwMode="auto">
                <a:xfrm>
                  <a:off x="10349713" y="4035932"/>
                  <a:ext cx="316548" cy="350837"/>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𝒓</m:t>
                        </m:r>
                      </m:oMath>
                    </m:oMathPara>
                  </a14:m>
                  <a:endParaRPr kumimoji="1" lang="en-US" altLang="en-US" sz="1400" b="1" dirty="0">
                    <a:solidFill>
                      <a:schemeClr val="bg1"/>
                    </a:solidFill>
                    <a:latin typeface="Comic Sans MS" panose="030F0702030302020204" pitchFamily="66" charset="0"/>
                  </a:endParaRPr>
                </a:p>
              </p:txBody>
            </p:sp>
          </mc:Choice>
          <mc:Fallback xmlns="">
            <p:sp>
              <p:nvSpPr>
                <p:cNvPr id="37" name="Rectangle 21"/>
                <p:cNvSpPr>
                  <a:spLocks noRot="1" noChangeAspect="1" noMove="1" noResize="1" noEditPoints="1" noAdjustHandles="1" noChangeArrowheads="1" noChangeShapeType="1" noTextEdit="1"/>
                </p:cNvSpPr>
                <p:nvPr/>
              </p:nvSpPr>
              <p:spPr bwMode="auto">
                <a:xfrm>
                  <a:off x="10349713" y="4035932"/>
                  <a:ext cx="316548" cy="350837"/>
                </a:xfrm>
                <a:prstGeom prst="rect">
                  <a:avLst/>
                </a:prstGeom>
                <a:blipFill>
                  <a:blip r:embed="rId10"/>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9" name="Rectangle 24"/>
              <p:cNvSpPr>
                <a:spLocks noChangeArrowheads="1"/>
              </p:cNvSpPr>
              <p:nvPr/>
            </p:nvSpPr>
            <p:spPr bwMode="auto">
              <a:xfrm>
                <a:off x="10666261" y="4493132"/>
                <a:ext cx="945810" cy="350837"/>
              </a:xfrm>
              <a:prstGeom prst="rect">
                <a:avLst/>
              </a:prstGeom>
              <a:solidFill>
                <a:srgbClr val="FFCF01"/>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 </a:t>
                </a:r>
                <a14:m>
                  <m:oMath xmlns:m="http://schemas.openxmlformats.org/officeDocument/2006/math">
                    <m:r>
                      <a:rPr kumimoji="1" lang="en-US" altLang="en-US" sz="1400" b="1" i="1" dirty="0" smtClean="0">
                        <a:latin typeface="Cambria Math" panose="02040503050406030204" pitchFamily="18" charset="0"/>
                      </a:rPr>
                      <m:t>𝒑</m:t>
                    </m:r>
                  </m:oMath>
                </a14:m>
                <a:r>
                  <a:rPr kumimoji="1" lang="en-US" altLang="en-US" sz="1400" dirty="0">
                    <a:latin typeface="Comic Sans MS" panose="030F0702030302020204" pitchFamily="66" charset="0"/>
                  </a:rPr>
                  <a:t> … </a:t>
                </a:r>
                <a14:m>
                  <m:oMath xmlns:m="http://schemas.openxmlformats.org/officeDocument/2006/math">
                    <m:r>
                      <a:rPr kumimoji="1" lang="en-US" altLang="en-US" sz="1400" b="1" i="1" dirty="0" smtClean="0">
                        <a:latin typeface="Cambria Math" panose="02040503050406030204" pitchFamily="18" charset="0"/>
                      </a:rPr>
                      <m:t>𝒑</m:t>
                    </m:r>
                    <m:r>
                      <a:rPr kumimoji="1" lang="en-US" altLang="en-US" sz="1400" b="1" i="1" dirty="0" smtClean="0">
                        <a:latin typeface="Cambria Math" panose="02040503050406030204" pitchFamily="18" charset="0"/>
                      </a:rPr>
                      <m:t>’</m:t>
                    </m:r>
                  </m:oMath>
                </a14:m>
                <a:endParaRPr kumimoji="1" lang="en-US" altLang="en-US" sz="1400" b="1" dirty="0">
                  <a:latin typeface="Comic Sans MS" panose="030F0702030302020204" pitchFamily="66" charset="0"/>
                </a:endParaRPr>
              </a:p>
            </p:txBody>
          </p:sp>
        </mc:Choice>
        <mc:Fallback xmlns="">
          <p:sp>
            <p:nvSpPr>
              <p:cNvPr id="39" name="Rectangle 24"/>
              <p:cNvSpPr>
                <a:spLocks noRot="1" noChangeAspect="1" noMove="1" noResize="1" noEditPoints="1" noAdjustHandles="1" noChangeArrowheads="1" noChangeShapeType="1" noTextEdit="1"/>
              </p:cNvSpPr>
              <p:nvPr/>
            </p:nvSpPr>
            <p:spPr bwMode="auto">
              <a:xfrm>
                <a:off x="10666261" y="4493132"/>
                <a:ext cx="945810" cy="350837"/>
              </a:xfrm>
              <a:prstGeom prst="rect">
                <a:avLst/>
              </a:prstGeom>
              <a:blipFill>
                <a:blip r:embed="rId11"/>
                <a:stretch>
                  <a:fillRect l="-1274" b="-8333"/>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7329784" y="5832588"/>
                <a:ext cx="2821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𝒑</m:t>
                      </m:r>
                      <m:r>
                        <a:rPr lang="en-US" sz="2000" b="1" i="1" smtClean="0">
                          <a:solidFill>
                            <a:srgbClr val="0066CC"/>
                          </a:solidFill>
                          <a:latin typeface="Cambria Math" panose="02040503050406030204" pitchFamily="18" charset="0"/>
                        </a:rPr>
                        <m:t>′</m:t>
                      </m:r>
                    </m:oMath>
                  </m:oMathPara>
                </a14:m>
                <a:endParaRPr lang="en-US" sz="2000" b="1" dirty="0">
                  <a:solidFill>
                    <a:srgbClr val="0066CC"/>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7329784" y="5832588"/>
                <a:ext cx="282129" cy="307777"/>
              </a:xfrm>
              <a:prstGeom prst="rect">
                <a:avLst/>
              </a:prstGeom>
              <a:blipFill>
                <a:blip r:embed="rId12"/>
                <a:stretch>
                  <a:fillRect l="-34043" t="-8000" r="-34043"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9096254" y="4921836"/>
                <a:ext cx="26129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𝒓</m:t>
                      </m:r>
                      <m:r>
                        <a:rPr lang="en-US" sz="2000" b="1" i="1" smtClean="0">
                          <a:solidFill>
                            <a:srgbClr val="0066CC"/>
                          </a:solidFill>
                          <a:latin typeface="Cambria Math" panose="02040503050406030204" pitchFamily="18" charset="0"/>
                        </a:rPr>
                        <m:t>′</m:t>
                      </m:r>
                    </m:oMath>
                  </m:oMathPara>
                </a14:m>
                <a:endParaRPr lang="en-US" sz="2000" b="1" dirty="0">
                  <a:solidFill>
                    <a:srgbClr val="0066CC"/>
                  </a:solidFill>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9096254" y="4921836"/>
                <a:ext cx="261290" cy="307777"/>
              </a:xfrm>
              <a:prstGeom prst="rect">
                <a:avLst/>
              </a:prstGeom>
              <a:blipFill>
                <a:blip r:embed="rId13"/>
                <a:stretch>
                  <a:fillRect l="-25581" t="-1961" r="-30233" b="-9804"/>
                </a:stretch>
              </a:blipFill>
            </p:spPr>
            <p:txBody>
              <a:bodyPr/>
              <a:lstStyle/>
              <a:p>
                <a:r>
                  <a:rPr lang="en-US">
                    <a:noFill/>
                  </a:rPr>
                  <a:t> </a:t>
                </a:r>
              </a:p>
            </p:txBody>
          </p:sp>
        </mc:Fallback>
      </mc:AlternateContent>
    </p:spTree>
    <p:extLst>
      <p:ext uri="{BB962C8B-B14F-4D97-AF65-F5344CB8AC3E}">
        <p14:creationId xmlns:p14="http://schemas.microsoft.com/office/powerpoint/2010/main" val="32441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95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95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953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95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9539">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49539">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49539">
                                            <p:txEl>
                                              <p:pRg st="9" end="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9539">
                                            <p:txEl>
                                              <p:pRg st="10" end="1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9" grpId="0" uiExpand="1" build="p"/>
      <p:bldP spid="18" grpId="0" animBg="1"/>
      <p:bldP spid="23" grpId="0" animBg="1"/>
      <p:bldP spid="27" grpId="0" animBg="1"/>
      <p:bldP spid="36" grpId="0" animBg="1"/>
      <p:bldP spid="39" grpId="0" animBg="1"/>
      <p:bldP spid="98" grpId="0"/>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en-US" sz="3200"/>
              <a:t>Extensions: Matching Residents to Hospitals</a:t>
            </a:r>
          </a:p>
        </p:txBody>
      </p:sp>
      <mc:AlternateContent xmlns:mc="http://schemas.openxmlformats.org/markup-compatibility/2006" xmlns:a14="http://schemas.microsoft.com/office/drawing/2010/main">
        <mc:Choice Requires="a14">
          <p:sp>
            <p:nvSpPr>
              <p:cNvPr id="25604" name="Rectangle 3"/>
              <p:cNvSpPr>
                <a:spLocks noGrp="1" noChangeArrowheads="1"/>
              </p:cNvSpPr>
              <p:nvPr>
                <p:ph idx="1"/>
              </p:nvPr>
            </p:nvSpPr>
            <p:spPr>
              <a:xfrm>
                <a:off x="628650" y="1504206"/>
                <a:ext cx="9785800" cy="5200045"/>
              </a:xfrm>
            </p:spPr>
            <p:txBody>
              <a:bodyPr/>
              <a:lstStyle/>
              <a:p>
                <a:pPr marL="0" indent="0" eaLnBrk="1" hangingPunct="1">
                  <a:lnSpc>
                    <a:spcPct val="80000"/>
                  </a:lnSpc>
                  <a:buNone/>
                </a:pPr>
                <a:r>
                  <a:rPr lang="en-US" altLang="en-US" sz="2000" b="1" dirty="0">
                    <a:solidFill>
                      <a:srgbClr val="695082"/>
                    </a:solidFill>
                  </a:rPr>
                  <a:t>Original:  </a:t>
                </a:r>
                <a:r>
                  <a:rPr lang="en-US" altLang="en-US" sz="2000" dirty="0"/>
                  <a:t>Proposers </a:t>
                </a:r>
                <a:r>
                  <a:rPr lang="en-US" altLang="en-US" sz="2000" dirty="0">
                    <a:sym typeface="Symbol" panose="05050102010706020507" pitchFamily="18" charset="2"/>
                  </a:rPr>
                  <a:t></a:t>
                </a:r>
                <a:r>
                  <a:rPr lang="en-US" altLang="en-US" sz="2000" dirty="0"/>
                  <a:t> hospitals, Receivers </a:t>
                </a:r>
                <a:r>
                  <a:rPr lang="en-US" altLang="en-US" sz="2000" dirty="0">
                    <a:sym typeface="Symbol" panose="05050102010706020507" pitchFamily="18" charset="2"/>
                  </a:rPr>
                  <a:t></a:t>
                </a:r>
                <a:r>
                  <a:rPr lang="en-US" altLang="en-US" sz="2000" dirty="0"/>
                  <a:t> med school residents.</a:t>
                </a:r>
              </a:p>
              <a:p>
                <a:pPr lvl="1" eaLnBrk="1" hangingPunct="1">
                  <a:lnSpc>
                    <a:spcPct val="80000"/>
                  </a:lnSpc>
                </a:pPr>
                <a:endParaRPr lang="en-US" altLang="en-US" sz="1800" dirty="0"/>
              </a:p>
              <a:p>
                <a:pPr marL="0" indent="0" eaLnBrk="1" hangingPunct="1">
                  <a:lnSpc>
                    <a:spcPct val="80000"/>
                  </a:lnSpc>
                  <a:buNone/>
                </a:pPr>
                <a:r>
                  <a:rPr lang="en-US" altLang="en-US" sz="2000" b="1" dirty="0">
                    <a:solidFill>
                      <a:srgbClr val="695082"/>
                    </a:solidFill>
                  </a:rPr>
                  <a:t>Variant 1:</a:t>
                </a:r>
                <a:r>
                  <a:rPr lang="en-US" altLang="en-US" sz="2000" dirty="0"/>
                  <a:t>  Some participants declare others as unacceptable.</a:t>
                </a:r>
                <a:br>
                  <a:rPr lang="en-US" altLang="en-US" sz="2000" dirty="0"/>
                </a:br>
                <a:endParaRPr lang="en-US" altLang="en-US" sz="2000" dirty="0"/>
              </a:p>
              <a:p>
                <a:pPr marL="0" indent="0" eaLnBrk="1" hangingPunct="1">
                  <a:lnSpc>
                    <a:spcPct val="80000"/>
                  </a:lnSpc>
                  <a:buNone/>
                </a:pPr>
                <a:r>
                  <a:rPr lang="en-US" altLang="en-US" sz="2000" b="1" dirty="0">
                    <a:solidFill>
                      <a:srgbClr val="695082"/>
                    </a:solidFill>
                  </a:rPr>
                  <a:t>Variant 2:</a:t>
                </a:r>
                <a:r>
                  <a:rPr lang="en-US" altLang="en-US" sz="2000" dirty="0"/>
                  <a:t>  Unequal number of proposers and receivers.</a:t>
                </a:r>
              </a:p>
              <a:p>
                <a:pPr lvl="1" eaLnBrk="1" hangingPunct="1">
                  <a:lnSpc>
                    <a:spcPct val="80000"/>
                  </a:lnSpc>
                </a:pPr>
                <a:endParaRPr lang="en-US" altLang="en-US" sz="1800" dirty="0"/>
              </a:p>
              <a:p>
                <a:pPr marL="0" indent="0" eaLnBrk="1" hangingPunct="1">
                  <a:lnSpc>
                    <a:spcPct val="80000"/>
                  </a:lnSpc>
                  <a:buNone/>
                </a:pPr>
                <a:r>
                  <a:rPr lang="en-US" altLang="en-US" sz="2000" b="1" dirty="0">
                    <a:solidFill>
                      <a:srgbClr val="695082"/>
                    </a:solidFill>
                  </a:rPr>
                  <a:t>Variant 3:  </a:t>
                </a:r>
                <a:r>
                  <a:rPr lang="en-US" altLang="en-US" sz="2000" dirty="0"/>
                  <a:t>Limit on # of pairs person participates in can be &gt;1.</a:t>
                </a:r>
              </a:p>
              <a:p>
                <a:pPr lvl="1" eaLnBrk="1" hangingPunct="1">
                  <a:lnSpc>
                    <a:spcPct val="80000"/>
                  </a:lnSpc>
                </a:pPr>
                <a:endParaRPr lang="en-US" altLang="en-US" sz="1800" dirty="0"/>
              </a:p>
              <a:p>
                <a:pPr marL="457200" lvl="1" indent="0" eaLnBrk="1" hangingPunct="1">
                  <a:lnSpc>
                    <a:spcPct val="80000"/>
                  </a:lnSpc>
                  <a:buNone/>
                </a:pPr>
                <a:endParaRPr lang="en-US" altLang="en-US" sz="1800" dirty="0"/>
              </a:p>
              <a:p>
                <a:pPr marL="0" indent="0">
                  <a:lnSpc>
                    <a:spcPct val="100000"/>
                  </a:lnSpc>
                  <a:buNone/>
                </a:pPr>
                <a:r>
                  <a:rPr lang="en-US" altLang="en-US" sz="2000" b="1" dirty="0">
                    <a:solidFill>
                      <a:srgbClr val="695082"/>
                    </a:solidFill>
                  </a:rPr>
                  <a:t>Def:</a:t>
                </a:r>
                <a:r>
                  <a:rPr lang="en-US" altLang="en-US" sz="2000" dirty="0">
                    <a:solidFill>
                      <a:schemeClr val="accent2"/>
                    </a:solidFill>
                  </a:rPr>
                  <a:t> </a:t>
                </a:r>
                <a:r>
                  <a:rPr lang="en-US" altLang="en-US" sz="2000" dirty="0"/>
                  <a:t> Matching </a:t>
                </a:r>
                <a14:m>
                  <m:oMath xmlns:m="http://schemas.openxmlformats.org/officeDocument/2006/math">
                    <m:r>
                      <a:rPr lang="en-US" altLang="en-US" sz="2000" b="1" i="1" dirty="0" smtClean="0">
                        <a:solidFill>
                          <a:srgbClr val="0066CC"/>
                        </a:solidFill>
                        <a:latin typeface="Cambria Math" panose="02040503050406030204" pitchFamily="18" charset="0"/>
                      </a:rPr>
                      <m:t>𝑴</m:t>
                    </m:r>
                  </m:oMath>
                </a14:m>
                <a:r>
                  <a:rPr lang="en-US" altLang="en-US" sz="2000" b="1" dirty="0">
                    <a:solidFill>
                      <a:srgbClr val="0033CC"/>
                    </a:solidFill>
                  </a:rPr>
                  <a:t> </a:t>
                </a:r>
                <a:r>
                  <a:rPr lang="en-US" altLang="en-US" sz="2000" dirty="0"/>
                  <a:t>is </a:t>
                </a:r>
                <a:r>
                  <a:rPr lang="en-US" altLang="en-US" sz="2000" dirty="0">
                    <a:solidFill>
                      <a:srgbClr val="C00000"/>
                    </a:solidFill>
                  </a:rPr>
                  <a:t>unstable</a:t>
                </a:r>
                <a:r>
                  <a:rPr lang="en-US" altLang="en-US" sz="2000" dirty="0">
                    <a:solidFill>
                      <a:schemeClr val="folHlink"/>
                    </a:solidFill>
                  </a:rPr>
                  <a:t> </a:t>
                </a:r>
                <a:r>
                  <a:rPr lang="en-US" altLang="en-US" sz="2000" dirty="0"/>
                  <a:t>if there is a hospital </a:t>
                </a:r>
                <a14:m>
                  <m:oMath xmlns:m="http://schemas.openxmlformats.org/officeDocument/2006/math">
                    <m:r>
                      <a:rPr lang="en-US" altLang="en-US" sz="2000" b="1" i="1" dirty="0" smtClean="0">
                        <a:solidFill>
                          <a:srgbClr val="0066CC"/>
                        </a:solidFill>
                        <a:latin typeface="Cambria Math" panose="02040503050406030204" pitchFamily="18" charset="0"/>
                      </a:rPr>
                      <m:t>𝒉</m:t>
                    </m:r>
                  </m:oMath>
                </a14:m>
                <a:r>
                  <a:rPr lang="en-US" altLang="en-US" sz="2000" dirty="0"/>
                  <a:t> and resident </a:t>
                </a:r>
                <a14:m>
                  <m:oMath xmlns:m="http://schemas.openxmlformats.org/officeDocument/2006/math">
                    <m:r>
                      <a:rPr lang="en-US" altLang="en-US" sz="2000" b="1" i="1" dirty="0">
                        <a:solidFill>
                          <a:srgbClr val="0066CC"/>
                        </a:solidFill>
                        <a:latin typeface="Cambria Math" panose="02040503050406030204" pitchFamily="18" charset="0"/>
                      </a:rPr>
                      <m:t>𝒓</m:t>
                    </m:r>
                  </m:oMath>
                </a14:m>
                <a:r>
                  <a:rPr lang="en-US" altLang="en-US" sz="2000" dirty="0"/>
                  <a:t> such that:</a:t>
                </a:r>
              </a:p>
              <a:p>
                <a:pPr lvl="1" eaLnBrk="1" hangingPunct="1">
                  <a:lnSpc>
                    <a:spcPct val="100000"/>
                  </a:lnSpc>
                </a:pPr>
                <a14:m>
                  <m:oMath xmlns:m="http://schemas.openxmlformats.org/officeDocument/2006/math">
                    <m:r>
                      <a:rPr lang="en-US" altLang="en-US" sz="1800" b="1" i="1" dirty="0" smtClean="0">
                        <a:solidFill>
                          <a:srgbClr val="0066CC"/>
                        </a:solidFill>
                        <a:latin typeface="Cambria Math" panose="02040503050406030204" pitchFamily="18" charset="0"/>
                      </a:rPr>
                      <m:t>𝒉</m:t>
                    </m:r>
                  </m:oMath>
                </a14:m>
                <a:r>
                  <a:rPr lang="en-US" altLang="en-US" sz="1800" dirty="0"/>
                  <a:t> and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are acceptable to each other; and</a:t>
                </a:r>
              </a:p>
              <a:p>
                <a:pPr lvl="1">
                  <a:lnSpc>
                    <a:spcPct val="100000"/>
                  </a:lnSpc>
                </a:pPr>
                <a:r>
                  <a:rPr lang="en-US" altLang="en-US" sz="1800" dirty="0"/>
                  <a:t>either </a:t>
                </a:r>
                <a14:m>
                  <m:oMath xmlns:m="http://schemas.openxmlformats.org/officeDocument/2006/math">
                    <m:r>
                      <a:rPr lang="en-US" altLang="en-US" sz="1800" b="1" i="1" dirty="0">
                        <a:solidFill>
                          <a:srgbClr val="0066CC"/>
                        </a:solidFill>
                        <a:latin typeface="Cambria Math" panose="02040503050406030204" pitchFamily="18" charset="0"/>
                      </a:rPr>
                      <m:t>𝒓</m:t>
                    </m:r>
                  </m:oMath>
                </a14:m>
                <a:r>
                  <a:rPr lang="en-US" altLang="en-US" sz="1800" dirty="0"/>
                  <a:t> is unmatched, or </a:t>
                </a:r>
                <a14:m>
                  <m:oMath xmlns:m="http://schemas.openxmlformats.org/officeDocument/2006/math">
                    <m:r>
                      <a:rPr lang="en-US" altLang="en-US" sz="1800" b="1" i="1" dirty="0">
                        <a:solidFill>
                          <a:srgbClr val="0066CC"/>
                        </a:solidFill>
                        <a:latin typeface="Cambria Math" panose="02040503050406030204" pitchFamily="18" charset="0"/>
                      </a:rPr>
                      <m:t>𝒓</m:t>
                    </m:r>
                  </m:oMath>
                </a14:m>
                <a:r>
                  <a:rPr lang="en-US" altLang="en-US" sz="1800" dirty="0"/>
                  <a:t> prefers </a:t>
                </a:r>
                <a14:m>
                  <m:oMath xmlns:m="http://schemas.openxmlformats.org/officeDocument/2006/math">
                    <m:r>
                      <a:rPr lang="en-US" altLang="en-US" sz="1800" b="1" i="1" dirty="0">
                        <a:solidFill>
                          <a:srgbClr val="0066CC"/>
                        </a:solidFill>
                        <a:latin typeface="Cambria Math" panose="02040503050406030204" pitchFamily="18" charset="0"/>
                      </a:rPr>
                      <m:t>𝒉</m:t>
                    </m:r>
                  </m:oMath>
                </a14:m>
                <a:r>
                  <a:rPr lang="en-US" altLang="en-US" sz="1800" dirty="0"/>
                  <a:t> to her assigned hospital; and</a:t>
                </a:r>
              </a:p>
              <a:p>
                <a:pPr lvl="1">
                  <a:lnSpc>
                    <a:spcPct val="100000"/>
                  </a:lnSpc>
                </a:pPr>
                <a:r>
                  <a:rPr lang="en-US" altLang="en-US" sz="1800" dirty="0"/>
                  <a:t>either </a:t>
                </a:r>
                <a14:m>
                  <m:oMath xmlns:m="http://schemas.openxmlformats.org/officeDocument/2006/math">
                    <m:r>
                      <a:rPr lang="en-US" altLang="en-US" sz="1800" b="1" i="1" dirty="0">
                        <a:solidFill>
                          <a:srgbClr val="0066CC"/>
                        </a:solidFill>
                        <a:latin typeface="Cambria Math" panose="02040503050406030204" pitchFamily="18" charset="0"/>
                      </a:rPr>
                      <m:t>𝒉</m:t>
                    </m:r>
                  </m:oMath>
                </a14:m>
                <a:r>
                  <a:rPr lang="en-US" altLang="en-US" sz="1800" dirty="0"/>
                  <a:t> does not have all its places filled, or </a:t>
                </a:r>
                <a14:m>
                  <m:oMath xmlns:m="http://schemas.openxmlformats.org/officeDocument/2006/math">
                    <m:r>
                      <a:rPr lang="en-US" altLang="en-US" sz="1800" b="1" i="1" dirty="0">
                        <a:solidFill>
                          <a:srgbClr val="0066CC"/>
                        </a:solidFill>
                        <a:latin typeface="Cambria Math" panose="02040503050406030204" pitchFamily="18" charset="0"/>
                      </a:rPr>
                      <m:t>𝒉</m:t>
                    </m:r>
                  </m:oMath>
                </a14:m>
                <a:r>
                  <a:rPr lang="en-US" altLang="en-US" sz="1800" dirty="0"/>
                  <a:t> prefers </a:t>
                </a:r>
                <a14:m>
                  <m:oMath xmlns:m="http://schemas.openxmlformats.org/officeDocument/2006/math">
                    <m:r>
                      <a:rPr lang="en-US" altLang="en-US" sz="1800" b="1" i="1" dirty="0">
                        <a:solidFill>
                          <a:srgbClr val="0066CC"/>
                        </a:solidFill>
                        <a:latin typeface="Cambria Math" panose="02040503050406030204" pitchFamily="18" charset="0"/>
                      </a:rPr>
                      <m:t>𝒓</m:t>
                    </m:r>
                  </m:oMath>
                </a14:m>
                <a:r>
                  <a:rPr lang="en-US" altLang="en-US" sz="1800" dirty="0"/>
                  <a:t> to at least one of its assigned residents.</a:t>
                </a:r>
              </a:p>
              <a:p>
                <a:pPr eaLnBrk="1" hangingPunct="1">
                  <a:lnSpc>
                    <a:spcPct val="80000"/>
                  </a:lnSpc>
                </a:pPr>
                <a:endParaRPr lang="en-US" altLang="en-US" sz="2000" dirty="0"/>
              </a:p>
            </p:txBody>
          </p:sp>
        </mc:Choice>
        <mc:Fallback xmlns="">
          <p:sp>
            <p:nvSpPr>
              <p:cNvPr id="25604" name="Rectangle 3"/>
              <p:cNvSpPr>
                <a:spLocks noGrp="1" noRot="1" noChangeAspect="1" noMove="1" noResize="1" noEditPoints="1" noAdjustHandles="1" noChangeArrowheads="1" noChangeShapeType="1" noTextEdit="1"/>
              </p:cNvSpPr>
              <p:nvPr>
                <p:ph idx="1"/>
              </p:nvPr>
            </p:nvSpPr>
            <p:spPr>
              <a:xfrm>
                <a:off x="628650" y="1504206"/>
                <a:ext cx="9785800" cy="5200045"/>
              </a:xfrm>
              <a:blipFill>
                <a:blip r:embed="rId3"/>
                <a:stretch>
                  <a:fillRect l="-623" t="-1993" r="-561"/>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60D0685-F068-4E44-A158-4C07E4857D61}"/>
              </a:ext>
            </a:extLst>
          </p:cNvPr>
          <p:cNvSpPr>
            <a:spLocks noGrp="1"/>
          </p:cNvSpPr>
          <p:nvPr>
            <p:ph type="sldNum" sz="quarter" idx="12"/>
          </p:nvPr>
        </p:nvSpPr>
        <p:spPr/>
        <p:txBody>
          <a:bodyPr/>
          <a:lstStyle/>
          <a:p>
            <a:fld id="{859767C1-1CFC-4BF3-A3D8-E4104FCBBC17}" type="slidenum">
              <a:rPr lang="en-US" smtClean="0"/>
              <a:t>11</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7602189" y="2174293"/>
                <a:ext cx="4394986" cy="369332"/>
              </a:xfrm>
              <a:prstGeom prst="rect">
                <a:avLst/>
              </a:prstGeom>
              <a:noFill/>
              <a:ln>
                <a:solidFill>
                  <a:srgbClr val="006600"/>
                </a:solidFill>
              </a:ln>
            </p:spPr>
            <p:txBody>
              <a:bodyPr wrap="none" rtlCol="0">
                <a:spAutoFit/>
              </a:bodyPr>
              <a:lstStyle/>
              <a:p>
                <a:pPr>
                  <a:spcBef>
                    <a:spcPct val="50000"/>
                  </a:spcBef>
                </a:pPr>
                <a:r>
                  <a:rPr kumimoji="1" lang="en-US" altLang="en-US" dirty="0">
                    <a:solidFill>
                      <a:srgbClr val="006600"/>
                    </a:solidFill>
                  </a:rPr>
                  <a:t>e.g. resident </a:t>
                </a:r>
                <a14:m>
                  <m:oMath xmlns:m="http://schemas.openxmlformats.org/officeDocument/2006/math">
                    <m:r>
                      <a:rPr kumimoji="1" lang="en-US" altLang="en-US" b="1" i="1" dirty="0" smtClean="0">
                        <a:solidFill>
                          <a:srgbClr val="0066CC"/>
                        </a:solidFill>
                        <a:latin typeface="Cambria Math" panose="02040503050406030204" pitchFamily="18" charset="0"/>
                      </a:rPr>
                      <m:t>𝒓</m:t>
                    </m:r>
                  </m:oMath>
                </a14:m>
                <a:r>
                  <a:rPr kumimoji="1" lang="en-US" altLang="en-US" dirty="0">
                    <a:solidFill>
                      <a:srgbClr val="006600"/>
                    </a:solidFill>
                  </a:rPr>
                  <a:t> unwilling to work in Cleveland</a:t>
                </a:r>
              </a:p>
            </p:txBody>
          </p:sp>
        </mc:Choice>
        <mc:Fallback xmlns="">
          <p:sp>
            <p:nvSpPr>
              <p:cNvPr id="7" name="TextBox 6"/>
              <p:cNvSpPr txBox="1">
                <a:spLocks noRot="1" noChangeAspect="1" noMove="1" noResize="1" noEditPoints="1" noAdjustHandles="1" noChangeArrowheads="1" noChangeShapeType="1" noTextEdit="1"/>
              </p:cNvSpPr>
              <p:nvPr/>
            </p:nvSpPr>
            <p:spPr>
              <a:xfrm>
                <a:off x="7602189" y="2174293"/>
                <a:ext cx="4394986" cy="369332"/>
              </a:xfrm>
              <a:prstGeom prst="rect">
                <a:avLst/>
              </a:prstGeom>
              <a:blipFill>
                <a:blip r:embed="rId4"/>
                <a:stretch>
                  <a:fillRect l="-968" t="-8065" r="-415" b="-24194"/>
                </a:stretch>
              </a:blipFill>
              <a:ln>
                <a:solidFill>
                  <a:srgbClr val="006600"/>
                </a:solidFill>
              </a:ln>
            </p:spPr>
            <p:txBody>
              <a:bodyPr/>
              <a:lstStyle/>
              <a:p>
                <a:r>
                  <a:rPr lang="en-US">
                    <a:noFill/>
                  </a:rPr>
                  <a:t> </a:t>
                </a:r>
              </a:p>
            </p:txBody>
          </p:sp>
        </mc:Fallback>
      </mc:AlternateContent>
      <p:cxnSp>
        <p:nvCxnSpPr>
          <p:cNvPr id="9" name="Straight Arrow Connector 8"/>
          <p:cNvCxnSpPr/>
          <p:nvPr/>
        </p:nvCxnSpPr>
        <p:spPr>
          <a:xfrm flipH="1" flipV="1">
            <a:off x="7072439" y="2328446"/>
            <a:ext cx="517890" cy="24276"/>
          </a:xfrm>
          <a:prstGeom prst="straightConnector1">
            <a:avLst/>
          </a:prstGeom>
          <a:noFill/>
          <a:ln w="19050" cap="flat" cmpd="sng" algn="ctr">
            <a:solidFill>
              <a:srgbClr val="006600"/>
            </a:solidFill>
            <a:prstDash val="solid"/>
            <a:miter lim="800000"/>
            <a:headEnd type="none" w="med" len="med"/>
            <a:tailEnd type="triangle"/>
          </a:ln>
          <a:effectLst/>
        </p:spPr>
      </p:cxnSp>
      <p:grpSp>
        <p:nvGrpSpPr>
          <p:cNvPr id="16" name="Group 15"/>
          <p:cNvGrpSpPr/>
          <p:nvPr/>
        </p:nvGrpSpPr>
        <p:grpSpPr>
          <a:xfrm>
            <a:off x="7072439" y="2909865"/>
            <a:ext cx="4247746" cy="607694"/>
            <a:chOff x="6514088" y="2403335"/>
            <a:chExt cx="4247746" cy="607694"/>
          </a:xfrm>
        </p:grpSpPr>
        <mc:AlternateContent xmlns:mc="http://schemas.openxmlformats.org/markup-compatibility/2006" xmlns:a14="http://schemas.microsoft.com/office/drawing/2010/main">
          <mc:Choice Requires="a14">
            <p:sp>
              <p:nvSpPr>
                <p:cNvPr id="18" name="TextBox 17"/>
                <p:cNvSpPr txBox="1"/>
                <p:nvPr/>
              </p:nvSpPr>
              <p:spPr>
                <a:xfrm>
                  <a:off x="6873590" y="2511320"/>
                  <a:ext cx="3888244" cy="369332"/>
                </a:xfrm>
                <a:prstGeom prst="rect">
                  <a:avLst/>
                </a:prstGeom>
                <a:noFill/>
                <a:ln>
                  <a:solidFill>
                    <a:srgbClr val="006600"/>
                  </a:solidFill>
                </a:ln>
              </p:spPr>
              <p:txBody>
                <a:bodyPr wrap="none" rtlCol="0">
                  <a:spAutoFit/>
                </a:bodyPr>
                <a:lstStyle/>
                <a:p>
                  <a:pPr>
                    <a:spcBef>
                      <a:spcPct val="50000"/>
                    </a:spcBef>
                  </a:pPr>
                  <a:r>
                    <a:rPr kumimoji="1" lang="en-US" altLang="en-US" dirty="0">
                      <a:solidFill>
                        <a:srgbClr val="006600"/>
                      </a:solidFill>
                    </a:rPr>
                    <a:t>e.g. hospital </a:t>
                  </a:r>
                  <a14:m>
                    <m:oMath xmlns:m="http://schemas.openxmlformats.org/officeDocument/2006/math">
                      <m:r>
                        <a:rPr kumimoji="1" lang="en-US" altLang="en-US" b="1" i="1" dirty="0" smtClean="0">
                          <a:solidFill>
                            <a:srgbClr val="0066CC"/>
                          </a:solidFill>
                          <a:latin typeface="Cambria Math" panose="02040503050406030204" pitchFamily="18" charset="0"/>
                        </a:rPr>
                        <m:t>𝒉</m:t>
                      </m:r>
                    </m:oMath>
                  </a14:m>
                  <a:r>
                    <a:rPr kumimoji="1" lang="en-US" altLang="en-US" dirty="0">
                      <a:solidFill>
                        <a:srgbClr val="006600"/>
                      </a:solidFill>
                    </a:rPr>
                    <a:t> wants to hire </a:t>
                  </a:r>
                  <a14:m>
                    <m:oMath xmlns:m="http://schemas.openxmlformats.org/officeDocument/2006/math">
                      <m:r>
                        <a:rPr kumimoji="1" lang="en-US" altLang="en-US" b="1" i="1" dirty="0" smtClean="0">
                          <a:solidFill>
                            <a:srgbClr val="0066CC"/>
                          </a:solidFill>
                          <a:latin typeface="Cambria Math" panose="02040503050406030204" pitchFamily="18" charset="0"/>
                        </a:rPr>
                        <m:t>𝟑</m:t>
                      </m:r>
                    </m:oMath>
                  </a14:m>
                  <a:r>
                    <a:rPr kumimoji="1" lang="en-US" altLang="en-US" dirty="0">
                      <a:solidFill>
                        <a:srgbClr val="006600"/>
                      </a:solidFill>
                    </a:rPr>
                    <a:t> residents</a:t>
                  </a:r>
                </a:p>
              </p:txBody>
            </p:sp>
          </mc:Choice>
          <mc:Fallback xmlns="">
            <p:sp>
              <p:nvSpPr>
                <p:cNvPr id="18" name="TextBox 17"/>
                <p:cNvSpPr txBox="1">
                  <a:spLocks noRot="1" noChangeAspect="1" noMove="1" noResize="1" noEditPoints="1" noAdjustHandles="1" noChangeArrowheads="1" noChangeShapeType="1" noTextEdit="1"/>
                </p:cNvSpPr>
                <p:nvPr/>
              </p:nvSpPr>
              <p:spPr>
                <a:xfrm>
                  <a:off x="6873590" y="2511320"/>
                  <a:ext cx="3888244" cy="369332"/>
                </a:xfrm>
                <a:prstGeom prst="rect">
                  <a:avLst/>
                </a:prstGeom>
                <a:blipFill>
                  <a:blip r:embed="rId5"/>
                  <a:stretch>
                    <a:fillRect l="-1094" t="-8065" r="-1250" b="-24194"/>
                  </a:stretch>
                </a:blipFill>
                <a:ln>
                  <a:solidFill>
                    <a:srgbClr val="006600"/>
                  </a:solidFill>
                </a:ln>
              </p:spPr>
              <p:txBody>
                <a:bodyPr/>
                <a:lstStyle/>
                <a:p>
                  <a:r>
                    <a:rPr lang="en-US">
                      <a:noFill/>
                    </a:rPr>
                    <a:t> </a:t>
                  </a:r>
                </a:p>
              </p:txBody>
            </p:sp>
          </mc:Fallback>
        </mc:AlternateContent>
        <p:cxnSp>
          <p:nvCxnSpPr>
            <p:cNvPr id="11" name="Straight Arrow Connector 10"/>
            <p:cNvCxnSpPr/>
            <p:nvPr/>
          </p:nvCxnSpPr>
          <p:spPr>
            <a:xfrm flipH="1" flipV="1">
              <a:off x="6514088" y="2403335"/>
              <a:ext cx="359502" cy="107985"/>
            </a:xfrm>
            <a:prstGeom prst="straightConnector1">
              <a:avLst/>
            </a:prstGeom>
            <a:noFill/>
            <a:ln w="19050" cap="flat" cmpd="sng" algn="ctr">
              <a:solidFill>
                <a:srgbClr val="006600"/>
              </a:solidFill>
              <a:prstDash val="solid"/>
              <a:miter lim="800000"/>
              <a:headEnd type="none" w="med" len="med"/>
              <a:tailEnd type="triangle"/>
            </a:ln>
            <a:effectLst/>
          </p:spPr>
        </p:cxnSp>
        <p:cxnSp>
          <p:nvCxnSpPr>
            <p:cNvPr id="14" name="Straight Arrow Connector 13"/>
            <p:cNvCxnSpPr/>
            <p:nvPr/>
          </p:nvCxnSpPr>
          <p:spPr>
            <a:xfrm flipH="1">
              <a:off x="6693839" y="2880652"/>
              <a:ext cx="179751" cy="130377"/>
            </a:xfrm>
            <a:prstGeom prst="straightConnector1">
              <a:avLst/>
            </a:prstGeom>
            <a:noFill/>
            <a:ln w="19050" cap="flat" cmpd="sng" algn="ctr">
              <a:solidFill>
                <a:srgbClr val="006600"/>
              </a:solidFill>
              <a:prstDash val="solid"/>
              <a:miter lim="800000"/>
              <a:headEnd type="none" w="med" len="med"/>
              <a:tailEnd type="triangle"/>
            </a:ln>
            <a:effectLst/>
          </p:spPr>
        </p:cxnSp>
      </p:grpSp>
    </p:spTree>
    <p:extLst>
      <p:ext uri="{BB962C8B-B14F-4D97-AF65-F5344CB8AC3E}">
        <p14:creationId xmlns:p14="http://schemas.microsoft.com/office/powerpoint/2010/main" val="2129547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ltLang="en-US" sz="3200"/>
              <a:t>Application:  Matching Residents to Hospitals</a:t>
            </a:r>
          </a:p>
        </p:txBody>
      </p:sp>
      <p:sp>
        <p:nvSpPr>
          <p:cNvPr id="453635" name="Rectangle 3"/>
          <p:cNvSpPr>
            <a:spLocks noGrp="1" noChangeArrowheads="1"/>
          </p:cNvSpPr>
          <p:nvPr>
            <p:ph type="body" idx="1"/>
          </p:nvPr>
        </p:nvSpPr>
        <p:spPr>
          <a:xfrm>
            <a:off x="628649" y="1404454"/>
            <a:ext cx="10554544" cy="5200045"/>
          </a:xfrm>
        </p:spPr>
        <p:txBody>
          <a:bodyPr>
            <a:noAutofit/>
          </a:bodyPr>
          <a:lstStyle/>
          <a:p>
            <a:pPr marL="0" indent="0" eaLnBrk="1" hangingPunct="1">
              <a:lnSpc>
                <a:spcPct val="90000"/>
              </a:lnSpc>
              <a:buNone/>
              <a:defRPr/>
            </a:pPr>
            <a:r>
              <a:rPr lang="en-US" sz="2400" b="1" dirty="0">
                <a:solidFill>
                  <a:srgbClr val="695082"/>
                </a:solidFill>
              </a:rPr>
              <a:t>NRMP:</a:t>
            </a:r>
            <a:r>
              <a:rPr lang="en-US" sz="2400" dirty="0">
                <a:solidFill>
                  <a:schemeClr val="accent2"/>
                </a:solidFill>
              </a:rPr>
              <a:t> </a:t>
            </a:r>
            <a:r>
              <a:rPr lang="en-US" sz="2400" dirty="0"/>
              <a:t> (National Resident Matching Program)</a:t>
            </a:r>
          </a:p>
          <a:p>
            <a:pPr lvl="1" eaLnBrk="1" hangingPunct="1">
              <a:lnSpc>
                <a:spcPct val="110000"/>
              </a:lnSpc>
              <a:defRPr/>
            </a:pPr>
            <a:r>
              <a:rPr lang="en-US" sz="2000" dirty="0"/>
              <a:t>Original use just after WWII</a:t>
            </a:r>
          </a:p>
          <a:p>
            <a:pPr lvl="1" eaLnBrk="1" hangingPunct="1">
              <a:lnSpc>
                <a:spcPct val="110000"/>
              </a:lnSpc>
              <a:defRPr/>
            </a:pPr>
            <a:r>
              <a:rPr lang="en-US" sz="2000" dirty="0"/>
              <a:t>Ides of March: 23,000+ residents legally bound by the outcome</a:t>
            </a:r>
          </a:p>
          <a:p>
            <a:pPr lvl="1" eaLnBrk="1" hangingPunct="1">
              <a:lnSpc>
                <a:spcPct val="110000"/>
              </a:lnSpc>
              <a:defRPr/>
            </a:pPr>
            <a:r>
              <a:rPr lang="en-US" sz="2000" dirty="0">
                <a:solidFill>
                  <a:prstClr val="black"/>
                </a:solidFill>
              </a:rPr>
              <a:t>Pre-1995 NRMP favored hospitals (they proposed)</a:t>
            </a:r>
          </a:p>
          <a:p>
            <a:pPr lvl="1" eaLnBrk="1" hangingPunct="1">
              <a:lnSpc>
                <a:spcPct val="110000"/>
              </a:lnSpc>
              <a:defRPr/>
            </a:pPr>
            <a:r>
              <a:rPr lang="en-US" sz="2000" dirty="0">
                <a:solidFill>
                  <a:prstClr val="black"/>
                </a:solidFill>
              </a:rPr>
              <a:t>Changed in 1995 to favor residents (after a lawsuit)</a:t>
            </a:r>
            <a:endParaRPr lang="en-US" sz="1800" dirty="0"/>
          </a:p>
          <a:p>
            <a:pPr lvl="2">
              <a:defRPr/>
            </a:pPr>
            <a:endParaRPr lang="en-US" sz="1050" dirty="0"/>
          </a:p>
          <a:p>
            <a:pPr marL="0" indent="0" eaLnBrk="1" hangingPunct="1">
              <a:lnSpc>
                <a:spcPct val="90000"/>
              </a:lnSpc>
              <a:buNone/>
              <a:defRPr/>
            </a:pPr>
            <a:r>
              <a:rPr lang="en-US" sz="2400" b="1" dirty="0">
                <a:solidFill>
                  <a:srgbClr val="695082"/>
                </a:solidFill>
              </a:rPr>
              <a:t>Rural hospital dilemma:</a:t>
            </a:r>
          </a:p>
          <a:p>
            <a:pPr lvl="1" eaLnBrk="1" hangingPunct="1">
              <a:lnSpc>
                <a:spcPct val="90000"/>
              </a:lnSpc>
              <a:defRPr/>
            </a:pPr>
            <a:r>
              <a:rPr lang="en-US" sz="2000" dirty="0"/>
              <a:t>Certain hospitals (mainly in rural areas) were unpopular and declared unacceptable by many residents.</a:t>
            </a:r>
          </a:p>
          <a:p>
            <a:pPr lvl="1" eaLnBrk="1" hangingPunct="1">
              <a:lnSpc>
                <a:spcPct val="100000"/>
              </a:lnSpc>
              <a:defRPr/>
            </a:pPr>
            <a:r>
              <a:rPr lang="en-US" sz="2000" dirty="0"/>
              <a:t>Rural hospitals were under-subscribed in NRMP matching.</a:t>
            </a:r>
          </a:p>
          <a:p>
            <a:pPr lvl="1" eaLnBrk="1" hangingPunct="1">
              <a:lnSpc>
                <a:spcPct val="90000"/>
              </a:lnSpc>
              <a:defRPr/>
            </a:pPr>
            <a:r>
              <a:rPr lang="en-US" sz="2000" dirty="0"/>
              <a:t>Q: Find stable matching that benefits "rural hospitals"?</a:t>
            </a:r>
          </a:p>
          <a:p>
            <a:pPr lvl="1" eaLnBrk="1" hangingPunct="1">
              <a:lnSpc>
                <a:spcPct val="90000"/>
              </a:lnSpc>
              <a:defRPr/>
            </a:pPr>
            <a:endParaRPr lang="en-US" sz="2000" dirty="0"/>
          </a:p>
          <a:p>
            <a:pPr marL="0" indent="0" eaLnBrk="1" hangingPunct="1">
              <a:lnSpc>
                <a:spcPct val="90000"/>
              </a:lnSpc>
              <a:buNone/>
              <a:defRPr/>
            </a:pPr>
            <a:r>
              <a:rPr lang="en-US" sz="2400" b="1" dirty="0">
                <a:solidFill>
                  <a:srgbClr val="695082"/>
                </a:solidFill>
              </a:rPr>
              <a:t>Rural hospital theorem:  </a:t>
            </a:r>
            <a:r>
              <a:rPr lang="en-US" sz="2000" dirty="0"/>
              <a:t>Rural hospitals get exactly same residents in every stable matching!</a:t>
            </a:r>
            <a:endParaRPr lang="en-US" sz="2400" dirty="0"/>
          </a:p>
        </p:txBody>
      </p:sp>
      <p:sp>
        <p:nvSpPr>
          <p:cNvPr id="2" name="Slide Number Placeholder 1">
            <a:extLst>
              <a:ext uri="{FF2B5EF4-FFF2-40B4-BE49-F238E27FC236}">
                <a16:creationId xmlns:a16="http://schemas.microsoft.com/office/drawing/2014/main" id="{08BBD4D6-402E-4CCE-9CF4-190B71EFBBEB}"/>
              </a:ext>
            </a:extLst>
          </p:cNvPr>
          <p:cNvSpPr>
            <a:spLocks noGrp="1"/>
          </p:cNvSpPr>
          <p:nvPr>
            <p:ph type="sldNum" sz="quarter" idx="12"/>
          </p:nvPr>
        </p:nvSpPr>
        <p:spPr/>
        <p:txBody>
          <a:bodyPr/>
          <a:lstStyle/>
          <a:p>
            <a:fld id="{859767C1-1CFC-4BF3-A3D8-E4104FCBBC17}" type="slidenum">
              <a:rPr lang="en-US" smtClean="0"/>
              <a:t>12</a:t>
            </a:fld>
            <a:endParaRPr lang="en-US"/>
          </a:p>
        </p:txBody>
      </p:sp>
    </p:spTree>
    <p:extLst>
      <p:ext uri="{BB962C8B-B14F-4D97-AF65-F5344CB8AC3E}">
        <p14:creationId xmlns:p14="http://schemas.microsoft.com/office/powerpoint/2010/main" val="1705119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363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F6F7-D1BB-471A-A96A-C19B694E974B}"/>
              </a:ext>
            </a:extLst>
          </p:cNvPr>
          <p:cNvSpPr>
            <a:spLocks noGrp="1"/>
          </p:cNvSpPr>
          <p:nvPr>
            <p:ph type="title"/>
          </p:nvPr>
        </p:nvSpPr>
        <p:spPr/>
        <p:txBody>
          <a:bodyPr/>
          <a:lstStyle/>
          <a:p>
            <a:r>
              <a:rPr lang="en-US" dirty="0"/>
              <a:t>The original paper</a:t>
            </a:r>
          </a:p>
        </p:txBody>
      </p:sp>
      <p:sp>
        <p:nvSpPr>
          <p:cNvPr id="3" name="Content Placeholder 2">
            <a:extLst>
              <a:ext uri="{FF2B5EF4-FFF2-40B4-BE49-F238E27FC236}">
                <a16:creationId xmlns:a16="http://schemas.microsoft.com/office/drawing/2014/main" id="{638101F8-2C9E-42F4-B58E-E501ADB2EBD5}"/>
              </a:ext>
            </a:extLst>
          </p:cNvPr>
          <p:cNvSpPr>
            <a:spLocks noGrp="1"/>
          </p:cNvSpPr>
          <p:nvPr>
            <p:ph idx="1"/>
          </p:nvPr>
        </p:nvSpPr>
        <p:spPr>
          <a:xfrm>
            <a:off x="628649" y="1454330"/>
            <a:ext cx="10554543" cy="5200045"/>
          </a:xfrm>
        </p:spPr>
        <p:txBody>
          <a:bodyPr/>
          <a:lstStyle/>
          <a:p>
            <a:pPr marL="0" indent="0">
              <a:buNone/>
            </a:pPr>
            <a:r>
              <a:rPr lang="en-US" sz="2800" dirty="0"/>
              <a:t>The title of the 1962 Gale-Shapley paper was “College Admissions and the Stability of Marriage”</a:t>
            </a:r>
          </a:p>
          <a:p>
            <a:pPr lvl="1">
              <a:lnSpc>
                <a:spcPct val="100000"/>
              </a:lnSpc>
            </a:pPr>
            <a:r>
              <a:rPr lang="en-US" sz="2400" dirty="0"/>
              <a:t>The propose-and-reject algorithm was clearly inspired by Western traditions of proposals</a:t>
            </a:r>
          </a:p>
          <a:p>
            <a:pPr lvl="1">
              <a:lnSpc>
                <a:spcPct val="100000"/>
              </a:lnSpc>
            </a:pPr>
            <a:r>
              <a:rPr lang="en-US" sz="2400" dirty="0"/>
              <a:t>The fact that the result is much more advantageous to the proposing side even in this non-binding scenario took some time to be appreciated</a:t>
            </a:r>
          </a:p>
          <a:p>
            <a:pPr lvl="1">
              <a:lnSpc>
                <a:spcPct val="100000"/>
              </a:lnSpc>
            </a:pPr>
            <a:endParaRPr lang="en-US" sz="2400" dirty="0"/>
          </a:p>
          <a:p>
            <a:pPr marL="0" indent="0">
              <a:buNone/>
            </a:pPr>
            <a:r>
              <a:rPr lang="en-US" sz="2800" dirty="0"/>
              <a:t>Though Gale had died by then, Shapley and Roth shared the 2012 Nobel Prize in Economic Sciences for their work on stable assignments.</a:t>
            </a:r>
          </a:p>
          <a:p>
            <a:pPr lvl="1"/>
            <a:endParaRPr lang="en-US" dirty="0"/>
          </a:p>
        </p:txBody>
      </p:sp>
      <p:sp>
        <p:nvSpPr>
          <p:cNvPr id="4" name="Slide Number Placeholder 3">
            <a:extLst>
              <a:ext uri="{FF2B5EF4-FFF2-40B4-BE49-F238E27FC236}">
                <a16:creationId xmlns:a16="http://schemas.microsoft.com/office/drawing/2014/main" id="{CC37F0FB-B844-4E25-AB9C-FB494C7A0847}"/>
              </a:ext>
            </a:extLst>
          </p:cNvPr>
          <p:cNvSpPr>
            <a:spLocks noGrp="1"/>
          </p:cNvSpPr>
          <p:nvPr>
            <p:ph type="sldNum" sz="quarter" idx="12"/>
          </p:nvPr>
        </p:nvSpPr>
        <p:spPr/>
        <p:txBody>
          <a:bodyPr/>
          <a:lstStyle/>
          <a:p>
            <a:fld id="{859767C1-1CFC-4BF3-A3D8-E4104FCBBC17}" type="slidenum">
              <a:rPr lang="en-US" smtClean="0"/>
              <a:pPr/>
              <a:t>13</a:t>
            </a:fld>
            <a:endParaRPr lang="en-US" dirty="0"/>
          </a:p>
        </p:txBody>
      </p:sp>
    </p:spTree>
    <p:extLst>
      <p:ext uri="{BB962C8B-B14F-4D97-AF65-F5344CB8AC3E}">
        <p14:creationId xmlns:p14="http://schemas.microsoft.com/office/powerpoint/2010/main" val="2569464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altLang="en-US" dirty="0"/>
              <a:t>Lessons Learned</a:t>
            </a:r>
          </a:p>
        </p:txBody>
      </p:sp>
      <p:sp>
        <p:nvSpPr>
          <p:cNvPr id="27652" name="Rectangle 3"/>
          <p:cNvSpPr>
            <a:spLocks noGrp="1" noChangeArrowheads="1"/>
          </p:cNvSpPr>
          <p:nvPr>
            <p:ph type="body" idx="1"/>
          </p:nvPr>
        </p:nvSpPr>
        <p:spPr>
          <a:xfrm>
            <a:off x="628650" y="1620584"/>
            <a:ext cx="10400794" cy="5200045"/>
          </a:xfrm>
        </p:spPr>
        <p:txBody>
          <a:bodyPr/>
          <a:lstStyle/>
          <a:p>
            <a:pPr eaLnBrk="1" hangingPunct="1"/>
            <a:r>
              <a:rPr lang="en-US" altLang="en-US" dirty="0"/>
              <a:t>Powerful ideas learned in course.</a:t>
            </a:r>
          </a:p>
          <a:p>
            <a:pPr lvl="1" eaLnBrk="1" hangingPunct="1"/>
            <a:r>
              <a:rPr lang="en-US" altLang="en-US" dirty="0"/>
              <a:t>Isolate underlying structure of problem.</a:t>
            </a:r>
          </a:p>
          <a:p>
            <a:pPr lvl="1" eaLnBrk="1" hangingPunct="1">
              <a:lnSpc>
                <a:spcPct val="100000"/>
              </a:lnSpc>
            </a:pPr>
            <a:r>
              <a:rPr lang="en-US" altLang="en-US" dirty="0"/>
              <a:t>Create useful and efficient algorithms.</a:t>
            </a:r>
          </a:p>
          <a:p>
            <a:pPr lvl="1" eaLnBrk="1" hangingPunct="1"/>
            <a:endParaRPr lang="en-US" altLang="en-US" dirty="0"/>
          </a:p>
          <a:p>
            <a:pPr eaLnBrk="1" hangingPunct="1"/>
            <a:r>
              <a:rPr lang="en-US" altLang="en-US" dirty="0"/>
              <a:t>Potentially deep social ramifications. </a:t>
            </a:r>
            <a:endParaRPr lang="en-US" altLang="en-US" dirty="0">
              <a:solidFill>
                <a:schemeClr val="hlink"/>
              </a:solidFill>
            </a:endParaRPr>
          </a:p>
          <a:p>
            <a:pPr eaLnBrk="1" hangingPunct="1"/>
            <a:endParaRPr lang="en-US" altLang="en-US" dirty="0">
              <a:solidFill>
                <a:schemeClr val="hlink"/>
              </a:solidFill>
            </a:endParaRPr>
          </a:p>
          <a:p>
            <a:pPr eaLnBrk="1" hangingPunct="1"/>
            <a:r>
              <a:rPr lang="en-US" altLang="en-US" sz="2800" dirty="0"/>
              <a:t>Technique: sometimes useful to consider the first time something bad might happen for an algorithm in order to rule it out.</a:t>
            </a:r>
          </a:p>
          <a:p>
            <a:pPr lvl="3" eaLnBrk="1" hangingPunct="1"/>
            <a:endParaRPr lang="en-US" altLang="en-US" dirty="0"/>
          </a:p>
        </p:txBody>
      </p:sp>
      <p:sp>
        <p:nvSpPr>
          <p:cNvPr id="2" name="Slide Number Placeholder 1">
            <a:extLst>
              <a:ext uri="{FF2B5EF4-FFF2-40B4-BE49-F238E27FC236}">
                <a16:creationId xmlns:a16="http://schemas.microsoft.com/office/drawing/2014/main" id="{1A6144E3-862E-4B80-8560-3A1406CF6DC4}"/>
              </a:ext>
            </a:extLst>
          </p:cNvPr>
          <p:cNvSpPr>
            <a:spLocks noGrp="1"/>
          </p:cNvSpPr>
          <p:nvPr>
            <p:ph type="sldNum" sz="quarter" idx="12"/>
          </p:nvPr>
        </p:nvSpPr>
        <p:spPr/>
        <p:txBody>
          <a:bodyPr/>
          <a:lstStyle/>
          <a:p>
            <a:fld id="{859767C1-1CFC-4BF3-A3D8-E4104FCBBC17}" type="slidenum">
              <a:rPr lang="en-US" smtClean="0"/>
              <a:t>14</a:t>
            </a:fld>
            <a:endParaRPr lang="en-US"/>
          </a:p>
        </p:txBody>
      </p:sp>
    </p:spTree>
    <p:extLst>
      <p:ext uri="{BB962C8B-B14F-4D97-AF65-F5344CB8AC3E}">
        <p14:creationId xmlns:p14="http://schemas.microsoft.com/office/powerpoint/2010/main" val="380452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pPr eaLnBrk="1" hangingPunct="1"/>
            <a:r>
              <a:rPr lang="en-US" altLang="en-US" sz="3600" dirty="0"/>
              <a:t>Deceit:  Machiavelli Meets Gale-Shapley</a:t>
            </a:r>
          </a:p>
        </p:txBody>
      </p:sp>
      <p:sp>
        <p:nvSpPr>
          <p:cNvPr id="480259" name="Rectangle 3"/>
          <p:cNvSpPr>
            <a:spLocks noGrp="1" noChangeArrowheads="1"/>
          </p:cNvSpPr>
          <p:nvPr>
            <p:ph idx="1"/>
          </p:nvPr>
        </p:nvSpPr>
        <p:spPr>
          <a:xfrm>
            <a:off x="628650" y="1479269"/>
            <a:ext cx="10740660" cy="5200045"/>
          </a:xfrm>
        </p:spPr>
        <p:txBody>
          <a:bodyPr/>
          <a:lstStyle/>
          <a:p>
            <a:pPr marL="0" indent="0" eaLnBrk="1" hangingPunct="1">
              <a:lnSpc>
                <a:spcPct val="90000"/>
              </a:lnSpc>
              <a:buNone/>
            </a:pPr>
            <a:r>
              <a:rPr lang="en-US" altLang="en-US" sz="2000" b="1" dirty="0">
                <a:solidFill>
                  <a:srgbClr val="695082"/>
                </a:solidFill>
              </a:rPr>
              <a:t>Q:</a:t>
            </a:r>
            <a:r>
              <a:rPr lang="en-US" altLang="en-US" sz="2000" dirty="0"/>
              <a:t>  Can there be an incentive to misrepresent your preference profile?</a:t>
            </a:r>
          </a:p>
          <a:p>
            <a:pPr lvl="1" eaLnBrk="1" hangingPunct="1">
              <a:lnSpc>
                <a:spcPct val="90000"/>
              </a:lnSpc>
            </a:pPr>
            <a:r>
              <a:rPr lang="en-US" altLang="en-US" sz="1800" dirty="0"/>
              <a:t>Assuming you know that propose-and-reject algorithm will be run and who will be proposers.</a:t>
            </a:r>
          </a:p>
          <a:p>
            <a:pPr lvl="1" eaLnBrk="1" hangingPunct="1">
              <a:lnSpc>
                <a:spcPct val="90000"/>
              </a:lnSpc>
            </a:pPr>
            <a:r>
              <a:rPr lang="en-US" altLang="en-US" sz="1800" dirty="0"/>
              <a:t>And assuming that you know the preference profiles of </a:t>
            </a:r>
            <a:r>
              <a:rPr lang="en-US" altLang="en-US" sz="1800" b="1" dirty="0"/>
              <a:t>all</a:t>
            </a:r>
            <a:r>
              <a:rPr lang="en-US" altLang="en-US" sz="1800" dirty="0"/>
              <a:t> other participants.</a:t>
            </a:r>
            <a:endParaRPr lang="en-US" altLang="en-US" sz="1800" dirty="0">
              <a:solidFill>
                <a:schemeClr val="hlink"/>
              </a:solidFill>
            </a:endParaRPr>
          </a:p>
          <a:p>
            <a:pPr marL="0" indent="0" eaLnBrk="1" hangingPunct="1">
              <a:lnSpc>
                <a:spcPct val="90000"/>
              </a:lnSpc>
              <a:buNone/>
            </a:pPr>
            <a:r>
              <a:rPr lang="en-US" altLang="en-US" sz="2000" b="1" dirty="0">
                <a:solidFill>
                  <a:srgbClr val="006600"/>
                </a:solidFill>
              </a:rPr>
              <a:t>Fact:</a:t>
            </a:r>
            <a:r>
              <a:rPr lang="en-US" altLang="en-US" sz="2000" dirty="0"/>
              <a:t>  No, for proposers. Yes, for some receivers. No mechanism can guarantee a stable matching and be </a:t>
            </a:r>
            <a:r>
              <a:rPr lang="en-US" altLang="en-US" sz="2000" dirty="0" err="1"/>
              <a:t>cheatproof</a:t>
            </a:r>
            <a:r>
              <a:rPr lang="en-US" altLang="en-US" sz="2000" dirty="0"/>
              <a:t>. </a:t>
            </a:r>
          </a:p>
        </p:txBody>
      </p:sp>
      <p:sp>
        <p:nvSpPr>
          <p:cNvPr id="2" name="Slide Number Placeholder 1">
            <a:extLst>
              <a:ext uri="{FF2B5EF4-FFF2-40B4-BE49-F238E27FC236}">
                <a16:creationId xmlns:a16="http://schemas.microsoft.com/office/drawing/2014/main" id="{29E0F920-3996-4DDC-BC54-04838513E4AC}"/>
              </a:ext>
            </a:extLst>
          </p:cNvPr>
          <p:cNvSpPr>
            <a:spLocks noGrp="1"/>
          </p:cNvSpPr>
          <p:nvPr>
            <p:ph type="sldNum" sz="quarter" idx="12"/>
          </p:nvPr>
        </p:nvSpPr>
        <p:spPr/>
        <p:txBody>
          <a:bodyPr/>
          <a:lstStyle/>
          <a:p>
            <a:fld id="{859767C1-1CFC-4BF3-A3D8-E4104FCBBC17}" type="slidenum">
              <a:rPr lang="en-US" smtClean="0"/>
              <a:t>15</a:t>
            </a:fld>
            <a:endParaRPr lang="en-US"/>
          </a:p>
        </p:txBody>
      </p:sp>
      <p:sp>
        <p:nvSpPr>
          <p:cNvPr id="28712" name="Rectangle 4"/>
          <p:cNvSpPr>
            <a:spLocks noChangeArrowheads="1"/>
          </p:cNvSpPr>
          <p:nvPr/>
        </p:nvSpPr>
        <p:spPr bwMode="auto">
          <a:xfrm>
            <a:off x="1917306" y="4640264"/>
            <a:ext cx="681038" cy="34131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A</a:t>
            </a:r>
          </a:p>
        </p:txBody>
      </p:sp>
      <p:sp>
        <p:nvSpPr>
          <p:cNvPr id="28713" name="Rectangle 11"/>
          <p:cNvSpPr>
            <a:spLocks noChangeArrowheads="1"/>
          </p:cNvSpPr>
          <p:nvPr/>
        </p:nvSpPr>
        <p:spPr bwMode="auto">
          <a:xfrm>
            <a:off x="1511451" y="4999800"/>
            <a:ext cx="3063875" cy="3079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200" i="1" dirty="0">
                <a:latin typeface="Comic Sans MS" panose="030F0702030302020204" pitchFamily="66" charset="0"/>
              </a:rPr>
              <a:t>Group </a:t>
            </a:r>
            <a:r>
              <a:rPr lang="en-US" altLang="en-US" sz="1200" b="1" i="1" dirty="0">
                <a:latin typeface="Comic Sans MS" panose="030F0702030302020204" pitchFamily="66" charset="0"/>
              </a:rPr>
              <a:t>P</a:t>
            </a:r>
            <a:r>
              <a:rPr lang="en-US" altLang="en-US" sz="1200" i="1" dirty="0">
                <a:latin typeface="Comic Sans MS" panose="030F0702030302020204" pitchFamily="66" charset="0"/>
              </a:rPr>
              <a:t> Preference List</a:t>
            </a:r>
          </a:p>
        </p:txBody>
      </p:sp>
      <p:sp>
        <p:nvSpPr>
          <p:cNvPr id="28714" name="Rectangle 13"/>
          <p:cNvSpPr>
            <a:spLocks noChangeArrowheads="1"/>
          </p:cNvSpPr>
          <p:nvPr/>
        </p:nvSpPr>
        <p:spPr bwMode="auto">
          <a:xfrm>
            <a:off x="1031481" y="4640264"/>
            <a:ext cx="885825" cy="34131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Z</a:t>
            </a:r>
          </a:p>
        </p:txBody>
      </p:sp>
      <p:sp>
        <p:nvSpPr>
          <p:cNvPr id="28715" name="Rectangle 14"/>
          <p:cNvSpPr>
            <a:spLocks noChangeArrowheads="1"/>
          </p:cNvSpPr>
          <p:nvPr/>
        </p:nvSpPr>
        <p:spPr bwMode="auto">
          <a:xfrm>
            <a:off x="1031481" y="4300539"/>
            <a:ext cx="885825"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Y</a:t>
            </a:r>
          </a:p>
        </p:txBody>
      </p:sp>
      <p:sp>
        <p:nvSpPr>
          <p:cNvPr id="28716" name="Rectangle 15"/>
          <p:cNvSpPr>
            <a:spLocks noChangeArrowheads="1"/>
          </p:cNvSpPr>
          <p:nvPr/>
        </p:nvSpPr>
        <p:spPr bwMode="auto">
          <a:xfrm>
            <a:off x="1031481" y="3959227"/>
            <a:ext cx="885825" cy="34131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X</a:t>
            </a:r>
          </a:p>
        </p:txBody>
      </p:sp>
      <p:sp>
        <p:nvSpPr>
          <p:cNvPr id="28717" name="Rectangle 16"/>
          <p:cNvSpPr>
            <a:spLocks noChangeArrowheads="1"/>
          </p:cNvSpPr>
          <p:nvPr/>
        </p:nvSpPr>
        <p:spPr bwMode="auto">
          <a:xfrm>
            <a:off x="1917306" y="361950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r>
              <a:rPr lang="en-US" altLang="en-US" sz="1400" baseline="30000">
                <a:solidFill>
                  <a:schemeClr val="bg1"/>
                </a:solidFill>
                <a:latin typeface="Comic Sans MS" panose="030F0702030302020204" pitchFamily="66" charset="0"/>
              </a:rPr>
              <a:t>st</a:t>
            </a:r>
          </a:p>
        </p:txBody>
      </p:sp>
      <p:sp>
        <p:nvSpPr>
          <p:cNvPr id="28718" name="Rectangle 17"/>
          <p:cNvSpPr>
            <a:spLocks noChangeArrowheads="1"/>
          </p:cNvSpPr>
          <p:nvPr/>
        </p:nvSpPr>
        <p:spPr bwMode="auto">
          <a:xfrm>
            <a:off x="1917306" y="3959227"/>
            <a:ext cx="681038" cy="34131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A</a:t>
            </a:r>
          </a:p>
        </p:txBody>
      </p:sp>
      <p:sp>
        <p:nvSpPr>
          <p:cNvPr id="28719" name="Rectangle 18"/>
          <p:cNvSpPr>
            <a:spLocks noChangeArrowheads="1"/>
          </p:cNvSpPr>
          <p:nvPr/>
        </p:nvSpPr>
        <p:spPr bwMode="auto">
          <a:xfrm>
            <a:off x="1917306" y="4300539"/>
            <a:ext cx="681038"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B</a:t>
            </a:r>
          </a:p>
        </p:txBody>
      </p:sp>
      <p:sp>
        <p:nvSpPr>
          <p:cNvPr id="28720" name="Rectangle 19"/>
          <p:cNvSpPr>
            <a:spLocks noChangeArrowheads="1"/>
          </p:cNvSpPr>
          <p:nvPr/>
        </p:nvSpPr>
        <p:spPr bwMode="auto">
          <a:xfrm>
            <a:off x="2598344" y="3619502"/>
            <a:ext cx="679450"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solidFill>
                  <a:schemeClr val="bg1"/>
                </a:solidFill>
                <a:latin typeface="Comic Sans MS" panose="030F0702030302020204" pitchFamily="66" charset="0"/>
              </a:rPr>
              <a:t>2</a:t>
            </a:r>
            <a:r>
              <a:rPr lang="en-US" altLang="en-US" sz="1400" baseline="30000" dirty="0">
                <a:solidFill>
                  <a:schemeClr val="bg1"/>
                </a:solidFill>
                <a:latin typeface="Comic Sans MS" panose="030F0702030302020204" pitchFamily="66" charset="0"/>
              </a:rPr>
              <a:t>nd</a:t>
            </a:r>
          </a:p>
        </p:txBody>
      </p:sp>
      <p:sp>
        <p:nvSpPr>
          <p:cNvPr id="28721" name="Rectangle 20"/>
          <p:cNvSpPr>
            <a:spLocks noChangeArrowheads="1"/>
          </p:cNvSpPr>
          <p:nvPr/>
        </p:nvSpPr>
        <p:spPr bwMode="auto">
          <a:xfrm>
            <a:off x="3277794" y="3959227"/>
            <a:ext cx="681038" cy="34131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C</a:t>
            </a:r>
          </a:p>
        </p:txBody>
      </p:sp>
      <p:sp>
        <p:nvSpPr>
          <p:cNvPr id="28722" name="Rectangle 21"/>
          <p:cNvSpPr>
            <a:spLocks noChangeArrowheads="1"/>
          </p:cNvSpPr>
          <p:nvPr/>
        </p:nvSpPr>
        <p:spPr bwMode="auto">
          <a:xfrm>
            <a:off x="3277794" y="4300539"/>
            <a:ext cx="681038"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C</a:t>
            </a:r>
          </a:p>
        </p:txBody>
      </p:sp>
      <p:sp>
        <p:nvSpPr>
          <p:cNvPr id="28723" name="Rectangle 22"/>
          <p:cNvSpPr>
            <a:spLocks noChangeArrowheads="1"/>
          </p:cNvSpPr>
          <p:nvPr/>
        </p:nvSpPr>
        <p:spPr bwMode="auto">
          <a:xfrm>
            <a:off x="3277794" y="361950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r>
              <a:rPr lang="en-US" altLang="en-US" sz="1400" baseline="30000">
                <a:solidFill>
                  <a:schemeClr val="bg1"/>
                </a:solidFill>
                <a:latin typeface="Comic Sans MS" panose="030F0702030302020204" pitchFamily="66" charset="0"/>
              </a:rPr>
              <a:t>rd</a:t>
            </a:r>
          </a:p>
        </p:txBody>
      </p:sp>
      <p:sp>
        <p:nvSpPr>
          <p:cNvPr id="28724" name="Rectangle 29"/>
          <p:cNvSpPr>
            <a:spLocks noChangeArrowheads="1"/>
          </p:cNvSpPr>
          <p:nvPr/>
        </p:nvSpPr>
        <p:spPr bwMode="auto">
          <a:xfrm>
            <a:off x="2598344" y="4640264"/>
            <a:ext cx="679450" cy="34131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B</a:t>
            </a:r>
          </a:p>
        </p:txBody>
      </p:sp>
      <p:sp>
        <p:nvSpPr>
          <p:cNvPr id="28725" name="Rectangle 30"/>
          <p:cNvSpPr>
            <a:spLocks noChangeArrowheads="1"/>
          </p:cNvSpPr>
          <p:nvPr/>
        </p:nvSpPr>
        <p:spPr bwMode="auto">
          <a:xfrm>
            <a:off x="2598344" y="4300539"/>
            <a:ext cx="679450"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A</a:t>
            </a:r>
          </a:p>
        </p:txBody>
      </p:sp>
      <p:sp>
        <p:nvSpPr>
          <p:cNvPr id="28726" name="Rectangle 31"/>
          <p:cNvSpPr>
            <a:spLocks noChangeArrowheads="1"/>
          </p:cNvSpPr>
          <p:nvPr/>
        </p:nvSpPr>
        <p:spPr bwMode="auto">
          <a:xfrm>
            <a:off x="2598344" y="3959227"/>
            <a:ext cx="679450" cy="34131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B</a:t>
            </a:r>
          </a:p>
        </p:txBody>
      </p:sp>
      <p:sp>
        <p:nvSpPr>
          <p:cNvPr id="28727" name="Rectangle 32"/>
          <p:cNvSpPr>
            <a:spLocks noChangeArrowheads="1"/>
          </p:cNvSpPr>
          <p:nvPr/>
        </p:nvSpPr>
        <p:spPr bwMode="auto">
          <a:xfrm>
            <a:off x="3277794" y="4640264"/>
            <a:ext cx="681038" cy="341312"/>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C</a:t>
            </a:r>
          </a:p>
        </p:txBody>
      </p:sp>
      <p:sp>
        <p:nvSpPr>
          <p:cNvPr id="28696" name="Rectangle 5"/>
          <p:cNvSpPr>
            <a:spLocks noChangeArrowheads="1"/>
          </p:cNvSpPr>
          <p:nvPr/>
        </p:nvSpPr>
        <p:spPr bwMode="auto">
          <a:xfrm>
            <a:off x="5464289" y="4660075"/>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X</a:t>
            </a:r>
          </a:p>
        </p:txBody>
      </p:sp>
      <p:sp>
        <p:nvSpPr>
          <p:cNvPr id="28697" name="Rectangle 6"/>
          <p:cNvSpPr>
            <a:spLocks noChangeArrowheads="1"/>
          </p:cNvSpPr>
          <p:nvPr/>
        </p:nvSpPr>
        <p:spPr bwMode="auto">
          <a:xfrm>
            <a:off x="6145326" y="3979037"/>
            <a:ext cx="681038" cy="341313"/>
          </a:xfrm>
          <a:prstGeom prst="rect">
            <a:avLst/>
          </a:prstGeom>
          <a:solidFill>
            <a:srgbClr val="C000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X</a:t>
            </a:r>
          </a:p>
        </p:txBody>
      </p:sp>
      <p:sp>
        <p:nvSpPr>
          <p:cNvPr id="28698" name="Rectangle 7"/>
          <p:cNvSpPr>
            <a:spLocks noChangeArrowheads="1"/>
          </p:cNvSpPr>
          <p:nvPr/>
        </p:nvSpPr>
        <p:spPr bwMode="auto">
          <a:xfrm>
            <a:off x="6145326" y="4320350"/>
            <a:ext cx="681038" cy="339725"/>
          </a:xfrm>
          <a:prstGeom prst="rect">
            <a:avLst/>
          </a:prstGeom>
          <a:solidFill>
            <a:srgbClr val="C000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Y</a:t>
            </a:r>
          </a:p>
        </p:txBody>
      </p:sp>
      <p:sp>
        <p:nvSpPr>
          <p:cNvPr id="28699" name="Rectangle 8"/>
          <p:cNvSpPr>
            <a:spLocks noChangeArrowheads="1"/>
          </p:cNvSpPr>
          <p:nvPr/>
        </p:nvSpPr>
        <p:spPr bwMode="auto">
          <a:xfrm>
            <a:off x="6145326" y="4660075"/>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Y</a:t>
            </a:r>
          </a:p>
        </p:txBody>
      </p:sp>
      <p:sp>
        <p:nvSpPr>
          <p:cNvPr id="28700" name="Rectangle 9"/>
          <p:cNvSpPr>
            <a:spLocks noChangeArrowheads="1"/>
          </p:cNvSpPr>
          <p:nvPr/>
        </p:nvSpPr>
        <p:spPr bwMode="auto">
          <a:xfrm>
            <a:off x="6826364" y="4320350"/>
            <a:ext cx="681038"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Z</a:t>
            </a:r>
          </a:p>
        </p:txBody>
      </p:sp>
      <p:sp>
        <p:nvSpPr>
          <p:cNvPr id="28701" name="Rectangle 10"/>
          <p:cNvSpPr>
            <a:spLocks noChangeArrowheads="1"/>
          </p:cNvSpPr>
          <p:nvPr/>
        </p:nvSpPr>
        <p:spPr bwMode="auto">
          <a:xfrm>
            <a:off x="6826364" y="3979037"/>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Z</a:t>
            </a:r>
          </a:p>
        </p:txBody>
      </p:sp>
      <p:sp>
        <p:nvSpPr>
          <p:cNvPr id="28702" name="Rectangle 12"/>
          <p:cNvSpPr>
            <a:spLocks noChangeArrowheads="1"/>
          </p:cNvSpPr>
          <p:nvPr/>
        </p:nvSpPr>
        <p:spPr bwMode="auto">
          <a:xfrm>
            <a:off x="4514737" y="4999800"/>
            <a:ext cx="3063875" cy="3079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200" i="1" dirty="0">
                <a:latin typeface="Comic Sans MS" panose="030F0702030302020204" pitchFamily="66" charset="0"/>
              </a:rPr>
              <a:t>      Group </a:t>
            </a:r>
            <a:r>
              <a:rPr lang="en-US" altLang="en-US" sz="1200" b="1" i="1" dirty="0">
                <a:latin typeface="Comic Sans MS" panose="030F0702030302020204" pitchFamily="66" charset="0"/>
              </a:rPr>
              <a:t>R</a:t>
            </a:r>
            <a:r>
              <a:rPr lang="en-US" altLang="en-US" sz="1200" i="1" dirty="0">
                <a:latin typeface="Comic Sans MS" panose="030F0702030302020204" pitchFamily="66" charset="0"/>
              </a:rPr>
              <a:t> True Preference List</a:t>
            </a:r>
          </a:p>
        </p:txBody>
      </p:sp>
      <p:sp>
        <p:nvSpPr>
          <p:cNvPr id="28703" name="Rectangle 23"/>
          <p:cNvSpPr>
            <a:spLocks noChangeArrowheads="1"/>
          </p:cNvSpPr>
          <p:nvPr/>
        </p:nvSpPr>
        <p:spPr bwMode="auto">
          <a:xfrm>
            <a:off x="4580051" y="4660075"/>
            <a:ext cx="884238" cy="341313"/>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C</a:t>
            </a:r>
          </a:p>
        </p:txBody>
      </p:sp>
      <p:sp>
        <p:nvSpPr>
          <p:cNvPr id="28704" name="Rectangle 24"/>
          <p:cNvSpPr>
            <a:spLocks noChangeArrowheads="1"/>
          </p:cNvSpPr>
          <p:nvPr/>
        </p:nvSpPr>
        <p:spPr bwMode="auto">
          <a:xfrm>
            <a:off x="4580051" y="4320350"/>
            <a:ext cx="8842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B</a:t>
            </a:r>
          </a:p>
        </p:txBody>
      </p:sp>
      <p:sp>
        <p:nvSpPr>
          <p:cNvPr id="28705" name="Rectangle 25"/>
          <p:cNvSpPr>
            <a:spLocks noChangeArrowheads="1"/>
          </p:cNvSpPr>
          <p:nvPr/>
        </p:nvSpPr>
        <p:spPr bwMode="auto">
          <a:xfrm>
            <a:off x="4580051" y="3979037"/>
            <a:ext cx="884238" cy="341313"/>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A</a:t>
            </a:r>
          </a:p>
        </p:txBody>
      </p:sp>
      <p:sp>
        <p:nvSpPr>
          <p:cNvPr id="28706" name="Rectangle 26"/>
          <p:cNvSpPr>
            <a:spLocks noChangeArrowheads="1"/>
          </p:cNvSpPr>
          <p:nvPr/>
        </p:nvSpPr>
        <p:spPr bwMode="auto">
          <a:xfrm>
            <a:off x="5464289" y="363931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r>
              <a:rPr lang="en-US" altLang="en-US" sz="1400" baseline="30000">
                <a:solidFill>
                  <a:schemeClr val="bg1"/>
                </a:solidFill>
                <a:latin typeface="Comic Sans MS" panose="030F0702030302020204" pitchFamily="66" charset="0"/>
              </a:rPr>
              <a:t>st</a:t>
            </a:r>
          </a:p>
        </p:txBody>
      </p:sp>
      <p:sp>
        <p:nvSpPr>
          <p:cNvPr id="28707" name="Rectangle 27"/>
          <p:cNvSpPr>
            <a:spLocks noChangeArrowheads="1"/>
          </p:cNvSpPr>
          <p:nvPr/>
        </p:nvSpPr>
        <p:spPr bwMode="auto">
          <a:xfrm>
            <a:off x="6145326" y="363931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2</a:t>
            </a:r>
            <a:r>
              <a:rPr lang="en-US" altLang="en-US" sz="1400" baseline="30000">
                <a:solidFill>
                  <a:schemeClr val="bg1"/>
                </a:solidFill>
                <a:latin typeface="Comic Sans MS" panose="030F0702030302020204" pitchFamily="66" charset="0"/>
              </a:rPr>
              <a:t>nd</a:t>
            </a:r>
          </a:p>
        </p:txBody>
      </p:sp>
      <p:sp>
        <p:nvSpPr>
          <p:cNvPr id="28708" name="Rectangle 28"/>
          <p:cNvSpPr>
            <a:spLocks noChangeArrowheads="1"/>
          </p:cNvSpPr>
          <p:nvPr/>
        </p:nvSpPr>
        <p:spPr bwMode="auto">
          <a:xfrm>
            <a:off x="6826364" y="363931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r>
              <a:rPr lang="en-US" altLang="en-US" sz="1400" baseline="30000">
                <a:solidFill>
                  <a:schemeClr val="bg1"/>
                </a:solidFill>
                <a:latin typeface="Comic Sans MS" panose="030F0702030302020204" pitchFamily="66" charset="0"/>
              </a:rPr>
              <a:t>rd</a:t>
            </a:r>
          </a:p>
        </p:txBody>
      </p:sp>
      <p:sp>
        <p:nvSpPr>
          <p:cNvPr id="28709" name="Rectangle 33"/>
          <p:cNvSpPr>
            <a:spLocks noChangeArrowheads="1"/>
          </p:cNvSpPr>
          <p:nvPr/>
        </p:nvSpPr>
        <p:spPr bwMode="auto">
          <a:xfrm>
            <a:off x="5464289" y="4320350"/>
            <a:ext cx="681038"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X</a:t>
            </a:r>
          </a:p>
        </p:txBody>
      </p:sp>
      <p:sp>
        <p:nvSpPr>
          <p:cNvPr id="28710" name="Rectangle 34"/>
          <p:cNvSpPr>
            <a:spLocks noChangeArrowheads="1"/>
          </p:cNvSpPr>
          <p:nvPr/>
        </p:nvSpPr>
        <p:spPr bwMode="auto">
          <a:xfrm>
            <a:off x="5464289" y="3979037"/>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Y</a:t>
            </a:r>
          </a:p>
        </p:txBody>
      </p:sp>
      <p:sp>
        <p:nvSpPr>
          <p:cNvPr id="28711" name="Rectangle 35"/>
          <p:cNvSpPr>
            <a:spLocks noChangeArrowheads="1"/>
          </p:cNvSpPr>
          <p:nvPr/>
        </p:nvSpPr>
        <p:spPr bwMode="auto">
          <a:xfrm>
            <a:off x="6826364" y="4660075"/>
            <a:ext cx="681038" cy="341313"/>
          </a:xfrm>
          <a:prstGeom prst="rect">
            <a:avLst/>
          </a:prstGeom>
          <a:solidFill>
            <a:srgbClr val="C000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Z</a:t>
            </a:r>
          </a:p>
        </p:txBody>
      </p:sp>
      <p:sp>
        <p:nvSpPr>
          <p:cNvPr id="28680" name="Rectangle 36"/>
          <p:cNvSpPr>
            <a:spLocks noChangeArrowheads="1"/>
          </p:cNvSpPr>
          <p:nvPr/>
        </p:nvSpPr>
        <p:spPr bwMode="auto">
          <a:xfrm>
            <a:off x="9140939" y="4640265"/>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X</a:t>
            </a:r>
          </a:p>
        </p:txBody>
      </p:sp>
      <p:sp>
        <p:nvSpPr>
          <p:cNvPr id="28681" name="Rectangle 37"/>
          <p:cNvSpPr>
            <a:spLocks noChangeArrowheads="1"/>
          </p:cNvSpPr>
          <p:nvPr/>
        </p:nvSpPr>
        <p:spPr bwMode="auto">
          <a:xfrm>
            <a:off x="9821977" y="3959227"/>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Z</a:t>
            </a:r>
          </a:p>
        </p:txBody>
      </p:sp>
      <p:sp>
        <p:nvSpPr>
          <p:cNvPr id="28682" name="Rectangle 38"/>
          <p:cNvSpPr>
            <a:spLocks noChangeArrowheads="1"/>
          </p:cNvSpPr>
          <p:nvPr/>
        </p:nvSpPr>
        <p:spPr bwMode="auto">
          <a:xfrm>
            <a:off x="9821977" y="4300540"/>
            <a:ext cx="681038"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Y</a:t>
            </a:r>
          </a:p>
        </p:txBody>
      </p:sp>
      <p:sp>
        <p:nvSpPr>
          <p:cNvPr id="28683" name="Rectangle 39"/>
          <p:cNvSpPr>
            <a:spLocks noChangeArrowheads="1"/>
          </p:cNvSpPr>
          <p:nvPr/>
        </p:nvSpPr>
        <p:spPr bwMode="auto">
          <a:xfrm>
            <a:off x="9821977" y="4640265"/>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Y</a:t>
            </a:r>
          </a:p>
        </p:txBody>
      </p:sp>
      <p:sp>
        <p:nvSpPr>
          <p:cNvPr id="28684" name="Rectangle 40"/>
          <p:cNvSpPr>
            <a:spLocks noChangeArrowheads="1"/>
          </p:cNvSpPr>
          <p:nvPr/>
        </p:nvSpPr>
        <p:spPr bwMode="auto">
          <a:xfrm>
            <a:off x="10503014" y="4300540"/>
            <a:ext cx="681038" cy="339725"/>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Z</a:t>
            </a:r>
          </a:p>
        </p:txBody>
      </p:sp>
      <p:sp>
        <p:nvSpPr>
          <p:cNvPr id="28685" name="Rectangle 41"/>
          <p:cNvSpPr>
            <a:spLocks noChangeArrowheads="1"/>
          </p:cNvSpPr>
          <p:nvPr/>
        </p:nvSpPr>
        <p:spPr bwMode="auto">
          <a:xfrm>
            <a:off x="10503014" y="3959227"/>
            <a:ext cx="681038" cy="341313"/>
          </a:xfrm>
          <a:prstGeom prst="rect">
            <a:avLst/>
          </a:prstGeom>
          <a:solidFill>
            <a:srgbClr val="FFCF0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latin typeface="Comic Sans MS" panose="030F0702030302020204" pitchFamily="66" charset="0"/>
              </a:rPr>
              <a:t>X</a:t>
            </a:r>
          </a:p>
        </p:txBody>
      </p:sp>
      <p:sp>
        <p:nvSpPr>
          <p:cNvPr id="28686" name="Rectangle 42"/>
          <p:cNvSpPr>
            <a:spLocks noChangeArrowheads="1"/>
          </p:cNvSpPr>
          <p:nvPr/>
        </p:nvSpPr>
        <p:spPr bwMode="auto">
          <a:xfrm>
            <a:off x="8199831" y="4979990"/>
            <a:ext cx="3063875" cy="307975"/>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200" i="1" dirty="0">
                <a:latin typeface="Comic Sans MS" panose="030F0702030302020204" pitchFamily="66" charset="0"/>
              </a:rPr>
              <a:t>      A pretends to prefer Z to X</a:t>
            </a:r>
          </a:p>
        </p:txBody>
      </p:sp>
      <p:sp>
        <p:nvSpPr>
          <p:cNvPr id="28687" name="Rectangle 43"/>
          <p:cNvSpPr>
            <a:spLocks noChangeArrowheads="1"/>
          </p:cNvSpPr>
          <p:nvPr/>
        </p:nvSpPr>
        <p:spPr bwMode="auto">
          <a:xfrm>
            <a:off x="8256702" y="4640265"/>
            <a:ext cx="884238" cy="341313"/>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C</a:t>
            </a:r>
          </a:p>
        </p:txBody>
      </p:sp>
      <p:sp>
        <p:nvSpPr>
          <p:cNvPr id="28688" name="Rectangle 44"/>
          <p:cNvSpPr>
            <a:spLocks noChangeArrowheads="1"/>
          </p:cNvSpPr>
          <p:nvPr/>
        </p:nvSpPr>
        <p:spPr bwMode="auto">
          <a:xfrm>
            <a:off x="8256702" y="4300540"/>
            <a:ext cx="8842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B</a:t>
            </a:r>
          </a:p>
        </p:txBody>
      </p:sp>
      <p:sp>
        <p:nvSpPr>
          <p:cNvPr id="28689" name="Rectangle 45"/>
          <p:cNvSpPr>
            <a:spLocks noChangeArrowheads="1"/>
          </p:cNvSpPr>
          <p:nvPr/>
        </p:nvSpPr>
        <p:spPr bwMode="auto">
          <a:xfrm>
            <a:off x="8256702" y="3959227"/>
            <a:ext cx="884238" cy="341313"/>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bg1"/>
                </a:solidFill>
                <a:latin typeface="Comic Sans MS" panose="030F0702030302020204" pitchFamily="66" charset="0"/>
              </a:rPr>
              <a:t>A</a:t>
            </a:r>
          </a:p>
        </p:txBody>
      </p:sp>
      <p:sp>
        <p:nvSpPr>
          <p:cNvPr id="28690" name="Rectangle 46"/>
          <p:cNvSpPr>
            <a:spLocks noChangeArrowheads="1"/>
          </p:cNvSpPr>
          <p:nvPr/>
        </p:nvSpPr>
        <p:spPr bwMode="auto">
          <a:xfrm>
            <a:off x="9140939" y="361950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1</a:t>
            </a:r>
            <a:r>
              <a:rPr lang="en-US" altLang="en-US" sz="1400" baseline="30000">
                <a:solidFill>
                  <a:schemeClr val="bg1"/>
                </a:solidFill>
                <a:latin typeface="Comic Sans MS" panose="030F0702030302020204" pitchFamily="66" charset="0"/>
              </a:rPr>
              <a:t>st</a:t>
            </a:r>
          </a:p>
        </p:txBody>
      </p:sp>
      <p:sp>
        <p:nvSpPr>
          <p:cNvPr id="28691" name="Rectangle 47"/>
          <p:cNvSpPr>
            <a:spLocks noChangeArrowheads="1"/>
          </p:cNvSpPr>
          <p:nvPr/>
        </p:nvSpPr>
        <p:spPr bwMode="auto">
          <a:xfrm>
            <a:off x="9821977" y="361950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dirty="0">
                <a:solidFill>
                  <a:schemeClr val="bg1"/>
                </a:solidFill>
                <a:latin typeface="Comic Sans MS" panose="030F0702030302020204" pitchFamily="66" charset="0"/>
              </a:rPr>
              <a:t>2</a:t>
            </a:r>
            <a:r>
              <a:rPr lang="en-US" altLang="en-US" sz="1400" baseline="30000" dirty="0">
                <a:solidFill>
                  <a:schemeClr val="bg1"/>
                </a:solidFill>
                <a:latin typeface="Comic Sans MS" panose="030F0702030302020204" pitchFamily="66" charset="0"/>
              </a:rPr>
              <a:t>nd</a:t>
            </a:r>
          </a:p>
        </p:txBody>
      </p:sp>
      <p:sp>
        <p:nvSpPr>
          <p:cNvPr id="28692" name="Rectangle 48"/>
          <p:cNvSpPr>
            <a:spLocks noChangeArrowheads="1"/>
          </p:cNvSpPr>
          <p:nvPr/>
        </p:nvSpPr>
        <p:spPr bwMode="auto">
          <a:xfrm>
            <a:off x="10503014" y="3619502"/>
            <a:ext cx="681038" cy="339725"/>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a:solidFill>
                  <a:schemeClr val="bg1"/>
                </a:solidFill>
                <a:latin typeface="Comic Sans MS" panose="030F0702030302020204" pitchFamily="66" charset="0"/>
              </a:rPr>
              <a:t>3</a:t>
            </a:r>
            <a:r>
              <a:rPr lang="en-US" altLang="en-US" sz="1400" baseline="30000">
                <a:solidFill>
                  <a:schemeClr val="bg1"/>
                </a:solidFill>
                <a:latin typeface="Comic Sans MS" panose="030F0702030302020204" pitchFamily="66" charset="0"/>
              </a:rPr>
              <a:t>rd</a:t>
            </a:r>
          </a:p>
        </p:txBody>
      </p:sp>
      <p:sp>
        <p:nvSpPr>
          <p:cNvPr id="28693" name="Rectangle 49"/>
          <p:cNvSpPr>
            <a:spLocks noChangeArrowheads="1"/>
          </p:cNvSpPr>
          <p:nvPr/>
        </p:nvSpPr>
        <p:spPr bwMode="auto">
          <a:xfrm>
            <a:off x="9140939" y="4300540"/>
            <a:ext cx="681038" cy="339725"/>
          </a:xfrm>
          <a:prstGeom prst="rect">
            <a:avLst/>
          </a:prstGeom>
          <a:solidFill>
            <a:srgbClr val="C000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X</a:t>
            </a:r>
          </a:p>
        </p:txBody>
      </p:sp>
      <p:sp>
        <p:nvSpPr>
          <p:cNvPr id="28694" name="Rectangle 50"/>
          <p:cNvSpPr>
            <a:spLocks noChangeArrowheads="1"/>
          </p:cNvSpPr>
          <p:nvPr/>
        </p:nvSpPr>
        <p:spPr bwMode="auto">
          <a:xfrm>
            <a:off x="9140939" y="3959227"/>
            <a:ext cx="681038" cy="341313"/>
          </a:xfrm>
          <a:prstGeom prst="rect">
            <a:avLst/>
          </a:prstGeom>
          <a:solidFill>
            <a:srgbClr val="C000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Y</a:t>
            </a:r>
          </a:p>
        </p:txBody>
      </p:sp>
      <p:sp>
        <p:nvSpPr>
          <p:cNvPr id="28695" name="Rectangle 51"/>
          <p:cNvSpPr>
            <a:spLocks noChangeArrowheads="1"/>
          </p:cNvSpPr>
          <p:nvPr/>
        </p:nvSpPr>
        <p:spPr bwMode="auto">
          <a:xfrm>
            <a:off x="10503014" y="4640265"/>
            <a:ext cx="681038" cy="341313"/>
          </a:xfrm>
          <a:prstGeom prst="rect">
            <a:avLst/>
          </a:prstGeom>
          <a:solidFill>
            <a:srgbClr val="C000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a:solidFill>
                  <a:schemeClr val="bg1"/>
                </a:solidFill>
                <a:latin typeface="Comic Sans MS" panose="030F0702030302020204" pitchFamily="66" charset="0"/>
              </a:rPr>
              <a:t>Z</a:t>
            </a:r>
          </a:p>
        </p:txBody>
      </p:sp>
    </p:spTree>
    <p:extLst>
      <p:ext uri="{BB962C8B-B14F-4D97-AF65-F5344CB8AC3E}">
        <p14:creationId xmlns:p14="http://schemas.microsoft.com/office/powerpoint/2010/main" val="3088750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0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02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0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02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7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7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7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7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7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7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7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7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7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7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7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7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7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7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7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6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69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69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69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70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7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70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70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70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70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70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70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870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870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871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871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868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68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68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868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868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68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868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868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868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868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869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869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869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869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869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8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p:bldP spid="28712" grpId="0" animBg="1"/>
      <p:bldP spid="28713" grpId="0"/>
      <p:bldP spid="28714" grpId="0" animBg="1"/>
      <p:bldP spid="28715" grpId="0" animBg="1"/>
      <p:bldP spid="28716" grpId="0" animBg="1"/>
      <p:bldP spid="28717" grpId="0" animBg="1"/>
      <p:bldP spid="28718" grpId="0" animBg="1"/>
      <p:bldP spid="28719" grpId="0" animBg="1"/>
      <p:bldP spid="28720" grpId="0" animBg="1"/>
      <p:bldP spid="28721" grpId="0" animBg="1"/>
      <p:bldP spid="28722" grpId="0" animBg="1"/>
      <p:bldP spid="28723" grpId="0" animBg="1"/>
      <p:bldP spid="28724" grpId="0" animBg="1"/>
      <p:bldP spid="28725" grpId="0" animBg="1"/>
      <p:bldP spid="28726" grpId="0" animBg="1"/>
      <p:bldP spid="28727" grpId="0" animBg="1"/>
      <p:bldP spid="28696" grpId="0" animBg="1"/>
      <p:bldP spid="28697" grpId="0" animBg="1"/>
      <p:bldP spid="28698" grpId="0" animBg="1"/>
      <p:bldP spid="28699" grpId="0" animBg="1"/>
      <p:bldP spid="28700" grpId="0" animBg="1"/>
      <p:bldP spid="28701" grpId="0" animBg="1"/>
      <p:bldP spid="28702" grpId="0"/>
      <p:bldP spid="28703" grpId="0" animBg="1"/>
      <p:bldP spid="28704" grpId="0" animBg="1"/>
      <p:bldP spid="28705" grpId="0" animBg="1"/>
      <p:bldP spid="28706" grpId="0" animBg="1"/>
      <p:bldP spid="28707" grpId="0" animBg="1"/>
      <p:bldP spid="28708" grpId="0" animBg="1"/>
      <p:bldP spid="28709" grpId="0" animBg="1"/>
      <p:bldP spid="28710" grpId="0" animBg="1"/>
      <p:bldP spid="28711" grpId="0" animBg="1"/>
      <p:bldP spid="28680" grpId="0" animBg="1"/>
      <p:bldP spid="28681" grpId="0" animBg="1"/>
      <p:bldP spid="28682" grpId="0" animBg="1"/>
      <p:bldP spid="28683" grpId="0" animBg="1"/>
      <p:bldP spid="28684" grpId="0" animBg="1"/>
      <p:bldP spid="28685" grpId="0" animBg="1"/>
      <p:bldP spid="28686" grpId="0"/>
      <p:bldP spid="28687" grpId="0" animBg="1"/>
      <p:bldP spid="28688" grpId="0" animBg="1"/>
      <p:bldP spid="28689" grpId="0" animBg="1"/>
      <p:bldP spid="28690" grpId="0" animBg="1"/>
      <p:bldP spid="28691" grpId="0" animBg="1"/>
      <p:bldP spid="28692" grpId="0" animBg="1"/>
      <p:bldP spid="28693" grpId="0" animBg="1"/>
      <p:bldP spid="28694" grpId="0" animBg="1"/>
      <p:bldP spid="2869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885CC833-1EE0-4BB4-9ACB-831EE77A81DA}" type="slidenum">
              <a:rPr lang="en-US" altLang="en-US" sz="1600">
                <a:solidFill>
                  <a:schemeClr val="bg1"/>
                </a:solidFill>
                <a:latin typeface="+mn-lt"/>
              </a:rPr>
              <a:pPr/>
              <a:t>16</a:t>
            </a:fld>
            <a:endParaRPr lang="en-US" altLang="en-US" sz="1400" dirty="0">
              <a:solidFill>
                <a:schemeClr val="bg1"/>
              </a:solidFill>
              <a:latin typeface="+mn-lt"/>
            </a:endParaRPr>
          </a:p>
        </p:txBody>
      </p:sp>
      <p:sp>
        <p:nvSpPr>
          <p:cNvPr id="6147" name="Rectangle 2"/>
          <p:cNvSpPr>
            <a:spLocks noGrp="1" noChangeArrowheads="1"/>
          </p:cNvSpPr>
          <p:nvPr>
            <p:ph type="title"/>
          </p:nvPr>
        </p:nvSpPr>
        <p:spPr/>
        <p:txBody>
          <a:bodyPr/>
          <a:lstStyle/>
          <a:p>
            <a:pPr eaLnBrk="1" hangingPunct="1"/>
            <a:r>
              <a:rPr lang="en-US" altLang="en-US"/>
              <a:t>Complexity analysis</a:t>
            </a:r>
          </a:p>
        </p:txBody>
      </p:sp>
      <mc:AlternateContent xmlns:mc="http://schemas.openxmlformats.org/markup-compatibility/2006" xmlns:a14="http://schemas.microsoft.com/office/drawing/2010/main">
        <mc:Choice Requires="a14">
          <p:sp>
            <p:nvSpPr>
              <p:cNvPr id="338947" name="Rectangle 3"/>
              <p:cNvSpPr>
                <a:spLocks noGrp="1" noChangeArrowheads="1"/>
              </p:cNvSpPr>
              <p:nvPr>
                <p:ph type="body" idx="1"/>
              </p:nvPr>
            </p:nvSpPr>
            <p:spPr>
              <a:xfrm>
                <a:off x="628649" y="1678773"/>
                <a:ext cx="10177895" cy="5200045"/>
              </a:xfrm>
            </p:spPr>
            <p:txBody>
              <a:bodyPr/>
              <a:lstStyle/>
              <a:p>
                <a:pPr eaLnBrk="1" hangingPunct="1"/>
                <a:r>
                  <a:rPr lang="en-US" altLang="en-US" dirty="0"/>
                  <a:t>Problem size </a:t>
                </a:r>
                <a14:m>
                  <m:oMath xmlns:m="http://schemas.openxmlformats.org/officeDocument/2006/math">
                    <m:r>
                      <a:rPr lang="en-US" altLang="en-US" b="1" i="1" dirty="0" smtClean="0">
                        <a:solidFill>
                          <a:srgbClr val="0066CC"/>
                        </a:solidFill>
                        <a:latin typeface="Cambria Math" panose="02040503050406030204" pitchFamily="18" charset="0"/>
                      </a:rPr>
                      <m:t>𝒏</m:t>
                    </m:r>
                  </m:oMath>
                </a14:m>
                <a:endParaRPr lang="en-US" altLang="en-US" b="1" dirty="0">
                  <a:solidFill>
                    <a:srgbClr val="0066CC"/>
                  </a:solidFill>
                </a:endParaRPr>
              </a:p>
              <a:p>
                <a:pPr lvl="1" eaLnBrk="1" hangingPunct="1"/>
                <a:r>
                  <a:rPr lang="en-US" altLang="en-US" b="1" dirty="0"/>
                  <a:t>Worst-case complexity</a:t>
                </a:r>
                <a:r>
                  <a:rPr lang="en-US" altLang="en-US" dirty="0"/>
                  <a:t>: </a:t>
                </a:r>
              </a:p>
              <a:p>
                <a:pPr marL="914400" lvl="2" indent="0">
                  <a:buNone/>
                </a:pPr>
                <a:r>
                  <a:rPr lang="en-US" altLang="en-US" dirty="0">
                    <a:solidFill>
                      <a:srgbClr val="C00000"/>
                    </a:solidFill>
                  </a:rPr>
                  <a:t>  maximum</a:t>
                </a:r>
                <a:r>
                  <a:rPr lang="en-US" altLang="en-US" dirty="0"/>
                  <a:t> # steps algorithm takes on any input of size </a:t>
                </a:r>
                <a14:m>
                  <m:oMath xmlns:m="http://schemas.openxmlformats.org/officeDocument/2006/math">
                    <m:r>
                      <a:rPr lang="en-US" altLang="en-US" b="1" i="1" dirty="0" smtClean="0">
                        <a:solidFill>
                          <a:srgbClr val="0066CC"/>
                        </a:solidFill>
                        <a:latin typeface="Cambria Math" panose="02040503050406030204" pitchFamily="18" charset="0"/>
                      </a:rPr>
                      <m:t>𝒏</m:t>
                    </m:r>
                  </m:oMath>
                </a14:m>
                <a:endParaRPr lang="en-US" altLang="en-US" b="1" dirty="0">
                  <a:solidFill>
                    <a:srgbClr val="0066CC"/>
                  </a:solidFill>
                </a:endParaRPr>
              </a:p>
              <a:p>
                <a:pPr lvl="4" eaLnBrk="1" hangingPunct="1"/>
                <a:endParaRPr lang="en-US" altLang="en-US" b="1" dirty="0">
                  <a:solidFill>
                    <a:srgbClr val="0033CC"/>
                  </a:solidFill>
                </a:endParaRPr>
              </a:p>
              <a:p>
                <a:pPr lvl="1" eaLnBrk="1" hangingPunct="1"/>
                <a:r>
                  <a:rPr lang="en-US" altLang="en-US" b="1" dirty="0"/>
                  <a:t>Best-case complexity:</a:t>
                </a:r>
                <a:r>
                  <a:rPr lang="en-US" altLang="en-US" dirty="0"/>
                  <a:t> </a:t>
                </a:r>
              </a:p>
              <a:p>
                <a:pPr marL="914400" lvl="2" indent="0">
                  <a:buNone/>
                </a:pPr>
                <a:r>
                  <a:rPr lang="en-US" altLang="en-US" dirty="0">
                    <a:solidFill>
                      <a:srgbClr val="C00000"/>
                    </a:solidFill>
                  </a:rPr>
                  <a:t>minimum</a:t>
                </a:r>
                <a:r>
                  <a:rPr lang="en-US" altLang="en-US" dirty="0"/>
                  <a:t> # steps algorithm takes on any input of size </a:t>
                </a:r>
                <a14:m>
                  <m:oMath xmlns:m="http://schemas.openxmlformats.org/officeDocument/2006/math">
                    <m:r>
                      <a:rPr lang="en-US" altLang="en-US" b="1" i="1" dirty="0" smtClean="0">
                        <a:solidFill>
                          <a:srgbClr val="0066CC"/>
                        </a:solidFill>
                        <a:latin typeface="Cambria Math" panose="02040503050406030204" pitchFamily="18" charset="0"/>
                      </a:rPr>
                      <m:t>𝒏</m:t>
                    </m:r>
                  </m:oMath>
                </a14:m>
                <a:endParaRPr lang="en-US" altLang="en-US" b="1" dirty="0">
                  <a:solidFill>
                    <a:srgbClr val="0066CC"/>
                  </a:solidFill>
                </a:endParaRPr>
              </a:p>
              <a:p>
                <a:pPr lvl="4" eaLnBrk="1" hangingPunct="1"/>
                <a:endParaRPr lang="en-US" altLang="en-US" b="1" dirty="0">
                  <a:solidFill>
                    <a:srgbClr val="0033CC"/>
                  </a:solidFill>
                </a:endParaRPr>
              </a:p>
              <a:p>
                <a:pPr lvl="1" eaLnBrk="1" hangingPunct="1"/>
                <a:r>
                  <a:rPr lang="en-US" altLang="en-US" b="1" dirty="0"/>
                  <a:t>Average-case complexity</a:t>
                </a:r>
                <a:r>
                  <a:rPr lang="en-US" altLang="en-US" dirty="0"/>
                  <a:t>: </a:t>
                </a:r>
              </a:p>
              <a:p>
                <a:pPr marL="914400" lvl="2" indent="0">
                  <a:buNone/>
                </a:pPr>
                <a:r>
                  <a:rPr lang="en-US" altLang="en-US" dirty="0">
                    <a:solidFill>
                      <a:srgbClr val="C00000"/>
                    </a:solidFill>
                  </a:rPr>
                  <a:t>Expected </a:t>
                </a:r>
                <a:r>
                  <a:rPr lang="en-US" altLang="en-US" dirty="0"/>
                  <a:t># steps algorithm takes on inputs of size </a:t>
                </a:r>
                <a14:m>
                  <m:oMath xmlns:m="http://schemas.openxmlformats.org/officeDocument/2006/math">
                    <m:r>
                      <a:rPr lang="en-US" altLang="en-US" b="1" i="1" dirty="0" smtClean="0">
                        <a:solidFill>
                          <a:srgbClr val="0066CC"/>
                        </a:solidFill>
                        <a:latin typeface="Cambria Math" panose="02040503050406030204" pitchFamily="18" charset="0"/>
                      </a:rPr>
                      <m:t>𝒏</m:t>
                    </m:r>
                  </m:oMath>
                </a14:m>
                <a:endParaRPr lang="en-US" altLang="en-US" b="1" dirty="0">
                  <a:solidFill>
                    <a:srgbClr val="0066CC"/>
                  </a:solidFill>
                </a:endParaRPr>
              </a:p>
              <a:p>
                <a:pPr lvl="1" eaLnBrk="1" hangingPunct="1"/>
                <a:endParaRPr lang="en-US" altLang="en-US" b="1" dirty="0">
                  <a:solidFill>
                    <a:schemeClr val="tx2"/>
                  </a:solidFill>
                </a:endParaRPr>
              </a:p>
            </p:txBody>
          </p:sp>
        </mc:Choice>
        <mc:Fallback xmlns="">
          <p:sp>
            <p:nvSpPr>
              <p:cNvPr id="338947" name="Rectangle 3"/>
              <p:cNvSpPr>
                <a:spLocks noGrp="1" noRot="1" noChangeAspect="1" noMove="1" noResize="1" noEditPoints="1" noAdjustHandles="1" noChangeArrowheads="1" noChangeShapeType="1" noTextEdit="1"/>
              </p:cNvSpPr>
              <p:nvPr>
                <p:ph type="body" idx="1"/>
              </p:nvPr>
            </p:nvSpPr>
            <p:spPr>
              <a:xfrm>
                <a:off x="628649" y="1678773"/>
                <a:ext cx="10177895" cy="5200045"/>
              </a:xfrm>
              <a:blipFill>
                <a:blip r:embed="rId3"/>
                <a:stretch>
                  <a:fillRect l="-1078" t="-1876"/>
                </a:stretch>
              </a:blipFill>
            </p:spPr>
            <p:txBody>
              <a:bodyPr/>
              <a:lstStyle/>
              <a:p>
                <a:r>
                  <a:rPr lang="en-US">
                    <a:noFill/>
                  </a:rPr>
                  <a:t> </a:t>
                </a:r>
              </a:p>
            </p:txBody>
          </p:sp>
        </mc:Fallback>
      </mc:AlternateContent>
    </p:spTree>
    <p:extLst>
      <p:ext uri="{BB962C8B-B14F-4D97-AF65-F5344CB8AC3E}">
        <p14:creationId xmlns:p14="http://schemas.microsoft.com/office/powerpoint/2010/main" val="3110949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5D15D09A-EC1C-4D17-AEF2-5230BC7509A0}" type="slidenum">
              <a:rPr lang="en-US" altLang="en-US" sz="1600">
                <a:solidFill>
                  <a:schemeClr val="bg1"/>
                </a:solidFill>
                <a:latin typeface="+mn-lt"/>
              </a:rPr>
              <a:pPr/>
              <a:t>17</a:t>
            </a:fld>
            <a:endParaRPr lang="en-US" altLang="en-US" sz="1600" dirty="0">
              <a:solidFill>
                <a:schemeClr val="bg1"/>
              </a:solidFill>
              <a:latin typeface="+mn-lt"/>
            </a:endParaRPr>
          </a:p>
        </p:txBody>
      </p:sp>
      <p:sp>
        <p:nvSpPr>
          <p:cNvPr id="8195" name="Rectangle 2"/>
          <p:cNvSpPr>
            <a:spLocks noGrp="1" noChangeArrowheads="1"/>
          </p:cNvSpPr>
          <p:nvPr>
            <p:ph type="title"/>
          </p:nvPr>
        </p:nvSpPr>
        <p:spPr/>
        <p:txBody>
          <a:bodyPr/>
          <a:lstStyle/>
          <a:p>
            <a:pPr eaLnBrk="1" hangingPunct="1"/>
            <a:r>
              <a:rPr lang="en-US" altLang="en-US"/>
              <a:t>Complexity</a:t>
            </a:r>
          </a:p>
        </p:txBody>
      </p:sp>
      <mc:AlternateContent xmlns:mc="http://schemas.openxmlformats.org/markup-compatibility/2006" xmlns:a14="http://schemas.microsoft.com/office/drawing/2010/main">
        <mc:Choice Requires="a14">
          <p:sp>
            <p:nvSpPr>
              <p:cNvPr id="8196" name="Rectangle 3"/>
              <p:cNvSpPr>
                <a:spLocks noGrp="1" noChangeArrowheads="1"/>
              </p:cNvSpPr>
              <p:nvPr>
                <p:ph type="body" idx="1"/>
              </p:nvPr>
            </p:nvSpPr>
            <p:spPr>
              <a:xfrm>
                <a:off x="628649" y="1678773"/>
                <a:ext cx="10630477" cy="5200045"/>
              </a:xfrm>
            </p:spPr>
            <p:txBody>
              <a:bodyPr/>
              <a:lstStyle/>
              <a:p>
                <a:pPr eaLnBrk="1" hangingPunct="1"/>
                <a:r>
                  <a:rPr lang="en-US" altLang="en-US" sz="2400" dirty="0"/>
                  <a:t>The complexity of an algorithm associates a number </a:t>
                </a:r>
                <a14:m>
                  <m:oMath xmlns:m="http://schemas.openxmlformats.org/officeDocument/2006/math">
                    <m:r>
                      <a:rPr lang="en-US" altLang="en-US" sz="2400" b="1" i="1" dirty="0" smtClean="0">
                        <a:solidFill>
                          <a:srgbClr val="0066CC"/>
                        </a:solidFill>
                        <a:latin typeface="Cambria Math" panose="02040503050406030204" pitchFamily="18" charset="0"/>
                      </a:rPr>
                      <m:t>𝑻</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smtClean="0">
                        <a:solidFill>
                          <a:srgbClr val="0066CC"/>
                        </a:solidFill>
                        <a:latin typeface="Cambria Math" panose="02040503050406030204" pitchFamily="18" charset="0"/>
                      </a:rPr>
                      <m:t>)</m:t>
                    </m:r>
                  </m:oMath>
                </a14:m>
                <a:r>
                  <a:rPr lang="en-US" altLang="en-US" sz="2400" dirty="0"/>
                  <a:t>, the worst/average-case/best time the algorithm takes, with each problem size </a:t>
                </a:r>
                <a:r>
                  <a:rPr lang="en-US" altLang="en-US" sz="2400" b="1" dirty="0">
                    <a:solidFill>
                      <a:srgbClr val="0066CC"/>
                    </a:solidFill>
                  </a:rPr>
                  <a:t>n</a:t>
                </a:r>
                <a:r>
                  <a:rPr lang="en-US" altLang="en-US" sz="2400" dirty="0"/>
                  <a:t>.</a:t>
                </a:r>
              </a:p>
              <a:p>
                <a:pPr eaLnBrk="1" hangingPunct="1"/>
                <a:endParaRPr lang="en-US" altLang="en-US" sz="2400" dirty="0"/>
              </a:p>
              <a:p>
                <a:pPr eaLnBrk="1" hangingPunct="1"/>
                <a:r>
                  <a:rPr lang="en-US" altLang="en-US" sz="2400" dirty="0"/>
                  <a:t>Mathematically,</a:t>
                </a:r>
              </a:p>
              <a:p>
                <a:pPr lvl="1" eaLnBrk="1" hangingPunct="1"/>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𝑻</m:t>
                    </m:r>
                  </m:oMath>
                </a14:m>
                <a:r>
                  <a:rPr lang="en-US" altLang="en-US" sz="2400" dirty="0">
                    <a:sym typeface="Symbol" panose="05050102010706020507" pitchFamily="18" charset="2"/>
                  </a:rPr>
                  <a:t> is a function that maps positive integers giving problem size to positive real numbers giving number of steps.</a:t>
                </a:r>
              </a:p>
              <a:p>
                <a:pPr lvl="1" eaLnBrk="1" hangingPunct="1"/>
                <a:endParaRPr lang="en-US" altLang="en-US" sz="2400" dirty="0">
                  <a:sym typeface="Symbol" panose="05050102010706020507" pitchFamily="18" charset="2"/>
                </a:endParaRPr>
              </a:p>
              <a:p>
                <a:r>
                  <a:rPr lang="en-US" altLang="en-US" sz="2400" dirty="0">
                    <a:sym typeface="Symbol" panose="05050102010706020507" pitchFamily="18" charset="2"/>
                  </a:rPr>
                  <a:t>Sometimes we have more than one size parameter</a:t>
                </a:r>
              </a:p>
              <a:p>
                <a:pPr lvl="1"/>
                <a:r>
                  <a:rPr lang="en-US" altLang="en-US" sz="2000" dirty="0">
                    <a:sym typeface="Symbol" panose="05050102010706020507" pitchFamily="18" charset="2"/>
                  </a:rPr>
                  <a:t>e.g.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𝒏</m:t>
                    </m:r>
                  </m:oMath>
                </a14:m>
                <a:r>
                  <a:rPr lang="en-US" altLang="en-US" sz="2000" dirty="0">
                    <a:sym typeface="Symbol" panose="05050102010706020507" pitchFamily="18" charset="2"/>
                  </a:rPr>
                  <a:t>=# of vertices, </a:t>
                </a:r>
                <a14:m>
                  <m:oMath xmlns:m="http://schemas.openxmlformats.org/officeDocument/2006/math">
                    <m:r>
                      <a:rPr lang="en-US" altLang="en-US" sz="2000" b="1" i="1" dirty="0" smtClean="0">
                        <a:solidFill>
                          <a:srgbClr val="0066CC"/>
                        </a:solidFill>
                        <a:latin typeface="Cambria Math" panose="02040503050406030204" pitchFamily="18" charset="0"/>
                        <a:sym typeface="Symbol" panose="05050102010706020507" pitchFamily="18" charset="2"/>
                      </a:rPr>
                      <m:t>𝒎</m:t>
                    </m:r>
                  </m:oMath>
                </a14:m>
                <a:r>
                  <a:rPr lang="en-US" altLang="en-US" sz="2000" dirty="0">
                    <a:sym typeface="Symbol" panose="05050102010706020507" pitchFamily="18" charset="2"/>
                  </a:rPr>
                  <a:t>=# of edges in a graph. </a:t>
                </a:r>
                <a:endParaRPr lang="en-US" altLang="en-US" sz="2000" dirty="0"/>
              </a:p>
            </p:txBody>
          </p:sp>
        </mc:Choice>
        <mc:Fallback xmlns="">
          <p:sp>
            <p:nvSpPr>
              <p:cNvPr id="8196" name="Rectangle 3"/>
              <p:cNvSpPr>
                <a:spLocks noGrp="1" noRot="1" noChangeAspect="1" noMove="1" noResize="1" noEditPoints="1" noAdjustHandles="1" noChangeArrowheads="1" noChangeShapeType="1" noTextEdit="1"/>
              </p:cNvSpPr>
              <p:nvPr>
                <p:ph type="body" idx="1"/>
              </p:nvPr>
            </p:nvSpPr>
            <p:spPr>
              <a:xfrm>
                <a:off x="628649" y="1678773"/>
                <a:ext cx="10630477" cy="5200045"/>
              </a:xfrm>
              <a:blipFill>
                <a:blip r:embed="rId3"/>
                <a:stretch>
                  <a:fillRect l="-745" t="-1641"/>
                </a:stretch>
              </a:blipFill>
            </p:spPr>
            <p:txBody>
              <a:bodyPr/>
              <a:lstStyle/>
              <a:p>
                <a:r>
                  <a:rPr lang="en-US">
                    <a:noFill/>
                  </a:rPr>
                  <a:t> </a:t>
                </a:r>
              </a:p>
            </p:txBody>
          </p:sp>
        </mc:Fallback>
      </mc:AlternateContent>
    </p:spTree>
    <p:extLst>
      <p:ext uri="{BB962C8B-B14F-4D97-AF65-F5344CB8AC3E}">
        <p14:creationId xmlns:p14="http://schemas.microsoft.com/office/powerpoint/2010/main" val="2615583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0B168FFE-C349-4D8D-AFC8-F4A260E7CB20}" type="slidenum">
              <a:rPr lang="en-US" altLang="en-US" sz="1400">
                <a:solidFill>
                  <a:schemeClr val="bg1"/>
                </a:solidFill>
                <a:latin typeface="+mn-lt"/>
              </a:rPr>
              <a:pPr/>
              <a:t>18</a:t>
            </a:fld>
            <a:endParaRPr lang="en-US" altLang="en-US" sz="1400" dirty="0">
              <a:solidFill>
                <a:schemeClr val="bg1"/>
              </a:solidFill>
              <a:latin typeface="+mn-lt"/>
            </a:endParaRPr>
          </a:p>
        </p:txBody>
      </p:sp>
      <p:sp>
        <p:nvSpPr>
          <p:cNvPr id="9219" name="Rectangle 2"/>
          <p:cNvSpPr>
            <a:spLocks noGrp="1" noChangeArrowheads="1"/>
          </p:cNvSpPr>
          <p:nvPr>
            <p:ph type="title"/>
          </p:nvPr>
        </p:nvSpPr>
        <p:spPr/>
        <p:txBody>
          <a:bodyPr/>
          <a:lstStyle/>
          <a:p>
            <a:pPr eaLnBrk="1" hangingPunct="1"/>
            <a:r>
              <a:rPr lang="en-US" altLang="en-US"/>
              <a:t>Efficient = Polynomial Time</a:t>
            </a:r>
          </a:p>
        </p:txBody>
      </p:sp>
      <mc:AlternateContent xmlns:mc="http://schemas.openxmlformats.org/markup-compatibility/2006" xmlns:a14="http://schemas.microsoft.com/office/drawing/2010/main">
        <mc:Choice Requires="a14">
          <p:sp>
            <p:nvSpPr>
              <p:cNvPr id="358403" name="Rectangle 3"/>
              <p:cNvSpPr>
                <a:spLocks noGrp="1" noChangeArrowheads="1"/>
              </p:cNvSpPr>
              <p:nvPr>
                <p:ph type="body" idx="1"/>
              </p:nvPr>
            </p:nvSpPr>
            <p:spPr>
              <a:xfrm>
                <a:off x="628650" y="1454330"/>
                <a:ext cx="10242550" cy="5200045"/>
              </a:xfrm>
            </p:spPr>
            <p:txBody>
              <a:bodyPr>
                <a:normAutofit/>
              </a:bodyPr>
              <a:lstStyle/>
              <a:p>
                <a:pPr eaLnBrk="1" hangingPunct="1">
                  <a:defRPr/>
                </a:pPr>
                <a:r>
                  <a:rPr lang="en-US" sz="2800" dirty="0"/>
                  <a:t>Polynomial time</a:t>
                </a:r>
              </a:p>
              <a:p>
                <a:pPr lvl="1" eaLnBrk="1" hangingPunct="1">
                  <a:defRPr/>
                </a:pPr>
                <a:r>
                  <a:rPr lang="en-US" sz="2400" dirty="0"/>
                  <a:t>Running time </a:t>
                </a:r>
                <a14:m>
                  <m:oMath xmlns:m="http://schemas.openxmlformats.org/officeDocument/2006/math">
                    <m:r>
                      <a:rPr lang="en-US" sz="2400" b="1" i="1" dirty="0" smtClean="0">
                        <a:solidFill>
                          <a:srgbClr val="0066CC"/>
                        </a:solidFill>
                        <a:latin typeface="Cambria Math" panose="02040503050406030204" pitchFamily="18" charset="0"/>
                      </a:rPr>
                      <m:t>𝑻</m:t>
                    </m:r>
                    <m:r>
                      <a:rPr lang="en-US" sz="2400" i="1" dirty="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𝒏</m:t>
                    </m:r>
                    <m:r>
                      <a:rPr lang="en-US" sz="2400" i="1" dirty="0">
                        <a:solidFill>
                          <a:srgbClr val="0066CC"/>
                        </a:solidFill>
                        <a:latin typeface="Cambria Math" panose="02040503050406030204" pitchFamily="18" charset="0"/>
                      </a:rPr>
                      <m:t>) </m:t>
                    </m:r>
                    <m:r>
                      <a:rPr lang="en-US" sz="2400" b="1" i="1" dirty="0">
                        <a:solidFill>
                          <a:srgbClr val="0066CC"/>
                        </a:solidFill>
                        <a:latin typeface="Cambria Math" panose="02040503050406030204" pitchFamily="18" charset="0"/>
                        <a:sym typeface="Symbol" pitchFamily="18" charset="2"/>
                      </a:rPr>
                      <m:t></m:t>
                    </m:r>
                    <m:r>
                      <a:rPr lang="en-US" sz="2400" i="1" dirty="0">
                        <a:solidFill>
                          <a:srgbClr val="0066CC"/>
                        </a:solidFill>
                        <a:latin typeface="Cambria Math" panose="02040503050406030204" pitchFamily="18" charset="0"/>
                      </a:rPr>
                      <m:t> </m:t>
                    </m:r>
                    <m:r>
                      <a:rPr lang="en-US" sz="2400" b="1" i="1" dirty="0" err="1">
                        <a:solidFill>
                          <a:srgbClr val="0066CC"/>
                        </a:solidFill>
                        <a:latin typeface="Cambria Math" panose="02040503050406030204" pitchFamily="18" charset="0"/>
                      </a:rPr>
                      <m:t>𝒄</m:t>
                    </m:r>
                    <m:r>
                      <a:rPr lang="en-US" sz="2400" b="1" i="1" dirty="0" smtClean="0">
                        <a:solidFill>
                          <a:srgbClr val="0066CC"/>
                        </a:solidFill>
                        <a:latin typeface="Cambria Math" panose="02040503050406030204" pitchFamily="18" charset="0"/>
                      </a:rPr>
                      <m:t>𝒏</m:t>
                    </m:r>
                    <m:r>
                      <a:rPr lang="en-US" sz="2400" b="1" i="1" baseline="30000" dirty="0" err="1">
                        <a:solidFill>
                          <a:srgbClr val="0066CC"/>
                        </a:solidFill>
                        <a:latin typeface="Cambria Math" panose="02040503050406030204" pitchFamily="18" charset="0"/>
                      </a:rPr>
                      <m:t>𝒌</m:t>
                    </m:r>
                    <m:r>
                      <a:rPr lang="en-US" sz="2400" i="1" dirty="0" err="1">
                        <a:solidFill>
                          <a:srgbClr val="0066CC"/>
                        </a:solidFill>
                        <a:latin typeface="Cambria Math" panose="02040503050406030204" pitchFamily="18" charset="0"/>
                      </a:rPr>
                      <m:t>+</m:t>
                    </m:r>
                    <m:r>
                      <a:rPr lang="en-US" sz="2400" b="1" i="1" dirty="0" err="1">
                        <a:solidFill>
                          <a:srgbClr val="0066CC"/>
                        </a:solidFill>
                        <a:latin typeface="Cambria Math" panose="02040503050406030204" pitchFamily="18" charset="0"/>
                      </a:rPr>
                      <m:t>𝒅</m:t>
                    </m:r>
                    <m:r>
                      <a:rPr lang="en-US" sz="2400" i="1" dirty="0">
                        <a:solidFill>
                          <a:srgbClr val="0066CC"/>
                        </a:solidFill>
                        <a:latin typeface="Cambria Math" panose="02040503050406030204" pitchFamily="18" charset="0"/>
                      </a:rPr>
                      <m:t> </m:t>
                    </m:r>
                  </m:oMath>
                </a14:m>
                <a:r>
                  <a:rPr lang="en-US" sz="2400" dirty="0"/>
                  <a:t>for some </a:t>
                </a:r>
                <a14:m>
                  <m:oMath xmlns:m="http://schemas.openxmlformats.org/officeDocument/2006/math">
                    <m:r>
                      <a:rPr lang="en-US" sz="2400" b="1" i="1" dirty="0" smtClean="0">
                        <a:solidFill>
                          <a:srgbClr val="0066CC"/>
                        </a:solidFill>
                        <a:latin typeface="Cambria Math" panose="02040503050406030204" pitchFamily="18" charset="0"/>
                      </a:rPr>
                      <m:t>𝒄</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𝒅</m:t>
                    </m:r>
                    <m:r>
                      <a:rPr lang="en-US" sz="2400" b="1" i="1" dirty="0" smtClean="0">
                        <a:solidFill>
                          <a:srgbClr val="0066CC"/>
                        </a:solidFill>
                        <a:latin typeface="Cambria Math" panose="02040503050406030204" pitchFamily="18" charset="0"/>
                      </a:rPr>
                      <m:t>,</m:t>
                    </m:r>
                    <m:r>
                      <a:rPr lang="en-US" sz="2400" b="1" i="1" dirty="0" smtClean="0">
                        <a:solidFill>
                          <a:srgbClr val="0066CC"/>
                        </a:solidFill>
                        <a:latin typeface="Cambria Math" panose="02040503050406030204" pitchFamily="18" charset="0"/>
                      </a:rPr>
                      <m:t>𝒌</m:t>
                    </m:r>
                    <m:r>
                      <a:rPr lang="en-US" sz="2400" b="1" i="1" dirty="0">
                        <a:solidFill>
                          <a:srgbClr val="0066CC"/>
                        </a:solidFill>
                        <a:latin typeface="Cambria Math" panose="02040503050406030204" pitchFamily="18" charset="0"/>
                      </a:rPr>
                      <m:t> ≥ </m:t>
                    </m:r>
                    <m:r>
                      <a:rPr lang="en-US" sz="2400" b="1" i="1" dirty="0">
                        <a:solidFill>
                          <a:srgbClr val="0066CC"/>
                        </a:solidFill>
                        <a:latin typeface="Cambria Math" panose="02040503050406030204" pitchFamily="18" charset="0"/>
                      </a:rPr>
                      <m:t>𝟎</m:t>
                    </m:r>
                  </m:oMath>
                </a14:m>
                <a:endParaRPr lang="en-US" sz="2400" b="1" dirty="0">
                  <a:solidFill>
                    <a:srgbClr val="0066CC"/>
                  </a:solidFill>
                </a:endParaRPr>
              </a:p>
              <a:p>
                <a:pPr lvl="4" eaLnBrk="1" hangingPunct="1">
                  <a:defRPr/>
                </a:pPr>
                <a:endParaRPr lang="en-US" sz="1600" b="1" dirty="0">
                  <a:solidFill>
                    <a:srgbClr val="0033CC"/>
                  </a:solidFill>
                </a:endParaRPr>
              </a:p>
              <a:p>
                <a:pPr eaLnBrk="1" hangingPunct="1">
                  <a:defRPr/>
                </a:pPr>
                <a:r>
                  <a:rPr lang="en-US" sz="2800" dirty="0"/>
                  <a:t>Why polynomial time?</a:t>
                </a:r>
              </a:p>
              <a:p>
                <a:pPr lvl="1" eaLnBrk="1" hangingPunct="1">
                  <a:defRPr/>
                </a:pPr>
                <a:r>
                  <a:rPr lang="en-US" sz="2400" dirty="0"/>
                  <a:t>If problem size grows by at most a constant factor then so does the running time</a:t>
                </a:r>
              </a:p>
              <a:p>
                <a:pPr lvl="2" eaLnBrk="1" hangingPunct="1">
                  <a:defRPr/>
                </a:pPr>
                <a:r>
                  <a:rPr lang="en-US" sz="2400" dirty="0"/>
                  <a:t>e.g.</a:t>
                </a:r>
                <a:r>
                  <a:rPr lang="en-US" sz="2400" b="1" dirty="0">
                    <a:solidFill>
                      <a:srgbClr val="0033CC"/>
                    </a:solidFill>
                  </a:rPr>
                  <a:t> </a:t>
                </a:r>
                <a14:m>
                  <m:oMath xmlns:m="http://schemas.openxmlformats.org/officeDocument/2006/math">
                    <m:r>
                      <a:rPr lang="en-US" sz="2400" b="1" i="1" smtClean="0">
                        <a:solidFill>
                          <a:srgbClr val="0066CC"/>
                        </a:solidFill>
                        <a:latin typeface="Cambria Math" panose="02040503050406030204" pitchFamily="18" charset="0"/>
                      </a:rPr>
                      <m:t>𝑻</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𝟐</m:t>
                        </m:r>
                        <m:r>
                          <a:rPr lang="en-US" sz="2400" b="1" i="1" smtClean="0">
                            <a:solidFill>
                              <a:srgbClr val="0066CC"/>
                            </a:solidFill>
                            <a:latin typeface="Cambria Math" panose="02040503050406030204" pitchFamily="18" charset="0"/>
                          </a:rPr>
                          <m:t>𝒏</m:t>
                        </m:r>
                      </m:e>
                    </m:d>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𝒄</m:t>
                    </m:r>
                    <m:r>
                      <a:rPr lang="en-US" sz="2400" b="1" i="1" smtClean="0">
                        <a:solidFill>
                          <a:srgbClr val="0066CC"/>
                        </a:solidFill>
                        <a:latin typeface="Cambria Math" panose="02040503050406030204" pitchFamily="18" charset="0"/>
                      </a:rPr>
                      <m:t> </m:t>
                    </m:r>
                    <m:sSup>
                      <m:sSupPr>
                        <m:ctrlPr>
                          <a:rPr lang="en-US" sz="2400" b="1" i="1" smtClean="0">
                            <a:solidFill>
                              <a:srgbClr val="0066CC"/>
                            </a:solidFill>
                            <a:latin typeface="Cambria Math" panose="02040503050406030204" pitchFamily="18" charset="0"/>
                          </a:rPr>
                        </m:ctrlPr>
                      </m:sSupPr>
                      <m:e>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𝟐</m:t>
                            </m:r>
                            <m:r>
                              <a:rPr lang="en-US" sz="2400" b="1" i="1" smtClean="0">
                                <a:solidFill>
                                  <a:srgbClr val="0066CC"/>
                                </a:solidFill>
                                <a:latin typeface="Cambria Math" panose="02040503050406030204" pitchFamily="18" charset="0"/>
                              </a:rPr>
                              <m:t>𝒏</m:t>
                            </m:r>
                          </m:e>
                        </m:d>
                      </m:e>
                      <m:sup>
                        <m:r>
                          <a:rPr lang="en-US" sz="2400" b="1" i="1" smtClean="0">
                            <a:solidFill>
                              <a:srgbClr val="0066CC"/>
                            </a:solidFill>
                            <a:latin typeface="Cambria Math" panose="02040503050406030204" pitchFamily="18" charset="0"/>
                          </a:rPr>
                          <m:t>𝒌</m:t>
                        </m:r>
                      </m:sup>
                    </m:sSup>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𝒅</m:t>
                    </m:r>
                    <m:r>
                      <a:rPr lang="en-US" sz="2400" b="1" i="1" smtClean="0">
                        <a:solidFill>
                          <a:srgbClr val="0066CC"/>
                        </a:solidFill>
                        <a:latin typeface="Cambria Math" panose="02040503050406030204" pitchFamily="18" charset="0"/>
                      </a:rPr>
                      <m:t>=</m:t>
                    </m:r>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𝟐</m:t>
                        </m:r>
                      </m:e>
                      <m:sup>
                        <m:r>
                          <a:rPr lang="en-US" sz="2400" b="1" i="1" smtClean="0">
                            <a:solidFill>
                              <a:srgbClr val="0066CC"/>
                            </a:solidFill>
                            <a:latin typeface="Cambria Math" panose="02040503050406030204" pitchFamily="18" charset="0"/>
                          </a:rPr>
                          <m:t>𝒌</m:t>
                        </m:r>
                      </m:sup>
                    </m:sSup>
                    <m:r>
                      <a:rPr lang="en-US" sz="2400" b="1" i="1" smtClean="0">
                        <a:solidFill>
                          <a:srgbClr val="0066CC"/>
                        </a:solidFill>
                        <a:latin typeface="Cambria Math" panose="02040503050406030204" pitchFamily="18" charset="0"/>
                      </a:rPr>
                      <m:t>𝒄</m:t>
                    </m:r>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𝒏</m:t>
                        </m:r>
                      </m:e>
                      <m:sup>
                        <m:r>
                          <a:rPr lang="en-US" sz="2400" b="1" i="1" smtClean="0">
                            <a:solidFill>
                              <a:srgbClr val="0066CC"/>
                            </a:solidFill>
                            <a:latin typeface="Cambria Math" panose="02040503050406030204" pitchFamily="18" charset="0"/>
                          </a:rPr>
                          <m:t>𝒌</m:t>
                        </m:r>
                      </m:sup>
                    </m:sSup>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𝒅</m:t>
                    </m:r>
                    <m:r>
                      <a:rPr lang="en-US" sz="2400" b="1" i="1" smtClean="0">
                        <a:solidFill>
                          <a:srgbClr val="0066CC"/>
                        </a:solidFill>
                        <a:latin typeface="Cambria Math" panose="02040503050406030204" pitchFamily="18" charset="0"/>
                      </a:rPr>
                      <m:t>≤</m:t>
                    </m:r>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𝟐</m:t>
                        </m:r>
                      </m:e>
                      <m:sup>
                        <m:r>
                          <a:rPr lang="en-US" sz="2400" b="1" i="1" smtClean="0">
                            <a:solidFill>
                              <a:srgbClr val="0066CC"/>
                            </a:solidFill>
                            <a:latin typeface="Cambria Math" panose="02040503050406030204" pitchFamily="18" charset="0"/>
                          </a:rPr>
                          <m:t>𝒌</m:t>
                        </m:r>
                      </m:sup>
                    </m:sSup>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𝒄</m:t>
                        </m:r>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𝒏</m:t>
                            </m:r>
                          </m:e>
                          <m:sup>
                            <m:r>
                              <a:rPr lang="en-US" sz="2400" b="1" i="1" smtClean="0">
                                <a:solidFill>
                                  <a:srgbClr val="0066CC"/>
                                </a:solidFill>
                                <a:latin typeface="Cambria Math" panose="02040503050406030204" pitchFamily="18" charset="0"/>
                              </a:rPr>
                              <m:t>𝒌</m:t>
                            </m:r>
                          </m:sup>
                        </m:sSup>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𝒅</m:t>
                        </m:r>
                      </m:e>
                    </m:d>
                    <m:r>
                      <a:rPr lang="en-US" sz="2400" b="1" i="1" smtClean="0">
                        <a:solidFill>
                          <a:srgbClr val="0066CC"/>
                        </a:solidFill>
                        <a:latin typeface="Cambria Math" panose="02040503050406030204" pitchFamily="18" charset="0"/>
                      </a:rPr>
                      <m:t>=</m:t>
                    </m:r>
                    <m:sSup>
                      <m:sSupPr>
                        <m:ctrlPr>
                          <a:rPr lang="en-US" sz="2400" b="1" i="1" smtClean="0">
                            <a:solidFill>
                              <a:srgbClr val="0066CC"/>
                            </a:solidFill>
                            <a:latin typeface="Cambria Math" panose="02040503050406030204" pitchFamily="18" charset="0"/>
                          </a:rPr>
                        </m:ctrlPr>
                      </m:sSupPr>
                      <m:e>
                        <m:r>
                          <a:rPr lang="en-US" sz="2400" b="1" i="1" smtClean="0">
                            <a:solidFill>
                              <a:srgbClr val="0066CC"/>
                            </a:solidFill>
                            <a:latin typeface="Cambria Math" panose="02040503050406030204" pitchFamily="18" charset="0"/>
                          </a:rPr>
                          <m:t>𝟐</m:t>
                        </m:r>
                      </m:e>
                      <m:sup>
                        <m:r>
                          <a:rPr lang="en-US" sz="2400" b="1" i="1" smtClean="0">
                            <a:solidFill>
                              <a:srgbClr val="0066CC"/>
                            </a:solidFill>
                            <a:latin typeface="Cambria Math" panose="02040503050406030204" pitchFamily="18" charset="0"/>
                          </a:rPr>
                          <m:t>𝒌</m:t>
                        </m:r>
                        <m:r>
                          <a:rPr lang="en-US" sz="2400" b="1" i="1" smtClean="0">
                            <a:solidFill>
                              <a:srgbClr val="0066CC"/>
                            </a:solidFill>
                            <a:latin typeface="Cambria Math" panose="02040503050406030204" pitchFamily="18" charset="0"/>
                          </a:rPr>
                          <m:t> </m:t>
                        </m:r>
                      </m:sup>
                    </m:sSup>
                    <m:r>
                      <a:rPr lang="en-US" sz="2400" b="1" i="1" smtClean="0">
                        <a:solidFill>
                          <a:srgbClr val="0066CC"/>
                        </a:solidFill>
                        <a:latin typeface="Cambria Math" panose="02040503050406030204" pitchFamily="18" charset="0"/>
                      </a:rPr>
                      <m:t>𝑻</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𝒏</m:t>
                    </m:r>
                    <m:r>
                      <a:rPr lang="en-US" sz="2400" b="1" i="1" smtClean="0">
                        <a:solidFill>
                          <a:srgbClr val="0066CC"/>
                        </a:solidFill>
                        <a:latin typeface="Cambria Math" panose="02040503050406030204" pitchFamily="18" charset="0"/>
                      </a:rPr>
                      <m:t>)</m:t>
                    </m:r>
                  </m:oMath>
                </a14:m>
                <a:endParaRPr lang="en-US" sz="2400" b="1" dirty="0">
                  <a:solidFill>
                    <a:srgbClr val="0066CC"/>
                  </a:solidFill>
                </a:endParaRPr>
              </a:p>
              <a:p>
                <a:pPr lvl="2" eaLnBrk="1" hangingPunct="1">
                  <a:defRPr/>
                </a:pPr>
                <a:r>
                  <a:rPr lang="en-US" sz="2400" dirty="0"/>
                  <a:t>polynomial-time is exactly the set of running times that have this property</a:t>
                </a:r>
              </a:p>
              <a:p>
                <a:pPr lvl="4" eaLnBrk="1" hangingPunct="1">
                  <a:defRPr/>
                </a:pPr>
                <a:endParaRPr lang="en-US" sz="1600" dirty="0"/>
              </a:p>
              <a:p>
                <a:pPr lvl="1" eaLnBrk="1" hangingPunct="1">
                  <a:defRPr/>
                </a:pPr>
                <a:r>
                  <a:rPr lang="en-US" sz="2400" dirty="0"/>
                  <a:t>Typical running times are small degree polynomials, mostly less than </a:t>
                </a:r>
                <a14:m>
                  <m:oMath xmlns:m="http://schemas.openxmlformats.org/officeDocument/2006/math">
                    <m:r>
                      <a:rPr lang="en-US" sz="2400" b="1" i="1" dirty="0" smtClean="0">
                        <a:solidFill>
                          <a:srgbClr val="0066CC"/>
                        </a:solidFill>
                        <a:latin typeface="Cambria Math" panose="02040503050406030204" pitchFamily="18" charset="0"/>
                      </a:rPr>
                      <m:t>𝒏</m:t>
                    </m:r>
                    <m:r>
                      <a:rPr lang="en-US" sz="2400" b="1" i="1" baseline="30000" dirty="0">
                        <a:solidFill>
                          <a:srgbClr val="0066CC"/>
                        </a:solidFill>
                        <a:latin typeface="Cambria Math" panose="02040503050406030204" pitchFamily="18" charset="0"/>
                      </a:rPr>
                      <m:t>𝟑</m:t>
                    </m:r>
                  </m:oMath>
                </a14:m>
                <a:r>
                  <a:rPr lang="en-US" sz="2400" dirty="0"/>
                  <a:t>, at worst </a:t>
                </a:r>
                <a14:m>
                  <m:oMath xmlns:m="http://schemas.openxmlformats.org/officeDocument/2006/math">
                    <m:r>
                      <a:rPr lang="en-US" sz="2400" b="1" i="1" dirty="0" smtClean="0">
                        <a:solidFill>
                          <a:srgbClr val="0066CC"/>
                        </a:solidFill>
                        <a:latin typeface="Cambria Math" panose="02040503050406030204" pitchFamily="18" charset="0"/>
                      </a:rPr>
                      <m:t>𝒏</m:t>
                    </m:r>
                    <m:r>
                      <a:rPr lang="en-US" sz="2400" b="1" i="1" baseline="30000" dirty="0">
                        <a:solidFill>
                          <a:srgbClr val="0066CC"/>
                        </a:solidFill>
                        <a:latin typeface="Cambria Math" panose="02040503050406030204" pitchFamily="18" charset="0"/>
                      </a:rPr>
                      <m:t>𝟔</m:t>
                    </m:r>
                  </m:oMath>
                </a14:m>
                <a:r>
                  <a:rPr lang="en-US" sz="2400" b="1" dirty="0">
                    <a:solidFill>
                      <a:schemeClr val="tx2"/>
                    </a:solidFill>
                  </a:rPr>
                  <a:t>,</a:t>
                </a:r>
                <a:r>
                  <a:rPr lang="en-US" sz="2400" dirty="0"/>
                  <a:t> not </a:t>
                </a:r>
                <a14:m>
                  <m:oMath xmlns:m="http://schemas.openxmlformats.org/officeDocument/2006/math">
                    <m:r>
                      <a:rPr lang="en-US" sz="2400" b="1" i="1" dirty="0" smtClean="0">
                        <a:solidFill>
                          <a:srgbClr val="0066CC"/>
                        </a:solidFill>
                        <a:latin typeface="Cambria Math" panose="02040503050406030204" pitchFamily="18" charset="0"/>
                      </a:rPr>
                      <m:t>𝒏</m:t>
                    </m:r>
                    <m:r>
                      <a:rPr lang="en-US" sz="2400" b="1" i="1" baseline="30000" dirty="0">
                        <a:solidFill>
                          <a:srgbClr val="0066CC"/>
                        </a:solidFill>
                        <a:latin typeface="Cambria Math" panose="02040503050406030204" pitchFamily="18" charset="0"/>
                      </a:rPr>
                      <m:t>𝟏𝟎𝟎</m:t>
                    </m:r>
                  </m:oMath>
                </a14:m>
                <a:endParaRPr lang="en-US" sz="2400" b="1" baseline="30000" dirty="0">
                  <a:solidFill>
                    <a:srgbClr val="0066CC"/>
                  </a:solidFill>
                </a:endParaRPr>
              </a:p>
            </p:txBody>
          </p:sp>
        </mc:Choice>
        <mc:Fallback xmlns="">
          <p:sp>
            <p:nvSpPr>
              <p:cNvPr id="358403" name="Rectangle 3"/>
              <p:cNvSpPr>
                <a:spLocks noGrp="1" noRot="1" noChangeAspect="1" noMove="1" noResize="1" noEditPoints="1" noAdjustHandles="1" noChangeArrowheads="1" noChangeShapeType="1" noTextEdit="1"/>
              </p:cNvSpPr>
              <p:nvPr>
                <p:ph type="body" idx="1"/>
              </p:nvPr>
            </p:nvSpPr>
            <p:spPr>
              <a:xfrm>
                <a:off x="628650" y="1454330"/>
                <a:ext cx="10242550" cy="5200045"/>
              </a:xfrm>
              <a:blipFill>
                <a:blip r:embed="rId3"/>
                <a:stretch>
                  <a:fillRect l="-1071" t="-1993" r="-833"/>
                </a:stretch>
              </a:blipFill>
            </p:spPr>
            <p:txBody>
              <a:bodyPr/>
              <a:lstStyle/>
              <a:p>
                <a:r>
                  <a:rPr lang="en-US">
                    <a:noFill/>
                  </a:rPr>
                  <a:t> </a:t>
                </a:r>
              </a:p>
            </p:txBody>
          </p:sp>
        </mc:Fallback>
      </mc:AlternateContent>
    </p:spTree>
    <p:extLst>
      <p:ext uri="{BB962C8B-B14F-4D97-AF65-F5344CB8AC3E}">
        <p14:creationId xmlns:p14="http://schemas.microsoft.com/office/powerpoint/2010/main" val="3716072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4CBEA4-6855-4779-8611-D9AAEC3E3C5C}" type="slidenum">
              <a:rPr lang="en-US" altLang="en-US" sz="1400">
                <a:latin typeface="+mn-lt"/>
              </a:rPr>
              <a:pPr/>
              <a:t>19</a:t>
            </a:fld>
            <a:endParaRPr lang="en-US" altLang="en-US" sz="1400" dirty="0">
              <a:latin typeface="+mn-lt"/>
            </a:endParaRPr>
          </a:p>
        </p:txBody>
      </p:sp>
      <p:sp>
        <p:nvSpPr>
          <p:cNvPr id="12291" name="Rectangle 2"/>
          <p:cNvSpPr>
            <a:spLocks noGrp="1" noChangeArrowheads="1"/>
          </p:cNvSpPr>
          <p:nvPr>
            <p:ph type="title"/>
          </p:nvPr>
        </p:nvSpPr>
        <p:spPr/>
        <p:txBody>
          <a:bodyPr/>
          <a:lstStyle/>
          <a:p>
            <a:pPr eaLnBrk="1" hangingPunct="1"/>
            <a:r>
              <a:rPr lang="en-US" altLang="en-US"/>
              <a:t>Complexity</a:t>
            </a:r>
          </a:p>
        </p:txBody>
      </p:sp>
      <p:sp>
        <p:nvSpPr>
          <p:cNvPr id="12292" name="Line 3"/>
          <p:cNvSpPr>
            <a:spLocks noChangeShapeType="1"/>
          </p:cNvSpPr>
          <p:nvPr/>
        </p:nvSpPr>
        <p:spPr bwMode="auto">
          <a:xfrm>
            <a:off x="2092037" y="1385455"/>
            <a:ext cx="0" cy="40386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Line 4"/>
          <p:cNvSpPr>
            <a:spLocks noChangeShapeType="1"/>
          </p:cNvSpPr>
          <p:nvPr/>
        </p:nvSpPr>
        <p:spPr bwMode="auto">
          <a:xfrm>
            <a:off x="2092037" y="5424055"/>
            <a:ext cx="65532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Freeform 5"/>
          <p:cNvSpPr>
            <a:spLocks/>
          </p:cNvSpPr>
          <p:nvPr/>
        </p:nvSpPr>
        <p:spPr bwMode="auto">
          <a:xfrm>
            <a:off x="2168237" y="1690255"/>
            <a:ext cx="6858000" cy="3289300"/>
          </a:xfrm>
          <a:custGeom>
            <a:avLst/>
            <a:gdLst>
              <a:gd name="T0" fmla="*/ 0 w 4320"/>
              <a:gd name="T1" fmla="*/ 2147483647 h 2072"/>
              <a:gd name="T2" fmla="*/ 241935000 w 4320"/>
              <a:gd name="T3" fmla="*/ 2147483647 h 2072"/>
              <a:gd name="T4" fmla="*/ 725805000 w 4320"/>
              <a:gd name="T5" fmla="*/ 2147483647 h 2072"/>
              <a:gd name="T6" fmla="*/ 1330642500 w 4320"/>
              <a:gd name="T7" fmla="*/ 2147483647 h 2072"/>
              <a:gd name="T8" fmla="*/ 1814512500 w 4320"/>
              <a:gd name="T9" fmla="*/ 2147483647 h 2072"/>
              <a:gd name="T10" fmla="*/ 2147483647 w 4320"/>
              <a:gd name="T11" fmla="*/ 2147483647 h 2072"/>
              <a:gd name="T12" fmla="*/ 2147483647 w 4320"/>
              <a:gd name="T13" fmla="*/ 2147483647 h 2072"/>
              <a:gd name="T14" fmla="*/ 2147483647 w 4320"/>
              <a:gd name="T15" fmla="*/ 2147483647 h 2072"/>
              <a:gd name="T16" fmla="*/ 2147483647 w 4320"/>
              <a:gd name="T17" fmla="*/ 2147483647 h 2072"/>
              <a:gd name="T18" fmla="*/ 2147483647 w 4320"/>
              <a:gd name="T19" fmla="*/ 2147483647 h 2072"/>
              <a:gd name="T20" fmla="*/ 2147483647 w 4320"/>
              <a:gd name="T21" fmla="*/ 2147483647 h 2072"/>
              <a:gd name="T22" fmla="*/ 2147483647 w 4320"/>
              <a:gd name="T23" fmla="*/ 2147483647 h 2072"/>
              <a:gd name="T24" fmla="*/ 2147483647 w 4320"/>
              <a:gd name="T25" fmla="*/ 2147483647 h 2072"/>
              <a:gd name="T26" fmla="*/ 2147483647 w 4320"/>
              <a:gd name="T27" fmla="*/ 2147483647 h 2072"/>
              <a:gd name="T28" fmla="*/ 2147483647 w 4320"/>
              <a:gd name="T29" fmla="*/ 2071568438 h 2072"/>
              <a:gd name="T30" fmla="*/ 2147483647 w 4320"/>
              <a:gd name="T31" fmla="*/ 2147483647 h 2072"/>
              <a:gd name="T32" fmla="*/ 2147483647 w 4320"/>
              <a:gd name="T33" fmla="*/ 1572577500 h 2072"/>
              <a:gd name="T34" fmla="*/ 2147483647 w 4320"/>
              <a:gd name="T35" fmla="*/ 1209675000 h 2072"/>
              <a:gd name="T36" fmla="*/ 2147483647 w 4320"/>
              <a:gd name="T37" fmla="*/ 725805000 h 2072"/>
              <a:gd name="T38" fmla="*/ 2147483647 w 4320"/>
              <a:gd name="T39" fmla="*/ 362902500 h 2072"/>
              <a:gd name="T40" fmla="*/ 2147483647 w 4320"/>
              <a:gd name="T41" fmla="*/ 0 h 20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20" h="2072">
                <a:moveTo>
                  <a:pt x="0" y="2016"/>
                </a:moveTo>
                <a:cubicBezTo>
                  <a:pt x="24" y="2044"/>
                  <a:pt x="48" y="2072"/>
                  <a:pt x="96" y="2064"/>
                </a:cubicBezTo>
                <a:cubicBezTo>
                  <a:pt x="144" y="2056"/>
                  <a:pt x="216" y="1984"/>
                  <a:pt x="288" y="1968"/>
                </a:cubicBezTo>
                <a:cubicBezTo>
                  <a:pt x="360" y="1952"/>
                  <a:pt x="456" y="1984"/>
                  <a:pt x="528" y="1968"/>
                </a:cubicBezTo>
                <a:cubicBezTo>
                  <a:pt x="600" y="1952"/>
                  <a:pt x="656" y="1880"/>
                  <a:pt x="720" y="1872"/>
                </a:cubicBezTo>
                <a:cubicBezTo>
                  <a:pt x="784" y="1864"/>
                  <a:pt x="816" y="1944"/>
                  <a:pt x="912" y="1920"/>
                </a:cubicBezTo>
                <a:cubicBezTo>
                  <a:pt x="1008" y="1896"/>
                  <a:pt x="1192" y="1752"/>
                  <a:pt x="1296" y="1728"/>
                </a:cubicBezTo>
                <a:cubicBezTo>
                  <a:pt x="1400" y="1704"/>
                  <a:pt x="1428" y="1847"/>
                  <a:pt x="1536" y="1776"/>
                </a:cubicBezTo>
                <a:cubicBezTo>
                  <a:pt x="1644" y="1705"/>
                  <a:pt x="1848" y="1334"/>
                  <a:pt x="1944" y="1302"/>
                </a:cubicBezTo>
                <a:cubicBezTo>
                  <a:pt x="2040" y="1270"/>
                  <a:pt x="2036" y="1561"/>
                  <a:pt x="2112" y="1584"/>
                </a:cubicBezTo>
                <a:cubicBezTo>
                  <a:pt x="2188" y="1607"/>
                  <a:pt x="2322" y="1545"/>
                  <a:pt x="2400" y="1440"/>
                </a:cubicBezTo>
                <a:cubicBezTo>
                  <a:pt x="2478" y="1335"/>
                  <a:pt x="2516" y="994"/>
                  <a:pt x="2580" y="954"/>
                </a:cubicBezTo>
                <a:cubicBezTo>
                  <a:pt x="2644" y="914"/>
                  <a:pt x="2694" y="1159"/>
                  <a:pt x="2784" y="1200"/>
                </a:cubicBezTo>
                <a:cubicBezTo>
                  <a:pt x="2874" y="1241"/>
                  <a:pt x="3038" y="1263"/>
                  <a:pt x="3120" y="1200"/>
                </a:cubicBezTo>
                <a:cubicBezTo>
                  <a:pt x="3202" y="1137"/>
                  <a:pt x="3204" y="878"/>
                  <a:pt x="3276" y="822"/>
                </a:cubicBezTo>
                <a:cubicBezTo>
                  <a:pt x="3348" y="766"/>
                  <a:pt x="3482" y="897"/>
                  <a:pt x="3552" y="864"/>
                </a:cubicBezTo>
                <a:cubicBezTo>
                  <a:pt x="3622" y="831"/>
                  <a:pt x="3632" y="688"/>
                  <a:pt x="3696" y="624"/>
                </a:cubicBezTo>
                <a:cubicBezTo>
                  <a:pt x="3760" y="560"/>
                  <a:pt x="3888" y="536"/>
                  <a:pt x="3936" y="480"/>
                </a:cubicBezTo>
                <a:cubicBezTo>
                  <a:pt x="3984" y="424"/>
                  <a:pt x="3944" y="344"/>
                  <a:pt x="3984" y="288"/>
                </a:cubicBezTo>
                <a:cubicBezTo>
                  <a:pt x="4024" y="232"/>
                  <a:pt x="4120" y="192"/>
                  <a:pt x="4176" y="144"/>
                </a:cubicBezTo>
                <a:cubicBezTo>
                  <a:pt x="4232" y="96"/>
                  <a:pt x="4296" y="24"/>
                  <a:pt x="4320" y="0"/>
                </a:cubicBezTo>
              </a:path>
            </a:pathLst>
          </a:custGeom>
          <a:noFill/>
          <a:ln w="381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295" name="Text Box 6"/>
              <p:cNvSpPr txBox="1">
                <a:spLocks noChangeArrowheads="1"/>
              </p:cNvSpPr>
              <p:nvPr/>
            </p:nvSpPr>
            <p:spPr bwMode="auto">
              <a:xfrm>
                <a:off x="3752563" y="5412944"/>
                <a:ext cx="2711576" cy="523220"/>
              </a:xfrm>
              <a:prstGeom prst="rect">
                <a:avLst/>
              </a:prstGeom>
              <a:noFill/>
              <a:ln>
                <a:noFill/>
              </a:ln>
              <a:effectLst/>
              <a:extLst>
                <a:ext uri="{909E8E84-426E-40DD-AFC4-6F175D3DCCD1}">
                  <a14:hiddenFill>
                    <a:solidFill>
                      <a:schemeClr val="accent1"/>
                    </a:solidFill>
                  </a14:hiddenFill>
                </a:ext>
                <a:ext uri="{91240B29-F687-4F45-9708-019B960494DF}">
                  <a14:hiddenLine w="76200">
                    <a:solidFill>
                      <a:srgbClr val="FF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dirty="0">
                    <a:latin typeface="+mn-lt"/>
                  </a:rPr>
                  <a:t>Problem size  </a:t>
                </a:r>
                <a14:m>
                  <m:oMath xmlns:m="http://schemas.openxmlformats.org/officeDocument/2006/math">
                    <m:r>
                      <a:rPr lang="en-US" altLang="en-US" sz="2800" b="1" i="1" dirty="0" smtClean="0">
                        <a:solidFill>
                          <a:srgbClr val="0066CC"/>
                        </a:solidFill>
                        <a:latin typeface="Cambria Math" panose="02040503050406030204" pitchFamily="18" charset="0"/>
                      </a:rPr>
                      <m:t>𝒏</m:t>
                    </m:r>
                  </m:oMath>
                </a14:m>
                <a:r>
                  <a:rPr lang="en-US" altLang="en-US" sz="2800" dirty="0">
                    <a:latin typeface="+mn-lt"/>
                  </a:rPr>
                  <a:t>   </a:t>
                </a:r>
              </a:p>
            </p:txBody>
          </p:sp>
        </mc:Choice>
        <mc:Fallback xmlns="">
          <p:sp>
            <p:nvSpPr>
              <p:cNvPr id="12295" name="Text Box 6"/>
              <p:cNvSpPr txBox="1">
                <a:spLocks noRot="1" noChangeAspect="1" noMove="1" noResize="1" noEditPoints="1" noAdjustHandles="1" noChangeArrowheads="1" noChangeShapeType="1" noTextEdit="1"/>
              </p:cNvSpPr>
              <p:nvPr/>
            </p:nvSpPr>
            <p:spPr bwMode="auto">
              <a:xfrm>
                <a:off x="3752563" y="5412944"/>
                <a:ext cx="2711576" cy="523220"/>
              </a:xfrm>
              <a:prstGeom prst="rect">
                <a:avLst/>
              </a:prstGeom>
              <a:blipFill>
                <a:blip r:embed="rId3"/>
                <a:stretch>
                  <a:fillRect l="-4730" t="-11628" b="-3255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296" name="Text Box 7"/>
          <p:cNvSpPr txBox="1">
            <a:spLocks noChangeArrowheads="1"/>
          </p:cNvSpPr>
          <p:nvPr/>
        </p:nvSpPr>
        <p:spPr bwMode="auto">
          <a:xfrm rot="-5439792">
            <a:off x="1212786" y="3212203"/>
            <a:ext cx="9060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a:latin typeface="+mn-lt"/>
              </a:rPr>
              <a:t>Time</a:t>
            </a:r>
          </a:p>
        </p:txBody>
      </p:sp>
      <p:sp>
        <p:nvSpPr>
          <p:cNvPr id="12297" name="Freeform 9"/>
          <p:cNvSpPr>
            <a:spLocks/>
          </p:cNvSpPr>
          <p:nvPr/>
        </p:nvSpPr>
        <p:spPr bwMode="auto">
          <a:xfrm>
            <a:off x="2158712" y="690130"/>
            <a:ext cx="7010400" cy="4114800"/>
          </a:xfrm>
          <a:custGeom>
            <a:avLst/>
            <a:gdLst>
              <a:gd name="T0" fmla="*/ 0 w 4416"/>
              <a:gd name="T1" fmla="*/ 2147483647 h 2592"/>
              <a:gd name="T2" fmla="*/ 2147483647 w 4416"/>
              <a:gd name="T3" fmla="*/ 2147483647 h 2592"/>
              <a:gd name="T4" fmla="*/ 2147483647 w 4416"/>
              <a:gd name="T5" fmla="*/ 0 h 2592"/>
              <a:gd name="T6" fmla="*/ 0 60000 65536"/>
              <a:gd name="T7" fmla="*/ 0 60000 65536"/>
              <a:gd name="T8" fmla="*/ 0 60000 65536"/>
            </a:gdLst>
            <a:ahLst/>
            <a:cxnLst>
              <a:cxn ang="T6">
                <a:pos x="T0" y="T1"/>
              </a:cxn>
              <a:cxn ang="T7">
                <a:pos x="T2" y="T3"/>
              </a:cxn>
              <a:cxn ang="T8">
                <a:pos x="T4" y="T5"/>
              </a:cxn>
            </a:cxnLst>
            <a:rect l="0" t="0" r="r" b="b"/>
            <a:pathLst>
              <a:path w="4416" h="2592">
                <a:moveTo>
                  <a:pt x="0" y="2592"/>
                </a:moveTo>
                <a:cubicBezTo>
                  <a:pt x="1048" y="2232"/>
                  <a:pt x="2096" y="1872"/>
                  <a:pt x="2832" y="1440"/>
                </a:cubicBezTo>
                <a:cubicBezTo>
                  <a:pt x="3568" y="1008"/>
                  <a:pt x="4152" y="240"/>
                  <a:pt x="4416" y="0"/>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Freeform 10"/>
          <p:cNvSpPr>
            <a:spLocks/>
          </p:cNvSpPr>
          <p:nvPr/>
        </p:nvSpPr>
        <p:spPr bwMode="auto">
          <a:xfrm>
            <a:off x="2155537" y="588530"/>
            <a:ext cx="8013700" cy="4254500"/>
          </a:xfrm>
          <a:custGeom>
            <a:avLst/>
            <a:gdLst>
              <a:gd name="T0" fmla="*/ 0 w 5048"/>
              <a:gd name="T1" fmla="*/ 2147483647 h 2680"/>
              <a:gd name="T2" fmla="*/ 2147483647 w 5048"/>
              <a:gd name="T3" fmla="*/ 2147483647 h 2680"/>
              <a:gd name="T4" fmla="*/ 2147483647 w 5048"/>
              <a:gd name="T5" fmla="*/ 826611250 h 2680"/>
              <a:gd name="T6" fmla="*/ 2147483647 w 5048"/>
              <a:gd name="T7" fmla="*/ 100806250 h 2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8" h="2680">
                <a:moveTo>
                  <a:pt x="0" y="2680"/>
                </a:moveTo>
                <a:cubicBezTo>
                  <a:pt x="1048" y="2540"/>
                  <a:pt x="2096" y="2400"/>
                  <a:pt x="2880" y="2008"/>
                </a:cubicBezTo>
                <a:cubicBezTo>
                  <a:pt x="3664" y="1616"/>
                  <a:pt x="4360" y="656"/>
                  <a:pt x="4704" y="328"/>
                </a:cubicBezTo>
                <a:cubicBezTo>
                  <a:pt x="5048" y="0"/>
                  <a:pt x="4996" y="20"/>
                  <a:pt x="4944" y="40"/>
                </a:cubicBezTo>
              </a:path>
            </a:pathLst>
          </a:custGeom>
          <a:noFill/>
          <a:ln w="28575" cap="flat" cmpd="sng">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299" name="Text Box 8"/>
              <p:cNvSpPr txBox="1">
                <a:spLocks noChangeArrowheads="1"/>
              </p:cNvSpPr>
              <p:nvPr/>
            </p:nvSpPr>
            <p:spPr bwMode="auto">
              <a:xfrm>
                <a:off x="9162762" y="1602943"/>
                <a:ext cx="1061509" cy="523220"/>
              </a:xfrm>
              <a:prstGeom prst="rect">
                <a:avLst/>
              </a:prstGeom>
              <a:noFill/>
              <a:ln>
                <a:noFill/>
              </a:ln>
              <a:effectLst/>
              <a:extLst>
                <a:ext uri="{909E8E84-426E-40DD-AFC4-6F175D3DCCD1}">
                  <a14:hiddenFill>
                    <a:solidFill>
                      <a:schemeClr val="accent1"/>
                    </a:solidFill>
                  </a14:hiddenFill>
                </a:ext>
                <a:ext uri="{91240B29-F687-4F45-9708-019B960494DF}">
                  <a14:hiddenLine w="76200">
                    <a:solidFill>
                      <a:srgbClr val="FF0000"/>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Para xmlns:m="http://schemas.openxmlformats.org/officeDocument/2006/math">
                    <m:oMathParaPr>
                      <m:jc m:val="centerGroup"/>
                    </m:oMathParaPr>
                    <m:oMath xmlns:m="http://schemas.openxmlformats.org/officeDocument/2006/math">
                      <m:r>
                        <a:rPr lang="en-US" altLang="en-US" sz="2800" b="1" i="1" dirty="0" smtClean="0">
                          <a:solidFill>
                            <a:srgbClr val="0066CC"/>
                          </a:solidFill>
                          <a:latin typeface="Cambria Math" panose="02040503050406030204" pitchFamily="18" charset="0"/>
                        </a:rPr>
                        <m:t>𝑻</m:t>
                      </m:r>
                      <m:r>
                        <a:rPr lang="en-US" altLang="en-US" sz="2800" i="1" dirty="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𝒏</m:t>
                      </m:r>
                      <m:r>
                        <a:rPr lang="en-US" altLang="en-US" sz="2800" i="1" dirty="0">
                          <a:solidFill>
                            <a:srgbClr val="0066CC"/>
                          </a:solidFill>
                          <a:latin typeface="Cambria Math" panose="02040503050406030204" pitchFamily="18" charset="0"/>
                        </a:rPr>
                        <m:t>)</m:t>
                      </m:r>
                    </m:oMath>
                  </m:oMathPara>
                </a14:m>
                <a:endParaRPr lang="en-US" altLang="en-US" sz="2800" dirty="0">
                  <a:solidFill>
                    <a:srgbClr val="0066CC"/>
                  </a:solidFill>
                  <a:latin typeface="+mn-lt"/>
                </a:endParaRPr>
              </a:p>
            </p:txBody>
          </p:sp>
        </mc:Choice>
        <mc:Fallback xmlns="">
          <p:sp>
            <p:nvSpPr>
              <p:cNvPr id="12299" name="Text Box 8"/>
              <p:cNvSpPr txBox="1">
                <a:spLocks noRot="1" noChangeAspect="1" noMove="1" noResize="1" noEditPoints="1" noAdjustHandles="1" noChangeArrowheads="1" noChangeShapeType="1" noTextEdit="1"/>
              </p:cNvSpPr>
              <p:nvPr/>
            </p:nvSpPr>
            <p:spPr bwMode="auto">
              <a:xfrm>
                <a:off x="9162762" y="1602943"/>
                <a:ext cx="1061509" cy="52322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66956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3F96-EC6D-1F68-39E7-461F188363ED}"/>
              </a:ext>
            </a:extLst>
          </p:cNvPr>
          <p:cNvSpPr>
            <a:spLocks noGrp="1"/>
          </p:cNvSpPr>
          <p:nvPr>
            <p:ph type="title"/>
          </p:nvPr>
        </p:nvSpPr>
        <p:spPr/>
        <p:txBody>
          <a:bodyPr/>
          <a:lstStyle/>
          <a:p>
            <a:r>
              <a:rPr lang="en-US" dirty="0"/>
              <a:t>Stable Matching Problem</a:t>
            </a:r>
          </a:p>
        </p:txBody>
      </p:sp>
      <mc:AlternateContent xmlns:mc="http://schemas.openxmlformats.org/markup-compatibility/2006" xmlns:a14="http://schemas.microsoft.com/office/drawing/2010/main">
        <mc:Choice Requires="a14">
          <p:sp>
            <p:nvSpPr>
              <p:cNvPr id="53" name="Rectangle 3">
                <a:extLst>
                  <a:ext uri="{FF2B5EF4-FFF2-40B4-BE49-F238E27FC236}">
                    <a16:creationId xmlns:a16="http://schemas.microsoft.com/office/drawing/2014/main" id="{443DCA0C-5875-486E-AD44-EFB4EC23D3D4}"/>
                  </a:ext>
                </a:extLst>
              </p:cNvPr>
              <p:cNvSpPr>
                <a:spLocks noGrp="1" noChangeArrowheads="1"/>
              </p:cNvSpPr>
              <p:nvPr>
                <p:ph idx="1"/>
              </p:nvPr>
            </p:nvSpPr>
            <p:spPr>
              <a:xfrm>
                <a:off x="628649" y="1620585"/>
                <a:ext cx="9117469" cy="4364579"/>
              </a:xfrm>
            </p:spPr>
            <p:txBody>
              <a:bodyPr/>
              <a:lstStyle/>
              <a:p>
                <a:pPr marL="0" indent="0" eaLnBrk="1" hangingPunct="1">
                  <a:lnSpc>
                    <a:spcPct val="80000"/>
                  </a:lnSpc>
                  <a:buNone/>
                </a:pPr>
                <a:r>
                  <a:rPr lang="en-US" altLang="en-US" sz="2000" b="1" dirty="0">
                    <a:solidFill>
                      <a:srgbClr val="695082"/>
                    </a:solidFill>
                  </a:rPr>
                  <a:t>Perfect matching:  </a:t>
                </a:r>
                <a:r>
                  <a:rPr lang="en-US" altLang="en-US" sz="2000" dirty="0"/>
                  <a:t>everyone is matched to precisely one person from the other group </a:t>
                </a:r>
              </a:p>
              <a:p>
                <a:pPr marL="0" indent="0" eaLnBrk="1" hangingPunct="1">
                  <a:lnSpc>
                    <a:spcPct val="100000"/>
                  </a:lnSpc>
                  <a:buNone/>
                </a:pPr>
                <a:r>
                  <a:rPr lang="en-US" altLang="en-US" sz="2000" b="1" dirty="0">
                    <a:solidFill>
                      <a:srgbClr val="695082"/>
                    </a:solidFill>
                  </a:rPr>
                  <a:t>Stability:</a:t>
                </a:r>
                <a:r>
                  <a:rPr lang="en-US" altLang="en-US" sz="2000" dirty="0"/>
                  <a:t> self-reinforcing, i.e. no pair has incentive to defect from their assignment.</a:t>
                </a:r>
              </a:p>
              <a:p>
                <a:pPr lvl="1">
                  <a:lnSpc>
                    <a:spcPct val="100000"/>
                  </a:lnSpc>
                </a:pPr>
                <a:r>
                  <a:rPr lang="en-US" altLang="en-US" sz="1800" dirty="0"/>
                  <a:t>For a matching </a:t>
                </a:r>
                <a14:m>
                  <m:oMath xmlns:m="http://schemas.openxmlformats.org/officeDocument/2006/math">
                    <m:r>
                      <a:rPr lang="en-US" altLang="en-US" sz="1800" b="1" i="1" dirty="0" smtClean="0">
                        <a:solidFill>
                          <a:srgbClr val="0066CC"/>
                        </a:solidFill>
                        <a:latin typeface="Cambria Math" panose="02040503050406030204" pitchFamily="18" charset="0"/>
                      </a:rPr>
                      <m:t>𝑴</m:t>
                    </m:r>
                  </m:oMath>
                </a14:m>
                <a:r>
                  <a:rPr lang="en-US" altLang="en-US" sz="1800" dirty="0"/>
                  <a:t>, an unmatched pair </a:t>
                </a:r>
                <a14:m>
                  <m:oMath xmlns:m="http://schemas.openxmlformats.org/officeDocument/2006/math">
                    <m:r>
                      <a:rPr lang="en-US" altLang="en-US" sz="1800" b="1" i="1" dirty="0">
                        <a:solidFill>
                          <a:srgbClr val="0066CC"/>
                        </a:solidFill>
                        <a:latin typeface="Cambria Math" panose="02040503050406030204" pitchFamily="18" charset="0"/>
                      </a:rPr>
                      <m:t>𝒑</m:t>
                    </m:r>
                  </m:oMath>
                </a14:m>
                <a:r>
                  <a:rPr lang="en-US" altLang="en-US" sz="1800" b="1" dirty="0">
                    <a:solidFill>
                      <a:srgbClr val="0066CC"/>
                    </a:solidFill>
                  </a:rPr>
                  <a:t>-</a:t>
                </a:r>
                <a14:m>
                  <m:oMath xmlns:m="http://schemas.openxmlformats.org/officeDocument/2006/math">
                    <m:r>
                      <a:rPr lang="en-US" altLang="en-US" sz="1800" b="1" i="1" dirty="0">
                        <a:solidFill>
                          <a:srgbClr val="0066CC"/>
                        </a:solidFill>
                        <a:latin typeface="Cambria Math" panose="02040503050406030204" pitchFamily="18" charset="0"/>
                      </a:rPr>
                      <m:t>𝒓</m:t>
                    </m:r>
                  </m:oMath>
                </a14:m>
                <a:r>
                  <a:rPr lang="en-US" altLang="en-US" sz="1800" dirty="0"/>
                  <a:t> from different groups is </a:t>
                </a:r>
                <a:r>
                  <a:rPr lang="en-US" altLang="en-US" sz="1800" i="1" dirty="0">
                    <a:solidFill>
                      <a:srgbClr val="C00000"/>
                    </a:solidFill>
                  </a:rPr>
                  <a:t>unstable</a:t>
                </a:r>
                <a:r>
                  <a:rPr lang="en-US" altLang="en-US" sz="1800" dirty="0"/>
                  <a:t> if </a:t>
                </a:r>
                <a14:m>
                  <m:oMath xmlns:m="http://schemas.openxmlformats.org/officeDocument/2006/math">
                    <m:r>
                      <a:rPr lang="en-US" altLang="en-US" sz="1800" b="1" i="1" dirty="0" smtClean="0">
                        <a:solidFill>
                          <a:srgbClr val="0066CC"/>
                        </a:solidFill>
                        <a:latin typeface="Cambria Math" panose="02040503050406030204" pitchFamily="18" charset="0"/>
                      </a:rPr>
                      <m:t>𝒑</m:t>
                    </m:r>
                  </m:oMath>
                </a14:m>
                <a:r>
                  <a:rPr lang="en-US" altLang="en-US" sz="1800" dirty="0"/>
                  <a:t> and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prefer each other to current partners.</a:t>
                </a:r>
              </a:p>
              <a:p>
                <a:pPr lvl="1">
                  <a:lnSpc>
                    <a:spcPct val="100000"/>
                  </a:lnSpc>
                </a:pPr>
                <a:r>
                  <a:rPr lang="en-US" altLang="en-US" sz="1800" dirty="0"/>
                  <a:t>Unstable pair </a:t>
                </a:r>
                <a14:m>
                  <m:oMath xmlns:m="http://schemas.openxmlformats.org/officeDocument/2006/math">
                    <m:r>
                      <a:rPr lang="en-US" altLang="en-US" sz="1800" b="1" i="1" dirty="0">
                        <a:solidFill>
                          <a:srgbClr val="0066CC"/>
                        </a:solidFill>
                        <a:latin typeface="Cambria Math" panose="02040503050406030204" pitchFamily="18" charset="0"/>
                      </a:rPr>
                      <m:t>𝒑</m:t>
                    </m:r>
                  </m:oMath>
                </a14:m>
                <a:r>
                  <a:rPr lang="en-US" altLang="en-US" sz="1800" b="1" dirty="0">
                    <a:solidFill>
                      <a:srgbClr val="0066CC"/>
                    </a:solidFill>
                  </a:rPr>
                  <a:t>-</a:t>
                </a:r>
                <a14:m>
                  <m:oMath xmlns:m="http://schemas.openxmlformats.org/officeDocument/2006/math">
                    <m:r>
                      <a:rPr lang="en-US" altLang="en-US" sz="1800" b="1" i="1" dirty="0">
                        <a:solidFill>
                          <a:srgbClr val="0066CC"/>
                        </a:solidFill>
                        <a:latin typeface="Cambria Math" panose="02040503050406030204" pitchFamily="18" charset="0"/>
                      </a:rPr>
                      <m:t>𝒓</m:t>
                    </m:r>
                  </m:oMath>
                </a14:m>
                <a:r>
                  <a:rPr lang="en-US" altLang="en-US" sz="1800" dirty="0"/>
                  <a:t> could each improve by ignoring the assignment.</a:t>
                </a:r>
              </a:p>
              <a:p>
                <a:pPr marL="0" indent="0" eaLnBrk="1" hangingPunct="1">
                  <a:lnSpc>
                    <a:spcPct val="80000"/>
                  </a:lnSpc>
                  <a:buNone/>
                </a:pPr>
                <a:r>
                  <a:rPr lang="en-US" altLang="en-US" sz="2000" b="1" dirty="0">
                    <a:solidFill>
                      <a:srgbClr val="695082"/>
                    </a:solidFill>
                  </a:rPr>
                  <a:t>Stable matching: </a:t>
                </a:r>
                <a:r>
                  <a:rPr lang="en-US" altLang="en-US" sz="2000" dirty="0"/>
                  <a:t> perfect matching with no unstable pairs.</a:t>
                </a:r>
              </a:p>
              <a:p>
                <a:pPr marL="0" indent="0" eaLnBrk="1" hangingPunct="1">
                  <a:lnSpc>
                    <a:spcPct val="100000"/>
                  </a:lnSpc>
                  <a:buNone/>
                </a:pPr>
                <a:r>
                  <a:rPr lang="en-US" altLang="en-US" sz="2000" b="1" dirty="0">
                    <a:solidFill>
                      <a:srgbClr val="695082"/>
                    </a:solidFill>
                  </a:rPr>
                  <a:t>Stable matching problem:  </a:t>
                </a:r>
                <a:r>
                  <a:rPr lang="en-US" altLang="en-US" sz="2000" dirty="0"/>
                  <a:t>Given the preference lists of </a:t>
                </a:r>
                <a14:m>
                  <m:oMath xmlns:m="http://schemas.openxmlformats.org/officeDocument/2006/math">
                    <m:r>
                      <a:rPr lang="en-US" altLang="en-US" sz="2000" b="1" i="1" dirty="0" smtClean="0">
                        <a:solidFill>
                          <a:srgbClr val="0066CC"/>
                        </a:solidFill>
                        <a:latin typeface="Cambria Math" panose="02040503050406030204" pitchFamily="18" charset="0"/>
                      </a:rPr>
                      <m:t>𝒏</m:t>
                    </m:r>
                  </m:oMath>
                </a14:m>
                <a:r>
                  <a:rPr lang="en-US" altLang="en-US" sz="2000" dirty="0"/>
                  <a:t> people from each of two groups, find a stable matching between the two groups if one exists.</a:t>
                </a:r>
                <a:endParaRPr lang="en-US" altLang="en-US" sz="2000" dirty="0">
                  <a:solidFill>
                    <a:schemeClr val="hlink"/>
                  </a:solidFill>
                </a:endParaRPr>
              </a:p>
            </p:txBody>
          </p:sp>
        </mc:Choice>
        <mc:Fallback xmlns="">
          <p:sp>
            <p:nvSpPr>
              <p:cNvPr id="53" name="Rectangle 3">
                <a:extLst>
                  <a:ext uri="{FF2B5EF4-FFF2-40B4-BE49-F238E27FC236}">
                    <a16:creationId xmlns:a16="http://schemas.microsoft.com/office/drawing/2014/main" id="{443DCA0C-5875-486E-AD44-EFB4EC23D3D4}"/>
                  </a:ext>
                </a:extLst>
              </p:cNvPr>
              <p:cNvSpPr>
                <a:spLocks noGrp="1" noRot="1" noChangeAspect="1" noMove="1" noResize="1" noEditPoints="1" noAdjustHandles="1" noChangeArrowheads="1" noChangeShapeType="1" noTextEdit="1"/>
              </p:cNvSpPr>
              <p:nvPr>
                <p:ph idx="1"/>
              </p:nvPr>
            </p:nvSpPr>
            <p:spPr>
              <a:xfrm>
                <a:off x="628649" y="1620585"/>
                <a:ext cx="9117469" cy="4364579"/>
              </a:xfrm>
              <a:blipFill>
                <a:blip r:embed="rId2"/>
                <a:stretch>
                  <a:fillRect l="-668" t="-2095"/>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868F60AA-B507-8D4D-A7F8-78C2D501646F}"/>
              </a:ext>
            </a:extLst>
          </p:cNvPr>
          <p:cNvGrpSpPr/>
          <p:nvPr/>
        </p:nvGrpSpPr>
        <p:grpSpPr>
          <a:xfrm>
            <a:off x="1346662" y="4412672"/>
            <a:ext cx="8529648" cy="2547938"/>
            <a:chOff x="1828800" y="3997035"/>
            <a:chExt cx="8529648" cy="2547938"/>
          </a:xfrm>
        </p:grpSpPr>
        <p:grpSp>
          <p:nvGrpSpPr>
            <p:cNvPr id="5" name="Group 4">
              <a:extLst>
                <a:ext uri="{FF2B5EF4-FFF2-40B4-BE49-F238E27FC236}">
                  <a16:creationId xmlns:a16="http://schemas.microsoft.com/office/drawing/2014/main" id="{15992381-D830-BCA5-208E-ADDDB5B6D4BF}"/>
                </a:ext>
              </a:extLst>
            </p:cNvPr>
            <p:cNvGrpSpPr/>
            <p:nvPr/>
          </p:nvGrpSpPr>
          <p:grpSpPr>
            <a:xfrm>
              <a:off x="1828800" y="3997035"/>
              <a:ext cx="4110048" cy="2547938"/>
              <a:chOff x="1828800" y="3997035"/>
              <a:chExt cx="4110048" cy="2547938"/>
            </a:xfrm>
          </p:grpSpPr>
          <p:sp>
            <p:nvSpPr>
              <p:cNvPr id="30" name="Rectangle 4">
                <a:extLst>
                  <a:ext uri="{FF2B5EF4-FFF2-40B4-BE49-F238E27FC236}">
                    <a16:creationId xmlns:a16="http://schemas.microsoft.com/office/drawing/2014/main" id="{BE6496CF-EB45-7208-B0D6-82A4D2F404DB}"/>
                  </a:ext>
                </a:extLst>
              </p:cNvPr>
              <p:cNvSpPr>
                <a:spLocks noChangeAspect="1" noChangeArrowheads="1"/>
              </p:cNvSpPr>
              <p:nvPr/>
            </p:nvSpPr>
            <p:spPr bwMode="auto">
              <a:xfrm>
                <a:off x="18430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31" name="Rectangle 5">
                <a:extLst>
                  <a:ext uri="{FF2B5EF4-FFF2-40B4-BE49-F238E27FC236}">
                    <a16:creationId xmlns:a16="http://schemas.microsoft.com/office/drawing/2014/main" id="{D89F3BD5-F496-09DE-3AD5-320852EC7EB1}"/>
                  </a:ext>
                </a:extLst>
              </p:cNvPr>
              <p:cNvSpPr>
                <a:spLocks noChangeAspect="1" noChangeArrowheads="1"/>
              </p:cNvSpPr>
              <p:nvPr/>
            </p:nvSpPr>
            <p:spPr bwMode="auto">
              <a:xfrm>
                <a:off x="28352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2" name="Rectangle 6">
                <a:extLst>
                  <a:ext uri="{FF2B5EF4-FFF2-40B4-BE49-F238E27FC236}">
                    <a16:creationId xmlns:a16="http://schemas.microsoft.com/office/drawing/2014/main" id="{04CB829E-0747-760E-F8DB-73E03AC4A209}"/>
                  </a:ext>
                </a:extLst>
              </p:cNvPr>
              <p:cNvSpPr>
                <a:spLocks noChangeAspect="1" noChangeArrowheads="1"/>
              </p:cNvSpPr>
              <p:nvPr/>
            </p:nvSpPr>
            <p:spPr bwMode="auto">
              <a:xfrm>
                <a:off x="48196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3" name="Rectangle 7">
                <a:extLst>
                  <a:ext uri="{FF2B5EF4-FFF2-40B4-BE49-F238E27FC236}">
                    <a16:creationId xmlns:a16="http://schemas.microsoft.com/office/drawing/2014/main" id="{4BCCBE09-E17C-45E3-94D7-199B0D453B1B}"/>
                  </a:ext>
                </a:extLst>
              </p:cNvPr>
              <p:cNvSpPr>
                <a:spLocks noChangeAspect="1" noChangeArrowheads="1"/>
              </p:cNvSpPr>
              <p:nvPr/>
            </p:nvSpPr>
            <p:spPr bwMode="auto">
              <a:xfrm>
                <a:off x="38274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4" name="Rectangle 8">
                <a:extLst>
                  <a:ext uri="{FF2B5EF4-FFF2-40B4-BE49-F238E27FC236}">
                    <a16:creationId xmlns:a16="http://schemas.microsoft.com/office/drawing/2014/main" id="{02D9BA2C-2E49-A658-21E4-B3A943B78B35}"/>
                  </a:ext>
                </a:extLst>
              </p:cNvPr>
              <p:cNvSpPr>
                <a:spLocks noChangeAspect="1" noChangeArrowheads="1"/>
              </p:cNvSpPr>
              <p:nvPr/>
            </p:nvSpPr>
            <p:spPr bwMode="auto">
              <a:xfrm>
                <a:off x="18430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
            <p:nvSpPr>
              <p:cNvPr id="35" name="Rectangle 9">
                <a:extLst>
                  <a:ext uri="{FF2B5EF4-FFF2-40B4-BE49-F238E27FC236}">
                    <a16:creationId xmlns:a16="http://schemas.microsoft.com/office/drawing/2014/main" id="{7816E3D0-9B3B-02F9-48C2-1BA6CCA4996E}"/>
                  </a:ext>
                </a:extLst>
              </p:cNvPr>
              <p:cNvSpPr>
                <a:spLocks noChangeAspect="1" noChangeArrowheads="1"/>
              </p:cNvSpPr>
              <p:nvPr/>
            </p:nvSpPr>
            <p:spPr bwMode="auto">
              <a:xfrm>
                <a:off x="28352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6" name="Rectangle 10">
                <a:extLst>
                  <a:ext uri="{FF2B5EF4-FFF2-40B4-BE49-F238E27FC236}">
                    <a16:creationId xmlns:a16="http://schemas.microsoft.com/office/drawing/2014/main" id="{FA923A92-4697-5CE4-DC25-ABA5C5ADBB39}"/>
                  </a:ext>
                </a:extLst>
              </p:cNvPr>
              <p:cNvSpPr>
                <a:spLocks noChangeAspect="1" noChangeArrowheads="1"/>
              </p:cNvSpPr>
              <p:nvPr/>
            </p:nvSpPr>
            <p:spPr bwMode="auto">
              <a:xfrm>
                <a:off x="48196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7" name="Rectangle 11">
                <a:extLst>
                  <a:ext uri="{FF2B5EF4-FFF2-40B4-BE49-F238E27FC236}">
                    <a16:creationId xmlns:a16="http://schemas.microsoft.com/office/drawing/2014/main" id="{469044D3-4273-93D4-084D-DF06E9B8E3D4}"/>
                  </a:ext>
                </a:extLst>
              </p:cNvPr>
              <p:cNvSpPr>
                <a:spLocks noChangeAspect="1" noChangeArrowheads="1"/>
              </p:cNvSpPr>
              <p:nvPr/>
            </p:nvSpPr>
            <p:spPr bwMode="auto">
              <a:xfrm>
                <a:off x="38274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8" name="Rectangle 12">
                <a:extLst>
                  <a:ext uri="{FF2B5EF4-FFF2-40B4-BE49-F238E27FC236}">
                    <a16:creationId xmlns:a16="http://schemas.microsoft.com/office/drawing/2014/main" id="{2808281B-455A-5E66-2704-A03C9ED69F11}"/>
                  </a:ext>
                </a:extLst>
              </p:cNvPr>
              <p:cNvSpPr>
                <a:spLocks noChangeAspect="1" noChangeArrowheads="1"/>
              </p:cNvSpPr>
              <p:nvPr/>
            </p:nvSpPr>
            <p:spPr bwMode="auto">
              <a:xfrm>
                <a:off x="18430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39" name="Rectangle 13">
                <a:extLst>
                  <a:ext uri="{FF2B5EF4-FFF2-40B4-BE49-F238E27FC236}">
                    <a16:creationId xmlns:a16="http://schemas.microsoft.com/office/drawing/2014/main" id="{3ACA71D2-0E47-53D0-1FB7-F91532D073AB}"/>
                  </a:ext>
                </a:extLst>
              </p:cNvPr>
              <p:cNvSpPr>
                <a:spLocks noChangeAspect="1" noChangeArrowheads="1"/>
              </p:cNvSpPr>
              <p:nvPr/>
            </p:nvSpPr>
            <p:spPr bwMode="auto">
              <a:xfrm>
                <a:off x="28352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40" name="Rectangle 14">
                <a:extLst>
                  <a:ext uri="{FF2B5EF4-FFF2-40B4-BE49-F238E27FC236}">
                    <a16:creationId xmlns:a16="http://schemas.microsoft.com/office/drawing/2014/main" id="{2BC6ED5B-554D-D710-DF17-19E22426A15D}"/>
                  </a:ext>
                </a:extLst>
              </p:cNvPr>
              <p:cNvSpPr>
                <a:spLocks noChangeAspect="1" noChangeArrowheads="1"/>
              </p:cNvSpPr>
              <p:nvPr/>
            </p:nvSpPr>
            <p:spPr bwMode="auto">
              <a:xfrm>
                <a:off x="48196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41" name="Rectangle 15">
                <a:extLst>
                  <a:ext uri="{FF2B5EF4-FFF2-40B4-BE49-F238E27FC236}">
                    <a16:creationId xmlns:a16="http://schemas.microsoft.com/office/drawing/2014/main" id="{10782F7E-AEC0-0CDF-9900-239E1EDC28F5}"/>
                  </a:ext>
                </a:extLst>
              </p:cNvPr>
              <p:cNvSpPr>
                <a:spLocks noChangeAspect="1" noChangeArrowheads="1"/>
              </p:cNvSpPr>
              <p:nvPr/>
            </p:nvSpPr>
            <p:spPr bwMode="auto">
              <a:xfrm>
                <a:off x="38274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42" name="Rectangle 16">
                <a:extLst>
                  <a:ext uri="{FF2B5EF4-FFF2-40B4-BE49-F238E27FC236}">
                    <a16:creationId xmlns:a16="http://schemas.microsoft.com/office/drawing/2014/main" id="{24256974-C4C9-5536-E86E-E00205FA59A9}"/>
                  </a:ext>
                </a:extLst>
              </p:cNvPr>
              <p:cNvSpPr>
                <a:spLocks noChangeAspect="1" noChangeArrowheads="1"/>
              </p:cNvSpPr>
              <p:nvPr/>
            </p:nvSpPr>
            <p:spPr bwMode="auto">
              <a:xfrm>
                <a:off x="28352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43" name="Rectangle 17">
                <a:extLst>
                  <a:ext uri="{FF2B5EF4-FFF2-40B4-BE49-F238E27FC236}">
                    <a16:creationId xmlns:a16="http://schemas.microsoft.com/office/drawing/2014/main" id="{07E7A823-610B-35AF-0CE9-406FFE0694D7}"/>
                  </a:ext>
                </a:extLst>
              </p:cNvPr>
              <p:cNvSpPr>
                <a:spLocks noChangeAspect="1" noChangeArrowheads="1"/>
              </p:cNvSpPr>
              <p:nvPr/>
            </p:nvSpPr>
            <p:spPr bwMode="auto">
              <a:xfrm>
                <a:off x="38274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44" name="Rectangle 18">
                <a:extLst>
                  <a:ext uri="{FF2B5EF4-FFF2-40B4-BE49-F238E27FC236}">
                    <a16:creationId xmlns:a16="http://schemas.microsoft.com/office/drawing/2014/main" id="{2F69235B-5448-6793-30EF-B320968EEDF8}"/>
                  </a:ext>
                </a:extLst>
              </p:cNvPr>
              <p:cNvSpPr>
                <a:spLocks noChangeAspect="1" noChangeArrowheads="1"/>
              </p:cNvSpPr>
              <p:nvPr/>
            </p:nvSpPr>
            <p:spPr bwMode="auto">
              <a:xfrm>
                <a:off x="48196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45" name="Rectangle 19">
                <a:extLst>
                  <a:ext uri="{FF2B5EF4-FFF2-40B4-BE49-F238E27FC236}">
                    <a16:creationId xmlns:a16="http://schemas.microsoft.com/office/drawing/2014/main" id="{1BBCFEAF-ED75-A593-2BCF-84E0C3DA6CAB}"/>
                  </a:ext>
                </a:extLst>
              </p:cNvPr>
              <p:cNvSpPr>
                <a:spLocks noChangeAspect="1" noChangeArrowheads="1"/>
              </p:cNvSpPr>
              <p:nvPr/>
            </p:nvSpPr>
            <p:spPr bwMode="auto">
              <a:xfrm>
                <a:off x="18288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P</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46" name="Text Box 20">
                <a:extLst>
                  <a:ext uri="{FF2B5EF4-FFF2-40B4-BE49-F238E27FC236}">
                    <a16:creationId xmlns:a16="http://schemas.microsoft.com/office/drawing/2014/main" id="{B7D3C268-ADD9-D751-9671-471A8258AF69}"/>
                  </a:ext>
                </a:extLst>
              </p:cNvPr>
              <p:cNvSpPr txBox="1">
                <a:spLocks noChangeArrowheads="1"/>
              </p:cNvSpPr>
              <p:nvPr/>
            </p:nvSpPr>
            <p:spPr bwMode="auto">
              <a:xfrm>
                <a:off x="30813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47" name="Text Box 21">
                <a:extLst>
                  <a:ext uri="{FF2B5EF4-FFF2-40B4-BE49-F238E27FC236}">
                    <a16:creationId xmlns:a16="http://schemas.microsoft.com/office/drawing/2014/main" id="{F3DDE1B7-C677-0D79-2513-B45598EB3F87}"/>
                  </a:ext>
                </a:extLst>
              </p:cNvPr>
              <p:cNvSpPr txBox="1">
                <a:spLocks noChangeArrowheads="1"/>
              </p:cNvSpPr>
              <p:nvPr/>
            </p:nvSpPr>
            <p:spPr bwMode="auto">
              <a:xfrm>
                <a:off x="49530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least favorite</a:t>
                </a:r>
              </a:p>
            </p:txBody>
          </p:sp>
        </p:grpSp>
        <p:grpSp>
          <p:nvGrpSpPr>
            <p:cNvPr id="6" name="Group 5">
              <a:extLst>
                <a:ext uri="{FF2B5EF4-FFF2-40B4-BE49-F238E27FC236}">
                  <a16:creationId xmlns:a16="http://schemas.microsoft.com/office/drawing/2014/main" id="{AB2945B5-3F8C-5A36-03EE-E36B2586BA29}"/>
                </a:ext>
              </a:extLst>
            </p:cNvPr>
            <p:cNvGrpSpPr/>
            <p:nvPr/>
          </p:nvGrpSpPr>
          <p:grpSpPr>
            <a:xfrm>
              <a:off x="6248400" y="3997035"/>
              <a:ext cx="4110048" cy="2547938"/>
              <a:chOff x="6248400" y="3997035"/>
              <a:chExt cx="4110048" cy="2547938"/>
            </a:xfrm>
          </p:grpSpPr>
          <p:sp>
            <p:nvSpPr>
              <p:cNvPr id="12" name="Rectangle 22">
                <a:extLst>
                  <a:ext uri="{FF2B5EF4-FFF2-40B4-BE49-F238E27FC236}">
                    <a16:creationId xmlns:a16="http://schemas.microsoft.com/office/drawing/2014/main" id="{56CFBEFC-26D0-5FF4-85B3-926BCDF688A7}"/>
                  </a:ext>
                </a:extLst>
              </p:cNvPr>
              <p:cNvSpPr>
                <a:spLocks noChangeAspect="1" noChangeArrowheads="1"/>
              </p:cNvSpPr>
              <p:nvPr/>
            </p:nvSpPr>
            <p:spPr bwMode="auto">
              <a:xfrm>
                <a:off x="62626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C</a:t>
                </a:r>
              </a:p>
            </p:txBody>
          </p:sp>
          <p:sp>
            <p:nvSpPr>
              <p:cNvPr id="13" name="Rectangle 23">
                <a:extLst>
                  <a:ext uri="{FF2B5EF4-FFF2-40B4-BE49-F238E27FC236}">
                    <a16:creationId xmlns:a16="http://schemas.microsoft.com/office/drawing/2014/main" id="{593D3567-4AD4-EA68-39B2-87B715B0F566}"/>
                  </a:ext>
                </a:extLst>
              </p:cNvPr>
              <p:cNvSpPr>
                <a:spLocks noChangeAspect="1" noChangeArrowheads="1"/>
              </p:cNvSpPr>
              <p:nvPr/>
            </p:nvSpPr>
            <p:spPr bwMode="auto">
              <a:xfrm>
                <a:off x="72548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4" name="Rectangle 24">
                <a:extLst>
                  <a:ext uri="{FF2B5EF4-FFF2-40B4-BE49-F238E27FC236}">
                    <a16:creationId xmlns:a16="http://schemas.microsoft.com/office/drawing/2014/main" id="{5703C230-6347-F01E-C886-2F7BB175B59E}"/>
                  </a:ext>
                </a:extLst>
              </p:cNvPr>
              <p:cNvSpPr>
                <a:spLocks noChangeAspect="1" noChangeArrowheads="1"/>
              </p:cNvSpPr>
              <p:nvPr/>
            </p:nvSpPr>
            <p:spPr bwMode="auto">
              <a:xfrm>
                <a:off x="92392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5" name="Rectangle 25">
                <a:extLst>
                  <a:ext uri="{FF2B5EF4-FFF2-40B4-BE49-F238E27FC236}">
                    <a16:creationId xmlns:a16="http://schemas.microsoft.com/office/drawing/2014/main" id="{EEAB815A-7705-1713-F3F0-5BBCF8DEF567}"/>
                  </a:ext>
                </a:extLst>
              </p:cNvPr>
              <p:cNvSpPr>
                <a:spLocks noChangeAspect="1" noChangeArrowheads="1"/>
              </p:cNvSpPr>
              <p:nvPr/>
            </p:nvSpPr>
            <p:spPr bwMode="auto">
              <a:xfrm>
                <a:off x="82470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16" name="Rectangle 26">
                <a:extLst>
                  <a:ext uri="{FF2B5EF4-FFF2-40B4-BE49-F238E27FC236}">
                    <a16:creationId xmlns:a16="http://schemas.microsoft.com/office/drawing/2014/main" id="{69811E1B-A110-B96B-6B58-2B222E91E1C8}"/>
                  </a:ext>
                </a:extLst>
              </p:cNvPr>
              <p:cNvSpPr>
                <a:spLocks noChangeAspect="1" noChangeArrowheads="1"/>
              </p:cNvSpPr>
              <p:nvPr/>
            </p:nvSpPr>
            <p:spPr bwMode="auto">
              <a:xfrm>
                <a:off x="62626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B</a:t>
                </a:r>
              </a:p>
            </p:txBody>
          </p:sp>
          <p:sp>
            <p:nvSpPr>
              <p:cNvPr id="17" name="Rectangle 27">
                <a:extLst>
                  <a:ext uri="{FF2B5EF4-FFF2-40B4-BE49-F238E27FC236}">
                    <a16:creationId xmlns:a16="http://schemas.microsoft.com/office/drawing/2014/main" id="{7B5475C9-B47B-66DB-CDE6-63C8FA063392}"/>
                  </a:ext>
                </a:extLst>
              </p:cNvPr>
              <p:cNvSpPr>
                <a:spLocks noChangeAspect="1" noChangeArrowheads="1"/>
              </p:cNvSpPr>
              <p:nvPr/>
            </p:nvSpPr>
            <p:spPr bwMode="auto">
              <a:xfrm>
                <a:off x="72548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8" name="Rectangle 28">
                <a:extLst>
                  <a:ext uri="{FF2B5EF4-FFF2-40B4-BE49-F238E27FC236}">
                    <a16:creationId xmlns:a16="http://schemas.microsoft.com/office/drawing/2014/main" id="{8032BB2E-D107-26A2-EC5A-C6E5D51773E8}"/>
                  </a:ext>
                </a:extLst>
              </p:cNvPr>
              <p:cNvSpPr>
                <a:spLocks noChangeAspect="1" noChangeArrowheads="1"/>
              </p:cNvSpPr>
              <p:nvPr/>
            </p:nvSpPr>
            <p:spPr bwMode="auto">
              <a:xfrm>
                <a:off x="92392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9" name="Rectangle 29">
                <a:extLst>
                  <a:ext uri="{FF2B5EF4-FFF2-40B4-BE49-F238E27FC236}">
                    <a16:creationId xmlns:a16="http://schemas.microsoft.com/office/drawing/2014/main" id="{78D40B2D-7CC5-4E13-D24A-2550024ED525}"/>
                  </a:ext>
                </a:extLst>
              </p:cNvPr>
              <p:cNvSpPr>
                <a:spLocks noChangeAspect="1" noChangeArrowheads="1"/>
              </p:cNvSpPr>
              <p:nvPr/>
            </p:nvSpPr>
            <p:spPr bwMode="auto">
              <a:xfrm>
                <a:off x="82470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0" name="Rectangle 30">
                <a:extLst>
                  <a:ext uri="{FF2B5EF4-FFF2-40B4-BE49-F238E27FC236}">
                    <a16:creationId xmlns:a16="http://schemas.microsoft.com/office/drawing/2014/main" id="{549045C5-968A-F817-5F5C-38E868A8B450}"/>
                  </a:ext>
                </a:extLst>
              </p:cNvPr>
              <p:cNvSpPr>
                <a:spLocks noChangeAspect="1" noChangeArrowheads="1"/>
              </p:cNvSpPr>
              <p:nvPr/>
            </p:nvSpPr>
            <p:spPr bwMode="auto">
              <a:xfrm>
                <a:off x="62626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A</a:t>
                </a:r>
              </a:p>
            </p:txBody>
          </p:sp>
          <p:sp>
            <p:nvSpPr>
              <p:cNvPr id="21" name="Rectangle 31">
                <a:extLst>
                  <a:ext uri="{FF2B5EF4-FFF2-40B4-BE49-F238E27FC236}">
                    <a16:creationId xmlns:a16="http://schemas.microsoft.com/office/drawing/2014/main" id="{885FA234-A5EE-9FC5-7309-EDD186D958D1}"/>
                  </a:ext>
                </a:extLst>
              </p:cNvPr>
              <p:cNvSpPr>
                <a:spLocks noChangeAspect="1" noChangeArrowheads="1"/>
              </p:cNvSpPr>
              <p:nvPr/>
            </p:nvSpPr>
            <p:spPr bwMode="auto">
              <a:xfrm>
                <a:off x="72548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2" name="Rectangle 32">
                <a:extLst>
                  <a:ext uri="{FF2B5EF4-FFF2-40B4-BE49-F238E27FC236}">
                    <a16:creationId xmlns:a16="http://schemas.microsoft.com/office/drawing/2014/main" id="{F4E41A1C-A1D7-E7BE-1C7C-A067F49AF56B}"/>
                  </a:ext>
                </a:extLst>
              </p:cNvPr>
              <p:cNvSpPr>
                <a:spLocks noChangeAspect="1" noChangeArrowheads="1"/>
              </p:cNvSpPr>
              <p:nvPr/>
            </p:nvSpPr>
            <p:spPr bwMode="auto">
              <a:xfrm>
                <a:off x="92392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23" name="Rectangle 33">
                <a:extLst>
                  <a:ext uri="{FF2B5EF4-FFF2-40B4-BE49-F238E27FC236}">
                    <a16:creationId xmlns:a16="http://schemas.microsoft.com/office/drawing/2014/main" id="{7CD230B9-47A3-D2D9-7EB1-77E0134DCB43}"/>
                  </a:ext>
                </a:extLst>
              </p:cNvPr>
              <p:cNvSpPr>
                <a:spLocks noChangeAspect="1" noChangeArrowheads="1"/>
              </p:cNvSpPr>
              <p:nvPr/>
            </p:nvSpPr>
            <p:spPr bwMode="auto">
              <a:xfrm>
                <a:off x="82470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24" name="Rectangle 34">
                <a:extLst>
                  <a:ext uri="{FF2B5EF4-FFF2-40B4-BE49-F238E27FC236}">
                    <a16:creationId xmlns:a16="http://schemas.microsoft.com/office/drawing/2014/main" id="{9B55BF91-968B-72CB-0ECC-4093385130AE}"/>
                  </a:ext>
                </a:extLst>
              </p:cNvPr>
              <p:cNvSpPr>
                <a:spLocks noChangeAspect="1" noChangeArrowheads="1"/>
              </p:cNvSpPr>
              <p:nvPr/>
            </p:nvSpPr>
            <p:spPr bwMode="auto">
              <a:xfrm>
                <a:off x="72548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25" name="Rectangle 35">
                <a:extLst>
                  <a:ext uri="{FF2B5EF4-FFF2-40B4-BE49-F238E27FC236}">
                    <a16:creationId xmlns:a16="http://schemas.microsoft.com/office/drawing/2014/main" id="{4A46460B-D894-288E-7735-C2FAC9E0F8A2}"/>
                  </a:ext>
                </a:extLst>
              </p:cNvPr>
              <p:cNvSpPr>
                <a:spLocks noChangeAspect="1" noChangeArrowheads="1"/>
              </p:cNvSpPr>
              <p:nvPr/>
            </p:nvSpPr>
            <p:spPr bwMode="auto">
              <a:xfrm>
                <a:off x="82470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26" name="Rectangle 36">
                <a:extLst>
                  <a:ext uri="{FF2B5EF4-FFF2-40B4-BE49-F238E27FC236}">
                    <a16:creationId xmlns:a16="http://schemas.microsoft.com/office/drawing/2014/main" id="{315E55A6-3026-87B4-0AC8-932C706A51A4}"/>
                  </a:ext>
                </a:extLst>
              </p:cNvPr>
              <p:cNvSpPr>
                <a:spLocks noChangeAspect="1" noChangeArrowheads="1"/>
              </p:cNvSpPr>
              <p:nvPr/>
            </p:nvSpPr>
            <p:spPr bwMode="auto">
              <a:xfrm>
                <a:off x="92392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27" name="Rectangle 37">
                <a:extLst>
                  <a:ext uri="{FF2B5EF4-FFF2-40B4-BE49-F238E27FC236}">
                    <a16:creationId xmlns:a16="http://schemas.microsoft.com/office/drawing/2014/main" id="{8DF7DA7A-73AA-891D-D5CF-EE461CC0A10C}"/>
                  </a:ext>
                </a:extLst>
              </p:cNvPr>
              <p:cNvSpPr>
                <a:spLocks noChangeAspect="1" noChangeArrowheads="1"/>
              </p:cNvSpPr>
              <p:nvPr/>
            </p:nvSpPr>
            <p:spPr bwMode="auto">
              <a:xfrm>
                <a:off x="62484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R</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28" name="Text Box 38">
                <a:extLst>
                  <a:ext uri="{FF2B5EF4-FFF2-40B4-BE49-F238E27FC236}">
                    <a16:creationId xmlns:a16="http://schemas.microsoft.com/office/drawing/2014/main" id="{67F332D5-4E15-7D66-61B4-9FA44B9834E3}"/>
                  </a:ext>
                </a:extLst>
              </p:cNvPr>
              <p:cNvSpPr txBox="1">
                <a:spLocks noChangeArrowheads="1"/>
              </p:cNvSpPr>
              <p:nvPr/>
            </p:nvSpPr>
            <p:spPr bwMode="auto">
              <a:xfrm>
                <a:off x="75009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29" name="Text Box 39">
                <a:extLst>
                  <a:ext uri="{FF2B5EF4-FFF2-40B4-BE49-F238E27FC236}">
                    <a16:creationId xmlns:a16="http://schemas.microsoft.com/office/drawing/2014/main" id="{E88CE2A9-1789-F32D-F10D-FD18F33C9289}"/>
                  </a:ext>
                </a:extLst>
              </p:cNvPr>
              <p:cNvSpPr txBox="1">
                <a:spLocks noChangeArrowheads="1"/>
              </p:cNvSpPr>
              <p:nvPr/>
            </p:nvSpPr>
            <p:spPr bwMode="auto">
              <a:xfrm>
                <a:off x="93726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least favorite</a:t>
                </a:r>
              </a:p>
            </p:txBody>
          </p:sp>
        </p:grpSp>
        <p:grpSp>
          <p:nvGrpSpPr>
            <p:cNvPr id="7" name="Group 6" descr="Arrows connecting labels to corresponding columns&#10;">
              <a:extLst>
                <a:ext uri="{FF2B5EF4-FFF2-40B4-BE49-F238E27FC236}">
                  <a16:creationId xmlns:a16="http://schemas.microsoft.com/office/drawing/2014/main" id="{B6A16AC0-45D4-072F-7A1E-7B0352DFF23C}"/>
                </a:ext>
              </a:extLst>
            </p:cNvPr>
            <p:cNvGrpSpPr/>
            <p:nvPr/>
          </p:nvGrpSpPr>
          <p:grpSpPr>
            <a:xfrm>
              <a:off x="3352800" y="4225635"/>
              <a:ext cx="6324600" cy="163513"/>
              <a:chOff x="3352800" y="3352800"/>
              <a:chExt cx="6324600" cy="163513"/>
            </a:xfrm>
          </p:grpSpPr>
          <p:sp>
            <p:nvSpPr>
              <p:cNvPr id="8" name="Line 40">
                <a:extLst>
                  <a:ext uri="{FF2B5EF4-FFF2-40B4-BE49-F238E27FC236}">
                    <a16:creationId xmlns:a16="http://schemas.microsoft.com/office/drawing/2014/main" id="{BD593964-A1B9-870B-E5F9-82C2CBC7D70D}"/>
                  </a:ext>
                </a:extLst>
              </p:cNvPr>
              <p:cNvSpPr>
                <a:spLocks noChangeShapeType="1"/>
              </p:cNvSpPr>
              <p:nvPr/>
            </p:nvSpPr>
            <p:spPr bwMode="auto">
              <a:xfrm>
                <a:off x="9677400" y="3363913"/>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9" name="Line 41">
                <a:extLst>
                  <a:ext uri="{FF2B5EF4-FFF2-40B4-BE49-F238E27FC236}">
                    <a16:creationId xmlns:a16="http://schemas.microsoft.com/office/drawing/2014/main" id="{CD1270FE-A7DF-082F-8B0E-CF931677AFC0}"/>
                  </a:ext>
                </a:extLst>
              </p:cNvPr>
              <p:cNvSpPr>
                <a:spLocks noChangeShapeType="1"/>
              </p:cNvSpPr>
              <p:nvPr/>
            </p:nvSpPr>
            <p:spPr bwMode="auto">
              <a:xfrm>
                <a:off x="77724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0" name="Line 42">
                <a:extLst>
                  <a:ext uri="{FF2B5EF4-FFF2-40B4-BE49-F238E27FC236}">
                    <a16:creationId xmlns:a16="http://schemas.microsoft.com/office/drawing/2014/main" id="{E7ACEA3C-19C0-F31F-3DDF-197C2A947153}"/>
                  </a:ext>
                </a:extLst>
              </p:cNvPr>
              <p:cNvSpPr>
                <a:spLocks noChangeShapeType="1"/>
              </p:cNvSpPr>
              <p:nvPr/>
            </p:nvSpPr>
            <p:spPr bwMode="auto">
              <a:xfrm>
                <a:off x="54102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1" name="Line 43">
                <a:extLst>
                  <a:ext uri="{FF2B5EF4-FFF2-40B4-BE49-F238E27FC236}">
                    <a16:creationId xmlns:a16="http://schemas.microsoft.com/office/drawing/2014/main" id="{4F029B87-4520-2894-F41F-FA2A99351B96}"/>
                  </a:ext>
                </a:extLst>
              </p:cNvPr>
              <p:cNvSpPr>
                <a:spLocks noChangeShapeType="1"/>
              </p:cNvSpPr>
              <p:nvPr/>
            </p:nvSpPr>
            <p:spPr bwMode="auto">
              <a:xfrm>
                <a:off x="33528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grpSp>
      </p:grpSp>
    </p:spTree>
    <p:extLst>
      <p:ext uri="{BB962C8B-B14F-4D97-AF65-F5344CB8AC3E}">
        <p14:creationId xmlns:p14="http://schemas.microsoft.com/office/powerpoint/2010/main" val="413399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a:t>O-notation etc</a:t>
            </a:r>
          </a:p>
        </p:txBody>
      </p:sp>
      <mc:AlternateContent xmlns:mc="http://schemas.openxmlformats.org/markup-compatibility/2006" xmlns:a14="http://schemas.microsoft.com/office/drawing/2010/main">
        <mc:Choice Requires="a14">
          <p:sp>
            <p:nvSpPr>
              <p:cNvPr id="11268" name="Rectangle 3"/>
              <p:cNvSpPr>
                <a:spLocks noGrp="1" noChangeArrowheads="1"/>
              </p:cNvSpPr>
              <p:nvPr>
                <p:ph idx="1"/>
              </p:nvPr>
            </p:nvSpPr>
            <p:spPr>
              <a:xfrm>
                <a:off x="628649" y="1462642"/>
                <a:ext cx="10325677" cy="5200045"/>
              </a:xfrm>
            </p:spPr>
            <p:txBody>
              <a:bodyPr>
                <a:noAutofit/>
              </a:bodyPr>
              <a:lstStyle/>
              <a:p>
                <a:pPr eaLnBrk="1" hangingPunct="1"/>
                <a:r>
                  <a:rPr lang="en-US" altLang="en-US" sz="2800" dirty="0"/>
                  <a:t>Given two positive functions </a:t>
                </a:r>
                <a14:m>
                  <m:oMath xmlns:m="http://schemas.openxmlformats.org/officeDocument/2006/math">
                    <m:r>
                      <a:rPr lang="en-US" altLang="en-US" sz="2800" b="1" i="1" dirty="0" smtClean="0">
                        <a:solidFill>
                          <a:srgbClr val="0066CC"/>
                        </a:solidFill>
                        <a:latin typeface="Cambria Math" panose="02040503050406030204" pitchFamily="18" charset="0"/>
                      </a:rPr>
                      <m:t>𝒇</m:t>
                    </m:r>
                  </m:oMath>
                </a14:m>
                <a:r>
                  <a:rPr lang="en-US" altLang="en-US" sz="2800" dirty="0"/>
                  <a:t> and </a:t>
                </a:r>
                <a14:m>
                  <m:oMath xmlns:m="http://schemas.openxmlformats.org/officeDocument/2006/math">
                    <m:r>
                      <a:rPr lang="en-US" altLang="en-US" sz="2800" b="1" i="1" dirty="0" smtClean="0">
                        <a:solidFill>
                          <a:srgbClr val="0066CC"/>
                        </a:solidFill>
                        <a:latin typeface="Cambria Math" panose="02040503050406030204" pitchFamily="18" charset="0"/>
                      </a:rPr>
                      <m:t>𝒈</m:t>
                    </m:r>
                  </m:oMath>
                </a14:m>
                <a:endParaRPr lang="en-US" altLang="en-US" sz="2800" b="1" dirty="0">
                  <a:solidFill>
                    <a:srgbClr val="0066CC"/>
                  </a:solidFill>
                </a:endParaRPr>
              </a:p>
              <a:p>
                <a:pPr lvl="1" eaLnBrk="1" hangingPunct="1"/>
                <a14:m>
                  <m:oMath xmlns:m="http://schemas.openxmlformats.org/officeDocument/2006/math">
                    <m:r>
                      <a:rPr lang="en-US" altLang="en-US" sz="2400" b="1" i="1" dirty="0" smtClean="0">
                        <a:solidFill>
                          <a:srgbClr val="0066CC"/>
                        </a:solidFill>
                        <a:latin typeface="Cambria Math" panose="02040503050406030204" pitchFamily="18" charset="0"/>
                      </a:rPr>
                      <m:t>𝒇</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smtClean="0">
                        <a:solidFill>
                          <a:srgbClr val="0066CC"/>
                        </a:solidFill>
                        <a:latin typeface="Cambria Math" panose="02040503050406030204" pitchFamily="18" charset="0"/>
                      </a:rPr>
                      <m:t>)</m:t>
                    </m:r>
                  </m:oMath>
                </a14:m>
                <a:r>
                  <a:rPr lang="en-US" altLang="en-US" sz="2400" dirty="0"/>
                  <a:t> is </a:t>
                </a:r>
                <a14:m>
                  <m:oMath xmlns:m="http://schemas.openxmlformats.org/officeDocument/2006/math">
                    <m:r>
                      <a:rPr lang="en-US" altLang="en-US" sz="2400" b="1" i="1" dirty="0" smtClean="0">
                        <a:solidFill>
                          <a:srgbClr val="C00000"/>
                        </a:solidFill>
                        <a:latin typeface="Cambria Math" panose="02040503050406030204" pitchFamily="18" charset="0"/>
                      </a:rPr>
                      <m:t>𝑶</m:t>
                    </m:r>
                    <m:r>
                      <a:rPr lang="en-US" altLang="en-US" sz="2400" b="1" i="1" dirty="0" smtClean="0">
                        <a:solidFill>
                          <a:srgbClr val="C00000"/>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𝒈</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smtClean="0">
                        <a:solidFill>
                          <a:srgbClr val="0066CC"/>
                        </a:solidFill>
                        <a:latin typeface="Cambria Math" panose="02040503050406030204" pitchFamily="18" charset="0"/>
                      </a:rPr>
                      <m:t>))</m:t>
                    </m:r>
                    <m:r>
                      <a:rPr lang="en-US" altLang="en-US" sz="2400" i="1" dirty="0" smtClean="0">
                        <a:latin typeface="Cambria Math" panose="02040503050406030204" pitchFamily="18" charset="0"/>
                      </a:rPr>
                      <m:t>  </m:t>
                    </m:r>
                  </m:oMath>
                </a14:m>
                <a:r>
                  <a:rPr lang="en-US" altLang="en-US" sz="2400" dirty="0" err="1"/>
                  <a:t>iff</a:t>
                </a:r>
                <a:r>
                  <a:rPr lang="en-US" altLang="en-US" sz="2400" dirty="0"/>
                  <a:t> there is a constant </a:t>
                </a:r>
                <a14:m>
                  <m:oMath xmlns:m="http://schemas.openxmlformats.org/officeDocument/2006/math">
                    <m:r>
                      <a:rPr lang="en-US" altLang="en-US" sz="2400" b="1" i="1" dirty="0" smtClean="0">
                        <a:solidFill>
                          <a:srgbClr val="0066CC"/>
                        </a:solidFill>
                        <a:latin typeface="Cambria Math" panose="02040503050406030204" pitchFamily="18" charset="0"/>
                      </a:rPr>
                      <m:t>𝒄</m:t>
                    </m:r>
                    <m:r>
                      <a:rPr lang="en-US" altLang="en-US" sz="2400" b="0" i="1" dirty="0" smtClean="0">
                        <a:solidFill>
                          <a:srgbClr val="0066CC"/>
                        </a:solidFill>
                        <a:latin typeface="Cambria Math" panose="02040503050406030204" pitchFamily="18" charset="0"/>
                      </a:rPr>
                      <m:t> </m:t>
                    </m:r>
                    <m:r>
                      <a:rPr lang="en-US" altLang="en-US" sz="2400" i="1" dirty="0">
                        <a:solidFill>
                          <a:srgbClr val="0066CC"/>
                        </a:solidFill>
                        <a:latin typeface="Cambria Math" panose="02040503050406030204" pitchFamily="18" charset="0"/>
                        <a:sym typeface="Symbol" panose="05050102010706020507" pitchFamily="18" charset="2"/>
                      </a:rPr>
                      <m:t></m:t>
                    </m:r>
                    <m:r>
                      <a:rPr lang="en-US" altLang="en-US" sz="2400" b="1" i="1" dirty="0" smtClean="0">
                        <a:solidFill>
                          <a:srgbClr val="0066CC"/>
                        </a:solidFill>
                        <a:latin typeface="Cambria Math" panose="02040503050406030204" pitchFamily="18" charset="0"/>
                        <a:sym typeface="Symbol" panose="05050102010706020507" pitchFamily="18" charset="2"/>
                      </a:rPr>
                      <m:t> </m:t>
                    </m:r>
                    <m:r>
                      <a:rPr lang="en-US" altLang="en-US" sz="2400" b="1" i="1" dirty="0">
                        <a:solidFill>
                          <a:srgbClr val="0066CC"/>
                        </a:solidFill>
                        <a:latin typeface="Cambria Math" panose="02040503050406030204" pitchFamily="18" charset="0"/>
                      </a:rPr>
                      <m:t>𝟎</m:t>
                    </m:r>
                  </m:oMath>
                </a14:m>
                <a:r>
                  <a:rPr lang="en-US" altLang="en-US" sz="2400" dirty="0"/>
                  <a:t>                                                          				      so that </a:t>
                </a:r>
                <a14:m>
                  <m:oMath xmlns:m="http://schemas.openxmlformats.org/officeDocument/2006/math">
                    <m:r>
                      <a:rPr lang="en-US" altLang="en-US" sz="2400" b="1" i="1" dirty="0" smtClean="0">
                        <a:solidFill>
                          <a:srgbClr val="0066CC"/>
                        </a:solidFill>
                        <a:latin typeface="Cambria Math" panose="02040503050406030204" pitchFamily="18" charset="0"/>
                      </a:rPr>
                      <m:t>𝒇</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t> is eventually always </a:t>
                </a:r>
                <a14:m>
                  <m:oMath xmlns:m="http://schemas.openxmlformats.org/officeDocument/2006/math">
                    <m:r>
                      <a:rPr lang="en-US" altLang="en-US" sz="2400" b="1" i="1" dirty="0" smtClean="0">
                        <a:solidFill>
                          <a:srgbClr val="C00000"/>
                        </a:solidFill>
                        <a:latin typeface="Cambria Math" panose="02040503050406030204" pitchFamily="18" charset="0"/>
                        <a:sym typeface="Symbol" panose="05050102010706020507" pitchFamily="18" charset="2"/>
                      </a:rPr>
                      <m:t></m:t>
                    </m:r>
                    <m:r>
                      <a:rPr lang="en-US" altLang="en-US" sz="2400" i="1" dirty="0">
                        <a:latin typeface="Cambria Math" panose="02040503050406030204" pitchFamily="18" charset="0"/>
                      </a:rPr>
                      <m:t> </m:t>
                    </m:r>
                    <m:r>
                      <a:rPr lang="en-US" altLang="en-US" sz="2400" b="1" i="1" dirty="0" smtClean="0">
                        <a:solidFill>
                          <a:srgbClr val="0066CC"/>
                        </a:solidFill>
                        <a:latin typeface="Cambria Math" panose="02040503050406030204" pitchFamily="18" charset="0"/>
                      </a:rPr>
                      <m:t>𝒄</m:t>
                    </m:r>
                    <m:r>
                      <a:rPr lang="en-US" altLang="en-US" sz="2400" b="1" i="1" dirty="0" smtClean="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endParaRPr lang="en-US" altLang="en-US" sz="2400" b="1" dirty="0">
                  <a:solidFill>
                    <a:srgbClr val="0066CC"/>
                  </a:solidFill>
                </a:endParaRPr>
              </a:p>
              <a:p>
                <a:pPr lvl="1" eaLnBrk="1" hangingPunct="1"/>
                <a:endParaRPr lang="en-US" altLang="en-US" sz="100" b="1" dirty="0">
                  <a:solidFill>
                    <a:srgbClr val="0066CC"/>
                  </a:solidFill>
                </a:endParaRPr>
              </a:p>
              <a:p>
                <a:pPr lvl="1"/>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t> is </a:t>
                </a:r>
                <a14:m>
                  <m:oMath xmlns:m="http://schemas.openxmlformats.org/officeDocument/2006/math">
                    <m:r>
                      <a:rPr lang="en-US" altLang="en-US" sz="2400" b="1" i="1" dirty="0" smtClean="0">
                        <a:solidFill>
                          <a:srgbClr val="C00000"/>
                        </a:solidFill>
                        <a:latin typeface="Cambria Math" panose="02040503050406030204" pitchFamily="18" charset="0"/>
                      </a:rPr>
                      <m:t>𝒐</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r>
                      <a:rPr lang="en-US" altLang="en-US" sz="2400" i="1" dirty="0">
                        <a:solidFill>
                          <a:prstClr val="black"/>
                        </a:solidFill>
                        <a:latin typeface="Cambria Math" panose="02040503050406030204" pitchFamily="18" charset="0"/>
                      </a:rPr>
                      <m:t> </m:t>
                    </m:r>
                  </m:oMath>
                </a14:m>
                <a:r>
                  <a:rPr lang="en-US" altLang="en-US" sz="2400" dirty="0" err="1"/>
                  <a:t>iff</a:t>
                </a:r>
                <a:r>
                  <a:rPr lang="en-US" altLang="en-US" sz="2400" dirty="0"/>
                  <a:t> for every constant </a:t>
                </a:r>
                <a14:m>
                  <m:oMath xmlns:m="http://schemas.openxmlformats.org/officeDocument/2006/math">
                    <m:r>
                      <a:rPr lang="en-US" altLang="en-US" b="1" i="1" dirty="0">
                        <a:solidFill>
                          <a:srgbClr val="0066CC"/>
                        </a:solidFill>
                        <a:latin typeface="Cambria Math" panose="02040503050406030204" pitchFamily="18" charset="0"/>
                      </a:rPr>
                      <m:t>𝒄</m:t>
                    </m:r>
                    <m:r>
                      <a:rPr lang="en-US" altLang="en-US" i="1" dirty="0">
                        <a:solidFill>
                          <a:srgbClr val="0066CC"/>
                        </a:solidFill>
                        <a:latin typeface="Cambria Math" panose="02040503050406030204" pitchFamily="18" charset="0"/>
                      </a:rPr>
                      <m:t> </m:t>
                    </m:r>
                    <m:r>
                      <a:rPr lang="en-US" altLang="en-US" i="1" dirty="0">
                        <a:solidFill>
                          <a:srgbClr val="0066CC"/>
                        </a:solidFill>
                        <a:latin typeface="Cambria Math" panose="02040503050406030204" pitchFamily="18" charset="0"/>
                        <a:sym typeface="Symbol" panose="05050102010706020507" pitchFamily="18" charset="2"/>
                      </a:rPr>
                      <m:t></m:t>
                    </m:r>
                    <m:r>
                      <a:rPr lang="en-US" altLang="en-US" b="1" i="1" dirty="0">
                        <a:solidFill>
                          <a:srgbClr val="0066CC"/>
                        </a:solidFill>
                        <a:latin typeface="Cambria Math" panose="02040503050406030204" pitchFamily="18" charset="0"/>
                        <a:sym typeface="Symbol" panose="05050102010706020507" pitchFamily="18" charset="2"/>
                      </a:rPr>
                      <m:t> </m:t>
                    </m:r>
                    <m:r>
                      <a:rPr lang="en-US" altLang="en-US" b="1" i="1" dirty="0">
                        <a:solidFill>
                          <a:srgbClr val="0066CC"/>
                        </a:solidFill>
                        <a:latin typeface="Cambria Math" panose="02040503050406030204" pitchFamily="18" charset="0"/>
                      </a:rPr>
                      <m:t>𝟎</m:t>
                    </m:r>
                  </m:oMath>
                </a14:m>
                <a:r>
                  <a:rPr lang="en-US" altLang="en-US" sz="2400" dirty="0"/>
                  <a:t>                                                               				      </a:t>
                </a:r>
                <a14:m>
                  <m:oMath xmlns:m="http://schemas.openxmlformats.org/officeDocument/2006/math">
                    <m:r>
                      <a:rPr lang="en-US" altLang="en-US" b="1" i="1" dirty="0">
                        <a:solidFill>
                          <a:srgbClr val="0066CC"/>
                        </a:solidFill>
                        <a:latin typeface="Cambria Math" panose="02040503050406030204" pitchFamily="18" charset="0"/>
                      </a:rPr>
                      <m:t>𝒇</m:t>
                    </m:r>
                    <m:r>
                      <a:rPr lang="en-US" altLang="en-US" b="1"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𝒏</m:t>
                    </m:r>
                    <m:r>
                      <a:rPr lang="en-US" altLang="en-US" b="1" i="1" dirty="0">
                        <a:solidFill>
                          <a:srgbClr val="0066CC"/>
                        </a:solidFill>
                        <a:latin typeface="Cambria Math" panose="02040503050406030204" pitchFamily="18" charset="0"/>
                      </a:rPr>
                      <m:t>)</m:t>
                    </m:r>
                  </m:oMath>
                </a14:m>
                <a:r>
                  <a:rPr lang="en-US" altLang="en-US" dirty="0"/>
                  <a:t> is eventually always </a:t>
                </a:r>
                <a14:m>
                  <m:oMath xmlns:m="http://schemas.openxmlformats.org/officeDocument/2006/math">
                    <m:r>
                      <a:rPr lang="en-US" altLang="en-US" b="1" i="1" dirty="0">
                        <a:solidFill>
                          <a:srgbClr val="C00000"/>
                        </a:solidFill>
                        <a:latin typeface="Cambria Math" panose="02040503050406030204" pitchFamily="18" charset="0"/>
                        <a:sym typeface="Symbol" panose="05050102010706020507" pitchFamily="18" charset="2"/>
                      </a:rPr>
                      <m:t></m:t>
                    </m:r>
                    <m:r>
                      <a:rPr lang="en-US" altLang="en-US" i="1" dirty="0">
                        <a:latin typeface="Cambria Math" panose="02040503050406030204" pitchFamily="18" charset="0"/>
                      </a:rPr>
                      <m:t> </m:t>
                    </m:r>
                    <m:r>
                      <a:rPr lang="en-US" altLang="en-US" b="1" i="1" dirty="0">
                        <a:solidFill>
                          <a:srgbClr val="0066CC"/>
                        </a:solidFill>
                        <a:latin typeface="Cambria Math" panose="02040503050406030204" pitchFamily="18" charset="0"/>
                      </a:rPr>
                      <m:t>𝒄</m:t>
                    </m:r>
                    <m:r>
                      <a:rPr lang="en-US" altLang="en-US" b="1"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𝒈</m:t>
                    </m:r>
                    <m:r>
                      <a:rPr lang="en-US" altLang="en-US" b="1"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𝒏</m:t>
                    </m:r>
                    <m:r>
                      <a:rPr lang="en-US" altLang="en-US" b="1" i="1" dirty="0">
                        <a:solidFill>
                          <a:srgbClr val="0066CC"/>
                        </a:solidFill>
                        <a:latin typeface="Cambria Math" panose="02040503050406030204" pitchFamily="18" charset="0"/>
                      </a:rPr>
                      <m:t>)</m:t>
                    </m:r>
                  </m:oMath>
                </a14:m>
                <a:endParaRPr lang="en-US" altLang="en-US" sz="2400" dirty="0"/>
              </a:p>
              <a:p>
                <a:pPr lvl="1"/>
                <a:endParaRPr lang="en-US" altLang="en-US" sz="700" dirty="0"/>
              </a:p>
              <a:p>
                <a:pPr lvl="1"/>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solidFill>
                      <a:prstClr val="black"/>
                    </a:solidFill>
                  </a:rPr>
                  <a:t> is </a:t>
                </a:r>
                <a14:m>
                  <m:oMath xmlns:m="http://schemas.openxmlformats.org/officeDocument/2006/math">
                    <m:r>
                      <a:rPr lang="en-US" altLang="en-US" sz="2400" b="1" i="0" dirty="0" smtClean="0">
                        <a:solidFill>
                          <a:srgbClr val="C00000"/>
                        </a:solidFill>
                        <a:latin typeface="Cambria Math" panose="02040503050406030204" pitchFamily="18" charset="0"/>
                      </a:rPr>
                      <m:t>𝛀</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r>
                      <a:rPr lang="en-US" altLang="en-US" sz="2400" i="1" dirty="0">
                        <a:solidFill>
                          <a:prstClr val="black"/>
                        </a:solidFill>
                        <a:latin typeface="Cambria Math" panose="02040503050406030204" pitchFamily="18" charset="0"/>
                      </a:rPr>
                      <m:t> </m:t>
                    </m:r>
                  </m:oMath>
                </a14:m>
                <a:r>
                  <a:rPr lang="en-US" altLang="en-US" sz="2400" dirty="0" err="1"/>
                  <a:t>iff</a:t>
                </a:r>
                <a:r>
                  <a:rPr lang="en-US" altLang="en-US" sz="2400" dirty="0"/>
                  <a:t> there is a constant </a:t>
                </a:r>
                <a14:m>
                  <m:oMath xmlns:m="http://schemas.openxmlformats.org/officeDocument/2006/math">
                    <m:r>
                      <a:rPr lang="en-US" altLang="en-US" sz="2400" b="1" i="1" smtClean="0">
                        <a:solidFill>
                          <a:srgbClr val="0066CC"/>
                        </a:solidFill>
                        <a:latin typeface="Cambria Math" panose="02040503050406030204" pitchFamily="18" charset="0"/>
                      </a:rPr>
                      <m:t>𝜺</m:t>
                    </m:r>
                    <m:r>
                      <a:rPr lang="en-US" altLang="en-US" sz="2400" b="1" i="1" smtClean="0">
                        <a:solidFill>
                          <a:srgbClr val="0066CC"/>
                        </a:solidFill>
                        <a:latin typeface="Cambria Math" panose="02040503050406030204" pitchFamily="18" charset="0"/>
                      </a:rPr>
                      <m:t>&gt;</m:t>
                    </m:r>
                    <m:r>
                      <a:rPr lang="en-US" altLang="en-US" sz="2400" b="1" i="1" smtClean="0">
                        <a:solidFill>
                          <a:srgbClr val="0066CC"/>
                        </a:solidFill>
                        <a:latin typeface="Cambria Math" panose="02040503050406030204" pitchFamily="18" charset="0"/>
                      </a:rPr>
                      <m:t>𝟎</m:t>
                    </m:r>
                  </m:oMath>
                </a14:m>
                <a:r>
                  <a:rPr lang="en-US" altLang="en-US" sz="2400" dirty="0">
                    <a:solidFill>
                      <a:srgbClr val="0066CC"/>
                    </a:solidFill>
                  </a:rPr>
                  <a:t> </a:t>
                </a:r>
                <a:r>
                  <a:rPr lang="en-US" altLang="en-US" sz="2400" dirty="0"/>
                  <a:t>so that</a:t>
                </a:r>
                <a:r>
                  <a:rPr lang="en-US" altLang="en-US" sz="2400" b="1" dirty="0">
                    <a:solidFill>
                      <a:srgbClr val="0066CC"/>
                    </a:solidFill>
                  </a:rPr>
                  <a:t> </a:t>
                </a:r>
                <a14:m>
                  <m:oMath xmlns:m="http://schemas.openxmlformats.org/officeDocument/2006/math">
                    <m:r>
                      <a:rPr lang="en-US" altLang="en-US" sz="2400" b="1" i="1" smtClean="0">
                        <a:solidFill>
                          <a:srgbClr val="0066CC"/>
                        </a:solidFill>
                        <a:latin typeface="Cambria Math" panose="02040503050406030204" pitchFamily="18" charset="0"/>
                      </a:rPr>
                      <m:t>𝒇</m:t>
                    </m:r>
                    <m:d>
                      <m:dPr>
                        <m:ctrlPr>
                          <a:rPr lang="en-US" altLang="en-US" sz="2400" b="1" i="1" smtClean="0">
                            <a:solidFill>
                              <a:srgbClr val="0066CC"/>
                            </a:solidFill>
                            <a:latin typeface="Cambria Math" panose="02040503050406030204" pitchFamily="18" charset="0"/>
                          </a:rPr>
                        </m:ctrlPr>
                      </m:dPr>
                      <m:e>
                        <m:r>
                          <a:rPr lang="en-US" altLang="en-US" sz="2400" b="1" i="1" smtClean="0">
                            <a:solidFill>
                              <a:srgbClr val="0066CC"/>
                            </a:solidFill>
                            <a:latin typeface="Cambria Math" panose="02040503050406030204" pitchFamily="18" charset="0"/>
                          </a:rPr>
                          <m:t>𝒏</m:t>
                        </m:r>
                      </m:e>
                    </m:d>
                    <m:r>
                      <a:rPr lang="en-US" altLang="en-US" sz="2400" b="1" i="1" smtClean="0">
                        <a:solidFill>
                          <a:srgbClr val="C00000"/>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𝜺</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𝒈</m:t>
                    </m:r>
                    <m:r>
                      <a:rPr lang="en-US" altLang="en-US" sz="2400" b="1" i="1" smtClean="0">
                        <a:solidFill>
                          <a:srgbClr val="0066CC"/>
                        </a:solidFill>
                        <a:latin typeface="Cambria Math" panose="02040503050406030204" pitchFamily="18" charset="0"/>
                      </a:rPr>
                      <m:t>(</m:t>
                    </m:r>
                    <m:r>
                      <a:rPr lang="en-US" altLang="en-US" sz="2400" b="1" i="1" smtClean="0">
                        <a:solidFill>
                          <a:srgbClr val="0066CC"/>
                        </a:solidFill>
                        <a:latin typeface="Cambria Math" panose="02040503050406030204" pitchFamily="18" charset="0"/>
                      </a:rPr>
                      <m:t>𝒏</m:t>
                    </m:r>
                    <m:r>
                      <a:rPr lang="en-US" altLang="en-US" sz="2400" b="1" i="1" smtClean="0">
                        <a:solidFill>
                          <a:srgbClr val="0066CC"/>
                        </a:solidFill>
                        <a:latin typeface="Cambria Math" panose="02040503050406030204" pitchFamily="18" charset="0"/>
                      </a:rPr>
                      <m:t>)</m:t>
                    </m:r>
                  </m:oMath>
                </a14:m>
                <a:r>
                  <a:rPr lang="en-US" altLang="en-US" sz="2400" dirty="0">
                    <a:solidFill>
                      <a:srgbClr val="0066CC"/>
                    </a:solidFill>
                  </a:rPr>
                  <a:t> </a:t>
                </a:r>
                <a:r>
                  <a:rPr lang="en-US" altLang="en-US" sz="2400" dirty="0"/>
                  <a:t>for 								infinitely many values of </a:t>
                </a:r>
                <a14:m>
                  <m:oMath xmlns:m="http://schemas.openxmlformats.org/officeDocument/2006/math">
                    <m:r>
                      <a:rPr lang="en-US" altLang="en-US" sz="2400" b="1" i="1" dirty="0" smtClean="0">
                        <a:solidFill>
                          <a:srgbClr val="0066CC"/>
                        </a:solidFill>
                        <a:latin typeface="Cambria Math" panose="02040503050406030204" pitchFamily="18" charset="0"/>
                      </a:rPr>
                      <m:t>𝒏</m:t>
                    </m:r>
                  </m:oMath>
                </a14:m>
                <a:endParaRPr lang="en-US" altLang="en-US" sz="2400" b="1" dirty="0">
                  <a:solidFill>
                    <a:srgbClr val="0066CC"/>
                  </a:solidFill>
                </a:endParaRPr>
              </a:p>
              <a:p>
                <a:pPr lvl="1"/>
                <a14:m>
                  <m:oMath xmlns:m="http://schemas.openxmlformats.org/officeDocument/2006/math">
                    <m:r>
                      <a:rPr lang="en-US" altLang="en-US" sz="2400" b="1" i="1" dirty="0" smtClean="0">
                        <a:solidFill>
                          <a:srgbClr val="0066CC"/>
                        </a:solidFill>
                        <a:latin typeface="Cambria Math" panose="02040503050406030204" pitchFamily="18" charset="0"/>
                      </a:rPr>
                      <m:t>𝒇</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t> is </a:t>
                </a:r>
                <a14:m>
                  <m:oMath xmlns:m="http://schemas.openxmlformats.org/officeDocument/2006/math">
                    <m:r>
                      <a:rPr lang="en-US" altLang="en-US" sz="2400" b="1" i="1" dirty="0" smtClean="0">
                        <a:solidFill>
                          <a:srgbClr val="C00000"/>
                        </a:solidFill>
                        <a:latin typeface="Cambria Math" panose="02040503050406030204" pitchFamily="18" charset="0"/>
                      </a:rPr>
                      <m:t>𝝎</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r>
                      <a:rPr lang="en-US" altLang="en-US" sz="2400" i="1" dirty="0">
                        <a:solidFill>
                          <a:prstClr val="black"/>
                        </a:solidFill>
                        <a:latin typeface="Cambria Math" panose="02040503050406030204" pitchFamily="18" charset="0"/>
                      </a:rPr>
                      <m:t> </m:t>
                    </m:r>
                  </m:oMath>
                </a14:m>
                <a:r>
                  <a:rPr lang="en-US" altLang="en-US" sz="2400" dirty="0" err="1"/>
                  <a:t>iff</a:t>
                </a:r>
                <a:r>
                  <a:rPr lang="en-US" altLang="en-US" sz="2400" dirty="0"/>
                  <a:t> for every constant </a:t>
                </a:r>
                <a14:m>
                  <m:oMath xmlns:m="http://schemas.openxmlformats.org/officeDocument/2006/math">
                    <m:r>
                      <a:rPr lang="en-US" altLang="en-US" b="1" i="1" dirty="0">
                        <a:solidFill>
                          <a:srgbClr val="0066CC"/>
                        </a:solidFill>
                        <a:latin typeface="Cambria Math" panose="02040503050406030204" pitchFamily="18" charset="0"/>
                      </a:rPr>
                      <m:t>𝒄</m:t>
                    </m:r>
                    <m:r>
                      <a:rPr lang="en-US" altLang="en-US" i="1" dirty="0">
                        <a:solidFill>
                          <a:srgbClr val="0066CC"/>
                        </a:solidFill>
                        <a:latin typeface="Cambria Math" panose="02040503050406030204" pitchFamily="18" charset="0"/>
                      </a:rPr>
                      <m:t> </m:t>
                    </m:r>
                    <m:r>
                      <a:rPr lang="en-US" altLang="en-US" i="1" dirty="0">
                        <a:solidFill>
                          <a:srgbClr val="0066CC"/>
                        </a:solidFill>
                        <a:latin typeface="Cambria Math" panose="02040503050406030204" pitchFamily="18" charset="0"/>
                        <a:sym typeface="Symbol" panose="05050102010706020507" pitchFamily="18" charset="2"/>
                      </a:rPr>
                      <m:t></m:t>
                    </m:r>
                    <m:r>
                      <a:rPr lang="en-US" altLang="en-US" b="1" i="1" dirty="0">
                        <a:solidFill>
                          <a:srgbClr val="0066CC"/>
                        </a:solidFill>
                        <a:latin typeface="Cambria Math" panose="02040503050406030204" pitchFamily="18" charset="0"/>
                        <a:sym typeface="Symbol" panose="05050102010706020507" pitchFamily="18" charset="2"/>
                      </a:rPr>
                      <m:t> </m:t>
                    </m:r>
                    <m:r>
                      <a:rPr lang="en-US" altLang="en-US" b="1" i="1" dirty="0">
                        <a:solidFill>
                          <a:srgbClr val="0066CC"/>
                        </a:solidFill>
                        <a:latin typeface="Cambria Math" panose="02040503050406030204" pitchFamily="18" charset="0"/>
                      </a:rPr>
                      <m:t>𝟎</m:t>
                    </m:r>
                  </m:oMath>
                </a14:m>
                <a:r>
                  <a:rPr lang="en-US" altLang="en-US" sz="2400" dirty="0"/>
                  <a:t>                                                               				      </a:t>
                </a:r>
                <a14:m>
                  <m:oMath xmlns:m="http://schemas.openxmlformats.org/officeDocument/2006/math">
                    <m:r>
                      <a:rPr lang="en-US" altLang="en-US" b="1" i="1" dirty="0">
                        <a:solidFill>
                          <a:srgbClr val="0066CC"/>
                        </a:solidFill>
                        <a:latin typeface="Cambria Math" panose="02040503050406030204" pitchFamily="18" charset="0"/>
                      </a:rPr>
                      <m:t>𝒇</m:t>
                    </m:r>
                    <m:r>
                      <a:rPr lang="en-US" altLang="en-US" b="1"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𝒏</m:t>
                    </m:r>
                    <m:r>
                      <a:rPr lang="en-US" altLang="en-US" b="1" i="1" dirty="0">
                        <a:solidFill>
                          <a:srgbClr val="0066CC"/>
                        </a:solidFill>
                        <a:latin typeface="Cambria Math" panose="02040503050406030204" pitchFamily="18" charset="0"/>
                      </a:rPr>
                      <m:t>)</m:t>
                    </m:r>
                  </m:oMath>
                </a14:m>
                <a:r>
                  <a:rPr lang="en-US" altLang="en-US" dirty="0"/>
                  <a:t> is eventually always </a:t>
                </a:r>
                <a14:m>
                  <m:oMath xmlns:m="http://schemas.openxmlformats.org/officeDocument/2006/math">
                    <m:r>
                      <a:rPr lang="en-US" altLang="en-US" b="0" i="1" dirty="0" smtClean="0">
                        <a:solidFill>
                          <a:srgbClr val="C00000"/>
                        </a:solidFill>
                        <a:latin typeface="Cambria Math" panose="02040503050406030204" pitchFamily="18" charset="0"/>
                        <a:sym typeface="Symbol" panose="05050102010706020507" pitchFamily="18" charset="2"/>
                      </a:rPr>
                      <m:t>≥</m:t>
                    </m:r>
                    <m:r>
                      <a:rPr lang="en-US" altLang="en-US" i="1" dirty="0">
                        <a:latin typeface="Cambria Math" panose="02040503050406030204" pitchFamily="18" charset="0"/>
                      </a:rPr>
                      <m:t> </m:t>
                    </m:r>
                    <m:r>
                      <a:rPr lang="en-US" altLang="en-US" b="1" i="1" dirty="0">
                        <a:solidFill>
                          <a:srgbClr val="0066CC"/>
                        </a:solidFill>
                        <a:latin typeface="Cambria Math" panose="02040503050406030204" pitchFamily="18" charset="0"/>
                      </a:rPr>
                      <m:t>𝒄</m:t>
                    </m:r>
                    <m:r>
                      <a:rPr lang="en-US" altLang="en-US" b="1"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𝒈</m:t>
                    </m:r>
                    <m:r>
                      <a:rPr lang="en-US" altLang="en-US" b="1" i="1" dirty="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𝒏</m:t>
                    </m:r>
                    <m:r>
                      <a:rPr lang="en-US" altLang="en-US" b="1" i="1" dirty="0">
                        <a:solidFill>
                          <a:srgbClr val="0066CC"/>
                        </a:solidFill>
                        <a:latin typeface="Cambria Math" panose="02040503050406030204" pitchFamily="18" charset="0"/>
                      </a:rPr>
                      <m:t>)</m:t>
                    </m:r>
                  </m:oMath>
                </a14:m>
                <a:endParaRPr lang="en-US" altLang="en-US" sz="2400" b="1" dirty="0">
                  <a:solidFill>
                    <a:srgbClr val="0066CC"/>
                  </a:solidFill>
                </a:endParaRPr>
              </a:p>
              <a:p>
                <a:pPr lvl="2"/>
                <a:endParaRPr lang="en-US" altLang="en-US" sz="700" b="1" dirty="0">
                  <a:solidFill>
                    <a:srgbClr val="0066CC"/>
                  </a:solidFill>
                </a:endParaRPr>
              </a:p>
              <a:p>
                <a:pPr lvl="1"/>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solidFill>
                      <a:prstClr val="black"/>
                    </a:solidFill>
                  </a:rPr>
                  <a:t> is </a:t>
                </a:r>
                <a14:m>
                  <m:oMath xmlns:m="http://schemas.openxmlformats.org/officeDocument/2006/math">
                    <m:r>
                      <a:rPr lang="en-US" altLang="en-US" sz="2400" b="1" i="0" dirty="0" smtClean="0">
                        <a:solidFill>
                          <a:srgbClr val="C00000"/>
                        </a:solidFill>
                        <a:latin typeface="Cambria Math" panose="02040503050406030204" pitchFamily="18" charset="0"/>
                      </a:rPr>
                      <m:t>𝚯</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r>
                      <a:rPr lang="en-US" altLang="en-US" sz="2400" i="1" dirty="0">
                        <a:solidFill>
                          <a:prstClr val="black"/>
                        </a:solidFill>
                        <a:latin typeface="Cambria Math" panose="02040503050406030204" pitchFamily="18" charset="0"/>
                      </a:rPr>
                      <m:t> </m:t>
                    </m:r>
                  </m:oMath>
                </a14:m>
                <a:r>
                  <a:rPr lang="en-US" altLang="en-US" sz="2400" dirty="0" err="1"/>
                  <a:t>iff</a:t>
                </a:r>
                <a:r>
                  <a:rPr lang="en-US" altLang="en-US" sz="2400" dirty="0"/>
                  <a:t> </a:t>
                </a:r>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solidFill>
                      <a:prstClr val="black"/>
                    </a:solidFill>
                  </a:rPr>
                  <a:t> is </a:t>
                </a:r>
                <a14:m>
                  <m:oMath xmlns:m="http://schemas.openxmlformats.org/officeDocument/2006/math">
                    <m:r>
                      <a:rPr lang="en-US" altLang="en-US" sz="2400" b="1" i="1" dirty="0">
                        <a:solidFill>
                          <a:srgbClr val="C00000"/>
                        </a:solidFill>
                        <a:latin typeface="Cambria Math" panose="02040503050406030204" pitchFamily="18" charset="0"/>
                      </a:rPr>
                      <m:t>𝑶</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r>
                      <a:rPr lang="en-US" altLang="en-US" sz="2400" i="1" dirty="0">
                        <a:solidFill>
                          <a:prstClr val="black"/>
                        </a:solidFill>
                        <a:latin typeface="Cambria Math" panose="02040503050406030204" pitchFamily="18" charset="0"/>
                      </a:rPr>
                      <m:t> </m:t>
                    </m:r>
                  </m:oMath>
                </a14:m>
                <a:r>
                  <a:rPr lang="en-US" altLang="en-US" sz="2400" dirty="0"/>
                  <a:t>and </a:t>
                </a:r>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solidFill>
                      <a:prstClr val="black"/>
                    </a:solidFill>
                  </a:rPr>
                  <a:t> is </a:t>
                </a:r>
                <a14:m>
                  <m:oMath xmlns:m="http://schemas.openxmlformats.org/officeDocument/2006/math">
                    <m:r>
                      <a:rPr lang="en-US" altLang="en-US" sz="2400" b="1" dirty="0">
                        <a:solidFill>
                          <a:srgbClr val="C00000"/>
                        </a:solidFill>
                        <a:latin typeface="Cambria Math" panose="02040503050406030204" pitchFamily="18" charset="0"/>
                      </a:rPr>
                      <m:t>𝛀</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r>
                      <a:rPr lang="en-US" altLang="en-US" sz="2400" i="1" dirty="0">
                        <a:solidFill>
                          <a:prstClr val="black"/>
                        </a:solidFill>
                        <a:latin typeface="Cambria Math" panose="02040503050406030204" pitchFamily="18" charset="0"/>
                      </a:rPr>
                      <m:t> </m:t>
                    </m:r>
                  </m:oMath>
                </a14:m>
                <a:endParaRPr lang="en-US" altLang="en-US" sz="2400" b="1" dirty="0">
                  <a:solidFill>
                    <a:srgbClr val="0033CC"/>
                  </a:solidFill>
                </a:endParaRPr>
              </a:p>
            </p:txBody>
          </p:sp>
        </mc:Choice>
        <mc:Fallback xmlns="">
          <p:sp>
            <p:nvSpPr>
              <p:cNvPr id="11268" name="Rectangle 3"/>
              <p:cNvSpPr>
                <a:spLocks noGrp="1" noRot="1" noChangeAspect="1" noMove="1" noResize="1" noEditPoints="1" noAdjustHandles="1" noChangeArrowheads="1" noChangeShapeType="1" noTextEdit="1"/>
              </p:cNvSpPr>
              <p:nvPr>
                <p:ph idx="1"/>
              </p:nvPr>
            </p:nvSpPr>
            <p:spPr>
              <a:xfrm>
                <a:off x="628649" y="1462642"/>
                <a:ext cx="10325677" cy="5200045"/>
              </a:xfrm>
              <a:blipFill>
                <a:blip r:embed="rId3"/>
                <a:stretch>
                  <a:fillRect l="-1063" t="-1993"/>
                </a:stretch>
              </a:blipFill>
            </p:spPr>
            <p:txBody>
              <a:bodyPr/>
              <a:lstStyle/>
              <a:p>
                <a:r>
                  <a:rPr lang="en-US">
                    <a:noFill/>
                  </a:rPr>
                  <a:t> </a:t>
                </a:r>
              </a:p>
            </p:txBody>
          </p:sp>
        </mc:Fallback>
      </mc:AlternateContent>
      <p:sp>
        <p:nvSpPr>
          <p:cNvPr id="11266"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AC394341-05C0-4E87-B9CC-9B6EC9C352B0}" type="slidenum">
              <a:rPr lang="en-US" altLang="en-US" sz="1400">
                <a:latin typeface="+mn-lt"/>
              </a:rPr>
              <a:pPr/>
              <a:t>20</a:t>
            </a:fld>
            <a:endParaRPr lang="en-US" altLang="en-US" sz="1400" dirty="0">
              <a:latin typeface="+mn-lt"/>
            </a:endParaRPr>
          </a:p>
        </p:txBody>
      </p:sp>
      <mc:AlternateContent xmlns:mc="http://schemas.openxmlformats.org/markup-compatibility/2006" xmlns:a14="http://schemas.microsoft.com/office/drawing/2010/main">
        <mc:Choice Requires="a14">
          <p:sp>
            <p:nvSpPr>
              <p:cNvPr id="11269" name="Text Box 4"/>
              <p:cNvSpPr txBox="1">
                <a:spLocks noChangeArrowheads="1"/>
              </p:cNvSpPr>
              <p:nvPr/>
            </p:nvSpPr>
            <p:spPr bwMode="auto">
              <a:xfrm>
                <a:off x="838200" y="5707915"/>
                <a:ext cx="10521022" cy="8309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dirty="0"/>
                  <a:t>Note: The definition of “</a:t>
                </a:r>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solidFill>
                      <a:prstClr val="black"/>
                    </a:solidFill>
                    <a:latin typeface="Calibri" panose="020F0502020204030204"/>
                  </a:rPr>
                  <a:t> is </a:t>
                </a:r>
                <a14:m>
                  <m:oMath xmlns:m="http://schemas.openxmlformats.org/officeDocument/2006/math">
                    <m:r>
                      <a:rPr lang="en-US" altLang="en-US" sz="2400" b="1" dirty="0">
                        <a:solidFill>
                          <a:srgbClr val="C00000"/>
                        </a:solidFill>
                        <a:latin typeface="Cambria Math" panose="02040503050406030204" pitchFamily="18" charset="0"/>
                      </a:rPr>
                      <m:t>𝛀</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dirty="0"/>
                  <a:t>” is </a:t>
                </a:r>
                <a:r>
                  <a:rPr lang="en-US" altLang="en-US" i="1" dirty="0"/>
                  <a:t>almost</a:t>
                </a:r>
                <a:r>
                  <a:rPr lang="en-US" altLang="en-US" dirty="0"/>
                  <a:t> the same as “</a:t>
                </a:r>
                <a14:m>
                  <m:oMath xmlns:m="http://schemas.openxmlformats.org/officeDocument/2006/math">
                    <m:r>
                      <a:rPr lang="en-US" altLang="en-US" sz="2400" b="1" i="1" dirty="0">
                        <a:solidFill>
                          <a:srgbClr val="0066CC"/>
                        </a:solidFill>
                        <a:latin typeface="Cambria Math" panose="02040503050406030204" pitchFamily="18" charset="0"/>
                      </a:rPr>
                      <m:t>𝒇</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sz="2400" dirty="0">
                    <a:solidFill>
                      <a:prstClr val="black"/>
                    </a:solidFill>
                    <a:latin typeface="Calibri" panose="020F0502020204030204"/>
                  </a:rPr>
                  <a:t> is </a:t>
                </a:r>
                <a:r>
                  <a:rPr lang="en-US" altLang="en-US" sz="2400" b="1" dirty="0">
                    <a:solidFill>
                      <a:prstClr val="black"/>
                    </a:solidFill>
                    <a:latin typeface="Calibri" panose="020F0502020204030204"/>
                  </a:rPr>
                  <a:t>not</a:t>
                </a:r>
                <a:r>
                  <a:rPr lang="en-US" altLang="en-US" sz="2400" dirty="0">
                    <a:solidFill>
                      <a:prstClr val="black"/>
                    </a:solidFill>
                    <a:latin typeface="Calibri" panose="020F0502020204030204"/>
                  </a:rPr>
                  <a:t> </a:t>
                </a:r>
                <a14:m>
                  <m:oMath xmlns:m="http://schemas.openxmlformats.org/officeDocument/2006/math">
                    <m:r>
                      <a:rPr lang="en-US" altLang="en-US" sz="2400" b="1" i="1" dirty="0">
                        <a:solidFill>
                          <a:srgbClr val="C00000"/>
                        </a:solidFill>
                        <a:latin typeface="Cambria Math" panose="02040503050406030204" pitchFamily="18" charset="0"/>
                      </a:rPr>
                      <m:t>𝒐</m:t>
                    </m:r>
                    <m:r>
                      <a:rPr lang="en-US" altLang="en-US" sz="2400" b="1" i="1" dirty="0">
                        <a:solidFill>
                          <a:srgbClr val="C00000"/>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𝒈</m:t>
                    </m:r>
                    <m:r>
                      <a:rPr lang="en-US" altLang="en-US" sz="2400" b="1"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dirty="0">
                        <a:solidFill>
                          <a:srgbClr val="0066CC"/>
                        </a:solidFill>
                        <a:latin typeface="Cambria Math" panose="02040503050406030204" pitchFamily="18" charset="0"/>
                      </a:rPr>
                      <m:t>))</m:t>
                    </m:r>
                  </m:oMath>
                </a14:m>
                <a:r>
                  <a:rPr lang="en-US" altLang="en-US" dirty="0"/>
                  <a:t>”  </a:t>
                </a:r>
              </a:p>
              <a:p>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definition of “</a:t>
                </a:r>
                <a14:m>
                  <m:oMath xmlns:m="http://schemas.openxmlformats.org/officeDocument/2006/math">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𝒇</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𝒏</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m:t>
                    </m:r>
                  </m:oMath>
                </a14:m>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a:t>
                </a:r>
                <a14:m>
                  <m:oMath xmlns:m="http://schemas.openxmlformats.org/officeDocument/2006/math">
                    <m:r>
                      <a:rPr kumimoji="0" lang="en-US" altLang="en-US" sz="2400" b="1" i="0" u="none" strike="noStrike" kern="1200" cap="none" spc="0" normalizeH="0" baseline="0" noProof="0" dirty="0">
                        <a:ln>
                          <a:noFill/>
                        </a:ln>
                        <a:solidFill>
                          <a:srgbClr val="C00000"/>
                        </a:solidFill>
                        <a:effectLst/>
                        <a:uLnTx/>
                        <a:uFillTx/>
                        <a:latin typeface="Cambria Math" panose="02040503050406030204" pitchFamily="18" charset="0"/>
                        <a:ea typeface="+mn-ea"/>
                        <a:cs typeface="+mn-cs"/>
                      </a:rPr>
                      <m:t>𝛀</m:t>
                    </m:r>
                    <m:r>
                      <a:rPr kumimoji="0" lang="en-US" altLang="en-US" sz="2400" b="1" i="1" u="none" strike="noStrike" kern="1200" cap="none" spc="0" normalizeH="0" baseline="0" noProof="0" dirty="0">
                        <a:ln>
                          <a:noFill/>
                        </a:ln>
                        <a:solidFill>
                          <a:srgbClr val="C00000"/>
                        </a:solidFill>
                        <a:effectLst/>
                        <a:uLnTx/>
                        <a:uFillTx/>
                        <a:latin typeface="Cambria Math" panose="02040503050406030204" pitchFamily="18" charset="0"/>
                        <a:ea typeface="+mn-ea"/>
                        <a:cs typeface="+mn-cs"/>
                      </a:rPr>
                      <m:t>(</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𝒈</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𝒏</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m:t>
                    </m:r>
                  </m:oMath>
                </a14:m>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a:t>
                </a: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mn-ea"/>
                    <a:cs typeface="+mn-cs"/>
                  </a:rPr>
                  <a:t>almost</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same as “</a:t>
                </a:r>
                <a14:m>
                  <m:oMath xmlns:m="http://schemas.openxmlformats.org/officeDocument/2006/math">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𝒇</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𝒏</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m:t>
                    </m:r>
                  </m:oMath>
                </a14:m>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a:t>
                </a:r>
                <a:r>
                  <a:rPr kumimoji="0" lang="en-US" altLang="en-US" sz="2400" b="1" i="0" u="none" strike="noStrike" kern="1200" cap="none" spc="0" normalizeH="0" baseline="0" noProof="0" dirty="0">
                    <a:ln>
                      <a:noFill/>
                    </a:ln>
                    <a:solidFill>
                      <a:prstClr val="black"/>
                    </a:solidFill>
                    <a:effectLst/>
                    <a:uLnTx/>
                    <a:uFillTx/>
                    <a:latin typeface="Calibri" panose="020F0502020204030204"/>
                    <a:ea typeface="+mn-ea"/>
                    <a:cs typeface="+mn-cs"/>
                  </a:rPr>
                  <a:t>not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altLang="en-US" sz="2400" b="1" i="1" u="none" strike="noStrike" kern="1200" cap="none" spc="0" normalizeH="0" baseline="0" noProof="0" dirty="0">
                        <a:ln>
                          <a:noFill/>
                        </a:ln>
                        <a:solidFill>
                          <a:srgbClr val="C00000"/>
                        </a:solidFill>
                        <a:effectLst/>
                        <a:uLnTx/>
                        <a:uFillTx/>
                        <a:latin typeface="Cambria Math" panose="02040503050406030204" pitchFamily="18" charset="0"/>
                        <a:ea typeface="+mn-ea"/>
                        <a:cs typeface="+mn-cs"/>
                      </a:rPr>
                      <m:t>𝒐</m:t>
                    </m:r>
                    <m:r>
                      <a:rPr kumimoji="0" lang="en-US" altLang="en-US" sz="2400" b="1" i="1" u="none" strike="noStrike" kern="1200" cap="none" spc="0" normalizeH="0" baseline="0" noProof="0" dirty="0">
                        <a:ln>
                          <a:noFill/>
                        </a:ln>
                        <a:solidFill>
                          <a:srgbClr val="C00000"/>
                        </a:solidFill>
                        <a:effectLst/>
                        <a:uLnTx/>
                        <a:uFillTx/>
                        <a:latin typeface="Cambria Math" panose="02040503050406030204" pitchFamily="18" charset="0"/>
                        <a:ea typeface="+mn-ea"/>
                        <a:cs typeface="+mn-cs"/>
                      </a:rPr>
                      <m:t>(</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𝒈</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𝒏</m:t>
                    </m:r>
                    <m:r>
                      <a:rPr kumimoji="0" lang="en-US" altLang="en-US" sz="2400" b="1" i="1" u="none" strike="noStrike" kern="1200" cap="none" spc="0" normalizeH="0" baseline="0" noProof="0" dirty="0">
                        <a:ln>
                          <a:noFill/>
                        </a:ln>
                        <a:solidFill>
                          <a:srgbClr val="0066CC"/>
                        </a:solidFill>
                        <a:effectLst/>
                        <a:uLnTx/>
                        <a:uFillTx/>
                        <a:latin typeface="Cambria Math" panose="02040503050406030204" pitchFamily="18" charset="0"/>
                        <a:ea typeface="+mn-ea"/>
                        <a:cs typeface="+mn-cs"/>
                      </a:rPr>
                      <m:t>))</m:t>
                    </m:r>
                  </m:oMath>
                </a14:m>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lang="en-US" altLang="en-US" dirty="0"/>
              </a:p>
            </p:txBody>
          </p:sp>
        </mc:Choice>
        <mc:Fallback xmlns="">
          <p:sp>
            <p:nvSpPr>
              <p:cNvPr id="11269" name="Text Box 4"/>
              <p:cNvSpPr txBox="1">
                <a:spLocks noRot="1" noChangeAspect="1" noMove="1" noResize="1" noEditPoints="1" noAdjustHandles="1" noChangeArrowheads="1" noChangeShapeType="1" noTextEdit="1"/>
              </p:cNvSpPr>
              <p:nvPr/>
            </p:nvSpPr>
            <p:spPr bwMode="auto">
              <a:xfrm>
                <a:off x="838200" y="5707915"/>
                <a:ext cx="10521022" cy="830997"/>
              </a:xfrm>
              <a:prstGeom prst="rect">
                <a:avLst/>
              </a:prstGeom>
              <a:blipFill>
                <a:blip r:embed="rId4"/>
                <a:stretch>
                  <a:fillRect l="-638" t="-5839" b="-1532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4802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dirty="0"/>
              <a:t>Asymptotic Notation intuition</a:t>
            </a:r>
          </a:p>
        </p:txBody>
      </p:sp>
      <p:sp>
        <p:nvSpPr>
          <p:cNvPr id="11266"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AC394341-05C0-4E87-B9CC-9B6EC9C352B0}" type="slidenum">
              <a:rPr lang="en-US" altLang="en-US" sz="1400">
                <a:latin typeface="+mn-lt"/>
              </a:rPr>
              <a:pPr/>
              <a:t>21</a:t>
            </a:fld>
            <a:endParaRPr lang="en-US" altLang="en-US" sz="1400" dirty="0">
              <a:latin typeface="+mn-lt"/>
            </a:endParaRPr>
          </a:p>
        </p:txBody>
      </p:sp>
      <mc:AlternateContent xmlns:mc="http://schemas.openxmlformats.org/markup-compatibility/2006" xmlns:a14="http://schemas.microsoft.com/office/drawing/2010/main">
        <mc:Choice Requires="a14">
          <p:sp>
            <p:nvSpPr>
              <p:cNvPr id="11269" name="Text Box 4"/>
              <p:cNvSpPr txBox="1">
                <a:spLocks noChangeArrowheads="1"/>
              </p:cNvSpPr>
              <p:nvPr/>
            </p:nvSpPr>
            <p:spPr bwMode="auto">
              <a:xfrm>
                <a:off x="7128614" y="1193998"/>
                <a:ext cx="2342629" cy="461665"/>
              </a:xfrm>
              <a:prstGeom prst="rect">
                <a:avLst/>
              </a:prstGeom>
              <a:noFill/>
              <a:ln w="9525">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400" dirty="0">
                    <a:latin typeface="+mn-lt"/>
                  </a:rPr>
                  <a:t>Ratio</a:t>
                </a:r>
                <a:r>
                  <a:rPr lang="en-US" altLang="en-US" sz="2400" dirty="0">
                    <a:solidFill>
                      <a:srgbClr val="FF0000"/>
                    </a:solidFill>
                    <a:latin typeface="+mn-lt"/>
                  </a:rPr>
                  <a:t> </a:t>
                </a:r>
                <a14:m>
                  <m:oMath xmlns:m="http://schemas.openxmlformats.org/officeDocument/2006/math">
                    <m:r>
                      <a:rPr lang="en-US" altLang="en-US" sz="2400" b="1" i="1" dirty="0" smtClean="0">
                        <a:solidFill>
                          <a:srgbClr val="0066CC"/>
                        </a:solidFill>
                        <a:latin typeface="Cambria Math" panose="02040503050406030204" pitchFamily="18" charset="0"/>
                      </a:rPr>
                      <m:t>𝒇</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𝒈</m:t>
                    </m:r>
                    <m:r>
                      <a:rPr lang="en-US" altLang="en-US" sz="2400" b="1" i="1" dirty="0" smtClean="0">
                        <a:solidFill>
                          <a:srgbClr val="0066CC"/>
                        </a:solidFill>
                        <a:latin typeface="Cambria Math" panose="02040503050406030204" pitchFamily="18" charset="0"/>
                      </a:rPr>
                      <m:t>(</m:t>
                    </m:r>
                    <m:r>
                      <a:rPr lang="en-US" altLang="en-US" sz="2400" b="1" i="1" dirty="0" smtClean="0">
                        <a:solidFill>
                          <a:srgbClr val="0066CC"/>
                        </a:solidFill>
                        <a:latin typeface="Cambria Math" panose="02040503050406030204" pitchFamily="18" charset="0"/>
                      </a:rPr>
                      <m:t>𝒏</m:t>
                    </m:r>
                    <m:r>
                      <a:rPr lang="en-US" altLang="en-US" sz="2400" b="1" i="1" dirty="0" smtClean="0">
                        <a:solidFill>
                          <a:srgbClr val="0066CC"/>
                        </a:solidFill>
                        <a:latin typeface="Cambria Math" panose="02040503050406030204" pitchFamily="18" charset="0"/>
                      </a:rPr>
                      <m:t>)</m:t>
                    </m:r>
                  </m:oMath>
                </a14:m>
                <a:endParaRPr lang="en-US" altLang="en-US" sz="2400" dirty="0">
                  <a:latin typeface="+mn-lt"/>
                </a:endParaRPr>
              </a:p>
            </p:txBody>
          </p:sp>
        </mc:Choice>
        <mc:Fallback xmlns="">
          <p:sp>
            <p:nvSpPr>
              <p:cNvPr id="11269" name="Text Box 4"/>
              <p:cNvSpPr txBox="1">
                <a:spLocks noRot="1" noChangeAspect="1" noMove="1" noResize="1" noEditPoints="1" noAdjustHandles="1" noChangeArrowheads="1" noChangeShapeType="1" noTextEdit="1"/>
              </p:cNvSpPr>
              <p:nvPr/>
            </p:nvSpPr>
            <p:spPr bwMode="auto">
              <a:xfrm>
                <a:off x="7128614" y="1193998"/>
                <a:ext cx="2342629" cy="461665"/>
              </a:xfrm>
              <a:prstGeom prst="rect">
                <a:avLst/>
              </a:prstGeom>
              <a:blipFill>
                <a:blip r:embed="rId3"/>
                <a:stretch>
                  <a:fillRect l="-3896" t="-10526" r="-1299" b="-28947"/>
                </a:stretch>
              </a:blip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6">
                <a:extLst>
                  <a:ext uri="{FF2B5EF4-FFF2-40B4-BE49-F238E27FC236}">
                    <a16:creationId xmlns:a16="http://schemas.microsoft.com/office/drawing/2014/main" id="{D0D6C2E9-13BD-49AA-8166-8CB7FB27C26C}"/>
                  </a:ext>
                </a:extLst>
              </p:cNvPr>
              <p:cNvSpPr txBox="1">
                <a:spLocks noChangeArrowheads="1"/>
              </p:cNvSpPr>
              <p:nvPr/>
            </p:nvSpPr>
            <p:spPr bwMode="auto">
              <a:xfrm>
                <a:off x="8350423" y="5644032"/>
                <a:ext cx="650805" cy="523220"/>
              </a:xfrm>
              <a:prstGeom prst="rect">
                <a:avLst/>
              </a:prstGeom>
              <a:noFill/>
              <a:ln w="12700">
                <a:noFill/>
                <a:miter lim="800000"/>
                <a:headEnd/>
                <a:tailEnd/>
              </a:ln>
              <a:effectLst/>
              <a:extLst>
                <a:ext uri="{909E8E84-426E-40DD-AFC4-6F175D3DCCD1}">
                  <a14:hiddenFill>
                    <a:solidFill>
                      <a:schemeClr val="accent1"/>
                    </a:solidFill>
                  </a14:hiddenFill>
                </a:ext>
                <a:ext uri="{AF507438-7753-43E0-B8FC-AC1667EBCBE1}">
                  <a14:hiddenEffects>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14:m>
                  <m:oMath xmlns:m="http://schemas.openxmlformats.org/officeDocument/2006/math">
                    <m:r>
                      <a:rPr lang="en-US" altLang="en-US" sz="2800" b="1" i="1" dirty="0" smtClean="0">
                        <a:solidFill>
                          <a:schemeClr val="tx1"/>
                        </a:solidFill>
                        <a:latin typeface="Cambria Math" panose="02040503050406030204" pitchFamily="18" charset="0"/>
                      </a:rPr>
                      <m:t>𝒏</m:t>
                    </m:r>
                  </m:oMath>
                </a14:m>
                <a:r>
                  <a:rPr lang="en-US" altLang="en-US" sz="2800" dirty="0">
                    <a:solidFill>
                      <a:schemeClr val="tx1"/>
                    </a:solidFill>
                    <a:latin typeface="+mn-lt"/>
                  </a:rPr>
                  <a:t> </a:t>
                </a:r>
                <a:r>
                  <a:rPr lang="en-US" altLang="en-US" sz="2800" dirty="0">
                    <a:latin typeface="+mn-lt"/>
                  </a:rPr>
                  <a:t>  </a:t>
                </a:r>
              </a:p>
            </p:txBody>
          </p:sp>
        </mc:Choice>
        <mc:Fallback xmlns="">
          <p:sp>
            <p:nvSpPr>
              <p:cNvPr id="9" name="Text Box 6">
                <a:extLst>
                  <a:ext uri="{FF2B5EF4-FFF2-40B4-BE49-F238E27FC236}">
                    <a16:creationId xmlns:a16="http://schemas.microsoft.com/office/drawing/2014/main" id="{D0D6C2E9-13BD-49AA-8166-8CB7FB27C26C}"/>
                  </a:ext>
                </a:extLst>
              </p:cNvPr>
              <p:cNvSpPr txBox="1">
                <a:spLocks noRot="1" noChangeAspect="1" noMove="1" noResize="1" noEditPoints="1" noAdjustHandles="1" noChangeArrowheads="1" noChangeShapeType="1" noTextEdit="1"/>
              </p:cNvSpPr>
              <p:nvPr/>
            </p:nvSpPr>
            <p:spPr bwMode="auto">
              <a:xfrm>
                <a:off x="8350423" y="5644032"/>
                <a:ext cx="650805" cy="523220"/>
              </a:xfrm>
              <a:prstGeom prst="rect">
                <a:avLst/>
              </a:prstGeom>
              <a:blipFill>
                <a:blip r:embed="rId4"/>
                <a:stretch>
                  <a:fillRect/>
                </a:stretch>
              </a:blip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678BB10E-5961-4110-8C6B-C907EAB939C8}"/>
              </a:ext>
            </a:extLst>
          </p:cNvPr>
          <p:cNvGrpSpPr/>
          <p:nvPr/>
        </p:nvGrpSpPr>
        <p:grpSpPr>
          <a:xfrm>
            <a:off x="4669972" y="1022465"/>
            <a:ext cx="7532914" cy="4710755"/>
            <a:chOff x="4669972" y="1022465"/>
            <a:chExt cx="7532914" cy="4710755"/>
          </a:xfrm>
        </p:grpSpPr>
        <p:sp>
          <p:nvSpPr>
            <p:cNvPr id="6" name="Line 3">
              <a:extLst>
                <a:ext uri="{FF2B5EF4-FFF2-40B4-BE49-F238E27FC236}">
                  <a16:creationId xmlns:a16="http://schemas.microsoft.com/office/drawing/2014/main" id="{1358104F-66A1-4035-98A5-182533A3B9C4}"/>
                </a:ext>
              </a:extLst>
            </p:cNvPr>
            <p:cNvSpPr>
              <a:spLocks noChangeShapeType="1"/>
            </p:cNvSpPr>
            <p:nvPr/>
          </p:nvSpPr>
          <p:spPr bwMode="auto">
            <a:xfrm>
              <a:off x="4669972" y="1623303"/>
              <a:ext cx="43542" cy="41099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4">
              <a:extLst>
                <a:ext uri="{FF2B5EF4-FFF2-40B4-BE49-F238E27FC236}">
                  <a16:creationId xmlns:a16="http://schemas.microsoft.com/office/drawing/2014/main" id="{736D8BB8-DA96-4C13-9E3F-04A5F310E7BB}"/>
                </a:ext>
              </a:extLst>
            </p:cNvPr>
            <p:cNvSpPr>
              <a:spLocks noChangeShapeType="1"/>
            </p:cNvSpPr>
            <p:nvPr/>
          </p:nvSpPr>
          <p:spPr bwMode="auto">
            <a:xfrm>
              <a:off x="4713514" y="5732600"/>
              <a:ext cx="7478486" cy="6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4" name="Straight Connector 3">
              <a:extLst>
                <a:ext uri="{FF2B5EF4-FFF2-40B4-BE49-F238E27FC236}">
                  <a16:creationId xmlns:a16="http://schemas.microsoft.com/office/drawing/2014/main" id="{6A6E755A-4A79-4C19-A9C0-1CDBC0826D14}"/>
                </a:ext>
              </a:extLst>
            </p:cNvPr>
            <p:cNvCxnSpPr/>
            <p:nvPr/>
          </p:nvCxnSpPr>
          <p:spPr>
            <a:xfrm>
              <a:off x="11937686" y="1022465"/>
              <a:ext cx="32641" cy="0"/>
            </a:xfrm>
            <a:prstGeom prst="line">
              <a:avLst/>
            </a:prstGeom>
            <a:noFill/>
            <a:ln w="19050" cap="flat" cmpd="sng" algn="ctr">
              <a:solidFill>
                <a:schemeClr val="accent1">
                  <a:lumMod val="75000"/>
                </a:schemeClr>
              </a:solidFill>
              <a:prstDash val="solid"/>
              <a:miter lim="800000"/>
              <a:headEnd type="none" w="med" len="med"/>
              <a:tailEnd type="none" w="med" len="med"/>
            </a:ln>
            <a:effectLst/>
          </p:spPr>
        </p:cxnSp>
        <p:cxnSp>
          <p:nvCxnSpPr>
            <p:cNvPr id="15" name="Straight Connector 14">
              <a:extLst>
                <a:ext uri="{FF2B5EF4-FFF2-40B4-BE49-F238E27FC236}">
                  <a16:creationId xmlns:a16="http://schemas.microsoft.com/office/drawing/2014/main" id="{54DCFEAB-8A81-4692-A005-C785BB189087}"/>
                </a:ext>
              </a:extLst>
            </p:cNvPr>
            <p:cNvCxnSpPr>
              <a:cxnSpLocks/>
            </p:cNvCxnSpPr>
            <p:nvPr/>
          </p:nvCxnSpPr>
          <p:spPr>
            <a:xfrm flipH="1">
              <a:off x="4713514" y="3075709"/>
              <a:ext cx="7478486" cy="0"/>
            </a:xfrm>
            <a:prstGeom prst="line">
              <a:avLst/>
            </a:prstGeom>
            <a:noFill/>
            <a:ln w="57150" cap="flat" cmpd="sng" algn="ctr">
              <a:solidFill>
                <a:schemeClr val="tx1"/>
              </a:solidFill>
              <a:prstDash val="sysDot"/>
              <a:miter lim="800000"/>
              <a:headEnd type="none" w="med" len="med"/>
              <a:tailEnd type="none" w="med" len="med"/>
            </a:ln>
            <a:effectLst/>
          </p:spPr>
        </p:cxnSp>
        <p:cxnSp>
          <p:nvCxnSpPr>
            <p:cNvPr id="22" name="Straight Connector 21">
              <a:extLst>
                <a:ext uri="{FF2B5EF4-FFF2-40B4-BE49-F238E27FC236}">
                  <a16:creationId xmlns:a16="http://schemas.microsoft.com/office/drawing/2014/main" id="{9CBF90AF-AE13-4B0D-9B4F-D082F9080C83}"/>
                </a:ext>
              </a:extLst>
            </p:cNvPr>
            <p:cNvCxnSpPr>
              <a:cxnSpLocks/>
            </p:cNvCxnSpPr>
            <p:nvPr/>
          </p:nvCxnSpPr>
          <p:spPr>
            <a:xfrm flipH="1">
              <a:off x="4680857" y="4044538"/>
              <a:ext cx="7511143" cy="0"/>
            </a:xfrm>
            <a:prstGeom prst="line">
              <a:avLst/>
            </a:prstGeom>
            <a:noFill/>
            <a:ln w="57150" cap="flat" cmpd="sng" algn="ctr">
              <a:solidFill>
                <a:schemeClr val="tx1"/>
              </a:solidFill>
              <a:prstDash val="sysDot"/>
              <a:miter lim="800000"/>
              <a:headEnd type="none" w="med" len="med"/>
              <a:tailEnd type="none" w="med" len="med"/>
            </a:ln>
            <a:effectLst/>
          </p:spPr>
        </p:cxnSp>
        <p:sp>
          <p:nvSpPr>
            <p:cNvPr id="26" name="Freeform: Shape 25">
              <a:extLst>
                <a:ext uri="{FF2B5EF4-FFF2-40B4-BE49-F238E27FC236}">
                  <a16:creationId xmlns:a16="http://schemas.microsoft.com/office/drawing/2014/main" id="{0333F3D7-7D64-4870-9485-476E047FEB31}"/>
                </a:ext>
              </a:extLst>
            </p:cNvPr>
            <p:cNvSpPr/>
            <p:nvPr/>
          </p:nvSpPr>
          <p:spPr>
            <a:xfrm>
              <a:off x="4680857" y="2438400"/>
              <a:ext cx="7478486" cy="1952006"/>
            </a:xfrm>
            <a:custGeom>
              <a:avLst/>
              <a:gdLst>
                <a:gd name="connsiteX0" fmla="*/ 0 w 7478486"/>
                <a:gd name="connsiteY0" fmla="*/ 0 h 1959632"/>
                <a:gd name="connsiteX1" fmla="*/ 326572 w 7478486"/>
                <a:gd name="connsiteY1" fmla="*/ 250371 h 1959632"/>
                <a:gd name="connsiteX2" fmla="*/ 968829 w 7478486"/>
                <a:gd name="connsiteY2" fmla="*/ 740229 h 1959632"/>
                <a:gd name="connsiteX3" fmla="*/ 1338943 w 7478486"/>
                <a:gd name="connsiteY3" fmla="*/ 936171 h 1959632"/>
                <a:gd name="connsiteX4" fmla="*/ 1796143 w 7478486"/>
                <a:gd name="connsiteY4" fmla="*/ 1164771 h 1959632"/>
                <a:gd name="connsiteX5" fmla="*/ 2177143 w 7478486"/>
                <a:gd name="connsiteY5" fmla="*/ 1415143 h 1959632"/>
                <a:gd name="connsiteX6" fmla="*/ 2460172 w 7478486"/>
                <a:gd name="connsiteY6" fmla="*/ 1698171 h 1959632"/>
                <a:gd name="connsiteX7" fmla="*/ 2982686 w 7478486"/>
                <a:gd name="connsiteY7" fmla="*/ 1915886 h 1959632"/>
                <a:gd name="connsiteX8" fmla="*/ 3243943 w 7478486"/>
                <a:gd name="connsiteY8" fmla="*/ 1937657 h 1959632"/>
                <a:gd name="connsiteX9" fmla="*/ 4016829 w 7478486"/>
                <a:gd name="connsiteY9" fmla="*/ 1665514 h 1959632"/>
                <a:gd name="connsiteX10" fmla="*/ 4561114 w 7478486"/>
                <a:gd name="connsiteY10" fmla="*/ 1545771 h 1959632"/>
                <a:gd name="connsiteX11" fmla="*/ 5127172 w 7478486"/>
                <a:gd name="connsiteY11" fmla="*/ 1458686 h 1959632"/>
                <a:gd name="connsiteX12" fmla="*/ 5519057 w 7478486"/>
                <a:gd name="connsiteY12" fmla="*/ 1436914 h 1959632"/>
                <a:gd name="connsiteX13" fmla="*/ 6063343 w 7478486"/>
                <a:gd name="connsiteY13" fmla="*/ 1295400 h 1959632"/>
                <a:gd name="connsiteX14" fmla="*/ 6716486 w 7478486"/>
                <a:gd name="connsiteY14" fmla="*/ 1382486 h 1959632"/>
                <a:gd name="connsiteX15" fmla="*/ 7478486 w 7478486"/>
                <a:gd name="connsiteY15" fmla="*/ 1262743 h 1959632"/>
                <a:gd name="connsiteX0" fmla="*/ 0 w 7478486"/>
                <a:gd name="connsiteY0" fmla="*/ 0 h 1952006"/>
                <a:gd name="connsiteX1" fmla="*/ 326572 w 7478486"/>
                <a:gd name="connsiteY1" fmla="*/ 250371 h 1952006"/>
                <a:gd name="connsiteX2" fmla="*/ 968829 w 7478486"/>
                <a:gd name="connsiteY2" fmla="*/ 740229 h 1952006"/>
                <a:gd name="connsiteX3" fmla="*/ 1338943 w 7478486"/>
                <a:gd name="connsiteY3" fmla="*/ 936171 h 1952006"/>
                <a:gd name="connsiteX4" fmla="*/ 1796143 w 7478486"/>
                <a:gd name="connsiteY4" fmla="*/ 1164771 h 1952006"/>
                <a:gd name="connsiteX5" fmla="*/ 2177143 w 7478486"/>
                <a:gd name="connsiteY5" fmla="*/ 1415143 h 1952006"/>
                <a:gd name="connsiteX6" fmla="*/ 2460172 w 7478486"/>
                <a:gd name="connsiteY6" fmla="*/ 1698171 h 1952006"/>
                <a:gd name="connsiteX7" fmla="*/ 2982686 w 7478486"/>
                <a:gd name="connsiteY7" fmla="*/ 1915886 h 1952006"/>
                <a:gd name="connsiteX8" fmla="*/ 3505200 w 7478486"/>
                <a:gd name="connsiteY8" fmla="*/ 1926772 h 1952006"/>
                <a:gd name="connsiteX9" fmla="*/ 4016829 w 7478486"/>
                <a:gd name="connsiteY9" fmla="*/ 1665514 h 1952006"/>
                <a:gd name="connsiteX10" fmla="*/ 4561114 w 7478486"/>
                <a:gd name="connsiteY10" fmla="*/ 1545771 h 1952006"/>
                <a:gd name="connsiteX11" fmla="*/ 5127172 w 7478486"/>
                <a:gd name="connsiteY11" fmla="*/ 1458686 h 1952006"/>
                <a:gd name="connsiteX12" fmla="*/ 5519057 w 7478486"/>
                <a:gd name="connsiteY12" fmla="*/ 1436914 h 1952006"/>
                <a:gd name="connsiteX13" fmla="*/ 6063343 w 7478486"/>
                <a:gd name="connsiteY13" fmla="*/ 1295400 h 1952006"/>
                <a:gd name="connsiteX14" fmla="*/ 6716486 w 7478486"/>
                <a:gd name="connsiteY14" fmla="*/ 1382486 h 1952006"/>
                <a:gd name="connsiteX15" fmla="*/ 7478486 w 7478486"/>
                <a:gd name="connsiteY15" fmla="*/ 1262743 h 1952006"/>
                <a:gd name="connsiteX0" fmla="*/ 0 w 7478486"/>
                <a:gd name="connsiteY0" fmla="*/ 0 h 1952006"/>
                <a:gd name="connsiteX1" fmla="*/ 326572 w 7478486"/>
                <a:gd name="connsiteY1" fmla="*/ 250371 h 1952006"/>
                <a:gd name="connsiteX2" fmla="*/ 968829 w 7478486"/>
                <a:gd name="connsiteY2" fmla="*/ 740229 h 1952006"/>
                <a:gd name="connsiteX3" fmla="*/ 1338943 w 7478486"/>
                <a:gd name="connsiteY3" fmla="*/ 936171 h 1952006"/>
                <a:gd name="connsiteX4" fmla="*/ 1796143 w 7478486"/>
                <a:gd name="connsiteY4" fmla="*/ 1164771 h 1952006"/>
                <a:gd name="connsiteX5" fmla="*/ 2177143 w 7478486"/>
                <a:gd name="connsiteY5" fmla="*/ 1415143 h 1952006"/>
                <a:gd name="connsiteX6" fmla="*/ 2460172 w 7478486"/>
                <a:gd name="connsiteY6" fmla="*/ 1698171 h 1952006"/>
                <a:gd name="connsiteX7" fmla="*/ 2982686 w 7478486"/>
                <a:gd name="connsiteY7" fmla="*/ 1915886 h 1952006"/>
                <a:gd name="connsiteX8" fmla="*/ 3505200 w 7478486"/>
                <a:gd name="connsiteY8" fmla="*/ 1926772 h 1952006"/>
                <a:gd name="connsiteX9" fmla="*/ 4016829 w 7478486"/>
                <a:gd name="connsiteY9" fmla="*/ 1665514 h 1952006"/>
                <a:gd name="connsiteX10" fmla="*/ 4561114 w 7478486"/>
                <a:gd name="connsiteY10" fmla="*/ 1545771 h 1952006"/>
                <a:gd name="connsiteX11" fmla="*/ 5127172 w 7478486"/>
                <a:gd name="connsiteY11" fmla="*/ 1458686 h 1952006"/>
                <a:gd name="connsiteX12" fmla="*/ 5519057 w 7478486"/>
                <a:gd name="connsiteY12" fmla="*/ 1436914 h 1952006"/>
                <a:gd name="connsiteX13" fmla="*/ 6063343 w 7478486"/>
                <a:gd name="connsiteY13" fmla="*/ 1295400 h 1952006"/>
                <a:gd name="connsiteX14" fmla="*/ 6716486 w 7478486"/>
                <a:gd name="connsiteY14" fmla="*/ 1382486 h 1952006"/>
                <a:gd name="connsiteX15" fmla="*/ 7478486 w 7478486"/>
                <a:gd name="connsiteY15" fmla="*/ 1371600 h 195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78486" h="1952006">
                  <a:moveTo>
                    <a:pt x="0" y="0"/>
                  </a:moveTo>
                  <a:lnTo>
                    <a:pt x="326572" y="250371"/>
                  </a:lnTo>
                  <a:cubicBezTo>
                    <a:pt x="488043" y="373742"/>
                    <a:pt x="800101" y="625929"/>
                    <a:pt x="968829" y="740229"/>
                  </a:cubicBezTo>
                  <a:cubicBezTo>
                    <a:pt x="1137557" y="854529"/>
                    <a:pt x="1201057" y="865414"/>
                    <a:pt x="1338943" y="936171"/>
                  </a:cubicBezTo>
                  <a:cubicBezTo>
                    <a:pt x="1476829" y="1006928"/>
                    <a:pt x="1656443" y="1084942"/>
                    <a:pt x="1796143" y="1164771"/>
                  </a:cubicBezTo>
                  <a:cubicBezTo>
                    <a:pt x="1935843" y="1244600"/>
                    <a:pt x="2066472" y="1326243"/>
                    <a:pt x="2177143" y="1415143"/>
                  </a:cubicBezTo>
                  <a:cubicBezTo>
                    <a:pt x="2287815" y="1504043"/>
                    <a:pt x="2325915" y="1614714"/>
                    <a:pt x="2460172" y="1698171"/>
                  </a:cubicBezTo>
                  <a:cubicBezTo>
                    <a:pt x="2594429" y="1781628"/>
                    <a:pt x="2808515" y="1877786"/>
                    <a:pt x="2982686" y="1915886"/>
                  </a:cubicBezTo>
                  <a:cubicBezTo>
                    <a:pt x="3156857" y="1953986"/>
                    <a:pt x="3332843" y="1968501"/>
                    <a:pt x="3505200" y="1926772"/>
                  </a:cubicBezTo>
                  <a:cubicBezTo>
                    <a:pt x="3677557" y="1885043"/>
                    <a:pt x="3840843" y="1729014"/>
                    <a:pt x="4016829" y="1665514"/>
                  </a:cubicBezTo>
                  <a:cubicBezTo>
                    <a:pt x="4192815" y="1602014"/>
                    <a:pt x="4376057" y="1580242"/>
                    <a:pt x="4561114" y="1545771"/>
                  </a:cubicBezTo>
                  <a:cubicBezTo>
                    <a:pt x="4746171" y="1511300"/>
                    <a:pt x="4967515" y="1476829"/>
                    <a:pt x="5127172" y="1458686"/>
                  </a:cubicBezTo>
                  <a:cubicBezTo>
                    <a:pt x="5286829" y="1440543"/>
                    <a:pt x="5363029" y="1464128"/>
                    <a:pt x="5519057" y="1436914"/>
                  </a:cubicBezTo>
                  <a:cubicBezTo>
                    <a:pt x="5675085" y="1409700"/>
                    <a:pt x="5863772" y="1304471"/>
                    <a:pt x="6063343" y="1295400"/>
                  </a:cubicBezTo>
                  <a:cubicBezTo>
                    <a:pt x="6262914" y="1286329"/>
                    <a:pt x="6480629" y="1387929"/>
                    <a:pt x="6716486" y="1382486"/>
                  </a:cubicBezTo>
                  <a:cubicBezTo>
                    <a:pt x="6952343" y="1377043"/>
                    <a:pt x="7215414" y="1428750"/>
                    <a:pt x="7478486" y="137160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FA6FBC4-8960-4019-B671-86E2EBEABC4F}"/>
                </a:ext>
              </a:extLst>
            </p:cNvPr>
            <p:cNvSpPr/>
            <p:nvPr/>
          </p:nvSpPr>
          <p:spPr>
            <a:xfrm>
              <a:off x="4713514" y="1164771"/>
              <a:ext cx="7489372" cy="3755572"/>
            </a:xfrm>
            <a:custGeom>
              <a:avLst/>
              <a:gdLst>
                <a:gd name="connsiteX0" fmla="*/ 0 w 7489372"/>
                <a:gd name="connsiteY0" fmla="*/ 3755572 h 3755572"/>
                <a:gd name="connsiteX1" fmla="*/ 391886 w 7489372"/>
                <a:gd name="connsiteY1" fmla="*/ 3592286 h 3755572"/>
                <a:gd name="connsiteX2" fmla="*/ 849086 w 7489372"/>
                <a:gd name="connsiteY2" fmla="*/ 3701143 h 3755572"/>
                <a:gd name="connsiteX3" fmla="*/ 1894115 w 7489372"/>
                <a:gd name="connsiteY3" fmla="*/ 2699658 h 3755572"/>
                <a:gd name="connsiteX4" fmla="*/ 2612572 w 7489372"/>
                <a:gd name="connsiteY4" fmla="*/ 3156858 h 3755572"/>
                <a:gd name="connsiteX5" fmla="*/ 3733800 w 7489372"/>
                <a:gd name="connsiteY5" fmla="*/ 2351315 h 3755572"/>
                <a:gd name="connsiteX6" fmla="*/ 4365172 w 7489372"/>
                <a:gd name="connsiteY6" fmla="*/ 2296886 h 3755572"/>
                <a:gd name="connsiteX7" fmla="*/ 5007429 w 7489372"/>
                <a:gd name="connsiteY7" fmla="*/ 2013858 h 3755572"/>
                <a:gd name="connsiteX8" fmla="*/ 5845629 w 7489372"/>
                <a:gd name="connsiteY8" fmla="*/ 1513115 h 3755572"/>
                <a:gd name="connsiteX9" fmla="*/ 6259286 w 7489372"/>
                <a:gd name="connsiteY9" fmla="*/ 1055915 h 3755572"/>
                <a:gd name="connsiteX10" fmla="*/ 6672943 w 7489372"/>
                <a:gd name="connsiteY10" fmla="*/ 555172 h 3755572"/>
                <a:gd name="connsiteX11" fmla="*/ 7489372 w 7489372"/>
                <a:gd name="connsiteY11" fmla="*/ 0 h 375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9372" h="3755572">
                  <a:moveTo>
                    <a:pt x="0" y="3755572"/>
                  </a:moveTo>
                  <a:cubicBezTo>
                    <a:pt x="125186" y="3678465"/>
                    <a:pt x="250372" y="3601358"/>
                    <a:pt x="391886" y="3592286"/>
                  </a:cubicBezTo>
                  <a:cubicBezTo>
                    <a:pt x="533400" y="3583214"/>
                    <a:pt x="598714" y="3849914"/>
                    <a:pt x="849086" y="3701143"/>
                  </a:cubicBezTo>
                  <a:cubicBezTo>
                    <a:pt x="1099458" y="3552372"/>
                    <a:pt x="1600201" y="2790372"/>
                    <a:pt x="1894115" y="2699658"/>
                  </a:cubicBezTo>
                  <a:cubicBezTo>
                    <a:pt x="2188029" y="2608944"/>
                    <a:pt x="2305958" y="3214915"/>
                    <a:pt x="2612572" y="3156858"/>
                  </a:cubicBezTo>
                  <a:cubicBezTo>
                    <a:pt x="2919186" y="3098801"/>
                    <a:pt x="3441700" y="2494644"/>
                    <a:pt x="3733800" y="2351315"/>
                  </a:cubicBezTo>
                  <a:cubicBezTo>
                    <a:pt x="4025900" y="2207986"/>
                    <a:pt x="4152900" y="2353129"/>
                    <a:pt x="4365172" y="2296886"/>
                  </a:cubicBezTo>
                  <a:cubicBezTo>
                    <a:pt x="4577444" y="2240643"/>
                    <a:pt x="4760686" y="2144486"/>
                    <a:pt x="5007429" y="2013858"/>
                  </a:cubicBezTo>
                  <a:cubicBezTo>
                    <a:pt x="5254172" y="1883229"/>
                    <a:pt x="5636986" y="1672772"/>
                    <a:pt x="5845629" y="1513115"/>
                  </a:cubicBezTo>
                  <a:cubicBezTo>
                    <a:pt x="6054272" y="1353458"/>
                    <a:pt x="6121400" y="1215572"/>
                    <a:pt x="6259286" y="1055915"/>
                  </a:cubicBezTo>
                  <a:cubicBezTo>
                    <a:pt x="6397172" y="896258"/>
                    <a:pt x="6467929" y="731158"/>
                    <a:pt x="6672943" y="555172"/>
                  </a:cubicBezTo>
                  <a:cubicBezTo>
                    <a:pt x="6877957" y="379186"/>
                    <a:pt x="7183664" y="189593"/>
                    <a:pt x="7489372"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ED3CB8F-1A9B-4051-BD39-293D21393078}"/>
                </a:ext>
              </a:extLst>
            </p:cNvPr>
            <p:cNvSpPr/>
            <p:nvPr/>
          </p:nvSpPr>
          <p:spPr>
            <a:xfrm>
              <a:off x="4680857" y="2797629"/>
              <a:ext cx="7522029" cy="2905451"/>
            </a:xfrm>
            <a:custGeom>
              <a:avLst/>
              <a:gdLst>
                <a:gd name="connsiteX0" fmla="*/ 0 w 7500257"/>
                <a:gd name="connsiteY0" fmla="*/ 0 h 2853819"/>
                <a:gd name="connsiteX1" fmla="*/ 576943 w 7500257"/>
                <a:gd name="connsiteY1" fmla="*/ 174171 h 2853819"/>
                <a:gd name="connsiteX2" fmla="*/ 990600 w 7500257"/>
                <a:gd name="connsiteY2" fmla="*/ 664028 h 2853819"/>
                <a:gd name="connsiteX3" fmla="*/ 1524000 w 7500257"/>
                <a:gd name="connsiteY3" fmla="*/ 631371 h 2853819"/>
                <a:gd name="connsiteX4" fmla="*/ 2024743 w 7500257"/>
                <a:gd name="connsiteY4" fmla="*/ 1426028 h 2853819"/>
                <a:gd name="connsiteX5" fmla="*/ 2677886 w 7500257"/>
                <a:gd name="connsiteY5" fmla="*/ 1817914 h 2853819"/>
                <a:gd name="connsiteX6" fmla="*/ 3842657 w 7500257"/>
                <a:gd name="connsiteY6" fmla="*/ 2188028 h 2853819"/>
                <a:gd name="connsiteX7" fmla="*/ 4855029 w 7500257"/>
                <a:gd name="connsiteY7" fmla="*/ 2569028 h 2853819"/>
                <a:gd name="connsiteX8" fmla="*/ 5812972 w 7500257"/>
                <a:gd name="connsiteY8" fmla="*/ 2721428 h 2853819"/>
                <a:gd name="connsiteX9" fmla="*/ 6466114 w 7500257"/>
                <a:gd name="connsiteY9" fmla="*/ 2808514 h 2853819"/>
                <a:gd name="connsiteX10" fmla="*/ 7151914 w 7500257"/>
                <a:gd name="connsiteY10" fmla="*/ 2852057 h 2853819"/>
                <a:gd name="connsiteX11" fmla="*/ 7500257 w 7500257"/>
                <a:gd name="connsiteY11" fmla="*/ 2841171 h 2853819"/>
                <a:gd name="connsiteX0" fmla="*/ 0 w 7588108"/>
                <a:gd name="connsiteY0" fmla="*/ 0 h 2918385"/>
                <a:gd name="connsiteX1" fmla="*/ 576943 w 7588108"/>
                <a:gd name="connsiteY1" fmla="*/ 174171 h 2918385"/>
                <a:gd name="connsiteX2" fmla="*/ 990600 w 7588108"/>
                <a:gd name="connsiteY2" fmla="*/ 664028 h 2918385"/>
                <a:gd name="connsiteX3" fmla="*/ 1524000 w 7588108"/>
                <a:gd name="connsiteY3" fmla="*/ 631371 h 2918385"/>
                <a:gd name="connsiteX4" fmla="*/ 2024743 w 7588108"/>
                <a:gd name="connsiteY4" fmla="*/ 1426028 h 2918385"/>
                <a:gd name="connsiteX5" fmla="*/ 2677886 w 7588108"/>
                <a:gd name="connsiteY5" fmla="*/ 1817914 h 2918385"/>
                <a:gd name="connsiteX6" fmla="*/ 3842657 w 7588108"/>
                <a:gd name="connsiteY6" fmla="*/ 2188028 h 2918385"/>
                <a:gd name="connsiteX7" fmla="*/ 4855029 w 7588108"/>
                <a:gd name="connsiteY7" fmla="*/ 2569028 h 2918385"/>
                <a:gd name="connsiteX8" fmla="*/ 5812972 w 7588108"/>
                <a:gd name="connsiteY8" fmla="*/ 2721428 h 2918385"/>
                <a:gd name="connsiteX9" fmla="*/ 6466114 w 7588108"/>
                <a:gd name="connsiteY9" fmla="*/ 2808514 h 2918385"/>
                <a:gd name="connsiteX10" fmla="*/ 7151914 w 7588108"/>
                <a:gd name="connsiteY10" fmla="*/ 2852057 h 2918385"/>
                <a:gd name="connsiteX11" fmla="*/ 7588108 w 7588108"/>
                <a:gd name="connsiteY11" fmla="*/ 2917710 h 29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88108" h="2918385">
                  <a:moveTo>
                    <a:pt x="0" y="0"/>
                  </a:moveTo>
                  <a:cubicBezTo>
                    <a:pt x="205921" y="31750"/>
                    <a:pt x="411843" y="63500"/>
                    <a:pt x="576943" y="174171"/>
                  </a:cubicBezTo>
                  <a:cubicBezTo>
                    <a:pt x="742043" y="284842"/>
                    <a:pt x="832757" y="587828"/>
                    <a:pt x="990600" y="664028"/>
                  </a:cubicBezTo>
                  <a:cubicBezTo>
                    <a:pt x="1148443" y="740228"/>
                    <a:pt x="1351643" y="504371"/>
                    <a:pt x="1524000" y="631371"/>
                  </a:cubicBezTo>
                  <a:cubicBezTo>
                    <a:pt x="1696357" y="758371"/>
                    <a:pt x="1832429" y="1228271"/>
                    <a:pt x="2024743" y="1426028"/>
                  </a:cubicBezTo>
                  <a:cubicBezTo>
                    <a:pt x="2217057" y="1623785"/>
                    <a:pt x="2374900" y="1690914"/>
                    <a:pt x="2677886" y="1817914"/>
                  </a:cubicBezTo>
                  <a:cubicBezTo>
                    <a:pt x="2980872" y="1944914"/>
                    <a:pt x="3479800" y="2062842"/>
                    <a:pt x="3842657" y="2188028"/>
                  </a:cubicBezTo>
                  <a:cubicBezTo>
                    <a:pt x="4205514" y="2313214"/>
                    <a:pt x="4526643" y="2480128"/>
                    <a:pt x="4855029" y="2569028"/>
                  </a:cubicBezTo>
                  <a:cubicBezTo>
                    <a:pt x="5183415" y="2657928"/>
                    <a:pt x="5544458" y="2681514"/>
                    <a:pt x="5812972" y="2721428"/>
                  </a:cubicBezTo>
                  <a:cubicBezTo>
                    <a:pt x="6081486" y="2761342"/>
                    <a:pt x="6242957" y="2786743"/>
                    <a:pt x="6466114" y="2808514"/>
                  </a:cubicBezTo>
                  <a:cubicBezTo>
                    <a:pt x="6689271" y="2830286"/>
                    <a:pt x="6979557" y="2846614"/>
                    <a:pt x="7151914" y="2852057"/>
                  </a:cubicBezTo>
                  <a:cubicBezTo>
                    <a:pt x="7324271" y="2857500"/>
                    <a:pt x="7500115" y="2925874"/>
                    <a:pt x="7588108" y="2917710"/>
                  </a:cubicBezTo>
                </a:path>
              </a:pathLst>
            </a:custGeom>
            <a:noFill/>
            <a:ln w="5715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B65EC40-8493-4946-9D85-3A80A6E11857}"/>
                  </a:ext>
                </a:extLst>
              </p:cNvPr>
              <p:cNvSpPr txBox="1"/>
              <p:nvPr/>
            </p:nvSpPr>
            <p:spPr>
              <a:xfrm>
                <a:off x="471866" y="1705002"/>
                <a:ext cx="1302536" cy="461665"/>
              </a:xfrm>
              <a:prstGeom prst="rect">
                <a:avLst/>
              </a:prstGeom>
              <a:noFill/>
            </p:spPr>
            <p:txBody>
              <a:bodyPr wrap="none" rtlCol="0">
                <a:spAutoFit/>
              </a:bodyPr>
              <a:lstStyle/>
              <a:p>
                <a14:m>
                  <m:oMath xmlns:m="http://schemas.openxmlformats.org/officeDocument/2006/math">
                    <m:r>
                      <a:rPr lang="en-US" sz="2400" b="1" i="1" smtClean="0">
                        <a:solidFill>
                          <a:srgbClr val="0066CC"/>
                        </a:solidFill>
                        <a:latin typeface="Cambria Math" panose="02040503050406030204" pitchFamily="18" charset="0"/>
                      </a:rPr>
                      <m:t>𝒇</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𝒏</m:t>
                        </m:r>
                      </m:e>
                    </m:d>
                  </m:oMath>
                </a14:m>
                <a:r>
                  <a:rPr lang="en-US" sz="2400" b="1" dirty="0">
                    <a:solidFill>
                      <a:srgbClr val="0066CC"/>
                    </a:solidFill>
                  </a:rPr>
                  <a:t> </a:t>
                </a:r>
                <a:r>
                  <a:rPr lang="en-US" sz="2400" dirty="0"/>
                  <a:t>is...</a:t>
                </a:r>
              </a:p>
            </p:txBody>
          </p:sp>
        </mc:Choice>
        <mc:Fallback xmlns="">
          <p:sp>
            <p:nvSpPr>
              <p:cNvPr id="33" name="TextBox 32">
                <a:extLst>
                  <a:ext uri="{FF2B5EF4-FFF2-40B4-BE49-F238E27FC236}">
                    <a16:creationId xmlns:a16="http://schemas.microsoft.com/office/drawing/2014/main" id="{CB65EC40-8493-4946-9D85-3A80A6E11857}"/>
                  </a:ext>
                </a:extLst>
              </p:cNvPr>
              <p:cNvSpPr txBox="1">
                <a:spLocks noRot="1" noChangeAspect="1" noMove="1" noResize="1" noEditPoints="1" noAdjustHandles="1" noChangeArrowheads="1" noChangeShapeType="1" noTextEdit="1"/>
              </p:cNvSpPr>
              <p:nvPr/>
            </p:nvSpPr>
            <p:spPr>
              <a:xfrm>
                <a:off x="471866" y="1705002"/>
                <a:ext cx="1302536" cy="461665"/>
              </a:xfrm>
              <a:prstGeom prst="rect">
                <a:avLst/>
              </a:prstGeom>
              <a:blipFill>
                <a:blip r:embed="rId5"/>
                <a:stretch>
                  <a:fillRect l="-3738" t="-10667" r="-7009"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CC5ECEA-DA92-49EE-BA00-011446B6275B}"/>
                  </a:ext>
                </a:extLst>
              </p:cNvPr>
              <p:cNvSpPr txBox="1"/>
              <p:nvPr/>
            </p:nvSpPr>
            <p:spPr>
              <a:xfrm>
                <a:off x="471866" y="2228658"/>
                <a:ext cx="3981589" cy="878510"/>
              </a:xfrm>
              <a:prstGeom prst="rect">
                <a:avLst/>
              </a:prstGeom>
              <a:noFill/>
            </p:spPr>
            <p:txBody>
              <a:bodyPr wrap="square" rtlCol="0">
                <a:spAutoFit/>
              </a:bodyPr>
              <a:lstStyle/>
              <a:p>
                <a14:m>
                  <m:oMath xmlns:m="http://schemas.openxmlformats.org/officeDocument/2006/math">
                    <m:r>
                      <a:rPr lang="en-US" sz="2400" b="1" i="1" smtClean="0">
                        <a:solidFill>
                          <a:srgbClr val="0066CC"/>
                        </a:solidFill>
                        <a:latin typeface="Cambria Math" panose="02040503050406030204" pitchFamily="18" charset="0"/>
                      </a:rPr>
                      <m:t>𝑶</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𝒈</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𝒏</m:t>
                            </m:r>
                          </m:e>
                        </m:d>
                      </m:e>
                    </m:d>
                  </m:oMath>
                </a14:m>
                <a:r>
                  <a:rPr lang="en-US" sz="2400" dirty="0"/>
                  <a:t>: ratio eventually </a:t>
                </a:r>
              </a:p>
              <a:p>
                <a:r>
                  <a:rPr lang="en-US" sz="2400" dirty="0"/>
                  <a:t>    below some line forever</a:t>
                </a:r>
              </a:p>
            </p:txBody>
          </p:sp>
        </mc:Choice>
        <mc:Fallback xmlns="">
          <p:sp>
            <p:nvSpPr>
              <p:cNvPr id="38" name="TextBox 37">
                <a:extLst>
                  <a:ext uri="{FF2B5EF4-FFF2-40B4-BE49-F238E27FC236}">
                    <a16:creationId xmlns:a16="http://schemas.microsoft.com/office/drawing/2014/main" id="{FCC5ECEA-DA92-49EE-BA00-011446B6275B}"/>
                  </a:ext>
                </a:extLst>
              </p:cNvPr>
              <p:cNvSpPr txBox="1">
                <a:spLocks noRot="1" noChangeAspect="1" noMove="1" noResize="1" noEditPoints="1" noAdjustHandles="1" noChangeArrowheads="1" noChangeShapeType="1" noTextEdit="1"/>
              </p:cNvSpPr>
              <p:nvPr/>
            </p:nvSpPr>
            <p:spPr>
              <a:xfrm>
                <a:off x="471866" y="2228658"/>
                <a:ext cx="3981589" cy="878510"/>
              </a:xfrm>
              <a:prstGeom prst="rect">
                <a:avLst/>
              </a:prstGeom>
              <a:blipFill>
                <a:blip r:embed="rId6"/>
                <a:stretch>
                  <a:fillRect t="-2083" b="-15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D1ABC58-AF8B-4B9E-8568-8BD721FC3C36}"/>
                  </a:ext>
                </a:extLst>
              </p:cNvPr>
              <p:cNvSpPr txBox="1"/>
              <p:nvPr/>
            </p:nvSpPr>
            <p:spPr>
              <a:xfrm>
                <a:off x="508352" y="3145185"/>
                <a:ext cx="3761661" cy="830997"/>
              </a:xfrm>
              <a:prstGeom prst="rect">
                <a:avLst/>
              </a:prstGeom>
              <a:noFill/>
            </p:spPr>
            <p:txBody>
              <a:bodyPr wrap="square" rtlCol="0">
                <a:spAutoFit/>
              </a:bodyPr>
              <a:lstStyle/>
              <a:p>
                <a14:m>
                  <m:oMath xmlns:m="http://schemas.openxmlformats.org/officeDocument/2006/math">
                    <m:r>
                      <a:rPr lang="en-US" sz="2400" b="1" i="1" smtClean="0">
                        <a:solidFill>
                          <a:srgbClr val="0066CC"/>
                        </a:solidFill>
                        <a:latin typeface="Cambria Math" panose="02040503050406030204" pitchFamily="18" charset="0"/>
                      </a:rPr>
                      <m:t>𝒐</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𝒈</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𝒏</m:t>
                        </m:r>
                      </m:e>
                    </m:d>
                    <m:r>
                      <a:rPr lang="en-US" sz="2400" b="1" i="1" smtClean="0">
                        <a:solidFill>
                          <a:srgbClr val="0066CC"/>
                        </a:solidFill>
                        <a:latin typeface="Cambria Math" panose="02040503050406030204" pitchFamily="18" charset="0"/>
                      </a:rPr>
                      <m:t>)</m:t>
                    </m:r>
                  </m:oMath>
                </a14:m>
                <a:r>
                  <a:rPr lang="en-US" sz="2400" dirty="0"/>
                  <a:t>: ratio eventually </a:t>
                </a:r>
              </a:p>
              <a:p>
                <a:r>
                  <a:rPr lang="en-US" sz="2400" dirty="0"/>
                  <a:t>    below every line forever</a:t>
                </a:r>
              </a:p>
            </p:txBody>
          </p:sp>
        </mc:Choice>
        <mc:Fallback xmlns="">
          <p:sp>
            <p:nvSpPr>
              <p:cNvPr id="39" name="TextBox 38">
                <a:extLst>
                  <a:ext uri="{FF2B5EF4-FFF2-40B4-BE49-F238E27FC236}">
                    <a16:creationId xmlns:a16="http://schemas.microsoft.com/office/drawing/2014/main" id="{4D1ABC58-AF8B-4B9E-8568-8BD721FC3C36}"/>
                  </a:ext>
                </a:extLst>
              </p:cNvPr>
              <p:cNvSpPr txBox="1">
                <a:spLocks noRot="1" noChangeAspect="1" noMove="1" noResize="1" noEditPoints="1" noAdjustHandles="1" noChangeArrowheads="1" noChangeShapeType="1" noTextEdit="1"/>
              </p:cNvSpPr>
              <p:nvPr/>
            </p:nvSpPr>
            <p:spPr>
              <a:xfrm>
                <a:off x="508352" y="3145185"/>
                <a:ext cx="3761661" cy="830997"/>
              </a:xfrm>
              <a:prstGeom prst="rect">
                <a:avLst/>
              </a:prstGeom>
              <a:blipFill>
                <a:blip r:embed="rId7"/>
                <a:stretch>
                  <a:fillRect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44CAAF3-AC34-41E1-ABB9-DB699B2F1497}"/>
                  </a:ext>
                </a:extLst>
              </p:cNvPr>
              <p:cNvSpPr txBox="1"/>
              <p:nvPr/>
            </p:nvSpPr>
            <p:spPr>
              <a:xfrm>
                <a:off x="531735" y="4019733"/>
                <a:ext cx="3921720" cy="830997"/>
              </a:xfrm>
              <a:prstGeom prst="rect">
                <a:avLst/>
              </a:prstGeom>
              <a:noFill/>
            </p:spPr>
            <p:txBody>
              <a:bodyPr wrap="square" rtlCol="0">
                <a:spAutoFit/>
              </a:bodyPr>
              <a:lstStyle/>
              <a:p>
                <a14:m>
                  <m:oMath xmlns:m="http://schemas.openxmlformats.org/officeDocument/2006/math">
                    <m:r>
                      <a:rPr lang="en-US" sz="2400" b="1" i="0" smtClean="0">
                        <a:solidFill>
                          <a:srgbClr val="0066CC"/>
                        </a:solidFill>
                        <a:latin typeface="Cambria Math" panose="02040503050406030204" pitchFamily="18" charset="0"/>
                      </a:rPr>
                      <m:t>𝛀</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𝒈</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𝒏</m:t>
                        </m:r>
                      </m:e>
                    </m:d>
                    <m:r>
                      <a:rPr lang="en-US" sz="2400" b="1" i="1" smtClean="0">
                        <a:solidFill>
                          <a:srgbClr val="0066CC"/>
                        </a:solidFill>
                        <a:latin typeface="Cambria Math" panose="02040503050406030204" pitchFamily="18" charset="0"/>
                      </a:rPr>
                      <m:t>)</m:t>
                    </m:r>
                  </m:oMath>
                </a14:m>
                <a:r>
                  <a:rPr lang="en-US" sz="2400" dirty="0"/>
                  <a:t>: ratio eventually</a:t>
                </a:r>
              </a:p>
              <a:p>
                <a:r>
                  <a:rPr lang="en-US" sz="2400" dirty="0"/>
                  <a:t>    above some line forever</a:t>
                </a:r>
              </a:p>
            </p:txBody>
          </p:sp>
        </mc:Choice>
        <mc:Fallback xmlns="">
          <p:sp>
            <p:nvSpPr>
              <p:cNvPr id="40" name="TextBox 39">
                <a:extLst>
                  <a:ext uri="{FF2B5EF4-FFF2-40B4-BE49-F238E27FC236}">
                    <a16:creationId xmlns:a16="http://schemas.microsoft.com/office/drawing/2014/main" id="{C44CAAF3-AC34-41E1-ABB9-DB699B2F1497}"/>
                  </a:ext>
                </a:extLst>
              </p:cNvPr>
              <p:cNvSpPr txBox="1">
                <a:spLocks noRot="1" noChangeAspect="1" noMove="1" noResize="1" noEditPoints="1" noAdjustHandles="1" noChangeArrowheads="1" noChangeShapeType="1" noTextEdit="1"/>
              </p:cNvSpPr>
              <p:nvPr/>
            </p:nvSpPr>
            <p:spPr>
              <a:xfrm>
                <a:off x="531735" y="4019733"/>
                <a:ext cx="3921720" cy="830997"/>
              </a:xfrm>
              <a:prstGeom prst="rect">
                <a:avLst/>
              </a:prstGeom>
              <a:blipFill>
                <a:blip r:embed="rId8"/>
                <a:stretch>
                  <a:fillRect l="-311" t="-5839"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907B884-BF0D-45DA-9CB2-AC548B5F8738}"/>
                  </a:ext>
                </a:extLst>
              </p:cNvPr>
              <p:cNvSpPr txBox="1"/>
              <p:nvPr/>
            </p:nvSpPr>
            <p:spPr>
              <a:xfrm>
                <a:off x="508352" y="5690036"/>
                <a:ext cx="3834635" cy="461665"/>
              </a:xfrm>
              <a:prstGeom prst="rect">
                <a:avLst/>
              </a:prstGeom>
              <a:noFill/>
            </p:spPr>
            <p:txBody>
              <a:bodyPr wrap="square" rtlCol="0">
                <a:spAutoFit/>
              </a:bodyPr>
              <a:lstStyle/>
              <a:p>
                <a14:m>
                  <m:oMath xmlns:m="http://schemas.openxmlformats.org/officeDocument/2006/math">
                    <m:r>
                      <a:rPr lang="en-US" sz="2400" b="1" i="0" smtClean="0">
                        <a:solidFill>
                          <a:srgbClr val="0066CC"/>
                        </a:solidFill>
                        <a:latin typeface="Cambria Math" panose="02040503050406030204" pitchFamily="18" charset="0"/>
                      </a:rPr>
                      <m:t>𝚯</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𝒈</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𝒏</m:t>
                        </m:r>
                      </m:e>
                    </m:d>
                    <m:r>
                      <a:rPr lang="en-US" sz="2400" b="1" i="1" smtClean="0">
                        <a:solidFill>
                          <a:srgbClr val="0066CC"/>
                        </a:solidFill>
                        <a:latin typeface="Cambria Math" panose="02040503050406030204" pitchFamily="18" charset="0"/>
                      </a:rPr>
                      <m:t>)</m:t>
                    </m:r>
                  </m:oMath>
                </a14:m>
                <a:r>
                  <a:rPr lang="en-US" sz="2400" dirty="0"/>
                  <a:t>: both </a:t>
                </a:r>
                <a14:m>
                  <m:oMath xmlns:m="http://schemas.openxmlformats.org/officeDocument/2006/math">
                    <m:r>
                      <a:rPr lang="en-US" sz="2400" b="1" i="1">
                        <a:solidFill>
                          <a:srgbClr val="0066CC"/>
                        </a:solidFill>
                        <a:latin typeface="Cambria Math" panose="02040503050406030204" pitchFamily="18" charset="0"/>
                      </a:rPr>
                      <m:t>𝑶</m:t>
                    </m:r>
                  </m:oMath>
                </a14:m>
                <a:r>
                  <a:rPr lang="en-US" sz="2400" dirty="0"/>
                  <a:t> and </a:t>
                </a:r>
                <a14:m>
                  <m:oMath xmlns:m="http://schemas.openxmlformats.org/officeDocument/2006/math">
                    <m:r>
                      <a:rPr lang="en-US" sz="2400" b="1">
                        <a:solidFill>
                          <a:srgbClr val="0066CC"/>
                        </a:solidFill>
                        <a:latin typeface="Cambria Math" panose="02040503050406030204" pitchFamily="18" charset="0"/>
                      </a:rPr>
                      <m:t>𝛀</m:t>
                    </m:r>
                  </m:oMath>
                </a14:m>
                <a:r>
                  <a:rPr lang="en-US" sz="2400" dirty="0"/>
                  <a:t> </a:t>
                </a:r>
              </a:p>
            </p:txBody>
          </p:sp>
        </mc:Choice>
        <mc:Fallback xmlns="">
          <p:sp>
            <p:nvSpPr>
              <p:cNvPr id="41" name="TextBox 40">
                <a:extLst>
                  <a:ext uri="{FF2B5EF4-FFF2-40B4-BE49-F238E27FC236}">
                    <a16:creationId xmlns:a16="http://schemas.microsoft.com/office/drawing/2014/main" id="{8907B884-BF0D-45DA-9CB2-AC548B5F8738}"/>
                  </a:ext>
                </a:extLst>
              </p:cNvPr>
              <p:cNvSpPr txBox="1">
                <a:spLocks noRot="1" noChangeAspect="1" noMove="1" noResize="1" noEditPoints="1" noAdjustHandles="1" noChangeArrowheads="1" noChangeShapeType="1" noTextEdit="1"/>
              </p:cNvSpPr>
              <p:nvPr/>
            </p:nvSpPr>
            <p:spPr>
              <a:xfrm>
                <a:off x="508352" y="5690036"/>
                <a:ext cx="3834635" cy="461665"/>
              </a:xfrm>
              <a:prstGeom prst="rect">
                <a:avLst/>
              </a:prstGeom>
              <a:blipFill>
                <a:blip r:embed="rId9"/>
                <a:stretch>
                  <a:fillRect l="-318"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48E694A-0026-4799-9F41-8066DC18F800}"/>
                  </a:ext>
                </a:extLst>
              </p:cNvPr>
              <p:cNvSpPr txBox="1"/>
              <p:nvPr/>
            </p:nvSpPr>
            <p:spPr>
              <a:xfrm>
                <a:off x="10605435" y="1217423"/>
                <a:ext cx="9514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0000"/>
                          </a:solidFill>
                          <a:latin typeface="Cambria Math" panose="02040503050406030204" pitchFamily="18" charset="0"/>
                        </a:rPr>
                        <m:t>𝝎</m:t>
                      </m:r>
                      <m:r>
                        <a:rPr lang="en-US" sz="2800" b="1" i="1" smtClean="0">
                          <a:solidFill>
                            <a:srgbClr val="FF0000"/>
                          </a:solidFill>
                          <a:latin typeface="Cambria Math" panose="02040503050406030204" pitchFamily="18" charset="0"/>
                        </a:rPr>
                        <m:t>,</m:t>
                      </m:r>
                      <m:r>
                        <a:rPr lang="en-US" sz="2800" b="1" i="0" smtClean="0">
                          <a:solidFill>
                            <a:srgbClr val="FF0000"/>
                          </a:solidFill>
                          <a:latin typeface="Cambria Math" panose="02040503050406030204" pitchFamily="18" charset="0"/>
                        </a:rPr>
                        <m:t>𝛀</m:t>
                      </m:r>
                    </m:oMath>
                  </m:oMathPara>
                </a14:m>
                <a:endParaRPr lang="en-US" sz="2800" b="1" dirty="0">
                  <a:solidFill>
                    <a:srgbClr val="FF0000"/>
                  </a:solidFill>
                </a:endParaRPr>
              </a:p>
            </p:txBody>
          </p:sp>
        </mc:Choice>
        <mc:Fallback xmlns="">
          <p:sp>
            <p:nvSpPr>
              <p:cNvPr id="34" name="TextBox 33">
                <a:extLst>
                  <a:ext uri="{FF2B5EF4-FFF2-40B4-BE49-F238E27FC236}">
                    <a16:creationId xmlns:a16="http://schemas.microsoft.com/office/drawing/2014/main" id="{048E694A-0026-4799-9F41-8066DC18F800}"/>
                  </a:ext>
                </a:extLst>
              </p:cNvPr>
              <p:cNvSpPr txBox="1">
                <a:spLocks noRot="1" noChangeAspect="1" noMove="1" noResize="1" noEditPoints="1" noAdjustHandles="1" noChangeArrowheads="1" noChangeShapeType="1" noTextEdit="1"/>
              </p:cNvSpPr>
              <p:nvPr/>
            </p:nvSpPr>
            <p:spPr>
              <a:xfrm>
                <a:off x="10605435" y="1217423"/>
                <a:ext cx="951414"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9130614-BA44-4628-A160-A175DA429460}"/>
                  </a:ext>
                </a:extLst>
              </p:cNvPr>
              <p:cNvSpPr txBox="1"/>
              <p:nvPr/>
            </p:nvSpPr>
            <p:spPr>
              <a:xfrm>
                <a:off x="10737039" y="3189502"/>
                <a:ext cx="131100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00B050"/>
                          </a:solidFill>
                          <a:latin typeface="Cambria Math" panose="02040503050406030204" pitchFamily="18" charset="0"/>
                        </a:rPr>
                        <m:t>𝐎</m:t>
                      </m:r>
                      <m:r>
                        <a:rPr lang="en-US" sz="2800" b="1" i="0" smtClean="0">
                          <a:solidFill>
                            <a:srgbClr val="00B050"/>
                          </a:solidFill>
                          <a:latin typeface="Cambria Math" panose="02040503050406030204" pitchFamily="18" charset="0"/>
                        </a:rPr>
                        <m:t>, </m:t>
                      </m:r>
                      <m:r>
                        <a:rPr lang="en-US" sz="2800" b="1" i="0" smtClean="0">
                          <a:solidFill>
                            <a:srgbClr val="00B050"/>
                          </a:solidFill>
                          <a:latin typeface="Cambria Math" panose="02040503050406030204" pitchFamily="18" charset="0"/>
                        </a:rPr>
                        <m:t>𝛀</m:t>
                      </m:r>
                      <m:r>
                        <a:rPr lang="en-US" sz="2800" b="1" i="0" smtClean="0">
                          <a:solidFill>
                            <a:srgbClr val="00B050"/>
                          </a:solidFill>
                          <a:latin typeface="Cambria Math" panose="02040503050406030204" pitchFamily="18" charset="0"/>
                        </a:rPr>
                        <m:t>,</m:t>
                      </m:r>
                      <m:r>
                        <a:rPr lang="en-US" sz="2800" b="1" i="0" smtClean="0">
                          <a:solidFill>
                            <a:srgbClr val="00B050"/>
                          </a:solidFill>
                          <a:latin typeface="Cambria Math" panose="02040503050406030204" pitchFamily="18" charset="0"/>
                        </a:rPr>
                        <m:t>𝚯</m:t>
                      </m:r>
                    </m:oMath>
                  </m:oMathPara>
                </a14:m>
                <a:endParaRPr lang="en-US" sz="2800" b="1" dirty="0">
                  <a:solidFill>
                    <a:srgbClr val="00B050"/>
                  </a:solidFill>
                </a:endParaRPr>
              </a:p>
            </p:txBody>
          </p:sp>
        </mc:Choice>
        <mc:Fallback xmlns="">
          <p:sp>
            <p:nvSpPr>
              <p:cNvPr id="43" name="TextBox 42">
                <a:extLst>
                  <a:ext uri="{FF2B5EF4-FFF2-40B4-BE49-F238E27FC236}">
                    <a16:creationId xmlns:a16="http://schemas.microsoft.com/office/drawing/2014/main" id="{E9130614-BA44-4628-A160-A175DA429460}"/>
                  </a:ext>
                </a:extLst>
              </p:cNvPr>
              <p:cNvSpPr txBox="1">
                <a:spLocks noRot="1" noChangeAspect="1" noMove="1" noResize="1" noEditPoints="1" noAdjustHandles="1" noChangeArrowheads="1" noChangeShapeType="1" noTextEdit="1"/>
              </p:cNvSpPr>
              <p:nvPr/>
            </p:nvSpPr>
            <p:spPr>
              <a:xfrm>
                <a:off x="10737039" y="3189502"/>
                <a:ext cx="1311000" cy="52322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031F4D94-C2A4-4272-82F0-697A4D09B510}"/>
                  </a:ext>
                </a:extLst>
              </p:cNvPr>
              <p:cNvSpPr txBox="1"/>
              <p:nvPr/>
            </p:nvSpPr>
            <p:spPr>
              <a:xfrm>
                <a:off x="10737039" y="5013190"/>
                <a:ext cx="86485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0099FF"/>
                          </a:solidFill>
                          <a:latin typeface="Cambria Math" panose="02040503050406030204" pitchFamily="18" charset="0"/>
                        </a:rPr>
                        <m:t>𝐨</m:t>
                      </m:r>
                      <m:r>
                        <a:rPr lang="en-US" sz="2800" b="1" i="0" smtClean="0">
                          <a:solidFill>
                            <a:srgbClr val="0099FF"/>
                          </a:solidFill>
                          <a:latin typeface="Cambria Math" panose="02040503050406030204" pitchFamily="18" charset="0"/>
                        </a:rPr>
                        <m:t>, </m:t>
                      </m:r>
                      <m:r>
                        <a:rPr lang="en-US" sz="2800" b="1" i="0" smtClean="0">
                          <a:solidFill>
                            <a:srgbClr val="0099FF"/>
                          </a:solidFill>
                          <a:latin typeface="Cambria Math" panose="02040503050406030204" pitchFamily="18" charset="0"/>
                        </a:rPr>
                        <m:t>𝐎</m:t>
                      </m:r>
                    </m:oMath>
                  </m:oMathPara>
                </a14:m>
                <a:endParaRPr lang="en-US" sz="2800" b="1" dirty="0">
                  <a:solidFill>
                    <a:srgbClr val="0099FF"/>
                  </a:solidFill>
                </a:endParaRPr>
              </a:p>
            </p:txBody>
          </p:sp>
        </mc:Choice>
        <mc:Fallback xmlns="">
          <p:sp>
            <p:nvSpPr>
              <p:cNvPr id="44" name="TextBox 43">
                <a:extLst>
                  <a:ext uri="{FF2B5EF4-FFF2-40B4-BE49-F238E27FC236}">
                    <a16:creationId xmlns:a16="http://schemas.microsoft.com/office/drawing/2014/main" id="{031F4D94-C2A4-4272-82F0-697A4D09B510}"/>
                  </a:ext>
                </a:extLst>
              </p:cNvPr>
              <p:cNvSpPr txBox="1">
                <a:spLocks noRot="1" noChangeAspect="1" noMove="1" noResize="1" noEditPoints="1" noAdjustHandles="1" noChangeArrowheads="1" noChangeShapeType="1" noTextEdit="1"/>
              </p:cNvSpPr>
              <p:nvPr/>
            </p:nvSpPr>
            <p:spPr>
              <a:xfrm>
                <a:off x="10737039" y="5013190"/>
                <a:ext cx="864852" cy="52322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4A90CB-2D3C-2F53-004C-B35FB3F13058}"/>
                  </a:ext>
                </a:extLst>
              </p:cNvPr>
              <p:cNvSpPr txBox="1"/>
              <p:nvPr/>
            </p:nvSpPr>
            <p:spPr>
              <a:xfrm>
                <a:off x="508352" y="4874528"/>
                <a:ext cx="3761661" cy="830997"/>
              </a:xfrm>
              <a:prstGeom prst="rect">
                <a:avLst/>
              </a:prstGeom>
              <a:noFill/>
            </p:spPr>
            <p:txBody>
              <a:bodyPr wrap="square" rtlCol="0">
                <a:spAutoFit/>
              </a:bodyPr>
              <a:lstStyle/>
              <a:p>
                <a14:m>
                  <m:oMath xmlns:m="http://schemas.openxmlformats.org/officeDocument/2006/math">
                    <m:r>
                      <a:rPr lang="en-US" sz="2400" b="1" i="1" smtClean="0">
                        <a:solidFill>
                          <a:srgbClr val="0066CC"/>
                        </a:solidFill>
                        <a:latin typeface="Cambria Math" panose="02040503050406030204" pitchFamily="18" charset="0"/>
                      </a:rPr>
                      <m:t>𝝎</m:t>
                    </m:r>
                    <m:r>
                      <a:rPr lang="en-US" sz="2400" b="1" i="1" smtClean="0">
                        <a:solidFill>
                          <a:srgbClr val="0066CC"/>
                        </a:solidFill>
                        <a:latin typeface="Cambria Math" panose="02040503050406030204" pitchFamily="18" charset="0"/>
                      </a:rPr>
                      <m:t>(</m:t>
                    </m:r>
                    <m:r>
                      <a:rPr lang="en-US" sz="2400" b="1" i="1" smtClean="0">
                        <a:solidFill>
                          <a:srgbClr val="0066CC"/>
                        </a:solidFill>
                        <a:latin typeface="Cambria Math" panose="02040503050406030204" pitchFamily="18" charset="0"/>
                      </a:rPr>
                      <m:t>𝒈</m:t>
                    </m:r>
                    <m:d>
                      <m:dPr>
                        <m:ctrlPr>
                          <a:rPr lang="en-US" sz="2400" b="1" i="1" smtClean="0">
                            <a:solidFill>
                              <a:srgbClr val="0066CC"/>
                            </a:solidFill>
                            <a:latin typeface="Cambria Math" panose="02040503050406030204" pitchFamily="18" charset="0"/>
                          </a:rPr>
                        </m:ctrlPr>
                      </m:dPr>
                      <m:e>
                        <m:r>
                          <a:rPr lang="en-US" sz="2400" b="1" i="1" smtClean="0">
                            <a:solidFill>
                              <a:srgbClr val="0066CC"/>
                            </a:solidFill>
                            <a:latin typeface="Cambria Math" panose="02040503050406030204" pitchFamily="18" charset="0"/>
                          </a:rPr>
                          <m:t>𝒏</m:t>
                        </m:r>
                      </m:e>
                    </m:d>
                    <m:r>
                      <a:rPr lang="en-US" sz="2400" b="1" i="1" smtClean="0">
                        <a:solidFill>
                          <a:srgbClr val="0066CC"/>
                        </a:solidFill>
                        <a:latin typeface="Cambria Math" panose="02040503050406030204" pitchFamily="18" charset="0"/>
                      </a:rPr>
                      <m:t>)</m:t>
                    </m:r>
                  </m:oMath>
                </a14:m>
                <a:r>
                  <a:rPr lang="en-US" sz="2400" dirty="0"/>
                  <a:t>: ratio eventually </a:t>
                </a:r>
              </a:p>
              <a:p>
                <a:r>
                  <a:rPr lang="en-US" sz="2400" dirty="0"/>
                  <a:t>    above every line forever</a:t>
                </a:r>
              </a:p>
            </p:txBody>
          </p:sp>
        </mc:Choice>
        <mc:Fallback xmlns="">
          <p:sp>
            <p:nvSpPr>
              <p:cNvPr id="2" name="TextBox 1">
                <a:extLst>
                  <a:ext uri="{FF2B5EF4-FFF2-40B4-BE49-F238E27FC236}">
                    <a16:creationId xmlns:a16="http://schemas.microsoft.com/office/drawing/2014/main" id="{714A90CB-2D3C-2F53-004C-B35FB3F13058}"/>
                  </a:ext>
                </a:extLst>
              </p:cNvPr>
              <p:cNvSpPr txBox="1">
                <a:spLocks noRot="1" noChangeAspect="1" noMove="1" noResize="1" noEditPoints="1" noAdjustHandles="1" noChangeArrowheads="1" noChangeShapeType="1" noTextEdit="1"/>
              </p:cNvSpPr>
              <p:nvPr/>
            </p:nvSpPr>
            <p:spPr>
              <a:xfrm>
                <a:off x="508352" y="4874528"/>
                <a:ext cx="3761661" cy="830997"/>
              </a:xfrm>
              <a:prstGeom prst="rect">
                <a:avLst/>
              </a:prstGeom>
              <a:blipFill>
                <a:blip r:embed="rId13"/>
                <a:stretch>
                  <a:fillRect t="-5882" b="-16176"/>
                </a:stretch>
              </a:blipFill>
            </p:spPr>
            <p:txBody>
              <a:bodyPr/>
              <a:lstStyle/>
              <a:p>
                <a:r>
                  <a:rPr lang="en-US">
                    <a:noFill/>
                  </a:rPr>
                  <a:t> </a:t>
                </a:r>
              </a:p>
            </p:txBody>
          </p:sp>
        </mc:Fallback>
      </mc:AlternateContent>
    </p:spTree>
    <p:extLst>
      <p:ext uri="{BB962C8B-B14F-4D97-AF65-F5344CB8AC3E}">
        <p14:creationId xmlns:p14="http://schemas.microsoft.com/office/powerpoint/2010/main" val="977417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88913-24B5-48F0-9029-6CC83C598AAD}"/>
              </a:ext>
            </a:extLst>
          </p:cNvPr>
          <p:cNvSpPr>
            <a:spLocks noGrp="1"/>
          </p:cNvSpPr>
          <p:nvPr>
            <p:ph type="title"/>
          </p:nvPr>
        </p:nvSpPr>
        <p:spPr/>
        <p:txBody>
          <a:bodyPr/>
          <a:lstStyle/>
          <a:p>
            <a:r>
              <a:rPr lang="en-US" dirty="0"/>
              <a:t>Introduction to Algorithms</a:t>
            </a:r>
          </a:p>
        </p:txBody>
      </p:sp>
      <p:sp>
        <p:nvSpPr>
          <p:cNvPr id="3" name="Content Placeholder 2">
            <a:extLst>
              <a:ext uri="{FF2B5EF4-FFF2-40B4-BE49-F238E27FC236}">
                <a16:creationId xmlns:a16="http://schemas.microsoft.com/office/drawing/2014/main" id="{A109FD3D-2131-4835-8134-F914EEE844EC}"/>
              </a:ext>
            </a:extLst>
          </p:cNvPr>
          <p:cNvSpPr>
            <a:spLocks noGrp="1"/>
          </p:cNvSpPr>
          <p:nvPr>
            <p:ph idx="1"/>
          </p:nvPr>
        </p:nvSpPr>
        <p:spPr/>
        <p:txBody>
          <a:bodyPr/>
          <a:lstStyle/>
          <a:p>
            <a:r>
              <a:rPr lang="en-US" b="1" dirty="0">
                <a:solidFill>
                  <a:srgbClr val="695082"/>
                </a:solidFill>
              </a:rPr>
              <a:t>Graph Search/Traversal</a:t>
            </a:r>
          </a:p>
        </p:txBody>
      </p:sp>
      <p:sp>
        <p:nvSpPr>
          <p:cNvPr id="4" name="Slide Number Placeholder 3">
            <a:extLst>
              <a:ext uri="{FF2B5EF4-FFF2-40B4-BE49-F238E27FC236}">
                <a16:creationId xmlns:a16="http://schemas.microsoft.com/office/drawing/2014/main" id="{D9CB8CC5-9A37-4273-B1DC-1FB9A5524AA5}"/>
              </a:ext>
            </a:extLst>
          </p:cNvPr>
          <p:cNvSpPr>
            <a:spLocks noGrp="1"/>
          </p:cNvSpPr>
          <p:nvPr>
            <p:ph type="sldNum" sz="quarter" idx="12"/>
          </p:nvPr>
        </p:nvSpPr>
        <p:spPr/>
        <p:txBody>
          <a:bodyPr/>
          <a:lstStyle/>
          <a:p>
            <a:fld id="{859767C1-1CFC-4BF3-A3D8-E4104FCBBC17}" type="slidenum">
              <a:rPr lang="en-US" smtClean="0"/>
              <a:pPr/>
              <a:t>22</a:t>
            </a:fld>
            <a:endParaRPr lang="en-US" dirty="0"/>
          </a:p>
        </p:txBody>
      </p:sp>
    </p:spTree>
    <p:extLst>
      <p:ext uri="{BB962C8B-B14F-4D97-AF65-F5344CB8AC3E}">
        <p14:creationId xmlns:p14="http://schemas.microsoft.com/office/powerpoint/2010/main" val="847413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a:t>Undirected Graph G = (V,E)</a:t>
            </a:r>
          </a:p>
        </p:txBody>
      </p:sp>
      <p:sp>
        <p:nvSpPr>
          <p:cNvPr id="5122" name="Slide Number Placeholder 3"/>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E3A075A4-EEB6-46C9-9518-312322EDEE44}" type="slidenum">
              <a:rPr lang="en-US" altLang="en-US" sz="1400">
                <a:solidFill>
                  <a:schemeClr val="bg1"/>
                </a:solidFill>
                <a:latin typeface="Calibri" panose="020F0502020204030204" pitchFamily="34" charset="0"/>
              </a:rPr>
              <a:pPr/>
              <a:t>23</a:t>
            </a:fld>
            <a:endParaRPr lang="en-US" altLang="en-US" sz="1400" dirty="0">
              <a:solidFill>
                <a:schemeClr val="bg1"/>
              </a:solidFill>
              <a:latin typeface="Calibri" panose="020F0502020204030204" pitchFamily="34" charset="0"/>
            </a:endParaRPr>
          </a:p>
        </p:txBody>
      </p:sp>
      <p:grpSp>
        <p:nvGrpSpPr>
          <p:cNvPr id="5124" name="Group 3"/>
          <p:cNvGrpSpPr>
            <a:grpSpLocks noChangeAspect="1"/>
          </p:cNvGrpSpPr>
          <p:nvPr/>
        </p:nvGrpSpPr>
        <p:grpSpPr bwMode="auto">
          <a:xfrm>
            <a:off x="2468880" y="1560353"/>
            <a:ext cx="6267052" cy="5120640"/>
            <a:chOff x="528" y="528"/>
            <a:chExt cx="3936" cy="3216"/>
          </a:xfrm>
        </p:grpSpPr>
        <p:sp>
          <p:nvSpPr>
            <p:cNvPr id="5125" name="Oval 4"/>
            <p:cNvSpPr>
              <a:spLocks noChangeArrowheads="1"/>
            </p:cNvSpPr>
            <p:nvPr/>
          </p:nvSpPr>
          <p:spPr bwMode="auto">
            <a:xfrm>
              <a:off x="2592" y="52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latin typeface="Times New Roman" panose="02020603050405020304" pitchFamily="18" charset="0"/>
                </a:rPr>
                <a:t>1</a:t>
              </a:r>
            </a:p>
          </p:txBody>
        </p:sp>
        <p:sp>
          <p:nvSpPr>
            <p:cNvPr id="5126" name="Oval 5"/>
            <p:cNvSpPr>
              <a:spLocks noChangeArrowheads="1"/>
            </p:cNvSpPr>
            <p:nvPr/>
          </p:nvSpPr>
          <p:spPr bwMode="auto">
            <a:xfrm>
              <a:off x="1968" y="100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2</a:t>
              </a:r>
            </a:p>
          </p:txBody>
        </p:sp>
        <p:sp>
          <p:nvSpPr>
            <p:cNvPr id="5127" name="Oval 6"/>
            <p:cNvSpPr>
              <a:spLocks noChangeArrowheads="1"/>
            </p:cNvSpPr>
            <p:nvPr/>
          </p:nvSpPr>
          <p:spPr bwMode="auto">
            <a:xfrm>
              <a:off x="3552" y="1152"/>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latin typeface="Times New Roman" panose="02020603050405020304" pitchFamily="18" charset="0"/>
                </a:rPr>
                <a:t>10</a:t>
              </a:r>
            </a:p>
          </p:txBody>
        </p:sp>
        <p:sp>
          <p:nvSpPr>
            <p:cNvPr id="5128" name="Oval 7"/>
            <p:cNvSpPr>
              <a:spLocks noChangeArrowheads="1"/>
            </p:cNvSpPr>
            <p:nvPr/>
          </p:nvSpPr>
          <p:spPr bwMode="auto">
            <a:xfrm>
              <a:off x="2256" y="2832"/>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9</a:t>
              </a:r>
            </a:p>
          </p:txBody>
        </p:sp>
        <p:sp>
          <p:nvSpPr>
            <p:cNvPr id="5129" name="Oval 8"/>
            <p:cNvSpPr>
              <a:spLocks noChangeArrowheads="1"/>
            </p:cNvSpPr>
            <p:nvPr/>
          </p:nvSpPr>
          <p:spPr bwMode="auto">
            <a:xfrm>
              <a:off x="2256" y="220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8</a:t>
              </a:r>
            </a:p>
          </p:txBody>
        </p:sp>
        <p:sp>
          <p:nvSpPr>
            <p:cNvPr id="5130" name="Oval 9"/>
            <p:cNvSpPr>
              <a:spLocks noChangeArrowheads="1"/>
            </p:cNvSpPr>
            <p:nvPr/>
          </p:nvSpPr>
          <p:spPr bwMode="auto">
            <a:xfrm>
              <a:off x="1440" y="1440"/>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latin typeface="Times New Roman" panose="02020603050405020304" pitchFamily="18" charset="0"/>
                </a:rPr>
                <a:t>3</a:t>
              </a:r>
            </a:p>
          </p:txBody>
        </p:sp>
        <p:sp>
          <p:nvSpPr>
            <p:cNvPr id="5131" name="Oval 10"/>
            <p:cNvSpPr>
              <a:spLocks noChangeArrowheads="1"/>
            </p:cNvSpPr>
            <p:nvPr/>
          </p:nvSpPr>
          <p:spPr bwMode="auto">
            <a:xfrm>
              <a:off x="1440" y="2160"/>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4</a:t>
              </a:r>
            </a:p>
          </p:txBody>
        </p:sp>
        <p:sp>
          <p:nvSpPr>
            <p:cNvPr id="5132" name="Oval 11"/>
            <p:cNvSpPr>
              <a:spLocks noChangeArrowheads="1"/>
            </p:cNvSpPr>
            <p:nvPr/>
          </p:nvSpPr>
          <p:spPr bwMode="auto">
            <a:xfrm>
              <a:off x="1200" y="2784"/>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5</a:t>
              </a:r>
            </a:p>
          </p:txBody>
        </p:sp>
        <p:sp>
          <p:nvSpPr>
            <p:cNvPr id="5133" name="Oval 12"/>
            <p:cNvSpPr>
              <a:spLocks noChangeArrowheads="1"/>
            </p:cNvSpPr>
            <p:nvPr/>
          </p:nvSpPr>
          <p:spPr bwMode="auto">
            <a:xfrm>
              <a:off x="528" y="3072"/>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6</a:t>
              </a:r>
            </a:p>
          </p:txBody>
        </p:sp>
        <p:sp>
          <p:nvSpPr>
            <p:cNvPr id="5134" name="Oval 13"/>
            <p:cNvSpPr>
              <a:spLocks noChangeArrowheads="1"/>
            </p:cNvSpPr>
            <p:nvPr/>
          </p:nvSpPr>
          <p:spPr bwMode="auto">
            <a:xfrm>
              <a:off x="912" y="3504"/>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7</a:t>
              </a:r>
            </a:p>
          </p:txBody>
        </p:sp>
        <p:sp>
          <p:nvSpPr>
            <p:cNvPr id="5135" name="Oval 14"/>
            <p:cNvSpPr>
              <a:spLocks noChangeArrowheads="1"/>
            </p:cNvSpPr>
            <p:nvPr/>
          </p:nvSpPr>
          <p:spPr bwMode="auto">
            <a:xfrm>
              <a:off x="3552" y="177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11</a:t>
              </a:r>
            </a:p>
          </p:txBody>
        </p:sp>
        <p:sp>
          <p:nvSpPr>
            <p:cNvPr id="5136" name="Oval 15"/>
            <p:cNvSpPr>
              <a:spLocks noChangeArrowheads="1"/>
            </p:cNvSpPr>
            <p:nvPr/>
          </p:nvSpPr>
          <p:spPr bwMode="auto">
            <a:xfrm>
              <a:off x="4224" y="196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12</a:t>
              </a:r>
            </a:p>
          </p:txBody>
        </p:sp>
        <p:sp>
          <p:nvSpPr>
            <p:cNvPr id="5137" name="Oval 16"/>
            <p:cNvSpPr>
              <a:spLocks noChangeArrowheads="1"/>
            </p:cNvSpPr>
            <p:nvPr/>
          </p:nvSpPr>
          <p:spPr bwMode="auto">
            <a:xfrm>
              <a:off x="4224" y="2544"/>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13</a:t>
              </a:r>
            </a:p>
          </p:txBody>
        </p:sp>
        <p:sp>
          <p:nvSpPr>
            <p:cNvPr id="5138" name="Line 17"/>
            <p:cNvSpPr>
              <a:spLocks noChangeShapeType="1"/>
            </p:cNvSpPr>
            <p:nvPr/>
          </p:nvSpPr>
          <p:spPr bwMode="auto">
            <a:xfrm flipH="1">
              <a:off x="2208" y="768"/>
              <a:ext cx="432"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39" name="Line 18"/>
            <p:cNvSpPr>
              <a:spLocks noChangeShapeType="1"/>
            </p:cNvSpPr>
            <p:nvPr/>
          </p:nvSpPr>
          <p:spPr bwMode="auto">
            <a:xfrm flipH="1">
              <a:off x="1680" y="1200"/>
              <a:ext cx="288"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40" name="Line 19"/>
            <p:cNvSpPr>
              <a:spLocks noChangeShapeType="1"/>
            </p:cNvSpPr>
            <p:nvPr/>
          </p:nvSpPr>
          <p:spPr bwMode="auto">
            <a:xfrm>
              <a:off x="1536" y="1680"/>
              <a:ext cx="0"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41" name="Line 20"/>
            <p:cNvSpPr>
              <a:spLocks noChangeShapeType="1"/>
            </p:cNvSpPr>
            <p:nvPr/>
          </p:nvSpPr>
          <p:spPr bwMode="auto">
            <a:xfrm flipH="1">
              <a:off x="1392" y="2400"/>
              <a:ext cx="96"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42" name="Line 21"/>
            <p:cNvSpPr>
              <a:spLocks noChangeShapeType="1"/>
            </p:cNvSpPr>
            <p:nvPr/>
          </p:nvSpPr>
          <p:spPr bwMode="auto">
            <a:xfrm flipH="1">
              <a:off x="768" y="2976"/>
              <a:ext cx="432"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43" name="Line 22"/>
            <p:cNvSpPr>
              <a:spLocks noChangeShapeType="1"/>
            </p:cNvSpPr>
            <p:nvPr/>
          </p:nvSpPr>
          <p:spPr bwMode="auto">
            <a:xfrm>
              <a:off x="720" y="3312"/>
              <a:ext cx="192"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44" name="Line 23"/>
            <p:cNvSpPr>
              <a:spLocks noChangeShapeType="1"/>
            </p:cNvSpPr>
            <p:nvPr/>
          </p:nvSpPr>
          <p:spPr bwMode="auto">
            <a:xfrm>
              <a:off x="1680" y="1680"/>
              <a:ext cx="624" cy="52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45" name="Line 24"/>
            <p:cNvSpPr>
              <a:spLocks noChangeShapeType="1"/>
            </p:cNvSpPr>
            <p:nvPr/>
          </p:nvSpPr>
          <p:spPr bwMode="auto">
            <a:xfrm>
              <a:off x="2352" y="2496"/>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46" name="Line 25"/>
            <p:cNvSpPr>
              <a:spLocks noChangeShapeType="1"/>
            </p:cNvSpPr>
            <p:nvPr/>
          </p:nvSpPr>
          <p:spPr bwMode="auto">
            <a:xfrm>
              <a:off x="2832" y="720"/>
              <a:ext cx="720"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47" name="Line 26"/>
            <p:cNvSpPr>
              <a:spLocks noChangeShapeType="1"/>
            </p:cNvSpPr>
            <p:nvPr/>
          </p:nvSpPr>
          <p:spPr bwMode="auto">
            <a:xfrm>
              <a:off x="3696" y="1440"/>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48" name="Line 27"/>
            <p:cNvSpPr>
              <a:spLocks noChangeShapeType="1"/>
            </p:cNvSpPr>
            <p:nvPr/>
          </p:nvSpPr>
          <p:spPr bwMode="auto">
            <a:xfrm>
              <a:off x="3792" y="1920"/>
              <a:ext cx="384"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49" name="Line 28"/>
            <p:cNvSpPr>
              <a:spLocks noChangeShapeType="1"/>
            </p:cNvSpPr>
            <p:nvPr/>
          </p:nvSpPr>
          <p:spPr bwMode="auto">
            <a:xfrm>
              <a:off x="4320" y="2256"/>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50" name="Line 29"/>
            <p:cNvSpPr>
              <a:spLocks noChangeShapeType="1"/>
            </p:cNvSpPr>
            <p:nvPr/>
          </p:nvSpPr>
          <p:spPr bwMode="auto">
            <a:xfrm flipH="1" flipV="1">
              <a:off x="3792" y="1392"/>
              <a:ext cx="528" cy="57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51" name="Line 30"/>
            <p:cNvSpPr>
              <a:spLocks noChangeShapeType="1"/>
            </p:cNvSpPr>
            <p:nvPr/>
          </p:nvSpPr>
          <p:spPr bwMode="auto">
            <a:xfrm flipV="1">
              <a:off x="1056" y="3072"/>
              <a:ext cx="240" cy="43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52" name="Line 31"/>
            <p:cNvSpPr>
              <a:spLocks noChangeShapeType="1"/>
            </p:cNvSpPr>
            <p:nvPr/>
          </p:nvSpPr>
          <p:spPr bwMode="auto">
            <a:xfrm flipV="1">
              <a:off x="672" y="1680"/>
              <a:ext cx="768" cy="13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53" name="Line 32"/>
            <p:cNvSpPr>
              <a:spLocks noChangeShapeType="1"/>
            </p:cNvSpPr>
            <p:nvPr/>
          </p:nvSpPr>
          <p:spPr bwMode="auto">
            <a:xfrm flipH="1" flipV="1">
              <a:off x="2208" y="1200"/>
              <a:ext cx="1344" cy="9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54" name="Line 33"/>
            <p:cNvSpPr>
              <a:spLocks noChangeShapeType="1"/>
            </p:cNvSpPr>
            <p:nvPr/>
          </p:nvSpPr>
          <p:spPr bwMode="auto">
            <a:xfrm flipH="1">
              <a:off x="2496" y="1392"/>
              <a:ext cx="1056" cy="86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5155" name="Line 34"/>
            <p:cNvSpPr>
              <a:spLocks noChangeShapeType="1"/>
            </p:cNvSpPr>
            <p:nvPr/>
          </p:nvSpPr>
          <p:spPr bwMode="auto">
            <a:xfrm flipH="1">
              <a:off x="1152" y="3024"/>
              <a:ext cx="1104" cy="48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grpSp>
    </p:spTree>
    <p:extLst>
      <p:ext uri="{BB962C8B-B14F-4D97-AF65-F5344CB8AC3E}">
        <p14:creationId xmlns:p14="http://schemas.microsoft.com/office/powerpoint/2010/main" val="3066436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altLang="en-US" dirty="0"/>
              <a:t>Directed Graph G = (V,E)</a:t>
            </a:r>
          </a:p>
        </p:txBody>
      </p:sp>
      <p:sp>
        <p:nvSpPr>
          <p:cNvPr id="6146" name="Slide Number Placeholder 3"/>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62EAF44D-8B40-46CF-A7A9-A81ABA9CDEC9}" type="slidenum">
              <a:rPr lang="en-US" altLang="en-US" sz="1400">
                <a:solidFill>
                  <a:schemeClr val="bg1"/>
                </a:solidFill>
                <a:latin typeface="Calibri" panose="020F0502020204030204" pitchFamily="34" charset="0"/>
              </a:rPr>
              <a:pPr/>
              <a:t>24</a:t>
            </a:fld>
            <a:endParaRPr lang="en-US" altLang="en-US" sz="1400" dirty="0">
              <a:solidFill>
                <a:schemeClr val="bg1"/>
              </a:solidFill>
              <a:latin typeface="Calibri" panose="020F0502020204030204" pitchFamily="34" charset="0"/>
            </a:endParaRPr>
          </a:p>
        </p:txBody>
      </p:sp>
      <p:sp>
        <p:nvSpPr>
          <p:cNvPr id="6148" name="Rectangle 3"/>
          <p:cNvSpPr>
            <a:spLocks noGrp="1" noChangeArrowheads="1"/>
          </p:cNvSpPr>
          <p:nvPr>
            <p:ph type="body" idx="4294967295"/>
          </p:nvPr>
        </p:nvSpPr>
        <p:spPr>
          <a:xfrm>
            <a:off x="0" y="1958859"/>
            <a:ext cx="7772400" cy="4800600"/>
          </a:xfrm>
        </p:spPr>
        <p:txBody>
          <a:bodyPr/>
          <a:lstStyle/>
          <a:p>
            <a:pPr eaLnBrk="1" hangingPunct="1">
              <a:buFont typeface="Wingdings" panose="05000000000000000000" pitchFamily="2" charset="2"/>
              <a:buNone/>
            </a:pPr>
            <a:r>
              <a:rPr lang="en-US" altLang="en-US"/>
              <a:t> </a:t>
            </a:r>
          </a:p>
        </p:txBody>
      </p:sp>
      <p:grpSp>
        <p:nvGrpSpPr>
          <p:cNvPr id="6149" name="Group 4"/>
          <p:cNvGrpSpPr>
            <a:grpSpLocks noChangeAspect="1"/>
          </p:cNvGrpSpPr>
          <p:nvPr/>
        </p:nvGrpSpPr>
        <p:grpSpPr bwMode="auto">
          <a:xfrm>
            <a:off x="2468880" y="1384184"/>
            <a:ext cx="6267052" cy="5120640"/>
            <a:chOff x="720" y="1008"/>
            <a:chExt cx="3936" cy="3216"/>
          </a:xfrm>
        </p:grpSpPr>
        <p:sp>
          <p:nvSpPr>
            <p:cNvPr id="6150" name="Oval 5"/>
            <p:cNvSpPr>
              <a:spLocks noChangeArrowheads="1"/>
            </p:cNvSpPr>
            <p:nvPr/>
          </p:nvSpPr>
          <p:spPr bwMode="auto">
            <a:xfrm>
              <a:off x="2784" y="100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1</a:t>
              </a:r>
            </a:p>
          </p:txBody>
        </p:sp>
        <p:sp>
          <p:nvSpPr>
            <p:cNvPr id="6151" name="Oval 6"/>
            <p:cNvSpPr>
              <a:spLocks noChangeArrowheads="1"/>
            </p:cNvSpPr>
            <p:nvPr/>
          </p:nvSpPr>
          <p:spPr bwMode="auto">
            <a:xfrm>
              <a:off x="2160" y="148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2</a:t>
              </a:r>
            </a:p>
          </p:txBody>
        </p:sp>
        <p:sp>
          <p:nvSpPr>
            <p:cNvPr id="6152" name="Oval 7"/>
            <p:cNvSpPr>
              <a:spLocks noChangeArrowheads="1"/>
            </p:cNvSpPr>
            <p:nvPr/>
          </p:nvSpPr>
          <p:spPr bwMode="auto">
            <a:xfrm>
              <a:off x="3744" y="1632"/>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10</a:t>
              </a:r>
            </a:p>
          </p:txBody>
        </p:sp>
        <p:sp>
          <p:nvSpPr>
            <p:cNvPr id="6153" name="Oval 8"/>
            <p:cNvSpPr>
              <a:spLocks noChangeArrowheads="1"/>
            </p:cNvSpPr>
            <p:nvPr/>
          </p:nvSpPr>
          <p:spPr bwMode="auto">
            <a:xfrm>
              <a:off x="2448" y="3312"/>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9</a:t>
              </a:r>
            </a:p>
          </p:txBody>
        </p:sp>
        <p:sp>
          <p:nvSpPr>
            <p:cNvPr id="6154" name="Oval 9"/>
            <p:cNvSpPr>
              <a:spLocks noChangeArrowheads="1"/>
            </p:cNvSpPr>
            <p:nvPr/>
          </p:nvSpPr>
          <p:spPr bwMode="auto">
            <a:xfrm>
              <a:off x="2448" y="268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8</a:t>
              </a:r>
            </a:p>
          </p:txBody>
        </p:sp>
        <p:sp>
          <p:nvSpPr>
            <p:cNvPr id="6155" name="Oval 10"/>
            <p:cNvSpPr>
              <a:spLocks noChangeArrowheads="1"/>
            </p:cNvSpPr>
            <p:nvPr/>
          </p:nvSpPr>
          <p:spPr bwMode="auto">
            <a:xfrm>
              <a:off x="1632" y="1920"/>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3</a:t>
              </a:r>
            </a:p>
          </p:txBody>
        </p:sp>
        <p:sp>
          <p:nvSpPr>
            <p:cNvPr id="6156" name="Oval 11"/>
            <p:cNvSpPr>
              <a:spLocks noChangeArrowheads="1"/>
            </p:cNvSpPr>
            <p:nvPr/>
          </p:nvSpPr>
          <p:spPr bwMode="auto">
            <a:xfrm>
              <a:off x="1632" y="2640"/>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4</a:t>
              </a:r>
            </a:p>
          </p:txBody>
        </p:sp>
        <p:sp>
          <p:nvSpPr>
            <p:cNvPr id="6157" name="Oval 12"/>
            <p:cNvSpPr>
              <a:spLocks noChangeArrowheads="1"/>
            </p:cNvSpPr>
            <p:nvPr/>
          </p:nvSpPr>
          <p:spPr bwMode="auto">
            <a:xfrm>
              <a:off x="1392" y="3264"/>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5</a:t>
              </a:r>
            </a:p>
          </p:txBody>
        </p:sp>
        <p:sp>
          <p:nvSpPr>
            <p:cNvPr id="6158" name="Oval 13"/>
            <p:cNvSpPr>
              <a:spLocks noChangeArrowheads="1"/>
            </p:cNvSpPr>
            <p:nvPr/>
          </p:nvSpPr>
          <p:spPr bwMode="auto">
            <a:xfrm>
              <a:off x="720" y="3552"/>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6</a:t>
              </a:r>
            </a:p>
          </p:txBody>
        </p:sp>
        <p:sp>
          <p:nvSpPr>
            <p:cNvPr id="6159" name="Oval 14"/>
            <p:cNvSpPr>
              <a:spLocks noChangeArrowheads="1"/>
            </p:cNvSpPr>
            <p:nvPr/>
          </p:nvSpPr>
          <p:spPr bwMode="auto">
            <a:xfrm>
              <a:off x="1104" y="3984"/>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7</a:t>
              </a:r>
            </a:p>
          </p:txBody>
        </p:sp>
        <p:sp>
          <p:nvSpPr>
            <p:cNvPr id="6160" name="Oval 15"/>
            <p:cNvSpPr>
              <a:spLocks noChangeArrowheads="1"/>
            </p:cNvSpPr>
            <p:nvPr/>
          </p:nvSpPr>
          <p:spPr bwMode="auto">
            <a:xfrm>
              <a:off x="3744" y="225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11</a:t>
              </a:r>
            </a:p>
          </p:txBody>
        </p:sp>
        <p:sp>
          <p:nvSpPr>
            <p:cNvPr id="6161" name="Oval 16"/>
            <p:cNvSpPr>
              <a:spLocks noChangeArrowheads="1"/>
            </p:cNvSpPr>
            <p:nvPr/>
          </p:nvSpPr>
          <p:spPr bwMode="auto">
            <a:xfrm>
              <a:off x="4416" y="244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12</a:t>
              </a:r>
            </a:p>
          </p:txBody>
        </p:sp>
        <p:sp>
          <p:nvSpPr>
            <p:cNvPr id="6162" name="Oval 17"/>
            <p:cNvSpPr>
              <a:spLocks noChangeArrowheads="1"/>
            </p:cNvSpPr>
            <p:nvPr/>
          </p:nvSpPr>
          <p:spPr bwMode="auto">
            <a:xfrm>
              <a:off x="4416" y="3024"/>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a:latin typeface="Times New Roman" panose="02020603050405020304" pitchFamily="18" charset="0"/>
                </a:rPr>
                <a:t>13</a:t>
              </a:r>
            </a:p>
          </p:txBody>
        </p:sp>
        <p:sp>
          <p:nvSpPr>
            <p:cNvPr id="6163" name="Line 18"/>
            <p:cNvSpPr>
              <a:spLocks noChangeShapeType="1"/>
            </p:cNvSpPr>
            <p:nvPr/>
          </p:nvSpPr>
          <p:spPr bwMode="auto">
            <a:xfrm flipH="1">
              <a:off x="2400" y="1248"/>
              <a:ext cx="432" cy="288"/>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64" name="Line 19"/>
            <p:cNvSpPr>
              <a:spLocks noChangeShapeType="1"/>
            </p:cNvSpPr>
            <p:nvPr/>
          </p:nvSpPr>
          <p:spPr bwMode="auto">
            <a:xfrm flipH="1">
              <a:off x="1872" y="1680"/>
              <a:ext cx="288" cy="24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65" name="Line 20"/>
            <p:cNvSpPr>
              <a:spLocks noChangeShapeType="1"/>
            </p:cNvSpPr>
            <p:nvPr/>
          </p:nvSpPr>
          <p:spPr bwMode="auto">
            <a:xfrm>
              <a:off x="1728" y="2160"/>
              <a:ext cx="0" cy="48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66" name="Line 21"/>
            <p:cNvSpPr>
              <a:spLocks noChangeShapeType="1"/>
            </p:cNvSpPr>
            <p:nvPr/>
          </p:nvSpPr>
          <p:spPr bwMode="auto">
            <a:xfrm flipH="1">
              <a:off x="1584" y="2880"/>
              <a:ext cx="96" cy="336"/>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67" name="Line 22"/>
            <p:cNvSpPr>
              <a:spLocks noChangeShapeType="1"/>
            </p:cNvSpPr>
            <p:nvPr/>
          </p:nvSpPr>
          <p:spPr bwMode="auto">
            <a:xfrm flipH="1">
              <a:off x="960" y="3456"/>
              <a:ext cx="432" cy="96"/>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68" name="Line 23"/>
            <p:cNvSpPr>
              <a:spLocks noChangeShapeType="1"/>
            </p:cNvSpPr>
            <p:nvPr/>
          </p:nvSpPr>
          <p:spPr bwMode="auto">
            <a:xfrm>
              <a:off x="912" y="3792"/>
              <a:ext cx="192" cy="19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69" name="Line 24"/>
            <p:cNvSpPr>
              <a:spLocks noChangeShapeType="1"/>
            </p:cNvSpPr>
            <p:nvPr/>
          </p:nvSpPr>
          <p:spPr bwMode="auto">
            <a:xfrm>
              <a:off x="1872" y="2160"/>
              <a:ext cx="624" cy="528"/>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70" name="Line 25"/>
            <p:cNvSpPr>
              <a:spLocks noChangeShapeType="1"/>
            </p:cNvSpPr>
            <p:nvPr/>
          </p:nvSpPr>
          <p:spPr bwMode="auto">
            <a:xfrm>
              <a:off x="2544" y="2976"/>
              <a:ext cx="0" cy="288"/>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71" name="Line 26"/>
            <p:cNvSpPr>
              <a:spLocks noChangeShapeType="1"/>
            </p:cNvSpPr>
            <p:nvPr/>
          </p:nvSpPr>
          <p:spPr bwMode="auto">
            <a:xfrm>
              <a:off x="3024" y="1200"/>
              <a:ext cx="720" cy="48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72" name="Line 27"/>
            <p:cNvSpPr>
              <a:spLocks noChangeShapeType="1"/>
            </p:cNvSpPr>
            <p:nvPr/>
          </p:nvSpPr>
          <p:spPr bwMode="auto">
            <a:xfrm>
              <a:off x="3888" y="1920"/>
              <a:ext cx="0" cy="336"/>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73" name="Line 28"/>
            <p:cNvSpPr>
              <a:spLocks noChangeShapeType="1"/>
            </p:cNvSpPr>
            <p:nvPr/>
          </p:nvSpPr>
          <p:spPr bwMode="auto">
            <a:xfrm>
              <a:off x="3984" y="2400"/>
              <a:ext cx="384" cy="96"/>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74" name="Line 29"/>
            <p:cNvSpPr>
              <a:spLocks noChangeShapeType="1"/>
            </p:cNvSpPr>
            <p:nvPr/>
          </p:nvSpPr>
          <p:spPr bwMode="auto">
            <a:xfrm>
              <a:off x="4512" y="2736"/>
              <a:ext cx="0" cy="24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75" name="Line 30"/>
            <p:cNvSpPr>
              <a:spLocks noChangeShapeType="1"/>
            </p:cNvSpPr>
            <p:nvPr/>
          </p:nvSpPr>
          <p:spPr bwMode="auto">
            <a:xfrm flipH="1" flipV="1">
              <a:off x="3984" y="1872"/>
              <a:ext cx="528" cy="576"/>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76" name="Line 31"/>
            <p:cNvSpPr>
              <a:spLocks noChangeShapeType="1"/>
            </p:cNvSpPr>
            <p:nvPr/>
          </p:nvSpPr>
          <p:spPr bwMode="auto">
            <a:xfrm flipV="1">
              <a:off x="1248" y="3552"/>
              <a:ext cx="240" cy="43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77" name="Line 32"/>
            <p:cNvSpPr>
              <a:spLocks noChangeShapeType="1"/>
            </p:cNvSpPr>
            <p:nvPr/>
          </p:nvSpPr>
          <p:spPr bwMode="auto">
            <a:xfrm flipV="1">
              <a:off x="864" y="2160"/>
              <a:ext cx="768" cy="139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78" name="Line 33"/>
            <p:cNvSpPr>
              <a:spLocks noChangeShapeType="1"/>
            </p:cNvSpPr>
            <p:nvPr/>
          </p:nvSpPr>
          <p:spPr bwMode="auto">
            <a:xfrm flipH="1" flipV="1">
              <a:off x="2400" y="1680"/>
              <a:ext cx="1344" cy="96"/>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79" name="Line 34"/>
            <p:cNvSpPr>
              <a:spLocks noChangeShapeType="1"/>
            </p:cNvSpPr>
            <p:nvPr/>
          </p:nvSpPr>
          <p:spPr bwMode="auto">
            <a:xfrm flipH="1">
              <a:off x="2688" y="1872"/>
              <a:ext cx="1056" cy="864"/>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sp>
          <p:nvSpPr>
            <p:cNvPr id="6180" name="Line 35"/>
            <p:cNvSpPr>
              <a:spLocks noChangeShapeType="1"/>
            </p:cNvSpPr>
            <p:nvPr/>
          </p:nvSpPr>
          <p:spPr bwMode="auto">
            <a:xfrm flipH="1">
              <a:off x="1344" y="3504"/>
              <a:ext cx="1104" cy="48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p>
          </p:txBody>
        </p:sp>
      </p:grpSp>
    </p:spTree>
    <p:extLst>
      <p:ext uri="{BB962C8B-B14F-4D97-AF65-F5344CB8AC3E}">
        <p14:creationId xmlns:p14="http://schemas.microsoft.com/office/powerpoint/2010/main" val="3057399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a:t>Graph Traversal</a:t>
            </a:r>
          </a:p>
        </p:txBody>
      </p:sp>
      <mc:AlternateContent xmlns:mc="http://schemas.openxmlformats.org/markup-compatibility/2006" xmlns:a14="http://schemas.microsoft.com/office/drawing/2010/main">
        <mc:Choice Requires="a14">
          <p:sp>
            <p:nvSpPr>
              <p:cNvPr id="7172" name="Rectangle 3"/>
              <p:cNvSpPr>
                <a:spLocks noGrp="1" noChangeArrowheads="1"/>
              </p:cNvSpPr>
              <p:nvPr>
                <p:ph idx="1"/>
              </p:nvPr>
            </p:nvSpPr>
            <p:spPr>
              <a:xfrm>
                <a:off x="628650" y="1601367"/>
                <a:ext cx="11309036" cy="5200045"/>
              </a:xfrm>
            </p:spPr>
            <p:txBody>
              <a:bodyPr/>
              <a:lstStyle/>
              <a:p>
                <a:pPr marL="0" indent="0" eaLnBrk="1" hangingPunct="1">
                  <a:lnSpc>
                    <a:spcPct val="90000"/>
                  </a:lnSpc>
                  <a:buNone/>
                </a:pPr>
                <a:r>
                  <a:rPr lang="en-US" altLang="en-US" sz="2800" dirty="0"/>
                  <a:t>Learn the basic structure of a graph</a:t>
                </a:r>
              </a:p>
              <a:p>
                <a:pPr marL="0" indent="0" eaLnBrk="1" hangingPunct="1">
                  <a:lnSpc>
                    <a:spcPct val="90000"/>
                  </a:lnSpc>
                  <a:buNone/>
                </a:pPr>
                <a:r>
                  <a:rPr lang="en-US" altLang="en-US" sz="2800" dirty="0"/>
                  <a:t>Walk from a fixed starting vertex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solidFill>
                      <a:srgbClr val="0033CC"/>
                    </a:solidFill>
                  </a:rPr>
                  <a:t> </a:t>
                </a:r>
                <a:r>
                  <a:rPr lang="en-US" altLang="en-US" sz="2800" dirty="0"/>
                  <a:t>to find all vertices reachable from</a:t>
                </a:r>
                <a:r>
                  <a:rPr lang="en-US" altLang="en-US" sz="2800" dirty="0">
                    <a:solidFill>
                      <a:srgbClr val="0033CC"/>
                    </a:solidFill>
                  </a:rPr>
                  <a:t>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endParaRPr lang="en-US" altLang="en-US" sz="2800" b="1" dirty="0">
                  <a:solidFill>
                    <a:srgbClr val="0033CC"/>
                  </a:solidFill>
                </a:endParaRPr>
              </a:p>
              <a:p>
                <a:pPr eaLnBrk="1" hangingPunct="1">
                  <a:lnSpc>
                    <a:spcPct val="90000"/>
                  </a:lnSpc>
                </a:pPr>
                <a:endParaRPr lang="en-US" altLang="en-US" dirty="0"/>
              </a:p>
            </p:txBody>
          </p:sp>
        </mc:Choice>
        <mc:Fallback xmlns="">
          <p:sp>
            <p:nvSpPr>
              <p:cNvPr id="7172" name="Rectangle 3"/>
              <p:cNvSpPr>
                <a:spLocks noGrp="1" noRot="1" noChangeAspect="1" noMove="1" noResize="1" noEditPoints="1" noAdjustHandles="1" noChangeArrowheads="1" noChangeShapeType="1" noTextEdit="1"/>
              </p:cNvSpPr>
              <p:nvPr>
                <p:ph idx="1"/>
              </p:nvPr>
            </p:nvSpPr>
            <p:spPr>
              <a:xfrm>
                <a:off x="628650" y="1601367"/>
                <a:ext cx="11309036" cy="5200045"/>
              </a:xfrm>
              <a:blipFill>
                <a:blip r:embed="rId3"/>
                <a:stretch>
                  <a:fillRect l="-1078" t="-1993"/>
                </a:stretch>
              </a:blipFill>
            </p:spPr>
            <p:txBody>
              <a:bodyPr/>
              <a:lstStyle/>
              <a:p>
                <a:r>
                  <a:rPr lang="en-US">
                    <a:noFill/>
                  </a:rPr>
                  <a:t> </a:t>
                </a:r>
              </a:p>
            </p:txBody>
          </p:sp>
        </mc:Fallback>
      </mc:AlternateContent>
      <p:sp>
        <p:nvSpPr>
          <p:cNvPr id="7170"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EA45119D-E232-4B8F-B9AC-5EA5C7BFCBC4}" type="slidenum">
              <a:rPr lang="en-US" altLang="en-US" sz="1400">
                <a:solidFill>
                  <a:schemeClr val="bg1"/>
                </a:solidFill>
                <a:latin typeface="Calibri" panose="020F0502020204030204" pitchFamily="34" charset="0"/>
              </a:rPr>
              <a:pPr/>
              <a:t>25</a:t>
            </a:fld>
            <a:endParaRPr lang="en-US"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673350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a:bodyPr>
          <a:lstStyle/>
          <a:p>
            <a:pPr eaLnBrk="1" hangingPunct="1"/>
            <a:r>
              <a:rPr lang="en-US" altLang="en-US" dirty="0"/>
              <a:t>Generic Graph Traversal Algorithm</a:t>
            </a:r>
          </a:p>
        </p:txBody>
      </p:sp>
      <mc:AlternateContent xmlns:mc="http://schemas.openxmlformats.org/markup-compatibility/2006" xmlns:a14="http://schemas.microsoft.com/office/drawing/2010/main">
        <mc:Choice Requires="a14">
          <p:sp>
            <p:nvSpPr>
              <p:cNvPr id="8196" name="Rectangle 3"/>
              <p:cNvSpPr>
                <a:spLocks noGrp="1" noChangeArrowheads="1"/>
              </p:cNvSpPr>
              <p:nvPr>
                <p:ph idx="1"/>
              </p:nvPr>
            </p:nvSpPr>
            <p:spPr>
              <a:xfrm>
                <a:off x="628649" y="1408420"/>
                <a:ext cx="9471791" cy="5200045"/>
              </a:xfrm>
            </p:spPr>
            <p:txBody>
              <a:bodyPr>
                <a:normAutofit/>
              </a:bodyPr>
              <a:lstStyle/>
              <a:p>
                <a:pPr>
                  <a:buNone/>
                </a:pPr>
                <a:r>
                  <a:rPr lang="en-US" altLang="en-US" sz="2800" b="1" dirty="0">
                    <a:solidFill>
                      <a:srgbClr val="695082"/>
                    </a:solidFill>
                  </a:rPr>
                  <a:t>Given: </a:t>
                </a:r>
                <a:r>
                  <a:rPr lang="en-US" altLang="en-US" sz="2800" dirty="0"/>
                  <a:t>Graph </a:t>
                </a:r>
                <a:r>
                  <a:rPr lang="en-US" altLang="en-US" sz="2800" dirty="0" err="1"/>
                  <a:t>graph</a:t>
                </a:r>
                <a:r>
                  <a:rPr lang="en-US" altLang="en-US" sz="2800" dirty="0"/>
                  <a:t> </a:t>
                </a:r>
                <a14:m>
                  <m:oMath xmlns:m="http://schemas.openxmlformats.org/officeDocument/2006/math">
                    <m:r>
                      <a:rPr lang="en-US" altLang="en-US" sz="2800" b="1" i="1" dirty="0" smtClean="0">
                        <a:solidFill>
                          <a:srgbClr val="0066CC"/>
                        </a:solidFill>
                        <a:latin typeface="Cambria Math" panose="02040503050406030204" pitchFamily="18" charset="0"/>
                      </a:rPr>
                      <m:t>𝑮</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𝑽</m:t>
                    </m:r>
                    <m:r>
                      <a:rPr lang="en-US" altLang="en-US" sz="2800" b="1" i="1" dirty="0" smtClean="0">
                        <a:solidFill>
                          <a:srgbClr val="0066CC"/>
                        </a:solidFill>
                        <a:latin typeface="Cambria Math" panose="02040503050406030204" pitchFamily="18" charset="0"/>
                      </a:rPr>
                      <m:t>,</m:t>
                    </m:r>
                    <m:r>
                      <a:rPr lang="en-US" altLang="en-US" sz="2800" b="1" i="1" dirty="0" smtClean="0">
                        <a:solidFill>
                          <a:srgbClr val="0066CC"/>
                        </a:solidFill>
                        <a:latin typeface="Cambria Math" panose="02040503050406030204" pitchFamily="18" charset="0"/>
                      </a:rPr>
                      <m:t>𝑬</m:t>
                    </m:r>
                    <m:r>
                      <a:rPr lang="en-US" altLang="en-US" sz="2800" b="1" i="1" dirty="0" smtClean="0">
                        <a:solidFill>
                          <a:srgbClr val="0066CC"/>
                        </a:solidFill>
                        <a:latin typeface="Cambria Math" panose="02040503050406030204" pitchFamily="18" charset="0"/>
                      </a:rPr>
                      <m:t>)</m:t>
                    </m:r>
                  </m:oMath>
                </a14:m>
                <a:r>
                  <a:rPr lang="en-US" altLang="en-US" sz="2800" b="1" dirty="0"/>
                  <a:t> </a:t>
                </a:r>
                <a:r>
                  <a:rPr lang="en-US" altLang="en-US" sz="2800" dirty="0"/>
                  <a:t>vertex</a:t>
                </a:r>
                <a:r>
                  <a:rPr lang="en-US" altLang="en-US" sz="2800" b="1" dirty="0"/>
                  <a:t> </a:t>
                </a:r>
                <a14:m>
                  <m:oMath xmlns:m="http://schemas.openxmlformats.org/officeDocument/2006/math">
                    <m:r>
                      <a:rPr lang="en-US" altLang="en-US" sz="2800" b="1" i="1" dirty="0" smtClean="0">
                        <a:solidFill>
                          <a:srgbClr val="0066CC"/>
                        </a:solidFill>
                        <a:latin typeface="Cambria Math" panose="02040503050406030204" pitchFamily="18" charset="0"/>
                      </a:rPr>
                      <m:t>𝒔</m:t>
                    </m:r>
                    <m:r>
                      <a:rPr lang="en-US" altLang="en-US" sz="2800" b="1" i="1" dirty="0" err="1">
                        <a:solidFill>
                          <a:srgbClr val="0066CC"/>
                        </a:solidFill>
                        <a:latin typeface="Cambria Math" panose="02040503050406030204" pitchFamily="18" charset="0"/>
                        <a:sym typeface="Symbol" panose="05050102010706020507" pitchFamily="18" charset="2"/>
                      </a:rPr>
                      <m:t></m:t>
                    </m:r>
                    <m:r>
                      <a:rPr lang="en-US" altLang="en-US" sz="2800" b="1" i="1" dirty="0" err="1">
                        <a:solidFill>
                          <a:srgbClr val="0066CC"/>
                        </a:solidFill>
                        <a:latin typeface="Cambria Math" panose="02040503050406030204" pitchFamily="18" charset="0"/>
                        <a:sym typeface="Symbol" panose="05050102010706020507" pitchFamily="18" charset="2"/>
                      </a:rPr>
                      <m:t>𝑽</m:t>
                    </m:r>
                  </m:oMath>
                </a14:m>
                <a:endParaRPr lang="en-US" altLang="en-US" sz="2800" b="1" dirty="0"/>
              </a:p>
              <a:p>
                <a:pPr eaLnBrk="1" hangingPunct="1">
                  <a:buFont typeface="Wingdings" panose="05000000000000000000" pitchFamily="2" charset="2"/>
                  <a:buNone/>
                </a:pPr>
                <a:r>
                  <a:rPr lang="en-US" altLang="en-US" sz="2800" b="1" dirty="0">
                    <a:solidFill>
                      <a:srgbClr val="695082"/>
                    </a:solidFill>
                  </a:rPr>
                  <a:t>Find:</a:t>
                </a:r>
                <a:r>
                  <a:rPr lang="en-US" altLang="en-US" sz="2800" dirty="0"/>
                  <a:t> set </a:t>
                </a:r>
                <a14:m>
                  <m:oMath xmlns:m="http://schemas.openxmlformats.org/officeDocument/2006/math">
                    <m:r>
                      <a:rPr lang="en-US" altLang="en-US" sz="2800" b="1" i="1" dirty="0" smtClean="0">
                        <a:solidFill>
                          <a:srgbClr val="0066CC"/>
                        </a:solidFill>
                        <a:latin typeface="Cambria Math" panose="02040503050406030204" pitchFamily="18" charset="0"/>
                      </a:rPr>
                      <m:t>𝑹</m:t>
                    </m:r>
                  </m:oMath>
                </a14:m>
                <a:r>
                  <a:rPr lang="en-US" altLang="en-US" sz="2800" dirty="0"/>
                  <a:t> of vertices reachable from </a:t>
                </a:r>
                <a14:m>
                  <m:oMath xmlns:m="http://schemas.openxmlformats.org/officeDocument/2006/math">
                    <m:r>
                      <a:rPr lang="en-US" altLang="en-US" sz="2800" b="1" i="1" dirty="0" smtClean="0">
                        <a:solidFill>
                          <a:srgbClr val="0066CC"/>
                        </a:solidFill>
                        <a:latin typeface="Cambria Math" panose="02040503050406030204" pitchFamily="18" charset="0"/>
                      </a:rPr>
                      <m:t>𝒔</m:t>
                    </m:r>
                    <m:r>
                      <a:rPr lang="en-US" altLang="en-US" sz="2800" b="1" i="1" dirty="0" err="1">
                        <a:solidFill>
                          <a:srgbClr val="0066CC"/>
                        </a:solidFill>
                        <a:latin typeface="Cambria Math" panose="02040503050406030204" pitchFamily="18" charset="0"/>
                        <a:sym typeface="Symbol" panose="05050102010706020507" pitchFamily="18" charset="2"/>
                      </a:rPr>
                      <m:t></m:t>
                    </m:r>
                    <m:r>
                      <a:rPr lang="en-US" altLang="en-US" sz="2800" b="1" i="1" dirty="0" err="1">
                        <a:solidFill>
                          <a:srgbClr val="0066CC"/>
                        </a:solidFill>
                        <a:latin typeface="Cambria Math" panose="02040503050406030204" pitchFamily="18" charset="0"/>
                        <a:sym typeface="Symbol" panose="05050102010706020507" pitchFamily="18" charset="2"/>
                      </a:rPr>
                      <m:t>𝑽</m:t>
                    </m:r>
                  </m:oMath>
                </a14:m>
                <a:endParaRPr lang="en-US" altLang="en-US" sz="2800" b="1" dirty="0">
                  <a:solidFill>
                    <a:srgbClr val="0033CC"/>
                  </a:solidFill>
                  <a:sym typeface="Symbol" panose="05050102010706020507" pitchFamily="18" charset="2"/>
                </a:endParaRPr>
              </a:p>
              <a:p>
                <a:pPr eaLnBrk="1" hangingPunct="1">
                  <a:buFont typeface="Wingdings" panose="05000000000000000000" pitchFamily="2" charset="2"/>
                  <a:buNone/>
                </a:pPr>
                <a:endParaRPr lang="en-US" altLang="en-US" sz="2800" dirty="0"/>
              </a:p>
              <a:p>
                <a:pPr eaLnBrk="1" hangingPunct="1">
                  <a:buFont typeface="Wingdings" panose="05000000000000000000" pitchFamily="2" charset="2"/>
                  <a:buNone/>
                </a:pPr>
                <a:r>
                  <a:rPr lang="en-US" altLang="en-US" sz="2800" b="1" dirty="0">
                    <a:solidFill>
                      <a:srgbClr val="0066CC"/>
                    </a:solidFill>
                  </a:rPr>
                  <a:t>Reachable</a:t>
                </a:r>
                <a:r>
                  <a:rPr lang="en-US" altLang="en-US" sz="2800" dirty="0">
                    <a:solidFill>
                      <a:srgbClr val="0066CC"/>
                    </a:solidFill>
                  </a:rPr>
                  <a:t>(</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solidFill>
                      <a:srgbClr val="0066CC"/>
                    </a:solidFill>
                  </a:rPr>
                  <a:t>):</a:t>
                </a:r>
                <a:endParaRPr lang="en-US" altLang="en-US" dirty="0"/>
              </a:p>
              <a:p>
                <a:pPr lvl="1">
                  <a:buNone/>
                </a:pPr>
                <a:r>
                  <a:rPr lang="en-US" altLang="en-US" dirty="0"/>
                  <a:t> Add </a:t>
                </a:r>
                <a14:m>
                  <m:oMath xmlns:m="http://schemas.openxmlformats.org/officeDocument/2006/math">
                    <m:r>
                      <a:rPr lang="en-US" altLang="en-US" sz="2400" b="1" i="1" dirty="0" smtClean="0">
                        <a:solidFill>
                          <a:srgbClr val="0066CC"/>
                        </a:solidFill>
                        <a:latin typeface="Cambria Math" panose="02040503050406030204" pitchFamily="18" charset="0"/>
                      </a:rPr>
                      <m:t>𝒔</m:t>
                    </m:r>
                  </m:oMath>
                </a14:m>
                <a:r>
                  <a:rPr lang="en-US" altLang="en-US" dirty="0"/>
                  <a:t> to </a:t>
                </a:r>
                <a14:m>
                  <m:oMath xmlns:m="http://schemas.openxmlformats.org/officeDocument/2006/math">
                    <m:r>
                      <a:rPr lang="en-US" altLang="en-US" b="1" i="1" dirty="0">
                        <a:solidFill>
                          <a:srgbClr val="0066CC"/>
                        </a:solidFill>
                        <a:latin typeface="Cambria Math" panose="02040503050406030204" pitchFamily="18" charset="0"/>
                      </a:rPr>
                      <m:t>𝑹</m:t>
                    </m:r>
                  </m:oMath>
                </a14:m>
                <a:endParaRPr lang="en-US" altLang="en-US" dirty="0"/>
              </a:p>
              <a:p>
                <a:pPr lvl="1" eaLnBrk="1" hangingPunct="1">
                  <a:buFont typeface="Wingdings" panose="05000000000000000000" pitchFamily="2" charset="2"/>
                  <a:buNone/>
                </a:pPr>
                <a:r>
                  <a:rPr lang="en-US" altLang="en-US" dirty="0"/>
                  <a:t> while there is a </a:t>
                </a:r>
                <a14:m>
                  <m:oMath xmlns:m="http://schemas.openxmlformats.org/officeDocument/2006/math">
                    <m:d>
                      <m:dPr>
                        <m:ctrlPr>
                          <a:rPr lang="en-US" altLang="en-US" b="1" i="1" dirty="0" smtClean="0">
                            <a:solidFill>
                              <a:srgbClr val="0066CC"/>
                            </a:solidFill>
                            <a:latin typeface="Cambria Math" panose="02040503050406030204" pitchFamily="18" charset="0"/>
                          </a:rPr>
                        </m:ctrlPr>
                      </m:dPr>
                      <m:e>
                        <m:r>
                          <a:rPr lang="en-US" altLang="en-US" b="1" i="1" dirty="0" err="1">
                            <a:solidFill>
                              <a:srgbClr val="0066CC"/>
                            </a:solidFill>
                            <a:latin typeface="Cambria Math" panose="02040503050406030204" pitchFamily="18" charset="0"/>
                          </a:rPr>
                          <m:t>𝒖</m:t>
                        </m:r>
                        <m:r>
                          <a:rPr lang="en-US" altLang="en-US" b="1" i="1" dirty="0" err="1">
                            <a:solidFill>
                              <a:srgbClr val="0066CC"/>
                            </a:solidFill>
                            <a:latin typeface="Cambria Math" panose="02040503050406030204" pitchFamily="18" charset="0"/>
                          </a:rPr>
                          <m:t>,</m:t>
                        </m:r>
                        <m:r>
                          <a:rPr lang="en-US" altLang="en-US" b="1" i="1" dirty="0" err="1">
                            <a:solidFill>
                              <a:srgbClr val="0066CC"/>
                            </a:solidFill>
                            <a:latin typeface="Cambria Math" panose="02040503050406030204" pitchFamily="18" charset="0"/>
                          </a:rPr>
                          <m:t>𝒗</m:t>
                        </m:r>
                      </m:e>
                    </m:d>
                    <m:r>
                      <a:rPr lang="en-US" altLang="en-US" b="1" i="1" dirty="0" smtClean="0">
                        <a:solidFill>
                          <a:srgbClr val="0066CC"/>
                        </a:solidFill>
                        <a:latin typeface="Cambria Math" panose="02040503050406030204" pitchFamily="18" charset="0"/>
                        <a:sym typeface="Symbol" panose="05050102010706020507" pitchFamily="18" charset="2"/>
                      </a:rPr>
                      <m:t>∈</m:t>
                    </m:r>
                    <m:r>
                      <a:rPr lang="en-US" altLang="en-US" b="1" i="1" dirty="0">
                        <a:solidFill>
                          <a:srgbClr val="0066CC"/>
                        </a:solidFill>
                        <a:latin typeface="Cambria Math" panose="02040503050406030204" pitchFamily="18" charset="0"/>
                        <a:sym typeface="Symbol" panose="05050102010706020507" pitchFamily="18" charset="2"/>
                      </a:rPr>
                      <m:t>𝑬</m:t>
                    </m:r>
                  </m:oMath>
                </a14:m>
                <a:r>
                  <a:rPr lang="en-US" altLang="en-US" b="1" dirty="0">
                    <a:solidFill>
                      <a:srgbClr val="0066CC"/>
                    </a:solidFill>
                  </a:rPr>
                  <a:t> </a:t>
                </a:r>
                <a:r>
                  <a:rPr lang="en-US" altLang="en-US" dirty="0"/>
                  <a:t>where </a:t>
                </a:r>
                <a14:m>
                  <m:oMath xmlns:m="http://schemas.openxmlformats.org/officeDocument/2006/math">
                    <m:r>
                      <a:rPr lang="en-US" altLang="en-US" b="1" i="1" dirty="0" smtClean="0">
                        <a:solidFill>
                          <a:srgbClr val="0066CC"/>
                        </a:solidFill>
                        <a:latin typeface="Cambria Math" panose="02040503050406030204" pitchFamily="18" charset="0"/>
                      </a:rPr>
                      <m:t>𝒖</m:t>
                    </m:r>
                    <m:r>
                      <a:rPr lang="en-US" altLang="en-US" b="1" i="1" dirty="0" smtClean="0">
                        <a:solidFill>
                          <a:srgbClr val="0066CC"/>
                        </a:solidFill>
                        <a:latin typeface="Cambria Math" panose="02040503050406030204" pitchFamily="18" charset="0"/>
                      </a:rPr>
                      <m:t>∈</m:t>
                    </m:r>
                    <m:r>
                      <a:rPr lang="en-US" altLang="en-US" b="1" i="1" dirty="0" err="1">
                        <a:solidFill>
                          <a:srgbClr val="0066CC"/>
                        </a:solidFill>
                        <a:latin typeface="Cambria Math" panose="02040503050406030204" pitchFamily="18" charset="0"/>
                      </a:rPr>
                      <m:t>𝑹</m:t>
                    </m:r>
                  </m:oMath>
                </a14:m>
                <a:r>
                  <a:rPr lang="en-US" altLang="en-US" dirty="0"/>
                  <a:t> and</a:t>
                </a:r>
                <a:r>
                  <a:rPr lang="en-US" altLang="en-US" b="1" dirty="0"/>
                  <a:t> </a:t>
                </a:r>
                <a14:m>
                  <m:oMath xmlns:m="http://schemas.openxmlformats.org/officeDocument/2006/math">
                    <m:r>
                      <a:rPr lang="en-US" altLang="en-US" b="1" i="1" dirty="0" smtClean="0">
                        <a:solidFill>
                          <a:srgbClr val="0066CC"/>
                        </a:solidFill>
                        <a:latin typeface="Cambria Math" panose="02040503050406030204" pitchFamily="18" charset="0"/>
                      </a:rPr>
                      <m:t>𝒗</m:t>
                    </m:r>
                    <m:r>
                      <a:rPr lang="en-US" altLang="en-US" b="1" i="1" dirty="0" smtClean="0">
                        <a:solidFill>
                          <a:srgbClr val="0066CC"/>
                        </a:solidFill>
                        <a:latin typeface="Cambria Math" panose="02040503050406030204" pitchFamily="18" charset="0"/>
                        <a:sym typeface="Symbol" panose="05050102010706020507" pitchFamily="18" charset="2"/>
                      </a:rPr>
                      <m:t>∉</m:t>
                    </m:r>
                    <m:r>
                      <a:rPr lang="en-US" altLang="en-US" b="1" i="1" dirty="0" err="1">
                        <a:solidFill>
                          <a:srgbClr val="0066CC"/>
                        </a:solidFill>
                        <a:latin typeface="Cambria Math" panose="02040503050406030204" pitchFamily="18" charset="0"/>
                      </a:rPr>
                      <m:t>𝑹</m:t>
                    </m:r>
                  </m:oMath>
                </a14:m>
                <a:endParaRPr lang="en-US" altLang="en-US" b="1" dirty="0"/>
              </a:p>
              <a:p>
                <a:pPr lvl="1" eaLnBrk="1" hangingPunct="1">
                  <a:buFont typeface="Wingdings" panose="05000000000000000000" pitchFamily="2" charset="2"/>
                  <a:buNone/>
                </a:pPr>
                <a:r>
                  <a:rPr lang="en-US" altLang="en-US" dirty="0"/>
                  <a:t>		     Add </a:t>
                </a:r>
                <a14:m>
                  <m:oMath xmlns:m="http://schemas.openxmlformats.org/officeDocument/2006/math">
                    <m:r>
                      <a:rPr lang="en-US" altLang="en-US" b="1" i="1" dirty="0" smtClean="0">
                        <a:solidFill>
                          <a:srgbClr val="0066CC"/>
                        </a:solidFill>
                        <a:latin typeface="Cambria Math" panose="02040503050406030204" pitchFamily="18" charset="0"/>
                      </a:rPr>
                      <m:t>𝒗</m:t>
                    </m:r>
                  </m:oMath>
                </a14:m>
                <a:r>
                  <a:rPr lang="en-US" altLang="en-US" dirty="0"/>
                  <a:t> to</a:t>
                </a:r>
                <a14:m>
                  <m:oMath xmlns:m="http://schemas.openxmlformats.org/officeDocument/2006/math">
                    <m:r>
                      <a:rPr lang="en-US" altLang="en-US" i="1" dirty="0" smtClean="0">
                        <a:latin typeface="Cambria Math" panose="02040503050406030204" pitchFamily="18" charset="0"/>
                      </a:rPr>
                      <m:t> </m:t>
                    </m:r>
                    <m:r>
                      <a:rPr lang="en-US" altLang="en-US" b="1" i="1" dirty="0" smtClean="0">
                        <a:solidFill>
                          <a:srgbClr val="0066CC"/>
                        </a:solidFill>
                        <a:latin typeface="Cambria Math" panose="02040503050406030204" pitchFamily="18" charset="0"/>
                      </a:rPr>
                      <m:t>𝑹</m:t>
                    </m:r>
                  </m:oMath>
                </a14:m>
                <a:endParaRPr lang="en-US" altLang="en-US" b="1" dirty="0"/>
              </a:p>
              <a:p>
                <a:pPr lvl="1" eaLnBrk="1" hangingPunct="1">
                  <a:buFont typeface="Wingdings" panose="05000000000000000000" pitchFamily="2" charset="2"/>
                  <a:buNone/>
                </a:pPr>
                <a:r>
                  <a:rPr lang="en-US" altLang="en-US" dirty="0"/>
                  <a:t> return </a:t>
                </a:r>
                <a14:m>
                  <m:oMath xmlns:m="http://schemas.openxmlformats.org/officeDocument/2006/math">
                    <m:r>
                      <a:rPr lang="en-US" altLang="en-US" b="1" i="1" dirty="0" smtClean="0">
                        <a:solidFill>
                          <a:srgbClr val="0066CC"/>
                        </a:solidFill>
                        <a:latin typeface="Cambria Math" panose="02040503050406030204" pitchFamily="18" charset="0"/>
                      </a:rPr>
                      <m:t>𝑹</m:t>
                    </m:r>
                  </m:oMath>
                </a14:m>
                <a:endParaRPr lang="en-US" altLang="en-US" b="1" dirty="0"/>
              </a:p>
            </p:txBody>
          </p:sp>
        </mc:Choice>
        <mc:Fallback xmlns="">
          <p:sp>
            <p:nvSpPr>
              <p:cNvPr id="8196" name="Rectangle 3"/>
              <p:cNvSpPr>
                <a:spLocks noGrp="1" noRot="1" noChangeAspect="1" noMove="1" noResize="1" noEditPoints="1" noAdjustHandles="1" noChangeArrowheads="1" noChangeShapeType="1" noTextEdit="1"/>
              </p:cNvSpPr>
              <p:nvPr>
                <p:ph idx="1"/>
              </p:nvPr>
            </p:nvSpPr>
            <p:spPr>
              <a:xfrm>
                <a:off x="628649" y="1408420"/>
                <a:ext cx="9471791" cy="5200045"/>
              </a:xfrm>
              <a:blipFill>
                <a:blip r:embed="rId3"/>
                <a:stretch>
                  <a:fillRect l="-1287" t="-1876"/>
                </a:stretch>
              </a:blipFill>
            </p:spPr>
            <p:txBody>
              <a:bodyPr/>
              <a:lstStyle/>
              <a:p>
                <a:r>
                  <a:rPr lang="en-US">
                    <a:noFill/>
                  </a:rPr>
                  <a:t> </a:t>
                </a:r>
              </a:p>
            </p:txBody>
          </p:sp>
        </mc:Fallback>
      </mc:AlternateContent>
      <p:sp>
        <p:nvSpPr>
          <p:cNvPr id="8194"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D84590CB-110B-4816-B13A-17E3EAC5BF30}" type="slidenum">
              <a:rPr lang="en-US" altLang="en-US" sz="1400">
                <a:solidFill>
                  <a:schemeClr val="bg1"/>
                </a:solidFill>
                <a:latin typeface="Calibri" panose="020F0502020204030204" pitchFamily="34" charset="0"/>
              </a:rPr>
              <a:pPr/>
              <a:t>26</a:t>
            </a:fld>
            <a:endParaRPr lang="en-US"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14403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81C6C2E3-230E-424A-9215-F06A6CED9BC8}" type="slidenum">
              <a:rPr lang="en-US" altLang="en-US" sz="1400">
                <a:solidFill>
                  <a:schemeClr val="bg1"/>
                </a:solidFill>
                <a:latin typeface="Calibri" panose="020F0502020204030204" pitchFamily="34" charset="0"/>
              </a:rPr>
              <a:pPr/>
              <a:t>27</a:t>
            </a:fld>
            <a:endParaRPr lang="en-US" altLang="en-US" sz="1400" dirty="0">
              <a:solidFill>
                <a:schemeClr val="bg1"/>
              </a:solidFill>
              <a:latin typeface="Calibri" panose="020F0502020204030204" pitchFamily="34" charset="0"/>
            </a:endParaRPr>
          </a:p>
        </p:txBody>
      </p:sp>
      <p:sp>
        <p:nvSpPr>
          <p:cNvPr id="9219" name="Rectangle 2"/>
          <p:cNvSpPr>
            <a:spLocks noGrp="1" noChangeArrowheads="1"/>
          </p:cNvSpPr>
          <p:nvPr>
            <p:ph type="title"/>
          </p:nvPr>
        </p:nvSpPr>
        <p:spPr/>
        <p:txBody>
          <a:bodyPr/>
          <a:lstStyle/>
          <a:p>
            <a:pPr eaLnBrk="1" hangingPunct="1"/>
            <a:r>
              <a:rPr lang="en-US" altLang="en-US"/>
              <a:t>Generic Traversal Always Works</a:t>
            </a:r>
          </a:p>
        </p:txBody>
      </p:sp>
      <mc:AlternateContent xmlns:mc="http://schemas.openxmlformats.org/markup-compatibility/2006" xmlns:a14="http://schemas.microsoft.com/office/drawing/2010/main">
        <mc:Choice Requires="a14">
          <p:sp>
            <p:nvSpPr>
              <p:cNvPr id="9220" name="Rectangle 3"/>
              <p:cNvSpPr>
                <a:spLocks noGrp="1" noChangeArrowheads="1"/>
              </p:cNvSpPr>
              <p:nvPr>
                <p:ph type="body" idx="1"/>
              </p:nvPr>
            </p:nvSpPr>
            <p:spPr>
              <a:xfrm>
                <a:off x="254315" y="1500699"/>
                <a:ext cx="9983418" cy="5200045"/>
              </a:xfrm>
            </p:spPr>
            <p:txBody>
              <a:bodyPr>
                <a:normAutofit lnSpcReduction="10000"/>
              </a:bodyPr>
              <a:lstStyle/>
              <a:p>
                <a:pPr marL="0" indent="0" eaLnBrk="1" hangingPunct="1">
                  <a:lnSpc>
                    <a:spcPct val="90000"/>
                  </a:lnSpc>
                  <a:buNone/>
                </a:pPr>
                <a:r>
                  <a:rPr lang="en-US" altLang="en-US" sz="2800" b="1" dirty="0">
                    <a:solidFill>
                      <a:srgbClr val="695082"/>
                    </a:solidFill>
                  </a:rPr>
                  <a:t>Claim:</a:t>
                </a:r>
                <a:r>
                  <a:rPr lang="en-US" altLang="en-US" dirty="0"/>
                  <a:t> </a:t>
                </a:r>
                <a:r>
                  <a:rPr lang="en-US" altLang="en-US" sz="2800" dirty="0"/>
                  <a:t>At termination, </a:t>
                </a:r>
                <a14:m>
                  <m:oMath xmlns:m="http://schemas.openxmlformats.org/officeDocument/2006/math">
                    <m:r>
                      <a:rPr lang="en-US" altLang="en-US" sz="2800" b="1" i="1" dirty="0" smtClean="0">
                        <a:solidFill>
                          <a:srgbClr val="0066CC"/>
                        </a:solidFill>
                        <a:latin typeface="Cambria Math" panose="02040503050406030204" pitchFamily="18" charset="0"/>
                      </a:rPr>
                      <m:t>𝑹</m:t>
                    </m:r>
                  </m:oMath>
                </a14:m>
                <a:r>
                  <a:rPr lang="en-US" altLang="en-US" sz="2800" dirty="0"/>
                  <a:t> is the set of nodes reachable from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endParaRPr lang="en-US" altLang="en-US" sz="2800" b="1" dirty="0">
                  <a:solidFill>
                    <a:srgbClr val="0033CC"/>
                  </a:solidFill>
                </a:endParaRPr>
              </a:p>
              <a:p>
                <a:pPr eaLnBrk="1" hangingPunct="1">
                  <a:lnSpc>
                    <a:spcPct val="90000"/>
                  </a:lnSpc>
                </a:pPr>
                <a:endParaRPr lang="en-US" altLang="en-US" sz="1400" b="1" dirty="0">
                  <a:solidFill>
                    <a:srgbClr val="695082"/>
                  </a:solidFill>
                </a:endParaRPr>
              </a:p>
              <a:p>
                <a:pPr marL="0" indent="0" eaLnBrk="1" hangingPunct="1">
                  <a:lnSpc>
                    <a:spcPct val="90000"/>
                  </a:lnSpc>
                  <a:buNone/>
                </a:pPr>
                <a:r>
                  <a:rPr lang="en-US" altLang="en-US" sz="2800" b="1" dirty="0">
                    <a:solidFill>
                      <a:srgbClr val="006600"/>
                    </a:solidFill>
                  </a:rPr>
                  <a:t>Proof</a:t>
                </a:r>
              </a:p>
              <a:p>
                <a:pPr marL="457200" lvl="1" indent="0" eaLnBrk="1" hangingPunct="1">
                  <a:lnSpc>
                    <a:spcPct val="90000"/>
                  </a:lnSpc>
                  <a:buNone/>
                </a:pPr>
                <a14:m>
                  <m:oMath xmlns:m="http://schemas.openxmlformats.org/officeDocument/2006/math">
                    <m:r>
                      <a:rPr lang="en-US" altLang="en-US" sz="2400" i="1" dirty="0" smtClean="0">
                        <a:solidFill>
                          <a:srgbClr val="0066CC"/>
                        </a:solidFill>
                        <a:latin typeface="Cambria Math" panose="02040503050406030204" pitchFamily="18" charset="0"/>
                        <a:sym typeface="Symbol" panose="05050102010706020507" pitchFamily="18" charset="2"/>
                      </a:rPr>
                      <m:t></m:t>
                    </m:r>
                  </m:oMath>
                </a14:m>
                <a:r>
                  <a:rPr lang="en-US" altLang="en-US" sz="2400" dirty="0">
                    <a:solidFill>
                      <a:srgbClr val="0066CC"/>
                    </a:solidFill>
                  </a:rPr>
                  <a:t>: </a:t>
                </a:r>
                <a:r>
                  <a:rPr lang="en-US" altLang="en-US" sz="2400" dirty="0"/>
                  <a:t>For every node </a:t>
                </a:r>
                <a14:m>
                  <m:oMath xmlns:m="http://schemas.openxmlformats.org/officeDocument/2006/math">
                    <m:r>
                      <a:rPr lang="en-US" altLang="en-US" sz="2400" b="1" i="1" dirty="0" smtClean="0">
                        <a:solidFill>
                          <a:srgbClr val="0066CC"/>
                        </a:solidFill>
                        <a:latin typeface="Cambria Math" panose="02040503050406030204" pitchFamily="18" charset="0"/>
                      </a:rPr>
                      <m:t>𝒗</m:t>
                    </m:r>
                    <m:r>
                      <a:rPr lang="en-US" altLang="en-US" sz="2400" b="1" i="1" dirty="0" err="1">
                        <a:solidFill>
                          <a:srgbClr val="0066CC"/>
                        </a:solidFill>
                        <a:latin typeface="Cambria Math" panose="02040503050406030204" pitchFamily="18" charset="0"/>
                        <a:sym typeface="Symbol" panose="05050102010706020507" pitchFamily="18" charset="2"/>
                      </a:rPr>
                      <m:t></m:t>
                    </m:r>
                    <m:r>
                      <a:rPr lang="en-US" altLang="en-US" sz="2400" b="1" i="1" dirty="0" err="1">
                        <a:solidFill>
                          <a:srgbClr val="0066CC"/>
                        </a:solidFill>
                        <a:latin typeface="Cambria Math" panose="02040503050406030204" pitchFamily="18" charset="0"/>
                      </a:rPr>
                      <m:t>𝑹</m:t>
                    </m:r>
                  </m:oMath>
                </a14:m>
                <a:r>
                  <a:rPr lang="en-US" altLang="en-US" sz="2400" dirty="0"/>
                  <a:t> there is a path from </a:t>
                </a:r>
                <a14:m>
                  <m:oMath xmlns:m="http://schemas.openxmlformats.org/officeDocument/2006/math">
                    <m:r>
                      <a:rPr lang="en-US" altLang="en-US" sz="2400" b="1" i="1" dirty="0" smtClean="0">
                        <a:solidFill>
                          <a:srgbClr val="0066CC"/>
                        </a:solidFill>
                        <a:latin typeface="Cambria Math" panose="02040503050406030204" pitchFamily="18" charset="0"/>
                      </a:rPr>
                      <m:t>𝒔</m:t>
                    </m:r>
                  </m:oMath>
                </a14:m>
                <a:r>
                  <a:rPr lang="en-US" altLang="en-US" sz="2400" dirty="0"/>
                  <a:t> to </a:t>
                </a:r>
                <a14:m>
                  <m:oMath xmlns:m="http://schemas.openxmlformats.org/officeDocument/2006/math">
                    <m:r>
                      <a:rPr lang="en-US" altLang="en-US" sz="2400" b="1" i="1" dirty="0" smtClean="0">
                        <a:solidFill>
                          <a:srgbClr val="0066CC"/>
                        </a:solidFill>
                        <a:latin typeface="Cambria Math" panose="02040503050406030204" pitchFamily="18" charset="0"/>
                      </a:rPr>
                      <m:t>𝒗</m:t>
                    </m:r>
                  </m:oMath>
                </a14:m>
                <a:endParaRPr lang="en-US" altLang="en-US" sz="2400" dirty="0"/>
              </a:p>
              <a:p>
                <a:pPr lvl="2">
                  <a:lnSpc>
                    <a:spcPct val="90000"/>
                  </a:lnSpc>
                </a:pPr>
                <a:r>
                  <a:rPr lang="en-US" altLang="en-US" sz="2400" dirty="0"/>
                  <a:t>Induction based on edges found.</a:t>
                </a:r>
              </a:p>
              <a:p>
                <a:pPr lvl="3"/>
                <a:r>
                  <a:rPr lang="en-US" altLang="en-US" sz="2200" dirty="0"/>
                  <a:t>Base case: </a:t>
                </a:r>
                <a14:m>
                  <m:oMath xmlns:m="http://schemas.openxmlformats.org/officeDocument/2006/math">
                    <m:r>
                      <a:rPr lang="en-US" altLang="en-US" sz="2000" b="1" i="1" dirty="0" smtClean="0">
                        <a:solidFill>
                          <a:srgbClr val="0066CC"/>
                        </a:solidFill>
                        <a:latin typeface="Cambria Math" panose="02040503050406030204" pitchFamily="18" charset="0"/>
                      </a:rPr>
                      <m:t>𝒔</m:t>
                    </m:r>
                  </m:oMath>
                </a14:m>
                <a:r>
                  <a:rPr lang="en-US" altLang="en-US" sz="2200" dirty="0"/>
                  <a:t> is reachable from </a:t>
                </a:r>
                <a14:m>
                  <m:oMath xmlns:m="http://schemas.openxmlformats.org/officeDocument/2006/math">
                    <m:r>
                      <a:rPr lang="en-US" altLang="en-US" sz="2000" b="1" i="1" dirty="0">
                        <a:solidFill>
                          <a:srgbClr val="0066CC"/>
                        </a:solidFill>
                        <a:latin typeface="Cambria Math" panose="02040503050406030204" pitchFamily="18" charset="0"/>
                      </a:rPr>
                      <m:t>𝒔</m:t>
                    </m:r>
                  </m:oMath>
                </a14:m>
                <a:endParaRPr lang="en-US" altLang="en-US" sz="2200" dirty="0"/>
              </a:p>
              <a:p>
                <a:pPr lvl="3"/>
                <a:r>
                  <a:rPr lang="en-US" altLang="en-US" sz="2200" dirty="0"/>
                  <a:t>Inductive step: If there is a path to every member of </a:t>
                </a:r>
                <a14:m>
                  <m:oMath xmlns:m="http://schemas.openxmlformats.org/officeDocument/2006/math">
                    <m:r>
                      <a:rPr lang="en-US" altLang="en-US" sz="2000" b="1" i="1" dirty="0">
                        <a:solidFill>
                          <a:srgbClr val="0066CC"/>
                        </a:solidFill>
                        <a:latin typeface="Cambria Math" panose="02040503050406030204" pitchFamily="18" charset="0"/>
                      </a:rPr>
                      <m:t>𝑹</m:t>
                    </m:r>
                  </m:oMath>
                </a14:m>
                <a:r>
                  <a:rPr lang="en-US" altLang="en-US" sz="2200" dirty="0"/>
                  <a:t> after </a:t>
                </a:r>
                <a14:m>
                  <m:oMath xmlns:m="http://schemas.openxmlformats.org/officeDocument/2006/math">
                    <m:r>
                      <a:rPr lang="en-US" altLang="en-US" sz="2200" b="0" i="1" smtClean="0">
                        <a:latin typeface="Cambria Math" panose="02040503050406030204" pitchFamily="18" charset="0"/>
                      </a:rPr>
                      <m:t>𝑖</m:t>
                    </m:r>
                  </m:oMath>
                </a14:m>
                <a:r>
                  <a:rPr lang="en-US" altLang="en-US" sz="2200" dirty="0"/>
                  <a:t> iterations, then there is a path to every member of </a:t>
                </a:r>
                <a14:m>
                  <m:oMath xmlns:m="http://schemas.openxmlformats.org/officeDocument/2006/math">
                    <m:r>
                      <a:rPr lang="en-US" altLang="en-US" sz="2000" b="1" i="1" dirty="0">
                        <a:solidFill>
                          <a:srgbClr val="0066CC"/>
                        </a:solidFill>
                        <a:latin typeface="Cambria Math" panose="02040503050406030204" pitchFamily="18" charset="0"/>
                      </a:rPr>
                      <m:t>𝑹</m:t>
                    </m:r>
                  </m:oMath>
                </a14:m>
                <a:r>
                  <a:rPr lang="en-US" altLang="en-US" sz="2200" dirty="0"/>
                  <a:t> after </a:t>
                </a:r>
                <a14:m>
                  <m:oMath xmlns:m="http://schemas.openxmlformats.org/officeDocument/2006/math">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+1</m:t>
                    </m:r>
                  </m:oMath>
                </a14:m>
                <a:r>
                  <a:rPr lang="en-US" altLang="en-US" sz="2200" dirty="0"/>
                  <a:t> iterations</a:t>
                </a:r>
              </a:p>
              <a:p>
                <a:pPr marL="457200" lvl="1" indent="0" eaLnBrk="1" hangingPunct="1">
                  <a:lnSpc>
                    <a:spcPct val="90000"/>
                  </a:lnSpc>
                  <a:buNone/>
                </a:pPr>
                <a14:m>
                  <m:oMath xmlns:m="http://schemas.openxmlformats.org/officeDocument/2006/math">
                    <m:r>
                      <a:rPr lang="en-US" altLang="en-US" sz="2400" i="1" dirty="0" smtClean="0">
                        <a:solidFill>
                          <a:srgbClr val="0066CC"/>
                        </a:solidFill>
                        <a:latin typeface="Cambria Math" panose="02040503050406030204" pitchFamily="18" charset="0"/>
                        <a:sym typeface="Symbol" panose="05050102010706020507" pitchFamily="18" charset="2"/>
                      </a:rPr>
                      <m:t></m:t>
                    </m:r>
                  </m:oMath>
                </a14:m>
                <a:r>
                  <a:rPr lang="en-US" altLang="en-US" sz="2400" dirty="0">
                    <a:solidFill>
                      <a:srgbClr val="0066CC"/>
                    </a:solidFill>
                    <a:sym typeface="Symbol" panose="05050102010706020507" pitchFamily="18" charset="2"/>
                  </a:rPr>
                  <a:t>:</a:t>
                </a:r>
                <a:r>
                  <a:rPr lang="en-US" altLang="en-US" sz="2400" dirty="0">
                    <a:sym typeface="Symbol" panose="05050102010706020507" pitchFamily="18" charset="2"/>
                  </a:rPr>
                  <a:t> </a:t>
                </a:r>
                <a:r>
                  <a:rPr lang="en-US" altLang="en-US" sz="2400" dirty="0"/>
                  <a:t>Suppose there is a node </a:t>
                </a:r>
                <a14:m>
                  <m:oMath xmlns:m="http://schemas.openxmlformats.org/officeDocument/2006/math">
                    <m:r>
                      <a:rPr lang="en-US" altLang="en-US" sz="2400" b="1" i="1" dirty="0" smtClean="0">
                        <a:solidFill>
                          <a:srgbClr val="0066CC"/>
                        </a:solidFill>
                        <a:latin typeface="Cambria Math" panose="02040503050406030204" pitchFamily="18" charset="0"/>
                      </a:rPr>
                      <m:t>𝒘</m:t>
                    </m:r>
                    <m:r>
                      <a:rPr lang="en-US" altLang="en-US" sz="2400" b="1" i="1" dirty="0" err="1">
                        <a:solidFill>
                          <a:srgbClr val="0066CC"/>
                        </a:solidFill>
                        <a:latin typeface="Cambria Math" panose="02040503050406030204" pitchFamily="18" charset="0"/>
                        <a:sym typeface="Symbol" panose="05050102010706020507" pitchFamily="18" charset="2"/>
                      </a:rPr>
                      <m:t></m:t>
                    </m:r>
                    <m:r>
                      <a:rPr lang="en-US" altLang="en-US" sz="2400" b="1" i="1" dirty="0" err="1">
                        <a:solidFill>
                          <a:srgbClr val="0066CC"/>
                        </a:solidFill>
                        <a:latin typeface="Cambria Math" panose="02040503050406030204" pitchFamily="18" charset="0"/>
                      </a:rPr>
                      <m:t>𝑹</m:t>
                    </m:r>
                  </m:oMath>
                </a14:m>
                <a:r>
                  <a:rPr lang="en-US" altLang="en-US" sz="2400" dirty="0"/>
                  <a:t> reachable from </a:t>
                </a:r>
                <a14:m>
                  <m:oMath xmlns:m="http://schemas.openxmlformats.org/officeDocument/2006/math">
                    <m:r>
                      <a:rPr lang="en-US" altLang="en-US" sz="2400" b="1" i="1" dirty="0" smtClean="0">
                        <a:solidFill>
                          <a:srgbClr val="0066CC"/>
                        </a:solidFill>
                        <a:latin typeface="Cambria Math" panose="02040503050406030204" pitchFamily="18" charset="0"/>
                      </a:rPr>
                      <m:t>𝒔</m:t>
                    </m:r>
                  </m:oMath>
                </a14:m>
                <a:r>
                  <a:rPr lang="en-US" altLang="en-US" sz="2400" dirty="0"/>
                  <a:t> via a path </a:t>
                </a:r>
                <a14:m>
                  <m:oMath xmlns:m="http://schemas.openxmlformats.org/officeDocument/2006/math">
                    <m:r>
                      <a:rPr lang="en-US" altLang="en-US" sz="2400" b="1" i="1" dirty="0" smtClean="0">
                        <a:solidFill>
                          <a:srgbClr val="0066CC"/>
                        </a:solidFill>
                        <a:latin typeface="Cambria Math" panose="02040503050406030204" pitchFamily="18" charset="0"/>
                      </a:rPr>
                      <m:t>𝑷</m:t>
                    </m:r>
                  </m:oMath>
                </a14:m>
                <a:endParaRPr lang="en-US" altLang="en-US" sz="2400" b="1" dirty="0">
                  <a:solidFill>
                    <a:srgbClr val="0033CC"/>
                  </a:solidFill>
                </a:endParaRPr>
              </a:p>
              <a:p>
                <a:pPr lvl="2" eaLnBrk="1" hangingPunct="1">
                  <a:lnSpc>
                    <a:spcPct val="90000"/>
                  </a:lnSpc>
                </a:pPr>
                <a:r>
                  <a:rPr lang="en-US" altLang="en-US" sz="2400" dirty="0"/>
                  <a:t>Take </a:t>
                </a:r>
                <a:r>
                  <a:rPr lang="en-US" altLang="en-US" sz="2400" dirty="0">
                    <a:solidFill>
                      <a:srgbClr val="C00000"/>
                    </a:solidFill>
                  </a:rPr>
                  <a:t>first</a:t>
                </a:r>
                <a:r>
                  <a:rPr lang="en-US" altLang="en-US" sz="2400" dirty="0"/>
                  <a:t> node </a:t>
                </a:r>
                <a14:m>
                  <m:oMath xmlns:m="http://schemas.openxmlformats.org/officeDocument/2006/math">
                    <m:r>
                      <a:rPr lang="en-US" altLang="en-US" sz="2400" b="1" i="1" dirty="0" smtClean="0">
                        <a:solidFill>
                          <a:srgbClr val="0066CC"/>
                        </a:solidFill>
                        <a:latin typeface="Cambria Math" panose="02040503050406030204" pitchFamily="18" charset="0"/>
                      </a:rPr>
                      <m:t>𝒗</m:t>
                    </m:r>
                  </m:oMath>
                </a14:m>
                <a:r>
                  <a:rPr lang="en-US" altLang="en-US" sz="2400" dirty="0"/>
                  <a:t> on </a:t>
                </a:r>
                <a14:m>
                  <m:oMath xmlns:m="http://schemas.openxmlformats.org/officeDocument/2006/math">
                    <m:r>
                      <a:rPr lang="en-US" altLang="en-US" sz="2400" b="1" i="1" dirty="0" smtClean="0">
                        <a:solidFill>
                          <a:srgbClr val="0066CC"/>
                        </a:solidFill>
                        <a:latin typeface="Cambria Math" panose="02040503050406030204" pitchFamily="18" charset="0"/>
                      </a:rPr>
                      <m:t>𝑷</m:t>
                    </m:r>
                  </m:oMath>
                </a14:m>
                <a:r>
                  <a:rPr lang="en-US" altLang="en-US" sz="2400" dirty="0"/>
                  <a:t> such that </a:t>
                </a:r>
                <a14:m>
                  <m:oMath xmlns:m="http://schemas.openxmlformats.org/officeDocument/2006/math">
                    <m:r>
                      <a:rPr lang="en-US" altLang="en-US" sz="2400" b="1" i="1" dirty="0" smtClean="0">
                        <a:solidFill>
                          <a:srgbClr val="0066CC"/>
                        </a:solidFill>
                        <a:latin typeface="Cambria Math" panose="02040503050406030204" pitchFamily="18" charset="0"/>
                      </a:rPr>
                      <m:t>𝒗</m:t>
                    </m:r>
                    <m:r>
                      <a:rPr lang="en-US" altLang="en-US" sz="2400" b="1" i="1" dirty="0" err="1">
                        <a:solidFill>
                          <a:srgbClr val="0066CC"/>
                        </a:solidFill>
                        <a:latin typeface="Cambria Math" panose="02040503050406030204" pitchFamily="18" charset="0"/>
                        <a:sym typeface="Symbol" panose="05050102010706020507" pitchFamily="18" charset="2"/>
                      </a:rPr>
                      <m:t></m:t>
                    </m:r>
                    <m:r>
                      <a:rPr lang="en-US" altLang="en-US" sz="2400" b="1" i="1" dirty="0" err="1">
                        <a:solidFill>
                          <a:srgbClr val="0066CC"/>
                        </a:solidFill>
                        <a:latin typeface="Cambria Math" panose="02040503050406030204" pitchFamily="18" charset="0"/>
                      </a:rPr>
                      <m:t>𝑹</m:t>
                    </m:r>
                  </m:oMath>
                </a14:m>
                <a:endParaRPr lang="en-US" altLang="en-US" sz="2400" b="1" dirty="0">
                  <a:solidFill>
                    <a:srgbClr val="0033CC"/>
                  </a:solidFill>
                </a:endParaRPr>
              </a:p>
              <a:p>
                <a:pPr lvl="2" eaLnBrk="1" hangingPunct="1">
                  <a:lnSpc>
                    <a:spcPct val="90000"/>
                  </a:lnSpc>
                </a:pPr>
                <a:r>
                  <a:rPr lang="en-US" altLang="en-US" sz="2400" dirty="0"/>
                  <a:t>Predecessor </a:t>
                </a:r>
                <a14:m>
                  <m:oMath xmlns:m="http://schemas.openxmlformats.org/officeDocument/2006/math">
                    <m:r>
                      <a:rPr lang="en-US" altLang="en-US" sz="2400" b="1" i="1" dirty="0" smtClean="0">
                        <a:solidFill>
                          <a:srgbClr val="0066CC"/>
                        </a:solidFill>
                        <a:latin typeface="Cambria Math" panose="02040503050406030204" pitchFamily="18" charset="0"/>
                      </a:rPr>
                      <m:t>𝒖</m:t>
                    </m:r>
                  </m:oMath>
                </a14:m>
                <a:r>
                  <a:rPr lang="en-US" altLang="en-US" sz="2400" dirty="0"/>
                  <a:t> of </a:t>
                </a:r>
                <a14:m>
                  <m:oMath xmlns:m="http://schemas.openxmlformats.org/officeDocument/2006/math">
                    <m:r>
                      <a:rPr lang="en-US" altLang="en-US" sz="2400" b="1" i="1" dirty="0" smtClean="0">
                        <a:solidFill>
                          <a:srgbClr val="0066CC"/>
                        </a:solidFill>
                        <a:latin typeface="Cambria Math" panose="02040503050406030204" pitchFamily="18" charset="0"/>
                      </a:rPr>
                      <m:t>𝒗</m:t>
                    </m:r>
                  </m:oMath>
                </a14:m>
                <a:r>
                  <a:rPr lang="en-US" altLang="en-US" sz="2400" dirty="0"/>
                  <a:t> in </a:t>
                </a:r>
                <a14:m>
                  <m:oMath xmlns:m="http://schemas.openxmlformats.org/officeDocument/2006/math">
                    <m:r>
                      <a:rPr lang="en-US" altLang="en-US" sz="2400" b="1" i="1" dirty="0" smtClean="0">
                        <a:solidFill>
                          <a:srgbClr val="0066CC"/>
                        </a:solidFill>
                        <a:latin typeface="Cambria Math" panose="02040503050406030204" pitchFamily="18" charset="0"/>
                      </a:rPr>
                      <m:t>𝑷</m:t>
                    </m:r>
                  </m:oMath>
                </a14:m>
                <a:r>
                  <a:rPr lang="en-US" altLang="en-US" sz="2400" dirty="0"/>
                  <a:t> satisfies</a:t>
                </a:r>
              </a:p>
              <a:p>
                <a:pPr lvl="3" eaLnBrk="1" hangingPunct="1">
                  <a:lnSpc>
                    <a:spcPct val="90000"/>
                  </a:lnSpc>
                </a:pPr>
                <a:r>
                  <a:rPr lang="en-US" altLang="en-US" b="1" dirty="0"/>
                  <a:t> </a:t>
                </a:r>
                <a14:m>
                  <m:oMath xmlns:m="http://schemas.openxmlformats.org/officeDocument/2006/math">
                    <m:r>
                      <a:rPr lang="en-US" altLang="en-US" b="1" i="1" dirty="0" smtClean="0">
                        <a:solidFill>
                          <a:srgbClr val="0066CC"/>
                        </a:solidFill>
                        <a:latin typeface="Cambria Math" panose="02040503050406030204" pitchFamily="18" charset="0"/>
                      </a:rPr>
                      <m:t>𝒖</m:t>
                    </m:r>
                    <m:r>
                      <a:rPr lang="en-US" altLang="en-US" b="1" i="1" dirty="0" smtClean="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rPr>
                      <m:t>𝑹</m:t>
                    </m:r>
                  </m:oMath>
                </a14:m>
                <a:endParaRPr lang="en-US" altLang="en-US" b="1" dirty="0">
                  <a:solidFill>
                    <a:srgbClr val="0033CC"/>
                  </a:solidFill>
                </a:endParaRPr>
              </a:p>
              <a:p>
                <a:pPr lvl="3" eaLnBrk="1" hangingPunct="1">
                  <a:lnSpc>
                    <a:spcPct val="90000"/>
                  </a:lnSpc>
                </a:pPr>
                <a14:m>
                  <m:oMath xmlns:m="http://schemas.openxmlformats.org/officeDocument/2006/math">
                    <m:d>
                      <m:dPr>
                        <m:ctrlPr>
                          <a:rPr lang="en-US" altLang="en-US" b="1" i="1" dirty="0" smtClean="0">
                            <a:solidFill>
                              <a:srgbClr val="0066CC"/>
                            </a:solidFill>
                            <a:latin typeface="Cambria Math" panose="02040503050406030204" pitchFamily="18" charset="0"/>
                          </a:rPr>
                        </m:ctrlPr>
                      </m:dPr>
                      <m:e>
                        <m:r>
                          <a:rPr lang="en-US" altLang="en-US" b="1" i="1" dirty="0" err="1">
                            <a:solidFill>
                              <a:srgbClr val="0066CC"/>
                            </a:solidFill>
                            <a:latin typeface="Cambria Math" panose="02040503050406030204" pitchFamily="18" charset="0"/>
                          </a:rPr>
                          <m:t>𝒖</m:t>
                        </m:r>
                        <m:r>
                          <a:rPr lang="en-US" altLang="en-US" b="1" i="1" dirty="0" err="1">
                            <a:solidFill>
                              <a:srgbClr val="0066CC"/>
                            </a:solidFill>
                            <a:latin typeface="Cambria Math" panose="02040503050406030204" pitchFamily="18" charset="0"/>
                          </a:rPr>
                          <m:t>,</m:t>
                        </m:r>
                        <m:r>
                          <a:rPr lang="en-US" altLang="en-US" b="1" i="1" dirty="0" err="1">
                            <a:solidFill>
                              <a:srgbClr val="0066CC"/>
                            </a:solidFill>
                            <a:latin typeface="Cambria Math" panose="02040503050406030204" pitchFamily="18" charset="0"/>
                          </a:rPr>
                          <m:t>𝒗</m:t>
                        </m:r>
                      </m:e>
                    </m:d>
                    <m:r>
                      <a:rPr lang="en-US" altLang="en-US" b="1" i="1" dirty="0" smtClean="0">
                        <a:solidFill>
                          <a:srgbClr val="0066CC"/>
                        </a:solidFill>
                        <a:latin typeface="Cambria Math" panose="02040503050406030204" pitchFamily="18" charset="0"/>
                      </a:rPr>
                      <m:t>∈</m:t>
                    </m:r>
                    <m:r>
                      <a:rPr lang="en-US" altLang="en-US" b="1" i="1" dirty="0">
                        <a:solidFill>
                          <a:srgbClr val="0066CC"/>
                        </a:solidFill>
                        <a:latin typeface="Cambria Math" panose="02040503050406030204" pitchFamily="18" charset="0"/>
                        <a:sym typeface="Symbol" panose="05050102010706020507" pitchFamily="18" charset="2"/>
                      </a:rPr>
                      <m:t>𝑬</m:t>
                    </m:r>
                  </m:oMath>
                </a14:m>
                <a:endParaRPr lang="en-US" altLang="en-US" b="1" dirty="0">
                  <a:solidFill>
                    <a:srgbClr val="0066CC"/>
                  </a:solidFill>
                  <a:sym typeface="Symbol" panose="05050102010706020507" pitchFamily="18" charset="2"/>
                </a:endParaRPr>
              </a:p>
              <a:p>
                <a:pPr lvl="2" eaLnBrk="1" hangingPunct="1">
                  <a:lnSpc>
                    <a:spcPct val="90000"/>
                  </a:lnSpc>
                </a:pPr>
                <a:r>
                  <a:rPr lang="en-US" altLang="en-US" sz="2400" dirty="0">
                    <a:sym typeface="Symbol" panose="05050102010706020507" pitchFamily="18" charset="2"/>
                  </a:rPr>
                  <a:t>But this contradicts the fact that the algorithm exited the while loop. </a:t>
                </a:r>
              </a:p>
            </p:txBody>
          </p:sp>
        </mc:Choice>
        <mc:Fallback xmlns="">
          <p:sp>
            <p:nvSpPr>
              <p:cNvPr id="9220" name="Rectangle 3"/>
              <p:cNvSpPr>
                <a:spLocks noGrp="1" noRot="1" noChangeAspect="1" noMove="1" noResize="1" noEditPoints="1" noAdjustHandles="1" noChangeArrowheads="1" noChangeShapeType="1" noTextEdit="1"/>
              </p:cNvSpPr>
              <p:nvPr>
                <p:ph type="body" idx="1"/>
              </p:nvPr>
            </p:nvSpPr>
            <p:spPr>
              <a:xfrm>
                <a:off x="254315" y="1500699"/>
                <a:ext cx="9983418" cy="5200045"/>
              </a:xfrm>
              <a:blipFill>
                <a:blip r:embed="rId3"/>
                <a:stretch>
                  <a:fillRect l="-1283" t="-2579" r="-672"/>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95E1F70E-1C5C-4903-931E-15DE4E29CD02}"/>
              </a:ext>
            </a:extLst>
          </p:cNvPr>
          <p:cNvGrpSpPr/>
          <p:nvPr/>
        </p:nvGrpSpPr>
        <p:grpSpPr>
          <a:xfrm>
            <a:off x="9993086" y="1105450"/>
            <a:ext cx="1944599" cy="4000555"/>
            <a:chOff x="9993086" y="576943"/>
            <a:chExt cx="1944599" cy="4000555"/>
          </a:xfrm>
        </p:grpSpPr>
        <p:grpSp>
          <p:nvGrpSpPr>
            <p:cNvPr id="27" name="Group 26">
              <a:extLst>
                <a:ext uri="{FF2B5EF4-FFF2-40B4-BE49-F238E27FC236}">
                  <a16:creationId xmlns:a16="http://schemas.microsoft.com/office/drawing/2014/main" id="{D8E7BB74-D680-4754-A761-8EAC7A49D0DA}"/>
                </a:ext>
              </a:extLst>
            </p:cNvPr>
            <p:cNvGrpSpPr/>
            <p:nvPr/>
          </p:nvGrpSpPr>
          <p:grpSpPr>
            <a:xfrm>
              <a:off x="9993086" y="576943"/>
              <a:ext cx="1944599" cy="4000555"/>
              <a:chOff x="9993086" y="576943"/>
              <a:chExt cx="1944599" cy="4000555"/>
            </a:xfrm>
          </p:grpSpPr>
          <p:sp>
            <p:nvSpPr>
              <p:cNvPr id="18" name="Oval 17">
                <a:extLst>
                  <a:ext uri="{FF2B5EF4-FFF2-40B4-BE49-F238E27FC236}">
                    <a16:creationId xmlns:a16="http://schemas.microsoft.com/office/drawing/2014/main" id="{59144C0C-8A4B-48E5-BF1B-ADBB26D0B30B}"/>
                  </a:ext>
                </a:extLst>
              </p:cNvPr>
              <p:cNvSpPr>
                <a:spLocks noChangeAspect="1"/>
              </p:cNvSpPr>
              <p:nvPr/>
            </p:nvSpPr>
            <p:spPr>
              <a:xfrm>
                <a:off x="11032627" y="4278086"/>
                <a:ext cx="137160" cy="137160"/>
              </a:xfrm>
              <a:prstGeom prst="ellipse">
                <a:avLst/>
              </a:prstGeom>
              <a:solidFill>
                <a:srgbClr val="0066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p:nvGrpSpPr>
              <p:cNvPr id="20" name="Group 19">
                <a:extLst>
                  <a:ext uri="{FF2B5EF4-FFF2-40B4-BE49-F238E27FC236}">
                    <a16:creationId xmlns:a16="http://schemas.microsoft.com/office/drawing/2014/main" id="{51A01820-6A75-4F4B-AFAB-6177402DB434}"/>
                  </a:ext>
                </a:extLst>
              </p:cNvPr>
              <p:cNvGrpSpPr/>
              <p:nvPr/>
            </p:nvGrpSpPr>
            <p:grpSpPr>
              <a:xfrm>
                <a:off x="9993086" y="576943"/>
                <a:ext cx="1944599" cy="4000555"/>
                <a:chOff x="9993086" y="576943"/>
                <a:chExt cx="1944599" cy="4000555"/>
              </a:xfrm>
            </p:grpSpPr>
            <p:sp>
              <p:nvSpPr>
                <p:cNvPr id="14" name="Oval 13">
                  <a:extLst>
                    <a:ext uri="{FF2B5EF4-FFF2-40B4-BE49-F238E27FC236}">
                      <a16:creationId xmlns:a16="http://schemas.microsoft.com/office/drawing/2014/main" id="{766F417F-51E6-434C-B9B9-5CF0B18D57D4}"/>
                    </a:ext>
                  </a:extLst>
                </p:cNvPr>
                <p:cNvSpPr/>
                <p:nvPr/>
              </p:nvSpPr>
              <p:spPr>
                <a:xfrm>
                  <a:off x="9993086" y="576943"/>
                  <a:ext cx="1944599" cy="2852057"/>
                </a:xfrm>
                <a:prstGeom prst="ellipse">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11" name="Oval 10">
                  <a:extLst>
                    <a:ext uri="{FF2B5EF4-FFF2-40B4-BE49-F238E27FC236}">
                      <a16:creationId xmlns:a16="http://schemas.microsoft.com/office/drawing/2014/main" id="{67047B9F-9B03-4567-8868-2680D61626B3}"/>
                    </a:ext>
                  </a:extLst>
                </p:cNvPr>
                <p:cNvSpPr>
                  <a:spLocks noChangeAspect="1"/>
                </p:cNvSpPr>
                <p:nvPr/>
              </p:nvSpPr>
              <p:spPr>
                <a:xfrm>
                  <a:off x="10726106" y="880752"/>
                  <a:ext cx="137160" cy="13716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C8E8C01-A0E5-49C0-BE72-3B196A923FE7}"/>
                        </a:ext>
                      </a:extLst>
                    </p:cNvPr>
                    <p:cNvSpPr txBox="1"/>
                    <p:nvPr/>
                  </p:nvSpPr>
                  <p:spPr>
                    <a:xfrm>
                      <a:off x="10828885" y="679050"/>
                      <a:ext cx="40748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00"/>
                                </a:solidFill>
                                <a:latin typeface="Cambria Math" panose="02040503050406030204" pitchFamily="18" charset="0"/>
                              </a:rPr>
                              <m:t>𝒔</m:t>
                            </m:r>
                          </m:oMath>
                        </m:oMathPara>
                      </a14:m>
                      <a:endParaRPr lang="en-US" sz="2400" b="1" dirty="0">
                        <a:solidFill>
                          <a:srgbClr val="006600"/>
                        </a:solidFill>
                      </a:endParaRPr>
                    </a:p>
                  </p:txBody>
                </p:sp>
              </mc:Choice>
              <mc:Fallback xmlns="">
                <p:sp>
                  <p:nvSpPr>
                    <p:cNvPr id="13" name="TextBox 12">
                      <a:extLst>
                        <a:ext uri="{FF2B5EF4-FFF2-40B4-BE49-F238E27FC236}">
                          <a16:creationId xmlns:a16="http://schemas.microsoft.com/office/drawing/2014/main" id="{1C8E8C01-A0E5-49C0-BE72-3B196A923FE7}"/>
                        </a:ext>
                      </a:extLst>
                    </p:cNvPr>
                    <p:cNvSpPr txBox="1">
                      <a:spLocks noRot="1" noChangeAspect="1" noMove="1" noResize="1" noEditPoints="1" noAdjustHandles="1" noChangeArrowheads="1" noChangeShapeType="1" noTextEdit="1"/>
                    </p:cNvSpPr>
                    <p:nvPr/>
                  </p:nvSpPr>
                  <p:spPr>
                    <a:xfrm>
                      <a:off x="10828885" y="679050"/>
                      <a:ext cx="40748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CF1C59B-E5EB-4956-9A3F-BD2DDA09982A}"/>
                        </a:ext>
                      </a:extLst>
                    </p:cNvPr>
                    <p:cNvSpPr txBox="1"/>
                    <p:nvPr/>
                  </p:nvSpPr>
                  <p:spPr>
                    <a:xfrm>
                      <a:off x="11114129" y="4115833"/>
                      <a:ext cx="49564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CC"/>
                                </a:solidFill>
                                <a:latin typeface="Cambria Math" panose="02040503050406030204" pitchFamily="18" charset="0"/>
                              </a:rPr>
                              <m:t>𝒘</m:t>
                            </m:r>
                          </m:oMath>
                        </m:oMathPara>
                      </a14:m>
                      <a:endParaRPr lang="en-US" sz="2400" b="1" dirty="0">
                        <a:solidFill>
                          <a:srgbClr val="0066CC"/>
                        </a:solidFill>
                      </a:endParaRPr>
                    </a:p>
                  </p:txBody>
                </p:sp>
              </mc:Choice>
              <mc:Fallback xmlns="">
                <p:sp>
                  <p:nvSpPr>
                    <p:cNvPr id="19" name="TextBox 18">
                      <a:extLst>
                        <a:ext uri="{FF2B5EF4-FFF2-40B4-BE49-F238E27FC236}">
                          <a16:creationId xmlns:a16="http://schemas.microsoft.com/office/drawing/2014/main" id="{7CF1C59B-E5EB-4956-9A3F-BD2DDA09982A}"/>
                        </a:ext>
                      </a:extLst>
                    </p:cNvPr>
                    <p:cNvSpPr txBox="1">
                      <a:spLocks noRot="1" noChangeAspect="1" noMove="1" noResize="1" noEditPoints="1" noAdjustHandles="1" noChangeArrowheads="1" noChangeShapeType="1" noTextEdit="1"/>
                    </p:cNvSpPr>
                    <p:nvPr/>
                  </p:nvSpPr>
                  <p:spPr>
                    <a:xfrm>
                      <a:off x="11114129" y="4115833"/>
                      <a:ext cx="495649"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4B391C6-51D7-4875-AC75-C91A1898BFAF}"/>
                        </a:ext>
                      </a:extLst>
                    </p:cNvPr>
                    <p:cNvSpPr txBox="1"/>
                    <p:nvPr/>
                  </p:nvSpPr>
                  <p:spPr>
                    <a:xfrm>
                      <a:off x="11236368" y="1940257"/>
                      <a:ext cx="46839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00"/>
                                </a:solidFill>
                                <a:latin typeface="Cambria Math" panose="02040503050406030204" pitchFamily="18" charset="0"/>
                              </a:rPr>
                              <m:t>𝑹</m:t>
                            </m:r>
                          </m:oMath>
                        </m:oMathPara>
                      </a14:m>
                      <a:endParaRPr lang="en-US" sz="2400" b="1" dirty="0">
                        <a:solidFill>
                          <a:srgbClr val="006600"/>
                        </a:solidFill>
                      </a:endParaRPr>
                    </a:p>
                  </p:txBody>
                </p:sp>
              </mc:Choice>
              <mc:Fallback xmlns="">
                <p:sp>
                  <p:nvSpPr>
                    <p:cNvPr id="21" name="TextBox 20">
                      <a:extLst>
                        <a:ext uri="{FF2B5EF4-FFF2-40B4-BE49-F238E27FC236}">
                          <a16:creationId xmlns:a16="http://schemas.microsoft.com/office/drawing/2014/main" id="{D4B391C6-51D7-4875-AC75-C91A1898BFAF}"/>
                        </a:ext>
                      </a:extLst>
                    </p:cNvPr>
                    <p:cNvSpPr txBox="1">
                      <a:spLocks noRot="1" noChangeAspect="1" noMove="1" noResize="1" noEditPoints="1" noAdjustHandles="1" noChangeArrowheads="1" noChangeShapeType="1" noTextEdit="1"/>
                    </p:cNvSpPr>
                    <p:nvPr/>
                  </p:nvSpPr>
                  <p:spPr>
                    <a:xfrm>
                      <a:off x="11236368" y="1940257"/>
                      <a:ext cx="468397"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63B879F-9BC6-42EB-BECF-CBE43E4D5F9E}"/>
                        </a:ext>
                      </a:extLst>
                    </p:cNvPr>
                    <p:cNvSpPr txBox="1"/>
                    <p:nvPr/>
                  </p:nvSpPr>
                  <p:spPr>
                    <a:xfrm>
                      <a:off x="10203267" y="1997787"/>
                      <a:ext cx="46839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chemeClr val="bg2">
                                    <a:lumMod val="50000"/>
                                  </a:schemeClr>
                                </a:solidFill>
                                <a:latin typeface="Cambria Math" panose="02040503050406030204" pitchFamily="18" charset="0"/>
                              </a:rPr>
                              <m:t>𝑷</m:t>
                            </m:r>
                          </m:oMath>
                        </m:oMathPara>
                      </a14:m>
                      <a:endParaRPr lang="en-US" sz="2400" b="1" dirty="0">
                        <a:solidFill>
                          <a:schemeClr val="bg2">
                            <a:lumMod val="50000"/>
                          </a:schemeClr>
                        </a:solidFill>
                      </a:endParaRPr>
                    </a:p>
                  </p:txBody>
                </p:sp>
              </mc:Choice>
              <mc:Fallback xmlns="">
                <p:sp>
                  <p:nvSpPr>
                    <p:cNvPr id="22" name="TextBox 21">
                      <a:extLst>
                        <a:ext uri="{FF2B5EF4-FFF2-40B4-BE49-F238E27FC236}">
                          <a16:creationId xmlns:a16="http://schemas.microsoft.com/office/drawing/2014/main" id="{963B879F-9BC6-42EB-BECF-CBE43E4D5F9E}"/>
                        </a:ext>
                      </a:extLst>
                    </p:cNvPr>
                    <p:cNvSpPr txBox="1">
                      <a:spLocks noRot="1" noChangeAspect="1" noMove="1" noResize="1" noEditPoints="1" noAdjustHandles="1" noChangeArrowheads="1" noChangeShapeType="1" noTextEdit="1"/>
                    </p:cNvSpPr>
                    <p:nvPr/>
                  </p:nvSpPr>
                  <p:spPr>
                    <a:xfrm>
                      <a:off x="10203267" y="1997787"/>
                      <a:ext cx="468397" cy="461665"/>
                    </a:xfrm>
                    <a:prstGeom prst="rect">
                      <a:avLst/>
                    </a:prstGeom>
                    <a:blipFill>
                      <a:blip r:embed="rId7"/>
                      <a:stretch>
                        <a:fillRect/>
                      </a:stretch>
                    </a:blipFill>
                  </p:spPr>
                  <p:txBody>
                    <a:bodyPr/>
                    <a:lstStyle/>
                    <a:p>
                      <a:r>
                        <a:rPr lang="en-US">
                          <a:noFill/>
                        </a:rPr>
                        <a:t> </a:t>
                      </a:r>
                    </a:p>
                  </p:txBody>
                </p:sp>
              </mc:Fallback>
            </mc:AlternateContent>
          </p:grpSp>
        </p:grpSp>
        <p:sp>
          <p:nvSpPr>
            <p:cNvPr id="12" name="Freeform: Shape 11">
              <a:extLst>
                <a:ext uri="{FF2B5EF4-FFF2-40B4-BE49-F238E27FC236}">
                  <a16:creationId xmlns:a16="http://schemas.microsoft.com/office/drawing/2014/main" id="{42EB73FF-FE10-481E-8877-2A926D0E456F}"/>
                </a:ext>
              </a:extLst>
            </p:cNvPr>
            <p:cNvSpPr/>
            <p:nvPr/>
          </p:nvSpPr>
          <p:spPr>
            <a:xfrm>
              <a:off x="10682289" y="1045029"/>
              <a:ext cx="484647" cy="3233057"/>
            </a:xfrm>
            <a:custGeom>
              <a:avLst/>
              <a:gdLst>
                <a:gd name="connsiteX0" fmla="*/ 127225 w 484647"/>
                <a:gd name="connsiteY0" fmla="*/ 0 h 3233057"/>
                <a:gd name="connsiteX1" fmla="*/ 170768 w 484647"/>
                <a:gd name="connsiteY1" fmla="*/ 696685 h 3233057"/>
                <a:gd name="connsiteX2" fmla="*/ 7482 w 484647"/>
                <a:gd name="connsiteY2" fmla="*/ 1643742 h 3233057"/>
                <a:gd name="connsiteX3" fmla="*/ 453797 w 484647"/>
                <a:gd name="connsiteY3" fmla="*/ 2569028 h 3233057"/>
                <a:gd name="connsiteX4" fmla="*/ 410254 w 484647"/>
                <a:gd name="connsiteY4" fmla="*/ 3233057 h 3233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47" h="3233057">
                  <a:moveTo>
                    <a:pt x="127225" y="0"/>
                  </a:moveTo>
                  <a:cubicBezTo>
                    <a:pt x="158975" y="211364"/>
                    <a:pt x="190725" y="422728"/>
                    <a:pt x="170768" y="696685"/>
                  </a:cubicBezTo>
                  <a:cubicBezTo>
                    <a:pt x="150811" y="970642"/>
                    <a:pt x="-39690" y="1331685"/>
                    <a:pt x="7482" y="1643742"/>
                  </a:cubicBezTo>
                  <a:cubicBezTo>
                    <a:pt x="54654" y="1955799"/>
                    <a:pt x="386668" y="2304142"/>
                    <a:pt x="453797" y="2569028"/>
                  </a:cubicBezTo>
                  <a:cubicBezTo>
                    <a:pt x="520926" y="2833914"/>
                    <a:pt x="465590" y="3033485"/>
                    <a:pt x="410254" y="3233057"/>
                  </a:cubicBezTo>
                </a:path>
              </a:pathLst>
            </a:cu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9DC0EBF4-7572-4968-AC88-0E538025FEED}"/>
              </a:ext>
            </a:extLst>
          </p:cNvPr>
          <p:cNvGrpSpPr/>
          <p:nvPr/>
        </p:nvGrpSpPr>
        <p:grpSpPr>
          <a:xfrm>
            <a:off x="10863266" y="3446453"/>
            <a:ext cx="571784" cy="461665"/>
            <a:chOff x="10863266" y="2917946"/>
            <a:chExt cx="571784" cy="461665"/>
          </a:xfrm>
        </p:grpSpPr>
        <p:sp>
          <p:nvSpPr>
            <p:cNvPr id="25" name="Oval 24">
              <a:extLst>
                <a:ext uri="{FF2B5EF4-FFF2-40B4-BE49-F238E27FC236}">
                  <a16:creationId xmlns:a16="http://schemas.microsoft.com/office/drawing/2014/main" id="{87948F02-F1FA-46B2-9FBB-761D64CB7FFC}"/>
                </a:ext>
              </a:extLst>
            </p:cNvPr>
            <p:cNvSpPr>
              <a:spLocks noChangeAspect="1"/>
            </p:cNvSpPr>
            <p:nvPr/>
          </p:nvSpPr>
          <p:spPr>
            <a:xfrm>
              <a:off x="10863266" y="3144400"/>
              <a:ext cx="137160" cy="137160"/>
            </a:xfrm>
            <a:prstGeom prst="ellipse">
              <a:avLst/>
            </a:prstGeom>
            <a:solidFill>
              <a:srgbClr val="0066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CEFDF45-6C22-4CB0-AB3D-591E40CA18B1}"/>
                    </a:ext>
                  </a:extLst>
                </p:cNvPr>
                <p:cNvSpPr txBox="1"/>
                <p:nvPr/>
              </p:nvSpPr>
              <p:spPr>
                <a:xfrm>
                  <a:off x="10982682" y="2917946"/>
                  <a:ext cx="4523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006600"/>
                            </a:solidFill>
                            <a:latin typeface="Cambria Math" panose="02040503050406030204" pitchFamily="18" charset="0"/>
                          </a:rPr>
                          <m:t>𝒖</m:t>
                        </m:r>
                      </m:oMath>
                    </m:oMathPara>
                  </a14:m>
                  <a:endParaRPr lang="en-US" sz="2400" b="1" dirty="0">
                    <a:solidFill>
                      <a:srgbClr val="006600"/>
                    </a:solidFill>
                  </a:endParaRPr>
                </a:p>
              </p:txBody>
            </p:sp>
          </mc:Choice>
          <mc:Fallback xmlns="">
            <p:sp>
              <p:nvSpPr>
                <p:cNvPr id="26" name="TextBox 25">
                  <a:extLst>
                    <a:ext uri="{FF2B5EF4-FFF2-40B4-BE49-F238E27FC236}">
                      <a16:creationId xmlns:a16="http://schemas.microsoft.com/office/drawing/2014/main" id="{5CEFDF45-6C22-4CB0-AB3D-591E40CA18B1}"/>
                    </a:ext>
                  </a:extLst>
                </p:cNvPr>
                <p:cNvSpPr txBox="1">
                  <a:spLocks noRot="1" noChangeAspect="1" noMove="1" noResize="1" noEditPoints="1" noAdjustHandles="1" noChangeArrowheads="1" noChangeShapeType="1" noTextEdit="1"/>
                </p:cNvSpPr>
                <p:nvPr/>
              </p:nvSpPr>
              <p:spPr>
                <a:xfrm>
                  <a:off x="10982682" y="2917946"/>
                  <a:ext cx="452368" cy="461665"/>
                </a:xfrm>
                <a:prstGeom prst="rect">
                  <a:avLst/>
                </a:prstGeom>
                <a:blipFill>
                  <a:blip r:embed="rId8"/>
                  <a:stretch>
                    <a:fillRect/>
                  </a:stretch>
                </a:blipFill>
              </p:spPr>
              <p:txBody>
                <a:bodyPr/>
                <a:lstStyle/>
                <a:p>
                  <a:r>
                    <a:rPr lang="en-US">
                      <a:noFill/>
                    </a:rPr>
                    <a:t> </a:t>
                  </a:r>
                </a:p>
              </p:txBody>
            </p:sp>
          </mc:Fallback>
        </mc:AlternateContent>
      </p:grpSp>
      <p:sp>
        <p:nvSpPr>
          <p:cNvPr id="28" name="Rectangle 27">
            <a:extLst>
              <a:ext uri="{FF2B5EF4-FFF2-40B4-BE49-F238E27FC236}">
                <a16:creationId xmlns:a16="http://schemas.microsoft.com/office/drawing/2014/main" id="{602EF647-7D9B-44E6-B306-9836C4F12070}"/>
              </a:ext>
            </a:extLst>
          </p:cNvPr>
          <p:cNvSpPr/>
          <p:nvPr/>
        </p:nvSpPr>
        <p:spPr>
          <a:xfrm>
            <a:off x="10410111" y="4134572"/>
            <a:ext cx="1372045" cy="1163909"/>
          </a:xfrm>
          <a:prstGeom prst="rect">
            <a:avLst/>
          </a:pr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p:nvGrpSpPr>
          <p:cNvPr id="15" name="Group 14">
            <a:extLst>
              <a:ext uri="{FF2B5EF4-FFF2-40B4-BE49-F238E27FC236}">
                <a16:creationId xmlns:a16="http://schemas.microsoft.com/office/drawing/2014/main" id="{66166D09-7822-4C13-9FAC-D9FD3DA65E65}"/>
              </a:ext>
            </a:extLst>
          </p:cNvPr>
          <p:cNvGrpSpPr/>
          <p:nvPr/>
        </p:nvGrpSpPr>
        <p:grpSpPr>
          <a:xfrm>
            <a:off x="11027554" y="3816696"/>
            <a:ext cx="535796" cy="461665"/>
            <a:chOff x="11027554" y="3288189"/>
            <a:chExt cx="535796" cy="461665"/>
          </a:xfrm>
        </p:grpSpPr>
        <p:sp>
          <p:nvSpPr>
            <p:cNvPr id="23" name="Oval 22">
              <a:extLst>
                <a:ext uri="{FF2B5EF4-FFF2-40B4-BE49-F238E27FC236}">
                  <a16:creationId xmlns:a16="http://schemas.microsoft.com/office/drawing/2014/main" id="{01D884B7-FB6B-4B21-B283-E33CD92618E4}"/>
                </a:ext>
              </a:extLst>
            </p:cNvPr>
            <p:cNvSpPr>
              <a:spLocks noChangeAspect="1"/>
            </p:cNvSpPr>
            <p:nvPr/>
          </p:nvSpPr>
          <p:spPr>
            <a:xfrm>
              <a:off x="11027554" y="3484420"/>
              <a:ext cx="137160" cy="137160"/>
            </a:xfrm>
            <a:prstGeom prst="ellipse">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73D70B5-D11A-4922-9273-A1B399B6FE0E}"/>
                    </a:ext>
                  </a:extLst>
                </p:cNvPr>
                <p:cNvSpPr txBox="1"/>
                <p:nvPr/>
              </p:nvSpPr>
              <p:spPr>
                <a:xfrm>
                  <a:off x="11125410" y="3288189"/>
                  <a:ext cx="43794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C00000"/>
                            </a:solidFill>
                            <a:latin typeface="Cambria Math" panose="02040503050406030204" pitchFamily="18" charset="0"/>
                          </a:rPr>
                          <m:t>𝒗</m:t>
                        </m:r>
                      </m:oMath>
                    </m:oMathPara>
                  </a14:m>
                  <a:endParaRPr lang="en-US" sz="2400" b="1" dirty="0">
                    <a:solidFill>
                      <a:srgbClr val="C00000"/>
                    </a:solidFill>
                  </a:endParaRPr>
                </a:p>
              </p:txBody>
            </p:sp>
          </mc:Choice>
          <mc:Fallback xmlns="">
            <p:sp>
              <p:nvSpPr>
                <p:cNvPr id="24" name="TextBox 23">
                  <a:extLst>
                    <a:ext uri="{FF2B5EF4-FFF2-40B4-BE49-F238E27FC236}">
                      <a16:creationId xmlns:a16="http://schemas.microsoft.com/office/drawing/2014/main" id="{D73D70B5-D11A-4922-9273-A1B399B6FE0E}"/>
                    </a:ext>
                  </a:extLst>
                </p:cNvPr>
                <p:cNvSpPr txBox="1">
                  <a:spLocks noRot="1" noChangeAspect="1" noMove="1" noResize="1" noEditPoints="1" noAdjustHandles="1" noChangeArrowheads="1" noChangeShapeType="1" noTextEdit="1"/>
                </p:cNvSpPr>
                <p:nvPr/>
              </p:nvSpPr>
              <p:spPr>
                <a:xfrm>
                  <a:off x="11125410" y="3288189"/>
                  <a:ext cx="437940" cy="461665"/>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71176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altLang="en-US" dirty="0"/>
              <a:t>Graph Traversal</a:t>
            </a:r>
          </a:p>
        </p:txBody>
      </p:sp>
      <mc:AlternateContent xmlns:mc="http://schemas.openxmlformats.org/markup-compatibility/2006" xmlns:a14="http://schemas.microsoft.com/office/drawing/2010/main">
        <mc:Choice Requires="a14">
          <p:sp>
            <p:nvSpPr>
              <p:cNvPr id="7172" name="Rectangle 3"/>
              <p:cNvSpPr>
                <a:spLocks noGrp="1" noChangeArrowheads="1"/>
              </p:cNvSpPr>
              <p:nvPr>
                <p:ph idx="1"/>
              </p:nvPr>
            </p:nvSpPr>
            <p:spPr>
              <a:xfrm>
                <a:off x="628650" y="1542644"/>
                <a:ext cx="10669270" cy="5200045"/>
              </a:xfrm>
            </p:spPr>
            <p:txBody>
              <a:bodyPr>
                <a:normAutofit/>
              </a:bodyPr>
              <a:lstStyle/>
              <a:p>
                <a:pPr marL="0" indent="0" eaLnBrk="1" hangingPunct="1">
                  <a:lnSpc>
                    <a:spcPct val="90000"/>
                  </a:lnSpc>
                  <a:buNone/>
                </a:pPr>
                <a:r>
                  <a:rPr lang="en-US" altLang="en-US" sz="2800" dirty="0"/>
                  <a:t>Learn the basic structure of a graph</a:t>
                </a:r>
              </a:p>
              <a:p>
                <a:pPr marL="0" indent="0" eaLnBrk="1" hangingPunct="1">
                  <a:lnSpc>
                    <a:spcPct val="90000"/>
                  </a:lnSpc>
                  <a:buNone/>
                </a:pPr>
                <a:r>
                  <a:rPr lang="en-US" altLang="en-US" sz="2800" dirty="0"/>
                  <a:t>Walk from a fixed starting vertex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solidFill>
                      <a:srgbClr val="0033CC"/>
                    </a:solidFill>
                  </a:rPr>
                  <a:t> </a:t>
                </a:r>
                <a:r>
                  <a:rPr lang="en-US" altLang="en-US" sz="2800" dirty="0"/>
                  <a:t>to find all vertices reachable from</a:t>
                </a:r>
                <a:r>
                  <a:rPr lang="en-US" altLang="en-US" sz="2800" dirty="0">
                    <a:solidFill>
                      <a:srgbClr val="0033CC"/>
                    </a:solidFill>
                  </a:rPr>
                  <a:t>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endParaRPr lang="en-US" altLang="en-US" sz="2800" b="1" dirty="0">
                  <a:solidFill>
                    <a:srgbClr val="0033CC"/>
                  </a:solidFill>
                </a:endParaRPr>
              </a:p>
              <a:p>
                <a:pPr eaLnBrk="1" hangingPunct="1">
                  <a:lnSpc>
                    <a:spcPct val="90000"/>
                  </a:lnSpc>
                </a:pPr>
                <a:endParaRPr lang="en-US" altLang="en-US" sz="2800" dirty="0"/>
              </a:p>
              <a:p>
                <a:pPr marL="0" indent="0" eaLnBrk="1" hangingPunct="1">
                  <a:lnSpc>
                    <a:spcPct val="90000"/>
                  </a:lnSpc>
                  <a:buNone/>
                </a:pPr>
                <a:r>
                  <a:rPr lang="en-US" altLang="en-US" sz="2800" dirty="0"/>
                  <a:t>Three states of vertices</a:t>
                </a:r>
              </a:p>
              <a:p>
                <a:pPr lvl="1" eaLnBrk="1" hangingPunct="1">
                  <a:lnSpc>
                    <a:spcPct val="90000"/>
                  </a:lnSpc>
                </a:pPr>
                <a:r>
                  <a:rPr lang="en-US" altLang="en-US" sz="2400" b="1" dirty="0"/>
                  <a:t>unvisited</a:t>
                </a:r>
                <a:endParaRPr lang="en-US" altLang="en-US" sz="2400" dirty="0"/>
              </a:p>
              <a:p>
                <a:pPr lvl="1" eaLnBrk="1" hangingPunct="1">
                  <a:lnSpc>
                    <a:spcPct val="90000"/>
                  </a:lnSpc>
                </a:pPr>
                <a:r>
                  <a:rPr lang="en-US" altLang="en-US" sz="2400" b="1" dirty="0">
                    <a:solidFill>
                      <a:srgbClr val="009900"/>
                    </a:solidFill>
                  </a:rPr>
                  <a:t>visited/discovered  </a:t>
                </a:r>
                <a:r>
                  <a:rPr lang="en-US" altLang="en-US" sz="2400" dirty="0"/>
                  <a:t>(in </a:t>
                </a:r>
                <a14:m>
                  <m:oMath xmlns:m="http://schemas.openxmlformats.org/officeDocument/2006/math">
                    <m:r>
                      <a:rPr lang="en-US" altLang="en-US" sz="2400" b="1" i="1" dirty="0" smtClean="0">
                        <a:solidFill>
                          <a:srgbClr val="0066CC"/>
                        </a:solidFill>
                        <a:latin typeface="Cambria Math" panose="02040503050406030204" pitchFamily="18" charset="0"/>
                      </a:rPr>
                      <m:t>𝑹</m:t>
                    </m:r>
                  </m:oMath>
                </a14:m>
                <a:r>
                  <a:rPr lang="en-US" altLang="en-US" sz="2400" dirty="0"/>
                  <a:t>)</a:t>
                </a:r>
              </a:p>
              <a:p>
                <a:pPr lvl="1" eaLnBrk="1" hangingPunct="1">
                  <a:lnSpc>
                    <a:spcPct val="90000"/>
                  </a:lnSpc>
                </a:pPr>
                <a:r>
                  <a:rPr lang="en-US" altLang="en-US" sz="2400" b="1" dirty="0">
                    <a:solidFill>
                      <a:srgbClr val="FF0000"/>
                    </a:solidFill>
                  </a:rPr>
                  <a:t>fully-explored </a:t>
                </a:r>
                <a:r>
                  <a:rPr lang="en-US" altLang="en-US" sz="2400" dirty="0"/>
                  <a:t>(in </a:t>
                </a:r>
                <a14:m>
                  <m:oMath xmlns:m="http://schemas.openxmlformats.org/officeDocument/2006/math">
                    <m:r>
                      <a:rPr lang="en-US" altLang="en-US" sz="2400" b="1" i="1" dirty="0" smtClean="0">
                        <a:solidFill>
                          <a:srgbClr val="0066CC"/>
                        </a:solidFill>
                        <a:latin typeface="Cambria Math" panose="02040503050406030204" pitchFamily="18" charset="0"/>
                      </a:rPr>
                      <m:t>𝑹</m:t>
                    </m:r>
                  </m:oMath>
                </a14:m>
                <a:r>
                  <a:rPr lang="en-US" altLang="en-US" sz="2400" dirty="0"/>
                  <a:t> and all neighbors have been visited)</a:t>
                </a:r>
                <a:endParaRPr lang="en-US" altLang="en-US" sz="2400" dirty="0">
                  <a:solidFill>
                    <a:srgbClr val="FF0000"/>
                  </a:solidFill>
                </a:endParaRPr>
              </a:p>
            </p:txBody>
          </p:sp>
        </mc:Choice>
        <mc:Fallback xmlns="">
          <p:sp>
            <p:nvSpPr>
              <p:cNvPr id="7172" name="Rectangle 3"/>
              <p:cNvSpPr>
                <a:spLocks noGrp="1" noRot="1" noChangeAspect="1" noMove="1" noResize="1" noEditPoints="1" noAdjustHandles="1" noChangeArrowheads="1" noChangeShapeType="1" noTextEdit="1"/>
              </p:cNvSpPr>
              <p:nvPr>
                <p:ph idx="1"/>
              </p:nvPr>
            </p:nvSpPr>
            <p:spPr>
              <a:xfrm>
                <a:off x="628650" y="1542644"/>
                <a:ext cx="10669270" cy="5200045"/>
              </a:xfrm>
              <a:blipFill>
                <a:blip r:embed="rId3"/>
                <a:stretch>
                  <a:fillRect l="-1143" t="-1876"/>
                </a:stretch>
              </a:blipFill>
            </p:spPr>
            <p:txBody>
              <a:bodyPr/>
              <a:lstStyle/>
              <a:p>
                <a:r>
                  <a:rPr lang="en-US">
                    <a:noFill/>
                  </a:rPr>
                  <a:t> </a:t>
                </a:r>
              </a:p>
            </p:txBody>
          </p:sp>
        </mc:Fallback>
      </mc:AlternateContent>
      <p:sp>
        <p:nvSpPr>
          <p:cNvPr id="7170"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EA45119D-E232-4B8F-B9AC-5EA5C7BFCBC4}" type="slidenum">
              <a:rPr lang="en-US" altLang="en-US" sz="1400">
                <a:solidFill>
                  <a:schemeClr val="bg1"/>
                </a:solidFill>
                <a:latin typeface="Calibri" panose="020F0502020204030204" pitchFamily="34" charset="0"/>
              </a:rPr>
              <a:pPr/>
              <a:t>28</a:t>
            </a:fld>
            <a:endParaRPr lang="en-US"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03188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CC2E4EF-470B-4EA9-8260-D244BBC182DD}" type="slidenum">
              <a:rPr lang="en-US" altLang="en-US" sz="1400">
                <a:solidFill>
                  <a:schemeClr val="bg1"/>
                </a:solidFill>
                <a:latin typeface="Calibri" panose="020F0502020204030204" pitchFamily="34" charset="0"/>
              </a:rPr>
              <a:pPr/>
              <a:t>29</a:t>
            </a:fld>
            <a:endParaRPr lang="en-US" altLang="en-US" sz="1400" dirty="0">
              <a:solidFill>
                <a:schemeClr val="bg1"/>
              </a:solidFill>
              <a:latin typeface="Calibri" panose="020F0502020204030204" pitchFamily="34" charset="0"/>
            </a:endParaRPr>
          </a:p>
        </p:txBody>
      </p:sp>
      <p:sp>
        <p:nvSpPr>
          <p:cNvPr id="10243" name="Rectangle 2"/>
          <p:cNvSpPr>
            <a:spLocks noGrp="1" noChangeArrowheads="1"/>
          </p:cNvSpPr>
          <p:nvPr>
            <p:ph type="title"/>
          </p:nvPr>
        </p:nvSpPr>
        <p:spPr/>
        <p:txBody>
          <a:bodyPr/>
          <a:lstStyle/>
          <a:p>
            <a:pPr eaLnBrk="1" hangingPunct="1"/>
            <a:r>
              <a:rPr lang="en-US" altLang="en-US"/>
              <a:t>Breadth-First Search</a:t>
            </a:r>
          </a:p>
        </p:txBody>
      </p:sp>
      <mc:AlternateContent xmlns:mc="http://schemas.openxmlformats.org/markup-compatibility/2006" xmlns:a14="http://schemas.microsoft.com/office/drawing/2010/main">
        <mc:Choice Requires="a14">
          <p:sp>
            <p:nvSpPr>
              <p:cNvPr id="10244" name="Rectangle 3"/>
              <p:cNvSpPr>
                <a:spLocks noGrp="1" noChangeArrowheads="1"/>
              </p:cNvSpPr>
              <p:nvPr>
                <p:ph type="body" idx="1"/>
              </p:nvPr>
            </p:nvSpPr>
            <p:spPr>
              <a:xfrm>
                <a:off x="628650" y="1458754"/>
                <a:ext cx="10354310" cy="5200045"/>
              </a:xfrm>
            </p:spPr>
            <p:txBody>
              <a:bodyPr>
                <a:normAutofit/>
              </a:bodyPr>
              <a:lstStyle/>
              <a:p>
                <a:pPr marL="0" indent="0" eaLnBrk="1" hangingPunct="1">
                  <a:buNone/>
                </a:pPr>
                <a:r>
                  <a:rPr lang="en-US" altLang="en-US" sz="2800" dirty="0"/>
                  <a:t>Completely explore the vertices in order of their distance from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endParaRPr lang="en-US" altLang="en-US" sz="2800" b="1" dirty="0"/>
              </a:p>
              <a:p>
                <a:pPr marL="0" indent="0" eaLnBrk="1" hangingPunct="1">
                  <a:buNone/>
                </a:pPr>
                <a:endParaRPr lang="en-US" altLang="en-US" sz="2800" dirty="0"/>
              </a:p>
              <a:p>
                <a:pPr marL="0" indent="0" eaLnBrk="1" hangingPunct="1">
                  <a:buNone/>
                </a:pPr>
                <a:r>
                  <a:rPr lang="en-US" altLang="en-US" sz="2800" dirty="0"/>
                  <a:t>Naturally implemented using a queue</a:t>
                </a:r>
              </a:p>
            </p:txBody>
          </p:sp>
        </mc:Choice>
        <mc:Fallback xmlns="">
          <p:sp>
            <p:nvSpPr>
              <p:cNvPr id="10244" name="Rectangle 3"/>
              <p:cNvSpPr>
                <a:spLocks noGrp="1" noRot="1" noChangeAspect="1" noMove="1" noResize="1" noEditPoints="1" noAdjustHandles="1" noChangeArrowheads="1" noChangeShapeType="1" noTextEdit="1"/>
              </p:cNvSpPr>
              <p:nvPr>
                <p:ph type="body" idx="1"/>
              </p:nvPr>
            </p:nvSpPr>
            <p:spPr>
              <a:xfrm>
                <a:off x="628650" y="1458754"/>
                <a:ext cx="10354310" cy="5200045"/>
              </a:xfrm>
              <a:blipFill>
                <a:blip r:embed="rId3"/>
                <a:stretch>
                  <a:fillRect l="-1177" t="-1876"/>
                </a:stretch>
              </a:blipFill>
            </p:spPr>
            <p:txBody>
              <a:bodyPr/>
              <a:lstStyle/>
              <a:p>
                <a:r>
                  <a:rPr lang="en-US">
                    <a:noFill/>
                  </a:rPr>
                  <a:t> </a:t>
                </a:r>
              </a:p>
            </p:txBody>
          </p:sp>
        </mc:Fallback>
      </mc:AlternateContent>
    </p:spTree>
    <p:extLst>
      <p:ext uri="{BB962C8B-B14F-4D97-AF65-F5344CB8AC3E}">
        <p14:creationId xmlns:p14="http://schemas.microsoft.com/office/powerpoint/2010/main" val="227440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C286-094F-D3B7-1FF6-17E08180CA74}"/>
              </a:ext>
            </a:extLst>
          </p:cNvPr>
          <p:cNvSpPr>
            <a:spLocks noGrp="1"/>
          </p:cNvSpPr>
          <p:nvPr>
            <p:ph type="title"/>
          </p:nvPr>
        </p:nvSpPr>
        <p:spPr/>
        <p:txBody>
          <a:bodyPr/>
          <a:lstStyle/>
          <a:p>
            <a:r>
              <a:rPr lang="en-US" dirty="0"/>
              <a:t>Propose and Reject Algorithm Example</a:t>
            </a:r>
          </a:p>
        </p:txBody>
      </p:sp>
      <p:grpSp>
        <p:nvGrpSpPr>
          <p:cNvPr id="4" name="Group 3">
            <a:extLst>
              <a:ext uri="{FF2B5EF4-FFF2-40B4-BE49-F238E27FC236}">
                <a16:creationId xmlns:a16="http://schemas.microsoft.com/office/drawing/2014/main" id="{ACCB2122-167F-747F-FE4E-3E7FBEB75611}"/>
              </a:ext>
            </a:extLst>
          </p:cNvPr>
          <p:cNvGrpSpPr/>
          <p:nvPr/>
        </p:nvGrpSpPr>
        <p:grpSpPr>
          <a:xfrm>
            <a:off x="74813" y="4405218"/>
            <a:ext cx="8529648" cy="2547938"/>
            <a:chOff x="1828800" y="3997035"/>
            <a:chExt cx="8529648" cy="2547938"/>
          </a:xfrm>
        </p:grpSpPr>
        <p:grpSp>
          <p:nvGrpSpPr>
            <p:cNvPr id="5" name="Group 4">
              <a:extLst>
                <a:ext uri="{FF2B5EF4-FFF2-40B4-BE49-F238E27FC236}">
                  <a16:creationId xmlns:a16="http://schemas.microsoft.com/office/drawing/2014/main" id="{5B20C8B5-0C80-A764-D641-46D919E68731}"/>
                </a:ext>
              </a:extLst>
            </p:cNvPr>
            <p:cNvGrpSpPr/>
            <p:nvPr/>
          </p:nvGrpSpPr>
          <p:grpSpPr>
            <a:xfrm>
              <a:off x="1828800" y="3997035"/>
              <a:ext cx="4110048" cy="2547938"/>
              <a:chOff x="1828800" y="3997035"/>
              <a:chExt cx="4110048" cy="2547938"/>
            </a:xfrm>
          </p:grpSpPr>
          <p:sp>
            <p:nvSpPr>
              <p:cNvPr id="30" name="Rectangle 4">
                <a:extLst>
                  <a:ext uri="{FF2B5EF4-FFF2-40B4-BE49-F238E27FC236}">
                    <a16:creationId xmlns:a16="http://schemas.microsoft.com/office/drawing/2014/main" id="{A64B556E-54C9-E13D-0137-1897F4DD81B4}"/>
                  </a:ext>
                </a:extLst>
              </p:cNvPr>
              <p:cNvSpPr>
                <a:spLocks noChangeAspect="1" noChangeArrowheads="1"/>
              </p:cNvSpPr>
              <p:nvPr/>
            </p:nvSpPr>
            <p:spPr bwMode="auto">
              <a:xfrm>
                <a:off x="18430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31" name="Rectangle 5">
                <a:extLst>
                  <a:ext uri="{FF2B5EF4-FFF2-40B4-BE49-F238E27FC236}">
                    <a16:creationId xmlns:a16="http://schemas.microsoft.com/office/drawing/2014/main" id="{59E5046B-E511-82F4-0060-9B8F99848D17}"/>
                  </a:ext>
                </a:extLst>
              </p:cNvPr>
              <p:cNvSpPr>
                <a:spLocks noChangeAspect="1" noChangeArrowheads="1"/>
              </p:cNvSpPr>
              <p:nvPr/>
            </p:nvSpPr>
            <p:spPr bwMode="auto">
              <a:xfrm>
                <a:off x="28352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2" name="Rectangle 6">
                <a:extLst>
                  <a:ext uri="{FF2B5EF4-FFF2-40B4-BE49-F238E27FC236}">
                    <a16:creationId xmlns:a16="http://schemas.microsoft.com/office/drawing/2014/main" id="{05C994A0-6C47-EF8E-CDEE-E4CAA6AC2492}"/>
                  </a:ext>
                </a:extLst>
              </p:cNvPr>
              <p:cNvSpPr>
                <a:spLocks noChangeAspect="1" noChangeArrowheads="1"/>
              </p:cNvSpPr>
              <p:nvPr/>
            </p:nvSpPr>
            <p:spPr bwMode="auto">
              <a:xfrm>
                <a:off x="48196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3" name="Rectangle 7">
                <a:extLst>
                  <a:ext uri="{FF2B5EF4-FFF2-40B4-BE49-F238E27FC236}">
                    <a16:creationId xmlns:a16="http://schemas.microsoft.com/office/drawing/2014/main" id="{5B7D7BB1-7139-9BBA-81C3-280CAC0A8C55}"/>
                  </a:ext>
                </a:extLst>
              </p:cNvPr>
              <p:cNvSpPr>
                <a:spLocks noChangeAspect="1" noChangeArrowheads="1"/>
              </p:cNvSpPr>
              <p:nvPr/>
            </p:nvSpPr>
            <p:spPr bwMode="auto">
              <a:xfrm>
                <a:off x="38274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4" name="Rectangle 8">
                <a:extLst>
                  <a:ext uri="{FF2B5EF4-FFF2-40B4-BE49-F238E27FC236}">
                    <a16:creationId xmlns:a16="http://schemas.microsoft.com/office/drawing/2014/main" id="{0AC326A5-6E23-0921-AE2F-25D59416098B}"/>
                  </a:ext>
                </a:extLst>
              </p:cNvPr>
              <p:cNvSpPr>
                <a:spLocks noChangeAspect="1" noChangeArrowheads="1"/>
              </p:cNvSpPr>
              <p:nvPr/>
            </p:nvSpPr>
            <p:spPr bwMode="auto">
              <a:xfrm>
                <a:off x="18430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
            <p:nvSpPr>
              <p:cNvPr id="35" name="Rectangle 9">
                <a:extLst>
                  <a:ext uri="{FF2B5EF4-FFF2-40B4-BE49-F238E27FC236}">
                    <a16:creationId xmlns:a16="http://schemas.microsoft.com/office/drawing/2014/main" id="{724ADC6F-BE2F-BDE2-A96D-0036D621D23A}"/>
                  </a:ext>
                </a:extLst>
              </p:cNvPr>
              <p:cNvSpPr>
                <a:spLocks noChangeAspect="1" noChangeArrowheads="1"/>
              </p:cNvSpPr>
              <p:nvPr/>
            </p:nvSpPr>
            <p:spPr bwMode="auto">
              <a:xfrm>
                <a:off x="28352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6" name="Rectangle 10">
                <a:extLst>
                  <a:ext uri="{FF2B5EF4-FFF2-40B4-BE49-F238E27FC236}">
                    <a16:creationId xmlns:a16="http://schemas.microsoft.com/office/drawing/2014/main" id="{5AC1CCEB-BFF7-CCE5-6E60-4EDF7874C426}"/>
                  </a:ext>
                </a:extLst>
              </p:cNvPr>
              <p:cNvSpPr>
                <a:spLocks noChangeAspect="1" noChangeArrowheads="1"/>
              </p:cNvSpPr>
              <p:nvPr/>
            </p:nvSpPr>
            <p:spPr bwMode="auto">
              <a:xfrm>
                <a:off x="48196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7" name="Rectangle 11">
                <a:extLst>
                  <a:ext uri="{FF2B5EF4-FFF2-40B4-BE49-F238E27FC236}">
                    <a16:creationId xmlns:a16="http://schemas.microsoft.com/office/drawing/2014/main" id="{C13BCB34-4186-4223-387B-D3686F86C45B}"/>
                  </a:ext>
                </a:extLst>
              </p:cNvPr>
              <p:cNvSpPr>
                <a:spLocks noChangeAspect="1" noChangeArrowheads="1"/>
              </p:cNvSpPr>
              <p:nvPr/>
            </p:nvSpPr>
            <p:spPr bwMode="auto">
              <a:xfrm>
                <a:off x="38274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8" name="Rectangle 12">
                <a:extLst>
                  <a:ext uri="{FF2B5EF4-FFF2-40B4-BE49-F238E27FC236}">
                    <a16:creationId xmlns:a16="http://schemas.microsoft.com/office/drawing/2014/main" id="{1E46A1B4-6F02-4FE3-6E52-590B55F6E8F5}"/>
                  </a:ext>
                </a:extLst>
              </p:cNvPr>
              <p:cNvSpPr>
                <a:spLocks noChangeAspect="1" noChangeArrowheads="1"/>
              </p:cNvSpPr>
              <p:nvPr/>
            </p:nvSpPr>
            <p:spPr bwMode="auto">
              <a:xfrm>
                <a:off x="18430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39" name="Rectangle 13">
                <a:extLst>
                  <a:ext uri="{FF2B5EF4-FFF2-40B4-BE49-F238E27FC236}">
                    <a16:creationId xmlns:a16="http://schemas.microsoft.com/office/drawing/2014/main" id="{6B6B1AE0-6231-E298-F610-95B4182F30BD}"/>
                  </a:ext>
                </a:extLst>
              </p:cNvPr>
              <p:cNvSpPr>
                <a:spLocks noChangeAspect="1" noChangeArrowheads="1"/>
              </p:cNvSpPr>
              <p:nvPr/>
            </p:nvSpPr>
            <p:spPr bwMode="auto">
              <a:xfrm>
                <a:off x="28352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40" name="Rectangle 14">
                <a:extLst>
                  <a:ext uri="{FF2B5EF4-FFF2-40B4-BE49-F238E27FC236}">
                    <a16:creationId xmlns:a16="http://schemas.microsoft.com/office/drawing/2014/main" id="{12E04246-9132-690D-52C3-5C5C9F5A0246}"/>
                  </a:ext>
                </a:extLst>
              </p:cNvPr>
              <p:cNvSpPr>
                <a:spLocks noChangeAspect="1" noChangeArrowheads="1"/>
              </p:cNvSpPr>
              <p:nvPr/>
            </p:nvSpPr>
            <p:spPr bwMode="auto">
              <a:xfrm>
                <a:off x="48196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41" name="Rectangle 15">
                <a:extLst>
                  <a:ext uri="{FF2B5EF4-FFF2-40B4-BE49-F238E27FC236}">
                    <a16:creationId xmlns:a16="http://schemas.microsoft.com/office/drawing/2014/main" id="{B6A39D1E-AD66-691C-8258-B6E2C6E1EAAF}"/>
                  </a:ext>
                </a:extLst>
              </p:cNvPr>
              <p:cNvSpPr>
                <a:spLocks noChangeAspect="1" noChangeArrowheads="1"/>
              </p:cNvSpPr>
              <p:nvPr/>
            </p:nvSpPr>
            <p:spPr bwMode="auto">
              <a:xfrm>
                <a:off x="38274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42" name="Rectangle 16">
                <a:extLst>
                  <a:ext uri="{FF2B5EF4-FFF2-40B4-BE49-F238E27FC236}">
                    <a16:creationId xmlns:a16="http://schemas.microsoft.com/office/drawing/2014/main" id="{AFF3E408-B80D-E30C-8237-CF1CF2CB9E7D}"/>
                  </a:ext>
                </a:extLst>
              </p:cNvPr>
              <p:cNvSpPr>
                <a:spLocks noChangeAspect="1" noChangeArrowheads="1"/>
              </p:cNvSpPr>
              <p:nvPr/>
            </p:nvSpPr>
            <p:spPr bwMode="auto">
              <a:xfrm>
                <a:off x="28352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43" name="Rectangle 17">
                <a:extLst>
                  <a:ext uri="{FF2B5EF4-FFF2-40B4-BE49-F238E27FC236}">
                    <a16:creationId xmlns:a16="http://schemas.microsoft.com/office/drawing/2014/main" id="{97121A26-A4F1-D59B-EA7B-E15EF1F6B457}"/>
                  </a:ext>
                </a:extLst>
              </p:cNvPr>
              <p:cNvSpPr>
                <a:spLocks noChangeAspect="1" noChangeArrowheads="1"/>
              </p:cNvSpPr>
              <p:nvPr/>
            </p:nvSpPr>
            <p:spPr bwMode="auto">
              <a:xfrm>
                <a:off x="38274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44" name="Rectangle 18">
                <a:extLst>
                  <a:ext uri="{FF2B5EF4-FFF2-40B4-BE49-F238E27FC236}">
                    <a16:creationId xmlns:a16="http://schemas.microsoft.com/office/drawing/2014/main" id="{0F37C209-4E1A-38FE-E4BE-86D07F3D4904}"/>
                  </a:ext>
                </a:extLst>
              </p:cNvPr>
              <p:cNvSpPr>
                <a:spLocks noChangeAspect="1" noChangeArrowheads="1"/>
              </p:cNvSpPr>
              <p:nvPr/>
            </p:nvSpPr>
            <p:spPr bwMode="auto">
              <a:xfrm>
                <a:off x="48196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45" name="Rectangle 19">
                <a:extLst>
                  <a:ext uri="{FF2B5EF4-FFF2-40B4-BE49-F238E27FC236}">
                    <a16:creationId xmlns:a16="http://schemas.microsoft.com/office/drawing/2014/main" id="{31C0F8AE-BD59-F6DC-5428-A41158F39BE8}"/>
                  </a:ext>
                </a:extLst>
              </p:cNvPr>
              <p:cNvSpPr>
                <a:spLocks noChangeAspect="1" noChangeArrowheads="1"/>
              </p:cNvSpPr>
              <p:nvPr/>
            </p:nvSpPr>
            <p:spPr bwMode="auto">
              <a:xfrm>
                <a:off x="18288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P</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46" name="Text Box 20">
                <a:extLst>
                  <a:ext uri="{FF2B5EF4-FFF2-40B4-BE49-F238E27FC236}">
                    <a16:creationId xmlns:a16="http://schemas.microsoft.com/office/drawing/2014/main" id="{B934F44D-C3C3-7B26-C56F-61ACEF86607A}"/>
                  </a:ext>
                </a:extLst>
              </p:cNvPr>
              <p:cNvSpPr txBox="1">
                <a:spLocks noChangeArrowheads="1"/>
              </p:cNvSpPr>
              <p:nvPr/>
            </p:nvSpPr>
            <p:spPr bwMode="auto">
              <a:xfrm>
                <a:off x="30813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47" name="Text Box 21">
                <a:extLst>
                  <a:ext uri="{FF2B5EF4-FFF2-40B4-BE49-F238E27FC236}">
                    <a16:creationId xmlns:a16="http://schemas.microsoft.com/office/drawing/2014/main" id="{56F1CB0D-2F8F-B2FC-F157-D075F26C22EE}"/>
                  </a:ext>
                </a:extLst>
              </p:cNvPr>
              <p:cNvSpPr txBox="1">
                <a:spLocks noChangeArrowheads="1"/>
              </p:cNvSpPr>
              <p:nvPr/>
            </p:nvSpPr>
            <p:spPr bwMode="auto">
              <a:xfrm>
                <a:off x="49530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least favorite</a:t>
                </a:r>
              </a:p>
            </p:txBody>
          </p:sp>
        </p:grpSp>
        <p:grpSp>
          <p:nvGrpSpPr>
            <p:cNvPr id="6" name="Group 5">
              <a:extLst>
                <a:ext uri="{FF2B5EF4-FFF2-40B4-BE49-F238E27FC236}">
                  <a16:creationId xmlns:a16="http://schemas.microsoft.com/office/drawing/2014/main" id="{15C6FC8B-33A2-8CE9-0648-2DE898611291}"/>
                </a:ext>
              </a:extLst>
            </p:cNvPr>
            <p:cNvGrpSpPr/>
            <p:nvPr/>
          </p:nvGrpSpPr>
          <p:grpSpPr>
            <a:xfrm>
              <a:off x="6248400" y="3997035"/>
              <a:ext cx="4110048" cy="2547938"/>
              <a:chOff x="6248400" y="3997035"/>
              <a:chExt cx="4110048" cy="2547938"/>
            </a:xfrm>
          </p:grpSpPr>
          <p:sp>
            <p:nvSpPr>
              <p:cNvPr id="12" name="Rectangle 22">
                <a:extLst>
                  <a:ext uri="{FF2B5EF4-FFF2-40B4-BE49-F238E27FC236}">
                    <a16:creationId xmlns:a16="http://schemas.microsoft.com/office/drawing/2014/main" id="{B3812A53-AB5A-D2B2-D455-C6B513E23E4A}"/>
                  </a:ext>
                </a:extLst>
              </p:cNvPr>
              <p:cNvSpPr>
                <a:spLocks noChangeAspect="1" noChangeArrowheads="1"/>
              </p:cNvSpPr>
              <p:nvPr/>
            </p:nvSpPr>
            <p:spPr bwMode="auto">
              <a:xfrm>
                <a:off x="62626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C</a:t>
                </a:r>
              </a:p>
            </p:txBody>
          </p:sp>
          <p:sp>
            <p:nvSpPr>
              <p:cNvPr id="13" name="Rectangle 23">
                <a:extLst>
                  <a:ext uri="{FF2B5EF4-FFF2-40B4-BE49-F238E27FC236}">
                    <a16:creationId xmlns:a16="http://schemas.microsoft.com/office/drawing/2014/main" id="{C92BCA0C-4739-FED0-BB73-6C60E60FFDBC}"/>
                  </a:ext>
                </a:extLst>
              </p:cNvPr>
              <p:cNvSpPr>
                <a:spLocks noChangeAspect="1" noChangeArrowheads="1"/>
              </p:cNvSpPr>
              <p:nvPr/>
            </p:nvSpPr>
            <p:spPr bwMode="auto">
              <a:xfrm>
                <a:off x="72548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4" name="Rectangle 24">
                <a:extLst>
                  <a:ext uri="{FF2B5EF4-FFF2-40B4-BE49-F238E27FC236}">
                    <a16:creationId xmlns:a16="http://schemas.microsoft.com/office/drawing/2014/main" id="{E75C1B41-99F0-680B-8AED-9E35D1E0C606}"/>
                  </a:ext>
                </a:extLst>
              </p:cNvPr>
              <p:cNvSpPr>
                <a:spLocks noChangeAspect="1" noChangeArrowheads="1"/>
              </p:cNvSpPr>
              <p:nvPr/>
            </p:nvSpPr>
            <p:spPr bwMode="auto">
              <a:xfrm>
                <a:off x="92392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5" name="Rectangle 25">
                <a:extLst>
                  <a:ext uri="{FF2B5EF4-FFF2-40B4-BE49-F238E27FC236}">
                    <a16:creationId xmlns:a16="http://schemas.microsoft.com/office/drawing/2014/main" id="{64D77037-8A39-ADEC-B4CF-1F9E08E61D0F}"/>
                  </a:ext>
                </a:extLst>
              </p:cNvPr>
              <p:cNvSpPr>
                <a:spLocks noChangeAspect="1" noChangeArrowheads="1"/>
              </p:cNvSpPr>
              <p:nvPr/>
            </p:nvSpPr>
            <p:spPr bwMode="auto">
              <a:xfrm>
                <a:off x="82470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16" name="Rectangle 26">
                <a:extLst>
                  <a:ext uri="{FF2B5EF4-FFF2-40B4-BE49-F238E27FC236}">
                    <a16:creationId xmlns:a16="http://schemas.microsoft.com/office/drawing/2014/main" id="{BEE71083-07C2-FD26-62F0-D98A203E653F}"/>
                  </a:ext>
                </a:extLst>
              </p:cNvPr>
              <p:cNvSpPr>
                <a:spLocks noChangeAspect="1" noChangeArrowheads="1"/>
              </p:cNvSpPr>
              <p:nvPr/>
            </p:nvSpPr>
            <p:spPr bwMode="auto">
              <a:xfrm>
                <a:off x="62626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B</a:t>
                </a:r>
              </a:p>
            </p:txBody>
          </p:sp>
          <p:sp>
            <p:nvSpPr>
              <p:cNvPr id="17" name="Rectangle 27">
                <a:extLst>
                  <a:ext uri="{FF2B5EF4-FFF2-40B4-BE49-F238E27FC236}">
                    <a16:creationId xmlns:a16="http://schemas.microsoft.com/office/drawing/2014/main" id="{28EC6E32-9520-3B57-EFAC-7C403483572B}"/>
                  </a:ext>
                </a:extLst>
              </p:cNvPr>
              <p:cNvSpPr>
                <a:spLocks noChangeAspect="1" noChangeArrowheads="1"/>
              </p:cNvSpPr>
              <p:nvPr/>
            </p:nvSpPr>
            <p:spPr bwMode="auto">
              <a:xfrm>
                <a:off x="72548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8" name="Rectangle 28">
                <a:extLst>
                  <a:ext uri="{FF2B5EF4-FFF2-40B4-BE49-F238E27FC236}">
                    <a16:creationId xmlns:a16="http://schemas.microsoft.com/office/drawing/2014/main" id="{C4C6CBE7-E781-75C5-33BA-AD0DC336449B}"/>
                  </a:ext>
                </a:extLst>
              </p:cNvPr>
              <p:cNvSpPr>
                <a:spLocks noChangeAspect="1" noChangeArrowheads="1"/>
              </p:cNvSpPr>
              <p:nvPr/>
            </p:nvSpPr>
            <p:spPr bwMode="auto">
              <a:xfrm>
                <a:off x="92392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9" name="Rectangle 29">
                <a:extLst>
                  <a:ext uri="{FF2B5EF4-FFF2-40B4-BE49-F238E27FC236}">
                    <a16:creationId xmlns:a16="http://schemas.microsoft.com/office/drawing/2014/main" id="{C7F3FEA8-CB89-D7A7-8600-C03CAF0F5F05}"/>
                  </a:ext>
                </a:extLst>
              </p:cNvPr>
              <p:cNvSpPr>
                <a:spLocks noChangeAspect="1" noChangeArrowheads="1"/>
              </p:cNvSpPr>
              <p:nvPr/>
            </p:nvSpPr>
            <p:spPr bwMode="auto">
              <a:xfrm>
                <a:off x="82470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0" name="Rectangle 30">
                <a:extLst>
                  <a:ext uri="{FF2B5EF4-FFF2-40B4-BE49-F238E27FC236}">
                    <a16:creationId xmlns:a16="http://schemas.microsoft.com/office/drawing/2014/main" id="{FA4D38B7-AF16-0167-CE22-D85F57785C89}"/>
                  </a:ext>
                </a:extLst>
              </p:cNvPr>
              <p:cNvSpPr>
                <a:spLocks noChangeAspect="1" noChangeArrowheads="1"/>
              </p:cNvSpPr>
              <p:nvPr/>
            </p:nvSpPr>
            <p:spPr bwMode="auto">
              <a:xfrm>
                <a:off x="62626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A</a:t>
                </a:r>
              </a:p>
            </p:txBody>
          </p:sp>
          <p:sp>
            <p:nvSpPr>
              <p:cNvPr id="21" name="Rectangle 31">
                <a:extLst>
                  <a:ext uri="{FF2B5EF4-FFF2-40B4-BE49-F238E27FC236}">
                    <a16:creationId xmlns:a16="http://schemas.microsoft.com/office/drawing/2014/main" id="{A5BF9CBE-2746-57CA-B349-75DDA012BE4A}"/>
                  </a:ext>
                </a:extLst>
              </p:cNvPr>
              <p:cNvSpPr>
                <a:spLocks noChangeAspect="1" noChangeArrowheads="1"/>
              </p:cNvSpPr>
              <p:nvPr/>
            </p:nvSpPr>
            <p:spPr bwMode="auto">
              <a:xfrm>
                <a:off x="72548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2" name="Rectangle 32">
                <a:extLst>
                  <a:ext uri="{FF2B5EF4-FFF2-40B4-BE49-F238E27FC236}">
                    <a16:creationId xmlns:a16="http://schemas.microsoft.com/office/drawing/2014/main" id="{7DCA5DB6-F301-AFDF-58DC-CA3DE7DDD19D}"/>
                  </a:ext>
                </a:extLst>
              </p:cNvPr>
              <p:cNvSpPr>
                <a:spLocks noChangeAspect="1" noChangeArrowheads="1"/>
              </p:cNvSpPr>
              <p:nvPr/>
            </p:nvSpPr>
            <p:spPr bwMode="auto">
              <a:xfrm>
                <a:off x="92392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23" name="Rectangle 33">
                <a:extLst>
                  <a:ext uri="{FF2B5EF4-FFF2-40B4-BE49-F238E27FC236}">
                    <a16:creationId xmlns:a16="http://schemas.microsoft.com/office/drawing/2014/main" id="{E8406DCC-C527-972D-2DD7-6ECCB79A0190}"/>
                  </a:ext>
                </a:extLst>
              </p:cNvPr>
              <p:cNvSpPr>
                <a:spLocks noChangeAspect="1" noChangeArrowheads="1"/>
              </p:cNvSpPr>
              <p:nvPr/>
            </p:nvSpPr>
            <p:spPr bwMode="auto">
              <a:xfrm>
                <a:off x="82470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24" name="Rectangle 34">
                <a:extLst>
                  <a:ext uri="{FF2B5EF4-FFF2-40B4-BE49-F238E27FC236}">
                    <a16:creationId xmlns:a16="http://schemas.microsoft.com/office/drawing/2014/main" id="{86E1076E-B1D7-455F-92F7-62A0CB5B084C}"/>
                  </a:ext>
                </a:extLst>
              </p:cNvPr>
              <p:cNvSpPr>
                <a:spLocks noChangeAspect="1" noChangeArrowheads="1"/>
              </p:cNvSpPr>
              <p:nvPr/>
            </p:nvSpPr>
            <p:spPr bwMode="auto">
              <a:xfrm>
                <a:off x="72548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25" name="Rectangle 35">
                <a:extLst>
                  <a:ext uri="{FF2B5EF4-FFF2-40B4-BE49-F238E27FC236}">
                    <a16:creationId xmlns:a16="http://schemas.microsoft.com/office/drawing/2014/main" id="{C8C59B76-4D6D-C4EE-E6AF-026B9809644E}"/>
                  </a:ext>
                </a:extLst>
              </p:cNvPr>
              <p:cNvSpPr>
                <a:spLocks noChangeAspect="1" noChangeArrowheads="1"/>
              </p:cNvSpPr>
              <p:nvPr/>
            </p:nvSpPr>
            <p:spPr bwMode="auto">
              <a:xfrm>
                <a:off x="82470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26" name="Rectangle 36">
                <a:extLst>
                  <a:ext uri="{FF2B5EF4-FFF2-40B4-BE49-F238E27FC236}">
                    <a16:creationId xmlns:a16="http://schemas.microsoft.com/office/drawing/2014/main" id="{87504BEB-BF88-9D96-03BF-2BD1A67790FC}"/>
                  </a:ext>
                </a:extLst>
              </p:cNvPr>
              <p:cNvSpPr>
                <a:spLocks noChangeAspect="1" noChangeArrowheads="1"/>
              </p:cNvSpPr>
              <p:nvPr/>
            </p:nvSpPr>
            <p:spPr bwMode="auto">
              <a:xfrm>
                <a:off x="92392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27" name="Rectangle 37">
                <a:extLst>
                  <a:ext uri="{FF2B5EF4-FFF2-40B4-BE49-F238E27FC236}">
                    <a16:creationId xmlns:a16="http://schemas.microsoft.com/office/drawing/2014/main" id="{E34CBF93-37C7-C774-132E-45FE2D8B0075}"/>
                  </a:ext>
                </a:extLst>
              </p:cNvPr>
              <p:cNvSpPr>
                <a:spLocks noChangeAspect="1" noChangeArrowheads="1"/>
              </p:cNvSpPr>
              <p:nvPr/>
            </p:nvSpPr>
            <p:spPr bwMode="auto">
              <a:xfrm>
                <a:off x="62484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R</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28" name="Text Box 38">
                <a:extLst>
                  <a:ext uri="{FF2B5EF4-FFF2-40B4-BE49-F238E27FC236}">
                    <a16:creationId xmlns:a16="http://schemas.microsoft.com/office/drawing/2014/main" id="{BBB9CD1F-87F2-4FE3-A72B-CCFB96C4FBAA}"/>
                  </a:ext>
                </a:extLst>
              </p:cNvPr>
              <p:cNvSpPr txBox="1">
                <a:spLocks noChangeArrowheads="1"/>
              </p:cNvSpPr>
              <p:nvPr/>
            </p:nvSpPr>
            <p:spPr bwMode="auto">
              <a:xfrm>
                <a:off x="75009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29" name="Text Box 39">
                <a:extLst>
                  <a:ext uri="{FF2B5EF4-FFF2-40B4-BE49-F238E27FC236}">
                    <a16:creationId xmlns:a16="http://schemas.microsoft.com/office/drawing/2014/main" id="{B09A71F5-C023-6596-DD5E-4CAFE34D5E71}"/>
                  </a:ext>
                </a:extLst>
              </p:cNvPr>
              <p:cNvSpPr txBox="1">
                <a:spLocks noChangeArrowheads="1"/>
              </p:cNvSpPr>
              <p:nvPr/>
            </p:nvSpPr>
            <p:spPr bwMode="auto">
              <a:xfrm>
                <a:off x="93726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least favorite</a:t>
                </a:r>
              </a:p>
            </p:txBody>
          </p:sp>
        </p:grpSp>
        <p:grpSp>
          <p:nvGrpSpPr>
            <p:cNvPr id="7" name="Group 6" descr="Arrows connecting labels to corresponding columns&#10;">
              <a:extLst>
                <a:ext uri="{FF2B5EF4-FFF2-40B4-BE49-F238E27FC236}">
                  <a16:creationId xmlns:a16="http://schemas.microsoft.com/office/drawing/2014/main" id="{BC4EE7A5-B43F-3033-909C-56038382C936}"/>
                </a:ext>
              </a:extLst>
            </p:cNvPr>
            <p:cNvGrpSpPr/>
            <p:nvPr/>
          </p:nvGrpSpPr>
          <p:grpSpPr>
            <a:xfrm>
              <a:off x="3352800" y="4225635"/>
              <a:ext cx="6324600" cy="163513"/>
              <a:chOff x="3352800" y="3352800"/>
              <a:chExt cx="6324600" cy="163513"/>
            </a:xfrm>
          </p:grpSpPr>
          <p:sp>
            <p:nvSpPr>
              <p:cNvPr id="8" name="Line 40">
                <a:extLst>
                  <a:ext uri="{FF2B5EF4-FFF2-40B4-BE49-F238E27FC236}">
                    <a16:creationId xmlns:a16="http://schemas.microsoft.com/office/drawing/2014/main" id="{944D96CC-FF47-8ACA-6C9D-CB31DC52F9AF}"/>
                  </a:ext>
                </a:extLst>
              </p:cNvPr>
              <p:cNvSpPr>
                <a:spLocks noChangeShapeType="1"/>
              </p:cNvSpPr>
              <p:nvPr/>
            </p:nvSpPr>
            <p:spPr bwMode="auto">
              <a:xfrm>
                <a:off x="9677400" y="3363913"/>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9" name="Line 41">
                <a:extLst>
                  <a:ext uri="{FF2B5EF4-FFF2-40B4-BE49-F238E27FC236}">
                    <a16:creationId xmlns:a16="http://schemas.microsoft.com/office/drawing/2014/main" id="{168606EC-8EC6-CB0E-6197-26BA2928DF66}"/>
                  </a:ext>
                </a:extLst>
              </p:cNvPr>
              <p:cNvSpPr>
                <a:spLocks noChangeShapeType="1"/>
              </p:cNvSpPr>
              <p:nvPr/>
            </p:nvSpPr>
            <p:spPr bwMode="auto">
              <a:xfrm>
                <a:off x="77724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0" name="Line 42">
                <a:extLst>
                  <a:ext uri="{FF2B5EF4-FFF2-40B4-BE49-F238E27FC236}">
                    <a16:creationId xmlns:a16="http://schemas.microsoft.com/office/drawing/2014/main" id="{F4F1577A-5792-4FEF-571B-B72970268C4A}"/>
                  </a:ext>
                </a:extLst>
              </p:cNvPr>
              <p:cNvSpPr>
                <a:spLocks noChangeShapeType="1"/>
              </p:cNvSpPr>
              <p:nvPr/>
            </p:nvSpPr>
            <p:spPr bwMode="auto">
              <a:xfrm>
                <a:off x="54102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1" name="Line 43">
                <a:extLst>
                  <a:ext uri="{FF2B5EF4-FFF2-40B4-BE49-F238E27FC236}">
                    <a16:creationId xmlns:a16="http://schemas.microsoft.com/office/drawing/2014/main" id="{45189C56-AFB3-4B02-4CA1-2D7EBA81A167}"/>
                  </a:ext>
                </a:extLst>
              </p:cNvPr>
              <p:cNvSpPr>
                <a:spLocks noChangeShapeType="1"/>
              </p:cNvSpPr>
              <p:nvPr/>
            </p:nvSpPr>
            <p:spPr bwMode="auto">
              <a:xfrm>
                <a:off x="33528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grpSp>
      </p:grpSp>
      <p:sp>
        <p:nvSpPr>
          <p:cNvPr id="48" name="Text Box 5">
            <a:extLst>
              <a:ext uri="{FF2B5EF4-FFF2-40B4-BE49-F238E27FC236}">
                <a16:creationId xmlns:a16="http://schemas.microsoft.com/office/drawing/2014/main" id="{9FA2715D-9566-4F5D-1576-82B32E09E256}"/>
              </a:ext>
            </a:extLst>
          </p:cNvPr>
          <p:cNvSpPr txBox="1">
            <a:spLocks noChangeArrowheads="1"/>
          </p:cNvSpPr>
          <p:nvPr/>
        </p:nvSpPr>
        <p:spPr bwMode="auto">
          <a:xfrm>
            <a:off x="15243" y="1368187"/>
            <a:ext cx="9402945" cy="3429144"/>
          </a:xfrm>
          <a:prstGeom prst="rect">
            <a:avLst/>
          </a:prstGeom>
          <a:solidFill>
            <a:srgbClr val="FFCF01">
              <a:alpha val="36078"/>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nSpc>
                <a:spcPts val="2300"/>
              </a:lnSpc>
            </a:pPr>
            <a:r>
              <a:rPr lang="en-US" altLang="en-US" sz="1600" b="1" dirty="0">
                <a:latin typeface="Courier New" panose="02070309020205020404" pitchFamily="49" charset="0"/>
              </a:rPr>
              <a:t>Initialize each person to be </a:t>
            </a:r>
            <a:r>
              <a:rPr lang="en-US" altLang="en-US" sz="1600" b="1" dirty="0">
                <a:solidFill>
                  <a:srgbClr val="C00000"/>
                </a:solidFill>
                <a:latin typeface="Courier New" panose="02070309020205020404" pitchFamily="49" charset="0"/>
              </a:rPr>
              <a:t>free</a:t>
            </a:r>
            <a:r>
              <a:rPr lang="en-US" altLang="en-US" sz="1600" b="1" dirty="0">
                <a:solidFill>
                  <a:schemeClr val="bg2"/>
                </a:solidFill>
                <a:latin typeface="Courier New" panose="02070309020205020404" pitchFamily="49" charset="0"/>
              </a:rPr>
              <a:t>.</a:t>
            </a:r>
          </a:p>
          <a:p>
            <a:pPr>
              <a:lnSpc>
                <a:spcPts val="2300"/>
              </a:lnSpc>
            </a:pPr>
            <a:r>
              <a:rPr lang="en-US" altLang="en-US" sz="1600" b="1" dirty="0">
                <a:solidFill>
                  <a:srgbClr val="695082"/>
                </a:solidFill>
                <a:latin typeface="Courier New" panose="02070309020205020404" pitchFamily="49" charset="0"/>
              </a:rPr>
              <a:t>while</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(some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in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is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p>
          <a:p>
            <a:pPr>
              <a:lnSpc>
                <a:spcPts val="2300"/>
              </a:lnSpc>
            </a:pP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Choose some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r>
              <a:rPr lang="en-US" altLang="en-US" sz="1600" b="1" dirty="0">
                <a:solidFill>
                  <a:srgbClr val="0066CC"/>
                </a:solidFill>
                <a:latin typeface="Courier New" panose="02070309020205020404" pitchFamily="49" charset="0"/>
              </a:rPr>
              <a:t>p</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in</a:t>
            </a:r>
            <a:r>
              <a:rPr lang="en-US" altLang="en-US" sz="1600" b="1" dirty="0">
                <a:solidFill>
                  <a:schemeClr val="bg2"/>
                </a:solidFill>
                <a:latin typeface="Courier New" panose="02070309020205020404" pitchFamily="49" charset="0"/>
              </a:rPr>
              <a:t> </a:t>
            </a:r>
            <a:r>
              <a:rPr lang="en-US" altLang="en-US" sz="1600" b="1" dirty="0">
                <a:solidFill>
                  <a:srgbClr val="0066CC"/>
                </a:solidFill>
                <a:latin typeface="Courier New" panose="02070309020205020404" pitchFamily="49" charset="0"/>
              </a:rPr>
              <a:t>P</a:t>
            </a:r>
            <a:endParaRPr lang="en-US" altLang="en-US" sz="1600" b="1" dirty="0">
              <a:solidFill>
                <a:srgbClr val="0066CC"/>
              </a:solidFill>
            </a:endParaRPr>
          </a:p>
          <a:p>
            <a:pPr>
              <a:lnSpc>
                <a:spcPts val="2300"/>
              </a:lnSpc>
            </a:pPr>
            <a:r>
              <a:rPr lang="en-US" altLang="en-US" sz="1600" b="1" dirty="0">
                <a:solidFill>
                  <a:schemeClr val="bg2"/>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 1</a:t>
            </a:r>
            <a:r>
              <a:rPr kumimoji="1" lang="en-US" altLang="en-US" sz="1600" b="1" baseline="30000" dirty="0">
                <a:latin typeface="Courier New" panose="02070309020205020404" pitchFamily="49" charset="0"/>
              </a:rPr>
              <a:t>st</a:t>
            </a:r>
            <a:r>
              <a:rPr kumimoji="1" lang="en-US" altLang="en-US" sz="1600" b="1" dirty="0">
                <a:latin typeface="Courier New" panose="02070309020205020404" pitchFamily="49" charset="0"/>
              </a:rPr>
              <a:t> person on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's preference list to whom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has not yet proposed</a:t>
            </a: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if</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is </a:t>
            </a:r>
            <a:r>
              <a:rPr kumimoji="1" lang="en-US" altLang="en-US" sz="1600" b="1" dirty="0">
                <a:solidFill>
                  <a:srgbClr val="C00000"/>
                </a:solidFill>
                <a:latin typeface="Courier New" panose="02070309020205020404" pitchFamily="49" charset="0"/>
              </a:rPr>
              <a:t>free</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tentatively match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and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both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no longer </a:t>
            </a:r>
            <a:r>
              <a:rPr kumimoji="1" lang="en-US" altLang="en-US" sz="1600" b="1" dirty="0">
                <a:solidFill>
                  <a:srgbClr val="C00000"/>
                </a:solidFill>
                <a:latin typeface="Courier New" panose="02070309020205020404" pitchFamily="49" charset="0"/>
              </a:rPr>
              <a:t>free</a:t>
            </a:r>
            <a:endParaRPr kumimoji="1" lang="en-US" altLang="en-US" sz="1600" b="1" dirty="0">
              <a:solidFill>
                <a:schemeClr val="hlink"/>
              </a:solidFill>
              <a:latin typeface="Courier New" panose="02070309020205020404" pitchFamily="49" charset="0"/>
            </a:endParaRP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else if </a:t>
            </a:r>
            <a:r>
              <a:rPr kumimoji="1" lang="en-US" altLang="en-US" sz="1600" b="1" dirty="0">
                <a:solidFill>
                  <a:srgbClr val="003399"/>
                </a:solidFill>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prefers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to current tentative match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replace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by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now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now </a:t>
            </a:r>
            <a:r>
              <a:rPr kumimoji="1" lang="en-US" altLang="en-US" sz="1600" b="1" dirty="0">
                <a:solidFill>
                  <a:srgbClr val="C00000"/>
                </a:solidFill>
                <a:latin typeface="Courier New" panose="02070309020205020404" pitchFamily="49" charset="0"/>
              </a:rPr>
              <a:t>free</a:t>
            </a:r>
          </a:p>
          <a:p>
            <a:pPr>
              <a:lnSpc>
                <a:spcPts val="2300"/>
              </a:lnSpc>
            </a:pPr>
            <a:r>
              <a:rPr kumimoji="1" lang="en-US" altLang="en-US" sz="1600" b="1" dirty="0">
                <a:solidFill>
                  <a:srgbClr val="695082"/>
                </a:solidFill>
                <a:latin typeface="Courier New" panose="02070309020205020404" pitchFamily="49" charset="0"/>
              </a:rPr>
              <a:t>    else</a:t>
            </a:r>
          </a:p>
          <a:p>
            <a:pPr>
              <a:lnSpc>
                <a:spcPts val="2300"/>
              </a:lnSpc>
            </a:pPr>
            <a:r>
              <a:rPr kumimoji="1" lang="en-US" altLang="en-US" sz="1600" b="1" dirty="0">
                <a:solidFill>
                  <a:srgbClr val="003399"/>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rejects </a:t>
            </a:r>
            <a:r>
              <a:rPr kumimoji="1" lang="en-US" altLang="en-US" sz="1600" b="1" dirty="0">
                <a:solidFill>
                  <a:srgbClr val="0066CC"/>
                </a:solidFill>
                <a:latin typeface="Courier New" panose="02070309020205020404" pitchFamily="49" charset="0"/>
              </a:rPr>
              <a:t>p</a:t>
            </a:r>
            <a:endParaRPr kumimoji="1" lang="en-US" altLang="en-US" sz="1600" b="1" dirty="0">
              <a:solidFill>
                <a:srgbClr val="0066CC"/>
              </a:solidFill>
            </a:endParaRPr>
          </a:p>
          <a:p>
            <a:pPr>
              <a:lnSpc>
                <a:spcPts val="2300"/>
              </a:lnSpc>
            </a:pPr>
            <a:r>
              <a:rPr kumimoji="1" lang="en-US" altLang="en-US" sz="1600" b="1" dirty="0">
                <a:latin typeface="Courier New" panose="02070309020205020404" pitchFamily="49" charset="0"/>
              </a:rPr>
              <a:t>}</a:t>
            </a:r>
          </a:p>
        </p:txBody>
      </p:sp>
      <p:sp>
        <p:nvSpPr>
          <p:cNvPr id="49" name="TextBox 48">
            <a:extLst>
              <a:ext uri="{FF2B5EF4-FFF2-40B4-BE49-F238E27FC236}">
                <a16:creationId xmlns:a16="http://schemas.microsoft.com/office/drawing/2014/main" id="{73A0F4A5-699D-B767-2FD2-1CAD7FA3640A}"/>
              </a:ext>
            </a:extLst>
          </p:cNvPr>
          <p:cNvSpPr txBox="1"/>
          <p:nvPr/>
        </p:nvSpPr>
        <p:spPr>
          <a:xfrm>
            <a:off x="9966960" y="2093912"/>
            <a:ext cx="1961306" cy="923330"/>
          </a:xfrm>
          <a:prstGeom prst="rect">
            <a:avLst/>
          </a:prstGeom>
          <a:noFill/>
        </p:spPr>
        <p:txBody>
          <a:bodyPr wrap="none" rtlCol="0">
            <a:spAutoFit/>
          </a:bodyPr>
          <a:lstStyle/>
          <a:p>
            <a:r>
              <a:rPr lang="en-US" dirty="0"/>
              <a:t>Tentative Matches:</a:t>
            </a:r>
          </a:p>
          <a:p>
            <a:endParaRPr lang="en-US" dirty="0"/>
          </a:p>
          <a:p>
            <a:endParaRPr lang="en-US" dirty="0"/>
          </a:p>
        </p:txBody>
      </p:sp>
      <p:sp>
        <p:nvSpPr>
          <p:cNvPr id="52" name="Rectangle 4">
            <a:extLst>
              <a:ext uri="{FF2B5EF4-FFF2-40B4-BE49-F238E27FC236}">
                <a16:creationId xmlns:a16="http://schemas.microsoft.com/office/drawing/2014/main" id="{31CB6727-7E83-FF9B-0A3F-DD2E170983C7}"/>
              </a:ext>
            </a:extLst>
          </p:cNvPr>
          <p:cNvSpPr>
            <a:spLocks noChangeAspect="1" noChangeArrowheads="1"/>
          </p:cNvSpPr>
          <p:nvPr/>
        </p:nvSpPr>
        <p:spPr bwMode="auto">
          <a:xfrm>
            <a:off x="9943892" y="3483727"/>
            <a:ext cx="992187"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53" name="Rectangle 5">
            <a:extLst>
              <a:ext uri="{FF2B5EF4-FFF2-40B4-BE49-F238E27FC236}">
                <a16:creationId xmlns:a16="http://schemas.microsoft.com/office/drawing/2014/main" id="{7E487267-ED0B-77B5-73E1-F2E27FD48A12}"/>
              </a:ext>
            </a:extLst>
          </p:cNvPr>
          <p:cNvSpPr>
            <a:spLocks noChangeAspect="1" noChangeArrowheads="1"/>
          </p:cNvSpPr>
          <p:nvPr/>
        </p:nvSpPr>
        <p:spPr bwMode="auto">
          <a:xfrm>
            <a:off x="10936078" y="3483727"/>
            <a:ext cx="992188"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C</a:t>
            </a:r>
          </a:p>
        </p:txBody>
      </p:sp>
      <p:sp>
        <p:nvSpPr>
          <p:cNvPr id="54" name="Rectangle 8">
            <a:extLst>
              <a:ext uri="{FF2B5EF4-FFF2-40B4-BE49-F238E27FC236}">
                <a16:creationId xmlns:a16="http://schemas.microsoft.com/office/drawing/2014/main" id="{8413D2DD-B2BB-00D6-BD8E-DFFAA9245961}"/>
              </a:ext>
            </a:extLst>
          </p:cNvPr>
          <p:cNvSpPr>
            <a:spLocks noChangeAspect="1" noChangeArrowheads="1"/>
          </p:cNvSpPr>
          <p:nvPr/>
        </p:nvSpPr>
        <p:spPr bwMode="auto">
          <a:xfrm>
            <a:off x="9943892" y="3069391"/>
            <a:ext cx="992187" cy="414337"/>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
        <p:nvSpPr>
          <p:cNvPr id="55" name="Rectangle 9">
            <a:extLst>
              <a:ext uri="{FF2B5EF4-FFF2-40B4-BE49-F238E27FC236}">
                <a16:creationId xmlns:a16="http://schemas.microsoft.com/office/drawing/2014/main" id="{423F58A7-044E-0411-9FCB-D0B94A8B44FF}"/>
              </a:ext>
            </a:extLst>
          </p:cNvPr>
          <p:cNvSpPr>
            <a:spLocks noChangeAspect="1" noChangeArrowheads="1"/>
          </p:cNvSpPr>
          <p:nvPr/>
        </p:nvSpPr>
        <p:spPr bwMode="auto">
          <a:xfrm>
            <a:off x="10936078" y="3069391"/>
            <a:ext cx="992188" cy="414337"/>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B</a:t>
            </a:r>
          </a:p>
        </p:txBody>
      </p:sp>
      <p:sp>
        <p:nvSpPr>
          <p:cNvPr id="56" name="Rectangle 12">
            <a:extLst>
              <a:ext uri="{FF2B5EF4-FFF2-40B4-BE49-F238E27FC236}">
                <a16:creationId xmlns:a16="http://schemas.microsoft.com/office/drawing/2014/main" id="{C579033D-1DFB-250F-D6C3-529BA1EA53ED}"/>
              </a:ext>
            </a:extLst>
          </p:cNvPr>
          <p:cNvSpPr>
            <a:spLocks noChangeAspect="1" noChangeArrowheads="1"/>
          </p:cNvSpPr>
          <p:nvPr/>
        </p:nvSpPr>
        <p:spPr bwMode="auto">
          <a:xfrm>
            <a:off x="9943892" y="2655052"/>
            <a:ext cx="992187"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57" name="Rectangle 13">
            <a:extLst>
              <a:ext uri="{FF2B5EF4-FFF2-40B4-BE49-F238E27FC236}">
                <a16:creationId xmlns:a16="http://schemas.microsoft.com/office/drawing/2014/main" id="{25D0A8F9-0802-1123-D4E6-0B0EB82486A2}"/>
              </a:ext>
            </a:extLst>
          </p:cNvPr>
          <p:cNvSpPr>
            <a:spLocks noChangeAspect="1" noChangeArrowheads="1"/>
          </p:cNvSpPr>
          <p:nvPr/>
        </p:nvSpPr>
        <p:spPr bwMode="auto">
          <a:xfrm>
            <a:off x="10936078" y="2655052"/>
            <a:ext cx="992188"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A</a:t>
            </a:r>
          </a:p>
        </p:txBody>
      </p:sp>
    </p:spTree>
    <p:extLst>
      <p:ext uri="{BB962C8B-B14F-4D97-AF65-F5344CB8AC3E}">
        <p14:creationId xmlns:p14="http://schemas.microsoft.com/office/powerpoint/2010/main" val="3099124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7" name="Rectangle 2"/>
              <p:cNvSpPr>
                <a:spLocks noGrp="1" noChangeArrowheads="1"/>
              </p:cNvSpPr>
              <p:nvPr>
                <p:ph type="title"/>
              </p:nvPr>
            </p:nvSpPr>
            <p:spPr/>
            <p:txBody>
              <a:bodyPr/>
              <a:lstStyle/>
              <a:p>
                <a:pPr eaLnBrk="1" hangingPunct="1"/>
                <a:r>
                  <a:rPr lang="en-US" altLang="en-US" dirty="0"/>
                  <a:t>BFS</a:t>
                </a:r>
                <a:r>
                  <a:rPr lang="en-US" altLang="en-US" b="0" dirty="0"/>
                  <a:t>(</a:t>
                </a:r>
                <a14:m>
                  <m:oMath xmlns:m="http://schemas.openxmlformats.org/officeDocument/2006/math">
                    <m:r>
                      <a:rPr lang="en-US" altLang="en-US" b="1" i="1" dirty="0" smtClean="0">
                        <a:latin typeface="Cambria Math" panose="02040503050406030204" pitchFamily="18" charset="0"/>
                      </a:rPr>
                      <m:t>𝒔</m:t>
                    </m:r>
                  </m:oMath>
                </a14:m>
                <a:r>
                  <a:rPr lang="en-US" altLang="en-US" b="0" dirty="0"/>
                  <a:t>)</a:t>
                </a:r>
              </a:p>
            </p:txBody>
          </p:sp>
        </mc:Choice>
        <mc:Fallback xmlns="">
          <p:sp>
            <p:nvSpPr>
              <p:cNvPr id="11267" name="Rectangle 2"/>
              <p:cNvSpPr>
                <a:spLocks noGrp="1" noRot="1" noChangeAspect="1" noMove="1" noResize="1" noEditPoints="1" noAdjustHandles="1" noChangeArrowheads="1" noChangeShapeType="1" noTextEdit="1"/>
              </p:cNvSpPr>
              <p:nvPr>
                <p:ph type="title"/>
              </p:nvPr>
            </p:nvSpPr>
            <p:spPr>
              <a:blipFill>
                <a:blip r:embed="rId3"/>
                <a:stretch>
                  <a:fillRect l="-1959" t="-13386" b="-25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68" name="Rectangle 3"/>
              <p:cNvSpPr>
                <a:spLocks noGrp="1" noChangeArrowheads="1"/>
              </p:cNvSpPr>
              <p:nvPr>
                <p:ph idx="1"/>
              </p:nvPr>
            </p:nvSpPr>
            <p:spPr>
              <a:xfrm>
                <a:off x="838200" y="1758512"/>
                <a:ext cx="10515600" cy="5032375"/>
              </a:xfrm>
            </p:spPr>
            <p:txBody>
              <a:bodyPr>
                <a:normAutofit lnSpcReduction="10000"/>
              </a:bodyPr>
              <a:lstStyle/>
              <a:p>
                <a:pPr eaLnBrk="1" hangingPunct="1">
                  <a:lnSpc>
                    <a:spcPct val="90000"/>
                  </a:lnSpc>
                  <a:buFont typeface="Wingdings" panose="05000000000000000000" pitchFamily="2" charset="2"/>
                  <a:buNone/>
                </a:pPr>
                <a:r>
                  <a:rPr lang="en-US" altLang="en-US" sz="2400" dirty="0"/>
                  <a:t>Global initialization: mark all vertices “unvisited”</a:t>
                </a:r>
              </a:p>
              <a:p>
                <a:pPr eaLnBrk="1" hangingPunct="1">
                  <a:lnSpc>
                    <a:spcPct val="90000"/>
                  </a:lnSpc>
                  <a:buFont typeface="Wingdings" panose="05000000000000000000" pitchFamily="2" charset="2"/>
                  <a:buNone/>
                </a:pPr>
                <a:r>
                  <a:rPr lang="en-US" altLang="en-US" sz="2400" dirty="0">
                    <a:solidFill>
                      <a:srgbClr val="0066CC"/>
                    </a:solidFill>
                  </a:rPr>
                  <a:t>BFS(</a:t>
                </a:r>
                <a14:m>
                  <m:oMath xmlns:m="http://schemas.openxmlformats.org/officeDocument/2006/math">
                    <m:r>
                      <a:rPr lang="en-US" altLang="en-US" sz="2400" b="1" i="1" dirty="0" smtClean="0">
                        <a:solidFill>
                          <a:srgbClr val="0066CC"/>
                        </a:solidFill>
                        <a:latin typeface="Cambria Math" panose="02040503050406030204" pitchFamily="18" charset="0"/>
                      </a:rPr>
                      <m:t>𝒔</m:t>
                    </m:r>
                  </m:oMath>
                </a14:m>
                <a:r>
                  <a:rPr lang="en-US" altLang="en-US" sz="2400" dirty="0">
                    <a:solidFill>
                      <a:srgbClr val="0066CC"/>
                    </a:solidFill>
                  </a:rPr>
                  <a:t>) </a:t>
                </a:r>
              </a:p>
              <a:p>
                <a:pPr lvl="1" eaLnBrk="1" hangingPunct="1">
                  <a:lnSpc>
                    <a:spcPct val="90000"/>
                  </a:lnSpc>
                  <a:buNone/>
                </a:pPr>
                <a:r>
                  <a:rPr lang="en-US" altLang="en-US" dirty="0"/>
                  <a:t>M</a:t>
                </a:r>
                <a:r>
                  <a:rPr lang="en-US" altLang="en-US" sz="2400" dirty="0"/>
                  <a:t>ark </a:t>
                </a:r>
                <a14:m>
                  <m:oMath xmlns:m="http://schemas.openxmlformats.org/officeDocument/2006/math">
                    <m:r>
                      <a:rPr lang="en-US" altLang="en-US" sz="2400" b="1" i="1" dirty="0" smtClean="0">
                        <a:solidFill>
                          <a:srgbClr val="0066CC"/>
                        </a:solidFill>
                        <a:latin typeface="Cambria Math" panose="02040503050406030204" pitchFamily="18" charset="0"/>
                      </a:rPr>
                      <m:t>𝒔</m:t>
                    </m:r>
                  </m:oMath>
                </a14:m>
                <a:r>
                  <a:rPr lang="en-US" altLang="en-US" sz="2400" dirty="0"/>
                  <a:t> “</a:t>
                </a:r>
                <a:r>
                  <a:rPr lang="en-US" altLang="en-US" sz="2400" dirty="0">
                    <a:solidFill>
                      <a:srgbClr val="006600"/>
                    </a:solidFill>
                  </a:rPr>
                  <a:t>visited</a:t>
                </a:r>
                <a:r>
                  <a:rPr lang="en-US" altLang="en-US" sz="2400" dirty="0"/>
                  <a:t>”</a:t>
                </a:r>
                <a:endParaRPr lang="en-US" altLang="en-US" sz="2400" dirty="0">
                  <a:sym typeface="Symbol" panose="05050102010706020507" pitchFamily="18" charset="2"/>
                </a:endParaRPr>
              </a:p>
              <a:p>
                <a:pPr lvl="1">
                  <a:buNone/>
                </a:pPr>
                <a:r>
                  <a:rPr lang="en-US" altLang="en-US" dirty="0"/>
                  <a:t>Add </a:t>
                </a:r>
                <a14:m>
                  <m:oMath xmlns:m="http://schemas.openxmlformats.org/officeDocument/2006/math">
                    <m:r>
                      <a:rPr lang="en-US" altLang="en-US" b="1" i="1" dirty="0">
                        <a:solidFill>
                          <a:srgbClr val="0066CC"/>
                        </a:solidFill>
                        <a:latin typeface="Cambria Math" panose="02040503050406030204" pitchFamily="18" charset="0"/>
                      </a:rPr>
                      <m:t>𝒔</m:t>
                    </m:r>
                    <m:r>
                      <a:rPr lang="en-US" altLang="en-US" b="1" i="1" dirty="0">
                        <a:solidFill>
                          <a:srgbClr val="0066CC"/>
                        </a:solidFill>
                        <a:latin typeface="Cambria Math" panose="02040503050406030204" pitchFamily="18" charset="0"/>
                      </a:rPr>
                      <m:t> </m:t>
                    </m:r>
                  </m:oMath>
                </a14:m>
                <a:r>
                  <a:rPr lang="en-US" altLang="en-US" dirty="0"/>
                  <a:t>to </a:t>
                </a:r>
                <a14:m>
                  <m:oMath xmlns:m="http://schemas.openxmlformats.org/officeDocument/2006/math">
                    <m:r>
                      <a:rPr lang="en-US" altLang="en-US" b="1" i="1" dirty="0" smtClean="0">
                        <a:solidFill>
                          <a:srgbClr val="0066CC"/>
                        </a:solidFill>
                        <a:latin typeface="Cambria Math" panose="02040503050406030204" pitchFamily="18" charset="0"/>
                      </a:rPr>
                      <m:t>𝑸</m:t>
                    </m:r>
                  </m:oMath>
                </a14:m>
                <a:endParaRPr lang="en-US" altLang="en-US" sz="2400" dirty="0">
                  <a:sym typeface="Symbol" panose="05050102010706020507" pitchFamily="18" charset="2"/>
                </a:endParaRPr>
              </a:p>
              <a:p>
                <a:pPr lvl="1" eaLnBrk="1" hangingPunct="1">
                  <a:lnSpc>
                    <a:spcPct val="90000"/>
                  </a:lnSpc>
                  <a:buNone/>
                </a:pP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𝒊</m:t>
                    </m:r>
                  </m:oMath>
                </a14:m>
                <a:r>
                  <a:rPr lang="en-US" altLang="en-US" sz="2400" dirty="0">
                    <a:solidFill>
                      <a:srgbClr val="0066CC"/>
                    </a:solidFill>
                    <a:sym typeface="Symbol" panose="05050102010706020507" pitchFamily="18" charset="2"/>
                  </a:rPr>
                  <a:t> </a:t>
                </a:r>
                <a:r>
                  <a:rPr lang="en-US" altLang="en-US" sz="2400" dirty="0">
                    <a:sym typeface="Symbol" panose="05050102010706020507" pitchFamily="18" charset="2"/>
                  </a:rPr>
                  <a:t>= 0</a:t>
                </a:r>
                <a:r>
                  <a:rPr lang="en-US" altLang="en-US" sz="2400" dirty="0">
                    <a:solidFill>
                      <a:srgbClr val="0066CC"/>
                    </a:solidFill>
                    <a:sym typeface="Symbol" panose="05050102010706020507" pitchFamily="18" charset="2"/>
                  </a:rPr>
                  <a:t> </a:t>
                </a:r>
              </a:p>
              <a:p>
                <a:pPr lvl="1">
                  <a:buNone/>
                </a:pPr>
                <a:r>
                  <a:rPr lang="en-US" altLang="en-US" dirty="0"/>
                  <a:t>M</a:t>
                </a:r>
                <a:r>
                  <a:rPr lang="en-US" altLang="en-US" sz="2400" dirty="0"/>
                  <a:t>ark </a:t>
                </a:r>
                <a14:m>
                  <m:oMath xmlns:m="http://schemas.openxmlformats.org/officeDocument/2006/math">
                    <m:r>
                      <a:rPr lang="en-US" altLang="en-US" sz="2400" b="1" i="1" dirty="0" smtClean="0">
                        <a:solidFill>
                          <a:srgbClr val="0066CC"/>
                        </a:solidFill>
                        <a:latin typeface="Cambria Math" panose="02040503050406030204" pitchFamily="18" charset="0"/>
                      </a:rPr>
                      <m:t>𝒔</m:t>
                    </m:r>
                  </m:oMath>
                </a14:m>
                <a:r>
                  <a:rPr lang="en-US" altLang="en-US" sz="2400" dirty="0"/>
                  <a:t> as “layer</a:t>
                </a:r>
                <a:r>
                  <a:rPr lang="en-US" altLang="en-US" sz="2400" dirty="0">
                    <a:solidFill>
                      <a:srgbClr val="006600"/>
                    </a:solidFill>
                  </a:rPr>
                  <a:t> </a:t>
                </a:r>
                <a14:m>
                  <m:oMath xmlns:m="http://schemas.openxmlformats.org/officeDocument/2006/math">
                    <m:r>
                      <a:rPr lang="en-US" altLang="en-US" b="1" i="1" dirty="0">
                        <a:solidFill>
                          <a:srgbClr val="0066CC"/>
                        </a:solidFill>
                        <a:latin typeface="Cambria Math" panose="02040503050406030204" pitchFamily="18" charset="0"/>
                        <a:sym typeface="Symbol" panose="05050102010706020507" pitchFamily="18" charset="2"/>
                      </a:rPr>
                      <m:t>𝒊</m:t>
                    </m:r>
                  </m:oMath>
                </a14:m>
                <a:r>
                  <a:rPr lang="en-US" altLang="en-US" sz="2400" dirty="0"/>
                  <a:t>”</a:t>
                </a:r>
                <a:endParaRPr lang="en-US" altLang="en-US" sz="2400" dirty="0">
                  <a:solidFill>
                    <a:srgbClr val="0066CC"/>
                  </a:solidFill>
                  <a:sym typeface="Symbol" panose="05050102010706020507" pitchFamily="18" charset="2"/>
                </a:endParaRPr>
              </a:p>
              <a:p>
                <a:pPr lvl="1" eaLnBrk="1" hangingPunct="1">
                  <a:lnSpc>
                    <a:spcPct val="90000"/>
                  </a:lnSpc>
                  <a:buFont typeface="Wingdings" panose="05000000000000000000" pitchFamily="2" charset="2"/>
                  <a:buNone/>
                </a:pPr>
                <a:r>
                  <a:rPr lang="en-US" altLang="en-US" sz="2400" dirty="0"/>
                  <a:t>while </a:t>
                </a:r>
                <a14:m>
                  <m:oMath xmlns:m="http://schemas.openxmlformats.org/officeDocument/2006/math">
                    <m:r>
                      <a:rPr lang="en-US" altLang="en-US" sz="2400" b="1" i="1" dirty="0" smtClean="0">
                        <a:solidFill>
                          <a:srgbClr val="0066CC"/>
                        </a:solidFill>
                        <a:latin typeface="Cambria Math" panose="02040503050406030204" pitchFamily="18" charset="0"/>
                      </a:rPr>
                      <m:t>𝑸</m:t>
                    </m:r>
                  </m:oMath>
                </a14:m>
                <a:r>
                  <a:rPr lang="en-US" altLang="en-US" sz="2400" dirty="0"/>
                  <a:t> not empty</a:t>
                </a:r>
                <a:endParaRPr lang="en-US" altLang="en-US" sz="2400" baseline="-25000" dirty="0">
                  <a:sym typeface="Symbol" panose="05050102010706020507" pitchFamily="18" charset="2"/>
                </a:endParaRPr>
              </a:p>
              <a:p>
                <a:pPr lvl="2">
                  <a:buNone/>
                </a:pPr>
                <a14:m>
                  <m:oMath xmlns:m="http://schemas.openxmlformats.org/officeDocument/2006/math">
                    <m:r>
                      <a:rPr lang="en-US" altLang="en-US" sz="2400" b="1" i="1" dirty="0" smtClean="0">
                        <a:solidFill>
                          <a:srgbClr val="0066CC"/>
                        </a:solidFill>
                        <a:latin typeface="Cambria Math" panose="02040503050406030204" pitchFamily="18" charset="0"/>
                      </a:rPr>
                      <m:t>𝒖</m:t>
                    </m:r>
                  </m:oMath>
                </a14:m>
                <a:r>
                  <a:rPr lang="en-US" altLang="en-US" sz="2400" dirty="0"/>
                  <a:t> = next item removed from </a:t>
                </a:r>
                <a14:m>
                  <m:oMath xmlns:m="http://schemas.openxmlformats.org/officeDocument/2006/math">
                    <m:r>
                      <a:rPr lang="en-US" altLang="en-US" sz="2400" b="1" i="1" dirty="0">
                        <a:solidFill>
                          <a:srgbClr val="0066CC"/>
                        </a:solidFill>
                        <a:latin typeface="Cambria Math" panose="02040503050406030204" pitchFamily="18" charset="0"/>
                      </a:rPr>
                      <m:t>𝑸</m:t>
                    </m:r>
                  </m:oMath>
                </a14:m>
                <a:endParaRPr lang="en-US" altLang="en-US" sz="2400" dirty="0"/>
              </a:p>
              <a:p>
                <a:pPr lvl="2">
                  <a:buNone/>
                </a:pPr>
                <a14:m>
                  <m:oMath xmlns:m="http://schemas.openxmlformats.org/officeDocument/2006/math">
                    <m:r>
                      <a:rPr lang="en-US" altLang="en-US" sz="2400" b="1" i="1" dirty="0" smtClean="0">
                        <a:solidFill>
                          <a:srgbClr val="0066CC"/>
                        </a:solidFill>
                        <a:latin typeface="Cambria Math" panose="02040503050406030204" pitchFamily="18" charset="0"/>
                        <a:sym typeface="Symbol" panose="05050102010706020507" pitchFamily="18" charset="2"/>
                      </a:rPr>
                      <m:t>𝒊</m:t>
                    </m:r>
                  </m:oMath>
                </a14:m>
                <a:r>
                  <a:rPr lang="en-US" altLang="en-US" sz="2400" dirty="0"/>
                  <a:t> = “layer of </a:t>
                </a:r>
                <a14:m>
                  <m:oMath xmlns:m="http://schemas.openxmlformats.org/officeDocument/2006/math">
                    <m:r>
                      <a:rPr lang="en-US" altLang="en-US" sz="2400" b="1" i="1" dirty="0">
                        <a:solidFill>
                          <a:srgbClr val="0066CC"/>
                        </a:solidFill>
                        <a:latin typeface="Cambria Math" panose="02040503050406030204" pitchFamily="18" charset="0"/>
                      </a:rPr>
                      <m:t>𝒖</m:t>
                    </m:r>
                  </m:oMath>
                </a14:m>
                <a:r>
                  <a:rPr lang="en-US" altLang="en-US" sz="2400" dirty="0"/>
                  <a:t>”</a:t>
                </a:r>
              </a:p>
              <a:p>
                <a:pPr lvl="2" eaLnBrk="1" hangingPunct="1">
                  <a:lnSpc>
                    <a:spcPct val="90000"/>
                  </a:lnSpc>
                  <a:buFont typeface="Wingdings" panose="05000000000000000000" pitchFamily="2" charset="2"/>
                  <a:buNone/>
                </a:pPr>
                <a:r>
                  <a:rPr lang="en-US" altLang="en-US" sz="2400" dirty="0"/>
                  <a:t>for each edge </a:t>
                </a:r>
                <a14:m>
                  <m:oMath xmlns:m="http://schemas.openxmlformats.org/officeDocument/2006/math">
                    <m:r>
                      <a:rPr lang="en-US" altLang="en-US" sz="2400" b="0" i="1" dirty="0" smtClean="0">
                        <a:solidFill>
                          <a:srgbClr val="0066CC"/>
                        </a:solidFill>
                        <a:latin typeface="Cambria Math" panose="02040503050406030204" pitchFamily="18" charset="0"/>
                      </a:rPr>
                      <m:t>(</m:t>
                    </m:r>
                    <m:r>
                      <a:rPr lang="en-US" altLang="en-US" sz="2400" b="1" i="1" dirty="0" err="1">
                        <a:solidFill>
                          <a:srgbClr val="0066CC"/>
                        </a:solidFill>
                        <a:latin typeface="Cambria Math" panose="02040503050406030204" pitchFamily="18" charset="0"/>
                      </a:rPr>
                      <m:t>𝒖</m:t>
                    </m:r>
                    <m:r>
                      <a:rPr lang="en-US" altLang="en-US" sz="2400" i="1" dirty="0" err="1">
                        <a:solidFill>
                          <a:srgbClr val="0066CC"/>
                        </a:solidFill>
                        <a:latin typeface="Cambria Math" panose="02040503050406030204" pitchFamily="18" charset="0"/>
                      </a:rPr>
                      <m:t>,</m:t>
                    </m:r>
                    <m:r>
                      <a:rPr lang="en-US" altLang="en-US" sz="2400" b="1" i="1" dirty="0" err="1">
                        <a:solidFill>
                          <a:srgbClr val="0066CC"/>
                        </a:solidFill>
                        <a:latin typeface="Cambria Math" panose="02040503050406030204" pitchFamily="18" charset="0"/>
                      </a:rPr>
                      <m:t>𝒗</m:t>
                    </m:r>
                    <m:r>
                      <a:rPr lang="en-US" altLang="en-US" sz="2400" b="0" i="1" dirty="0" smtClean="0">
                        <a:solidFill>
                          <a:srgbClr val="0066CC"/>
                        </a:solidFill>
                        <a:latin typeface="Cambria Math" panose="02040503050406030204" pitchFamily="18" charset="0"/>
                      </a:rPr>
                      <m:t>)</m:t>
                    </m:r>
                  </m:oMath>
                </a14:m>
                <a:endParaRPr lang="en-US" altLang="en-US" sz="2400" dirty="0"/>
              </a:p>
              <a:p>
                <a:pPr lvl="3" eaLnBrk="1" hangingPunct="1">
                  <a:lnSpc>
                    <a:spcPct val="90000"/>
                  </a:lnSpc>
                  <a:buFont typeface="Wingdings" panose="05000000000000000000" pitchFamily="2" charset="2"/>
                  <a:buNone/>
                </a:pPr>
                <a:r>
                  <a:rPr lang="en-US" altLang="en-US" dirty="0"/>
                  <a:t>	if (</a:t>
                </a:r>
                <a14:m>
                  <m:oMath xmlns:m="http://schemas.openxmlformats.org/officeDocument/2006/math">
                    <m:r>
                      <a:rPr lang="en-US" altLang="en-US" b="1" i="1" dirty="0" smtClean="0">
                        <a:solidFill>
                          <a:srgbClr val="0066CC"/>
                        </a:solidFill>
                        <a:latin typeface="Cambria Math" panose="02040503050406030204" pitchFamily="18" charset="0"/>
                      </a:rPr>
                      <m:t>𝒗</m:t>
                    </m:r>
                  </m:oMath>
                </a14:m>
                <a:r>
                  <a:rPr lang="en-US" altLang="en-US" dirty="0"/>
                  <a:t> is “unvisited”) </a:t>
                </a:r>
              </a:p>
              <a:p>
                <a:pPr lvl="4" eaLnBrk="1" hangingPunct="1">
                  <a:lnSpc>
                    <a:spcPct val="90000"/>
                  </a:lnSpc>
                  <a:buFont typeface="Wingdings" panose="05000000000000000000" pitchFamily="2" charset="2"/>
                  <a:buNone/>
                </a:pPr>
                <a:r>
                  <a:rPr lang="en-US" altLang="en-US" dirty="0"/>
                  <a:t>  mark </a:t>
                </a:r>
                <a14:m>
                  <m:oMath xmlns:m="http://schemas.openxmlformats.org/officeDocument/2006/math">
                    <m:r>
                      <a:rPr lang="en-US" altLang="en-US" b="1" i="1" dirty="0" smtClean="0">
                        <a:solidFill>
                          <a:srgbClr val="0066CC"/>
                        </a:solidFill>
                        <a:latin typeface="Cambria Math" panose="02040503050406030204" pitchFamily="18" charset="0"/>
                      </a:rPr>
                      <m:t>𝒗</m:t>
                    </m:r>
                  </m:oMath>
                </a14:m>
                <a:r>
                  <a:rPr lang="en-US" altLang="en-US" dirty="0">
                    <a:solidFill>
                      <a:srgbClr val="0066CC"/>
                    </a:solidFill>
                  </a:rPr>
                  <a:t> </a:t>
                </a:r>
                <a:r>
                  <a:rPr lang="en-US" altLang="en-US" dirty="0"/>
                  <a:t>“</a:t>
                </a:r>
                <a:r>
                  <a:rPr lang="en-US" altLang="en-US" dirty="0">
                    <a:solidFill>
                      <a:srgbClr val="006600"/>
                    </a:solidFill>
                  </a:rPr>
                  <a:t>visited</a:t>
                </a:r>
                <a:r>
                  <a:rPr lang="en-US" altLang="en-US" dirty="0"/>
                  <a:t>”</a:t>
                </a:r>
              </a:p>
              <a:p>
                <a:pPr lvl="4" eaLnBrk="1" hangingPunct="1">
                  <a:lnSpc>
                    <a:spcPct val="90000"/>
                  </a:lnSpc>
                  <a:buFont typeface="Wingdings" panose="05000000000000000000" pitchFamily="2" charset="2"/>
                  <a:buNone/>
                </a:pPr>
                <a:r>
                  <a:rPr lang="en-US" altLang="en-US" dirty="0"/>
                  <a:t>  m</a:t>
                </a:r>
                <a:r>
                  <a:rPr lang="en-US" altLang="en-US" sz="1800" dirty="0"/>
                  <a:t>ark </a:t>
                </a:r>
                <a14:m>
                  <m:oMath xmlns:m="http://schemas.openxmlformats.org/officeDocument/2006/math">
                    <m:r>
                      <a:rPr lang="en-US" altLang="en-US" sz="1800" b="1" i="1" dirty="0" smtClean="0">
                        <a:solidFill>
                          <a:srgbClr val="0066CC"/>
                        </a:solidFill>
                        <a:latin typeface="Cambria Math" panose="02040503050406030204" pitchFamily="18" charset="0"/>
                      </a:rPr>
                      <m:t>𝒔</m:t>
                    </m:r>
                  </m:oMath>
                </a14:m>
                <a:r>
                  <a:rPr lang="en-US" altLang="en-US" sz="1800" dirty="0"/>
                  <a:t> as “layer</a:t>
                </a:r>
                <a:r>
                  <a:rPr lang="en-US" altLang="en-US" sz="1800" dirty="0">
                    <a:solidFill>
                      <a:srgbClr val="006600"/>
                    </a:solidFill>
                  </a:rPr>
                  <a:t> </a:t>
                </a:r>
                <a14:m>
                  <m:oMath xmlns:m="http://schemas.openxmlformats.org/officeDocument/2006/math">
                    <m:r>
                      <a:rPr lang="en-US" altLang="en-US" b="1" i="1" dirty="0">
                        <a:solidFill>
                          <a:srgbClr val="0066CC"/>
                        </a:solidFill>
                        <a:latin typeface="Cambria Math" panose="02040503050406030204" pitchFamily="18" charset="0"/>
                        <a:sym typeface="Symbol" panose="05050102010706020507" pitchFamily="18" charset="2"/>
                      </a:rPr>
                      <m:t>𝒊</m:t>
                    </m:r>
                    <m:r>
                      <a:rPr lang="en-US" altLang="en-US" b="1" i="1" dirty="0" smtClean="0">
                        <a:solidFill>
                          <a:srgbClr val="0066CC"/>
                        </a:solidFill>
                        <a:latin typeface="Cambria Math" panose="02040503050406030204" pitchFamily="18" charset="0"/>
                        <a:sym typeface="Symbol" panose="05050102010706020507" pitchFamily="18" charset="2"/>
                      </a:rPr>
                      <m:t>+</m:t>
                    </m:r>
                    <m:r>
                      <a:rPr lang="en-US" altLang="en-US" b="1" i="1" dirty="0" smtClean="0">
                        <a:solidFill>
                          <a:srgbClr val="0066CC"/>
                        </a:solidFill>
                        <a:latin typeface="Cambria Math" panose="02040503050406030204" pitchFamily="18" charset="0"/>
                        <a:sym typeface="Symbol" panose="05050102010706020507" pitchFamily="18" charset="2"/>
                      </a:rPr>
                      <m:t>𝟏</m:t>
                    </m:r>
                  </m:oMath>
                </a14:m>
                <a:r>
                  <a:rPr lang="en-US" altLang="en-US" sz="1800" dirty="0"/>
                  <a:t>”</a:t>
                </a:r>
                <a:endParaRPr lang="en-US" altLang="en-US" b="1" baseline="-25000" dirty="0"/>
              </a:p>
              <a:p>
                <a:pPr lvl="2" eaLnBrk="1" hangingPunct="1">
                  <a:lnSpc>
                    <a:spcPct val="90000"/>
                  </a:lnSpc>
                  <a:buFont typeface="Wingdings" panose="05000000000000000000" pitchFamily="2" charset="2"/>
                  <a:buNone/>
                </a:pPr>
                <a:r>
                  <a:rPr lang="en-US" altLang="en-US" sz="2400" dirty="0"/>
                  <a:t>mark </a:t>
                </a:r>
                <a14:m>
                  <m:oMath xmlns:m="http://schemas.openxmlformats.org/officeDocument/2006/math">
                    <m:r>
                      <a:rPr lang="en-US" altLang="en-US" sz="2400" b="1" i="1" dirty="0" smtClean="0">
                        <a:solidFill>
                          <a:srgbClr val="0066CC"/>
                        </a:solidFill>
                        <a:latin typeface="Cambria Math" panose="02040503050406030204" pitchFamily="18" charset="0"/>
                      </a:rPr>
                      <m:t>𝒖</m:t>
                    </m:r>
                  </m:oMath>
                </a14:m>
                <a:r>
                  <a:rPr lang="en-US" altLang="en-US" sz="2400" dirty="0"/>
                  <a:t> “</a:t>
                </a:r>
                <a:r>
                  <a:rPr lang="en-US" altLang="en-US" sz="2400" dirty="0">
                    <a:solidFill>
                      <a:srgbClr val="C00000"/>
                    </a:solidFill>
                  </a:rPr>
                  <a:t>fully-explored</a:t>
                </a:r>
                <a:r>
                  <a:rPr lang="en-US" altLang="en-US" sz="2400" dirty="0"/>
                  <a:t>”</a:t>
                </a:r>
                <a:endParaRPr lang="en-US" altLang="en-US" sz="2400" b="1" dirty="0">
                  <a:sym typeface="Symbol" panose="05050102010706020507" pitchFamily="18" charset="2"/>
                </a:endParaRPr>
              </a:p>
            </p:txBody>
          </p:sp>
        </mc:Choice>
        <mc:Fallback xmlns="">
          <p:sp>
            <p:nvSpPr>
              <p:cNvPr id="11268" name="Rectangle 3"/>
              <p:cNvSpPr>
                <a:spLocks noGrp="1" noRot="1" noChangeAspect="1" noMove="1" noResize="1" noEditPoints="1" noAdjustHandles="1" noChangeArrowheads="1" noChangeShapeType="1" noTextEdit="1"/>
              </p:cNvSpPr>
              <p:nvPr>
                <p:ph idx="1"/>
              </p:nvPr>
            </p:nvSpPr>
            <p:spPr>
              <a:xfrm>
                <a:off x="838200" y="1758512"/>
                <a:ext cx="10515600" cy="5032375"/>
              </a:xfrm>
              <a:blipFill>
                <a:blip r:embed="rId4"/>
                <a:stretch>
                  <a:fillRect l="-928" t="-2300"/>
                </a:stretch>
              </a:blipFill>
            </p:spPr>
            <p:txBody>
              <a:bodyPr/>
              <a:lstStyle/>
              <a:p>
                <a:r>
                  <a:rPr lang="en-US">
                    <a:noFill/>
                  </a:rPr>
                  <a:t> </a:t>
                </a:r>
              </a:p>
            </p:txBody>
          </p:sp>
        </mc:Fallback>
      </mc:AlternateContent>
      <p:sp>
        <p:nvSpPr>
          <p:cNvPr id="11266"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9E686E10-3951-4C17-B6E7-75834BC4E1DE}" type="slidenum">
              <a:rPr lang="en-US" altLang="en-US" sz="1400">
                <a:solidFill>
                  <a:schemeClr val="bg1"/>
                </a:solidFill>
                <a:latin typeface="Calibri" panose="020F0502020204030204" pitchFamily="34" charset="0"/>
              </a:rPr>
              <a:pPr/>
              <a:t>30</a:t>
            </a:fld>
            <a:endParaRPr lang="en-US" altLang="en-US" sz="1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77677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B400A524-1F4C-4EFA-9230-571998CA0502}" type="slidenum">
              <a:rPr lang="en-US" altLang="en-US" sz="1400">
                <a:solidFill>
                  <a:schemeClr val="bg1"/>
                </a:solidFill>
                <a:latin typeface="Calibri" panose="020F0502020204030204" pitchFamily="34" charset="0"/>
              </a:rPr>
              <a:pPr/>
              <a:t>31</a:t>
            </a:fld>
            <a:endParaRPr lang="en-US" altLang="en-US" sz="1400" dirty="0">
              <a:solidFill>
                <a:schemeClr val="bg1"/>
              </a:solidFill>
              <a:latin typeface="Calibri" panose="020F0502020204030204" pitchFamily="34" charset="0"/>
            </a:endParaRPr>
          </a:p>
        </p:txBody>
      </p:sp>
      <p:sp>
        <p:nvSpPr>
          <p:cNvPr id="12291" name="Rectangle 2"/>
          <p:cNvSpPr>
            <a:spLocks noGrp="1" noChangeArrowheads="1"/>
          </p:cNvSpPr>
          <p:nvPr>
            <p:ph type="title"/>
          </p:nvPr>
        </p:nvSpPr>
        <p:spPr/>
        <p:txBody>
          <a:bodyPr/>
          <a:lstStyle/>
          <a:p>
            <a:pPr eaLnBrk="1" hangingPunct="1"/>
            <a:r>
              <a:rPr lang="en-US" altLang="en-US" dirty="0"/>
              <a:t>Properties of BFS</a:t>
            </a:r>
          </a:p>
        </p:txBody>
      </p:sp>
      <mc:AlternateContent xmlns:mc="http://schemas.openxmlformats.org/markup-compatibility/2006" xmlns:a14="http://schemas.microsoft.com/office/drawing/2010/main">
        <mc:Choice Requires="a14">
          <p:sp>
            <p:nvSpPr>
              <p:cNvPr id="12292" name="Rectangle 3"/>
              <p:cNvSpPr>
                <a:spLocks noGrp="1" noChangeArrowheads="1"/>
              </p:cNvSpPr>
              <p:nvPr>
                <p:ph type="body" idx="1"/>
              </p:nvPr>
            </p:nvSpPr>
            <p:spPr>
              <a:xfrm>
                <a:off x="628650" y="1794314"/>
                <a:ext cx="10756844" cy="5200045"/>
              </a:xfrm>
            </p:spPr>
            <p:txBody>
              <a:bodyPr>
                <a:noAutofit/>
              </a:bodyPr>
              <a:lstStyle/>
              <a:p>
                <a:pPr marL="0" indent="0" eaLnBrk="1" hangingPunct="1">
                  <a:lnSpc>
                    <a:spcPct val="110000"/>
                  </a:lnSpc>
                  <a:buNone/>
                </a:pPr>
                <a:r>
                  <a:rPr lang="en-US" altLang="en-US" sz="2800" dirty="0">
                    <a:solidFill>
                      <a:srgbClr val="0066CC"/>
                    </a:solidFill>
                  </a:rPr>
                  <a:t>BFS(</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solidFill>
                      <a:srgbClr val="0066CC"/>
                    </a:solidFill>
                  </a:rPr>
                  <a:t>)</a:t>
                </a:r>
                <a:r>
                  <a:rPr lang="en-US" altLang="en-US" sz="2800" dirty="0"/>
                  <a:t> visits </a:t>
                </a:r>
                <a14:m>
                  <m:oMath xmlns:m="http://schemas.openxmlformats.org/officeDocument/2006/math">
                    <m:r>
                      <a:rPr lang="en-US" altLang="en-US" sz="2800" b="1" i="1" dirty="0" smtClean="0">
                        <a:solidFill>
                          <a:srgbClr val="0066CC"/>
                        </a:solidFill>
                        <a:latin typeface="Cambria Math" panose="02040503050406030204" pitchFamily="18" charset="0"/>
                      </a:rPr>
                      <m:t>𝒙</m:t>
                    </m:r>
                  </m:oMath>
                </a14:m>
                <a:r>
                  <a:rPr lang="en-US" altLang="en-US" sz="2800" dirty="0"/>
                  <a:t> </a:t>
                </a:r>
                <a:r>
                  <a:rPr lang="en-US" altLang="en-US" sz="2800" dirty="0" err="1"/>
                  <a:t>iff</a:t>
                </a:r>
                <a:r>
                  <a:rPr lang="en-US" altLang="en-US" sz="2800" dirty="0"/>
                  <a:t> there is a path in </a:t>
                </a:r>
                <a14:m>
                  <m:oMath xmlns:m="http://schemas.openxmlformats.org/officeDocument/2006/math">
                    <m:r>
                      <a:rPr lang="en-US" altLang="en-US" sz="2800" b="1" i="1" dirty="0" smtClean="0">
                        <a:solidFill>
                          <a:srgbClr val="0066CC"/>
                        </a:solidFill>
                        <a:latin typeface="Cambria Math" panose="02040503050406030204" pitchFamily="18" charset="0"/>
                      </a:rPr>
                      <m:t>𝑮</m:t>
                    </m:r>
                  </m:oMath>
                </a14:m>
                <a:r>
                  <a:rPr lang="en-US" altLang="en-US" sz="2800" dirty="0"/>
                  <a:t> from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 to </a:t>
                </a:r>
                <a14:m>
                  <m:oMath xmlns:m="http://schemas.openxmlformats.org/officeDocument/2006/math">
                    <m:r>
                      <a:rPr lang="en-US" altLang="en-US" sz="2800" b="1" i="1" dirty="0" smtClean="0">
                        <a:solidFill>
                          <a:srgbClr val="0066CC"/>
                        </a:solidFill>
                        <a:latin typeface="Cambria Math" panose="02040503050406030204" pitchFamily="18" charset="0"/>
                      </a:rPr>
                      <m:t>𝒙</m:t>
                    </m:r>
                  </m:oMath>
                </a14:m>
                <a:r>
                  <a:rPr lang="en-US" altLang="en-US" sz="2800" dirty="0"/>
                  <a:t>.</a:t>
                </a:r>
              </a:p>
              <a:p>
                <a:pPr lvl="3" eaLnBrk="1" hangingPunct="1">
                  <a:lnSpc>
                    <a:spcPct val="40000"/>
                  </a:lnSpc>
                </a:pPr>
                <a:endParaRPr lang="en-US" altLang="en-US" sz="2800" dirty="0"/>
              </a:p>
              <a:p>
                <a:pPr marL="0" indent="0" eaLnBrk="1" hangingPunct="1">
                  <a:buNone/>
                </a:pPr>
                <a:r>
                  <a:rPr lang="en-US" altLang="en-US" sz="2800" dirty="0"/>
                  <a:t>Edges followed to undiscovered vertices define a                                             		                                   </a:t>
                </a:r>
                <a:r>
                  <a:rPr lang="en-US" altLang="en-US" sz="2800" dirty="0">
                    <a:solidFill>
                      <a:srgbClr val="C00000"/>
                    </a:solidFill>
                  </a:rPr>
                  <a:t>breadth first spanning tree</a:t>
                </a:r>
                <a:r>
                  <a:rPr lang="en-US" altLang="en-US" sz="2800" dirty="0"/>
                  <a:t> of </a:t>
                </a:r>
                <a14:m>
                  <m:oMath xmlns:m="http://schemas.openxmlformats.org/officeDocument/2006/math">
                    <m:r>
                      <a:rPr lang="en-US" altLang="en-US" sz="2800" b="1" i="1" dirty="0" smtClean="0">
                        <a:solidFill>
                          <a:srgbClr val="0066CC"/>
                        </a:solidFill>
                        <a:latin typeface="Cambria Math" panose="02040503050406030204" pitchFamily="18" charset="0"/>
                      </a:rPr>
                      <m:t>𝑮</m:t>
                    </m:r>
                  </m:oMath>
                </a14:m>
                <a:endParaRPr lang="en-US" altLang="en-US" sz="2800" b="1" dirty="0">
                  <a:solidFill>
                    <a:srgbClr val="0033CC"/>
                  </a:solidFill>
                </a:endParaRPr>
              </a:p>
              <a:p>
                <a:pPr lvl="3" eaLnBrk="1" hangingPunct="1">
                  <a:lnSpc>
                    <a:spcPct val="30000"/>
                  </a:lnSpc>
                </a:pPr>
                <a:endParaRPr lang="en-US" altLang="en-US" sz="2800" b="1" dirty="0">
                  <a:solidFill>
                    <a:srgbClr val="0033CC"/>
                  </a:solidFill>
                </a:endParaRPr>
              </a:p>
              <a:p>
                <a:pPr marL="0" indent="0" eaLnBrk="1" hangingPunct="1">
                  <a:lnSpc>
                    <a:spcPct val="80000"/>
                  </a:lnSpc>
                  <a:buNone/>
                </a:pPr>
                <a:r>
                  <a:rPr lang="en-US" altLang="en-US" sz="2800" dirty="0"/>
                  <a:t>Layer </a:t>
                </a:r>
                <a14:m>
                  <m:oMath xmlns:m="http://schemas.openxmlformats.org/officeDocument/2006/math">
                    <m:r>
                      <a:rPr lang="en-US" altLang="en-US" sz="2800" b="1" i="1" dirty="0" smtClean="0">
                        <a:solidFill>
                          <a:srgbClr val="0066CC"/>
                        </a:solidFill>
                        <a:latin typeface="Cambria Math" panose="02040503050406030204" pitchFamily="18" charset="0"/>
                      </a:rPr>
                      <m:t>𝒊</m:t>
                    </m:r>
                    <m:r>
                      <a:rPr lang="en-US" altLang="en-US" sz="2800" i="1" dirty="0">
                        <a:solidFill>
                          <a:srgbClr val="0066CC"/>
                        </a:solidFill>
                        <a:latin typeface="Cambria Math" panose="02040503050406030204" pitchFamily="18" charset="0"/>
                      </a:rPr>
                      <m:t> </m:t>
                    </m:r>
                  </m:oMath>
                </a14:m>
                <a:r>
                  <a:rPr lang="en-US" altLang="en-US" sz="2800" dirty="0"/>
                  <a:t>in this tree: </a:t>
                </a:r>
              </a:p>
              <a:p>
                <a:pPr marL="0" indent="0" eaLnBrk="1" hangingPunct="1">
                  <a:lnSpc>
                    <a:spcPct val="80000"/>
                  </a:lnSpc>
                  <a:buNone/>
                </a:pPr>
                <a:r>
                  <a:rPr lang="en-US" altLang="en-US" sz="2800" b="1" dirty="0">
                    <a:solidFill>
                      <a:srgbClr val="0033CC"/>
                    </a:solidFill>
                  </a:rPr>
                  <a:t>    </a:t>
                </a:r>
                <a14:m>
                  <m:oMath xmlns:m="http://schemas.openxmlformats.org/officeDocument/2006/math">
                    <m:r>
                      <a:rPr lang="en-US" altLang="en-US" sz="2800" b="1" i="1" dirty="0" smtClean="0">
                        <a:solidFill>
                          <a:srgbClr val="0066CC"/>
                        </a:solidFill>
                        <a:latin typeface="Cambria Math" panose="02040503050406030204" pitchFamily="18" charset="0"/>
                      </a:rPr>
                      <m:t>𝑳</m:t>
                    </m:r>
                    <m:r>
                      <a:rPr lang="en-US" altLang="en-US" sz="2800" b="1" i="1" baseline="-25000" dirty="0">
                        <a:solidFill>
                          <a:srgbClr val="0066CC"/>
                        </a:solidFill>
                        <a:latin typeface="Cambria Math" panose="02040503050406030204" pitchFamily="18" charset="0"/>
                      </a:rPr>
                      <m:t>𝒊</m:t>
                    </m:r>
                  </m:oMath>
                </a14:m>
                <a:r>
                  <a:rPr lang="en-US" altLang="en-US" sz="2800" b="1" dirty="0"/>
                  <a:t> </a:t>
                </a:r>
                <a:r>
                  <a:rPr lang="en-US" altLang="en-US" sz="2800" dirty="0"/>
                  <a:t>= set of vertices </a:t>
                </a:r>
                <a14:m>
                  <m:oMath xmlns:m="http://schemas.openxmlformats.org/officeDocument/2006/math">
                    <m:r>
                      <a:rPr lang="en-US" altLang="en-US" sz="2800" b="1" i="1" dirty="0" smtClean="0">
                        <a:solidFill>
                          <a:srgbClr val="0033CC"/>
                        </a:solidFill>
                        <a:latin typeface="Cambria Math" panose="02040503050406030204" pitchFamily="18" charset="0"/>
                      </a:rPr>
                      <m:t>𝒖</m:t>
                    </m:r>
                  </m:oMath>
                </a14:m>
                <a:r>
                  <a:rPr lang="en-US" altLang="en-US" sz="2800" dirty="0"/>
                  <a:t> with shortest path in </a:t>
                </a:r>
                <a14:m>
                  <m:oMath xmlns:m="http://schemas.openxmlformats.org/officeDocument/2006/math">
                    <m:r>
                      <a:rPr lang="en-US" altLang="en-US" sz="2800" b="1" i="1" dirty="0" smtClean="0">
                        <a:solidFill>
                          <a:srgbClr val="0066CC"/>
                        </a:solidFill>
                        <a:latin typeface="Cambria Math" panose="02040503050406030204" pitchFamily="18" charset="0"/>
                      </a:rPr>
                      <m:t>𝑮</m:t>
                    </m:r>
                  </m:oMath>
                </a14:m>
                <a:r>
                  <a:rPr lang="en-US" altLang="en-US" sz="2800" dirty="0"/>
                  <a:t> from root </a:t>
                </a:r>
                <a14:m>
                  <m:oMath xmlns:m="http://schemas.openxmlformats.org/officeDocument/2006/math">
                    <m:r>
                      <a:rPr lang="en-US" altLang="en-US" sz="2800" b="1" i="1" dirty="0" smtClean="0">
                        <a:solidFill>
                          <a:srgbClr val="0066CC"/>
                        </a:solidFill>
                        <a:latin typeface="Cambria Math" panose="02040503050406030204" pitchFamily="18" charset="0"/>
                      </a:rPr>
                      <m:t>𝒔</m:t>
                    </m:r>
                  </m:oMath>
                </a14:m>
                <a:r>
                  <a:rPr lang="en-US" altLang="en-US" sz="2800" dirty="0"/>
                  <a:t> of length </a:t>
                </a:r>
                <a14:m>
                  <m:oMath xmlns:m="http://schemas.openxmlformats.org/officeDocument/2006/math">
                    <m:r>
                      <a:rPr lang="en-US" altLang="en-US" sz="2800" b="1" i="1" dirty="0" smtClean="0">
                        <a:solidFill>
                          <a:srgbClr val="0066CC"/>
                        </a:solidFill>
                        <a:latin typeface="Cambria Math" panose="02040503050406030204" pitchFamily="18" charset="0"/>
                      </a:rPr>
                      <m:t>𝒊</m:t>
                    </m:r>
                  </m:oMath>
                </a14:m>
                <a:r>
                  <a:rPr lang="en-US" altLang="en-US" sz="2800" dirty="0"/>
                  <a:t>.</a:t>
                </a:r>
                <a:endParaRPr lang="en-US" altLang="en-US" dirty="0"/>
              </a:p>
              <a:p>
                <a:pPr lvl="4" eaLnBrk="1" hangingPunct="1">
                  <a:lnSpc>
                    <a:spcPct val="50000"/>
                  </a:lnSpc>
                </a:pPr>
                <a:endParaRPr lang="en-US" altLang="en-US" sz="2800" dirty="0"/>
              </a:p>
            </p:txBody>
          </p:sp>
        </mc:Choice>
        <mc:Fallback xmlns="">
          <p:sp>
            <p:nvSpPr>
              <p:cNvPr id="12292" name="Rectangle 3"/>
              <p:cNvSpPr>
                <a:spLocks noGrp="1" noRot="1" noChangeAspect="1" noMove="1" noResize="1" noEditPoints="1" noAdjustHandles="1" noChangeArrowheads="1" noChangeShapeType="1" noTextEdit="1"/>
              </p:cNvSpPr>
              <p:nvPr>
                <p:ph type="body" idx="1"/>
              </p:nvPr>
            </p:nvSpPr>
            <p:spPr>
              <a:xfrm>
                <a:off x="628650" y="1794314"/>
                <a:ext cx="10756844" cy="5200045"/>
              </a:xfrm>
              <a:blipFill>
                <a:blip r:embed="rId3"/>
                <a:stretch>
                  <a:fillRect l="-1133" t="-703" r="-1926"/>
                </a:stretch>
              </a:blipFill>
            </p:spPr>
            <p:txBody>
              <a:bodyPr/>
              <a:lstStyle/>
              <a:p>
                <a:r>
                  <a:rPr lang="en-US">
                    <a:noFill/>
                  </a:rPr>
                  <a:t> </a:t>
                </a:r>
              </a:p>
            </p:txBody>
          </p:sp>
        </mc:Fallback>
      </mc:AlternateContent>
    </p:spTree>
    <p:extLst>
      <p:ext uri="{BB962C8B-B14F-4D97-AF65-F5344CB8AC3E}">
        <p14:creationId xmlns:p14="http://schemas.microsoft.com/office/powerpoint/2010/main" val="686941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758A25A9-6802-4DAB-88B1-B8141A0EF1B7}" type="slidenum">
              <a:rPr lang="en-US" altLang="en-US" sz="1400">
                <a:solidFill>
                  <a:schemeClr val="bg1"/>
                </a:solidFill>
                <a:latin typeface="Calibri" panose="020F0502020204030204" pitchFamily="34" charset="0"/>
              </a:rPr>
              <a:pPr/>
              <a:t>32</a:t>
            </a:fld>
            <a:endParaRPr lang="en-US" altLang="en-US" sz="1400" dirty="0">
              <a:solidFill>
                <a:schemeClr val="bg1"/>
              </a:solidFill>
              <a:latin typeface="Calibri" panose="020F0502020204030204" pitchFamily="34" charset="0"/>
            </a:endParaRPr>
          </a:p>
        </p:txBody>
      </p:sp>
      <p:sp>
        <p:nvSpPr>
          <p:cNvPr id="13315" name="Rectangle 2"/>
          <p:cNvSpPr>
            <a:spLocks noGrp="1" noChangeArrowheads="1"/>
          </p:cNvSpPr>
          <p:nvPr>
            <p:ph type="title"/>
          </p:nvPr>
        </p:nvSpPr>
        <p:spPr/>
        <p:txBody>
          <a:bodyPr/>
          <a:lstStyle/>
          <a:p>
            <a:pPr eaLnBrk="1" hangingPunct="1"/>
            <a:r>
              <a:rPr lang="en-US" altLang="en-US" dirty="0"/>
              <a:t>Properties of BFS</a:t>
            </a:r>
          </a:p>
        </p:txBody>
      </p:sp>
      <mc:AlternateContent xmlns:mc="http://schemas.openxmlformats.org/markup-compatibility/2006" xmlns:a14="http://schemas.microsoft.com/office/drawing/2010/main">
        <mc:Choice Requires="a14">
          <p:sp>
            <p:nvSpPr>
              <p:cNvPr id="13316" name="Rectangle 3"/>
              <p:cNvSpPr>
                <a:spLocks noGrp="1" noChangeArrowheads="1"/>
              </p:cNvSpPr>
              <p:nvPr>
                <p:ph type="body" idx="1"/>
              </p:nvPr>
            </p:nvSpPr>
            <p:spPr>
              <a:xfrm>
                <a:off x="628649" y="1282585"/>
                <a:ext cx="11184979" cy="5200045"/>
              </a:xfrm>
            </p:spPr>
            <p:txBody>
              <a:bodyPr>
                <a:noAutofit/>
              </a:bodyPr>
              <a:lstStyle/>
              <a:p>
                <a:pPr marL="0" indent="0" eaLnBrk="1" hangingPunct="1">
                  <a:lnSpc>
                    <a:spcPct val="100000"/>
                  </a:lnSpc>
                  <a:buNone/>
                </a:pPr>
                <a:r>
                  <a:rPr lang="en-US" altLang="en-US" sz="2800" b="1" dirty="0">
                    <a:solidFill>
                      <a:srgbClr val="695082"/>
                    </a:solidFill>
                  </a:rPr>
                  <a:t>Claim: </a:t>
                </a:r>
                <a:r>
                  <a:rPr lang="en-US" altLang="en-US" sz="2800" dirty="0"/>
                  <a:t>For undirected graphs:                                                                 	  	  	All edges join vertices on the same or adjacent layers of BFS tree</a:t>
                </a:r>
              </a:p>
              <a:p>
                <a:pPr marL="0" indent="0" eaLnBrk="1" hangingPunct="1">
                  <a:lnSpc>
                    <a:spcPct val="80000"/>
                  </a:lnSpc>
                  <a:buNone/>
                </a:pPr>
                <a:endParaRPr lang="en-US" altLang="en-US" dirty="0"/>
              </a:p>
              <a:p>
                <a:pPr marL="0" indent="0" eaLnBrk="1" hangingPunct="1">
                  <a:lnSpc>
                    <a:spcPct val="80000"/>
                  </a:lnSpc>
                  <a:buNone/>
                </a:pPr>
                <a:r>
                  <a:rPr lang="en-US" altLang="en-US" sz="2800" b="1" dirty="0">
                    <a:solidFill>
                      <a:srgbClr val="006600"/>
                    </a:solidFill>
                  </a:rPr>
                  <a:t>Proof: </a:t>
                </a:r>
                <a:r>
                  <a:rPr lang="en-US" altLang="en-US" b="1" dirty="0">
                    <a:solidFill>
                      <a:srgbClr val="006600"/>
                    </a:solidFill>
                  </a:rPr>
                  <a:t>  </a:t>
                </a:r>
                <a:r>
                  <a:rPr lang="en-US" altLang="en-US" sz="2800" dirty="0"/>
                  <a:t>Suppose not...</a:t>
                </a:r>
              </a:p>
              <a:p>
                <a:pPr marL="0" indent="0" eaLnBrk="1" hangingPunct="1">
                  <a:lnSpc>
                    <a:spcPct val="80000"/>
                  </a:lnSpc>
                  <a:buNone/>
                </a:pPr>
                <a:endParaRPr lang="en-US" altLang="en-US" sz="1100" dirty="0"/>
              </a:p>
              <a:p>
                <a:pPr marL="457200" lvl="1" indent="0">
                  <a:lnSpc>
                    <a:spcPct val="80000"/>
                  </a:lnSpc>
                  <a:buNone/>
                </a:pPr>
                <a:r>
                  <a:rPr lang="en-US" altLang="en-US" dirty="0"/>
                  <a:t>Then there would be vertices </a:t>
                </a:r>
                <a14:m>
                  <m:oMath xmlns:m="http://schemas.openxmlformats.org/officeDocument/2006/math">
                    <m:r>
                      <a:rPr lang="en-US" altLang="en-US" i="1" dirty="0" smtClean="0">
                        <a:solidFill>
                          <a:srgbClr val="0066CC"/>
                        </a:solidFill>
                        <a:latin typeface="Cambria Math" panose="02040503050406030204" pitchFamily="18" charset="0"/>
                      </a:rPr>
                      <m:t>(</m:t>
                    </m:r>
                    <m:r>
                      <a:rPr lang="en-US" altLang="en-US" b="1" i="1" dirty="0" err="1" smtClean="0">
                        <a:solidFill>
                          <a:srgbClr val="0066CC"/>
                        </a:solidFill>
                        <a:latin typeface="Cambria Math" panose="02040503050406030204" pitchFamily="18" charset="0"/>
                      </a:rPr>
                      <m:t>𝒙</m:t>
                    </m:r>
                    <m:r>
                      <a:rPr lang="en-US" altLang="en-US" i="1" dirty="0" err="1">
                        <a:solidFill>
                          <a:srgbClr val="0066CC"/>
                        </a:solidFill>
                        <a:latin typeface="Cambria Math" panose="02040503050406030204" pitchFamily="18" charset="0"/>
                      </a:rPr>
                      <m:t>,</m:t>
                    </m:r>
                    <m:r>
                      <a:rPr lang="en-US" altLang="en-US" b="1" i="1" dirty="0" err="1" smtClean="0">
                        <a:solidFill>
                          <a:srgbClr val="0066CC"/>
                        </a:solidFill>
                        <a:latin typeface="Cambria Math" panose="02040503050406030204" pitchFamily="18" charset="0"/>
                      </a:rPr>
                      <m:t>𝒚</m:t>
                    </m:r>
                    <m:r>
                      <a:rPr lang="en-US" altLang="en-US" i="1" dirty="0" smtClean="0">
                        <a:solidFill>
                          <a:srgbClr val="0066CC"/>
                        </a:solidFill>
                        <a:latin typeface="Cambria Math" panose="02040503050406030204" pitchFamily="18" charset="0"/>
                      </a:rPr>
                      <m:t>)</m:t>
                    </m:r>
                  </m:oMath>
                </a14:m>
                <a:r>
                  <a:rPr lang="en-US" altLang="en-US" dirty="0"/>
                  <a:t> </a:t>
                </a:r>
                <a:r>
                  <a:rPr lang="en-US" altLang="en-US" dirty="0" err="1"/>
                  <a:t>s.t.</a:t>
                </a:r>
                <a:r>
                  <a:rPr lang="en-US" altLang="en-US" dirty="0"/>
                  <a:t> </a:t>
                </a:r>
                <a14:m>
                  <m:oMath xmlns:m="http://schemas.openxmlformats.org/officeDocument/2006/math">
                    <m:r>
                      <a:rPr lang="en-US" altLang="en-US" b="1" i="1" dirty="0" smtClean="0">
                        <a:solidFill>
                          <a:srgbClr val="0066CC"/>
                        </a:solidFill>
                        <a:latin typeface="Cambria Math" panose="02040503050406030204" pitchFamily="18" charset="0"/>
                      </a:rPr>
                      <m:t>𝒙</m:t>
                    </m:r>
                    <m:r>
                      <a:rPr lang="en-US" altLang="en-US" b="1" i="1" dirty="0" err="1">
                        <a:solidFill>
                          <a:srgbClr val="0066CC"/>
                        </a:solidFill>
                        <a:latin typeface="Cambria Math" panose="02040503050406030204" pitchFamily="18" charset="0"/>
                        <a:sym typeface="Symbol" panose="05050102010706020507" pitchFamily="18" charset="2"/>
                      </a:rPr>
                      <m:t></m:t>
                    </m:r>
                    <m:sSub>
                      <m:sSubPr>
                        <m:ctrlPr>
                          <a:rPr lang="en-US" altLang="en-US" b="1" i="1" dirty="0" smtClean="0">
                            <a:solidFill>
                              <a:srgbClr val="0066CC"/>
                            </a:solidFill>
                            <a:latin typeface="Cambria Math" panose="02040503050406030204" pitchFamily="18" charset="0"/>
                            <a:sym typeface="Symbol" panose="05050102010706020507" pitchFamily="18" charset="2"/>
                          </a:rPr>
                        </m:ctrlPr>
                      </m:sSubPr>
                      <m:e>
                        <m:r>
                          <a:rPr lang="en-US" altLang="en-US" b="1" i="1" dirty="0" smtClean="0">
                            <a:solidFill>
                              <a:srgbClr val="0066CC"/>
                            </a:solidFill>
                            <a:latin typeface="Cambria Math" panose="02040503050406030204" pitchFamily="18" charset="0"/>
                            <a:sym typeface="Symbol" panose="05050102010706020507" pitchFamily="18" charset="2"/>
                          </a:rPr>
                          <m:t>𝑳</m:t>
                        </m:r>
                      </m:e>
                      <m:sub>
                        <m:r>
                          <a:rPr lang="en-US" altLang="en-US" b="1" i="1" dirty="0" smtClean="0">
                            <a:solidFill>
                              <a:srgbClr val="0066CC"/>
                            </a:solidFill>
                            <a:latin typeface="Cambria Math" panose="02040503050406030204" pitchFamily="18" charset="0"/>
                            <a:sym typeface="Symbol" panose="05050102010706020507" pitchFamily="18" charset="2"/>
                          </a:rPr>
                          <m:t>𝒊</m:t>
                        </m:r>
                      </m:sub>
                    </m:sSub>
                  </m:oMath>
                </a14:m>
                <a:r>
                  <a:rPr lang="en-US" altLang="en-US" dirty="0">
                    <a:sym typeface="Symbol" panose="05050102010706020507" pitchFamily="18" charset="2"/>
                  </a:rPr>
                  <a:t> and </a:t>
                </a:r>
                <a14:m>
                  <m:oMath xmlns:m="http://schemas.openxmlformats.org/officeDocument/2006/math">
                    <m:r>
                      <a:rPr lang="en-US" altLang="en-US" b="1" i="1" dirty="0" smtClean="0">
                        <a:solidFill>
                          <a:srgbClr val="0066CC"/>
                        </a:solidFill>
                        <a:latin typeface="Cambria Math" panose="02040503050406030204" pitchFamily="18" charset="0"/>
                        <a:sym typeface="Symbol" panose="05050102010706020507" pitchFamily="18" charset="2"/>
                      </a:rPr>
                      <m:t>𝒚</m:t>
                    </m:r>
                    <m:r>
                      <a:rPr lang="en-US" altLang="en-US" b="1" i="1" dirty="0" smtClean="0">
                        <a:solidFill>
                          <a:srgbClr val="0066CC"/>
                        </a:solidFill>
                        <a:latin typeface="Cambria Math" panose="02040503050406030204" pitchFamily="18" charset="0"/>
                        <a:sym typeface="Symbol" panose="05050102010706020507" pitchFamily="18" charset="2"/>
                      </a:rPr>
                      <m:t></m:t>
                    </m:r>
                    <m:sSub>
                      <m:sSubPr>
                        <m:ctrlPr>
                          <a:rPr lang="en-US" altLang="en-US" b="1" i="1" dirty="0" smtClean="0">
                            <a:solidFill>
                              <a:srgbClr val="0066CC"/>
                            </a:solidFill>
                            <a:latin typeface="Cambria Math" panose="02040503050406030204" pitchFamily="18" charset="0"/>
                            <a:sym typeface="Symbol" panose="05050102010706020507" pitchFamily="18" charset="2"/>
                          </a:rPr>
                        </m:ctrlPr>
                      </m:sSubPr>
                      <m:e>
                        <m:r>
                          <a:rPr lang="en-US" altLang="en-US" b="1" i="1" dirty="0" smtClean="0">
                            <a:solidFill>
                              <a:srgbClr val="0066CC"/>
                            </a:solidFill>
                            <a:latin typeface="Cambria Math" panose="02040503050406030204" pitchFamily="18" charset="0"/>
                            <a:sym typeface="Symbol" panose="05050102010706020507" pitchFamily="18" charset="2"/>
                          </a:rPr>
                          <m:t>𝑳</m:t>
                        </m:r>
                      </m:e>
                      <m:sub>
                        <m:r>
                          <a:rPr lang="en-US" altLang="en-US" b="1" i="1" dirty="0" smtClean="0">
                            <a:solidFill>
                              <a:srgbClr val="0066CC"/>
                            </a:solidFill>
                            <a:latin typeface="Cambria Math" panose="02040503050406030204" pitchFamily="18" charset="0"/>
                            <a:sym typeface="Symbol" panose="05050102010706020507" pitchFamily="18" charset="2"/>
                          </a:rPr>
                          <m:t>𝒋</m:t>
                        </m:r>
                      </m:sub>
                    </m:sSub>
                  </m:oMath>
                </a14:m>
                <a:r>
                  <a:rPr lang="en-US" altLang="en-US" dirty="0">
                    <a:sym typeface="Symbol" panose="05050102010706020507" pitchFamily="18" charset="2"/>
                  </a:rPr>
                  <a:t> and</a:t>
                </a:r>
                <a:r>
                  <a:rPr lang="en-US" altLang="en-US" dirty="0">
                    <a:solidFill>
                      <a:srgbClr val="0066CC"/>
                    </a:solidFill>
                    <a:sym typeface="Symbol" panose="05050102010706020507" pitchFamily="18" charset="2"/>
                  </a:rPr>
                  <a:t> </a:t>
                </a:r>
                <a14:m>
                  <m:oMath xmlns:m="http://schemas.openxmlformats.org/officeDocument/2006/math">
                    <m:r>
                      <a:rPr lang="en-US" altLang="en-US" b="1" i="1" dirty="0" smtClean="0">
                        <a:solidFill>
                          <a:srgbClr val="0066CC"/>
                        </a:solidFill>
                        <a:latin typeface="Cambria Math" panose="02040503050406030204" pitchFamily="18" charset="0"/>
                        <a:sym typeface="Symbol" panose="05050102010706020507" pitchFamily="18" charset="2"/>
                      </a:rPr>
                      <m:t>𝒋</m:t>
                    </m:r>
                    <m:r>
                      <a:rPr lang="en-US" altLang="en-US" b="1" i="1" dirty="0" smtClean="0">
                        <a:solidFill>
                          <a:srgbClr val="0066CC"/>
                        </a:solidFill>
                        <a:latin typeface="Cambria Math" panose="02040503050406030204" pitchFamily="18" charset="0"/>
                        <a:sym typeface="Symbol" panose="05050102010706020507" pitchFamily="18" charset="2"/>
                      </a:rPr>
                      <m:t>  </m:t>
                    </m:r>
                    <m:r>
                      <a:rPr lang="en-US" altLang="en-US" b="1" i="1" dirty="0" smtClean="0">
                        <a:solidFill>
                          <a:srgbClr val="0066CC"/>
                        </a:solidFill>
                        <a:latin typeface="Cambria Math" panose="02040503050406030204" pitchFamily="18" charset="0"/>
                        <a:sym typeface="Symbol" panose="05050102010706020507" pitchFamily="18" charset="2"/>
                      </a:rPr>
                      <m:t>𝒊</m:t>
                    </m:r>
                    <m:r>
                      <a:rPr lang="en-US" altLang="en-US" b="1" i="1" dirty="0" smtClean="0">
                        <a:solidFill>
                          <a:srgbClr val="0066CC"/>
                        </a:solidFill>
                        <a:latin typeface="Cambria Math" panose="02040503050406030204" pitchFamily="18" charset="0"/>
                        <a:sym typeface="Symbol" panose="05050102010706020507" pitchFamily="18" charset="2"/>
                      </a:rPr>
                      <m:t>+</m:t>
                    </m:r>
                    <m:r>
                      <a:rPr lang="en-US" altLang="en-US" b="1" i="1" dirty="0" smtClean="0">
                        <a:solidFill>
                          <a:srgbClr val="0066CC"/>
                        </a:solidFill>
                        <a:latin typeface="Cambria Math" panose="02040503050406030204" pitchFamily="18" charset="0"/>
                        <a:sym typeface="Symbol" panose="05050102010706020507" pitchFamily="18" charset="2"/>
                      </a:rPr>
                      <m:t>𝟏</m:t>
                    </m:r>
                  </m:oMath>
                </a14:m>
                <a:r>
                  <a:rPr lang="en-US" altLang="en-US" dirty="0">
                    <a:sym typeface="Symbol" panose="05050102010706020507" pitchFamily="18" charset="2"/>
                  </a:rPr>
                  <a:t>.</a:t>
                </a:r>
              </a:p>
              <a:p>
                <a:pPr lvl="1">
                  <a:lnSpc>
                    <a:spcPct val="80000"/>
                  </a:lnSpc>
                </a:pPr>
                <a:endParaRPr lang="en-US" altLang="en-US" b="1" dirty="0">
                  <a:solidFill>
                    <a:srgbClr val="0033CC"/>
                  </a:solidFill>
                  <a:sym typeface="Symbol" panose="05050102010706020507" pitchFamily="18" charset="2"/>
                </a:endParaRPr>
              </a:p>
              <a:p>
                <a:pPr marL="457200" lvl="1" indent="0">
                  <a:buNone/>
                </a:pPr>
                <a:r>
                  <a:rPr lang="en-US" altLang="en-US" dirty="0">
                    <a:sym typeface="Symbol" panose="05050102010706020507" pitchFamily="18" charset="2"/>
                  </a:rPr>
                  <a:t>Then, when vertices adjacent to </a:t>
                </a:r>
                <a14:m>
                  <m:oMath xmlns:m="http://schemas.openxmlformats.org/officeDocument/2006/math">
                    <m:r>
                      <a:rPr lang="en-US" altLang="en-US" b="1" i="1" dirty="0" smtClean="0">
                        <a:solidFill>
                          <a:srgbClr val="0066CC"/>
                        </a:solidFill>
                        <a:latin typeface="Cambria Math" panose="02040503050406030204" pitchFamily="18" charset="0"/>
                        <a:sym typeface="Symbol" panose="05050102010706020507" pitchFamily="18" charset="2"/>
                      </a:rPr>
                      <m:t>𝒙</m:t>
                    </m:r>
                  </m:oMath>
                </a14:m>
                <a:r>
                  <a:rPr lang="en-US" altLang="en-US" dirty="0">
                    <a:sym typeface="Symbol" panose="05050102010706020507" pitchFamily="18" charset="2"/>
                  </a:rPr>
                  <a:t> are considered in BFS,                                	         </a:t>
                </a:r>
              </a:p>
              <a:p>
                <a:pPr marL="457200" lvl="1" indent="0">
                  <a:buNone/>
                </a:pPr>
                <a14:m>
                  <m:oMath xmlns:m="http://schemas.openxmlformats.org/officeDocument/2006/math">
                    <m:r>
                      <a:rPr lang="en-US" altLang="en-US" b="1" i="1" dirty="0" smtClean="0">
                        <a:solidFill>
                          <a:srgbClr val="0066CC"/>
                        </a:solidFill>
                        <a:latin typeface="Cambria Math" panose="02040503050406030204" pitchFamily="18" charset="0"/>
                        <a:sym typeface="Symbol" panose="05050102010706020507" pitchFamily="18" charset="2"/>
                      </a:rPr>
                      <m:t>𝒚</m:t>
                    </m:r>
                  </m:oMath>
                </a14:m>
                <a:r>
                  <a:rPr lang="en-US" altLang="en-US" dirty="0">
                    <a:sym typeface="Symbol" panose="05050102010706020507" pitchFamily="18" charset="2"/>
                  </a:rPr>
                  <a:t> would be added with layer </a:t>
                </a:r>
                <a14:m>
                  <m:oMath xmlns:m="http://schemas.openxmlformats.org/officeDocument/2006/math">
                    <m:r>
                      <a:rPr lang="en-US" altLang="en-US" b="1" i="1" dirty="0">
                        <a:solidFill>
                          <a:srgbClr val="0066CC"/>
                        </a:solidFill>
                        <a:latin typeface="Cambria Math" panose="02040503050406030204" pitchFamily="18" charset="0"/>
                        <a:sym typeface="Symbol" panose="05050102010706020507" pitchFamily="18" charset="2"/>
                      </a:rPr>
                      <m:t>𝒊</m:t>
                    </m:r>
                    <m:r>
                      <a:rPr lang="en-US" altLang="en-US" b="1" i="1" dirty="0" smtClean="0">
                        <a:solidFill>
                          <a:srgbClr val="0066CC"/>
                        </a:solidFill>
                        <a:latin typeface="Cambria Math" panose="02040503050406030204" pitchFamily="18" charset="0"/>
                        <a:sym typeface="Symbol" panose="05050102010706020507" pitchFamily="18" charset="2"/>
                      </a:rPr>
                      <m:t>+</m:t>
                    </m:r>
                    <m:r>
                      <a:rPr lang="en-US" altLang="en-US" b="1" i="1" dirty="0" smtClean="0">
                        <a:solidFill>
                          <a:srgbClr val="0066CC"/>
                        </a:solidFill>
                        <a:latin typeface="Cambria Math" panose="02040503050406030204" pitchFamily="18" charset="0"/>
                        <a:sym typeface="Symbol" panose="05050102010706020507" pitchFamily="18" charset="2"/>
                      </a:rPr>
                      <m:t>𝟏</m:t>
                    </m:r>
                  </m:oMath>
                </a14:m>
                <a:r>
                  <a:rPr lang="en-US" altLang="en-US" dirty="0">
                    <a:sym typeface="Symbol" panose="05050102010706020507" pitchFamily="18" charset="2"/>
                  </a:rPr>
                  <a:t> and not layer </a:t>
                </a:r>
                <a14:m>
                  <m:oMath xmlns:m="http://schemas.openxmlformats.org/officeDocument/2006/math">
                    <m:r>
                      <a:rPr lang="en-US" altLang="en-US" b="1" i="1" dirty="0" smtClean="0">
                        <a:solidFill>
                          <a:srgbClr val="0066CC"/>
                        </a:solidFill>
                        <a:latin typeface="Cambria Math" panose="02040503050406030204" pitchFamily="18" charset="0"/>
                        <a:sym typeface="Symbol" panose="05050102010706020507" pitchFamily="18" charset="2"/>
                      </a:rPr>
                      <m:t>𝒋</m:t>
                    </m:r>
                  </m:oMath>
                </a14:m>
                <a:r>
                  <a:rPr lang="en-US" altLang="en-US" dirty="0">
                    <a:solidFill>
                      <a:srgbClr val="0033CC"/>
                    </a:solidFill>
                    <a:sym typeface="Symbol" panose="05050102010706020507" pitchFamily="18" charset="2"/>
                  </a:rPr>
                  <a:t>.</a:t>
                </a:r>
              </a:p>
              <a:p>
                <a:pPr lvl="5"/>
                <a:endParaRPr lang="en-US" altLang="en-US" sz="1050" dirty="0">
                  <a:solidFill>
                    <a:srgbClr val="0033CC"/>
                  </a:solidFill>
                  <a:sym typeface="Symbol" panose="05050102010706020507" pitchFamily="18" charset="2"/>
                </a:endParaRPr>
              </a:p>
              <a:p>
                <a:pPr marL="457200" lvl="1" indent="0">
                  <a:buNone/>
                </a:pPr>
                <a:r>
                  <a:rPr lang="en-US" altLang="en-US" dirty="0">
                    <a:sym typeface="Symbol" panose="05050102010706020507" pitchFamily="18" charset="2"/>
                  </a:rPr>
                  <a:t>Contradiction.</a:t>
                </a:r>
              </a:p>
              <a:p>
                <a:pPr eaLnBrk="1" hangingPunct="1"/>
                <a:endParaRPr lang="en-US" altLang="en-US" sz="2800" dirty="0"/>
              </a:p>
            </p:txBody>
          </p:sp>
        </mc:Choice>
        <mc:Fallback xmlns="">
          <p:sp>
            <p:nvSpPr>
              <p:cNvPr id="13316" name="Rectangle 3"/>
              <p:cNvSpPr>
                <a:spLocks noGrp="1" noRot="1" noChangeAspect="1" noMove="1" noResize="1" noEditPoints="1" noAdjustHandles="1" noChangeArrowheads="1" noChangeShapeType="1" noTextEdit="1"/>
              </p:cNvSpPr>
              <p:nvPr>
                <p:ph type="body" idx="1"/>
              </p:nvPr>
            </p:nvSpPr>
            <p:spPr>
              <a:xfrm>
                <a:off x="628649" y="1282585"/>
                <a:ext cx="11184979" cy="5200045"/>
              </a:xfrm>
              <a:blipFill>
                <a:blip r:embed="rId3"/>
                <a:stretch>
                  <a:fillRect l="-1090" t="-1055"/>
                </a:stretch>
              </a:blipFill>
            </p:spPr>
            <p:txBody>
              <a:bodyPr/>
              <a:lstStyle/>
              <a:p>
                <a:r>
                  <a:rPr lang="en-US">
                    <a:noFill/>
                  </a:rPr>
                  <a:t> </a:t>
                </a:r>
              </a:p>
            </p:txBody>
          </p:sp>
        </mc:Fallback>
      </mc:AlternateContent>
    </p:spTree>
    <p:extLst>
      <p:ext uri="{BB962C8B-B14F-4D97-AF65-F5344CB8AC3E}">
        <p14:creationId xmlns:p14="http://schemas.microsoft.com/office/powerpoint/2010/main" val="3787572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87EA97DE-78D8-42F8-B6F3-308623C0D544}" type="slidenum">
              <a:rPr lang="en-US" altLang="en-US" sz="1400">
                <a:solidFill>
                  <a:schemeClr val="bg1"/>
                </a:solidFill>
                <a:latin typeface="Calibri" panose="020F0502020204030204" pitchFamily="34" charset="0"/>
              </a:rPr>
              <a:pPr/>
              <a:t>33</a:t>
            </a:fld>
            <a:endParaRPr lang="en-US" altLang="en-US" sz="1400" dirty="0">
              <a:solidFill>
                <a:schemeClr val="bg1"/>
              </a:solidFill>
              <a:latin typeface="Calibri" panose="020F0502020204030204" pitchFamily="34" charset="0"/>
            </a:endParaRPr>
          </a:p>
        </p:txBody>
      </p:sp>
      <p:sp>
        <p:nvSpPr>
          <p:cNvPr id="14343" name="Rectangle 6"/>
          <p:cNvSpPr>
            <a:spLocks noGrp="1" noChangeArrowheads="1"/>
          </p:cNvSpPr>
          <p:nvPr>
            <p:ph type="title"/>
          </p:nvPr>
        </p:nvSpPr>
        <p:spPr/>
        <p:txBody>
          <a:bodyPr/>
          <a:lstStyle/>
          <a:p>
            <a:pPr eaLnBrk="1" hangingPunct="1"/>
            <a:r>
              <a:rPr lang="en-US" altLang="en-US" dirty="0"/>
              <a:t>BFS Application: Shortest Paths</a:t>
            </a:r>
          </a:p>
        </p:txBody>
      </p:sp>
      <p:grpSp>
        <p:nvGrpSpPr>
          <p:cNvPr id="2" name="Group 1">
            <a:extLst>
              <a:ext uri="{FF2B5EF4-FFF2-40B4-BE49-F238E27FC236}">
                <a16:creationId xmlns:a16="http://schemas.microsoft.com/office/drawing/2014/main" id="{493433FE-F40E-4F7A-8F6D-55035497C265}"/>
              </a:ext>
            </a:extLst>
          </p:cNvPr>
          <p:cNvGrpSpPr>
            <a:grpSpLocks noChangeAspect="1"/>
          </p:cNvGrpSpPr>
          <p:nvPr/>
        </p:nvGrpSpPr>
        <p:grpSpPr>
          <a:xfrm>
            <a:off x="2468880" y="1276691"/>
            <a:ext cx="7401687" cy="5320793"/>
            <a:chOff x="2514600" y="1461007"/>
            <a:chExt cx="7401687" cy="5320793"/>
          </a:xfrm>
        </p:grpSpPr>
        <p:sp>
          <p:nvSpPr>
            <p:cNvPr id="14339" name="Freeform 2" descr="25%"/>
            <p:cNvSpPr>
              <a:spLocks/>
            </p:cNvSpPr>
            <p:nvPr/>
          </p:nvSpPr>
          <p:spPr bwMode="auto">
            <a:xfrm>
              <a:off x="3124201" y="5029200"/>
              <a:ext cx="2162175" cy="1752600"/>
            </a:xfrm>
            <a:custGeom>
              <a:avLst/>
              <a:gdLst>
                <a:gd name="T0" fmla="*/ 2162175 w 1362"/>
                <a:gd name="T1" fmla="*/ 809625 h 1104"/>
                <a:gd name="T2" fmla="*/ 685800 w 1362"/>
                <a:gd name="T3" fmla="*/ 0 h 1104"/>
                <a:gd name="T4" fmla="*/ 0 w 1362"/>
                <a:gd name="T5" fmla="*/ 1752600 h 1104"/>
                <a:gd name="T6" fmla="*/ 762000 w 1362"/>
                <a:gd name="T7" fmla="*/ 1752600 h 1104"/>
                <a:gd name="T8" fmla="*/ 1168400 w 1362"/>
                <a:gd name="T9" fmla="*/ 874713 h 1104"/>
                <a:gd name="T10" fmla="*/ 1730375 w 1362"/>
                <a:gd name="T11" fmla="*/ 1044575 h 1104"/>
                <a:gd name="T12" fmla="*/ 2162175 w 1362"/>
                <a:gd name="T13" fmla="*/ 809625 h 1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2" h="1104">
                  <a:moveTo>
                    <a:pt x="1362" y="510"/>
                  </a:moveTo>
                  <a:lnTo>
                    <a:pt x="432" y="0"/>
                  </a:lnTo>
                  <a:lnTo>
                    <a:pt x="0" y="1104"/>
                  </a:lnTo>
                  <a:lnTo>
                    <a:pt x="480" y="1104"/>
                  </a:lnTo>
                  <a:lnTo>
                    <a:pt x="736" y="551"/>
                  </a:lnTo>
                  <a:lnTo>
                    <a:pt x="1090" y="658"/>
                  </a:lnTo>
                  <a:lnTo>
                    <a:pt x="1362" y="510"/>
                  </a:lnTo>
                  <a:close/>
                </a:path>
              </a:pathLst>
            </a:custGeom>
            <a:pattFill prst="pct25">
              <a:fgClr>
                <a:schemeClr val="accent2"/>
              </a:fgClr>
              <a:bgClr>
                <a:srgbClr val="FFFFFF"/>
              </a:bgClr>
            </a:pattFill>
            <a:ln>
              <a:noFill/>
            </a:ln>
            <a:effectLst/>
            <a:extLst>
              <a:ext uri="{91240B29-F687-4F45-9708-019B960494DF}">
                <a14:hiddenLine xmlns:a14="http://schemas.microsoft.com/office/drawing/2010/main" w="28575" cap="flat" cmpd="sng">
                  <a:solidFill>
                    <a:schemeClr val="accent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40" name="Freeform 3" descr="25%"/>
            <p:cNvSpPr>
              <a:spLocks/>
            </p:cNvSpPr>
            <p:nvPr/>
          </p:nvSpPr>
          <p:spPr bwMode="auto">
            <a:xfrm>
              <a:off x="2514600" y="3962400"/>
              <a:ext cx="6629400" cy="2286000"/>
            </a:xfrm>
            <a:custGeom>
              <a:avLst/>
              <a:gdLst>
                <a:gd name="T0" fmla="*/ 0 w 4176"/>
                <a:gd name="T1" fmla="*/ 1676400 h 1440"/>
                <a:gd name="T2" fmla="*/ 228600 w 4176"/>
                <a:gd name="T3" fmla="*/ 2286000 h 1440"/>
                <a:gd name="T4" fmla="*/ 685800 w 4176"/>
                <a:gd name="T5" fmla="*/ 2133600 h 1440"/>
                <a:gd name="T6" fmla="*/ 1295400 w 4176"/>
                <a:gd name="T7" fmla="*/ 685800 h 1440"/>
                <a:gd name="T8" fmla="*/ 3276600 w 4176"/>
                <a:gd name="T9" fmla="*/ 1828800 h 1440"/>
                <a:gd name="T10" fmla="*/ 6629400 w 4176"/>
                <a:gd name="T11" fmla="*/ 1143000 h 1440"/>
                <a:gd name="T12" fmla="*/ 6553200 w 4176"/>
                <a:gd name="T13" fmla="*/ 609600 h 1440"/>
                <a:gd name="T14" fmla="*/ 2971800 w 4176"/>
                <a:gd name="T15" fmla="*/ 1143000 h 1440"/>
                <a:gd name="T16" fmla="*/ 1676400 w 4176"/>
                <a:gd name="T17" fmla="*/ 0 h 1440"/>
                <a:gd name="T18" fmla="*/ 0 w 4176"/>
                <a:gd name="T19" fmla="*/ 1600200 h 1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76" h="1440">
                  <a:moveTo>
                    <a:pt x="0" y="1056"/>
                  </a:moveTo>
                  <a:lnTo>
                    <a:pt x="144" y="1440"/>
                  </a:lnTo>
                  <a:lnTo>
                    <a:pt x="432" y="1344"/>
                  </a:lnTo>
                  <a:lnTo>
                    <a:pt x="816" y="432"/>
                  </a:lnTo>
                  <a:lnTo>
                    <a:pt x="2064" y="1152"/>
                  </a:lnTo>
                  <a:lnTo>
                    <a:pt x="4176" y="720"/>
                  </a:lnTo>
                  <a:lnTo>
                    <a:pt x="4128" y="384"/>
                  </a:lnTo>
                  <a:lnTo>
                    <a:pt x="1872" y="720"/>
                  </a:lnTo>
                  <a:lnTo>
                    <a:pt x="1056" y="0"/>
                  </a:lnTo>
                  <a:lnTo>
                    <a:pt x="0" y="1008"/>
                  </a:lnTo>
                </a:path>
              </a:pathLst>
            </a:custGeom>
            <a:solidFill>
              <a:srgbClr val="008000">
                <a:alpha val="25098"/>
              </a:srgbClr>
            </a:solidFill>
            <a:ln>
              <a:noFill/>
            </a:ln>
            <a:effectLst/>
            <a:extLst>
              <a:ext uri="{91240B29-F687-4F45-9708-019B960494DF}">
                <a14:hiddenLine xmlns:a14="http://schemas.microsoft.com/office/drawing/2010/main" w="28575" cap="flat" cmpd="sng">
                  <a:solidFill>
                    <a:schemeClr val="hlink"/>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41" name="Freeform 4" descr="25%"/>
            <p:cNvSpPr>
              <a:spLocks/>
            </p:cNvSpPr>
            <p:nvPr/>
          </p:nvSpPr>
          <p:spPr bwMode="auto">
            <a:xfrm>
              <a:off x="3962400" y="2895600"/>
              <a:ext cx="5257800" cy="1905000"/>
            </a:xfrm>
            <a:custGeom>
              <a:avLst/>
              <a:gdLst>
                <a:gd name="T0" fmla="*/ 152400 w 3312"/>
                <a:gd name="T1" fmla="*/ 0 h 1200"/>
                <a:gd name="T2" fmla="*/ 0 w 3312"/>
                <a:gd name="T3" fmla="*/ 533400 h 1200"/>
                <a:gd name="T4" fmla="*/ 1600200 w 3312"/>
                <a:gd name="T5" fmla="*/ 1905000 h 1200"/>
                <a:gd name="T6" fmla="*/ 3733800 w 3312"/>
                <a:gd name="T7" fmla="*/ 1143000 h 1200"/>
                <a:gd name="T8" fmla="*/ 5181600 w 3312"/>
                <a:gd name="T9" fmla="*/ 1447800 h 1200"/>
                <a:gd name="T10" fmla="*/ 5257800 w 3312"/>
                <a:gd name="T11" fmla="*/ 914400 h 1200"/>
                <a:gd name="T12" fmla="*/ 3200400 w 3312"/>
                <a:gd name="T13" fmla="*/ 381000 h 1200"/>
                <a:gd name="T14" fmla="*/ 1828800 w 3312"/>
                <a:gd name="T15" fmla="*/ 1066800 h 1200"/>
                <a:gd name="T16" fmla="*/ 152400 w 3312"/>
                <a:gd name="T17" fmla="*/ 0 h 1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12" h="1200">
                  <a:moveTo>
                    <a:pt x="96" y="0"/>
                  </a:moveTo>
                  <a:lnTo>
                    <a:pt x="0" y="336"/>
                  </a:lnTo>
                  <a:lnTo>
                    <a:pt x="1008" y="1200"/>
                  </a:lnTo>
                  <a:lnTo>
                    <a:pt x="2352" y="720"/>
                  </a:lnTo>
                  <a:lnTo>
                    <a:pt x="3264" y="912"/>
                  </a:lnTo>
                  <a:lnTo>
                    <a:pt x="3312" y="576"/>
                  </a:lnTo>
                  <a:lnTo>
                    <a:pt x="2016" y="240"/>
                  </a:lnTo>
                  <a:lnTo>
                    <a:pt x="1152" y="672"/>
                  </a:lnTo>
                  <a:lnTo>
                    <a:pt x="96" y="0"/>
                  </a:lnTo>
                  <a:close/>
                </a:path>
              </a:pathLst>
            </a:custGeom>
            <a:pattFill prst="pct25">
              <a:fgClr>
                <a:srgbClr val="0033CC"/>
              </a:fgClr>
              <a:bgClr>
                <a:srgbClr val="FFFFFF"/>
              </a:bgClr>
            </a:pattFill>
            <a:ln>
              <a:noFill/>
            </a:ln>
            <a:effectLst/>
            <a:extLst>
              <a:ext uri="{91240B29-F687-4F45-9708-019B960494DF}">
                <a14:hiddenLine xmlns:a14="http://schemas.microsoft.com/office/drawing/2010/main" w="28575" cap="flat" cmpd="sng">
                  <a:solidFill>
                    <a:srgbClr val="0033CC"/>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42" name="Freeform 5" descr="25%"/>
            <p:cNvSpPr>
              <a:spLocks/>
            </p:cNvSpPr>
            <p:nvPr/>
          </p:nvSpPr>
          <p:spPr bwMode="auto">
            <a:xfrm>
              <a:off x="4724400" y="2209800"/>
              <a:ext cx="3276600" cy="838200"/>
            </a:xfrm>
            <a:custGeom>
              <a:avLst/>
              <a:gdLst>
                <a:gd name="T0" fmla="*/ 0 w 2064"/>
                <a:gd name="T1" fmla="*/ 0 h 528"/>
                <a:gd name="T2" fmla="*/ 76200 w 2064"/>
                <a:gd name="T3" fmla="*/ 685800 h 528"/>
                <a:gd name="T4" fmla="*/ 3276600 w 2064"/>
                <a:gd name="T5" fmla="*/ 838200 h 528"/>
                <a:gd name="T6" fmla="*/ 3200400 w 2064"/>
                <a:gd name="T7" fmla="*/ 228600 h 528"/>
                <a:gd name="T8" fmla="*/ 0 w 2064"/>
                <a:gd name="T9" fmla="*/ 0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4" h="528">
                  <a:moveTo>
                    <a:pt x="0" y="0"/>
                  </a:moveTo>
                  <a:lnTo>
                    <a:pt x="48" y="432"/>
                  </a:lnTo>
                  <a:lnTo>
                    <a:pt x="2064" y="528"/>
                  </a:lnTo>
                  <a:lnTo>
                    <a:pt x="2016" y="144"/>
                  </a:lnTo>
                  <a:lnTo>
                    <a:pt x="0" y="0"/>
                  </a:lnTo>
                  <a:close/>
                </a:path>
              </a:pathLst>
            </a:custGeom>
            <a:pattFill prst="pct25">
              <a:fgClr>
                <a:srgbClr val="009900"/>
              </a:fgClr>
              <a:bgClr>
                <a:srgbClr val="FFFFFF"/>
              </a:bgClr>
            </a:pattFill>
            <a:ln>
              <a:noFill/>
            </a:ln>
            <a:effectLst/>
            <a:extLst>
              <a:ext uri="{91240B29-F687-4F45-9708-019B960494DF}">
                <a14:hiddenLine xmlns:a14="http://schemas.microsoft.com/office/drawing/2010/main" w="28575" cap="flat" cmpd="sng">
                  <a:solidFill>
                    <a:srgbClr val="0099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44" name="Oval 7"/>
            <p:cNvSpPr>
              <a:spLocks noChangeArrowheads="1"/>
            </p:cNvSpPr>
            <p:nvPr/>
          </p:nvSpPr>
          <p:spPr bwMode="auto">
            <a:xfrm rot="-63699">
              <a:off x="5899150" y="1593850"/>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solidFill>
                    <a:srgbClr val="FF0000"/>
                  </a:solidFill>
                  <a:latin typeface="Times New Roman" panose="02020603050405020304" pitchFamily="18" charset="0"/>
                </a:rPr>
                <a:t>1</a:t>
              </a:r>
            </a:p>
          </p:txBody>
        </p:sp>
        <p:sp>
          <p:nvSpPr>
            <p:cNvPr id="14345" name="Oval 8"/>
            <p:cNvSpPr>
              <a:spLocks noChangeArrowheads="1"/>
            </p:cNvSpPr>
            <p:nvPr/>
          </p:nvSpPr>
          <p:spPr bwMode="auto">
            <a:xfrm rot="-63699">
              <a:off x="4922838" y="2373313"/>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solidFill>
                    <a:srgbClr val="FF0000"/>
                  </a:solidFill>
                  <a:latin typeface="Times New Roman" panose="02020603050405020304" pitchFamily="18" charset="0"/>
                </a:rPr>
                <a:t>2</a:t>
              </a:r>
            </a:p>
          </p:txBody>
        </p:sp>
        <p:sp>
          <p:nvSpPr>
            <p:cNvPr id="14346" name="Oval 9"/>
            <p:cNvSpPr>
              <a:spLocks noChangeArrowheads="1"/>
            </p:cNvSpPr>
            <p:nvPr/>
          </p:nvSpPr>
          <p:spPr bwMode="auto">
            <a:xfrm rot="-63699">
              <a:off x="7440613" y="2555875"/>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solidFill>
                    <a:srgbClr val="FF0000"/>
                  </a:solidFill>
                  <a:latin typeface="Times New Roman" panose="02020603050405020304" pitchFamily="18" charset="0"/>
                </a:rPr>
                <a:t>3</a:t>
              </a:r>
              <a:endParaRPr lang="en-US" altLang="en-US" sz="2400" b="1" dirty="0">
                <a:latin typeface="Times New Roman" panose="02020603050405020304" pitchFamily="18" charset="0"/>
              </a:endParaRPr>
            </a:p>
          </p:txBody>
        </p:sp>
        <p:sp>
          <p:nvSpPr>
            <p:cNvPr id="14347" name="Oval 10"/>
            <p:cNvSpPr>
              <a:spLocks noChangeArrowheads="1"/>
            </p:cNvSpPr>
            <p:nvPr/>
          </p:nvSpPr>
          <p:spPr bwMode="auto">
            <a:xfrm rot="21536301">
              <a:off x="5434013" y="5260975"/>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solidFill>
                    <a:srgbClr val="FF0000"/>
                  </a:solidFill>
                  <a:latin typeface="Times New Roman" panose="02020603050405020304" pitchFamily="18" charset="0"/>
                </a:rPr>
                <a:t>10</a:t>
              </a:r>
            </a:p>
          </p:txBody>
        </p:sp>
        <p:sp>
          <p:nvSpPr>
            <p:cNvPr id="14348" name="Oval 11"/>
            <p:cNvSpPr>
              <a:spLocks noChangeArrowheads="1"/>
            </p:cNvSpPr>
            <p:nvPr/>
          </p:nvSpPr>
          <p:spPr bwMode="auto">
            <a:xfrm rot="-63699">
              <a:off x="5414963" y="4270375"/>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solidFill>
                    <a:srgbClr val="FF0000"/>
                  </a:solidFill>
                  <a:latin typeface="Times New Roman" panose="02020603050405020304" pitchFamily="18" charset="0"/>
                </a:rPr>
                <a:t>5</a:t>
              </a:r>
            </a:p>
          </p:txBody>
        </p:sp>
        <p:sp>
          <p:nvSpPr>
            <p:cNvPr id="14349" name="Oval 12"/>
            <p:cNvSpPr>
              <a:spLocks noChangeArrowheads="1"/>
            </p:cNvSpPr>
            <p:nvPr/>
          </p:nvSpPr>
          <p:spPr bwMode="auto">
            <a:xfrm rot="-63699">
              <a:off x="4097338" y="3074988"/>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solidFill>
                    <a:srgbClr val="FF0000"/>
                  </a:solidFill>
                  <a:latin typeface="Times New Roman" panose="02020603050405020304" pitchFamily="18" charset="0"/>
                </a:rPr>
                <a:t>4</a:t>
              </a:r>
              <a:endParaRPr lang="en-US" altLang="en-US" sz="2400" b="1" dirty="0">
                <a:solidFill>
                  <a:srgbClr val="009900"/>
                </a:solidFill>
                <a:latin typeface="Times New Roman" panose="02020603050405020304" pitchFamily="18" charset="0"/>
              </a:endParaRPr>
            </a:p>
          </p:txBody>
        </p:sp>
        <p:sp>
          <p:nvSpPr>
            <p:cNvPr id="14350" name="Oval 13"/>
            <p:cNvSpPr>
              <a:spLocks noChangeArrowheads="1"/>
            </p:cNvSpPr>
            <p:nvPr/>
          </p:nvSpPr>
          <p:spPr bwMode="auto">
            <a:xfrm rot="-63699">
              <a:off x="4117975" y="4217988"/>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solidFill>
                    <a:srgbClr val="FF0000"/>
                  </a:solidFill>
                  <a:latin typeface="Times New Roman" panose="02020603050405020304" pitchFamily="18" charset="0"/>
                </a:rPr>
                <a:t>9</a:t>
              </a:r>
            </a:p>
          </p:txBody>
        </p:sp>
        <p:sp>
          <p:nvSpPr>
            <p:cNvPr id="14351" name="Oval 14"/>
            <p:cNvSpPr>
              <a:spLocks noChangeArrowheads="1"/>
            </p:cNvSpPr>
            <p:nvPr/>
          </p:nvSpPr>
          <p:spPr bwMode="auto">
            <a:xfrm rot="21536301">
              <a:off x="3756025" y="5214938"/>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solidFill>
                    <a:srgbClr val="FF0000"/>
                  </a:solidFill>
                  <a:latin typeface="Times New Roman" panose="02020603050405020304" pitchFamily="18" charset="0"/>
                </a:rPr>
                <a:t>12</a:t>
              </a:r>
            </a:p>
          </p:txBody>
        </p:sp>
        <p:sp>
          <p:nvSpPr>
            <p:cNvPr id="14352" name="Oval 15"/>
            <p:cNvSpPr>
              <a:spLocks noChangeArrowheads="1"/>
            </p:cNvSpPr>
            <p:nvPr/>
          </p:nvSpPr>
          <p:spPr bwMode="auto">
            <a:xfrm rot="-63699">
              <a:off x="2697163" y="5692775"/>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solidFill>
                    <a:srgbClr val="FF0000"/>
                  </a:solidFill>
                  <a:latin typeface="Times New Roman" panose="02020603050405020304" pitchFamily="18" charset="0"/>
                </a:rPr>
                <a:t>8</a:t>
              </a:r>
              <a:endParaRPr lang="en-US" altLang="en-US" sz="2400" b="1" dirty="0">
                <a:latin typeface="Times New Roman" panose="02020603050405020304" pitchFamily="18" charset="0"/>
              </a:endParaRPr>
            </a:p>
          </p:txBody>
        </p:sp>
        <p:sp>
          <p:nvSpPr>
            <p:cNvPr id="14353" name="Oval 16"/>
            <p:cNvSpPr>
              <a:spLocks noChangeArrowheads="1"/>
            </p:cNvSpPr>
            <p:nvPr/>
          </p:nvSpPr>
          <p:spPr bwMode="auto">
            <a:xfrm rot="-63699">
              <a:off x="3319463" y="6365875"/>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solidFill>
                    <a:srgbClr val="FF0000"/>
                  </a:solidFill>
                  <a:latin typeface="Times New Roman" panose="02020603050405020304" pitchFamily="18" charset="0"/>
                </a:rPr>
                <a:t>13</a:t>
              </a:r>
              <a:endParaRPr lang="en-US" altLang="en-US" sz="2800" b="1" dirty="0">
                <a:solidFill>
                  <a:srgbClr val="FF0000"/>
                </a:solidFill>
                <a:latin typeface="Times New Roman" panose="02020603050405020304" pitchFamily="18" charset="0"/>
              </a:endParaRPr>
            </a:p>
          </p:txBody>
        </p:sp>
        <p:sp>
          <p:nvSpPr>
            <p:cNvPr id="14354" name="Oval 17"/>
            <p:cNvSpPr>
              <a:spLocks noChangeArrowheads="1"/>
            </p:cNvSpPr>
            <p:nvPr/>
          </p:nvSpPr>
          <p:spPr bwMode="auto">
            <a:xfrm rot="-63699">
              <a:off x="7459663" y="3546475"/>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solidFill>
                    <a:srgbClr val="FF0000"/>
                  </a:solidFill>
                  <a:latin typeface="Times New Roman" panose="02020603050405020304" pitchFamily="18" charset="0"/>
                </a:rPr>
                <a:t>6</a:t>
              </a:r>
            </a:p>
          </p:txBody>
        </p:sp>
        <p:sp>
          <p:nvSpPr>
            <p:cNvPr id="14355" name="Oval 18"/>
            <p:cNvSpPr>
              <a:spLocks noChangeArrowheads="1"/>
            </p:cNvSpPr>
            <p:nvPr/>
          </p:nvSpPr>
          <p:spPr bwMode="auto">
            <a:xfrm rot="-63699">
              <a:off x="8531225" y="3830638"/>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solidFill>
                    <a:srgbClr val="FF0000"/>
                  </a:solidFill>
                  <a:latin typeface="Times New Roman" panose="02020603050405020304" pitchFamily="18" charset="0"/>
                </a:rPr>
                <a:t>7</a:t>
              </a:r>
              <a:endParaRPr lang="en-US" altLang="en-US" sz="2400" b="1" dirty="0">
                <a:solidFill>
                  <a:srgbClr val="009900"/>
                </a:solidFill>
                <a:latin typeface="Times New Roman" panose="02020603050405020304" pitchFamily="18" charset="0"/>
              </a:endParaRPr>
            </a:p>
          </p:txBody>
        </p:sp>
        <p:sp>
          <p:nvSpPr>
            <p:cNvPr id="14356" name="Oval 19"/>
            <p:cNvSpPr>
              <a:spLocks noChangeArrowheads="1"/>
            </p:cNvSpPr>
            <p:nvPr/>
          </p:nvSpPr>
          <p:spPr bwMode="auto">
            <a:xfrm rot="-63699">
              <a:off x="8548688" y="4745038"/>
              <a:ext cx="3810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400" b="1" dirty="0">
                  <a:solidFill>
                    <a:srgbClr val="FF0000"/>
                  </a:solidFill>
                  <a:latin typeface="Times New Roman" panose="02020603050405020304" pitchFamily="18" charset="0"/>
                </a:rPr>
                <a:t>11</a:t>
              </a:r>
            </a:p>
          </p:txBody>
        </p:sp>
        <p:sp>
          <p:nvSpPr>
            <p:cNvPr id="14357" name="Line 20"/>
            <p:cNvSpPr>
              <a:spLocks noChangeShapeType="1"/>
            </p:cNvSpPr>
            <p:nvPr/>
          </p:nvSpPr>
          <p:spPr bwMode="auto">
            <a:xfrm rot="21536301" flipH="1">
              <a:off x="5297488" y="1982788"/>
              <a:ext cx="68580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58" name="Line 21"/>
            <p:cNvSpPr>
              <a:spLocks noChangeShapeType="1"/>
            </p:cNvSpPr>
            <p:nvPr/>
          </p:nvSpPr>
          <p:spPr bwMode="auto">
            <a:xfrm rot="21536301" flipH="1">
              <a:off x="4470400" y="2686050"/>
              <a:ext cx="45720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59" name="Line 22"/>
            <p:cNvSpPr>
              <a:spLocks noChangeShapeType="1"/>
            </p:cNvSpPr>
            <p:nvPr/>
          </p:nvSpPr>
          <p:spPr bwMode="auto">
            <a:xfrm rot="-63699">
              <a:off x="4260850" y="3455988"/>
              <a:ext cx="0" cy="762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60" name="Line 23"/>
            <p:cNvSpPr>
              <a:spLocks noChangeShapeType="1"/>
            </p:cNvSpPr>
            <p:nvPr/>
          </p:nvSpPr>
          <p:spPr bwMode="auto">
            <a:xfrm rot="21536301" flipH="1">
              <a:off x="4051300" y="4602163"/>
              <a:ext cx="152400" cy="53340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61" name="Line 24"/>
            <p:cNvSpPr>
              <a:spLocks noChangeShapeType="1"/>
            </p:cNvSpPr>
            <p:nvPr/>
          </p:nvSpPr>
          <p:spPr bwMode="auto">
            <a:xfrm rot="21536301" flipH="1">
              <a:off x="3073400" y="5529263"/>
              <a:ext cx="685800" cy="152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62" name="Line 25"/>
            <p:cNvSpPr>
              <a:spLocks noChangeShapeType="1"/>
            </p:cNvSpPr>
            <p:nvPr/>
          </p:nvSpPr>
          <p:spPr bwMode="auto">
            <a:xfrm rot="-63699">
              <a:off x="3008313" y="6067425"/>
              <a:ext cx="3048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63" name="Line 26"/>
            <p:cNvSpPr>
              <a:spLocks noChangeShapeType="1"/>
            </p:cNvSpPr>
            <p:nvPr/>
          </p:nvSpPr>
          <p:spPr bwMode="auto">
            <a:xfrm rot="-63699">
              <a:off x="4489450" y="3443288"/>
              <a:ext cx="990600" cy="83820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64" name="Line 27"/>
            <p:cNvSpPr>
              <a:spLocks noChangeShapeType="1"/>
            </p:cNvSpPr>
            <p:nvPr/>
          </p:nvSpPr>
          <p:spPr bwMode="auto">
            <a:xfrm rot="-63699">
              <a:off x="5576888" y="4727575"/>
              <a:ext cx="0" cy="457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65" name="Line 28"/>
            <p:cNvSpPr>
              <a:spLocks noChangeShapeType="1"/>
            </p:cNvSpPr>
            <p:nvPr/>
          </p:nvSpPr>
          <p:spPr bwMode="auto">
            <a:xfrm rot="-63699">
              <a:off x="6289675" y="1884363"/>
              <a:ext cx="1143000" cy="762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66" name="Line 29"/>
            <p:cNvSpPr>
              <a:spLocks noChangeShapeType="1"/>
            </p:cNvSpPr>
            <p:nvPr/>
          </p:nvSpPr>
          <p:spPr bwMode="auto">
            <a:xfrm rot="-63699">
              <a:off x="7680325" y="3011488"/>
              <a:ext cx="0" cy="533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67" name="Line 30"/>
            <p:cNvSpPr>
              <a:spLocks noChangeShapeType="1"/>
            </p:cNvSpPr>
            <p:nvPr/>
          </p:nvSpPr>
          <p:spPr bwMode="auto">
            <a:xfrm rot="-63699">
              <a:off x="7842250" y="3765550"/>
              <a:ext cx="609600" cy="15240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68" name="Line 31"/>
            <p:cNvSpPr>
              <a:spLocks noChangeShapeType="1"/>
            </p:cNvSpPr>
            <p:nvPr/>
          </p:nvSpPr>
          <p:spPr bwMode="auto">
            <a:xfrm rot="-63699">
              <a:off x="8693150" y="4289425"/>
              <a:ext cx="0" cy="3810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69" name="Line 32"/>
            <p:cNvSpPr>
              <a:spLocks noChangeShapeType="1"/>
            </p:cNvSpPr>
            <p:nvPr/>
          </p:nvSpPr>
          <p:spPr bwMode="auto">
            <a:xfrm rot="-63699" flipH="1" flipV="1">
              <a:off x="7834313" y="2925763"/>
              <a:ext cx="838200" cy="914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70" name="Line 33"/>
            <p:cNvSpPr>
              <a:spLocks noChangeShapeType="1"/>
            </p:cNvSpPr>
            <p:nvPr/>
          </p:nvSpPr>
          <p:spPr bwMode="auto">
            <a:xfrm rot="21536301" flipV="1">
              <a:off x="3538538" y="5676900"/>
              <a:ext cx="381000" cy="68580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71" name="Line 34"/>
            <p:cNvSpPr>
              <a:spLocks noChangeShapeType="1"/>
            </p:cNvSpPr>
            <p:nvPr/>
          </p:nvSpPr>
          <p:spPr bwMode="auto">
            <a:xfrm rot="21536301" flipV="1">
              <a:off x="2901950" y="3470275"/>
              <a:ext cx="1219200" cy="2209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72" name="Line 35"/>
            <p:cNvSpPr>
              <a:spLocks noChangeShapeType="1"/>
            </p:cNvSpPr>
            <p:nvPr/>
          </p:nvSpPr>
          <p:spPr bwMode="auto">
            <a:xfrm rot="-63699" flipH="1" flipV="1">
              <a:off x="5307013" y="2655888"/>
              <a:ext cx="2133600" cy="15240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73" name="Line 36"/>
            <p:cNvSpPr>
              <a:spLocks noChangeShapeType="1"/>
            </p:cNvSpPr>
            <p:nvPr/>
          </p:nvSpPr>
          <p:spPr bwMode="auto">
            <a:xfrm rot="21536301" flipH="1">
              <a:off x="5781675" y="2955925"/>
              <a:ext cx="1676400" cy="1371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74" name="Line 37"/>
            <p:cNvSpPr>
              <a:spLocks noChangeShapeType="1"/>
            </p:cNvSpPr>
            <p:nvPr/>
          </p:nvSpPr>
          <p:spPr bwMode="auto">
            <a:xfrm rot="21536301" flipH="1">
              <a:off x="3690938" y="5584825"/>
              <a:ext cx="1752600" cy="76200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000"/>
            </a:p>
          </p:txBody>
        </p:sp>
        <p:sp>
          <p:nvSpPr>
            <p:cNvPr id="14375" name="Text Box 38"/>
            <p:cNvSpPr txBox="1">
              <a:spLocks noChangeArrowheads="1"/>
            </p:cNvSpPr>
            <p:nvPr/>
          </p:nvSpPr>
          <p:spPr bwMode="auto">
            <a:xfrm>
              <a:off x="6662266" y="1461007"/>
              <a:ext cx="393056" cy="58477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dirty="0">
                  <a:solidFill>
                    <a:srgbClr val="FF0000"/>
                  </a:solidFill>
                  <a:latin typeface="Calibri" panose="020F0502020204030204" pitchFamily="34" charset="0"/>
                </a:rPr>
                <a:t>0</a:t>
              </a:r>
              <a:endParaRPr lang="en-US" altLang="en-US" sz="3200" dirty="0">
                <a:latin typeface="Calibri" panose="020F0502020204030204" pitchFamily="34" charset="0"/>
              </a:endParaRPr>
            </a:p>
          </p:txBody>
        </p:sp>
        <p:sp>
          <p:nvSpPr>
            <p:cNvPr id="14376" name="Text Box 39"/>
            <p:cNvSpPr txBox="1">
              <a:spLocks noChangeArrowheads="1"/>
            </p:cNvSpPr>
            <p:nvPr/>
          </p:nvSpPr>
          <p:spPr bwMode="auto">
            <a:xfrm>
              <a:off x="8033866" y="2451607"/>
              <a:ext cx="393056" cy="58477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dirty="0">
                  <a:solidFill>
                    <a:srgbClr val="009900"/>
                  </a:solidFill>
                  <a:latin typeface="Calibri" panose="020F0502020204030204" pitchFamily="34" charset="0"/>
                </a:rPr>
                <a:t>1</a:t>
              </a:r>
              <a:endParaRPr lang="en-US" altLang="en-US" sz="3200" dirty="0">
                <a:latin typeface="Calibri" panose="020F0502020204030204" pitchFamily="34" charset="0"/>
              </a:endParaRPr>
            </a:p>
          </p:txBody>
        </p:sp>
        <p:sp>
          <p:nvSpPr>
            <p:cNvPr id="14377" name="Text Box 40"/>
            <p:cNvSpPr txBox="1">
              <a:spLocks noChangeArrowheads="1"/>
            </p:cNvSpPr>
            <p:nvPr/>
          </p:nvSpPr>
          <p:spPr bwMode="auto">
            <a:xfrm>
              <a:off x="9291166" y="3853370"/>
              <a:ext cx="393056" cy="58477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dirty="0">
                  <a:solidFill>
                    <a:schemeClr val="accent5">
                      <a:lumMod val="75000"/>
                    </a:schemeClr>
                  </a:solidFill>
                  <a:latin typeface="Calibri" panose="020F0502020204030204" pitchFamily="34" charset="0"/>
                </a:rPr>
                <a:t>2</a:t>
              </a:r>
            </a:p>
          </p:txBody>
        </p:sp>
        <p:sp>
          <p:nvSpPr>
            <p:cNvPr id="14378" name="Text Box 41"/>
            <p:cNvSpPr txBox="1">
              <a:spLocks noChangeArrowheads="1"/>
            </p:cNvSpPr>
            <p:nvPr/>
          </p:nvSpPr>
          <p:spPr bwMode="auto">
            <a:xfrm>
              <a:off x="9100666" y="4585207"/>
              <a:ext cx="393056" cy="58477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dirty="0">
                  <a:solidFill>
                    <a:schemeClr val="accent6">
                      <a:lumMod val="75000"/>
                    </a:schemeClr>
                  </a:solidFill>
                  <a:latin typeface="Calibri" panose="020F0502020204030204" pitchFamily="34" charset="0"/>
                </a:rPr>
                <a:t>3</a:t>
              </a:r>
            </a:p>
          </p:txBody>
        </p:sp>
        <p:sp>
          <p:nvSpPr>
            <p:cNvPr id="14379" name="Text Box 42"/>
            <p:cNvSpPr txBox="1">
              <a:spLocks noChangeArrowheads="1"/>
            </p:cNvSpPr>
            <p:nvPr/>
          </p:nvSpPr>
          <p:spPr bwMode="auto">
            <a:xfrm>
              <a:off x="4107980" y="6109207"/>
              <a:ext cx="393056" cy="584775"/>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3200" dirty="0">
                  <a:solidFill>
                    <a:schemeClr val="accent4">
                      <a:lumMod val="75000"/>
                    </a:schemeClr>
                  </a:solidFill>
                  <a:latin typeface="Calibri" panose="020F0502020204030204" pitchFamily="34" charset="0"/>
                </a:rPr>
                <a:t>4</a:t>
              </a:r>
            </a:p>
          </p:txBody>
        </p:sp>
        <p:sp>
          <p:nvSpPr>
            <p:cNvPr id="14380" name="Text Box 43"/>
            <p:cNvSpPr txBox="1">
              <a:spLocks noChangeArrowheads="1"/>
            </p:cNvSpPr>
            <p:nvPr/>
          </p:nvSpPr>
          <p:spPr bwMode="auto">
            <a:xfrm>
              <a:off x="5031616" y="5864553"/>
              <a:ext cx="4884671" cy="523220"/>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sz="2800" dirty="0">
                  <a:latin typeface="Calibri" panose="020F0502020204030204" pitchFamily="34" charset="0"/>
                </a:rPr>
                <a:t>can label by distances from start</a:t>
              </a:r>
              <a:endParaRPr lang="en-US" altLang="en-US" sz="3200" dirty="0">
                <a:latin typeface="Calibri" panose="020F0502020204030204" pitchFamily="34" charset="0"/>
              </a:endParaRPr>
            </a:p>
          </p:txBody>
        </p:sp>
      </p:grpSp>
      <p:sp>
        <p:nvSpPr>
          <p:cNvPr id="14381" name="Text Box 44"/>
          <p:cNvSpPr txBox="1">
            <a:spLocks noChangeArrowheads="1"/>
          </p:cNvSpPr>
          <p:nvPr/>
        </p:nvSpPr>
        <p:spPr bwMode="auto">
          <a:xfrm>
            <a:off x="1013988" y="1781497"/>
            <a:ext cx="3039165" cy="830997"/>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2857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400" dirty="0">
                <a:latin typeface="Calibri" panose="020F0502020204030204" pitchFamily="34" charset="0"/>
              </a:rPr>
              <a:t>Tree gives shortest </a:t>
            </a:r>
          </a:p>
          <a:p>
            <a:r>
              <a:rPr lang="en-US" altLang="en-US" sz="2400" dirty="0">
                <a:latin typeface="Calibri" panose="020F0502020204030204" pitchFamily="34" charset="0"/>
              </a:rPr>
              <a:t>paths from start vertex</a:t>
            </a:r>
            <a:endParaRPr lang="en-US" altLang="en-US" sz="280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55F9A92-617E-4944-90E7-932BDDB23A14}"/>
                  </a:ext>
                </a:extLst>
              </p:cNvPr>
              <p:cNvSpPr txBox="1"/>
              <p:nvPr/>
            </p:nvSpPr>
            <p:spPr>
              <a:xfrm>
                <a:off x="10598749" y="1276691"/>
                <a:ext cx="6419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𝑳</m:t>
                          </m:r>
                        </m:e>
                        <m:sub>
                          <m:r>
                            <a:rPr lang="en-US" sz="2800" b="1" i="1" smtClean="0">
                              <a:solidFill>
                                <a:srgbClr val="FF0000"/>
                              </a:solidFill>
                              <a:latin typeface="Cambria Math" panose="02040503050406030204" pitchFamily="18" charset="0"/>
                            </a:rPr>
                            <m:t>𝟎</m:t>
                          </m:r>
                        </m:sub>
                      </m:sSub>
                    </m:oMath>
                  </m:oMathPara>
                </a14:m>
                <a:endParaRPr lang="en-US" b="1" dirty="0"/>
              </a:p>
            </p:txBody>
          </p:sp>
        </mc:Choice>
        <mc:Fallback xmlns="">
          <p:sp>
            <p:nvSpPr>
              <p:cNvPr id="3" name="TextBox 2">
                <a:extLst>
                  <a:ext uri="{FF2B5EF4-FFF2-40B4-BE49-F238E27FC236}">
                    <a16:creationId xmlns:a16="http://schemas.microsoft.com/office/drawing/2014/main" id="{755F9A92-617E-4944-90E7-932BDDB23A14}"/>
                  </a:ext>
                </a:extLst>
              </p:cNvPr>
              <p:cNvSpPr txBox="1">
                <a:spLocks noRot="1" noChangeAspect="1" noMove="1" noResize="1" noEditPoints="1" noAdjustHandles="1" noChangeArrowheads="1" noChangeShapeType="1" noTextEdit="1"/>
              </p:cNvSpPr>
              <p:nvPr/>
            </p:nvSpPr>
            <p:spPr>
              <a:xfrm>
                <a:off x="10598749" y="1276691"/>
                <a:ext cx="641971"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29B0988-B9E0-4EFC-9D99-2664704DFD6E}"/>
                  </a:ext>
                </a:extLst>
              </p:cNvPr>
              <p:cNvSpPr txBox="1"/>
              <p:nvPr/>
            </p:nvSpPr>
            <p:spPr>
              <a:xfrm>
                <a:off x="10598749" y="2261987"/>
                <a:ext cx="6419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accent6">
                                  <a:lumMod val="75000"/>
                                </a:schemeClr>
                              </a:solidFill>
                              <a:latin typeface="Cambria Math" panose="02040503050406030204" pitchFamily="18" charset="0"/>
                            </a:rPr>
                          </m:ctrlPr>
                        </m:sSubPr>
                        <m:e>
                          <m:r>
                            <a:rPr lang="en-US" sz="2800" b="1" i="1" smtClean="0">
                              <a:solidFill>
                                <a:schemeClr val="accent6">
                                  <a:lumMod val="75000"/>
                                </a:schemeClr>
                              </a:solidFill>
                              <a:latin typeface="Cambria Math" panose="02040503050406030204" pitchFamily="18" charset="0"/>
                            </a:rPr>
                            <m:t>𝑳</m:t>
                          </m:r>
                        </m:e>
                        <m:sub>
                          <m:r>
                            <a:rPr lang="en-US" sz="2800" b="1" i="1" smtClean="0">
                              <a:solidFill>
                                <a:schemeClr val="accent6">
                                  <a:lumMod val="75000"/>
                                </a:schemeClr>
                              </a:solidFill>
                              <a:latin typeface="Cambria Math" panose="02040503050406030204" pitchFamily="18" charset="0"/>
                            </a:rPr>
                            <m:t>𝟏</m:t>
                          </m:r>
                        </m:sub>
                      </m:sSub>
                    </m:oMath>
                  </m:oMathPara>
                </a14:m>
                <a:endParaRPr lang="en-US" b="1" dirty="0"/>
              </a:p>
            </p:txBody>
          </p:sp>
        </mc:Choice>
        <mc:Fallback xmlns="">
          <p:sp>
            <p:nvSpPr>
              <p:cNvPr id="48" name="TextBox 47">
                <a:extLst>
                  <a:ext uri="{FF2B5EF4-FFF2-40B4-BE49-F238E27FC236}">
                    <a16:creationId xmlns:a16="http://schemas.microsoft.com/office/drawing/2014/main" id="{D29B0988-B9E0-4EFC-9D99-2664704DFD6E}"/>
                  </a:ext>
                </a:extLst>
              </p:cNvPr>
              <p:cNvSpPr txBox="1">
                <a:spLocks noRot="1" noChangeAspect="1" noMove="1" noResize="1" noEditPoints="1" noAdjustHandles="1" noChangeArrowheads="1" noChangeShapeType="1" noTextEdit="1"/>
              </p:cNvSpPr>
              <p:nvPr/>
            </p:nvSpPr>
            <p:spPr>
              <a:xfrm>
                <a:off x="10598749" y="2261987"/>
                <a:ext cx="64197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9B86008-0D53-4D9E-BA9D-2EBF16AE53BE}"/>
                  </a:ext>
                </a:extLst>
              </p:cNvPr>
              <p:cNvSpPr txBox="1"/>
              <p:nvPr/>
            </p:nvSpPr>
            <p:spPr>
              <a:xfrm>
                <a:off x="10598749" y="3358662"/>
                <a:ext cx="6419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accent5"/>
                              </a:solidFill>
                              <a:latin typeface="Cambria Math" panose="02040503050406030204" pitchFamily="18" charset="0"/>
                            </a:rPr>
                          </m:ctrlPr>
                        </m:sSubPr>
                        <m:e>
                          <m:r>
                            <a:rPr lang="en-US" sz="2800" b="1" i="1" smtClean="0">
                              <a:solidFill>
                                <a:schemeClr val="accent5"/>
                              </a:solidFill>
                              <a:latin typeface="Cambria Math" panose="02040503050406030204" pitchFamily="18" charset="0"/>
                            </a:rPr>
                            <m:t>𝑳</m:t>
                          </m:r>
                        </m:e>
                        <m:sub>
                          <m:r>
                            <a:rPr lang="en-US" sz="2800" b="1" i="1" smtClean="0">
                              <a:solidFill>
                                <a:schemeClr val="accent5"/>
                              </a:solidFill>
                              <a:latin typeface="Cambria Math" panose="02040503050406030204" pitchFamily="18" charset="0"/>
                            </a:rPr>
                            <m:t>𝟐</m:t>
                          </m:r>
                        </m:sub>
                      </m:sSub>
                    </m:oMath>
                  </m:oMathPara>
                </a14:m>
                <a:endParaRPr lang="en-US" b="1" dirty="0"/>
              </a:p>
            </p:txBody>
          </p:sp>
        </mc:Choice>
        <mc:Fallback xmlns="">
          <p:sp>
            <p:nvSpPr>
              <p:cNvPr id="49" name="TextBox 48">
                <a:extLst>
                  <a:ext uri="{FF2B5EF4-FFF2-40B4-BE49-F238E27FC236}">
                    <a16:creationId xmlns:a16="http://schemas.microsoft.com/office/drawing/2014/main" id="{89B86008-0D53-4D9E-BA9D-2EBF16AE53BE}"/>
                  </a:ext>
                </a:extLst>
              </p:cNvPr>
              <p:cNvSpPr txBox="1">
                <a:spLocks noRot="1" noChangeAspect="1" noMove="1" noResize="1" noEditPoints="1" noAdjustHandles="1" noChangeArrowheads="1" noChangeShapeType="1" noTextEdit="1"/>
              </p:cNvSpPr>
              <p:nvPr/>
            </p:nvSpPr>
            <p:spPr>
              <a:xfrm>
                <a:off x="10598749" y="3358662"/>
                <a:ext cx="641971"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12D23C8-B50D-46EC-BBA5-20AFA12156EB}"/>
                  </a:ext>
                </a:extLst>
              </p:cNvPr>
              <p:cNvSpPr txBox="1"/>
              <p:nvPr/>
            </p:nvSpPr>
            <p:spPr>
              <a:xfrm>
                <a:off x="10598749" y="4470556"/>
                <a:ext cx="6419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accent6">
                                  <a:lumMod val="75000"/>
                                </a:schemeClr>
                              </a:solidFill>
                              <a:latin typeface="Cambria Math" panose="02040503050406030204" pitchFamily="18" charset="0"/>
                            </a:rPr>
                          </m:ctrlPr>
                        </m:sSubPr>
                        <m:e>
                          <m:r>
                            <a:rPr lang="en-US" sz="2800" b="1" i="1" smtClean="0">
                              <a:solidFill>
                                <a:schemeClr val="accent6">
                                  <a:lumMod val="75000"/>
                                </a:schemeClr>
                              </a:solidFill>
                              <a:latin typeface="Cambria Math" panose="02040503050406030204" pitchFamily="18" charset="0"/>
                            </a:rPr>
                            <m:t>𝑳</m:t>
                          </m:r>
                        </m:e>
                        <m:sub>
                          <m:r>
                            <a:rPr lang="en-US" sz="2800" b="1" i="1" smtClean="0">
                              <a:solidFill>
                                <a:schemeClr val="accent6">
                                  <a:lumMod val="75000"/>
                                </a:schemeClr>
                              </a:solidFill>
                              <a:latin typeface="Cambria Math" panose="02040503050406030204" pitchFamily="18" charset="0"/>
                            </a:rPr>
                            <m:t>𝟑</m:t>
                          </m:r>
                        </m:sub>
                      </m:sSub>
                    </m:oMath>
                  </m:oMathPara>
                </a14:m>
                <a:endParaRPr lang="en-US" b="1" dirty="0"/>
              </a:p>
            </p:txBody>
          </p:sp>
        </mc:Choice>
        <mc:Fallback xmlns="">
          <p:sp>
            <p:nvSpPr>
              <p:cNvPr id="50" name="TextBox 49">
                <a:extLst>
                  <a:ext uri="{FF2B5EF4-FFF2-40B4-BE49-F238E27FC236}">
                    <a16:creationId xmlns:a16="http://schemas.microsoft.com/office/drawing/2014/main" id="{512D23C8-B50D-46EC-BBA5-20AFA12156EB}"/>
                  </a:ext>
                </a:extLst>
              </p:cNvPr>
              <p:cNvSpPr txBox="1">
                <a:spLocks noRot="1" noChangeAspect="1" noMove="1" noResize="1" noEditPoints="1" noAdjustHandles="1" noChangeArrowheads="1" noChangeShapeType="1" noTextEdit="1"/>
              </p:cNvSpPr>
              <p:nvPr/>
            </p:nvSpPr>
            <p:spPr>
              <a:xfrm>
                <a:off x="10598749" y="4470556"/>
                <a:ext cx="641971"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D9271F5-E199-4608-95E8-821127A36326}"/>
                  </a:ext>
                </a:extLst>
              </p:cNvPr>
              <p:cNvSpPr txBox="1"/>
              <p:nvPr/>
            </p:nvSpPr>
            <p:spPr>
              <a:xfrm>
                <a:off x="10598749" y="5631346"/>
                <a:ext cx="6419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chemeClr val="accent4">
                                  <a:lumMod val="75000"/>
                                </a:schemeClr>
                              </a:solidFill>
                              <a:latin typeface="Cambria Math" panose="02040503050406030204" pitchFamily="18" charset="0"/>
                            </a:rPr>
                          </m:ctrlPr>
                        </m:sSubPr>
                        <m:e>
                          <m:r>
                            <a:rPr lang="en-US" sz="2800" b="1" i="1" smtClean="0">
                              <a:solidFill>
                                <a:schemeClr val="accent4">
                                  <a:lumMod val="75000"/>
                                </a:schemeClr>
                              </a:solidFill>
                              <a:latin typeface="Cambria Math" panose="02040503050406030204" pitchFamily="18" charset="0"/>
                            </a:rPr>
                            <m:t>𝑳</m:t>
                          </m:r>
                        </m:e>
                        <m:sub>
                          <m:r>
                            <a:rPr lang="en-US" sz="2800" b="1" i="1" smtClean="0">
                              <a:solidFill>
                                <a:schemeClr val="accent4">
                                  <a:lumMod val="75000"/>
                                </a:schemeClr>
                              </a:solidFill>
                              <a:latin typeface="Cambria Math" panose="02040503050406030204" pitchFamily="18" charset="0"/>
                            </a:rPr>
                            <m:t>𝟒</m:t>
                          </m:r>
                        </m:sub>
                      </m:sSub>
                    </m:oMath>
                  </m:oMathPara>
                </a14:m>
                <a:endParaRPr lang="en-US" b="1" dirty="0"/>
              </a:p>
            </p:txBody>
          </p:sp>
        </mc:Choice>
        <mc:Fallback xmlns="">
          <p:sp>
            <p:nvSpPr>
              <p:cNvPr id="51" name="TextBox 50">
                <a:extLst>
                  <a:ext uri="{FF2B5EF4-FFF2-40B4-BE49-F238E27FC236}">
                    <a16:creationId xmlns:a16="http://schemas.microsoft.com/office/drawing/2014/main" id="{9D9271F5-E199-4608-95E8-821127A36326}"/>
                  </a:ext>
                </a:extLst>
              </p:cNvPr>
              <p:cNvSpPr txBox="1">
                <a:spLocks noRot="1" noChangeAspect="1" noMove="1" noResize="1" noEditPoints="1" noAdjustHandles="1" noChangeArrowheads="1" noChangeShapeType="1" noTextEdit="1"/>
              </p:cNvSpPr>
              <p:nvPr/>
            </p:nvSpPr>
            <p:spPr>
              <a:xfrm>
                <a:off x="10598749" y="5631346"/>
                <a:ext cx="641971"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2453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A5180-8BEC-9EBF-59FC-15635A59BB7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C7429BE-C44A-980D-2606-97AF7DF43D9D}"/>
                  </a:ext>
                </a:extLst>
              </p:cNvPr>
              <p:cNvSpPr>
                <a:spLocks noGrp="1"/>
              </p:cNvSpPr>
              <p:nvPr>
                <p:ph type="title"/>
              </p:nvPr>
            </p:nvSpPr>
            <p:spPr/>
            <p:txBody>
              <a:bodyPr/>
              <a:lstStyle/>
              <a:p>
                <a:r>
                  <a:rPr lang="en-US" dirty="0"/>
                  <a:t>What if we reverse the order of </a:t>
                </a:r>
                <a14:m>
                  <m:oMath xmlns:m="http://schemas.openxmlformats.org/officeDocument/2006/math">
                    <m:r>
                      <a:rPr lang="en-US" b="0" i="1" smtClean="0">
                        <a:latin typeface="Cambria Math" panose="02040503050406030204" pitchFamily="18" charset="0"/>
                      </a:rPr>
                      <m:t>𝑃</m:t>
                    </m:r>
                  </m:oMath>
                </a14:m>
                <a:r>
                  <a:rPr lang="en-US" dirty="0"/>
                  <a:t>?</a:t>
                </a:r>
              </a:p>
            </p:txBody>
          </p:sp>
        </mc:Choice>
        <mc:Fallback xmlns="">
          <p:sp>
            <p:nvSpPr>
              <p:cNvPr id="2" name="Title 1">
                <a:extLst>
                  <a:ext uri="{FF2B5EF4-FFF2-40B4-BE49-F238E27FC236}">
                    <a16:creationId xmlns:a16="http://schemas.microsoft.com/office/drawing/2014/main" id="{3C7429BE-C44A-980D-2606-97AF7DF43D9D}"/>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445B198D-CD15-A46B-9E14-2443E831320A}"/>
              </a:ext>
            </a:extLst>
          </p:cNvPr>
          <p:cNvGrpSpPr/>
          <p:nvPr/>
        </p:nvGrpSpPr>
        <p:grpSpPr>
          <a:xfrm>
            <a:off x="74813" y="4405218"/>
            <a:ext cx="8529648" cy="2547938"/>
            <a:chOff x="1828800" y="3997035"/>
            <a:chExt cx="8529648" cy="2547938"/>
          </a:xfrm>
        </p:grpSpPr>
        <p:grpSp>
          <p:nvGrpSpPr>
            <p:cNvPr id="5" name="Group 4">
              <a:extLst>
                <a:ext uri="{FF2B5EF4-FFF2-40B4-BE49-F238E27FC236}">
                  <a16:creationId xmlns:a16="http://schemas.microsoft.com/office/drawing/2014/main" id="{D52BC983-45D0-BD68-DD69-1CA88AF57F5C}"/>
                </a:ext>
              </a:extLst>
            </p:cNvPr>
            <p:cNvGrpSpPr/>
            <p:nvPr/>
          </p:nvGrpSpPr>
          <p:grpSpPr>
            <a:xfrm>
              <a:off x="1828800" y="3997035"/>
              <a:ext cx="4110048" cy="2547938"/>
              <a:chOff x="1828800" y="3997035"/>
              <a:chExt cx="4110048" cy="2547938"/>
            </a:xfrm>
          </p:grpSpPr>
          <p:sp>
            <p:nvSpPr>
              <p:cNvPr id="30" name="Rectangle 4">
                <a:extLst>
                  <a:ext uri="{FF2B5EF4-FFF2-40B4-BE49-F238E27FC236}">
                    <a16:creationId xmlns:a16="http://schemas.microsoft.com/office/drawing/2014/main" id="{6C10073F-A543-DB4F-FEC1-7C44DFE23EEC}"/>
                  </a:ext>
                </a:extLst>
              </p:cNvPr>
              <p:cNvSpPr>
                <a:spLocks noChangeAspect="1" noChangeArrowheads="1"/>
              </p:cNvSpPr>
              <p:nvPr/>
            </p:nvSpPr>
            <p:spPr bwMode="auto">
              <a:xfrm>
                <a:off x="18430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31" name="Rectangle 5">
                <a:extLst>
                  <a:ext uri="{FF2B5EF4-FFF2-40B4-BE49-F238E27FC236}">
                    <a16:creationId xmlns:a16="http://schemas.microsoft.com/office/drawing/2014/main" id="{933960B4-92FB-B654-7EC3-C8EBE4878A41}"/>
                  </a:ext>
                </a:extLst>
              </p:cNvPr>
              <p:cNvSpPr>
                <a:spLocks noChangeAspect="1" noChangeArrowheads="1"/>
              </p:cNvSpPr>
              <p:nvPr/>
            </p:nvSpPr>
            <p:spPr bwMode="auto">
              <a:xfrm>
                <a:off x="28352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2" name="Rectangle 6">
                <a:extLst>
                  <a:ext uri="{FF2B5EF4-FFF2-40B4-BE49-F238E27FC236}">
                    <a16:creationId xmlns:a16="http://schemas.microsoft.com/office/drawing/2014/main" id="{22DE951C-5ACF-D6EE-2B08-D55D15E82089}"/>
                  </a:ext>
                </a:extLst>
              </p:cNvPr>
              <p:cNvSpPr>
                <a:spLocks noChangeAspect="1" noChangeArrowheads="1"/>
              </p:cNvSpPr>
              <p:nvPr/>
            </p:nvSpPr>
            <p:spPr bwMode="auto">
              <a:xfrm>
                <a:off x="48196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3" name="Rectangle 7">
                <a:extLst>
                  <a:ext uri="{FF2B5EF4-FFF2-40B4-BE49-F238E27FC236}">
                    <a16:creationId xmlns:a16="http://schemas.microsoft.com/office/drawing/2014/main" id="{A460A887-5201-FE56-3F6B-1A0FE66A75DA}"/>
                  </a:ext>
                </a:extLst>
              </p:cNvPr>
              <p:cNvSpPr>
                <a:spLocks noChangeAspect="1" noChangeArrowheads="1"/>
              </p:cNvSpPr>
              <p:nvPr/>
            </p:nvSpPr>
            <p:spPr bwMode="auto">
              <a:xfrm>
                <a:off x="38274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4" name="Rectangle 8">
                <a:extLst>
                  <a:ext uri="{FF2B5EF4-FFF2-40B4-BE49-F238E27FC236}">
                    <a16:creationId xmlns:a16="http://schemas.microsoft.com/office/drawing/2014/main" id="{ADCE28C0-C136-DDDE-49AA-6D79AFF55078}"/>
                  </a:ext>
                </a:extLst>
              </p:cNvPr>
              <p:cNvSpPr>
                <a:spLocks noChangeAspect="1" noChangeArrowheads="1"/>
              </p:cNvSpPr>
              <p:nvPr/>
            </p:nvSpPr>
            <p:spPr bwMode="auto">
              <a:xfrm>
                <a:off x="18430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
            <p:nvSpPr>
              <p:cNvPr id="35" name="Rectangle 9">
                <a:extLst>
                  <a:ext uri="{FF2B5EF4-FFF2-40B4-BE49-F238E27FC236}">
                    <a16:creationId xmlns:a16="http://schemas.microsoft.com/office/drawing/2014/main" id="{326530F7-8A34-B201-05E7-C4A4EDC2BAC3}"/>
                  </a:ext>
                </a:extLst>
              </p:cNvPr>
              <p:cNvSpPr>
                <a:spLocks noChangeAspect="1" noChangeArrowheads="1"/>
              </p:cNvSpPr>
              <p:nvPr/>
            </p:nvSpPr>
            <p:spPr bwMode="auto">
              <a:xfrm>
                <a:off x="28352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6" name="Rectangle 10">
                <a:extLst>
                  <a:ext uri="{FF2B5EF4-FFF2-40B4-BE49-F238E27FC236}">
                    <a16:creationId xmlns:a16="http://schemas.microsoft.com/office/drawing/2014/main" id="{863A3437-D3DC-7D2D-C6F7-91CB9B101665}"/>
                  </a:ext>
                </a:extLst>
              </p:cNvPr>
              <p:cNvSpPr>
                <a:spLocks noChangeAspect="1" noChangeArrowheads="1"/>
              </p:cNvSpPr>
              <p:nvPr/>
            </p:nvSpPr>
            <p:spPr bwMode="auto">
              <a:xfrm>
                <a:off x="48196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7" name="Rectangle 11">
                <a:extLst>
                  <a:ext uri="{FF2B5EF4-FFF2-40B4-BE49-F238E27FC236}">
                    <a16:creationId xmlns:a16="http://schemas.microsoft.com/office/drawing/2014/main" id="{7CEDB1B5-A78A-1B78-0A81-D5298C80E1D0}"/>
                  </a:ext>
                </a:extLst>
              </p:cNvPr>
              <p:cNvSpPr>
                <a:spLocks noChangeAspect="1" noChangeArrowheads="1"/>
              </p:cNvSpPr>
              <p:nvPr/>
            </p:nvSpPr>
            <p:spPr bwMode="auto">
              <a:xfrm>
                <a:off x="38274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8" name="Rectangle 12">
                <a:extLst>
                  <a:ext uri="{FF2B5EF4-FFF2-40B4-BE49-F238E27FC236}">
                    <a16:creationId xmlns:a16="http://schemas.microsoft.com/office/drawing/2014/main" id="{001FE515-80A6-1F50-9EA9-3FDBEE7AC633}"/>
                  </a:ext>
                </a:extLst>
              </p:cNvPr>
              <p:cNvSpPr>
                <a:spLocks noChangeAspect="1" noChangeArrowheads="1"/>
              </p:cNvSpPr>
              <p:nvPr/>
            </p:nvSpPr>
            <p:spPr bwMode="auto">
              <a:xfrm>
                <a:off x="18430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39" name="Rectangle 13">
                <a:extLst>
                  <a:ext uri="{FF2B5EF4-FFF2-40B4-BE49-F238E27FC236}">
                    <a16:creationId xmlns:a16="http://schemas.microsoft.com/office/drawing/2014/main" id="{A746CB14-78B6-C416-64CB-D86BA7E2BE3B}"/>
                  </a:ext>
                </a:extLst>
              </p:cNvPr>
              <p:cNvSpPr>
                <a:spLocks noChangeAspect="1" noChangeArrowheads="1"/>
              </p:cNvSpPr>
              <p:nvPr/>
            </p:nvSpPr>
            <p:spPr bwMode="auto">
              <a:xfrm>
                <a:off x="28352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40" name="Rectangle 14">
                <a:extLst>
                  <a:ext uri="{FF2B5EF4-FFF2-40B4-BE49-F238E27FC236}">
                    <a16:creationId xmlns:a16="http://schemas.microsoft.com/office/drawing/2014/main" id="{20840D97-060C-B31F-E7C4-63DBD299897E}"/>
                  </a:ext>
                </a:extLst>
              </p:cNvPr>
              <p:cNvSpPr>
                <a:spLocks noChangeAspect="1" noChangeArrowheads="1"/>
              </p:cNvSpPr>
              <p:nvPr/>
            </p:nvSpPr>
            <p:spPr bwMode="auto">
              <a:xfrm>
                <a:off x="48196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41" name="Rectangle 15">
                <a:extLst>
                  <a:ext uri="{FF2B5EF4-FFF2-40B4-BE49-F238E27FC236}">
                    <a16:creationId xmlns:a16="http://schemas.microsoft.com/office/drawing/2014/main" id="{46498C63-2198-814E-A8C6-0EDEF7D851C8}"/>
                  </a:ext>
                </a:extLst>
              </p:cNvPr>
              <p:cNvSpPr>
                <a:spLocks noChangeAspect="1" noChangeArrowheads="1"/>
              </p:cNvSpPr>
              <p:nvPr/>
            </p:nvSpPr>
            <p:spPr bwMode="auto">
              <a:xfrm>
                <a:off x="38274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42" name="Rectangle 16">
                <a:extLst>
                  <a:ext uri="{FF2B5EF4-FFF2-40B4-BE49-F238E27FC236}">
                    <a16:creationId xmlns:a16="http://schemas.microsoft.com/office/drawing/2014/main" id="{9E8DB5E7-0C6E-88FD-3030-10BEDB196D6A}"/>
                  </a:ext>
                </a:extLst>
              </p:cNvPr>
              <p:cNvSpPr>
                <a:spLocks noChangeAspect="1" noChangeArrowheads="1"/>
              </p:cNvSpPr>
              <p:nvPr/>
            </p:nvSpPr>
            <p:spPr bwMode="auto">
              <a:xfrm>
                <a:off x="28352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43" name="Rectangle 17">
                <a:extLst>
                  <a:ext uri="{FF2B5EF4-FFF2-40B4-BE49-F238E27FC236}">
                    <a16:creationId xmlns:a16="http://schemas.microsoft.com/office/drawing/2014/main" id="{45C465A4-653F-512C-C96E-6170E7D2D904}"/>
                  </a:ext>
                </a:extLst>
              </p:cNvPr>
              <p:cNvSpPr>
                <a:spLocks noChangeAspect="1" noChangeArrowheads="1"/>
              </p:cNvSpPr>
              <p:nvPr/>
            </p:nvSpPr>
            <p:spPr bwMode="auto">
              <a:xfrm>
                <a:off x="38274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44" name="Rectangle 18">
                <a:extLst>
                  <a:ext uri="{FF2B5EF4-FFF2-40B4-BE49-F238E27FC236}">
                    <a16:creationId xmlns:a16="http://schemas.microsoft.com/office/drawing/2014/main" id="{2468B6C3-98B7-8AC1-22D2-CC2AB1993783}"/>
                  </a:ext>
                </a:extLst>
              </p:cNvPr>
              <p:cNvSpPr>
                <a:spLocks noChangeAspect="1" noChangeArrowheads="1"/>
              </p:cNvSpPr>
              <p:nvPr/>
            </p:nvSpPr>
            <p:spPr bwMode="auto">
              <a:xfrm>
                <a:off x="48196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45" name="Rectangle 19">
                <a:extLst>
                  <a:ext uri="{FF2B5EF4-FFF2-40B4-BE49-F238E27FC236}">
                    <a16:creationId xmlns:a16="http://schemas.microsoft.com/office/drawing/2014/main" id="{1BE7C7C3-F634-23A7-E02E-D8DCA49FC4B9}"/>
                  </a:ext>
                </a:extLst>
              </p:cNvPr>
              <p:cNvSpPr>
                <a:spLocks noChangeAspect="1" noChangeArrowheads="1"/>
              </p:cNvSpPr>
              <p:nvPr/>
            </p:nvSpPr>
            <p:spPr bwMode="auto">
              <a:xfrm>
                <a:off x="18288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P</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46" name="Text Box 20">
                <a:extLst>
                  <a:ext uri="{FF2B5EF4-FFF2-40B4-BE49-F238E27FC236}">
                    <a16:creationId xmlns:a16="http://schemas.microsoft.com/office/drawing/2014/main" id="{19526E10-2155-312D-29CA-4940012C3AC0}"/>
                  </a:ext>
                </a:extLst>
              </p:cNvPr>
              <p:cNvSpPr txBox="1">
                <a:spLocks noChangeArrowheads="1"/>
              </p:cNvSpPr>
              <p:nvPr/>
            </p:nvSpPr>
            <p:spPr bwMode="auto">
              <a:xfrm>
                <a:off x="30813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47" name="Text Box 21">
                <a:extLst>
                  <a:ext uri="{FF2B5EF4-FFF2-40B4-BE49-F238E27FC236}">
                    <a16:creationId xmlns:a16="http://schemas.microsoft.com/office/drawing/2014/main" id="{03525794-0D04-DE46-5FE6-A47785F513AB}"/>
                  </a:ext>
                </a:extLst>
              </p:cNvPr>
              <p:cNvSpPr txBox="1">
                <a:spLocks noChangeArrowheads="1"/>
              </p:cNvSpPr>
              <p:nvPr/>
            </p:nvSpPr>
            <p:spPr bwMode="auto">
              <a:xfrm>
                <a:off x="49530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least favorite</a:t>
                </a:r>
              </a:p>
            </p:txBody>
          </p:sp>
        </p:grpSp>
        <p:grpSp>
          <p:nvGrpSpPr>
            <p:cNvPr id="6" name="Group 5">
              <a:extLst>
                <a:ext uri="{FF2B5EF4-FFF2-40B4-BE49-F238E27FC236}">
                  <a16:creationId xmlns:a16="http://schemas.microsoft.com/office/drawing/2014/main" id="{2DCC266D-4D3D-31B8-C96F-9ADD269A2D34}"/>
                </a:ext>
              </a:extLst>
            </p:cNvPr>
            <p:cNvGrpSpPr/>
            <p:nvPr/>
          </p:nvGrpSpPr>
          <p:grpSpPr>
            <a:xfrm>
              <a:off x="6248400" y="3997035"/>
              <a:ext cx="4110048" cy="2547938"/>
              <a:chOff x="6248400" y="3997035"/>
              <a:chExt cx="4110048" cy="2547938"/>
            </a:xfrm>
          </p:grpSpPr>
          <p:sp>
            <p:nvSpPr>
              <p:cNvPr id="12" name="Rectangle 22">
                <a:extLst>
                  <a:ext uri="{FF2B5EF4-FFF2-40B4-BE49-F238E27FC236}">
                    <a16:creationId xmlns:a16="http://schemas.microsoft.com/office/drawing/2014/main" id="{FCF37076-5A96-19FC-3540-06A2EE0F8D56}"/>
                  </a:ext>
                </a:extLst>
              </p:cNvPr>
              <p:cNvSpPr>
                <a:spLocks noChangeAspect="1" noChangeArrowheads="1"/>
              </p:cNvSpPr>
              <p:nvPr/>
            </p:nvSpPr>
            <p:spPr bwMode="auto">
              <a:xfrm>
                <a:off x="62626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C</a:t>
                </a:r>
              </a:p>
            </p:txBody>
          </p:sp>
          <p:sp>
            <p:nvSpPr>
              <p:cNvPr id="13" name="Rectangle 23">
                <a:extLst>
                  <a:ext uri="{FF2B5EF4-FFF2-40B4-BE49-F238E27FC236}">
                    <a16:creationId xmlns:a16="http://schemas.microsoft.com/office/drawing/2014/main" id="{AD4F74C0-53D1-89D8-0726-F906763A3FBF}"/>
                  </a:ext>
                </a:extLst>
              </p:cNvPr>
              <p:cNvSpPr>
                <a:spLocks noChangeAspect="1" noChangeArrowheads="1"/>
              </p:cNvSpPr>
              <p:nvPr/>
            </p:nvSpPr>
            <p:spPr bwMode="auto">
              <a:xfrm>
                <a:off x="72548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4" name="Rectangle 24">
                <a:extLst>
                  <a:ext uri="{FF2B5EF4-FFF2-40B4-BE49-F238E27FC236}">
                    <a16:creationId xmlns:a16="http://schemas.microsoft.com/office/drawing/2014/main" id="{088A3626-D643-A596-6E61-7BC43D115AC6}"/>
                  </a:ext>
                </a:extLst>
              </p:cNvPr>
              <p:cNvSpPr>
                <a:spLocks noChangeAspect="1" noChangeArrowheads="1"/>
              </p:cNvSpPr>
              <p:nvPr/>
            </p:nvSpPr>
            <p:spPr bwMode="auto">
              <a:xfrm>
                <a:off x="92392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5" name="Rectangle 25">
                <a:extLst>
                  <a:ext uri="{FF2B5EF4-FFF2-40B4-BE49-F238E27FC236}">
                    <a16:creationId xmlns:a16="http://schemas.microsoft.com/office/drawing/2014/main" id="{F905C0A4-5824-4820-EE35-D10AB4C492CD}"/>
                  </a:ext>
                </a:extLst>
              </p:cNvPr>
              <p:cNvSpPr>
                <a:spLocks noChangeAspect="1" noChangeArrowheads="1"/>
              </p:cNvSpPr>
              <p:nvPr/>
            </p:nvSpPr>
            <p:spPr bwMode="auto">
              <a:xfrm>
                <a:off x="82470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16" name="Rectangle 26">
                <a:extLst>
                  <a:ext uri="{FF2B5EF4-FFF2-40B4-BE49-F238E27FC236}">
                    <a16:creationId xmlns:a16="http://schemas.microsoft.com/office/drawing/2014/main" id="{78C22CB6-93AA-2D29-E669-6E845AF5EEF5}"/>
                  </a:ext>
                </a:extLst>
              </p:cNvPr>
              <p:cNvSpPr>
                <a:spLocks noChangeAspect="1" noChangeArrowheads="1"/>
              </p:cNvSpPr>
              <p:nvPr/>
            </p:nvSpPr>
            <p:spPr bwMode="auto">
              <a:xfrm>
                <a:off x="62626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B</a:t>
                </a:r>
              </a:p>
            </p:txBody>
          </p:sp>
          <p:sp>
            <p:nvSpPr>
              <p:cNvPr id="17" name="Rectangle 27">
                <a:extLst>
                  <a:ext uri="{FF2B5EF4-FFF2-40B4-BE49-F238E27FC236}">
                    <a16:creationId xmlns:a16="http://schemas.microsoft.com/office/drawing/2014/main" id="{569CACE4-7094-4E1B-10BE-D47BA9A147F3}"/>
                  </a:ext>
                </a:extLst>
              </p:cNvPr>
              <p:cNvSpPr>
                <a:spLocks noChangeAspect="1" noChangeArrowheads="1"/>
              </p:cNvSpPr>
              <p:nvPr/>
            </p:nvSpPr>
            <p:spPr bwMode="auto">
              <a:xfrm>
                <a:off x="72548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8" name="Rectangle 28">
                <a:extLst>
                  <a:ext uri="{FF2B5EF4-FFF2-40B4-BE49-F238E27FC236}">
                    <a16:creationId xmlns:a16="http://schemas.microsoft.com/office/drawing/2014/main" id="{A8EDFCF1-09BB-DAC8-6A51-70F5C5FFFFAE}"/>
                  </a:ext>
                </a:extLst>
              </p:cNvPr>
              <p:cNvSpPr>
                <a:spLocks noChangeAspect="1" noChangeArrowheads="1"/>
              </p:cNvSpPr>
              <p:nvPr/>
            </p:nvSpPr>
            <p:spPr bwMode="auto">
              <a:xfrm>
                <a:off x="92392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9" name="Rectangle 29">
                <a:extLst>
                  <a:ext uri="{FF2B5EF4-FFF2-40B4-BE49-F238E27FC236}">
                    <a16:creationId xmlns:a16="http://schemas.microsoft.com/office/drawing/2014/main" id="{9DC2B244-B0DF-5879-DB1A-57C1B15122BB}"/>
                  </a:ext>
                </a:extLst>
              </p:cNvPr>
              <p:cNvSpPr>
                <a:spLocks noChangeAspect="1" noChangeArrowheads="1"/>
              </p:cNvSpPr>
              <p:nvPr/>
            </p:nvSpPr>
            <p:spPr bwMode="auto">
              <a:xfrm>
                <a:off x="82470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0" name="Rectangle 30">
                <a:extLst>
                  <a:ext uri="{FF2B5EF4-FFF2-40B4-BE49-F238E27FC236}">
                    <a16:creationId xmlns:a16="http://schemas.microsoft.com/office/drawing/2014/main" id="{C67442A3-15E3-4850-2944-43691A6B12FF}"/>
                  </a:ext>
                </a:extLst>
              </p:cNvPr>
              <p:cNvSpPr>
                <a:spLocks noChangeAspect="1" noChangeArrowheads="1"/>
              </p:cNvSpPr>
              <p:nvPr/>
            </p:nvSpPr>
            <p:spPr bwMode="auto">
              <a:xfrm>
                <a:off x="62626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A</a:t>
                </a:r>
              </a:p>
            </p:txBody>
          </p:sp>
          <p:sp>
            <p:nvSpPr>
              <p:cNvPr id="21" name="Rectangle 31">
                <a:extLst>
                  <a:ext uri="{FF2B5EF4-FFF2-40B4-BE49-F238E27FC236}">
                    <a16:creationId xmlns:a16="http://schemas.microsoft.com/office/drawing/2014/main" id="{1F4B344A-5FC9-44A9-BC4B-3290DE3BE856}"/>
                  </a:ext>
                </a:extLst>
              </p:cNvPr>
              <p:cNvSpPr>
                <a:spLocks noChangeAspect="1" noChangeArrowheads="1"/>
              </p:cNvSpPr>
              <p:nvPr/>
            </p:nvSpPr>
            <p:spPr bwMode="auto">
              <a:xfrm>
                <a:off x="72548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2" name="Rectangle 32">
                <a:extLst>
                  <a:ext uri="{FF2B5EF4-FFF2-40B4-BE49-F238E27FC236}">
                    <a16:creationId xmlns:a16="http://schemas.microsoft.com/office/drawing/2014/main" id="{FEAC699D-8FDF-E007-65FE-DC166A081239}"/>
                  </a:ext>
                </a:extLst>
              </p:cNvPr>
              <p:cNvSpPr>
                <a:spLocks noChangeAspect="1" noChangeArrowheads="1"/>
              </p:cNvSpPr>
              <p:nvPr/>
            </p:nvSpPr>
            <p:spPr bwMode="auto">
              <a:xfrm>
                <a:off x="92392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23" name="Rectangle 33">
                <a:extLst>
                  <a:ext uri="{FF2B5EF4-FFF2-40B4-BE49-F238E27FC236}">
                    <a16:creationId xmlns:a16="http://schemas.microsoft.com/office/drawing/2014/main" id="{5C8BF1CE-60FD-1077-9CF0-4C9DF87883B9}"/>
                  </a:ext>
                </a:extLst>
              </p:cNvPr>
              <p:cNvSpPr>
                <a:spLocks noChangeAspect="1" noChangeArrowheads="1"/>
              </p:cNvSpPr>
              <p:nvPr/>
            </p:nvSpPr>
            <p:spPr bwMode="auto">
              <a:xfrm>
                <a:off x="82470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24" name="Rectangle 34">
                <a:extLst>
                  <a:ext uri="{FF2B5EF4-FFF2-40B4-BE49-F238E27FC236}">
                    <a16:creationId xmlns:a16="http://schemas.microsoft.com/office/drawing/2014/main" id="{FE0D77BD-D92A-99D3-28F8-53E55191FDA7}"/>
                  </a:ext>
                </a:extLst>
              </p:cNvPr>
              <p:cNvSpPr>
                <a:spLocks noChangeAspect="1" noChangeArrowheads="1"/>
              </p:cNvSpPr>
              <p:nvPr/>
            </p:nvSpPr>
            <p:spPr bwMode="auto">
              <a:xfrm>
                <a:off x="72548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25" name="Rectangle 35">
                <a:extLst>
                  <a:ext uri="{FF2B5EF4-FFF2-40B4-BE49-F238E27FC236}">
                    <a16:creationId xmlns:a16="http://schemas.microsoft.com/office/drawing/2014/main" id="{528F64FB-B705-6CFB-483C-323536CC2D82}"/>
                  </a:ext>
                </a:extLst>
              </p:cNvPr>
              <p:cNvSpPr>
                <a:spLocks noChangeAspect="1" noChangeArrowheads="1"/>
              </p:cNvSpPr>
              <p:nvPr/>
            </p:nvSpPr>
            <p:spPr bwMode="auto">
              <a:xfrm>
                <a:off x="82470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26" name="Rectangle 36">
                <a:extLst>
                  <a:ext uri="{FF2B5EF4-FFF2-40B4-BE49-F238E27FC236}">
                    <a16:creationId xmlns:a16="http://schemas.microsoft.com/office/drawing/2014/main" id="{5F65F5F8-0D82-F67C-601C-01CF3C847078}"/>
                  </a:ext>
                </a:extLst>
              </p:cNvPr>
              <p:cNvSpPr>
                <a:spLocks noChangeAspect="1" noChangeArrowheads="1"/>
              </p:cNvSpPr>
              <p:nvPr/>
            </p:nvSpPr>
            <p:spPr bwMode="auto">
              <a:xfrm>
                <a:off x="92392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27" name="Rectangle 37">
                <a:extLst>
                  <a:ext uri="{FF2B5EF4-FFF2-40B4-BE49-F238E27FC236}">
                    <a16:creationId xmlns:a16="http://schemas.microsoft.com/office/drawing/2014/main" id="{237A68A3-AD68-644B-2DC5-9611BB530A81}"/>
                  </a:ext>
                </a:extLst>
              </p:cNvPr>
              <p:cNvSpPr>
                <a:spLocks noChangeAspect="1" noChangeArrowheads="1"/>
              </p:cNvSpPr>
              <p:nvPr/>
            </p:nvSpPr>
            <p:spPr bwMode="auto">
              <a:xfrm>
                <a:off x="62484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R</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28" name="Text Box 38">
                <a:extLst>
                  <a:ext uri="{FF2B5EF4-FFF2-40B4-BE49-F238E27FC236}">
                    <a16:creationId xmlns:a16="http://schemas.microsoft.com/office/drawing/2014/main" id="{DD7BD786-77F7-E4A6-70CF-E4E0B11F2CAF}"/>
                  </a:ext>
                </a:extLst>
              </p:cNvPr>
              <p:cNvSpPr txBox="1">
                <a:spLocks noChangeArrowheads="1"/>
              </p:cNvSpPr>
              <p:nvPr/>
            </p:nvSpPr>
            <p:spPr bwMode="auto">
              <a:xfrm>
                <a:off x="75009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29" name="Text Box 39">
                <a:extLst>
                  <a:ext uri="{FF2B5EF4-FFF2-40B4-BE49-F238E27FC236}">
                    <a16:creationId xmlns:a16="http://schemas.microsoft.com/office/drawing/2014/main" id="{CE7C7EDD-8B71-9BAE-EDBE-C909EF6B46D6}"/>
                  </a:ext>
                </a:extLst>
              </p:cNvPr>
              <p:cNvSpPr txBox="1">
                <a:spLocks noChangeArrowheads="1"/>
              </p:cNvSpPr>
              <p:nvPr/>
            </p:nvSpPr>
            <p:spPr bwMode="auto">
              <a:xfrm>
                <a:off x="93726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least favorite</a:t>
                </a:r>
              </a:p>
            </p:txBody>
          </p:sp>
        </p:grpSp>
        <p:grpSp>
          <p:nvGrpSpPr>
            <p:cNvPr id="7" name="Group 6" descr="Arrows connecting labels to corresponding columns&#10;">
              <a:extLst>
                <a:ext uri="{FF2B5EF4-FFF2-40B4-BE49-F238E27FC236}">
                  <a16:creationId xmlns:a16="http://schemas.microsoft.com/office/drawing/2014/main" id="{31A150E7-4A5E-6F66-096D-AB61B4267806}"/>
                </a:ext>
              </a:extLst>
            </p:cNvPr>
            <p:cNvGrpSpPr/>
            <p:nvPr/>
          </p:nvGrpSpPr>
          <p:grpSpPr>
            <a:xfrm>
              <a:off x="3352800" y="4225635"/>
              <a:ext cx="6324600" cy="163513"/>
              <a:chOff x="3352800" y="3352800"/>
              <a:chExt cx="6324600" cy="163513"/>
            </a:xfrm>
          </p:grpSpPr>
          <p:sp>
            <p:nvSpPr>
              <p:cNvPr id="8" name="Line 40">
                <a:extLst>
                  <a:ext uri="{FF2B5EF4-FFF2-40B4-BE49-F238E27FC236}">
                    <a16:creationId xmlns:a16="http://schemas.microsoft.com/office/drawing/2014/main" id="{92972FD7-C8B5-A796-2FA1-2D2F75447F6C}"/>
                  </a:ext>
                </a:extLst>
              </p:cNvPr>
              <p:cNvSpPr>
                <a:spLocks noChangeShapeType="1"/>
              </p:cNvSpPr>
              <p:nvPr/>
            </p:nvSpPr>
            <p:spPr bwMode="auto">
              <a:xfrm>
                <a:off x="9677400" y="3363913"/>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9" name="Line 41">
                <a:extLst>
                  <a:ext uri="{FF2B5EF4-FFF2-40B4-BE49-F238E27FC236}">
                    <a16:creationId xmlns:a16="http://schemas.microsoft.com/office/drawing/2014/main" id="{D52F4E47-533E-B054-E056-65991B65D458}"/>
                  </a:ext>
                </a:extLst>
              </p:cNvPr>
              <p:cNvSpPr>
                <a:spLocks noChangeShapeType="1"/>
              </p:cNvSpPr>
              <p:nvPr/>
            </p:nvSpPr>
            <p:spPr bwMode="auto">
              <a:xfrm>
                <a:off x="77724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0" name="Line 42">
                <a:extLst>
                  <a:ext uri="{FF2B5EF4-FFF2-40B4-BE49-F238E27FC236}">
                    <a16:creationId xmlns:a16="http://schemas.microsoft.com/office/drawing/2014/main" id="{41AA7405-388D-A9AD-D3E0-3C9FA00E09C3}"/>
                  </a:ext>
                </a:extLst>
              </p:cNvPr>
              <p:cNvSpPr>
                <a:spLocks noChangeShapeType="1"/>
              </p:cNvSpPr>
              <p:nvPr/>
            </p:nvSpPr>
            <p:spPr bwMode="auto">
              <a:xfrm>
                <a:off x="54102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1" name="Line 43">
                <a:extLst>
                  <a:ext uri="{FF2B5EF4-FFF2-40B4-BE49-F238E27FC236}">
                    <a16:creationId xmlns:a16="http://schemas.microsoft.com/office/drawing/2014/main" id="{27E46BCD-177F-B532-5A0D-0E5A88CB8833}"/>
                  </a:ext>
                </a:extLst>
              </p:cNvPr>
              <p:cNvSpPr>
                <a:spLocks noChangeShapeType="1"/>
              </p:cNvSpPr>
              <p:nvPr/>
            </p:nvSpPr>
            <p:spPr bwMode="auto">
              <a:xfrm>
                <a:off x="33528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grpSp>
      </p:grpSp>
      <p:sp>
        <p:nvSpPr>
          <p:cNvPr id="48" name="Text Box 5">
            <a:extLst>
              <a:ext uri="{FF2B5EF4-FFF2-40B4-BE49-F238E27FC236}">
                <a16:creationId xmlns:a16="http://schemas.microsoft.com/office/drawing/2014/main" id="{232FC7D0-64D7-D026-C448-52E382A84DE1}"/>
              </a:ext>
            </a:extLst>
          </p:cNvPr>
          <p:cNvSpPr txBox="1">
            <a:spLocks noChangeArrowheads="1"/>
          </p:cNvSpPr>
          <p:nvPr/>
        </p:nvSpPr>
        <p:spPr bwMode="auto">
          <a:xfrm>
            <a:off x="15243" y="1368187"/>
            <a:ext cx="9402945" cy="3429144"/>
          </a:xfrm>
          <a:prstGeom prst="rect">
            <a:avLst/>
          </a:prstGeom>
          <a:solidFill>
            <a:srgbClr val="FFCF01">
              <a:alpha val="36078"/>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nSpc>
                <a:spcPts val="2300"/>
              </a:lnSpc>
            </a:pPr>
            <a:r>
              <a:rPr lang="en-US" altLang="en-US" sz="1600" b="1" dirty="0">
                <a:latin typeface="Courier New" panose="02070309020205020404" pitchFamily="49" charset="0"/>
              </a:rPr>
              <a:t>Initialize each person to be </a:t>
            </a:r>
            <a:r>
              <a:rPr lang="en-US" altLang="en-US" sz="1600" b="1" dirty="0">
                <a:solidFill>
                  <a:srgbClr val="C00000"/>
                </a:solidFill>
                <a:latin typeface="Courier New" panose="02070309020205020404" pitchFamily="49" charset="0"/>
              </a:rPr>
              <a:t>free</a:t>
            </a:r>
            <a:r>
              <a:rPr lang="en-US" altLang="en-US" sz="1600" b="1" dirty="0">
                <a:solidFill>
                  <a:schemeClr val="bg2"/>
                </a:solidFill>
                <a:latin typeface="Courier New" panose="02070309020205020404" pitchFamily="49" charset="0"/>
              </a:rPr>
              <a:t>.</a:t>
            </a:r>
          </a:p>
          <a:p>
            <a:pPr>
              <a:lnSpc>
                <a:spcPts val="2300"/>
              </a:lnSpc>
            </a:pPr>
            <a:r>
              <a:rPr lang="en-US" altLang="en-US" sz="1600" b="1" dirty="0">
                <a:solidFill>
                  <a:srgbClr val="695082"/>
                </a:solidFill>
                <a:latin typeface="Courier New" panose="02070309020205020404" pitchFamily="49" charset="0"/>
              </a:rPr>
              <a:t>while</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(some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in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is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p>
          <a:p>
            <a:pPr>
              <a:lnSpc>
                <a:spcPts val="2300"/>
              </a:lnSpc>
            </a:pP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Choose some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r>
              <a:rPr lang="en-US" altLang="en-US" sz="1600" b="1" dirty="0">
                <a:solidFill>
                  <a:srgbClr val="0066CC"/>
                </a:solidFill>
                <a:latin typeface="Courier New" panose="02070309020205020404" pitchFamily="49" charset="0"/>
              </a:rPr>
              <a:t>p</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in</a:t>
            </a:r>
            <a:r>
              <a:rPr lang="en-US" altLang="en-US" sz="1600" b="1" dirty="0">
                <a:solidFill>
                  <a:schemeClr val="bg2"/>
                </a:solidFill>
                <a:latin typeface="Courier New" panose="02070309020205020404" pitchFamily="49" charset="0"/>
              </a:rPr>
              <a:t> </a:t>
            </a:r>
            <a:r>
              <a:rPr lang="en-US" altLang="en-US" sz="1600" b="1" dirty="0">
                <a:solidFill>
                  <a:srgbClr val="0066CC"/>
                </a:solidFill>
                <a:latin typeface="Courier New" panose="02070309020205020404" pitchFamily="49" charset="0"/>
              </a:rPr>
              <a:t>P</a:t>
            </a:r>
            <a:endParaRPr lang="en-US" altLang="en-US" sz="1600" b="1" dirty="0">
              <a:solidFill>
                <a:srgbClr val="0066CC"/>
              </a:solidFill>
            </a:endParaRPr>
          </a:p>
          <a:p>
            <a:pPr>
              <a:lnSpc>
                <a:spcPts val="2300"/>
              </a:lnSpc>
            </a:pPr>
            <a:r>
              <a:rPr lang="en-US" altLang="en-US" sz="1600" b="1" dirty="0">
                <a:solidFill>
                  <a:schemeClr val="bg2"/>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 1</a:t>
            </a:r>
            <a:r>
              <a:rPr kumimoji="1" lang="en-US" altLang="en-US" sz="1600" b="1" baseline="30000" dirty="0">
                <a:latin typeface="Courier New" panose="02070309020205020404" pitchFamily="49" charset="0"/>
              </a:rPr>
              <a:t>st</a:t>
            </a:r>
            <a:r>
              <a:rPr kumimoji="1" lang="en-US" altLang="en-US" sz="1600" b="1" dirty="0">
                <a:latin typeface="Courier New" panose="02070309020205020404" pitchFamily="49" charset="0"/>
              </a:rPr>
              <a:t> person on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's preference list to whom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has not yet proposed</a:t>
            </a: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if</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is </a:t>
            </a:r>
            <a:r>
              <a:rPr kumimoji="1" lang="en-US" altLang="en-US" sz="1600" b="1" dirty="0">
                <a:solidFill>
                  <a:srgbClr val="C00000"/>
                </a:solidFill>
                <a:latin typeface="Courier New" panose="02070309020205020404" pitchFamily="49" charset="0"/>
              </a:rPr>
              <a:t>free</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tentatively match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and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both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no longer </a:t>
            </a:r>
            <a:r>
              <a:rPr kumimoji="1" lang="en-US" altLang="en-US" sz="1600" b="1" dirty="0">
                <a:solidFill>
                  <a:srgbClr val="C00000"/>
                </a:solidFill>
                <a:latin typeface="Courier New" panose="02070309020205020404" pitchFamily="49" charset="0"/>
              </a:rPr>
              <a:t>free</a:t>
            </a:r>
            <a:endParaRPr kumimoji="1" lang="en-US" altLang="en-US" sz="1600" b="1" dirty="0">
              <a:solidFill>
                <a:schemeClr val="hlink"/>
              </a:solidFill>
              <a:latin typeface="Courier New" panose="02070309020205020404" pitchFamily="49" charset="0"/>
            </a:endParaRP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else if </a:t>
            </a:r>
            <a:r>
              <a:rPr kumimoji="1" lang="en-US" altLang="en-US" sz="1600" b="1" dirty="0">
                <a:solidFill>
                  <a:srgbClr val="003399"/>
                </a:solidFill>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prefers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to current tentative match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replace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by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now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now </a:t>
            </a:r>
            <a:r>
              <a:rPr kumimoji="1" lang="en-US" altLang="en-US" sz="1600" b="1" dirty="0">
                <a:solidFill>
                  <a:srgbClr val="C00000"/>
                </a:solidFill>
                <a:latin typeface="Courier New" panose="02070309020205020404" pitchFamily="49" charset="0"/>
              </a:rPr>
              <a:t>free</a:t>
            </a:r>
          </a:p>
          <a:p>
            <a:pPr>
              <a:lnSpc>
                <a:spcPts val="2300"/>
              </a:lnSpc>
            </a:pPr>
            <a:r>
              <a:rPr kumimoji="1" lang="en-US" altLang="en-US" sz="1600" b="1" dirty="0">
                <a:solidFill>
                  <a:srgbClr val="695082"/>
                </a:solidFill>
                <a:latin typeface="Courier New" panose="02070309020205020404" pitchFamily="49" charset="0"/>
              </a:rPr>
              <a:t>    else</a:t>
            </a:r>
          </a:p>
          <a:p>
            <a:pPr>
              <a:lnSpc>
                <a:spcPts val="2300"/>
              </a:lnSpc>
            </a:pPr>
            <a:r>
              <a:rPr kumimoji="1" lang="en-US" altLang="en-US" sz="1600" b="1" dirty="0">
                <a:solidFill>
                  <a:srgbClr val="003399"/>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rejects </a:t>
            </a:r>
            <a:r>
              <a:rPr kumimoji="1" lang="en-US" altLang="en-US" sz="1600" b="1" dirty="0">
                <a:solidFill>
                  <a:srgbClr val="0066CC"/>
                </a:solidFill>
                <a:latin typeface="Courier New" panose="02070309020205020404" pitchFamily="49" charset="0"/>
              </a:rPr>
              <a:t>p</a:t>
            </a:r>
            <a:endParaRPr kumimoji="1" lang="en-US" altLang="en-US" sz="1600" b="1" dirty="0">
              <a:solidFill>
                <a:srgbClr val="0066CC"/>
              </a:solidFill>
            </a:endParaRPr>
          </a:p>
          <a:p>
            <a:pPr>
              <a:lnSpc>
                <a:spcPts val="2300"/>
              </a:lnSpc>
            </a:pPr>
            <a:r>
              <a:rPr kumimoji="1" lang="en-US" altLang="en-US" sz="1600" b="1" dirty="0">
                <a:latin typeface="Courier New" panose="02070309020205020404" pitchFamily="49" charset="0"/>
              </a:rPr>
              <a:t>}</a:t>
            </a:r>
          </a:p>
        </p:txBody>
      </p:sp>
      <p:sp>
        <p:nvSpPr>
          <p:cNvPr id="49" name="TextBox 48">
            <a:extLst>
              <a:ext uri="{FF2B5EF4-FFF2-40B4-BE49-F238E27FC236}">
                <a16:creationId xmlns:a16="http://schemas.microsoft.com/office/drawing/2014/main" id="{340F5DC5-BF8F-8B69-62E5-A668822F3496}"/>
              </a:ext>
            </a:extLst>
          </p:cNvPr>
          <p:cNvSpPr txBox="1"/>
          <p:nvPr/>
        </p:nvSpPr>
        <p:spPr>
          <a:xfrm>
            <a:off x="9966960" y="2093912"/>
            <a:ext cx="1961306" cy="923330"/>
          </a:xfrm>
          <a:prstGeom prst="rect">
            <a:avLst/>
          </a:prstGeom>
          <a:noFill/>
        </p:spPr>
        <p:txBody>
          <a:bodyPr wrap="none" rtlCol="0">
            <a:spAutoFit/>
          </a:bodyPr>
          <a:lstStyle/>
          <a:p>
            <a:r>
              <a:rPr lang="en-US" dirty="0"/>
              <a:t>Tentative Matches:</a:t>
            </a:r>
          </a:p>
          <a:p>
            <a:endParaRPr lang="en-US" dirty="0"/>
          </a:p>
          <a:p>
            <a:endParaRPr lang="en-US" dirty="0"/>
          </a:p>
        </p:txBody>
      </p:sp>
      <p:sp>
        <p:nvSpPr>
          <p:cNvPr id="52" name="Rectangle 4">
            <a:extLst>
              <a:ext uri="{FF2B5EF4-FFF2-40B4-BE49-F238E27FC236}">
                <a16:creationId xmlns:a16="http://schemas.microsoft.com/office/drawing/2014/main" id="{80D9CE29-1123-40B9-0690-97AA06BB3F72}"/>
              </a:ext>
            </a:extLst>
          </p:cNvPr>
          <p:cNvSpPr>
            <a:spLocks noChangeAspect="1" noChangeArrowheads="1"/>
          </p:cNvSpPr>
          <p:nvPr/>
        </p:nvSpPr>
        <p:spPr bwMode="auto">
          <a:xfrm>
            <a:off x="9943892" y="3483727"/>
            <a:ext cx="992187"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53" name="Rectangle 5">
            <a:extLst>
              <a:ext uri="{FF2B5EF4-FFF2-40B4-BE49-F238E27FC236}">
                <a16:creationId xmlns:a16="http://schemas.microsoft.com/office/drawing/2014/main" id="{39645C68-BE4C-9229-88F5-9B8C7C33F825}"/>
              </a:ext>
            </a:extLst>
          </p:cNvPr>
          <p:cNvSpPr>
            <a:spLocks noChangeAspect="1" noChangeArrowheads="1"/>
          </p:cNvSpPr>
          <p:nvPr/>
        </p:nvSpPr>
        <p:spPr bwMode="auto">
          <a:xfrm>
            <a:off x="10936078" y="3483727"/>
            <a:ext cx="992188"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C</a:t>
            </a:r>
          </a:p>
        </p:txBody>
      </p:sp>
      <p:sp>
        <p:nvSpPr>
          <p:cNvPr id="54" name="Rectangle 8">
            <a:extLst>
              <a:ext uri="{FF2B5EF4-FFF2-40B4-BE49-F238E27FC236}">
                <a16:creationId xmlns:a16="http://schemas.microsoft.com/office/drawing/2014/main" id="{81A7843A-47EB-F501-9EDC-8A3835D66801}"/>
              </a:ext>
            </a:extLst>
          </p:cNvPr>
          <p:cNvSpPr>
            <a:spLocks noChangeAspect="1" noChangeArrowheads="1"/>
          </p:cNvSpPr>
          <p:nvPr/>
        </p:nvSpPr>
        <p:spPr bwMode="auto">
          <a:xfrm>
            <a:off x="9943892" y="3069391"/>
            <a:ext cx="992187" cy="414337"/>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
        <p:nvSpPr>
          <p:cNvPr id="55" name="Rectangle 9">
            <a:extLst>
              <a:ext uri="{FF2B5EF4-FFF2-40B4-BE49-F238E27FC236}">
                <a16:creationId xmlns:a16="http://schemas.microsoft.com/office/drawing/2014/main" id="{78EF5959-99A4-A509-21AD-22BA86909A1F}"/>
              </a:ext>
            </a:extLst>
          </p:cNvPr>
          <p:cNvSpPr>
            <a:spLocks noChangeAspect="1" noChangeArrowheads="1"/>
          </p:cNvSpPr>
          <p:nvPr/>
        </p:nvSpPr>
        <p:spPr bwMode="auto">
          <a:xfrm>
            <a:off x="10936078" y="3069391"/>
            <a:ext cx="992188" cy="414337"/>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B</a:t>
            </a:r>
          </a:p>
        </p:txBody>
      </p:sp>
      <p:sp>
        <p:nvSpPr>
          <p:cNvPr id="56" name="Rectangle 12">
            <a:extLst>
              <a:ext uri="{FF2B5EF4-FFF2-40B4-BE49-F238E27FC236}">
                <a16:creationId xmlns:a16="http://schemas.microsoft.com/office/drawing/2014/main" id="{B52D32BA-9BF6-BBED-0C87-8477BBC060C5}"/>
              </a:ext>
            </a:extLst>
          </p:cNvPr>
          <p:cNvSpPr>
            <a:spLocks noChangeAspect="1" noChangeArrowheads="1"/>
          </p:cNvSpPr>
          <p:nvPr/>
        </p:nvSpPr>
        <p:spPr bwMode="auto">
          <a:xfrm>
            <a:off x="9943892" y="2655052"/>
            <a:ext cx="992187"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57" name="Rectangle 13">
            <a:extLst>
              <a:ext uri="{FF2B5EF4-FFF2-40B4-BE49-F238E27FC236}">
                <a16:creationId xmlns:a16="http://schemas.microsoft.com/office/drawing/2014/main" id="{EAAD7296-41A1-C7DD-742C-12F17B62258D}"/>
              </a:ext>
            </a:extLst>
          </p:cNvPr>
          <p:cNvSpPr>
            <a:spLocks noChangeAspect="1" noChangeArrowheads="1"/>
          </p:cNvSpPr>
          <p:nvPr/>
        </p:nvSpPr>
        <p:spPr bwMode="auto">
          <a:xfrm>
            <a:off x="10936078" y="2655052"/>
            <a:ext cx="992188"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A</a:t>
            </a:r>
          </a:p>
        </p:txBody>
      </p:sp>
    </p:spTree>
    <p:extLst>
      <p:ext uri="{BB962C8B-B14F-4D97-AF65-F5344CB8AC3E}">
        <p14:creationId xmlns:p14="http://schemas.microsoft.com/office/powerpoint/2010/main" val="205938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ADEE4-A7C2-2D67-0777-9D170B666FF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6286DC1-FC68-87CB-09AF-48AE25042947}"/>
                  </a:ext>
                </a:extLst>
              </p:cNvPr>
              <p:cNvSpPr>
                <a:spLocks noGrp="1"/>
              </p:cNvSpPr>
              <p:nvPr>
                <p:ph type="title"/>
              </p:nvPr>
            </p:nvSpPr>
            <p:spPr/>
            <p:txBody>
              <a:bodyPr/>
              <a:lstStyle/>
              <a:p>
                <a:r>
                  <a:rPr lang="en-US" dirty="0"/>
                  <a:t>What if we reverse </a:t>
                </a:r>
                <a14:m>
                  <m:oMath xmlns:m="http://schemas.openxmlformats.org/officeDocument/2006/math">
                    <m:r>
                      <a:rPr lang="en-US" b="0" i="1" smtClean="0">
                        <a:latin typeface="Cambria Math" panose="02040503050406030204" pitchFamily="18" charset="0"/>
                      </a:rPr>
                      <m:t>𝑃</m:t>
                    </m:r>
                  </m:oMath>
                </a14:m>
                <a:r>
                  <a:rPr lang="en-US" dirty="0"/>
                  <a:t> and </a:t>
                </a:r>
                <a14:m>
                  <m:oMath xmlns:m="http://schemas.openxmlformats.org/officeDocument/2006/math">
                    <m:r>
                      <a:rPr lang="en-US" b="0" i="1" smtClean="0">
                        <a:latin typeface="Cambria Math" panose="02040503050406030204" pitchFamily="18" charset="0"/>
                      </a:rPr>
                      <m:t>𝑅</m:t>
                    </m:r>
                  </m:oMath>
                </a14:m>
                <a:r>
                  <a:rPr lang="en-US" dirty="0"/>
                  <a:t>?</a:t>
                </a:r>
              </a:p>
            </p:txBody>
          </p:sp>
        </mc:Choice>
        <mc:Fallback xmlns="">
          <p:sp>
            <p:nvSpPr>
              <p:cNvPr id="2" name="Title 1">
                <a:extLst>
                  <a:ext uri="{FF2B5EF4-FFF2-40B4-BE49-F238E27FC236}">
                    <a16:creationId xmlns:a16="http://schemas.microsoft.com/office/drawing/2014/main" id="{96286DC1-FC68-87CB-09AF-48AE25042947}"/>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AF0B2C7-7855-5233-3C4A-8BAC13687425}"/>
              </a:ext>
            </a:extLst>
          </p:cNvPr>
          <p:cNvGrpSpPr/>
          <p:nvPr/>
        </p:nvGrpSpPr>
        <p:grpSpPr>
          <a:xfrm>
            <a:off x="74813" y="4405218"/>
            <a:ext cx="8529648" cy="2547938"/>
            <a:chOff x="1828800" y="3997035"/>
            <a:chExt cx="8529648" cy="2547938"/>
          </a:xfrm>
        </p:grpSpPr>
        <p:grpSp>
          <p:nvGrpSpPr>
            <p:cNvPr id="5" name="Group 4">
              <a:extLst>
                <a:ext uri="{FF2B5EF4-FFF2-40B4-BE49-F238E27FC236}">
                  <a16:creationId xmlns:a16="http://schemas.microsoft.com/office/drawing/2014/main" id="{410D0E0B-54D1-5811-69A2-D7C9184C4B0A}"/>
                </a:ext>
              </a:extLst>
            </p:cNvPr>
            <p:cNvGrpSpPr/>
            <p:nvPr/>
          </p:nvGrpSpPr>
          <p:grpSpPr>
            <a:xfrm>
              <a:off x="1828800" y="3997035"/>
              <a:ext cx="4110048" cy="2547938"/>
              <a:chOff x="1828800" y="3997035"/>
              <a:chExt cx="4110048" cy="2547938"/>
            </a:xfrm>
          </p:grpSpPr>
          <p:sp>
            <p:nvSpPr>
              <p:cNvPr id="30" name="Rectangle 4">
                <a:extLst>
                  <a:ext uri="{FF2B5EF4-FFF2-40B4-BE49-F238E27FC236}">
                    <a16:creationId xmlns:a16="http://schemas.microsoft.com/office/drawing/2014/main" id="{C3B62779-8519-9949-4057-95A763990363}"/>
                  </a:ext>
                </a:extLst>
              </p:cNvPr>
              <p:cNvSpPr>
                <a:spLocks noChangeAspect="1" noChangeArrowheads="1"/>
              </p:cNvSpPr>
              <p:nvPr/>
            </p:nvSpPr>
            <p:spPr bwMode="auto">
              <a:xfrm>
                <a:off x="18430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31" name="Rectangle 5">
                <a:extLst>
                  <a:ext uri="{FF2B5EF4-FFF2-40B4-BE49-F238E27FC236}">
                    <a16:creationId xmlns:a16="http://schemas.microsoft.com/office/drawing/2014/main" id="{F68F0AFA-C216-2821-69B3-429B8B8D12F6}"/>
                  </a:ext>
                </a:extLst>
              </p:cNvPr>
              <p:cNvSpPr>
                <a:spLocks noChangeAspect="1" noChangeArrowheads="1"/>
              </p:cNvSpPr>
              <p:nvPr/>
            </p:nvSpPr>
            <p:spPr bwMode="auto">
              <a:xfrm>
                <a:off x="28352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2" name="Rectangle 6">
                <a:extLst>
                  <a:ext uri="{FF2B5EF4-FFF2-40B4-BE49-F238E27FC236}">
                    <a16:creationId xmlns:a16="http://schemas.microsoft.com/office/drawing/2014/main" id="{EA2FF624-DFE1-0246-92CD-AA75B0D90F9F}"/>
                  </a:ext>
                </a:extLst>
              </p:cNvPr>
              <p:cNvSpPr>
                <a:spLocks noChangeAspect="1" noChangeArrowheads="1"/>
              </p:cNvSpPr>
              <p:nvPr/>
            </p:nvSpPr>
            <p:spPr bwMode="auto">
              <a:xfrm>
                <a:off x="48196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3" name="Rectangle 7">
                <a:extLst>
                  <a:ext uri="{FF2B5EF4-FFF2-40B4-BE49-F238E27FC236}">
                    <a16:creationId xmlns:a16="http://schemas.microsoft.com/office/drawing/2014/main" id="{0B56E42B-F96F-57BE-60AF-F7C97B2980BE}"/>
                  </a:ext>
                </a:extLst>
              </p:cNvPr>
              <p:cNvSpPr>
                <a:spLocks noChangeAspect="1" noChangeArrowheads="1"/>
              </p:cNvSpPr>
              <p:nvPr/>
            </p:nvSpPr>
            <p:spPr bwMode="auto">
              <a:xfrm>
                <a:off x="38274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4" name="Rectangle 8">
                <a:extLst>
                  <a:ext uri="{FF2B5EF4-FFF2-40B4-BE49-F238E27FC236}">
                    <a16:creationId xmlns:a16="http://schemas.microsoft.com/office/drawing/2014/main" id="{0123D968-1F5C-26B4-C4A8-A918658E7E49}"/>
                  </a:ext>
                </a:extLst>
              </p:cNvPr>
              <p:cNvSpPr>
                <a:spLocks noChangeAspect="1" noChangeArrowheads="1"/>
              </p:cNvSpPr>
              <p:nvPr/>
            </p:nvSpPr>
            <p:spPr bwMode="auto">
              <a:xfrm>
                <a:off x="18430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
            <p:nvSpPr>
              <p:cNvPr id="35" name="Rectangle 9">
                <a:extLst>
                  <a:ext uri="{FF2B5EF4-FFF2-40B4-BE49-F238E27FC236}">
                    <a16:creationId xmlns:a16="http://schemas.microsoft.com/office/drawing/2014/main" id="{9E664738-E30F-D7FE-7B10-4931A9388271}"/>
                  </a:ext>
                </a:extLst>
              </p:cNvPr>
              <p:cNvSpPr>
                <a:spLocks noChangeAspect="1" noChangeArrowheads="1"/>
              </p:cNvSpPr>
              <p:nvPr/>
            </p:nvSpPr>
            <p:spPr bwMode="auto">
              <a:xfrm>
                <a:off x="28352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36" name="Rectangle 10">
                <a:extLst>
                  <a:ext uri="{FF2B5EF4-FFF2-40B4-BE49-F238E27FC236}">
                    <a16:creationId xmlns:a16="http://schemas.microsoft.com/office/drawing/2014/main" id="{1FF10463-66A1-EE81-161E-F48488BDDA19}"/>
                  </a:ext>
                </a:extLst>
              </p:cNvPr>
              <p:cNvSpPr>
                <a:spLocks noChangeAspect="1" noChangeArrowheads="1"/>
              </p:cNvSpPr>
              <p:nvPr/>
            </p:nvSpPr>
            <p:spPr bwMode="auto">
              <a:xfrm>
                <a:off x="48196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37" name="Rectangle 11">
                <a:extLst>
                  <a:ext uri="{FF2B5EF4-FFF2-40B4-BE49-F238E27FC236}">
                    <a16:creationId xmlns:a16="http://schemas.microsoft.com/office/drawing/2014/main" id="{0AE612B2-073B-3170-47DB-6A94AE934341}"/>
                  </a:ext>
                </a:extLst>
              </p:cNvPr>
              <p:cNvSpPr>
                <a:spLocks noChangeAspect="1" noChangeArrowheads="1"/>
              </p:cNvSpPr>
              <p:nvPr/>
            </p:nvSpPr>
            <p:spPr bwMode="auto">
              <a:xfrm>
                <a:off x="38274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38" name="Rectangle 12">
                <a:extLst>
                  <a:ext uri="{FF2B5EF4-FFF2-40B4-BE49-F238E27FC236}">
                    <a16:creationId xmlns:a16="http://schemas.microsoft.com/office/drawing/2014/main" id="{2FF048D5-FE3E-5373-FC1C-8829F401A242}"/>
                  </a:ext>
                </a:extLst>
              </p:cNvPr>
              <p:cNvSpPr>
                <a:spLocks noChangeAspect="1" noChangeArrowheads="1"/>
              </p:cNvSpPr>
              <p:nvPr/>
            </p:nvSpPr>
            <p:spPr bwMode="auto">
              <a:xfrm>
                <a:off x="18430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39" name="Rectangle 13">
                <a:extLst>
                  <a:ext uri="{FF2B5EF4-FFF2-40B4-BE49-F238E27FC236}">
                    <a16:creationId xmlns:a16="http://schemas.microsoft.com/office/drawing/2014/main" id="{77EB8ADE-03DA-6C48-A7C7-29179D7E5A3D}"/>
                  </a:ext>
                </a:extLst>
              </p:cNvPr>
              <p:cNvSpPr>
                <a:spLocks noChangeAspect="1" noChangeArrowheads="1"/>
              </p:cNvSpPr>
              <p:nvPr/>
            </p:nvSpPr>
            <p:spPr bwMode="auto">
              <a:xfrm>
                <a:off x="28352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A</a:t>
                </a:r>
              </a:p>
            </p:txBody>
          </p:sp>
          <p:sp>
            <p:nvSpPr>
              <p:cNvPr id="40" name="Rectangle 14">
                <a:extLst>
                  <a:ext uri="{FF2B5EF4-FFF2-40B4-BE49-F238E27FC236}">
                    <a16:creationId xmlns:a16="http://schemas.microsoft.com/office/drawing/2014/main" id="{D9F3D730-D4F7-2155-6A61-DE549AC09482}"/>
                  </a:ext>
                </a:extLst>
              </p:cNvPr>
              <p:cNvSpPr>
                <a:spLocks noChangeAspect="1" noChangeArrowheads="1"/>
              </p:cNvSpPr>
              <p:nvPr/>
            </p:nvSpPr>
            <p:spPr bwMode="auto">
              <a:xfrm>
                <a:off x="48196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C</a:t>
                </a:r>
              </a:p>
            </p:txBody>
          </p:sp>
          <p:sp>
            <p:nvSpPr>
              <p:cNvPr id="41" name="Rectangle 15">
                <a:extLst>
                  <a:ext uri="{FF2B5EF4-FFF2-40B4-BE49-F238E27FC236}">
                    <a16:creationId xmlns:a16="http://schemas.microsoft.com/office/drawing/2014/main" id="{9D867FE0-5E3B-577F-8D4E-48E6F7C00404}"/>
                  </a:ext>
                </a:extLst>
              </p:cNvPr>
              <p:cNvSpPr>
                <a:spLocks noChangeAspect="1" noChangeArrowheads="1"/>
              </p:cNvSpPr>
              <p:nvPr/>
            </p:nvSpPr>
            <p:spPr bwMode="auto">
              <a:xfrm>
                <a:off x="38274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B</a:t>
                </a:r>
              </a:p>
            </p:txBody>
          </p:sp>
          <p:sp>
            <p:nvSpPr>
              <p:cNvPr id="42" name="Rectangle 16">
                <a:extLst>
                  <a:ext uri="{FF2B5EF4-FFF2-40B4-BE49-F238E27FC236}">
                    <a16:creationId xmlns:a16="http://schemas.microsoft.com/office/drawing/2014/main" id="{86FCCE63-7BAD-716D-ADBC-4930675E37BC}"/>
                  </a:ext>
                </a:extLst>
              </p:cNvPr>
              <p:cNvSpPr>
                <a:spLocks noChangeAspect="1" noChangeArrowheads="1"/>
              </p:cNvSpPr>
              <p:nvPr/>
            </p:nvSpPr>
            <p:spPr bwMode="auto">
              <a:xfrm>
                <a:off x="28352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43" name="Rectangle 17">
                <a:extLst>
                  <a:ext uri="{FF2B5EF4-FFF2-40B4-BE49-F238E27FC236}">
                    <a16:creationId xmlns:a16="http://schemas.microsoft.com/office/drawing/2014/main" id="{80DACA03-C089-B366-4A9F-1D885E6F5959}"/>
                  </a:ext>
                </a:extLst>
              </p:cNvPr>
              <p:cNvSpPr>
                <a:spLocks noChangeAspect="1" noChangeArrowheads="1"/>
              </p:cNvSpPr>
              <p:nvPr/>
            </p:nvSpPr>
            <p:spPr bwMode="auto">
              <a:xfrm>
                <a:off x="38274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44" name="Rectangle 18">
                <a:extLst>
                  <a:ext uri="{FF2B5EF4-FFF2-40B4-BE49-F238E27FC236}">
                    <a16:creationId xmlns:a16="http://schemas.microsoft.com/office/drawing/2014/main" id="{2EFFF6E2-55A9-9FA3-85F1-81E79664FA9E}"/>
                  </a:ext>
                </a:extLst>
              </p:cNvPr>
              <p:cNvSpPr>
                <a:spLocks noChangeAspect="1" noChangeArrowheads="1"/>
              </p:cNvSpPr>
              <p:nvPr/>
            </p:nvSpPr>
            <p:spPr bwMode="auto">
              <a:xfrm>
                <a:off x="48196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45" name="Rectangle 19">
                <a:extLst>
                  <a:ext uri="{FF2B5EF4-FFF2-40B4-BE49-F238E27FC236}">
                    <a16:creationId xmlns:a16="http://schemas.microsoft.com/office/drawing/2014/main" id="{B0ED5547-EBB1-ABDD-98BE-BF3C0FC0733E}"/>
                  </a:ext>
                </a:extLst>
              </p:cNvPr>
              <p:cNvSpPr>
                <a:spLocks noChangeAspect="1" noChangeArrowheads="1"/>
              </p:cNvSpPr>
              <p:nvPr/>
            </p:nvSpPr>
            <p:spPr bwMode="auto">
              <a:xfrm>
                <a:off x="18288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P</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46" name="Text Box 20">
                <a:extLst>
                  <a:ext uri="{FF2B5EF4-FFF2-40B4-BE49-F238E27FC236}">
                    <a16:creationId xmlns:a16="http://schemas.microsoft.com/office/drawing/2014/main" id="{246E6259-9A32-D611-64B2-06105F50A046}"/>
                  </a:ext>
                </a:extLst>
              </p:cNvPr>
              <p:cNvSpPr txBox="1">
                <a:spLocks noChangeArrowheads="1"/>
              </p:cNvSpPr>
              <p:nvPr/>
            </p:nvSpPr>
            <p:spPr bwMode="auto">
              <a:xfrm>
                <a:off x="30813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47" name="Text Box 21">
                <a:extLst>
                  <a:ext uri="{FF2B5EF4-FFF2-40B4-BE49-F238E27FC236}">
                    <a16:creationId xmlns:a16="http://schemas.microsoft.com/office/drawing/2014/main" id="{A07AF027-5C57-8D8B-B718-15CA5400CA03}"/>
                  </a:ext>
                </a:extLst>
              </p:cNvPr>
              <p:cNvSpPr txBox="1">
                <a:spLocks noChangeArrowheads="1"/>
              </p:cNvSpPr>
              <p:nvPr/>
            </p:nvSpPr>
            <p:spPr bwMode="auto">
              <a:xfrm>
                <a:off x="49530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least favorite</a:t>
                </a:r>
              </a:p>
            </p:txBody>
          </p:sp>
        </p:grpSp>
        <p:grpSp>
          <p:nvGrpSpPr>
            <p:cNvPr id="6" name="Group 5">
              <a:extLst>
                <a:ext uri="{FF2B5EF4-FFF2-40B4-BE49-F238E27FC236}">
                  <a16:creationId xmlns:a16="http://schemas.microsoft.com/office/drawing/2014/main" id="{3002F51E-941A-8E01-230F-4CAA6FE163AE}"/>
                </a:ext>
              </a:extLst>
            </p:cNvPr>
            <p:cNvGrpSpPr/>
            <p:nvPr/>
          </p:nvGrpSpPr>
          <p:grpSpPr>
            <a:xfrm>
              <a:off x="6248400" y="3997035"/>
              <a:ext cx="4110048" cy="2547938"/>
              <a:chOff x="6248400" y="3997035"/>
              <a:chExt cx="4110048" cy="2547938"/>
            </a:xfrm>
          </p:grpSpPr>
          <p:sp>
            <p:nvSpPr>
              <p:cNvPr id="12" name="Rectangle 22">
                <a:extLst>
                  <a:ext uri="{FF2B5EF4-FFF2-40B4-BE49-F238E27FC236}">
                    <a16:creationId xmlns:a16="http://schemas.microsoft.com/office/drawing/2014/main" id="{3F302AD5-B14A-885D-3BD1-69AB073718E7}"/>
                  </a:ext>
                </a:extLst>
              </p:cNvPr>
              <p:cNvSpPr>
                <a:spLocks noChangeAspect="1" noChangeArrowheads="1"/>
              </p:cNvSpPr>
              <p:nvPr/>
            </p:nvSpPr>
            <p:spPr bwMode="auto">
              <a:xfrm>
                <a:off x="6262689" y="5727410"/>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C</a:t>
                </a:r>
              </a:p>
            </p:txBody>
          </p:sp>
          <p:sp>
            <p:nvSpPr>
              <p:cNvPr id="13" name="Rectangle 23">
                <a:extLst>
                  <a:ext uri="{FF2B5EF4-FFF2-40B4-BE49-F238E27FC236}">
                    <a16:creationId xmlns:a16="http://schemas.microsoft.com/office/drawing/2014/main" id="{33B857ED-2AC6-4255-E5E4-D28748833A7C}"/>
                  </a:ext>
                </a:extLst>
              </p:cNvPr>
              <p:cNvSpPr>
                <a:spLocks noChangeAspect="1" noChangeArrowheads="1"/>
              </p:cNvSpPr>
              <p:nvPr/>
            </p:nvSpPr>
            <p:spPr bwMode="auto">
              <a:xfrm>
                <a:off x="7254875" y="5727410"/>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4" name="Rectangle 24">
                <a:extLst>
                  <a:ext uri="{FF2B5EF4-FFF2-40B4-BE49-F238E27FC236}">
                    <a16:creationId xmlns:a16="http://schemas.microsoft.com/office/drawing/2014/main" id="{91055BE4-FC36-B701-D027-06079C8864F6}"/>
                  </a:ext>
                </a:extLst>
              </p:cNvPr>
              <p:cNvSpPr>
                <a:spLocks noChangeAspect="1" noChangeArrowheads="1"/>
              </p:cNvSpPr>
              <p:nvPr/>
            </p:nvSpPr>
            <p:spPr bwMode="auto">
              <a:xfrm>
                <a:off x="9239250" y="5727410"/>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5" name="Rectangle 25">
                <a:extLst>
                  <a:ext uri="{FF2B5EF4-FFF2-40B4-BE49-F238E27FC236}">
                    <a16:creationId xmlns:a16="http://schemas.microsoft.com/office/drawing/2014/main" id="{904ADB5F-8559-92B6-ED4C-E2F22931636A}"/>
                  </a:ext>
                </a:extLst>
              </p:cNvPr>
              <p:cNvSpPr>
                <a:spLocks noChangeAspect="1" noChangeArrowheads="1"/>
              </p:cNvSpPr>
              <p:nvPr/>
            </p:nvSpPr>
            <p:spPr bwMode="auto">
              <a:xfrm>
                <a:off x="8247064" y="5727410"/>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16" name="Rectangle 26">
                <a:extLst>
                  <a:ext uri="{FF2B5EF4-FFF2-40B4-BE49-F238E27FC236}">
                    <a16:creationId xmlns:a16="http://schemas.microsoft.com/office/drawing/2014/main" id="{A368B7D1-371C-D3E6-DA4A-6ABC47A3C460}"/>
                  </a:ext>
                </a:extLst>
              </p:cNvPr>
              <p:cNvSpPr>
                <a:spLocks noChangeAspect="1" noChangeArrowheads="1"/>
              </p:cNvSpPr>
              <p:nvPr/>
            </p:nvSpPr>
            <p:spPr bwMode="auto">
              <a:xfrm>
                <a:off x="6262689" y="5313074"/>
                <a:ext cx="992187" cy="414337"/>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B</a:t>
                </a:r>
              </a:p>
            </p:txBody>
          </p:sp>
          <p:sp>
            <p:nvSpPr>
              <p:cNvPr id="17" name="Rectangle 27">
                <a:extLst>
                  <a:ext uri="{FF2B5EF4-FFF2-40B4-BE49-F238E27FC236}">
                    <a16:creationId xmlns:a16="http://schemas.microsoft.com/office/drawing/2014/main" id="{24FD2921-22AE-3D48-89EB-27F4C0BB5E54}"/>
                  </a:ext>
                </a:extLst>
              </p:cNvPr>
              <p:cNvSpPr>
                <a:spLocks noChangeAspect="1" noChangeArrowheads="1"/>
              </p:cNvSpPr>
              <p:nvPr/>
            </p:nvSpPr>
            <p:spPr bwMode="auto">
              <a:xfrm>
                <a:off x="7254875" y="5313074"/>
                <a:ext cx="992188"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18" name="Rectangle 28">
                <a:extLst>
                  <a:ext uri="{FF2B5EF4-FFF2-40B4-BE49-F238E27FC236}">
                    <a16:creationId xmlns:a16="http://schemas.microsoft.com/office/drawing/2014/main" id="{6C1742BB-A5DB-A2FD-1612-5A1C3CE7DC64}"/>
                  </a:ext>
                </a:extLst>
              </p:cNvPr>
              <p:cNvSpPr>
                <a:spLocks noChangeAspect="1" noChangeArrowheads="1"/>
              </p:cNvSpPr>
              <p:nvPr/>
            </p:nvSpPr>
            <p:spPr bwMode="auto">
              <a:xfrm>
                <a:off x="9239250" y="5313074"/>
                <a:ext cx="990600"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19" name="Rectangle 29">
                <a:extLst>
                  <a:ext uri="{FF2B5EF4-FFF2-40B4-BE49-F238E27FC236}">
                    <a16:creationId xmlns:a16="http://schemas.microsoft.com/office/drawing/2014/main" id="{99D2E2B7-E94F-A197-A613-0665F4183A94}"/>
                  </a:ext>
                </a:extLst>
              </p:cNvPr>
              <p:cNvSpPr>
                <a:spLocks noChangeAspect="1" noChangeArrowheads="1"/>
              </p:cNvSpPr>
              <p:nvPr/>
            </p:nvSpPr>
            <p:spPr bwMode="auto">
              <a:xfrm>
                <a:off x="8247064" y="5313074"/>
                <a:ext cx="992187" cy="414337"/>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0" name="Rectangle 30">
                <a:extLst>
                  <a:ext uri="{FF2B5EF4-FFF2-40B4-BE49-F238E27FC236}">
                    <a16:creationId xmlns:a16="http://schemas.microsoft.com/office/drawing/2014/main" id="{F0FCF618-F18E-94BF-49C0-F3FCA4C9BFD3}"/>
                  </a:ext>
                </a:extLst>
              </p:cNvPr>
              <p:cNvSpPr>
                <a:spLocks noChangeAspect="1" noChangeArrowheads="1"/>
              </p:cNvSpPr>
              <p:nvPr/>
            </p:nvSpPr>
            <p:spPr bwMode="auto">
              <a:xfrm>
                <a:off x="6262689" y="4898735"/>
                <a:ext cx="992187" cy="414338"/>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A</a:t>
                </a:r>
              </a:p>
            </p:txBody>
          </p:sp>
          <p:sp>
            <p:nvSpPr>
              <p:cNvPr id="21" name="Rectangle 31">
                <a:extLst>
                  <a:ext uri="{FF2B5EF4-FFF2-40B4-BE49-F238E27FC236}">
                    <a16:creationId xmlns:a16="http://schemas.microsoft.com/office/drawing/2014/main" id="{5CEE1EC8-DCA2-6654-D50C-F592FB29644A}"/>
                  </a:ext>
                </a:extLst>
              </p:cNvPr>
              <p:cNvSpPr>
                <a:spLocks noChangeAspect="1" noChangeArrowheads="1"/>
              </p:cNvSpPr>
              <p:nvPr/>
            </p:nvSpPr>
            <p:spPr bwMode="auto">
              <a:xfrm>
                <a:off x="7254875" y="4898735"/>
                <a:ext cx="992188"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Y</a:t>
                </a:r>
              </a:p>
            </p:txBody>
          </p:sp>
          <p:sp>
            <p:nvSpPr>
              <p:cNvPr id="22" name="Rectangle 32">
                <a:extLst>
                  <a:ext uri="{FF2B5EF4-FFF2-40B4-BE49-F238E27FC236}">
                    <a16:creationId xmlns:a16="http://schemas.microsoft.com/office/drawing/2014/main" id="{E7AF671A-BE56-C483-AFC4-2312D8B11072}"/>
                  </a:ext>
                </a:extLst>
              </p:cNvPr>
              <p:cNvSpPr>
                <a:spLocks noChangeAspect="1" noChangeArrowheads="1"/>
              </p:cNvSpPr>
              <p:nvPr/>
            </p:nvSpPr>
            <p:spPr bwMode="auto">
              <a:xfrm>
                <a:off x="9239250" y="4898735"/>
                <a:ext cx="990600"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Z</a:t>
                </a:r>
              </a:p>
            </p:txBody>
          </p:sp>
          <p:sp>
            <p:nvSpPr>
              <p:cNvPr id="23" name="Rectangle 33">
                <a:extLst>
                  <a:ext uri="{FF2B5EF4-FFF2-40B4-BE49-F238E27FC236}">
                    <a16:creationId xmlns:a16="http://schemas.microsoft.com/office/drawing/2014/main" id="{B8E0C444-EA1C-8615-536E-783CF210AAA2}"/>
                  </a:ext>
                </a:extLst>
              </p:cNvPr>
              <p:cNvSpPr>
                <a:spLocks noChangeAspect="1" noChangeArrowheads="1"/>
              </p:cNvSpPr>
              <p:nvPr/>
            </p:nvSpPr>
            <p:spPr bwMode="auto">
              <a:xfrm>
                <a:off x="8247064" y="4898735"/>
                <a:ext cx="992187" cy="414338"/>
              </a:xfrm>
              <a:prstGeom prst="rect">
                <a:avLst/>
              </a:prstGeom>
              <a:solidFill>
                <a:srgbClr val="FFCF0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latin typeface="Comic Sans MS" panose="030F0702030302020204" pitchFamily="66" charset="0"/>
                  </a:rPr>
                  <a:t>X</a:t>
                </a:r>
              </a:p>
            </p:txBody>
          </p:sp>
          <p:sp>
            <p:nvSpPr>
              <p:cNvPr id="24" name="Rectangle 34">
                <a:extLst>
                  <a:ext uri="{FF2B5EF4-FFF2-40B4-BE49-F238E27FC236}">
                    <a16:creationId xmlns:a16="http://schemas.microsoft.com/office/drawing/2014/main" id="{ECEF4E3D-CBDB-A7A7-6032-1994D9547085}"/>
                  </a:ext>
                </a:extLst>
              </p:cNvPr>
              <p:cNvSpPr>
                <a:spLocks noChangeAspect="1" noChangeArrowheads="1"/>
              </p:cNvSpPr>
              <p:nvPr/>
            </p:nvSpPr>
            <p:spPr bwMode="auto">
              <a:xfrm>
                <a:off x="7254875" y="4487573"/>
                <a:ext cx="992188"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1</a:t>
                </a:r>
                <a:r>
                  <a:rPr lang="en-US" altLang="en-US" sz="1600" baseline="30000">
                    <a:solidFill>
                      <a:schemeClr val="bg1"/>
                    </a:solidFill>
                    <a:latin typeface="Comic Sans MS" panose="030F0702030302020204" pitchFamily="66" charset="0"/>
                  </a:rPr>
                  <a:t>st</a:t>
                </a:r>
              </a:p>
            </p:txBody>
          </p:sp>
          <p:sp>
            <p:nvSpPr>
              <p:cNvPr id="25" name="Rectangle 35">
                <a:extLst>
                  <a:ext uri="{FF2B5EF4-FFF2-40B4-BE49-F238E27FC236}">
                    <a16:creationId xmlns:a16="http://schemas.microsoft.com/office/drawing/2014/main" id="{96699867-BF14-C40A-6F5C-FF7777282742}"/>
                  </a:ext>
                </a:extLst>
              </p:cNvPr>
              <p:cNvSpPr>
                <a:spLocks noChangeAspect="1" noChangeArrowheads="1"/>
              </p:cNvSpPr>
              <p:nvPr/>
            </p:nvSpPr>
            <p:spPr bwMode="auto">
              <a:xfrm>
                <a:off x="8247064" y="4487573"/>
                <a:ext cx="992187"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2</a:t>
                </a:r>
                <a:r>
                  <a:rPr lang="en-US" altLang="en-US" sz="1600" baseline="30000">
                    <a:solidFill>
                      <a:schemeClr val="bg1"/>
                    </a:solidFill>
                    <a:latin typeface="Comic Sans MS" panose="030F0702030302020204" pitchFamily="66" charset="0"/>
                  </a:rPr>
                  <a:t>nd</a:t>
                </a:r>
              </a:p>
            </p:txBody>
          </p:sp>
          <p:sp>
            <p:nvSpPr>
              <p:cNvPr id="26" name="Rectangle 36">
                <a:extLst>
                  <a:ext uri="{FF2B5EF4-FFF2-40B4-BE49-F238E27FC236}">
                    <a16:creationId xmlns:a16="http://schemas.microsoft.com/office/drawing/2014/main" id="{88995629-1613-D164-8897-2DCB5CBFD9B5}"/>
                  </a:ext>
                </a:extLst>
              </p:cNvPr>
              <p:cNvSpPr>
                <a:spLocks noChangeAspect="1" noChangeArrowheads="1"/>
              </p:cNvSpPr>
              <p:nvPr/>
            </p:nvSpPr>
            <p:spPr bwMode="auto">
              <a:xfrm>
                <a:off x="9239250" y="4487573"/>
                <a:ext cx="990600" cy="411162"/>
              </a:xfrm>
              <a:prstGeom prst="rect">
                <a:avLst/>
              </a:prstGeom>
              <a:solidFill>
                <a:srgbClr val="006600"/>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a:solidFill>
                      <a:schemeClr val="bg1"/>
                    </a:solidFill>
                    <a:latin typeface="Comic Sans MS" panose="030F0702030302020204" pitchFamily="66" charset="0"/>
                  </a:rPr>
                  <a:t>3</a:t>
                </a:r>
                <a:r>
                  <a:rPr lang="en-US" altLang="en-US" sz="1600" baseline="30000">
                    <a:solidFill>
                      <a:schemeClr val="bg1"/>
                    </a:solidFill>
                    <a:latin typeface="Comic Sans MS" panose="030F0702030302020204" pitchFamily="66" charset="0"/>
                  </a:rPr>
                  <a:t>rd</a:t>
                </a:r>
              </a:p>
            </p:txBody>
          </p:sp>
          <p:sp>
            <p:nvSpPr>
              <p:cNvPr id="27" name="Rectangle 37">
                <a:extLst>
                  <a:ext uri="{FF2B5EF4-FFF2-40B4-BE49-F238E27FC236}">
                    <a16:creationId xmlns:a16="http://schemas.microsoft.com/office/drawing/2014/main" id="{D983C873-922E-F827-505C-908EA5DC3F01}"/>
                  </a:ext>
                </a:extLst>
              </p:cNvPr>
              <p:cNvSpPr>
                <a:spLocks noChangeAspect="1" noChangeArrowheads="1"/>
              </p:cNvSpPr>
              <p:nvPr/>
            </p:nvSpPr>
            <p:spPr bwMode="auto">
              <a:xfrm>
                <a:off x="6248400" y="6130635"/>
                <a:ext cx="3962400" cy="414338"/>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400" i="1" dirty="0">
                    <a:latin typeface="Comic Sans MS" panose="030F0702030302020204" pitchFamily="66" charset="0"/>
                  </a:rPr>
                  <a:t>Group </a:t>
                </a:r>
                <a:r>
                  <a:rPr lang="en-US" altLang="en-US" sz="1400" b="1" i="1" dirty="0">
                    <a:latin typeface="Comic Sans MS" panose="030F0702030302020204" pitchFamily="66" charset="0"/>
                  </a:rPr>
                  <a:t>R</a:t>
                </a:r>
                <a:r>
                  <a:rPr lang="en-US" altLang="en-US" sz="1400" i="1" dirty="0">
                    <a:latin typeface="Comic Sans MS" panose="030F0702030302020204" pitchFamily="66" charset="0"/>
                  </a:rPr>
                  <a:t> Preference Profile</a:t>
                </a:r>
                <a:endParaRPr lang="en-US" altLang="en-US" sz="1400" i="1" dirty="0">
                  <a:solidFill>
                    <a:schemeClr val="bg1"/>
                  </a:solidFill>
                  <a:latin typeface="Comic Sans MS" panose="030F0702030302020204" pitchFamily="66" charset="0"/>
                </a:endParaRPr>
              </a:p>
            </p:txBody>
          </p:sp>
          <p:sp>
            <p:nvSpPr>
              <p:cNvPr id="28" name="Text Box 38">
                <a:extLst>
                  <a:ext uri="{FF2B5EF4-FFF2-40B4-BE49-F238E27FC236}">
                    <a16:creationId xmlns:a16="http://schemas.microsoft.com/office/drawing/2014/main" id="{4A326E32-DD96-E2E2-1238-BA78F6E76489}"/>
                  </a:ext>
                </a:extLst>
              </p:cNvPr>
              <p:cNvSpPr txBox="1">
                <a:spLocks noChangeArrowheads="1"/>
              </p:cNvSpPr>
              <p:nvPr/>
            </p:nvSpPr>
            <p:spPr bwMode="auto">
              <a:xfrm>
                <a:off x="7500939" y="3997035"/>
                <a:ext cx="5866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a:latin typeface="Comic Sans MS" panose="030F0702030302020204" pitchFamily="66" charset="0"/>
                  </a:rPr>
                  <a:t>favorite</a:t>
                </a:r>
              </a:p>
            </p:txBody>
          </p:sp>
          <p:sp>
            <p:nvSpPr>
              <p:cNvPr id="29" name="Text Box 39">
                <a:extLst>
                  <a:ext uri="{FF2B5EF4-FFF2-40B4-BE49-F238E27FC236}">
                    <a16:creationId xmlns:a16="http://schemas.microsoft.com/office/drawing/2014/main" id="{7C038D47-061E-F382-FC76-819D1E16E870}"/>
                  </a:ext>
                </a:extLst>
              </p:cNvPr>
              <p:cNvSpPr txBox="1">
                <a:spLocks noChangeArrowheads="1"/>
              </p:cNvSpPr>
              <p:nvPr/>
            </p:nvSpPr>
            <p:spPr bwMode="auto">
              <a:xfrm>
                <a:off x="9372601" y="3997035"/>
                <a:ext cx="9858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defTabSz="1019175">
                  <a:defRPr sz="2000">
                    <a:solidFill>
                      <a:schemeClr val="tx1"/>
                    </a:solidFill>
                    <a:latin typeface="Arial" panose="020B0604020202020204" pitchFamily="34" charset="0"/>
                  </a:defRPr>
                </a:lvl1pPr>
                <a:lvl2pPr marL="742950" indent="-285750" defTabSz="1019175">
                  <a:defRPr sz="2000">
                    <a:solidFill>
                      <a:schemeClr val="tx1"/>
                    </a:solidFill>
                    <a:latin typeface="Arial" panose="020B0604020202020204" pitchFamily="34" charset="0"/>
                  </a:defRPr>
                </a:lvl2pPr>
                <a:lvl3pPr marL="1143000" indent="-228600" defTabSz="1019175">
                  <a:defRPr sz="2000">
                    <a:solidFill>
                      <a:schemeClr val="tx1"/>
                    </a:solidFill>
                    <a:latin typeface="Arial" panose="020B0604020202020204" pitchFamily="34" charset="0"/>
                  </a:defRPr>
                </a:lvl3pPr>
                <a:lvl4pPr marL="1600200" indent="-228600" defTabSz="1019175">
                  <a:defRPr sz="2000">
                    <a:solidFill>
                      <a:schemeClr val="tx1"/>
                    </a:solidFill>
                    <a:latin typeface="Arial" panose="020B0604020202020204" pitchFamily="34" charset="0"/>
                  </a:defRPr>
                </a:lvl4pPr>
                <a:lvl5pPr marL="2057400" indent="-228600" defTabSz="1019175">
                  <a:defRPr sz="2000">
                    <a:solidFill>
                      <a:schemeClr val="tx1"/>
                    </a:solidFill>
                    <a:latin typeface="Arial" panose="020B0604020202020204" pitchFamily="34" charset="0"/>
                  </a:defRPr>
                </a:lvl5pPr>
                <a:lvl6pPr marL="2514600" indent="-228600" algn="ctr" defTabSz="1019175"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1019175"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1019175"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1019175" eaLnBrk="0" fontAlgn="base" hangingPunct="0">
                  <a:spcBef>
                    <a:spcPct val="0"/>
                  </a:spcBef>
                  <a:spcAft>
                    <a:spcPct val="0"/>
                  </a:spcAft>
                  <a:defRPr sz="2000">
                    <a:solidFill>
                      <a:schemeClr val="tx1"/>
                    </a:solidFill>
                    <a:latin typeface="Arial" panose="020B0604020202020204" pitchFamily="34" charset="0"/>
                  </a:defRPr>
                </a:lvl9pPr>
              </a:lstStyle>
              <a:p>
                <a:pPr algn="l">
                  <a:spcBef>
                    <a:spcPct val="50000"/>
                  </a:spcBef>
                </a:pPr>
                <a:r>
                  <a:rPr kumimoji="1" lang="en-US" altLang="en-US" sz="1200" dirty="0">
                    <a:latin typeface="Comic Sans MS" panose="030F0702030302020204" pitchFamily="66" charset="0"/>
                  </a:rPr>
                  <a:t>least favorite</a:t>
                </a:r>
              </a:p>
            </p:txBody>
          </p:sp>
        </p:grpSp>
        <p:grpSp>
          <p:nvGrpSpPr>
            <p:cNvPr id="7" name="Group 6" descr="Arrows connecting labels to corresponding columns&#10;">
              <a:extLst>
                <a:ext uri="{FF2B5EF4-FFF2-40B4-BE49-F238E27FC236}">
                  <a16:creationId xmlns:a16="http://schemas.microsoft.com/office/drawing/2014/main" id="{2EB6728F-50E7-CC49-59D3-2F60719F66A2}"/>
                </a:ext>
              </a:extLst>
            </p:cNvPr>
            <p:cNvGrpSpPr/>
            <p:nvPr/>
          </p:nvGrpSpPr>
          <p:grpSpPr>
            <a:xfrm>
              <a:off x="3352800" y="4225635"/>
              <a:ext cx="6324600" cy="163513"/>
              <a:chOff x="3352800" y="3352800"/>
              <a:chExt cx="6324600" cy="163513"/>
            </a:xfrm>
          </p:grpSpPr>
          <p:sp>
            <p:nvSpPr>
              <p:cNvPr id="8" name="Line 40">
                <a:extLst>
                  <a:ext uri="{FF2B5EF4-FFF2-40B4-BE49-F238E27FC236}">
                    <a16:creationId xmlns:a16="http://schemas.microsoft.com/office/drawing/2014/main" id="{CDE83338-34AC-4DF3-2B82-B5B61F383AB0}"/>
                  </a:ext>
                </a:extLst>
              </p:cNvPr>
              <p:cNvSpPr>
                <a:spLocks noChangeShapeType="1"/>
              </p:cNvSpPr>
              <p:nvPr/>
            </p:nvSpPr>
            <p:spPr bwMode="auto">
              <a:xfrm>
                <a:off x="9677400" y="3363913"/>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9" name="Line 41">
                <a:extLst>
                  <a:ext uri="{FF2B5EF4-FFF2-40B4-BE49-F238E27FC236}">
                    <a16:creationId xmlns:a16="http://schemas.microsoft.com/office/drawing/2014/main" id="{D8A5DD16-5B39-201E-3A98-90ABB5CA7280}"/>
                  </a:ext>
                </a:extLst>
              </p:cNvPr>
              <p:cNvSpPr>
                <a:spLocks noChangeShapeType="1"/>
              </p:cNvSpPr>
              <p:nvPr/>
            </p:nvSpPr>
            <p:spPr bwMode="auto">
              <a:xfrm>
                <a:off x="77724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0" name="Line 42">
                <a:extLst>
                  <a:ext uri="{FF2B5EF4-FFF2-40B4-BE49-F238E27FC236}">
                    <a16:creationId xmlns:a16="http://schemas.microsoft.com/office/drawing/2014/main" id="{94CA74E8-B100-E8B2-AC16-BE377ABF4506}"/>
                  </a:ext>
                </a:extLst>
              </p:cNvPr>
              <p:cNvSpPr>
                <a:spLocks noChangeShapeType="1"/>
              </p:cNvSpPr>
              <p:nvPr/>
            </p:nvSpPr>
            <p:spPr bwMode="auto">
              <a:xfrm>
                <a:off x="54102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sp>
            <p:nvSpPr>
              <p:cNvPr id="11" name="Line 43">
                <a:extLst>
                  <a:ext uri="{FF2B5EF4-FFF2-40B4-BE49-F238E27FC236}">
                    <a16:creationId xmlns:a16="http://schemas.microsoft.com/office/drawing/2014/main" id="{39E9C748-102B-941F-B25A-0436DAF22798}"/>
                  </a:ext>
                </a:extLst>
              </p:cNvPr>
              <p:cNvSpPr>
                <a:spLocks noChangeShapeType="1"/>
              </p:cNvSpPr>
              <p:nvPr/>
            </p:nvSpPr>
            <p:spPr bwMode="auto">
              <a:xfrm>
                <a:off x="3352800" y="3352800"/>
                <a:ext cx="0" cy="1524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en-US"/>
              </a:p>
            </p:txBody>
          </p:sp>
        </p:grpSp>
      </p:grpSp>
      <p:sp>
        <p:nvSpPr>
          <p:cNvPr id="48" name="Text Box 5">
            <a:extLst>
              <a:ext uri="{FF2B5EF4-FFF2-40B4-BE49-F238E27FC236}">
                <a16:creationId xmlns:a16="http://schemas.microsoft.com/office/drawing/2014/main" id="{08224B9D-81A1-7996-5281-81840BAAD32A}"/>
              </a:ext>
            </a:extLst>
          </p:cNvPr>
          <p:cNvSpPr txBox="1">
            <a:spLocks noChangeArrowheads="1"/>
          </p:cNvSpPr>
          <p:nvPr/>
        </p:nvSpPr>
        <p:spPr bwMode="auto">
          <a:xfrm>
            <a:off x="15243" y="1368187"/>
            <a:ext cx="9402945" cy="3429144"/>
          </a:xfrm>
          <a:prstGeom prst="rect">
            <a:avLst/>
          </a:prstGeom>
          <a:solidFill>
            <a:srgbClr val="FFCF01">
              <a:alpha val="36078"/>
            </a:srgbClr>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nSpc>
                <a:spcPts val="2300"/>
              </a:lnSpc>
            </a:pPr>
            <a:r>
              <a:rPr lang="en-US" altLang="en-US" sz="1600" b="1" dirty="0">
                <a:latin typeface="Courier New" panose="02070309020205020404" pitchFamily="49" charset="0"/>
              </a:rPr>
              <a:t>Initialize each person to be </a:t>
            </a:r>
            <a:r>
              <a:rPr lang="en-US" altLang="en-US" sz="1600" b="1" dirty="0">
                <a:solidFill>
                  <a:srgbClr val="C00000"/>
                </a:solidFill>
                <a:latin typeface="Courier New" panose="02070309020205020404" pitchFamily="49" charset="0"/>
              </a:rPr>
              <a:t>free</a:t>
            </a:r>
            <a:r>
              <a:rPr lang="en-US" altLang="en-US" sz="1600" b="1" dirty="0">
                <a:solidFill>
                  <a:schemeClr val="bg2"/>
                </a:solidFill>
                <a:latin typeface="Courier New" panose="02070309020205020404" pitchFamily="49" charset="0"/>
              </a:rPr>
              <a:t>.</a:t>
            </a:r>
          </a:p>
          <a:p>
            <a:pPr>
              <a:lnSpc>
                <a:spcPts val="2300"/>
              </a:lnSpc>
            </a:pPr>
            <a:r>
              <a:rPr lang="en-US" altLang="en-US" sz="1600" b="1" dirty="0">
                <a:solidFill>
                  <a:srgbClr val="695082"/>
                </a:solidFill>
                <a:latin typeface="Courier New" panose="02070309020205020404" pitchFamily="49" charset="0"/>
              </a:rPr>
              <a:t>while</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(some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in </a:t>
            </a:r>
            <a:r>
              <a:rPr lang="en-US" altLang="en-US" sz="1600" b="1" dirty="0">
                <a:solidFill>
                  <a:srgbClr val="0066CC"/>
                </a:solidFill>
                <a:latin typeface="Courier New" panose="02070309020205020404" pitchFamily="49" charset="0"/>
              </a:rPr>
              <a:t>P</a:t>
            </a:r>
            <a:r>
              <a:rPr lang="en-US" altLang="en-US" sz="1600" b="1" dirty="0">
                <a:latin typeface="Courier New" panose="02070309020205020404" pitchFamily="49" charset="0"/>
              </a:rPr>
              <a:t> is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p>
          <a:p>
            <a:pPr>
              <a:lnSpc>
                <a:spcPts val="2300"/>
              </a:lnSpc>
            </a:pP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Choose some </a:t>
            </a:r>
            <a:r>
              <a:rPr lang="en-US" altLang="en-US" sz="1600" b="1" dirty="0">
                <a:solidFill>
                  <a:srgbClr val="C00000"/>
                </a:solidFill>
                <a:latin typeface="Courier New" panose="02070309020205020404" pitchFamily="49" charset="0"/>
              </a:rPr>
              <a:t>free</a:t>
            </a:r>
            <a:r>
              <a:rPr lang="en-US" altLang="en-US" sz="1600" b="1" dirty="0">
                <a:latin typeface="Courier New" panose="02070309020205020404" pitchFamily="49" charset="0"/>
              </a:rPr>
              <a:t> </a:t>
            </a:r>
            <a:r>
              <a:rPr lang="en-US" altLang="en-US" sz="1600" b="1" dirty="0">
                <a:solidFill>
                  <a:srgbClr val="0066CC"/>
                </a:solidFill>
                <a:latin typeface="Courier New" panose="02070309020205020404" pitchFamily="49" charset="0"/>
              </a:rPr>
              <a:t>p</a:t>
            </a:r>
            <a:r>
              <a:rPr lang="en-US" altLang="en-US" sz="1600" b="1" dirty="0">
                <a:solidFill>
                  <a:schemeClr val="bg2"/>
                </a:solidFill>
                <a:latin typeface="Courier New" panose="02070309020205020404" pitchFamily="49" charset="0"/>
              </a:rPr>
              <a:t> </a:t>
            </a:r>
            <a:r>
              <a:rPr lang="en-US" altLang="en-US" sz="1600" b="1" dirty="0">
                <a:latin typeface="Courier New" panose="02070309020205020404" pitchFamily="49" charset="0"/>
              </a:rPr>
              <a:t>in</a:t>
            </a:r>
            <a:r>
              <a:rPr lang="en-US" altLang="en-US" sz="1600" b="1" dirty="0">
                <a:solidFill>
                  <a:schemeClr val="bg2"/>
                </a:solidFill>
                <a:latin typeface="Courier New" panose="02070309020205020404" pitchFamily="49" charset="0"/>
              </a:rPr>
              <a:t> </a:t>
            </a:r>
            <a:r>
              <a:rPr lang="en-US" altLang="en-US" sz="1600" b="1" dirty="0">
                <a:solidFill>
                  <a:srgbClr val="0066CC"/>
                </a:solidFill>
                <a:latin typeface="Courier New" panose="02070309020205020404" pitchFamily="49" charset="0"/>
              </a:rPr>
              <a:t>P</a:t>
            </a:r>
            <a:endParaRPr lang="en-US" altLang="en-US" sz="1600" b="1" dirty="0">
              <a:solidFill>
                <a:srgbClr val="0066CC"/>
              </a:solidFill>
            </a:endParaRPr>
          </a:p>
          <a:p>
            <a:pPr>
              <a:lnSpc>
                <a:spcPts val="2300"/>
              </a:lnSpc>
            </a:pPr>
            <a:r>
              <a:rPr lang="en-US" altLang="en-US" sz="1600" b="1" dirty="0">
                <a:solidFill>
                  <a:schemeClr val="bg2"/>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 1</a:t>
            </a:r>
            <a:r>
              <a:rPr kumimoji="1" lang="en-US" altLang="en-US" sz="1600" b="1" baseline="30000" dirty="0">
                <a:latin typeface="Courier New" panose="02070309020205020404" pitchFamily="49" charset="0"/>
              </a:rPr>
              <a:t>st</a:t>
            </a:r>
            <a:r>
              <a:rPr kumimoji="1" lang="en-US" altLang="en-US" sz="1600" b="1" dirty="0">
                <a:latin typeface="Courier New" panose="02070309020205020404" pitchFamily="49" charset="0"/>
              </a:rPr>
              <a:t> person on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's preference list to whom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has not yet proposed</a:t>
            </a: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if</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is </a:t>
            </a:r>
            <a:r>
              <a:rPr kumimoji="1" lang="en-US" altLang="en-US" sz="1600" b="1" dirty="0">
                <a:solidFill>
                  <a:srgbClr val="C00000"/>
                </a:solidFill>
                <a:latin typeface="Courier New" panose="02070309020205020404" pitchFamily="49" charset="0"/>
              </a:rPr>
              <a:t>free</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tentatively match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and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both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no longer </a:t>
            </a:r>
            <a:r>
              <a:rPr kumimoji="1" lang="en-US" altLang="en-US" sz="1600" b="1" dirty="0">
                <a:solidFill>
                  <a:srgbClr val="C00000"/>
                </a:solidFill>
                <a:latin typeface="Courier New" panose="02070309020205020404" pitchFamily="49" charset="0"/>
              </a:rPr>
              <a:t>free</a:t>
            </a:r>
            <a:endParaRPr kumimoji="1" lang="en-US" altLang="en-US" sz="1600" b="1" dirty="0">
              <a:solidFill>
                <a:schemeClr val="hlink"/>
              </a:solidFill>
              <a:latin typeface="Courier New" panose="02070309020205020404" pitchFamily="49" charset="0"/>
            </a:endParaRPr>
          </a:p>
          <a:p>
            <a:pPr>
              <a:lnSpc>
                <a:spcPts val="2300"/>
              </a:lnSpc>
            </a:pPr>
            <a:r>
              <a:rPr kumimoji="1" lang="en-US" altLang="en-US" sz="1600" b="1" dirty="0">
                <a:latin typeface="Courier New" panose="02070309020205020404" pitchFamily="49" charset="0"/>
              </a:rPr>
              <a:t>    </a:t>
            </a:r>
            <a:r>
              <a:rPr kumimoji="1" lang="en-US" altLang="en-US" sz="1600" b="1" dirty="0">
                <a:solidFill>
                  <a:srgbClr val="695082"/>
                </a:solidFill>
                <a:latin typeface="Courier New" panose="02070309020205020404" pitchFamily="49" charset="0"/>
              </a:rPr>
              <a:t>else if </a:t>
            </a:r>
            <a:r>
              <a:rPr kumimoji="1" lang="en-US" altLang="en-US" sz="1600" b="1" dirty="0">
                <a:solidFill>
                  <a:srgbClr val="003399"/>
                </a:solidFill>
                <a:latin typeface="Courier New" panose="02070309020205020404" pitchFamily="49" charset="0"/>
              </a:rPr>
              <a:t>(</a:t>
            </a:r>
            <a:r>
              <a:rPr kumimoji="1" lang="en-US" altLang="en-US" sz="1600" b="1" dirty="0">
                <a:solidFill>
                  <a:srgbClr val="0066CC"/>
                </a:solidFill>
                <a:latin typeface="Courier New" panose="02070309020205020404" pitchFamily="49" charset="0"/>
              </a:rPr>
              <a:t>r</a:t>
            </a:r>
            <a:r>
              <a:rPr kumimoji="1" lang="en-US" altLang="en-US" sz="1600" b="1" dirty="0">
                <a:solidFill>
                  <a:srgbClr val="003399"/>
                </a:solidFill>
                <a:latin typeface="Courier New" panose="02070309020205020404" pitchFamily="49" charset="0"/>
              </a:rPr>
              <a:t> </a:t>
            </a:r>
            <a:r>
              <a:rPr kumimoji="1" lang="en-US" altLang="en-US" sz="1600" b="1" dirty="0">
                <a:latin typeface="Courier New" panose="02070309020205020404" pitchFamily="49" charset="0"/>
              </a:rPr>
              <a:t>prefers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to current tentative match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a:t>
            </a:r>
          </a:p>
          <a:p>
            <a:pPr>
              <a:lnSpc>
                <a:spcPts val="2300"/>
              </a:lnSpc>
            </a:pPr>
            <a:r>
              <a:rPr kumimoji="1" lang="en-US" altLang="en-US" sz="1600" b="1" dirty="0">
                <a:latin typeface="Courier New" panose="02070309020205020404" pitchFamily="49" charset="0"/>
              </a:rPr>
              <a:t>        replace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by </a:t>
            </a:r>
            <a:r>
              <a:rPr kumimoji="1" lang="en-US" altLang="en-US" sz="1600" b="1" dirty="0">
                <a:solidFill>
                  <a:srgbClr val="0066CC"/>
                </a:solidFill>
                <a:latin typeface="Courier New" panose="02070309020205020404" pitchFamily="49" charset="0"/>
              </a:rPr>
              <a:t>(</a:t>
            </a:r>
            <a:r>
              <a:rPr kumimoji="1" lang="en-US" altLang="en-US" sz="1600" b="1" dirty="0" err="1">
                <a:solidFill>
                  <a:srgbClr val="0066CC"/>
                </a:solidFill>
                <a:latin typeface="Courier New" panose="02070309020205020404" pitchFamily="49" charset="0"/>
              </a:rPr>
              <a:t>p,r</a:t>
            </a:r>
            <a:r>
              <a:rPr kumimoji="1" lang="en-US" altLang="en-US" sz="1600" b="1" dirty="0">
                <a:solidFill>
                  <a:srgbClr val="0066CC"/>
                </a:solidFill>
                <a:latin typeface="Courier New" panose="02070309020205020404" pitchFamily="49" charset="0"/>
              </a:rPr>
              <a:t>)   </a:t>
            </a:r>
            <a:r>
              <a:rPr kumimoji="1" lang="en-US" altLang="en-US" sz="1600" b="1" dirty="0">
                <a:latin typeface="Courier New" panose="02070309020205020404" pitchFamily="49" charset="0"/>
              </a:rPr>
              <a:t>//</a:t>
            </a:r>
            <a:r>
              <a:rPr kumimoji="1" lang="en-US" altLang="en-US" sz="1600" b="1" dirty="0">
                <a:solidFill>
                  <a:srgbClr val="0066CC"/>
                </a:solidFill>
                <a:latin typeface="Courier New" panose="02070309020205020404" pitchFamily="49" charset="0"/>
              </a:rPr>
              <a:t>p</a:t>
            </a:r>
            <a:r>
              <a:rPr kumimoji="1" lang="en-US" altLang="en-US" sz="1600" b="1" dirty="0">
                <a:solidFill>
                  <a:srgbClr val="0000FF"/>
                </a:solidFill>
                <a:latin typeface="Courier New" panose="02070309020205020404" pitchFamily="49" charset="0"/>
              </a:rPr>
              <a:t> </a:t>
            </a:r>
            <a:r>
              <a:rPr kumimoji="1" lang="en-US" altLang="en-US" sz="1600" b="1" dirty="0">
                <a:latin typeface="Courier New" panose="02070309020205020404" pitchFamily="49" charset="0"/>
              </a:rPr>
              <a:t>now </a:t>
            </a:r>
            <a:r>
              <a:rPr kumimoji="1" lang="en-US" altLang="en-US" sz="1600" b="1" dirty="0">
                <a:solidFill>
                  <a:srgbClr val="006600"/>
                </a:solidFill>
                <a:latin typeface="Courier New" panose="02070309020205020404" pitchFamily="49" charset="0"/>
              </a:rPr>
              <a:t>engaged</a:t>
            </a:r>
            <a:r>
              <a:rPr kumimoji="1" lang="en-US" altLang="en-US" sz="1600" b="1" dirty="0">
                <a:latin typeface="Courier New" panose="02070309020205020404" pitchFamily="49" charset="0"/>
              </a:rPr>
              <a:t>, </a:t>
            </a:r>
            <a:r>
              <a:rPr kumimoji="1" lang="en-US" altLang="en-US" sz="1600" b="1" dirty="0">
                <a:solidFill>
                  <a:srgbClr val="0066CC"/>
                </a:solidFill>
                <a:latin typeface="Courier New" panose="02070309020205020404" pitchFamily="49" charset="0"/>
              </a:rPr>
              <a:t>p’</a:t>
            </a:r>
            <a:r>
              <a:rPr kumimoji="1" lang="en-US" altLang="en-US" sz="1600" b="1" dirty="0">
                <a:latin typeface="Courier New" panose="02070309020205020404" pitchFamily="49" charset="0"/>
              </a:rPr>
              <a:t> now </a:t>
            </a:r>
            <a:r>
              <a:rPr kumimoji="1" lang="en-US" altLang="en-US" sz="1600" b="1" dirty="0">
                <a:solidFill>
                  <a:srgbClr val="C00000"/>
                </a:solidFill>
                <a:latin typeface="Courier New" panose="02070309020205020404" pitchFamily="49" charset="0"/>
              </a:rPr>
              <a:t>free</a:t>
            </a:r>
          </a:p>
          <a:p>
            <a:pPr>
              <a:lnSpc>
                <a:spcPts val="2300"/>
              </a:lnSpc>
            </a:pPr>
            <a:r>
              <a:rPr kumimoji="1" lang="en-US" altLang="en-US" sz="1600" b="1" dirty="0">
                <a:solidFill>
                  <a:srgbClr val="695082"/>
                </a:solidFill>
                <a:latin typeface="Courier New" panose="02070309020205020404" pitchFamily="49" charset="0"/>
              </a:rPr>
              <a:t>    else</a:t>
            </a:r>
          </a:p>
          <a:p>
            <a:pPr>
              <a:lnSpc>
                <a:spcPts val="2300"/>
              </a:lnSpc>
            </a:pPr>
            <a:r>
              <a:rPr kumimoji="1" lang="en-US" altLang="en-US" sz="1600" b="1" dirty="0">
                <a:solidFill>
                  <a:srgbClr val="003399"/>
                </a:solidFill>
                <a:latin typeface="Courier New" panose="02070309020205020404" pitchFamily="49" charset="0"/>
              </a:rPr>
              <a:t>        </a:t>
            </a:r>
            <a:r>
              <a:rPr kumimoji="1" lang="en-US" altLang="en-US" sz="1600" b="1" dirty="0">
                <a:solidFill>
                  <a:srgbClr val="0066CC"/>
                </a:solidFill>
                <a:latin typeface="Courier New" panose="02070309020205020404" pitchFamily="49" charset="0"/>
              </a:rPr>
              <a:t>r</a:t>
            </a:r>
            <a:r>
              <a:rPr kumimoji="1" lang="en-US" altLang="en-US" sz="1600" b="1" dirty="0">
                <a:latin typeface="Courier New" panose="02070309020205020404" pitchFamily="49" charset="0"/>
              </a:rPr>
              <a:t> rejects </a:t>
            </a:r>
            <a:r>
              <a:rPr kumimoji="1" lang="en-US" altLang="en-US" sz="1600" b="1" dirty="0">
                <a:solidFill>
                  <a:srgbClr val="0066CC"/>
                </a:solidFill>
                <a:latin typeface="Courier New" panose="02070309020205020404" pitchFamily="49" charset="0"/>
              </a:rPr>
              <a:t>p</a:t>
            </a:r>
            <a:endParaRPr kumimoji="1" lang="en-US" altLang="en-US" sz="1600" b="1" dirty="0">
              <a:solidFill>
                <a:srgbClr val="0066CC"/>
              </a:solidFill>
            </a:endParaRPr>
          </a:p>
          <a:p>
            <a:pPr>
              <a:lnSpc>
                <a:spcPts val="2300"/>
              </a:lnSpc>
            </a:pPr>
            <a:r>
              <a:rPr kumimoji="1" lang="en-US" altLang="en-US" sz="1600" b="1" dirty="0">
                <a:latin typeface="Courier New" panose="02070309020205020404" pitchFamily="49" charset="0"/>
              </a:rPr>
              <a:t>}</a:t>
            </a:r>
          </a:p>
        </p:txBody>
      </p:sp>
      <p:sp>
        <p:nvSpPr>
          <p:cNvPr id="49" name="TextBox 48">
            <a:extLst>
              <a:ext uri="{FF2B5EF4-FFF2-40B4-BE49-F238E27FC236}">
                <a16:creationId xmlns:a16="http://schemas.microsoft.com/office/drawing/2014/main" id="{9F310B59-90BA-56AC-25A2-C3C0CFEEA81B}"/>
              </a:ext>
            </a:extLst>
          </p:cNvPr>
          <p:cNvSpPr txBox="1"/>
          <p:nvPr/>
        </p:nvSpPr>
        <p:spPr>
          <a:xfrm>
            <a:off x="9966960" y="2093912"/>
            <a:ext cx="1961306" cy="923330"/>
          </a:xfrm>
          <a:prstGeom prst="rect">
            <a:avLst/>
          </a:prstGeom>
          <a:noFill/>
        </p:spPr>
        <p:txBody>
          <a:bodyPr wrap="none" rtlCol="0">
            <a:spAutoFit/>
          </a:bodyPr>
          <a:lstStyle/>
          <a:p>
            <a:r>
              <a:rPr lang="en-US" dirty="0"/>
              <a:t>Tentative Matches:</a:t>
            </a:r>
          </a:p>
          <a:p>
            <a:endParaRPr lang="en-US" dirty="0"/>
          </a:p>
          <a:p>
            <a:endParaRPr lang="en-US" dirty="0"/>
          </a:p>
        </p:txBody>
      </p:sp>
      <p:sp>
        <p:nvSpPr>
          <p:cNvPr id="52" name="Rectangle 4">
            <a:extLst>
              <a:ext uri="{FF2B5EF4-FFF2-40B4-BE49-F238E27FC236}">
                <a16:creationId xmlns:a16="http://schemas.microsoft.com/office/drawing/2014/main" id="{5E8B5143-7558-BFB6-D9C1-75F60C7BE2F8}"/>
              </a:ext>
            </a:extLst>
          </p:cNvPr>
          <p:cNvSpPr>
            <a:spLocks noChangeAspect="1" noChangeArrowheads="1"/>
          </p:cNvSpPr>
          <p:nvPr/>
        </p:nvSpPr>
        <p:spPr bwMode="auto">
          <a:xfrm>
            <a:off x="9943892" y="3483727"/>
            <a:ext cx="992187"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C</a:t>
            </a:r>
          </a:p>
        </p:txBody>
      </p:sp>
      <p:sp>
        <p:nvSpPr>
          <p:cNvPr id="53" name="Rectangle 5">
            <a:extLst>
              <a:ext uri="{FF2B5EF4-FFF2-40B4-BE49-F238E27FC236}">
                <a16:creationId xmlns:a16="http://schemas.microsoft.com/office/drawing/2014/main" id="{B650782D-9B33-FA3B-1678-4A7E4C37B704}"/>
              </a:ext>
            </a:extLst>
          </p:cNvPr>
          <p:cNvSpPr>
            <a:spLocks noChangeAspect="1" noChangeArrowheads="1"/>
          </p:cNvSpPr>
          <p:nvPr/>
        </p:nvSpPr>
        <p:spPr bwMode="auto">
          <a:xfrm>
            <a:off x="10936078" y="3483727"/>
            <a:ext cx="992188"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Z</a:t>
            </a:r>
          </a:p>
        </p:txBody>
      </p:sp>
      <p:sp>
        <p:nvSpPr>
          <p:cNvPr id="54" name="Rectangle 8">
            <a:extLst>
              <a:ext uri="{FF2B5EF4-FFF2-40B4-BE49-F238E27FC236}">
                <a16:creationId xmlns:a16="http://schemas.microsoft.com/office/drawing/2014/main" id="{8C17CBCB-68D0-E7A9-29FF-47868024204E}"/>
              </a:ext>
            </a:extLst>
          </p:cNvPr>
          <p:cNvSpPr>
            <a:spLocks noChangeAspect="1" noChangeArrowheads="1"/>
          </p:cNvSpPr>
          <p:nvPr/>
        </p:nvSpPr>
        <p:spPr bwMode="auto">
          <a:xfrm>
            <a:off x="9943892" y="3069391"/>
            <a:ext cx="992187" cy="414337"/>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B</a:t>
            </a:r>
          </a:p>
        </p:txBody>
      </p:sp>
      <p:sp>
        <p:nvSpPr>
          <p:cNvPr id="55" name="Rectangle 9">
            <a:extLst>
              <a:ext uri="{FF2B5EF4-FFF2-40B4-BE49-F238E27FC236}">
                <a16:creationId xmlns:a16="http://schemas.microsoft.com/office/drawing/2014/main" id="{F4073A81-0008-0845-7117-449C07CD1455}"/>
              </a:ext>
            </a:extLst>
          </p:cNvPr>
          <p:cNvSpPr>
            <a:spLocks noChangeAspect="1" noChangeArrowheads="1"/>
          </p:cNvSpPr>
          <p:nvPr/>
        </p:nvSpPr>
        <p:spPr bwMode="auto">
          <a:xfrm>
            <a:off x="10936078" y="3069391"/>
            <a:ext cx="992188" cy="414337"/>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X</a:t>
            </a:r>
          </a:p>
        </p:txBody>
      </p:sp>
      <p:sp>
        <p:nvSpPr>
          <p:cNvPr id="56" name="Rectangle 12">
            <a:extLst>
              <a:ext uri="{FF2B5EF4-FFF2-40B4-BE49-F238E27FC236}">
                <a16:creationId xmlns:a16="http://schemas.microsoft.com/office/drawing/2014/main" id="{B26A1A83-E7BD-64E6-E28D-1FF43EDC9897}"/>
              </a:ext>
            </a:extLst>
          </p:cNvPr>
          <p:cNvSpPr>
            <a:spLocks noChangeAspect="1" noChangeArrowheads="1"/>
          </p:cNvSpPr>
          <p:nvPr/>
        </p:nvSpPr>
        <p:spPr bwMode="auto">
          <a:xfrm>
            <a:off x="9943892" y="2655052"/>
            <a:ext cx="992187"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A</a:t>
            </a:r>
          </a:p>
        </p:txBody>
      </p:sp>
      <p:sp>
        <p:nvSpPr>
          <p:cNvPr id="57" name="Rectangle 13">
            <a:extLst>
              <a:ext uri="{FF2B5EF4-FFF2-40B4-BE49-F238E27FC236}">
                <a16:creationId xmlns:a16="http://schemas.microsoft.com/office/drawing/2014/main" id="{72E861A8-D338-ABB3-F6DF-CAD7D85B9A97}"/>
              </a:ext>
            </a:extLst>
          </p:cNvPr>
          <p:cNvSpPr>
            <a:spLocks noChangeAspect="1" noChangeArrowheads="1"/>
          </p:cNvSpPr>
          <p:nvPr/>
        </p:nvSpPr>
        <p:spPr bwMode="auto">
          <a:xfrm>
            <a:off x="10936078" y="2655052"/>
            <a:ext cx="992188" cy="414338"/>
          </a:xfrm>
          <a:prstGeom prst="rect">
            <a:avLst/>
          </a:prstGeom>
          <a:solidFill>
            <a:schemeClr val="accent1"/>
          </a:solidFill>
          <a:ln w="9525">
            <a:solidFill>
              <a:schemeClr val="bg1"/>
            </a:solidFill>
            <a:miter lim="800000"/>
            <a:headEnd/>
            <a:tailEnd/>
          </a:ln>
          <a:effec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1600" dirty="0">
                <a:solidFill>
                  <a:schemeClr val="bg1"/>
                </a:solidFill>
                <a:latin typeface="Comic Sans MS" panose="030F0702030302020204" pitchFamily="66" charset="0"/>
              </a:rPr>
              <a:t>Y</a:t>
            </a:r>
          </a:p>
        </p:txBody>
      </p:sp>
    </p:spTree>
    <p:extLst>
      <p:ext uri="{BB962C8B-B14F-4D97-AF65-F5344CB8AC3E}">
        <p14:creationId xmlns:p14="http://schemas.microsoft.com/office/powerpoint/2010/main" val="97733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altLang="en-US"/>
              <a:t>Understanding the Solution</a:t>
            </a:r>
          </a:p>
        </p:txBody>
      </p:sp>
      <mc:AlternateContent xmlns:mc="http://schemas.openxmlformats.org/markup-compatibility/2006" xmlns:a14="http://schemas.microsoft.com/office/drawing/2010/main">
        <mc:Choice Requires="a14">
          <p:sp>
            <p:nvSpPr>
              <p:cNvPr id="443395" name="Rectangle 3"/>
              <p:cNvSpPr>
                <a:spLocks noGrp="1" noChangeArrowheads="1"/>
              </p:cNvSpPr>
              <p:nvPr>
                <p:ph type="body" idx="1"/>
              </p:nvPr>
            </p:nvSpPr>
            <p:spPr>
              <a:xfrm>
                <a:off x="628649" y="1562395"/>
                <a:ext cx="10198493" cy="5200045"/>
              </a:xfrm>
            </p:spPr>
            <p:txBody>
              <a:bodyPr>
                <a:noAutofit/>
              </a:bodyPr>
              <a:lstStyle/>
              <a:p>
                <a:pPr marL="0" lvl="0" indent="0">
                  <a:buNone/>
                </a:pPr>
                <a:r>
                  <a:rPr lang="en-US" altLang="en-US" sz="2400" b="1" dirty="0">
                    <a:solidFill>
                      <a:srgbClr val="C00000"/>
                    </a:solidFill>
                  </a:rPr>
                  <a:t>Q:</a:t>
                </a:r>
                <a:r>
                  <a:rPr lang="en-US" altLang="en-US" sz="2400" dirty="0">
                    <a:solidFill>
                      <a:prstClr val="black"/>
                    </a:solidFill>
                  </a:rPr>
                  <a:t>  For a given problem input, there may be several stable matchings.		Do all executions of Gale-Shapley yield the same stable matching? 		If so, which one?</a:t>
                </a:r>
              </a:p>
              <a:p>
                <a:pPr lvl="3">
                  <a:lnSpc>
                    <a:spcPct val="80000"/>
                  </a:lnSpc>
                </a:pPr>
                <a:endParaRPr lang="en-US" altLang="en-US" sz="1200" dirty="0"/>
              </a:p>
              <a:p>
                <a:pPr marL="0" indent="0">
                  <a:lnSpc>
                    <a:spcPct val="100000"/>
                  </a:lnSpc>
                  <a:buNone/>
                </a:pPr>
                <a:r>
                  <a:rPr lang="en-US" altLang="en-US" sz="2000" b="1" dirty="0">
                    <a:solidFill>
                      <a:srgbClr val="695082"/>
                    </a:solidFill>
                  </a:rPr>
                  <a:t>Def: </a:t>
                </a:r>
                <a14:m>
                  <m:oMath xmlns:m="http://schemas.openxmlformats.org/officeDocument/2006/math">
                    <m:r>
                      <a:rPr lang="en-US" altLang="en-US" sz="2000" b="1" i="1" dirty="0" smtClean="0">
                        <a:solidFill>
                          <a:srgbClr val="0066CC"/>
                        </a:solidFill>
                        <a:latin typeface="Cambria Math" panose="02040503050406030204" pitchFamily="18" charset="0"/>
                      </a:rPr>
                      <m:t>𝒑</m:t>
                    </m:r>
                  </m:oMath>
                </a14:m>
                <a:r>
                  <a:rPr lang="en-US" altLang="en-US" sz="2000" dirty="0"/>
                  <a:t> in </a:t>
                </a:r>
                <a14:m>
                  <m:oMath xmlns:m="http://schemas.openxmlformats.org/officeDocument/2006/math">
                    <m:r>
                      <a:rPr lang="en-US" altLang="en-US" sz="2000" b="1" i="1" dirty="0" smtClean="0">
                        <a:solidFill>
                          <a:srgbClr val="0066CC"/>
                        </a:solidFill>
                        <a:latin typeface="Cambria Math" panose="02040503050406030204" pitchFamily="18" charset="0"/>
                      </a:rPr>
                      <m:t>𝑷</m:t>
                    </m:r>
                  </m:oMath>
                </a14:m>
                <a:r>
                  <a:rPr lang="en-US" altLang="en-US" sz="2000" dirty="0"/>
                  <a:t> and </a:t>
                </a:r>
                <a14:m>
                  <m:oMath xmlns:m="http://schemas.openxmlformats.org/officeDocument/2006/math">
                    <m:r>
                      <a:rPr lang="en-US" altLang="en-US" sz="2000" b="1" i="1" dirty="0">
                        <a:solidFill>
                          <a:srgbClr val="0066CC"/>
                        </a:solidFill>
                        <a:latin typeface="Cambria Math" panose="02040503050406030204" pitchFamily="18" charset="0"/>
                      </a:rPr>
                      <m:t>𝒓</m:t>
                    </m:r>
                  </m:oMath>
                </a14:m>
                <a:r>
                  <a:rPr lang="en-US" altLang="en-US" sz="2000" dirty="0">
                    <a:solidFill>
                      <a:prstClr val="black"/>
                    </a:solidFill>
                  </a:rPr>
                  <a:t> in </a:t>
                </a:r>
                <a14:m>
                  <m:oMath xmlns:m="http://schemas.openxmlformats.org/officeDocument/2006/math">
                    <m:r>
                      <a:rPr lang="en-US" altLang="en-US" sz="2000" b="1" i="1" dirty="0">
                        <a:solidFill>
                          <a:srgbClr val="0066CC"/>
                        </a:solidFill>
                        <a:latin typeface="Cambria Math" panose="02040503050406030204" pitchFamily="18" charset="0"/>
                      </a:rPr>
                      <m:t>𝑹</m:t>
                    </m:r>
                  </m:oMath>
                </a14:m>
                <a:r>
                  <a:rPr lang="en-US" altLang="en-US" sz="2000" dirty="0">
                    <a:solidFill>
                      <a:prstClr val="black"/>
                    </a:solidFill>
                  </a:rPr>
                  <a:t> </a:t>
                </a:r>
                <a:r>
                  <a:rPr lang="en-US" altLang="en-US" sz="2000" dirty="0"/>
                  <a:t>are </a:t>
                </a:r>
                <a:r>
                  <a:rPr lang="en-US" altLang="en-US" sz="2000" dirty="0">
                    <a:solidFill>
                      <a:srgbClr val="CC0000"/>
                    </a:solidFill>
                  </a:rPr>
                  <a:t>valid partners </a:t>
                </a:r>
                <a:r>
                  <a:rPr lang="en-US" altLang="en-US" sz="2000" dirty="0" err="1"/>
                  <a:t>iff</a:t>
                </a:r>
                <a:r>
                  <a:rPr lang="en-US" altLang="en-US" sz="2000" dirty="0"/>
                  <a:t> there is some stable matching containing </a:t>
                </a:r>
                <a14:m>
                  <m:oMath xmlns:m="http://schemas.openxmlformats.org/officeDocument/2006/math">
                    <m:r>
                      <a:rPr lang="en-US" altLang="en-US" sz="2000" b="1" i="1" dirty="0" smtClean="0">
                        <a:solidFill>
                          <a:srgbClr val="0066CC"/>
                        </a:solidFill>
                        <a:latin typeface="Cambria Math" panose="02040503050406030204" pitchFamily="18" charset="0"/>
                      </a:rPr>
                      <m:t>(</m:t>
                    </m:r>
                    <m:r>
                      <a:rPr lang="en-US" altLang="en-US" sz="2000" b="1" i="1" dirty="0" err="1" smtClean="0">
                        <a:solidFill>
                          <a:srgbClr val="0066CC"/>
                        </a:solidFill>
                        <a:latin typeface="Cambria Math" panose="02040503050406030204" pitchFamily="18" charset="0"/>
                      </a:rPr>
                      <m:t>𝒑</m:t>
                    </m:r>
                    <m:r>
                      <a:rPr lang="en-US" altLang="en-US" sz="2000" b="1" i="1" dirty="0" err="1" smtClean="0">
                        <a:solidFill>
                          <a:srgbClr val="0066CC"/>
                        </a:solidFill>
                        <a:latin typeface="Cambria Math" panose="02040503050406030204" pitchFamily="18" charset="0"/>
                      </a:rPr>
                      <m:t>,</m:t>
                    </m:r>
                    <m:r>
                      <a:rPr lang="en-US" altLang="en-US" sz="2000" b="1" i="1" dirty="0" err="1" smtClean="0">
                        <a:solidFill>
                          <a:srgbClr val="0066CC"/>
                        </a:solidFill>
                        <a:latin typeface="Cambria Math" panose="02040503050406030204" pitchFamily="18" charset="0"/>
                      </a:rPr>
                      <m:t>𝒓</m:t>
                    </m:r>
                    <m:r>
                      <a:rPr lang="en-US" altLang="en-US" sz="2000" b="1" i="1" dirty="0" smtClean="0">
                        <a:solidFill>
                          <a:srgbClr val="0066CC"/>
                        </a:solidFill>
                        <a:latin typeface="Cambria Math" panose="02040503050406030204" pitchFamily="18" charset="0"/>
                      </a:rPr>
                      <m:t>)</m:t>
                    </m:r>
                  </m:oMath>
                </a14:m>
                <a:endParaRPr lang="en-US" altLang="en-US" sz="2000" dirty="0"/>
              </a:p>
              <a:p>
                <a:pPr marL="0" indent="0" eaLnBrk="1" hangingPunct="1">
                  <a:lnSpc>
                    <a:spcPct val="80000"/>
                  </a:lnSpc>
                  <a:buNone/>
                </a:pPr>
                <a:endParaRPr lang="en-US" altLang="en-US" sz="2000" dirty="0"/>
              </a:p>
              <a:p>
                <a:pPr marL="0" indent="0" eaLnBrk="1" hangingPunct="1">
                  <a:lnSpc>
                    <a:spcPct val="100000"/>
                  </a:lnSpc>
                  <a:buNone/>
                </a:pPr>
                <a:r>
                  <a:rPr lang="en-US" altLang="en-US" sz="2000" b="1" dirty="0">
                    <a:solidFill>
                      <a:srgbClr val="695082"/>
                    </a:solidFill>
                  </a:rPr>
                  <a:t>Def:</a:t>
                </a:r>
                <a:r>
                  <a:rPr lang="en-US" altLang="en-US" sz="2000" dirty="0">
                    <a:solidFill>
                      <a:schemeClr val="accent2"/>
                    </a:solidFill>
                  </a:rPr>
                  <a:t> </a:t>
                </a:r>
                <a:r>
                  <a:rPr lang="en-US" altLang="en-US" sz="2000" dirty="0">
                    <a:solidFill>
                      <a:srgbClr val="C00000"/>
                    </a:solidFill>
                  </a:rPr>
                  <a:t>Proposer-optimal assignment:</a:t>
                </a:r>
                <a:r>
                  <a:rPr lang="en-US" altLang="en-US" sz="2000" dirty="0"/>
                  <a:t>  Each proposer is matched with their </a:t>
                </a:r>
                <a:r>
                  <a:rPr lang="en-US" altLang="en-US" sz="2000" b="1" dirty="0">
                    <a:solidFill>
                      <a:srgbClr val="C00000"/>
                    </a:solidFill>
                  </a:rPr>
                  <a:t>best</a:t>
                </a:r>
                <a:r>
                  <a:rPr lang="en-US" altLang="en-US" sz="2000" dirty="0">
                    <a:solidFill>
                      <a:srgbClr val="C00000"/>
                    </a:solidFill>
                  </a:rPr>
                  <a:t> valid partner 				</a:t>
                </a:r>
                <a:r>
                  <a:rPr lang="en-US" altLang="en-US" sz="2000" dirty="0"/>
                  <a:t>(their most preferred among all of their valid partners)</a:t>
                </a:r>
              </a:p>
              <a:p>
                <a:pPr lvl="1" eaLnBrk="1" hangingPunct="1">
                  <a:lnSpc>
                    <a:spcPct val="80000"/>
                  </a:lnSpc>
                </a:pPr>
                <a:endParaRPr lang="en-US" altLang="en-US" sz="1800" dirty="0"/>
              </a:p>
              <a:p>
                <a:pPr marL="0" indent="0">
                  <a:lnSpc>
                    <a:spcPct val="100000"/>
                  </a:lnSpc>
                  <a:buNone/>
                </a:pPr>
                <a:r>
                  <a:rPr lang="en-US" altLang="en-US" sz="2000" b="1" dirty="0">
                    <a:solidFill>
                      <a:srgbClr val="695082"/>
                    </a:solidFill>
                  </a:rPr>
                  <a:t>Claim:  </a:t>
                </a:r>
                <a:r>
                  <a:rPr lang="en-US" altLang="en-US" sz="2000" dirty="0"/>
                  <a:t>All executions of Gale-Shapley yield a proposer-optimal assignment! </a:t>
                </a:r>
              </a:p>
              <a:p>
                <a:pPr lvl="1">
                  <a:lnSpc>
                    <a:spcPct val="100000"/>
                  </a:lnSpc>
                </a:pPr>
                <a:r>
                  <a:rPr lang="en-US" altLang="en-US" sz="2000" dirty="0"/>
                  <a:t>I.e. if we pair up each proposer with its best valid partner, the resulting pairs will be the same as Gale-Shapley</a:t>
                </a:r>
              </a:p>
              <a:p>
                <a:pPr lvl="2">
                  <a:lnSpc>
                    <a:spcPct val="100000"/>
                  </a:lnSpc>
                </a:pPr>
                <a:r>
                  <a:rPr lang="en-US" altLang="en-US" sz="1600" b="0" dirty="0"/>
                  <a:t>Gale-Shapley returns </a:t>
                </a:r>
                <a14:m>
                  <m:oMath xmlns:m="http://schemas.openxmlformats.org/officeDocument/2006/math">
                    <m:d>
                      <m:dPr>
                        <m:begChr m:val="{"/>
                        <m:endChr m:val="}"/>
                        <m:ctrlPr>
                          <a:rPr lang="en-US" altLang="en-US" sz="1600" b="0" i="1" smtClean="0">
                            <a:latin typeface="Cambria Math" panose="02040503050406030204" pitchFamily="18" charset="0"/>
                          </a:rPr>
                        </m:ctrlPr>
                      </m:dPr>
                      <m:e>
                        <m:d>
                          <m:dPr>
                            <m:ctrlPr>
                              <a:rPr lang="en-US" altLang="en-US" sz="1600" b="0" i="1" smtClean="0">
                                <a:latin typeface="Cambria Math" panose="02040503050406030204" pitchFamily="18" charset="0"/>
                              </a:rPr>
                            </m:ctrlPr>
                          </m:dPr>
                          <m:e>
                            <m:r>
                              <a:rPr lang="en-US" altLang="en-US" sz="1600" b="0" i="1" smtClean="0">
                                <a:latin typeface="Cambria Math" panose="02040503050406030204" pitchFamily="18" charset="0"/>
                              </a:rPr>
                              <m:t>𝑝</m:t>
                            </m:r>
                            <m:r>
                              <a:rPr lang="en-US" altLang="en-US" sz="1600" b="0" i="1" smtClean="0">
                                <a:latin typeface="Cambria Math" panose="02040503050406030204" pitchFamily="18" charset="0"/>
                              </a:rPr>
                              <m:t>, </m:t>
                            </m:r>
                            <m:r>
                              <a:rPr lang="en-US" altLang="en-US" sz="1600" b="0" i="1" smtClean="0">
                                <a:latin typeface="Cambria Math" panose="02040503050406030204" pitchFamily="18" charset="0"/>
                              </a:rPr>
                              <m:t>𝑏𝑒𝑠𝑡</m:t>
                            </m:r>
                            <m:d>
                              <m:dPr>
                                <m:ctrlPr>
                                  <a:rPr lang="en-US" altLang="en-US" sz="1600" b="0" i="1" smtClean="0">
                                    <a:latin typeface="Cambria Math" panose="02040503050406030204" pitchFamily="18" charset="0"/>
                                  </a:rPr>
                                </m:ctrlPr>
                              </m:dPr>
                              <m:e>
                                <m:r>
                                  <a:rPr lang="en-US" altLang="en-US" sz="1600" b="0" i="1" smtClean="0">
                                    <a:latin typeface="Cambria Math" panose="02040503050406030204" pitchFamily="18" charset="0"/>
                                  </a:rPr>
                                  <m:t>𝑝</m:t>
                                </m:r>
                              </m:e>
                            </m:d>
                          </m:e>
                        </m:d>
                      </m:e>
                      <m:e>
                        <m:r>
                          <a:rPr lang="en-US" altLang="en-US" sz="1600" b="0" i="1" smtClean="0">
                            <a:latin typeface="Cambria Math" panose="02040503050406030204" pitchFamily="18" charset="0"/>
                          </a:rPr>
                          <m:t>𝑝</m:t>
                        </m:r>
                        <m:r>
                          <a:rPr lang="en-US" altLang="en-US" sz="1600" b="0" i="1" smtClean="0">
                            <a:latin typeface="Cambria Math" panose="02040503050406030204" pitchFamily="18" charset="0"/>
                          </a:rPr>
                          <m:t>∈</m:t>
                        </m:r>
                        <m:r>
                          <a:rPr lang="en-US" altLang="en-US" sz="1600" b="0" i="1" smtClean="0">
                            <a:latin typeface="Cambria Math" panose="02040503050406030204" pitchFamily="18" charset="0"/>
                          </a:rPr>
                          <m:t>𝑃</m:t>
                        </m:r>
                      </m:e>
                    </m:d>
                  </m:oMath>
                </a14:m>
                <a:endParaRPr lang="en-US" altLang="en-US" sz="1600" dirty="0"/>
              </a:p>
              <a:p>
                <a:pPr lvl="1">
                  <a:lnSpc>
                    <a:spcPct val="100000"/>
                  </a:lnSpc>
                </a:pPr>
                <a:r>
                  <a:rPr lang="en-US" altLang="en-US" sz="2000" dirty="0"/>
                  <a:t>Not obvious that proposer-optimal assignment is perfect, let alone stable</a:t>
                </a:r>
              </a:p>
              <a:p>
                <a:pPr lvl="1" eaLnBrk="1" hangingPunct="1">
                  <a:lnSpc>
                    <a:spcPct val="100000"/>
                  </a:lnSpc>
                </a:pPr>
                <a:r>
                  <a:rPr lang="en-US" altLang="en-US" sz="2000" dirty="0"/>
                  <a:t>Simultaneously best for each and every proposer</a:t>
                </a:r>
              </a:p>
              <a:p>
                <a:pPr lvl="1" eaLnBrk="1" hangingPunct="1">
                  <a:lnSpc>
                    <a:spcPct val="80000"/>
                  </a:lnSpc>
                </a:pPr>
                <a:endParaRPr lang="en-US" altLang="en-US" sz="1800" dirty="0"/>
              </a:p>
            </p:txBody>
          </p:sp>
        </mc:Choice>
        <mc:Fallback xmlns="">
          <p:sp>
            <p:nvSpPr>
              <p:cNvPr id="443395" name="Rectangle 3"/>
              <p:cNvSpPr>
                <a:spLocks noGrp="1" noRot="1" noChangeAspect="1" noMove="1" noResize="1" noEditPoints="1" noAdjustHandles="1" noChangeArrowheads="1" noChangeShapeType="1" noTextEdit="1"/>
              </p:cNvSpPr>
              <p:nvPr>
                <p:ph type="body" idx="1"/>
              </p:nvPr>
            </p:nvSpPr>
            <p:spPr>
              <a:xfrm>
                <a:off x="628649" y="1562395"/>
                <a:ext cx="10198493" cy="5200045"/>
              </a:xfrm>
              <a:blipFill>
                <a:blip r:embed="rId3"/>
                <a:stretch>
                  <a:fillRect l="-897" t="-1641" b="-386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C5D6026-08F5-4CB6-9237-E34296985E69}"/>
              </a:ext>
            </a:extLst>
          </p:cNvPr>
          <p:cNvSpPr>
            <a:spLocks noGrp="1"/>
          </p:cNvSpPr>
          <p:nvPr>
            <p:ph type="sldNum" sz="quarter" idx="12"/>
          </p:nvPr>
        </p:nvSpPr>
        <p:spPr/>
        <p:txBody>
          <a:bodyPr/>
          <a:lstStyle/>
          <a:p>
            <a:fld id="{859767C1-1CFC-4BF3-A3D8-E4104FCBBC17}" type="slidenum">
              <a:rPr lang="en-US" smtClean="0"/>
              <a:t>6</a:t>
            </a:fld>
            <a:endParaRPr lang="en-US"/>
          </a:p>
        </p:txBody>
      </p:sp>
    </p:spTree>
    <p:extLst>
      <p:ext uri="{BB962C8B-B14F-4D97-AF65-F5344CB8AC3E}">
        <p14:creationId xmlns:p14="http://schemas.microsoft.com/office/powerpoint/2010/main" val="1558646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250180" y="2694006"/>
            <a:ext cx="1211775" cy="440896"/>
            <a:chOff x="10250180" y="2145368"/>
            <a:chExt cx="1211775" cy="440896"/>
          </a:xfrm>
        </p:grpSpPr>
        <p:cxnSp>
          <p:nvCxnSpPr>
            <p:cNvPr id="7" name="Straight Connector 6"/>
            <p:cNvCxnSpPr>
              <a:stCxn id="41" idx="5"/>
              <a:endCxn id="46" idx="2"/>
            </p:cNvCxnSpPr>
            <p:nvPr/>
          </p:nvCxnSpPr>
          <p:spPr>
            <a:xfrm>
              <a:off x="10250180" y="2145368"/>
              <a:ext cx="1211775" cy="440896"/>
            </a:xfrm>
            <a:prstGeom prst="line">
              <a:avLst/>
            </a:prstGeom>
            <a:noFill/>
            <a:ln w="19050" cap="flat" cmpd="sng" algn="ctr">
              <a:solidFill>
                <a:schemeClr val="accent1">
                  <a:lumMod val="75000"/>
                </a:schemeClr>
              </a:solidFill>
              <a:prstDash val="solid"/>
              <a:miter lim="800000"/>
              <a:headEnd type="none" w="med" len="med"/>
              <a:tailEnd type="none" w="med" len="med"/>
            </a:ln>
            <a:effectLst/>
          </p:spPr>
        </p:cxnSp>
        <p:cxnSp>
          <p:nvCxnSpPr>
            <p:cNvPr id="9" name="Straight Connector 8"/>
            <p:cNvCxnSpPr/>
            <p:nvPr/>
          </p:nvCxnSpPr>
          <p:spPr>
            <a:xfrm flipV="1">
              <a:off x="10639541" y="2178683"/>
              <a:ext cx="213178" cy="263230"/>
            </a:xfrm>
            <a:prstGeom prst="line">
              <a:avLst/>
            </a:prstGeom>
            <a:noFill/>
            <a:ln w="19050" cap="flat" cmpd="sng" algn="ctr">
              <a:solidFill>
                <a:schemeClr val="accent1">
                  <a:lumMod val="75000"/>
                </a:schemeClr>
              </a:solidFill>
              <a:prstDash val="solid"/>
              <a:miter lim="800000"/>
              <a:headEnd type="none" w="med" len="med"/>
              <a:tailEnd type="none" w="med" len="med"/>
            </a:ln>
            <a:effectLst/>
          </p:spPr>
        </p:cxnSp>
      </p:grpSp>
      <p:cxnSp>
        <p:nvCxnSpPr>
          <p:cNvPr id="49" name="Straight Connector 48">
            <a:extLst>
              <a:ext uri="{FF2B5EF4-FFF2-40B4-BE49-F238E27FC236}">
                <a16:creationId xmlns:a16="http://schemas.microsoft.com/office/drawing/2014/main" id="{97455C06-96D3-4672-AD6A-4CC3163D0A40}"/>
              </a:ext>
            </a:extLst>
          </p:cNvPr>
          <p:cNvCxnSpPr>
            <a:cxnSpLocks/>
            <a:endCxn id="46" idx="2"/>
          </p:cNvCxnSpPr>
          <p:nvPr/>
        </p:nvCxnSpPr>
        <p:spPr>
          <a:xfrm>
            <a:off x="10243484" y="2656666"/>
            <a:ext cx="1218471" cy="478236"/>
          </a:xfrm>
          <a:prstGeom prst="line">
            <a:avLst/>
          </a:prstGeom>
          <a:noFill/>
          <a:ln w="57150" cap="flat" cmpd="sng" algn="ctr">
            <a:solidFill>
              <a:srgbClr val="C00000"/>
            </a:solidFill>
            <a:prstDash val="solid"/>
            <a:miter lim="800000"/>
            <a:headEnd type="none" w="med" len="med"/>
            <a:tailEnd type="none" w="med" len="med"/>
          </a:ln>
          <a:effectLst/>
        </p:spPr>
      </p:cxnSp>
      <p:grpSp>
        <p:nvGrpSpPr>
          <p:cNvPr id="3" name="Group 2"/>
          <p:cNvGrpSpPr/>
          <p:nvPr/>
        </p:nvGrpSpPr>
        <p:grpSpPr>
          <a:xfrm>
            <a:off x="9856967" y="2132710"/>
            <a:ext cx="1974388" cy="1588596"/>
            <a:chOff x="9856967" y="1584072"/>
            <a:chExt cx="1974388" cy="1588596"/>
          </a:xfrm>
        </p:grpSpPr>
        <p:grpSp>
          <p:nvGrpSpPr>
            <p:cNvPr id="27" name="Group 26">
              <a:extLst>
                <a:ext uri="{FF2B5EF4-FFF2-40B4-BE49-F238E27FC236}">
                  <a16:creationId xmlns:a16="http://schemas.microsoft.com/office/drawing/2014/main" id="{99E3E7F9-8391-41E0-BAB3-749703657801}"/>
                </a:ext>
              </a:extLst>
            </p:cNvPr>
            <p:cNvGrpSpPr/>
            <p:nvPr/>
          </p:nvGrpSpPr>
          <p:grpSpPr>
            <a:xfrm>
              <a:off x="11461955" y="1584072"/>
              <a:ext cx="91440" cy="1526148"/>
              <a:chOff x="8919211" y="4094569"/>
              <a:chExt cx="91440" cy="1526148"/>
            </a:xfrm>
          </p:grpSpPr>
          <p:sp>
            <p:nvSpPr>
              <p:cNvPr id="44" name="Oval 43">
                <a:extLst>
                  <a:ext uri="{FF2B5EF4-FFF2-40B4-BE49-F238E27FC236}">
                    <a16:creationId xmlns:a16="http://schemas.microsoft.com/office/drawing/2014/main" id="{18C0ADF6-E6F3-4D93-910F-3EF4C2C60AD7}"/>
                  </a:ext>
                </a:extLst>
              </p:cNvPr>
              <p:cNvSpPr>
                <a:spLocks noChangeAspect="1"/>
              </p:cNvSpPr>
              <p:nvPr/>
            </p:nvSpPr>
            <p:spPr>
              <a:xfrm>
                <a:off x="8919211" y="4094569"/>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5" name="Oval 44">
                <a:extLst>
                  <a:ext uri="{FF2B5EF4-FFF2-40B4-BE49-F238E27FC236}">
                    <a16:creationId xmlns:a16="http://schemas.microsoft.com/office/drawing/2014/main" id="{14807EF8-BF78-4B8F-AC87-32D8C1236368}"/>
                  </a:ext>
                </a:extLst>
              </p:cNvPr>
              <p:cNvSpPr>
                <a:spLocks noChangeAspect="1"/>
              </p:cNvSpPr>
              <p:nvPr/>
            </p:nvSpPr>
            <p:spPr>
              <a:xfrm>
                <a:off x="8919211" y="4572805"/>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6" name="Oval 45">
                <a:extLst>
                  <a:ext uri="{FF2B5EF4-FFF2-40B4-BE49-F238E27FC236}">
                    <a16:creationId xmlns:a16="http://schemas.microsoft.com/office/drawing/2014/main" id="{607CB3A0-0EC6-41B1-8710-94271F5AB493}"/>
                  </a:ext>
                </a:extLst>
              </p:cNvPr>
              <p:cNvSpPr>
                <a:spLocks noChangeAspect="1"/>
              </p:cNvSpPr>
              <p:nvPr/>
            </p:nvSpPr>
            <p:spPr>
              <a:xfrm>
                <a:off x="8919211" y="5051041"/>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7" name="Oval 46">
                <a:extLst>
                  <a:ext uri="{FF2B5EF4-FFF2-40B4-BE49-F238E27FC236}">
                    <a16:creationId xmlns:a16="http://schemas.microsoft.com/office/drawing/2014/main" id="{61DB825F-9445-40FB-8022-245FDD68D449}"/>
                  </a:ext>
                </a:extLst>
              </p:cNvPr>
              <p:cNvSpPr>
                <a:spLocks noChangeAspect="1"/>
              </p:cNvSpPr>
              <p:nvPr/>
            </p:nvSpPr>
            <p:spPr>
              <a:xfrm>
                <a:off x="8919211" y="5529277"/>
                <a:ext cx="91440" cy="91440"/>
              </a:xfrm>
              <a:prstGeom prst="ellipse">
                <a:avLst/>
              </a:prstGeom>
              <a:solidFill>
                <a:srgbClr val="006600"/>
              </a:solid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p:cxnSp>
          <p:nvCxnSpPr>
            <p:cNvPr id="29" name="Straight Connector 28">
              <a:extLst>
                <a:ext uri="{FF2B5EF4-FFF2-40B4-BE49-F238E27FC236}">
                  <a16:creationId xmlns:a16="http://schemas.microsoft.com/office/drawing/2014/main" id="{A7E726E8-C799-48F0-AA76-00AFD24E569C}"/>
                </a:ext>
              </a:extLst>
            </p:cNvPr>
            <p:cNvCxnSpPr>
              <a:stCxn id="43" idx="7"/>
              <a:endCxn id="46" idx="2"/>
            </p:cNvCxnSpPr>
            <p:nvPr/>
          </p:nvCxnSpPr>
          <p:spPr>
            <a:xfrm flipV="1">
              <a:off x="10250180" y="2586264"/>
              <a:ext cx="1211775" cy="450918"/>
            </a:xfrm>
            <a:prstGeom prst="line">
              <a:avLst/>
            </a:prstGeom>
            <a:noFill/>
            <a:ln w="57150" cap="flat" cmpd="sng" algn="ctr">
              <a:solidFill>
                <a:srgbClr val="0066CC"/>
              </a:solidFill>
              <a:prstDash val="sysDot"/>
              <a:miter lim="800000"/>
              <a:headEnd type="none" w="med" len="med"/>
              <a:tailEnd type="none" w="med" len="med"/>
            </a:ln>
            <a:effectLst/>
          </p:spPr>
        </p:cxnSp>
        <p:grpSp>
          <p:nvGrpSpPr>
            <p:cNvPr id="31" name="Group 30">
              <a:extLst>
                <a:ext uri="{FF2B5EF4-FFF2-40B4-BE49-F238E27FC236}">
                  <a16:creationId xmlns:a16="http://schemas.microsoft.com/office/drawing/2014/main" id="{1E28E4B3-73EE-4C86-BDAA-77839920676D}"/>
                </a:ext>
              </a:extLst>
            </p:cNvPr>
            <p:cNvGrpSpPr/>
            <p:nvPr/>
          </p:nvGrpSpPr>
          <p:grpSpPr>
            <a:xfrm>
              <a:off x="10172131" y="1589083"/>
              <a:ext cx="91440" cy="1526148"/>
              <a:chOff x="7629387" y="4099580"/>
              <a:chExt cx="91440" cy="1526148"/>
            </a:xfrm>
          </p:grpSpPr>
          <p:sp>
            <p:nvSpPr>
              <p:cNvPr id="40" name="Oval 39">
                <a:extLst>
                  <a:ext uri="{FF2B5EF4-FFF2-40B4-BE49-F238E27FC236}">
                    <a16:creationId xmlns:a16="http://schemas.microsoft.com/office/drawing/2014/main" id="{47CA76CD-5315-498B-BF41-D52FD163DF75}"/>
                  </a:ext>
                </a:extLst>
              </p:cNvPr>
              <p:cNvSpPr>
                <a:spLocks noChangeAspect="1"/>
              </p:cNvSpPr>
              <p:nvPr/>
            </p:nvSpPr>
            <p:spPr>
              <a:xfrm>
                <a:off x="7629387" y="4099580"/>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1" name="Oval 40">
                <a:extLst>
                  <a:ext uri="{FF2B5EF4-FFF2-40B4-BE49-F238E27FC236}">
                    <a16:creationId xmlns:a16="http://schemas.microsoft.com/office/drawing/2014/main" id="{22E2486F-2F0E-4756-8000-C9E80B08640D}"/>
                  </a:ext>
                </a:extLst>
              </p:cNvPr>
              <p:cNvSpPr>
                <a:spLocks noChangeAspect="1"/>
              </p:cNvSpPr>
              <p:nvPr/>
            </p:nvSpPr>
            <p:spPr>
              <a:xfrm>
                <a:off x="7629387" y="4577816"/>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2" name="Oval 41">
                <a:extLst>
                  <a:ext uri="{FF2B5EF4-FFF2-40B4-BE49-F238E27FC236}">
                    <a16:creationId xmlns:a16="http://schemas.microsoft.com/office/drawing/2014/main" id="{AE934015-A42F-40B4-A224-CB688B1D4440}"/>
                  </a:ext>
                </a:extLst>
              </p:cNvPr>
              <p:cNvSpPr>
                <a:spLocks noChangeAspect="1"/>
              </p:cNvSpPr>
              <p:nvPr/>
            </p:nvSpPr>
            <p:spPr>
              <a:xfrm>
                <a:off x="7629387" y="5056052"/>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43" name="Oval 42">
                <a:extLst>
                  <a:ext uri="{FF2B5EF4-FFF2-40B4-BE49-F238E27FC236}">
                    <a16:creationId xmlns:a16="http://schemas.microsoft.com/office/drawing/2014/main" id="{5874642F-DD02-474C-9699-00F8D8134332}"/>
                  </a:ext>
                </a:extLst>
              </p:cNvPr>
              <p:cNvSpPr>
                <a:spLocks noChangeAspect="1"/>
              </p:cNvSpPr>
              <p:nvPr/>
            </p:nvSpPr>
            <p:spPr>
              <a:xfrm>
                <a:off x="7629387" y="5534288"/>
                <a:ext cx="91440" cy="91440"/>
              </a:xfrm>
              <a:prstGeom prst="ellipse">
                <a:avLst/>
              </a:prstGeom>
              <a:solidFill>
                <a:srgbClr val="FF00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231CB481-0369-4BD6-BF89-3539BF75F116}"/>
                    </a:ext>
                  </a:extLst>
                </p:cNvPr>
                <p:cNvSpPr txBox="1"/>
                <p:nvPr/>
              </p:nvSpPr>
              <p:spPr>
                <a:xfrm>
                  <a:off x="9856967" y="1920920"/>
                  <a:ext cx="21640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𝒑</m:t>
                        </m:r>
                      </m:oMath>
                    </m:oMathPara>
                  </a14:m>
                  <a:endParaRPr lang="en-US" sz="2000" b="1" dirty="0">
                    <a:solidFill>
                      <a:srgbClr val="0066CC"/>
                    </a:solidFill>
                  </a:endParaRPr>
                </a:p>
              </p:txBody>
            </p:sp>
          </mc:Choice>
          <mc:Fallback xmlns="">
            <p:sp>
              <p:nvSpPr>
                <p:cNvPr id="32" name="TextBox 31">
                  <a:extLst>
                    <a:ext uri="{FF2B5EF4-FFF2-40B4-BE49-F238E27FC236}">
                      <a16:creationId xmlns:a16="http://schemas.microsoft.com/office/drawing/2014/main" id="{231CB481-0369-4BD6-BF89-3539BF75F116}"/>
                    </a:ext>
                  </a:extLst>
                </p:cNvPr>
                <p:cNvSpPr txBox="1">
                  <a:spLocks noRot="1" noChangeAspect="1" noMove="1" noResize="1" noEditPoints="1" noAdjustHandles="1" noChangeArrowheads="1" noChangeShapeType="1" noTextEdit="1"/>
                </p:cNvSpPr>
                <p:nvPr/>
              </p:nvSpPr>
              <p:spPr>
                <a:xfrm>
                  <a:off x="9856967" y="1920920"/>
                  <a:ext cx="216406" cy="307777"/>
                </a:xfrm>
                <a:prstGeom prst="rect">
                  <a:avLst/>
                </a:prstGeom>
                <a:blipFill>
                  <a:blip r:embed="rId14"/>
                  <a:stretch>
                    <a:fillRect l="-31429" r="-31429" b="-25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140BA30-513B-45EC-BD52-622298A5502D}"/>
                    </a:ext>
                  </a:extLst>
                </p:cNvPr>
                <p:cNvSpPr txBox="1"/>
                <p:nvPr/>
              </p:nvSpPr>
              <p:spPr>
                <a:xfrm>
                  <a:off x="11635789" y="2400046"/>
                  <a:ext cx="1955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𝒓</m:t>
                        </m:r>
                      </m:oMath>
                    </m:oMathPara>
                  </a14:m>
                  <a:endParaRPr lang="en-US" sz="2000" b="1" dirty="0">
                    <a:solidFill>
                      <a:srgbClr val="0066CC"/>
                    </a:solidFill>
                  </a:endParaRPr>
                </a:p>
              </p:txBody>
            </p:sp>
          </mc:Choice>
          <mc:Fallback xmlns="">
            <p:sp>
              <p:nvSpPr>
                <p:cNvPr id="33" name="TextBox 32">
                  <a:extLst>
                    <a:ext uri="{FF2B5EF4-FFF2-40B4-BE49-F238E27FC236}">
                      <a16:creationId xmlns:a16="http://schemas.microsoft.com/office/drawing/2014/main" id="{B140BA30-513B-45EC-BD52-622298A5502D}"/>
                    </a:ext>
                  </a:extLst>
                </p:cNvPr>
                <p:cNvSpPr txBox="1">
                  <a:spLocks noRot="1" noChangeAspect="1" noMove="1" noResize="1" noEditPoints="1" noAdjustHandles="1" noChangeArrowheads="1" noChangeShapeType="1" noTextEdit="1"/>
                </p:cNvSpPr>
                <p:nvPr/>
              </p:nvSpPr>
              <p:spPr>
                <a:xfrm>
                  <a:off x="11635789" y="2400046"/>
                  <a:ext cx="195566" cy="307777"/>
                </a:xfrm>
                <a:prstGeom prst="rect">
                  <a:avLst/>
                </a:prstGeom>
                <a:blipFill>
                  <a:blip r:embed="rId15"/>
                  <a:stretch>
                    <a:fillRect l="-18750" r="-2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19C25AA5-5FAD-4A5D-B8CD-D01471875E0F}"/>
                    </a:ext>
                  </a:extLst>
                </p:cNvPr>
                <p:cNvSpPr txBox="1"/>
                <p:nvPr/>
              </p:nvSpPr>
              <p:spPr>
                <a:xfrm>
                  <a:off x="9872528" y="2864891"/>
                  <a:ext cx="28212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𝒑</m:t>
                        </m:r>
                        <m:r>
                          <a:rPr lang="en-US" sz="2000" b="1" i="1" smtClean="0">
                            <a:solidFill>
                              <a:srgbClr val="0066CC"/>
                            </a:solidFill>
                            <a:latin typeface="Cambria Math" panose="02040503050406030204" pitchFamily="18" charset="0"/>
                          </a:rPr>
                          <m:t>′</m:t>
                        </m:r>
                      </m:oMath>
                    </m:oMathPara>
                  </a14:m>
                  <a:endParaRPr lang="en-US" sz="2000" b="1" dirty="0">
                    <a:solidFill>
                      <a:srgbClr val="0066CC"/>
                    </a:solidFill>
                  </a:endParaRPr>
                </a:p>
              </p:txBody>
            </p:sp>
          </mc:Choice>
          <mc:Fallback xmlns="">
            <p:sp>
              <p:nvSpPr>
                <p:cNvPr id="50" name="TextBox 49">
                  <a:extLst>
                    <a:ext uri="{FF2B5EF4-FFF2-40B4-BE49-F238E27FC236}">
                      <a16:creationId xmlns:a16="http://schemas.microsoft.com/office/drawing/2014/main" id="{19C25AA5-5FAD-4A5D-B8CD-D01471875E0F}"/>
                    </a:ext>
                  </a:extLst>
                </p:cNvPr>
                <p:cNvSpPr txBox="1">
                  <a:spLocks noRot="1" noChangeAspect="1" noMove="1" noResize="1" noEditPoints="1" noAdjustHandles="1" noChangeArrowheads="1" noChangeShapeType="1" noTextEdit="1"/>
                </p:cNvSpPr>
                <p:nvPr/>
              </p:nvSpPr>
              <p:spPr>
                <a:xfrm>
                  <a:off x="9872528" y="2864891"/>
                  <a:ext cx="282129" cy="307777"/>
                </a:xfrm>
                <a:prstGeom prst="rect">
                  <a:avLst/>
                </a:prstGeom>
                <a:blipFill>
                  <a:blip r:embed="rId16"/>
                  <a:stretch>
                    <a:fillRect l="-34783" t="-8000" r="-36957" b="-38000"/>
                  </a:stretch>
                </a:blipFill>
              </p:spPr>
              <p:txBody>
                <a:bodyPr/>
                <a:lstStyle/>
                <a:p>
                  <a:r>
                    <a:rPr lang="en-US">
                      <a:noFill/>
                    </a:rPr>
                    <a:t> </a:t>
                  </a:r>
                </a:p>
              </p:txBody>
            </p:sp>
          </mc:Fallback>
        </mc:AlternateContent>
      </p:grpSp>
      <p:cxnSp>
        <p:nvCxnSpPr>
          <p:cNvPr id="48" name="Straight Connector 47">
            <a:extLst>
              <a:ext uri="{FF2B5EF4-FFF2-40B4-BE49-F238E27FC236}">
                <a16:creationId xmlns:a16="http://schemas.microsoft.com/office/drawing/2014/main" id="{B471762B-CB08-47B2-8F58-4D07CF9BB756}"/>
              </a:ext>
            </a:extLst>
          </p:cNvPr>
          <p:cNvCxnSpPr>
            <a:cxnSpLocks/>
            <a:stCxn id="43" idx="7"/>
            <a:endCxn id="47" idx="2"/>
          </p:cNvCxnSpPr>
          <p:nvPr/>
        </p:nvCxnSpPr>
        <p:spPr>
          <a:xfrm>
            <a:off x="10250180" y="3585820"/>
            <a:ext cx="1211775" cy="27318"/>
          </a:xfrm>
          <a:prstGeom prst="line">
            <a:avLst/>
          </a:prstGeom>
          <a:noFill/>
          <a:ln w="57150" cap="flat" cmpd="sng" algn="ctr">
            <a:solidFill>
              <a:srgbClr val="C00000"/>
            </a:solidFill>
            <a:prstDash val="solid"/>
            <a:miter lim="800000"/>
            <a:headEnd type="none" w="med" len="med"/>
            <a:tailEnd type="none" w="med" len="med"/>
          </a:ln>
          <a:effectLst/>
        </p:spPr>
      </p:cxnSp>
      <p:sp>
        <p:nvSpPr>
          <p:cNvPr id="22531" name="Rectangle 2"/>
          <p:cNvSpPr>
            <a:spLocks noGrp="1" noChangeArrowheads="1"/>
          </p:cNvSpPr>
          <p:nvPr>
            <p:ph type="title"/>
          </p:nvPr>
        </p:nvSpPr>
        <p:spPr/>
        <p:txBody>
          <a:bodyPr/>
          <a:lstStyle/>
          <a:p>
            <a:pPr eaLnBrk="1" hangingPunct="1"/>
            <a:r>
              <a:rPr lang="en-US" altLang="en-US" dirty="0"/>
              <a:t>Proposer Optimality</a:t>
            </a:r>
          </a:p>
        </p:txBody>
      </p:sp>
      <mc:AlternateContent xmlns:mc="http://schemas.openxmlformats.org/markup-compatibility/2006" xmlns:a14="http://schemas.microsoft.com/office/drawing/2010/main">
        <mc:Choice Requires="a14">
          <p:sp>
            <p:nvSpPr>
              <p:cNvPr id="445443" name="Rectangle 3"/>
              <p:cNvSpPr>
                <a:spLocks noGrp="1" noChangeArrowheads="1"/>
              </p:cNvSpPr>
              <p:nvPr>
                <p:ph type="body" idx="1"/>
              </p:nvPr>
            </p:nvSpPr>
            <p:spPr>
              <a:xfrm>
                <a:off x="74816" y="1488235"/>
                <a:ext cx="9488080" cy="5200045"/>
              </a:xfrm>
            </p:spPr>
            <p:txBody>
              <a:bodyPr>
                <a:noAutofit/>
              </a:bodyPr>
              <a:lstStyle/>
              <a:p>
                <a:pPr marL="0" indent="0" eaLnBrk="1" hangingPunct="1">
                  <a:lnSpc>
                    <a:spcPct val="80000"/>
                  </a:lnSpc>
                  <a:buNone/>
                </a:pPr>
                <a:r>
                  <a:rPr lang="en-US" altLang="en-US" sz="2400" b="1" dirty="0">
                    <a:solidFill>
                      <a:srgbClr val="695082"/>
                    </a:solidFill>
                  </a:rPr>
                  <a:t>Claim:</a:t>
                </a:r>
                <a:r>
                  <a:rPr lang="en-US" altLang="en-US" sz="2400" dirty="0"/>
                  <a:t>  Any Gale-Shapley matching </a:t>
                </a:r>
                <a14:m>
                  <m:oMath xmlns:m="http://schemas.openxmlformats.org/officeDocument/2006/math">
                    <m:r>
                      <a:rPr lang="en-US" altLang="en-US" sz="2400" b="1" i="1" dirty="0" smtClean="0">
                        <a:solidFill>
                          <a:srgbClr val="0066CC"/>
                        </a:solidFill>
                        <a:latin typeface="Cambria Math" panose="02040503050406030204" pitchFamily="18" charset="0"/>
                      </a:rPr>
                      <m:t>𝑴</m:t>
                    </m:r>
                  </m:oMath>
                </a14:m>
                <a:r>
                  <a:rPr lang="en-US" altLang="en-US" sz="2400" dirty="0"/>
                  <a:t> is proposer-optimal.</a:t>
                </a:r>
              </a:p>
              <a:p>
                <a:pPr marL="0" indent="0" eaLnBrk="1" hangingPunct="1">
                  <a:lnSpc>
                    <a:spcPct val="80000"/>
                  </a:lnSpc>
                  <a:buNone/>
                </a:pPr>
                <a:r>
                  <a:rPr lang="en-US" altLang="en-US" sz="2400" b="1" dirty="0">
                    <a:solidFill>
                      <a:srgbClr val="006600"/>
                    </a:solidFill>
                  </a:rPr>
                  <a:t>Proof:</a:t>
                </a:r>
                <a:r>
                  <a:rPr lang="en-US" altLang="en-US" sz="2400" dirty="0">
                    <a:solidFill>
                      <a:schemeClr val="hlink"/>
                    </a:solidFill>
                  </a:rPr>
                  <a:t> </a:t>
                </a:r>
                <a:r>
                  <a:rPr lang="en-US" altLang="en-US" sz="2400" dirty="0"/>
                  <a:t> </a:t>
                </a:r>
                <a:r>
                  <a:rPr lang="en-US" altLang="en-US" sz="2000" dirty="0"/>
                  <a:t>(By contradiction)</a:t>
                </a:r>
                <a:endParaRPr lang="en-US" altLang="en-US" sz="2400" dirty="0"/>
              </a:p>
              <a:p>
                <a:pPr marL="457200" lvl="1" indent="0">
                  <a:buNone/>
                </a:pPr>
                <a:r>
                  <a:rPr lang="en-US" altLang="en-US" sz="1800" dirty="0"/>
                  <a:t>Suppose that there are some proposers in </a:t>
                </a:r>
                <a14:m>
                  <m:oMath xmlns:m="http://schemas.openxmlformats.org/officeDocument/2006/math">
                    <m:r>
                      <a:rPr lang="en-US" altLang="en-US" sz="1800" b="1" i="1" dirty="0">
                        <a:solidFill>
                          <a:srgbClr val="0066CC"/>
                        </a:solidFill>
                        <a:latin typeface="Cambria Math" panose="02040503050406030204" pitchFamily="18" charset="0"/>
                      </a:rPr>
                      <m:t>𝑴</m:t>
                    </m:r>
                  </m:oMath>
                </a14:m>
                <a:r>
                  <a:rPr lang="en-US" altLang="en-US" sz="1800" dirty="0">
                    <a:sym typeface="Symbol" panose="05050102010706020507" pitchFamily="18" charset="2"/>
                  </a:rPr>
                  <a:t> not matched to their best valid partners</a:t>
                </a:r>
              </a:p>
              <a:p>
                <a:pPr marL="457200" lvl="1" indent="0">
                  <a:buNone/>
                </a:pPr>
                <a:r>
                  <a:rPr lang="en-US" altLang="en-US" sz="1800" dirty="0">
                    <a:sym typeface="Symbol" panose="05050102010706020507" pitchFamily="18" charset="2"/>
                  </a:rPr>
                  <a:t> </a:t>
                </a:r>
                <a:r>
                  <a:rPr lang="en-US" altLang="en-US" sz="1800" dirty="0"/>
                  <a:t>Each must have been rejected by a valid partner, since they propose in decreasing preference order.</a:t>
                </a:r>
              </a:p>
              <a:p>
                <a:pPr lvl="1"/>
                <a:r>
                  <a:rPr lang="en-US" altLang="en-US" sz="1800" dirty="0"/>
                  <a:t>Among all of these, choose the </a:t>
                </a:r>
                <a:r>
                  <a:rPr lang="en-US" altLang="en-US" sz="1800" dirty="0">
                    <a:solidFill>
                      <a:srgbClr val="C00000"/>
                    </a:solidFill>
                  </a:rPr>
                  <a:t>first </a:t>
                </a:r>
                <a:r>
                  <a:rPr lang="en-US" altLang="en-US" sz="1800" dirty="0"/>
                  <a:t>time</a:t>
                </a:r>
                <a:r>
                  <a:rPr lang="en-US" altLang="en-US" sz="1800" dirty="0">
                    <a:solidFill>
                      <a:srgbClr val="C00000"/>
                    </a:solidFill>
                  </a:rPr>
                  <a:t> </a:t>
                </a:r>
                <a:r>
                  <a:rPr lang="en-US" altLang="en-US" sz="1800" dirty="0"/>
                  <a:t>a proposer </a:t>
                </a:r>
                <a14:m>
                  <m:oMath xmlns:m="http://schemas.openxmlformats.org/officeDocument/2006/math">
                    <m:r>
                      <a:rPr lang="en-US" altLang="en-US" sz="1800" b="1" i="1" dirty="0" smtClean="0">
                        <a:solidFill>
                          <a:srgbClr val="0066CC"/>
                        </a:solidFill>
                        <a:latin typeface="Cambria Math" panose="02040503050406030204" pitchFamily="18" charset="0"/>
                      </a:rPr>
                      <m:t>𝒑</m:t>
                    </m:r>
                  </m:oMath>
                </a14:m>
                <a:r>
                  <a:rPr lang="en-US" altLang="en-US" sz="1800" dirty="0"/>
                  <a:t> is rejected by a valid partner.  </a:t>
                </a:r>
              </a:p>
              <a:p>
                <a:pPr lvl="1"/>
                <a:r>
                  <a:rPr lang="en-US" altLang="en-US" sz="1800" dirty="0"/>
                  <a:t>Call that rejecting valid partner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Let </a:t>
                </a:r>
                <a14:m>
                  <m:oMath xmlns:m="http://schemas.openxmlformats.org/officeDocument/2006/math">
                    <m:r>
                      <a:rPr lang="en-US" altLang="en-US" sz="1800" b="1" i="1" dirty="0" smtClean="0">
                        <a:solidFill>
                          <a:srgbClr val="0066CC"/>
                        </a:solidFill>
                        <a:latin typeface="Cambria Math" panose="02040503050406030204" pitchFamily="18" charset="0"/>
                      </a:rPr>
                      <m:t>𝒑</m:t>
                    </m:r>
                    <m:r>
                      <a:rPr lang="en-US" altLang="en-US" sz="1800" b="1" i="1" dirty="0" smtClean="0">
                        <a:solidFill>
                          <a:srgbClr val="0066CC"/>
                        </a:solidFill>
                        <a:latin typeface="Cambria Math" panose="02040503050406030204" pitchFamily="18" charset="0"/>
                      </a:rPr>
                      <m:t>’</m:t>
                    </m:r>
                  </m:oMath>
                </a14:m>
                <a:r>
                  <a:rPr lang="en-US" altLang="en-US" sz="1800" dirty="0"/>
                  <a:t> be the proposer who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prefers to </a:t>
                </a:r>
                <a14:m>
                  <m:oMath xmlns:m="http://schemas.openxmlformats.org/officeDocument/2006/math">
                    <m:r>
                      <a:rPr lang="en-US" altLang="en-US" sz="1800" b="1" i="1" dirty="0">
                        <a:solidFill>
                          <a:srgbClr val="0066CC"/>
                        </a:solidFill>
                        <a:latin typeface="Cambria Math" panose="02040503050406030204" pitchFamily="18" charset="0"/>
                      </a:rPr>
                      <m:t>𝒑</m:t>
                    </m:r>
                    <m:r>
                      <a:rPr lang="en-US" altLang="en-US" sz="1800" b="1" i="1" dirty="0">
                        <a:solidFill>
                          <a:srgbClr val="0066CC"/>
                        </a:solidFill>
                        <a:latin typeface="Cambria Math" panose="02040503050406030204" pitchFamily="18" charset="0"/>
                      </a:rPr>
                      <m:t> </m:t>
                    </m:r>
                  </m:oMath>
                </a14:m>
                <a:r>
                  <a:rPr lang="en-US" altLang="en-US" sz="1800" dirty="0"/>
                  <a:t>s.t </a:t>
                </a:r>
                <a:r>
                  <a:rPr lang="en-US" altLang="en-US" sz="1800" dirty="0">
                    <a:solidFill>
                      <a:prstClr val="black"/>
                    </a:solidFill>
                  </a:rPr>
                  <a:t>either (</a:t>
                </a:r>
                <a14:m>
                  <m:oMath xmlns:m="http://schemas.openxmlformats.org/officeDocument/2006/math">
                    <m:r>
                      <a:rPr lang="en-US" altLang="en-US" sz="1800" b="1" i="1" dirty="0">
                        <a:solidFill>
                          <a:srgbClr val="0066CC"/>
                        </a:solidFill>
                        <a:latin typeface="Cambria Math" panose="02040503050406030204" pitchFamily="18" charset="0"/>
                      </a:rPr>
                      <m:t>𝒓</m:t>
                    </m:r>
                  </m:oMath>
                </a14:m>
                <a:r>
                  <a:rPr lang="en-US" altLang="en-US" sz="1800" dirty="0">
                    <a:solidFill>
                      <a:prstClr val="black"/>
                    </a:solidFill>
                  </a:rPr>
                  <a:t> </a:t>
                </a:r>
                <a:r>
                  <a:rPr lang="en-US" altLang="en-US" sz="1800" dirty="0"/>
                  <a:t>was tentatively paired with </a:t>
                </a:r>
                <a14:m>
                  <m:oMath xmlns:m="http://schemas.openxmlformats.org/officeDocument/2006/math">
                    <m:r>
                      <a:rPr lang="en-US" altLang="en-US" sz="1800" b="1" i="1" dirty="0">
                        <a:solidFill>
                          <a:srgbClr val="0066CC"/>
                        </a:solidFill>
                        <a:latin typeface="Cambria Math" panose="02040503050406030204" pitchFamily="18" charset="0"/>
                      </a:rPr>
                      <m:t>𝒑</m:t>
                    </m:r>
                    <m:r>
                      <a:rPr lang="en-US" altLang="en-US" sz="1800" b="1" i="1" dirty="0">
                        <a:solidFill>
                          <a:srgbClr val="0066CC"/>
                        </a:solidFill>
                        <a:latin typeface="Cambria Math" panose="02040503050406030204" pitchFamily="18" charset="0"/>
                      </a:rPr>
                      <m:t>’</m:t>
                    </m:r>
                  </m:oMath>
                </a14:m>
                <a:r>
                  <a:rPr lang="en-US" altLang="en-US" sz="1800" dirty="0"/>
                  <a:t>) or (</a:t>
                </a:r>
                <a14:m>
                  <m:oMath xmlns:m="http://schemas.openxmlformats.org/officeDocument/2006/math">
                    <m:r>
                      <a:rPr lang="en-US" altLang="en-US" sz="1800" b="1" i="1" dirty="0">
                        <a:solidFill>
                          <a:srgbClr val="0066CC"/>
                        </a:solidFill>
                        <a:latin typeface="Cambria Math" panose="02040503050406030204" pitchFamily="18" charset="0"/>
                      </a:rPr>
                      <m:t>𝒑</m:t>
                    </m:r>
                    <m:r>
                      <a:rPr lang="en-US" altLang="en-US" sz="1800" b="1" i="1" dirty="0">
                        <a:solidFill>
                          <a:srgbClr val="0066CC"/>
                        </a:solidFill>
                        <a:latin typeface="Cambria Math" panose="02040503050406030204" pitchFamily="18" charset="0"/>
                      </a:rPr>
                      <m:t>’ </m:t>
                    </m:r>
                  </m:oMath>
                </a14:m>
                <a:r>
                  <a:rPr lang="en-US" altLang="en-US" sz="1800" dirty="0"/>
                  <a:t>replaced </a:t>
                </a:r>
                <a14:m>
                  <m:oMath xmlns:m="http://schemas.openxmlformats.org/officeDocument/2006/math">
                    <m:r>
                      <a:rPr lang="en-US" altLang="en-US" sz="1800" b="1" i="1" dirty="0" smtClean="0">
                        <a:solidFill>
                          <a:srgbClr val="0066CC"/>
                        </a:solidFill>
                        <a:latin typeface="Cambria Math" panose="02040503050406030204" pitchFamily="18" charset="0"/>
                      </a:rPr>
                      <m:t>𝒑</m:t>
                    </m:r>
                  </m:oMath>
                </a14:m>
                <a:r>
                  <a:rPr lang="en-US" altLang="en-US" sz="1800" dirty="0"/>
                  <a:t>) when that rejection happened.</a:t>
                </a:r>
              </a:p>
              <a:p>
                <a:pPr marL="457200" lvl="1" indent="0">
                  <a:buNone/>
                </a:pPr>
                <a:r>
                  <a:rPr lang="en-US" altLang="en-US" sz="1800" dirty="0"/>
                  <a:t>Let </a:t>
                </a:r>
                <a14:m>
                  <m:oMath xmlns:m="http://schemas.openxmlformats.org/officeDocument/2006/math">
                    <m:r>
                      <a:rPr lang="en-US" altLang="en-US" sz="1800" b="1" i="1" dirty="0" smtClean="0">
                        <a:solidFill>
                          <a:srgbClr val="C00000"/>
                        </a:solidFill>
                        <a:latin typeface="Cambria Math" panose="02040503050406030204" pitchFamily="18" charset="0"/>
                      </a:rPr>
                      <m:t>𝑴</m:t>
                    </m:r>
                    <m:r>
                      <a:rPr lang="en-US" altLang="en-US" sz="1800" b="1" i="1" dirty="0" smtClean="0">
                        <a:solidFill>
                          <a:srgbClr val="C00000"/>
                        </a:solidFill>
                        <a:latin typeface="Cambria Math" panose="02040503050406030204" pitchFamily="18" charset="0"/>
                      </a:rPr>
                      <m:t>’</m:t>
                    </m:r>
                  </m:oMath>
                </a14:m>
                <a:r>
                  <a:rPr lang="en-US" altLang="en-US" sz="1800" dirty="0"/>
                  <a:t> be a stable matching containing </a:t>
                </a:r>
                <a14:m>
                  <m:oMath xmlns:m="http://schemas.openxmlformats.org/officeDocument/2006/math">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𝒑</m:t>
                    </m:r>
                    <m:r>
                      <a:rPr lang="en-US" altLang="en-US" sz="1800" b="1" i="1" smtClean="0">
                        <a:solidFill>
                          <a:srgbClr val="0066CC"/>
                        </a:solidFill>
                        <a:latin typeface="Cambria Math" panose="02040503050406030204" pitchFamily="18" charset="0"/>
                      </a:rPr>
                      <m:t>,</m:t>
                    </m:r>
                    <m:r>
                      <a:rPr lang="en-US" altLang="en-US" sz="1800" b="1" i="1" smtClean="0">
                        <a:solidFill>
                          <a:srgbClr val="0066CC"/>
                        </a:solidFill>
                        <a:latin typeface="Cambria Math" panose="02040503050406030204" pitchFamily="18" charset="0"/>
                      </a:rPr>
                      <m:t>𝒓</m:t>
                    </m:r>
                    <m:r>
                      <a:rPr lang="en-US" altLang="en-US" sz="1800" b="1" i="1" smtClean="0">
                        <a:solidFill>
                          <a:srgbClr val="0066CC"/>
                        </a:solidFill>
                        <a:latin typeface="Cambria Math" panose="02040503050406030204" pitchFamily="18" charset="0"/>
                      </a:rPr>
                      <m:t>)</m:t>
                    </m:r>
                  </m:oMath>
                </a14:m>
                <a:r>
                  <a:rPr lang="en-US" altLang="en-US" sz="1800" dirty="0"/>
                  <a:t>.                                                                      </a:t>
                </a:r>
              </a:p>
              <a:p>
                <a:pPr marL="457200" lvl="1" indent="0">
                  <a:buNone/>
                </a:pPr>
                <a:r>
                  <a:rPr lang="en-US" altLang="en-US" sz="1800" dirty="0"/>
                  <a:t>Let </a:t>
                </a:r>
                <a14:m>
                  <m:oMath xmlns:m="http://schemas.openxmlformats.org/officeDocument/2006/math">
                    <m:r>
                      <a:rPr lang="en-US" altLang="en-US" sz="1800" b="1" i="1" dirty="0" smtClean="0">
                        <a:solidFill>
                          <a:srgbClr val="0066CC"/>
                        </a:solidFill>
                        <a:latin typeface="Cambria Math" panose="02040503050406030204" pitchFamily="18" charset="0"/>
                      </a:rPr>
                      <m:t>𝒓</m:t>
                    </m:r>
                    <m:r>
                      <a:rPr lang="en-US" altLang="en-US" sz="1800" b="1" i="1" dirty="0" smtClean="0">
                        <a:solidFill>
                          <a:srgbClr val="0066CC"/>
                        </a:solidFill>
                        <a:latin typeface="Cambria Math" panose="02040503050406030204" pitchFamily="18" charset="0"/>
                      </a:rPr>
                      <m:t>’</m:t>
                    </m:r>
                  </m:oMath>
                </a14:m>
                <a:r>
                  <a:rPr lang="en-US" altLang="en-US" sz="1800" dirty="0"/>
                  <a:t> be the partner of  </a:t>
                </a:r>
                <a14:m>
                  <m:oMath xmlns:m="http://schemas.openxmlformats.org/officeDocument/2006/math">
                    <m:r>
                      <a:rPr lang="en-US" altLang="en-US" sz="1800" b="1" i="1" dirty="0" err="1" smtClean="0">
                        <a:solidFill>
                          <a:srgbClr val="0066CC"/>
                        </a:solidFill>
                        <a:latin typeface="Cambria Math" panose="02040503050406030204" pitchFamily="18" charset="0"/>
                      </a:rPr>
                      <m:t>𝒑</m:t>
                    </m:r>
                    <m:r>
                      <a:rPr lang="en-US" altLang="en-US" sz="1800" b="1" i="1" dirty="0" err="1" smtClean="0">
                        <a:solidFill>
                          <a:srgbClr val="0066CC"/>
                        </a:solidFill>
                        <a:latin typeface="Cambria Math" panose="02040503050406030204" pitchFamily="18" charset="0"/>
                      </a:rPr>
                      <m:t>’</m:t>
                    </m:r>
                  </m:oMath>
                </a14:m>
                <a:r>
                  <a:rPr lang="en-US" altLang="en-US" sz="1800" dirty="0"/>
                  <a:t> in</a:t>
                </a:r>
                <a:r>
                  <a:rPr lang="en-US" altLang="en-US" sz="1800" dirty="0">
                    <a:solidFill>
                      <a:srgbClr val="0033CC"/>
                    </a:solidFill>
                  </a:rPr>
                  <a:t> </a:t>
                </a:r>
                <a14:m>
                  <m:oMath xmlns:m="http://schemas.openxmlformats.org/officeDocument/2006/math">
                    <m:r>
                      <a:rPr lang="en-US" altLang="en-US" sz="1800" b="1" i="1" dirty="0" smtClean="0">
                        <a:solidFill>
                          <a:srgbClr val="C00000"/>
                        </a:solidFill>
                        <a:latin typeface="Cambria Math" panose="02040503050406030204" pitchFamily="18" charset="0"/>
                      </a:rPr>
                      <m:t>𝑴</m:t>
                    </m:r>
                    <m:r>
                      <a:rPr lang="en-US" altLang="en-US" sz="1800" b="1" i="1" dirty="0" smtClean="0">
                        <a:solidFill>
                          <a:srgbClr val="C00000"/>
                        </a:solidFill>
                        <a:latin typeface="Cambria Math" panose="02040503050406030204" pitchFamily="18" charset="0"/>
                      </a:rPr>
                      <m:t>’</m:t>
                    </m:r>
                  </m:oMath>
                </a14:m>
                <a:r>
                  <a:rPr lang="en-US" altLang="en-US" sz="1800" dirty="0"/>
                  <a:t>.       This </a:t>
                </a:r>
                <a:r>
                  <a:rPr lang="en-US" altLang="en-US" sz="1800" dirty="0">
                    <a:sym typeface="Symbol" panose="05050102010706020507" pitchFamily="18" charset="2"/>
                  </a:rPr>
                  <a:t> </a:t>
                </a:r>
                <a14:m>
                  <m:oMath xmlns:m="http://schemas.openxmlformats.org/officeDocument/2006/math">
                    <m:r>
                      <a:rPr lang="en-US" altLang="en-US" sz="1800" b="1" i="1" dirty="0" smtClean="0">
                        <a:solidFill>
                          <a:srgbClr val="0066CC"/>
                        </a:solidFill>
                        <a:latin typeface="Cambria Math" panose="02040503050406030204" pitchFamily="18" charset="0"/>
                        <a:sym typeface="Symbol" panose="05050102010706020507" pitchFamily="18" charset="2"/>
                      </a:rPr>
                      <m:t>(</m:t>
                    </m:r>
                    <m:r>
                      <a:rPr lang="en-US" altLang="en-US" sz="1800" b="1" i="1" dirty="0" err="1" smtClean="0">
                        <a:solidFill>
                          <a:srgbClr val="0066CC"/>
                        </a:solidFill>
                        <a:latin typeface="Cambria Math" panose="02040503050406030204" pitchFamily="18" charset="0"/>
                        <a:sym typeface="Symbol" panose="05050102010706020507" pitchFamily="18" charset="2"/>
                      </a:rPr>
                      <m:t>𝒑</m:t>
                    </m:r>
                    <m:r>
                      <a:rPr lang="en-US" altLang="en-US" sz="1800" b="1" i="1" dirty="0" err="1" smtClean="0">
                        <a:solidFill>
                          <a:srgbClr val="0066CC"/>
                        </a:solidFill>
                        <a:latin typeface="Cambria Math" panose="02040503050406030204" pitchFamily="18" charset="0"/>
                        <a:sym typeface="Symbol" panose="05050102010706020507" pitchFamily="18" charset="2"/>
                      </a:rPr>
                      <m:t>’,</m:t>
                    </m:r>
                    <m:r>
                      <a:rPr lang="en-US" altLang="en-US" sz="1800" b="1" i="1" dirty="0" err="1" smtClean="0">
                        <a:solidFill>
                          <a:srgbClr val="0066CC"/>
                        </a:solidFill>
                        <a:latin typeface="Cambria Math" panose="02040503050406030204" pitchFamily="18" charset="0"/>
                        <a:sym typeface="Symbol" panose="05050102010706020507" pitchFamily="18" charset="2"/>
                      </a:rPr>
                      <m:t>𝒓</m:t>
                    </m:r>
                    <m:r>
                      <a:rPr lang="en-US" altLang="en-US" sz="1800" b="1" i="1" dirty="0" smtClean="0">
                        <a:solidFill>
                          <a:srgbClr val="0066CC"/>
                        </a:solidFill>
                        <a:latin typeface="Cambria Math" panose="02040503050406030204" pitchFamily="18" charset="0"/>
                        <a:sym typeface="Symbol" panose="05050102010706020507" pitchFamily="18" charset="2"/>
                      </a:rPr>
                      <m:t>’)</m:t>
                    </m:r>
                  </m:oMath>
                </a14:m>
                <a:r>
                  <a:rPr lang="en-US" altLang="en-US" sz="1800" dirty="0">
                    <a:sym typeface="Symbol" panose="05050102010706020507" pitchFamily="18" charset="2"/>
                  </a:rPr>
                  <a:t> are valid partners.</a:t>
                </a:r>
                <a:endParaRPr lang="en-US" altLang="en-US" sz="1800" dirty="0"/>
              </a:p>
              <a:p>
                <a:pPr lvl="1"/>
                <a:r>
                  <a:rPr lang="en-US" altLang="en-US" sz="1800" dirty="0"/>
                  <a:t>Since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rejecting </a:t>
                </a:r>
                <a14:m>
                  <m:oMath xmlns:m="http://schemas.openxmlformats.org/officeDocument/2006/math">
                    <m:r>
                      <a:rPr lang="en-US" altLang="en-US" sz="1800" b="1" i="1" dirty="0" smtClean="0">
                        <a:solidFill>
                          <a:srgbClr val="0066CC"/>
                        </a:solidFill>
                        <a:latin typeface="Cambria Math" panose="02040503050406030204" pitchFamily="18" charset="0"/>
                      </a:rPr>
                      <m:t>𝒑</m:t>
                    </m:r>
                  </m:oMath>
                </a14:m>
                <a:r>
                  <a:rPr lang="en-US" altLang="en-US" sz="1800" dirty="0"/>
                  <a:t> was the </a:t>
                </a:r>
                <a:r>
                  <a:rPr lang="en-US" altLang="en-US" sz="1800" dirty="0">
                    <a:solidFill>
                      <a:srgbClr val="C00000"/>
                    </a:solidFill>
                  </a:rPr>
                  <a:t>first</a:t>
                </a:r>
                <a:r>
                  <a:rPr lang="en-US" altLang="en-US" sz="1800" dirty="0"/>
                  <a:t> rejection by a valid partner, when that happened, </a:t>
                </a:r>
                <a14:m>
                  <m:oMath xmlns:m="http://schemas.openxmlformats.org/officeDocument/2006/math">
                    <m:r>
                      <a:rPr lang="en-US" altLang="en-US" sz="1800" b="1" i="1" dirty="0" smtClean="0">
                        <a:solidFill>
                          <a:srgbClr val="0066CC"/>
                        </a:solidFill>
                        <a:latin typeface="Cambria Math" panose="02040503050406030204" pitchFamily="18" charset="0"/>
                      </a:rPr>
                      <m:t>𝒓</m:t>
                    </m:r>
                    <m:r>
                      <a:rPr lang="en-US" altLang="en-US" sz="1800" b="1" i="1" dirty="0" smtClean="0">
                        <a:solidFill>
                          <a:srgbClr val="0066CC"/>
                        </a:solidFill>
                        <a:latin typeface="Cambria Math" panose="02040503050406030204" pitchFamily="18" charset="0"/>
                      </a:rPr>
                      <m:t>’</m:t>
                    </m:r>
                  </m:oMath>
                </a14:m>
                <a:r>
                  <a:rPr lang="en-US" altLang="en-US" sz="1800" dirty="0"/>
                  <a:t> had not rejected </a:t>
                </a:r>
                <a14:m>
                  <m:oMath xmlns:m="http://schemas.openxmlformats.org/officeDocument/2006/math">
                    <m:r>
                      <a:rPr lang="en-US" altLang="en-US" sz="1800" b="1" i="1" dirty="0" smtClean="0">
                        <a:solidFill>
                          <a:srgbClr val="0066CC"/>
                        </a:solidFill>
                        <a:latin typeface="Cambria Math" panose="02040503050406030204" pitchFamily="18" charset="0"/>
                      </a:rPr>
                      <m:t>𝒑</m:t>
                    </m:r>
                    <m:r>
                      <a:rPr lang="en-US" altLang="en-US" sz="1800" b="1" i="1" dirty="0" smtClean="0">
                        <a:solidFill>
                          <a:srgbClr val="0066CC"/>
                        </a:solidFill>
                        <a:latin typeface="Cambria Math" panose="02040503050406030204" pitchFamily="18" charset="0"/>
                      </a:rPr>
                      <m:t>’</m:t>
                    </m:r>
                  </m:oMath>
                </a14:m>
                <a:r>
                  <a:rPr lang="en-US" altLang="en-US" sz="1800" dirty="0"/>
                  <a:t> since </a:t>
                </a:r>
                <a14:m>
                  <m:oMath xmlns:m="http://schemas.openxmlformats.org/officeDocument/2006/math">
                    <m:r>
                      <a:rPr lang="en-US" altLang="en-US" sz="1800" b="1" i="1" dirty="0" smtClean="0">
                        <a:solidFill>
                          <a:srgbClr val="0066CC"/>
                        </a:solidFill>
                        <a:latin typeface="Cambria Math" panose="02040503050406030204" pitchFamily="18" charset="0"/>
                      </a:rPr>
                      <m:t>(</m:t>
                    </m:r>
                    <m:r>
                      <a:rPr lang="en-US" altLang="en-US" sz="1800" b="1" i="1" dirty="0" err="1" smtClean="0">
                        <a:solidFill>
                          <a:srgbClr val="0066CC"/>
                        </a:solidFill>
                        <a:latin typeface="Cambria Math" panose="02040503050406030204" pitchFamily="18" charset="0"/>
                      </a:rPr>
                      <m:t>𝒑</m:t>
                    </m:r>
                    <m:r>
                      <a:rPr lang="en-US" altLang="en-US" sz="1800" b="1" i="1" dirty="0" err="1" smtClean="0">
                        <a:solidFill>
                          <a:srgbClr val="0066CC"/>
                        </a:solidFill>
                        <a:latin typeface="Cambria Math" panose="02040503050406030204" pitchFamily="18" charset="0"/>
                      </a:rPr>
                      <m:t>’,</m:t>
                    </m:r>
                    <m:r>
                      <a:rPr lang="en-US" altLang="en-US" sz="1800" b="1" i="1" dirty="0" err="1" smtClean="0">
                        <a:solidFill>
                          <a:srgbClr val="0066CC"/>
                        </a:solidFill>
                        <a:latin typeface="Cambria Math" panose="02040503050406030204" pitchFamily="18" charset="0"/>
                      </a:rPr>
                      <m:t>𝒓</m:t>
                    </m:r>
                    <m:r>
                      <a:rPr lang="en-US" altLang="en-US" sz="1800" b="1" i="1" dirty="0" smtClean="0">
                        <a:solidFill>
                          <a:srgbClr val="0066CC"/>
                        </a:solidFill>
                        <a:latin typeface="Cambria Math" panose="02040503050406030204" pitchFamily="18" charset="0"/>
                      </a:rPr>
                      <m:t>’) </m:t>
                    </m:r>
                  </m:oMath>
                </a14:m>
                <a:r>
                  <a:rPr lang="en-US" altLang="en-US" sz="1800" dirty="0"/>
                  <a:t>are valid partners </a:t>
                </a:r>
                <a:r>
                  <a:rPr lang="en-US" altLang="en-US" sz="1800" dirty="0">
                    <a:solidFill>
                      <a:prstClr val="black"/>
                    </a:solidFill>
                    <a:sym typeface="Symbol" panose="05050102010706020507" pitchFamily="18" charset="2"/>
                  </a:rPr>
                  <a:t></a:t>
                </a:r>
                <a:r>
                  <a:rPr lang="en-US" altLang="en-US" sz="1800" dirty="0"/>
                  <a:t> </a:t>
                </a:r>
                <a14:m>
                  <m:oMath xmlns:m="http://schemas.openxmlformats.org/officeDocument/2006/math">
                    <m:r>
                      <a:rPr lang="en-US" altLang="en-US" sz="1800" b="1" i="1" dirty="0">
                        <a:solidFill>
                          <a:srgbClr val="0066CC"/>
                        </a:solidFill>
                        <a:latin typeface="Cambria Math" panose="02040503050406030204" pitchFamily="18" charset="0"/>
                      </a:rPr>
                      <m:t>𝒑</m:t>
                    </m:r>
                    <m:r>
                      <a:rPr lang="en-US" altLang="en-US" sz="1800" b="1" i="1" dirty="0">
                        <a:solidFill>
                          <a:srgbClr val="0066CC"/>
                        </a:solidFill>
                        <a:latin typeface="Cambria Math" panose="02040503050406030204" pitchFamily="18" charset="0"/>
                      </a:rPr>
                      <m:t>’</m:t>
                    </m:r>
                  </m:oMath>
                </a14:m>
                <a:r>
                  <a:rPr lang="en-US" altLang="en-US" sz="1800" b="1" dirty="0">
                    <a:solidFill>
                      <a:srgbClr val="0033CC"/>
                    </a:solidFill>
                  </a:rPr>
                  <a:t> </a:t>
                </a:r>
                <a:r>
                  <a:rPr lang="en-US" altLang="en-US" sz="1800" dirty="0"/>
                  <a:t>hadn’t proposed to </a:t>
                </a:r>
                <a14:m>
                  <m:oMath xmlns:m="http://schemas.openxmlformats.org/officeDocument/2006/math">
                    <m:r>
                      <a:rPr lang="en-US" altLang="en-US" sz="1800" b="1" i="1" dirty="0">
                        <a:solidFill>
                          <a:srgbClr val="0066CC"/>
                        </a:solidFill>
                        <a:latin typeface="Cambria Math" panose="02040503050406030204" pitchFamily="18" charset="0"/>
                      </a:rPr>
                      <m:t>𝒓</m:t>
                    </m:r>
                    <m:r>
                      <a:rPr lang="en-US" altLang="en-US" sz="1800" b="1" i="1" dirty="0">
                        <a:solidFill>
                          <a:srgbClr val="0066CC"/>
                        </a:solidFill>
                        <a:latin typeface="Cambria Math" panose="02040503050406030204" pitchFamily="18" charset="0"/>
                      </a:rPr>
                      <m:t>’</m:t>
                    </m:r>
                  </m:oMath>
                </a14:m>
                <a:r>
                  <a:rPr lang="en-US" altLang="en-US" sz="1800" dirty="0"/>
                  <a:t>.</a:t>
                </a:r>
              </a:p>
              <a:p>
                <a:pPr lvl="1"/>
                <a:r>
                  <a:rPr lang="en-US" altLang="en-US" sz="1800" dirty="0">
                    <a:sym typeface="Symbol" panose="05050102010706020507" pitchFamily="18" charset="2"/>
                  </a:rPr>
                  <a:t></a:t>
                </a:r>
                <a:r>
                  <a:rPr lang="en-US" altLang="en-US" sz="1800" dirty="0"/>
                  <a:t> </a:t>
                </a:r>
                <a14:m>
                  <m:oMath xmlns:m="http://schemas.openxmlformats.org/officeDocument/2006/math">
                    <m:r>
                      <a:rPr lang="en-US" altLang="en-US" sz="1800" b="1" i="1" dirty="0" smtClean="0">
                        <a:solidFill>
                          <a:srgbClr val="0066CC"/>
                        </a:solidFill>
                        <a:latin typeface="Cambria Math" panose="02040503050406030204" pitchFamily="18" charset="0"/>
                      </a:rPr>
                      <m:t>𝒑</m:t>
                    </m:r>
                    <m:r>
                      <a:rPr lang="en-US" altLang="en-US" sz="1800" b="1" i="1" dirty="0" smtClean="0">
                        <a:solidFill>
                          <a:srgbClr val="0066CC"/>
                        </a:solidFill>
                        <a:latin typeface="Cambria Math" panose="02040503050406030204" pitchFamily="18" charset="0"/>
                      </a:rPr>
                      <m:t>’</m:t>
                    </m:r>
                  </m:oMath>
                </a14:m>
                <a:r>
                  <a:rPr lang="en-US" altLang="en-US" sz="1800" b="1" dirty="0">
                    <a:solidFill>
                      <a:srgbClr val="0033CC"/>
                    </a:solidFill>
                  </a:rPr>
                  <a:t> </a:t>
                </a:r>
                <a:r>
                  <a:rPr lang="en-US" altLang="en-US" sz="1800" dirty="0"/>
                  <a:t>prefers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to </a:t>
                </a:r>
                <a14:m>
                  <m:oMath xmlns:m="http://schemas.openxmlformats.org/officeDocument/2006/math">
                    <m:r>
                      <a:rPr lang="en-US" altLang="en-US" sz="1800" b="1" i="1" dirty="0" smtClean="0">
                        <a:solidFill>
                          <a:srgbClr val="0066CC"/>
                        </a:solidFill>
                        <a:latin typeface="Cambria Math" panose="02040503050406030204" pitchFamily="18" charset="0"/>
                      </a:rPr>
                      <m:t>𝒓</m:t>
                    </m:r>
                    <m:r>
                      <a:rPr lang="en-US" altLang="en-US" sz="1800" b="1" i="1" dirty="0" smtClean="0">
                        <a:solidFill>
                          <a:srgbClr val="0066CC"/>
                        </a:solidFill>
                        <a:latin typeface="Cambria Math" panose="02040503050406030204" pitchFamily="18" charset="0"/>
                      </a:rPr>
                      <m:t>’</m:t>
                    </m:r>
                  </m:oMath>
                </a14:m>
                <a:endParaRPr lang="en-US" altLang="en-US" sz="1800" dirty="0"/>
              </a:p>
              <a:p>
                <a:pPr marL="457200" lvl="1" indent="0" eaLnBrk="1" hangingPunct="1">
                  <a:buNone/>
                </a:pPr>
                <a:r>
                  <a:rPr lang="en-US" altLang="en-US" sz="1800" dirty="0"/>
                  <a:t>But we already said that </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prefers </a:t>
                </a:r>
                <a14:m>
                  <m:oMath xmlns:m="http://schemas.openxmlformats.org/officeDocument/2006/math">
                    <m:r>
                      <a:rPr lang="en-US" altLang="en-US" sz="1800" b="1" i="1" dirty="0" smtClean="0">
                        <a:solidFill>
                          <a:srgbClr val="0066CC"/>
                        </a:solidFill>
                        <a:latin typeface="Cambria Math" panose="02040503050406030204" pitchFamily="18" charset="0"/>
                      </a:rPr>
                      <m:t>𝒑</m:t>
                    </m:r>
                    <m:r>
                      <a:rPr lang="en-US" altLang="en-US" sz="1800" b="1" i="1" dirty="0" smtClean="0">
                        <a:solidFill>
                          <a:srgbClr val="0066CC"/>
                        </a:solidFill>
                        <a:latin typeface="Cambria Math" panose="02040503050406030204" pitchFamily="18" charset="0"/>
                      </a:rPr>
                      <m:t>’</m:t>
                    </m:r>
                  </m:oMath>
                </a14:m>
                <a:r>
                  <a:rPr lang="en-US" altLang="en-US" sz="1800" dirty="0"/>
                  <a:t> to </a:t>
                </a:r>
                <a14:m>
                  <m:oMath xmlns:m="http://schemas.openxmlformats.org/officeDocument/2006/math">
                    <m:r>
                      <a:rPr lang="en-US" altLang="en-US" sz="1800" b="1" i="1" dirty="0" smtClean="0">
                        <a:solidFill>
                          <a:srgbClr val="0066CC"/>
                        </a:solidFill>
                        <a:latin typeface="Cambria Math" panose="02040503050406030204" pitchFamily="18" charset="0"/>
                      </a:rPr>
                      <m:t>𝒑</m:t>
                    </m:r>
                  </m:oMath>
                </a14:m>
                <a:r>
                  <a:rPr lang="en-US" altLang="en-US" sz="1800" dirty="0"/>
                  <a:t>.</a:t>
                </a:r>
              </a:p>
              <a:p>
                <a:pPr marL="457200" lvl="1" indent="0">
                  <a:buNone/>
                </a:pPr>
                <a:r>
                  <a:rPr lang="en-US" altLang="en-US" sz="1800" dirty="0">
                    <a:sym typeface="Symbol" panose="05050102010706020507" pitchFamily="18" charset="2"/>
                  </a:rPr>
                  <a:t></a:t>
                </a:r>
                <a:r>
                  <a:rPr lang="en-US" altLang="en-US" sz="1800" dirty="0"/>
                  <a:t> </a:t>
                </a:r>
                <a14:m>
                  <m:oMath xmlns:m="http://schemas.openxmlformats.org/officeDocument/2006/math">
                    <m:r>
                      <a:rPr lang="en-US" altLang="en-US" sz="1800" b="1" i="1" dirty="0" smtClean="0">
                        <a:solidFill>
                          <a:srgbClr val="0066CC"/>
                        </a:solidFill>
                        <a:latin typeface="Cambria Math" panose="02040503050406030204" pitchFamily="18" charset="0"/>
                      </a:rPr>
                      <m:t>𝒑</m:t>
                    </m:r>
                    <m:r>
                      <a:rPr lang="en-US" altLang="en-US" sz="1800" b="1" i="1" dirty="0" smtClean="0">
                        <a:solidFill>
                          <a:srgbClr val="0066CC"/>
                        </a:solidFill>
                        <a:latin typeface="Cambria Math" panose="02040503050406030204" pitchFamily="18" charset="0"/>
                      </a:rPr>
                      <m:t>’</m:t>
                    </m:r>
                  </m:oMath>
                </a14:m>
                <a:r>
                  <a:rPr lang="en-US" altLang="en-US" sz="1800" dirty="0">
                    <a:solidFill>
                      <a:srgbClr val="0066CC"/>
                    </a:solidFill>
                  </a:rPr>
                  <a:t>-</a:t>
                </a:r>
                <a14:m>
                  <m:oMath xmlns:m="http://schemas.openxmlformats.org/officeDocument/2006/math">
                    <m:r>
                      <a:rPr lang="en-US" altLang="en-US" sz="1800" b="1" i="1" dirty="0" smtClean="0">
                        <a:solidFill>
                          <a:srgbClr val="0066CC"/>
                        </a:solidFill>
                        <a:latin typeface="Cambria Math" panose="02040503050406030204" pitchFamily="18" charset="0"/>
                      </a:rPr>
                      <m:t>𝒓</m:t>
                    </m:r>
                  </m:oMath>
                </a14:m>
                <a:r>
                  <a:rPr lang="en-US" altLang="en-US" sz="1800" dirty="0"/>
                  <a:t> is unstable in </a:t>
                </a:r>
                <a14:m>
                  <m:oMath xmlns:m="http://schemas.openxmlformats.org/officeDocument/2006/math">
                    <m:r>
                      <a:rPr lang="en-US" altLang="en-US" sz="1800" b="1" i="1" dirty="0">
                        <a:solidFill>
                          <a:srgbClr val="C00000"/>
                        </a:solidFill>
                        <a:latin typeface="Cambria Math" panose="02040503050406030204" pitchFamily="18" charset="0"/>
                      </a:rPr>
                      <m:t>𝑴</m:t>
                    </m:r>
                    <m:r>
                      <a:rPr lang="en-US" altLang="en-US" sz="1800" b="1" i="1" dirty="0">
                        <a:solidFill>
                          <a:srgbClr val="C00000"/>
                        </a:solidFill>
                        <a:latin typeface="Cambria Math" panose="02040503050406030204" pitchFamily="18" charset="0"/>
                      </a:rPr>
                      <m:t>’</m:t>
                    </m:r>
                  </m:oMath>
                </a14:m>
                <a:r>
                  <a:rPr lang="en-US" altLang="en-US" sz="1800" dirty="0"/>
                  <a:t>.  </a:t>
                </a:r>
              </a:p>
              <a:p>
                <a:pPr marL="457200" lvl="1" indent="0">
                  <a:buNone/>
                </a:pPr>
                <a:r>
                  <a:rPr lang="en-US" altLang="en-US" sz="1800" dirty="0">
                    <a:sym typeface="Symbol" panose="05050102010706020507" pitchFamily="18" charset="2"/>
                  </a:rPr>
                  <a:t> </a:t>
                </a:r>
                <a14:m>
                  <m:oMath xmlns:m="http://schemas.openxmlformats.org/officeDocument/2006/math">
                    <m:r>
                      <a:rPr lang="en-US" altLang="en-US" sz="1800" b="1" i="1" dirty="0">
                        <a:solidFill>
                          <a:srgbClr val="C00000"/>
                        </a:solidFill>
                        <a:latin typeface="Cambria Math" panose="02040503050406030204" pitchFamily="18" charset="0"/>
                      </a:rPr>
                      <m:t>𝑴</m:t>
                    </m:r>
                    <m:r>
                      <a:rPr lang="en-US" altLang="en-US" sz="1800" b="1" i="1" dirty="0">
                        <a:solidFill>
                          <a:srgbClr val="C00000"/>
                        </a:solidFill>
                        <a:latin typeface="Cambria Math" panose="02040503050406030204" pitchFamily="18" charset="0"/>
                      </a:rPr>
                      <m:t>’</m:t>
                    </m:r>
                  </m:oMath>
                </a14:m>
                <a:r>
                  <a:rPr lang="en-US" altLang="en-US" sz="1800" dirty="0"/>
                  <a:t> is not stable.  </a:t>
                </a:r>
                <a:r>
                  <a:rPr lang="en-US" altLang="en-US" sz="1800" dirty="0">
                    <a:solidFill>
                      <a:srgbClr val="C00000"/>
                    </a:solidFill>
                  </a:rPr>
                  <a:t> Contradiction</a:t>
                </a:r>
              </a:p>
            </p:txBody>
          </p:sp>
        </mc:Choice>
        <mc:Fallback xmlns="">
          <p:sp>
            <p:nvSpPr>
              <p:cNvPr id="445443" name="Rectangle 3"/>
              <p:cNvSpPr>
                <a:spLocks noGrp="1" noRot="1" noChangeAspect="1" noMove="1" noResize="1" noEditPoints="1" noAdjustHandles="1" noChangeArrowheads="1" noChangeShapeType="1" noTextEdit="1"/>
              </p:cNvSpPr>
              <p:nvPr>
                <p:ph type="body" idx="1"/>
              </p:nvPr>
            </p:nvSpPr>
            <p:spPr>
              <a:xfrm>
                <a:off x="74816" y="1488235"/>
                <a:ext cx="9488080" cy="5200045"/>
              </a:xfrm>
              <a:blipFill>
                <a:blip r:embed="rId17"/>
                <a:stretch>
                  <a:fillRect l="-963" t="-2227" r="-96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EE620CD-3AD8-49EF-8F53-D5592A122733}"/>
              </a:ext>
            </a:extLst>
          </p:cNvPr>
          <p:cNvSpPr>
            <a:spLocks noGrp="1"/>
          </p:cNvSpPr>
          <p:nvPr>
            <p:ph type="sldNum" sz="quarter" idx="12"/>
          </p:nvPr>
        </p:nvSpPr>
        <p:spPr/>
        <p:txBody>
          <a:bodyPr/>
          <a:lstStyle/>
          <a:p>
            <a:fld id="{859767C1-1CFC-4BF3-A3D8-E4104FCBBC17}" type="slidenum">
              <a:rPr lang="en-US" smtClean="0"/>
              <a:t>7</a:t>
            </a:fld>
            <a:endParaRPr lang="en-US"/>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7CD8865-7D0D-4AD8-B55F-B3F82CB1A5D7}"/>
                  </a:ext>
                </a:extLst>
              </p:cNvPr>
              <p:cNvSpPr txBox="1"/>
              <p:nvPr/>
            </p:nvSpPr>
            <p:spPr>
              <a:xfrm>
                <a:off x="11635789" y="3426920"/>
                <a:ext cx="26129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66CC"/>
                          </a:solidFill>
                          <a:latin typeface="Cambria Math" panose="02040503050406030204" pitchFamily="18" charset="0"/>
                        </a:rPr>
                        <m:t>𝒓</m:t>
                      </m:r>
                      <m:r>
                        <a:rPr lang="en-US" sz="2000" b="1" i="1" smtClean="0">
                          <a:solidFill>
                            <a:srgbClr val="0066CC"/>
                          </a:solidFill>
                          <a:latin typeface="Cambria Math" panose="02040503050406030204" pitchFamily="18" charset="0"/>
                        </a:rPr>
                        <m:t>′</m:t>
                      </m:r>
                    </m:oMath>
                  </m:oMathPara>
                </a14:m>
                <a:endParaRPr lang="en-US" sz="2000" b="1" dirty="0">
                  <a:solidFill>
                    <a:srgbClr val="0066CC"/>
                  </a:solidFill>
                </a:endParaRPr>
              </a:p>
            </p:txBody>
          </p:sp>
        </mc:Choice>
        <mc:Fallback xmlns="">
          <p:sp>
            <p:nvSpPr>
              <p:cNvPr id="51" name="TextBox 50">
                <a:extLst>
                  <a:ext uri="{FF2B5EF4-FFF2-40B4-BE49-F238E27FC236}">
                    <a16:creationId xmlns:a16="http://schemas.microsoft.com/office/drawing/2014/main" id="{37CD8865-7D0D-4AD8-B55F-B3F82CB1A5D7}"/>
                  </a:ext>
                </a:extLst>
              </p:cNvPr>
              <p:cNvSpPr txBox="1">
                <a:spLocks noRot="1" noChangeAspect="1" noMove="1" noResize="1" noEditPoints="1" noAdjustHandles="1" noChangeArrowheads="1" noChangeShapeType="1" noTextEdit="1"/>
              </p:cNvSpPr>
              <p:nvPr/>
            </p:nvSpPr>
            <p:spPr>
              <a:xfrm>
                <a:off x="11635789" y="3426920"/>
                <a:ext cx="261290" cy="307777"/>
              </a:xfrm>
              <a:prstGeom prst="rect">
                <a:avLst/>
              </a:prstGeom>
              <a:blipFill>
                <a:blip r:embed="rId18"/>
                <a:stretch>
                  <a:fillRect l="-27907" t="-1961" r="-27907" b="-98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5">
                <a:extLst>
                  <a:ext uri="{FF2B5EF4-FFF2-40B4-BE49-F238E27FC236}">
                    <a16:creationId xmlns:a16="http://schemas.microsoft.com/office/drawing/2014/main" id="{F242C587-DFCA-46F2-9E00-69119373E92D}"/>
                  </a:ext>
                </a:extLst>
              </p:cNvPr>
              <p:cNvSpPr>
                <a:spLocks noChangeArrowheads="1"/>
              </p:cNvSpPr>
              <p:nvPr/>
            </p:nvSpPr>
            <p:spPr bwMode="auto">
              <a:xfrm>
                <a:off x="10349713" y="5909614"/>
                <a:ext cx="347958" cy="352425"/>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𝒑</m:t>
                      </m:r>
                      <m:r>
                        <a:rPr kumimoji="1" lang="en-US" altLang="en-US" sz="1400" b="1" i="1" dirty="0" smtClean="0">
                          <a:solidFill>
                            <a:schemeClr val="bg1"/>
                          </a:solidFill>
                          <a:latin typeface="Cambria Math" panose="02040503050406030204" pitchFamily="18" charset="0"/>
                        </a:rPr>
                        <m:t>′</m:t>
                      </m:r>
                    </m:oMath>
                  </m:oMathPara>
                </a14:m>
                <a:endParaRPr kumimoji="1" lang="en-US" altLang="en-US" sz="1400" b="1" dirty="0">
                  <a:solidFill>
                    <a:schemeClr val="bg1"/>
                  </a:solidFill>
                  <a:latin typeface="Comic Sans MS" panose="030F0702030302020204" pitchFamily="66" charset="0"/>
                </a:endParaRPr>
              </a:p>
            </p:txBody>
          </p:sp>
        </mc:Choice>
        <mc:Fallback xmlns="">
          <p:sp>
            <p:nvSpPr>
              <p:cNvPr id="61" name="Rectangle 5">
                <a:extLst>
                  <a:ext uri="{FF2B5EF4-FFF2-40B4-BE49-F238E27FC236}">
                    <a16:creationId xmlns:a16="http://schemas.microsoft.com/office/drawing/2014/main" id="{F242C587-DFCA-46F2-9E00-69119373E92D}"/>
                  </a:ext>
                </a:extLst>
              </p:cNvPr>
              <p:cNvSpPr>
                <a:spLocks noRot="1" noChangeAspect="1" noMove="1" noResize="1" noEditPoints="1" noAdjustHandles="1" noChangeArrowheads="1" noChangeShapeType="1" noTextEdit="1"/>
              </p:cNvSpPr>
              <p:nvPr/>
            </p:nvSpPr>
            <p:spPr bwMode="auto">
              <a:xfrm>
                <a:off x="10349713" y="5909614"/>
                <a:ext cx="347958" cy="352425"/>
              </a:xfrm>
              <a:prstGeom prst="rect">
                <a:avLst/>
              </a:prstGeom>
              <a:blipFill>
                <a:blip r:embed="rId19"/>
                <a:stretch>
                  <a:fillRect b="-1667"/>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9">
                <a:extLst>
                  <a:ext uri="{FF2B5EF4-FFF2-40B4-BE49-F238E27FC236}">
                    <a16:creationId xmlns:a16="http://schemas.microsoft.com/office/drawing/2014/main" id="{3D50E9CC-867F-4C04-A941-BCF6FFD2ACC2}"/>
                  </a:ext>
                </a:extLst>
              </p:cNvPr>
              <p:cNvSpPr>
                <a:spLocks noChangeArrowheads="1"/>
              </p:cNvSpPr>
              <p:nvPr/>
            </p:nvSpPr>
            <p:spPr bwMode="auto">
              <a:xfrm>
                <a:off x="10697671" y="5910407"/>
                <a:ext cx="914400" cy="350837"/>
              </a:xfrm>
              <a:prstGeom prst="rect">
                <a:avLst/>
              </a:prstGeom>
              <a:solidFill>
                <a:srgbClr val="FFCF01"/>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solidFill>
                      <a:schemeClr val="tx1"/>
                    </a:solidFill>
                    <a:latin typeface="Comic Sans MS" panose="030F0702030302020204" pitchFamily="66" charset="0"/>
                  </a:rPr>
                  <a:t>… </a:t>
                </a:r>
                <a14:m>
                  <m:oMath xmlns:m="http://schemas.openxmlformats.org/officeDocument/2006/math">
                    <m:r>
                      <a:rPr kumimoji="1" lang="en-US" altLang="en-US" sz="1400" b="1" i="1" dirty="0" smtClean="0">
                        <a:solidFill>
                          <a:schemeClr val="tx1"/>
                        </a:solidFill>
                        <a:latin typeface="Cambria Math" panose="02040503050406030204" pitchFamily="18" charset="0"/>
                      </a:rPr>
                      <m:t>𝒓</m:t>
                    </m:r>
                  </m:oMath>
                </a14:m>
                <a:r>
                  <a:rPr kumimoji="1" lang="en-US" altLang="en-US" sz="1400" dirty="0">
                    <a:solidFill>
                      <a:schemeClr val="tx1"/>
                    </a:solidFill>
                    <a:latin typeface="Comic Sans MS" panose="030F0702030302020204" pitchFamily="66" charset="0"/>
                  </a:rPr>
                  <a:t> … </a:t>
                </a:r>
                <a14:m>
                  <m:oMath xmlns:m="http://schemas.openxmlformats.org/officeDocument/2006/math">
                    <m:r>
                      <a:rPr kumimoji="1" lang="en-US" altLang="en-US" sz="1400" b="1" i="1" dirty="0" smtClean="0">
                        <a:solidFill>
                          <a:schemeClr val="tx1"/>
                        </a:solidFill>
                        <a:latin typeface="Cambria Math" panose="02040503050406030204" pitchFamily="18" charset="0"/>
                      </a:rPr>
                      <m:t>𝒓</m:t>
                    </m:r>
                    <m:r>
                      <a:rPr kumimoji="1" lang="en-US" altLang="en-US" sz="1400" b="1" i="1" dirty="0" smtClean="0">
                        <a:solidFill>
                          <a:schemeClr val="tx1"/>
                        </a:solidFill>
                        <a:latin typeface="Cambria Math" panose="02040503050406030204" pitchFamily="18" charset="0"/>
                      </a:rPr>
                      <m:t>’</m:t>
                    </m:r>
                  </m:oMath>
                </a14:m>
                <a:endParaRPr kumimoji="1" lang="en-US" altLang="en-US" sz="1400" b="1" dirty="0">
                  <a:solidFill>
                    <a:schemeClr val="tx1"/>
                  </a:solidFill>
                  <a:latin typeface="Comic Sans MS" panose="030F0702030302020204" pitchFamily="66" charset="0"/>
                </a:endParaRPr>
              </a:p>
            </p:txBody>
          </p:sp>
        </mc:Choice>
        <mc:Fallback xmlns="">
          <p:sp>
            <p:nvSpPr>
              <p:cNvPr id="62" name="Rectangle 9">
                <a:extLst>
                  <a:ext uri="{FF2B5EF4-FFF2-40B4-BE49-F238E27FC236}">
                    <a16:creationId xmlns:a16="http://schemas.microsoft.com/office/drawing/2014/main" id="{3D50E9CC-867F-4C04-A941-BCF6FFD2ACC2}"/>
                  </a:ext>
                </a:extLst>
              </p:cNvPr>
              <p:cNvSpPr>
                <a:spLocks noRot="1" noChangeAspect="1" noMove="1" noResize="1" noEditPoints="1" noAdjustHandles="1" noChangeArrowheads="1" noChangeShapeType="1" noTextEdit="1"/>
              </p:cNvSpPr>
              <p:nvPr/>
            </p:nvSpPr>
            <p:spPr bwMode="auto">
              <a:xfrm>
                <a:off x="10697671" y="5910407"/>
                <a:ext cx="914400" cy="350837"/>
              </a:xfrm>
              <a:prstGeom prst="rect">
                <a:avLst/>
              </a:prstGeom>
              <a:blipFill>
                <a:blip r:embed="rId20"/>
                <a:stretch>
                  <a:fillRect l="-1316" b="-10169"/>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20">
                <a:extLst>
                  <a:ext uri="{FF2B5EF4-FFF2-40B4-BE49-F238E27FC236}">
                    <a16:creationId xmlns:a16="http://schemas.microsoft.com/office/drawing/2014/main" id="{355CDB90-99FE-4A95-AB63-F0F0B715A246}"/>
                  </a:ext>
                </a:extLst>
              </p:cNvPr>
              <p:cNvSpPr>
                <a:spLocks noChangeArrowheads="1"/>
              </p:cNvSpPr>
              <p:nvPr/>
            </p:nvSpPr>
            <p:spPr bwMode="auto">
              <a:xfrm>
                <a:off x="10349713" y="4935407"/>
                <a:ext cx="316548" cy="352425"/>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𝒓</m:t>
                      </m:r>
                      <m:r>
                        <a:rPr kumimoji="1" lang="en-US" altLang="en-US" sz="1400" b="1" i="1" dirty="0" smtClean="0">
                          <a:solidFill>
                            <a:schemeClr val="bg1"/>
                          </a:solidFill>
                          <a:latin typeface="Cambria Math" panose="02040503050406030204" pitchFamily="18" charset="0"/>
                        </a:rPr>
                        <m:t>’</m:t>
                      </m:r>
                    </m:oMath>
                  </m:oMathPara>
                </a14:m>
                <a:endParaRPr kumimoji="1" lang="en-US" altLang="en-US" sz="1400" b="1" dirty="0">
                  <a:solidFill>
                    <a:schemeClr val="bg1"/>
                  </a:solidFill>
                  <a:latin typeface="Comic Sans MS" panose="030F0702030302020204" pitchFamily="66" charset="0"/>
                </a:endParaRPr>
              </a:p>
            </p:txBody>
          </p:sp>
        </mc:Choice>
        <mc:Fallback xmlns="">
          <p:sp>
            <p:nvSpPr>
              <p:cNvPr id="63" name="Rectangle 20">
                <a:extLst>
                  <a:ext uri="{FF2B5EF4-FFF2-40B4-BE49-F238E27FC236}">
                    <a16:creationId xmlns:a16="http://schemas.microsoft.com/office/drawing/2014/main" id="{355CDB90-99FE-4A95-AB63-F0F0B715A246}"/>
                  </a:ext>
                </a:extLst>
              </p:cNvPr>
              <p:cNvSpPr>
                <a:spLocks noRot="1" noChangeAspect="1" noMove="1" noResize="1" noEditPoints="1" noAdjustHandles="1" noChangeArrowheads="1" noChangeShapeType="1" noTextEdit="1"/>
              </p:cNvSpPr>
              <p:nvPr/>
            </p:nvSpPr>
            <p:spPr bwMode="auto">
              <a:xfrm>
                <a:off x="10349713" y="4935407"/>
                <a:ext cx="316548" cy="352425"/>
              </a:xfrm>
              <a:prstGeom prst="rect">
                <a:avLst/>
              </a:prstGeom>
              <a:blipFill>
                <a:blip r:embed="rId21"/>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41BB8F77-C94F-47F1-AC1A-141D64A2D839}"/>
              </a:ext>
            </a:extLst>
          </p:cNvPr>
          <p:cNvGrpSpPr/>
          <p:nvPr/>
        </p:nvGrpSpPr>
        <p:grpSpPr>
          <a:xfrm>
            <a:off x="10349713" y="4584570"/>
            <a:ext cx="347958" cy="1325044"/>
            <a:chOff x="10349713" y="4035932"/>
            <a:chExt cx="347958" cy="1325044"/>
          </a:xfrm>
        </p:grpSpPr>
        <mc:AlternateContent xmlns:mc="http://schemas.openxmlformats.org/markup-compatibility/2006" xmlns:a14="http://schemas.microsoft.com/office/drawing/2010/main">
          <mc:Choice Requires="a14">
            <p:sp>
              <p:nvSpPr>
                <p:cNvPr id="65" name="Rectangle 6">
                  <a:extLst>
                    <a:ext uri="{FF2B5EF4-FFF2-40B4-BE49-F238E27FC236}">
                      <a16:creationId xmlns:a16="http://schemas.microsoft.com/office/drawing/2014/main" id="{CA512F7A-807D-4528-801A-C993FF1B70CD}"/>
                    </a:ext>
                  </a:extLst>
                </p:cNvPr>
                <p:cNvSpPr>
                  <a:spLocks noChangeArrowheads="1"/>
                </p:cNvSpPr>
                <p:nvPr/>
              </p:nvSpPr>
              <p:spPr bwMode="auto">
                <a:xfrm>
                  <a:off x="10349713" y="5010139"/>
                  <a:ext cx="347958" cy="350837"/>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𝒑</m:t>
                        </m:r>
                      </m:oMath>
                    </m:oMathPara>
                  </a14:m>
                  <a:endParaRPr kumimoji="1" lang="en-US" altLang="en-US" sz="1400" b="1" dirty="0">
                    <a:solidFill>
                      <a:schemeClr val="bg1"/>
                    </a:solidFill>
                    <a:latin typeface="Comic Sans MS" panose="030F0702030302020204" pitchFamily="66" charset="0"/>
                  </a:endParaRPr>
                </a:p>
              </p:txBody>
            </p:sp>
          </mc:Choice>
          <mc:Fallback xmlns="">
            <p:sp>
              <p:nvSpPr>
                <p:cNvPr id="24" name="Rectangle 6"/>
                <p:cNvSpPr>
                  <a:spLocks noRot="1" noChangeAspect="1" noMove="1" noResize="1" noEditPoints="1" noAdjustHandles="1" noChangeArrowheads="1" noChangeShapeType="1" noTextEdit="1"/>
                </p:cNvSpPr>
                <p:nvPr/>
              </p:nvSpPr>
              <p:spPr bwMode="auto">
                <a:xfrm>
                  <a:off x="10349713" y="5010139"/>
                  <a:ext cx="347958" cy="350837"/>
                </a:xfrm>
                <a:prstGeom prst="rect">
                  <a:avLst/>
                </a:prstGeom>
                <a:blipFill>
                  <a:blip r:embed="rId11"/>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21">
                  <a:extLst>
                    <a:ext uri="{FF2B5EF4-FFF2-40B4-BE49-F238E27FC236}">
                      <a16:creationId xmlns:a16="http://schemas.microsoft.com/office/drawing/2014/main" id="{1C343C96-0541-4F94-AC5B-62BBC7D1A1C7}"/>
                    </a:ext>
                  </a:extLst>
                </p:cNvPr>
                <p:cNvSpPr>
                  <a:spLocks noChangeArrowheads="1"/>
                </p:cNvSpPr>
                <p:nvPr/>
              </p:nvSpPr>
              <p:spPr bwMode="auto">
                <a:xfrm>
                  <a:off x="10349713" y="4035932"/>
                  <a:ext cx="316548" cy="350837"/>
                </a:xfrm>
                <a:prstGeom prst="rect">
                  <a:avLst/>
                </a:prstGeom>
                <a:solidFill>
                  <a:srgbClr val="006600"/>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14:m>
                    <m:oMathPara xmlns:m="http://schemas.openxmlformats.org/officeDocument/2006/math">
                      <m:oMathParaPr>
                        <m:jc m:val="centerGroup"/>
                      </m:oMathParaPr>
                      <m:oMath xmlns:m="http://schemas.openxmlformats.org/officeDocument/2006/math">
                        <m:r>
                          <a:rPr kumimoji="1" lang="en-US" altLang="en-US" sz="1400" b="1" i="1" dirty="0" smtClean="0">
                            <a:solidFill>
                              <a:schemeClr val="bg1"/>
                            </a:solidFill>
                            <a:latin typeface="Cambria Math" panose="02040503050406030204" pitchFamily="18" charset="0"/>
                          </a:rPr>
                          <m:t>𝒓</m:t>
                        </m:r>
                      </m:oMath>
                    </m:oMathPara>
                  </a14:m>
                  <a:endParaRPr kumimoji="1" lang="en-US" altLang="en-US" sz="1400" b="1" dirty="0">
                    <a:solidFill>
                      <a:schemeClr val="bg1"/>
                    </a:solidFill>
                    <a:latin typeface="Comic Sans MS" panose="030F0702030302020204" pitchFamily="66" charset="0"/>
                  </a:endParaRPr>
                </a:p>
              </p:txBody>
            </p:sp>
          </mc:Choice>
          <mc:Fallback xmlns="">
            <p:sp>
              <p:nvSpPr>
                <p:cNvPr id="37" name="Rectangle 21"/>
                <p:cNvSpPr>
                  <a:spLocks noRot="1" noChangeAspect="1" noMove="1" noResize="1" noEditPoints="1" noAdjustHandles="1" noChangeArrowheads="1" noChangeShapeType="1" noTextEdit="1"/>
                </p:cNvSpPr>
                <p:nvPr/>
              </p:nvSpPr>
              <p:spPr bwMode="auto">
                <a:xfrm>
                  <a:off x="10349713" y="4035932"/>
                  <a:ext cx="316548" cy="350837"/>
                </a:xfrm>
                <a:prstGeom prst="rect">
                  <a:avLst/>
                </a:prstGeom>
                <a:blipFill>
                  <a:blip r:embed="rId12"/>
                  <a:stretch>
                    <a:fillRect/>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7" name="Rectangle 24">
                <a:extLst>
                  <a:ext uri="{FF2B5EF4-FFF2-40B4-BE49-F238E27FC236}">
                    <a16:creationId xmlns:a16="http://schemas.microsoft.com/office/drawing/2014/main" id="{5F12DB6D-9BC8-4641-BBAD-55D51AB1BF63}"/>
                  </a:ext>
                </a:extLst>
              </p:cNvPr>
              <p:cNvSpPr>
                <a:spLocks noChangeArrowheads="1"/>
              </p:cNvSpPr>
              <p:nvPr/>
            </p:nvSpPr>
            <p:spPr bwMode="auto">
              <a:xfrm>
                <a:off x="10666261" y="4584570"/>
                <a:ext cx="945810" cy="350837"/>
              </a:xfrm>
              <a:prstGeom prst="rect">
                <a:avLst/>
              </a:prstGeom>
              <a:solidFill>
                <a:srgbClr val="FFCF01"/>
              </a:solidFill>
              <a:ln w="9525">
                <a:solidFill>
                  <a:schemeClr val="bg1"/>
                </a:solidFill>
                <a:miter lim="800000"/>
                <a:headEnd/>
                <a:tailEnd/>
              </a:ln>
              <a:effectLst/>
              <a:extLst>
                <a:ext uri="{AF507438-7753-43E0-B8FC-AC1667EBCBE1}">
                  <a14:hiddenEffects>
                    <a:effectLst>
                      <a:outerShdw dist="35921" dir="2700000" algn="ctr" rotWithShape="0">
                        <a:srgbClr val="808080"/>
                      </a:outerShdw>
                    </a:effectLst>
                  </a14:hiddenEffects>
                </a:ext>
              </a:extLst>
            </p:spPr>
            <p:txBody>
              <a:bodyPr wrap="none" lIns="92075" tIns="46038" rIns="92075" bIns="4603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r>
                  <a:rPr kumimoji="1" lang="en-US" altLang="en-US" sz="1400" dirty="0">
                    <a:latin typeface="Comic Sans MS" panose="030F0702030302020204" pitchFamily="66" charset="0"/>
                  </a:rPr>
                  <a:t>… </a:t>
                </a:r>
                <a14:m>
                  <m:oMath xmlns:m="http://schemas.openxmlformats.org/officeDocument/2006/math">
                    <m:r>
                      <a:rPr kumimoji="1" lang="en-US" altLang="en-US" sz="1400" b="1" i="1" dirty="0" smtClean="0">
                        <a:latin typeface="Cambria Math" panose="02040503050406030204" pitchFamily="18" charset="0"/>
                      </a:rPr>
                      <m:t>𝒑</m:t>
                    </m:r>
                    <m:r>
                      <a:rPr kumimoji="1" lang="en-US" altLang="en-US" sz="1400" b="1" i="1" dirty="0" smtClean="0">
                        <a:latin typeface="Cambria Math" panose="02040503050406030204" pitchFamily="18" charset="0"/>
                      </a:rPr>
                      <m:t>′</m:t>
                    </m:r>
                  </m:oMath>
                </a14:m>
                <a:r>
                  <a:rPr kumimoji="1" lang="en-US" altLang="en-US" sz="1400" dirty="0">
                    <a:latin typeface="Comic Sans MS" panose="030F0702030302020204" pitchFamily="66" charset="0"/>
                  </a:rPr>
                  <a:t> … </a:t>
                </a:r>
                <a14:m>
                  <m:oMath xmlns:m="http://schemas.openxmlformats.org/officeDocument/2006/math">
                    <m:r>
                      <a:rPr kumimoji="1" lang="en-US" altLang="en-US" sz="1400" b="1" i="1" dirty="0" smtClean="0">
                        <a:latin typeface="Cambria Math" panose="02040503050406030204" pitchFamily="18" charset="0"/>
                      </a:rPr>
                      <m:t>𝒑</m:t>
                    </m:r>
                  </m:oMath>
                </a14:m>
                <a:endParaRPr kumimoji="1" lang="en-US" altLang="en-US" sz="1400" b="1" dirty="0">
                  <a:latin typeface="Comic Sans MS" panose="030F0702030302020204" pitchFamily="66" charset="0"/>
                </a:endParaRPr>
              </a:p>
            </p:txBody>
          </p:sp>
        </mc:Choice>
        <mc:Fallback xmlns="">
          <p:sp>
            <p:nvSpPr>
              <p:cNvPr id="67" name="Rectangle 24">
                <a:extLst>
                  <a:ext uri="{FF2B5EF4-FFF2-40B4-BE49-F238E27FC236}">
                    <a16:creationId xmlns:a16="http://schemas.microsoft.com/office/drawing/2014/main" id="{5F12DB6D-9BC8-4641-BBAD-55D51AB1BF63}"/>
                  </a:ext>
                </a:extLst>
              </p:cNvPr>
              <p:cNvSpPr>
                <a:spLocks noRot="1" noChangeAspect="1" noMove="1" noResize="1" noEditPoints="1" noAdjustHandles="1" noChangeArrowheads="1" noChangeShapeType="1" noTextEdit="1"/>
              </p:cNvSpPr>
              <p:nvPr/>
            </p:nvSpPr>
            <p:spPr bwMode="auto">
              <a:xfrm>
                <a:off x="10666261" y="4584570"/>
                <a:ext cx="945810" cy="350837"/>
              </a:xfrm>
              <a:prstGeom prst="rect">
                <a:avLst/>
              </a:prstGeom>
              <a:blipFill>
                <a:blip r:embed="rId22"/>
                <a:stretch>
                  <a:fillRect l="-1274" b="-8333"/>
                </a:stretch>
              </a:blip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grpSp>
        <p:nvGrpSpPr>
          <p:cNvPr id="23" name="Group 22"/>
          <p:cNvGrpSpPr/>
          <p:nvPr/>
        </p:nvGrpSpPr>
        <p:grpSpPr>
          <a:xfrm>
            <a:off x="3948545" y="900232"/>
            <a:ext cx="7870142" cy="1755641"/>
            <a:chOff x="3948545" y="351594"/>
            <a:chExt cx="7870142" cy="1755641"/>
          </a:xfrm>
        </p:grpSpPr>
        <p:sp>
          <p:nvSpPr>
            <p:cNvPr id="13" name="TextBox 12"/>
            <p:cNvSpPr txBox="1"/>
            <p:nvPr/>
          </p:nvSpPr>
          <p:spPr>
            <a:xfrm>
              <a:off x="9249231" y="351594"/>
              <a:ext cx="2569456" cy="584775"/>
            </a:xfrm>
            <a:prstGeom prst="rect">
              <a:avLst/>
            </a:prstGeom>
            <a:noFill/>
            <a:ln>
              <a:solidFill>
                <a:srgbClr val="C00000"/>
              </a:solidFill>
            </a:ln>
          </p:spPr>
          <p:txBody>
            <a:bodyPr wrap="square" rtlCol="0">
              <a:spAutoFit/>
            </a:bodyPr>
            <a:lstStyle/>
            <a:p>
              <a:r>
                <a:rPr lang="en-US" sz="1600" dirty="0">
                  <a:solidFill>
                    <a:srgbClr val="C00000"/>
                  </a:solidFill>
                </a:rPr>
                <a:t>Want to prove that these rejections never happen</a:t>
              </a:r>
            </a:p>
          </p:txBody>
        </p:sp>
        <p:sp>
          <p:nvSpPr>
            <p:cNvPr id="22" name="Freeform 21"/>
            <p:cNvSpPr/>
            <p:nvPr/>
          </p:nvSpPr>
          <p:spPr>
            <a:xfrm>
              <a:off x="3948545" y="942109"/>
              <a:ext cx="6497782" cy="1165126"/>
            </a:xfrm>
            <a:custGeom>
              <a:avLst/>
              <a:gdLst>
                <a:gd name="connsiteX0" fmla="*/ 4488872 w 4488872"/>
                <a:gd name="connsiteY0" fmla="*/ 0 h 1025236"/>
                <a:gd name="connsiteX1" fmla="*/ 3269672 w 4488872"/>
                <a:gd name="connsiteY1" fmla="*/ 951346 h 1025236"/>
                <a:gd name="connsiteX2" fmla="*/ 0 w 4488872"/>
                <a:gd name="connsiteY2" fmla="*/ 1025236 h 1025236"/>
              </a:gdLst>
              <a:ahLst/>
              <a:cxnLst>
                <a:cxn ang="0">
                  <a:pos x="connsiteX0" y="connsiteY0"/>
                </a:cxn>
                <a:cxn ang="0">
                  <a:pos x="connsiteX1" y="connsiteY1"/>
                </a:cxn>
                <a:cxn ang="0">
                  <a:pos x="connsiteX2" y="connsiteY2"/>
                </a:cxn>
              </a:cxnLst>
              <a:rect l="l" t="t" r="r" b="b"/>
              <a:pathLst>
                <a:path w="4488872" h="1025236">
                  <a:moveTo>
                    <a:pt x="4488872" y="0"/>
                  </a:moveTo>
                  <a:lnTo>
                    <a:pt x="3269672" y="951346"/>
                  </a:lnTo>
                  <a:lnTo>
                    <a:pt x="0" y="1025236"/>
                  </a:lnTo>
                </a:path>
              </a:pathLst>
            </a:custGeom>
            <a:noFill/>
            <a:ln w="127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p:cNvGrpSpPr/>
          <p:nvPr/>
        </p:nvGrpSpPr>
        <p:grpSpPr>
          <a:xfrm>
            <a:off x="5250408" y="4015329"/>
            <a:ext cx="4023573" cy="338554"/>
            <a:chOff x="5514109" y="3409864"/>
            <a:chExt cx="4023573" cy="338554"/>
          </a:xfrm>
        </p:grpSpPr>
        <mc:AlternateContent xmlns:mc="http://schemas.openxmlformats.org/markup-compatibility/2006" xmlns:a14="http://schemas.microsoft.com/office/drawing/2010/main">
          <mc:Choice Requires="a14">
            <p:sp>
              <p:nvSpPr>
                <p:cNvPr id="5" name="TextBox 4"/>
                <p:cNvSpPr txBox="1"/>
                <p:nvPr/>
              </p:nvSpPr>
              <p:spPr>
                <a:xfrm>
                  <a:off x="5996713" y="3409864"/>
                  <a:ext cx="3540969" cy="338554"/>
                </a:xfrm>
                <a:prstGeom prst="rect">
                  <a:avLst/>
                </a:prstGeom>
                <a:noFill/>
                <a:ln>
                  <a:solidFill>
                    <a:srgbClr val="C00000"/>
                  </a:solidFill>
                </a:ln>
              </p:spPr>
              <p:txBody>
                <a:bodyPr wrap="none" rtlCol="0">
                  <a:spAutoFit/>
                </a:bodyPr>
                <a:lstStyle/>
                <a:p>
                  <a:r>
                    <a:rPr lang="en-US" sz="1600" dirty="0">
                      <a:solidFill>
                        <a:srgbClr val="C00000"/>
                      </a:solidFill>
                    </a:rPr>
                    <a:t>Must exist since </a:t>
                  </a:r>
                  <a14:m>
                    <m:oMath xmlns:m="http://schemas.openxmlformats.org/officeDocument/2006/math">
                      <m:r>
                        <a:rPr lang="en-US" sz="1600" b="1" i="1" dirty="0" smtClean="0">
                          <a:solidFill>
                            <a:srgbClr val="0066CC"/>
                          </a:solidFill>
                          <a:latin typeface="Cambria Math" panose="02040503050406030204" pitchFamily="18" charset="0"/>
                        </a:rPr>
                        <m:t>(</m:t>
                      </m:r>
                      <m:r>
                        <a:rPr lang="en-US" sz="1600" b="1" i="1" dirty="0" err="1" smtClean="0">
                          <a:solidFill>
                            <a:srgbClr val="0066CC"/>
                          </a:solidFill>
                          <a:latin typeface="Cambria Math" panose="02040503050406030204" pitchFamily="18" charset="0"/>
                        </a:rPr>
                        <m:t>𝒑</m:t>
                      </m:r>
                      <m:r>
                        <a:rPr lang="en-US" sz="1600" b="1" i="1" dirty="0" err="1" smtClean="0">
                          <a:solidFill>
                            <a:srgbClr val="0066CC"/>
                          </a:solidFill>
                          <a:latin typeface="Cambria Math" panose="02040503050406030204" pitchFamily="18" charset="0"/>
                        </a:rPr>
                        <m:t>,</m:t>
                      </m:r>
                      <m:r>
                        <a:rPr lang="en-US" sz="1600" b="1" i="1" dirty="0" err="1" smtClean="0">
                          <a:solidFill>
                            <a:srgbClr val="0066CC"/>
                          </a:solidFill>
                          <a:latin typeface="Cambria Math" panose="02040503050406030204" pitchFamily="18" charset="0"/>
                        </a:rPr>
                        <m:t>𝒓</m:t>
                      </m:r>
                      <m:r>
                        <a:rPr lang="en-US" sz="1600" b="1" i="1" dirty="0" smtClean="0">
                          <a:solidFill>
                            <a:srgbClr val="0066CC"/>
                          </a:solidFill>
                          <a:latin typeface="Cambria Math" panose="02040503050406030204" pitchFamily="18" charset="0"/>
                        </a:rPr>
                        <m:t>) </m:t>
                      </m:r>
                    </m:oMath>
                  </a14:m>
                  <a:r>
                    <a:rPr lang="en-US" sz="1600" dirty="0">
                      <a:solidFill>
                        <a:srgbClr val="C00000"/>
                      </a:solidFill>
                    </a:rPr>
                    <a:t>are valid partners</a:t>
                  </a:r>
                </a:p>
              </p:txBody>
            </p:sp>
          </mc:Choice>
          <mc:Fallback xmlns="">
            <p:sp>
              <p:nvSpPr>
                <p:cNvPr id="5" name="TextBox 4"/>
                <p:cNvSpPr txBox="1">
                  <a:spLocks noRot="1" noChangeAspect="1" noMove="1" noResize="1" noEditPoints="1" noAdjustHandles="1" noChangeArrowheads="1" noChangeShapeType="1" noTextEdit="1"/>
                </p:cNvSpPr>
                <p:nvPr/>
              </p:nvSpPr>
              <p:spPr>
                <a:xfrm>
                  <a:off x="5996713" y="3409864"/>
                  <a:ext cx="3540969" cy="338554"/>
                </a:xfrm>
                <a:prstGeom prst="rect">
                  <a:avLst/>
                </a:prstGeom>
                <a:blipFill>
                  <a:blip r:embed="rId23"/>
                  <a:stretch>
                    <a:fillRect l="-686" t="-3509" b="-21053"/>
                  </a:stretch>
                </a:blipFill>
                <a:ln>
                  <a:solidFill>
                    <a:srgbClr val="C00000"/>
                  </a:solidFill>
                </a:ln>
              </p:spPr>
              <p:txBody>
                <a:bodyPr/>
                <a:lstStyle/>
                <a:p>
                  <a:r>
                    <a:rPr lang="en-US">
                      <a:noFill/>
                    </a:rPr>
                    <a:t> </a:t>
                  </a:r>
                </a:p>
              </p:txBody>
            </p:sp>
          </mc:Fallback>
        </mc:AlternateContent>
        <p:cxnSp>
          <p:nvCxnSpPr>
            <p:cNvPr id="26" name="Straight Arrow Connector 25"/>
            <p:cNvCxnSpPr>
              <a:cxnSpLocks/>
            </p:cNvCxnSpPr>
            <p:nvPr/>
          </p:nvCxnSpPr>
          <p:spPr>
            <a:xfrm flipH="1">
              <a:off x="5514109" y="3574473"/>
              <a:ext cx="482604" cy="0"/>
            </a:xfrm>
            <a:prstGeom prst="straightConnector1">
              <a:avLst/>
            </a:prstGeom>
            <a:noFill/>
            <a:ln w="12700" cap="flat" cmpd="sng" algn="ctr">
              <a:solidFill>
                <a:srgbClr val="C00000"/>
              </a:solidFill>
              <a:prstDash val="solid"/>
              <a:miter lim="800000"/>
              <a:headEnd type="none" w="med" len="med"/>
              <a:tailEnd type="triangle"/>
            </a:ln>
            <a:effectLst/>
          </p:spPr>
        </p:cxnSp>
      </p:grpSp>
    </p:spTree>
    <p:extLst>
      <p:ext uri="{BB962C8B-B14F-4D97-AF65-F5344CB8AC3E}">
        <p14:creationId xmlns:p14="http://schemas.microsoft.com/office/powerpoint/2010/main" val="2670545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5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54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54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544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544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544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45443">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45443">
                                            <p:txEl>
                                              <p:pRg st="8" end="8"/>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45443">
                                            <p:txEl>
                                              <p:pRg st="9" end="9"/>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5443">
                                            <p:txEl>
                                              <p:pRg st="10" end="1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45443">
                                            <p:txEl>
                                              <p:pRg st="11" end="1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45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uiExpand="1" build="p"/>
      <p:bldP spid="51" grpId="0"/>
      <p:bldP spid="61" grpId="0" animBg="1"/>
      <p:bldP spid="62" grpId="0" animBg="1"/>
      <p:bldP spid="63" grpId="0" animBg="1"/>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1F8B-027B-466F-9E73-9806654140A1}"/>
              </a:ext>
            </a:extLst>
          </p:cNvPr>
          <p:cNvSpPr>
            <a:spLocks noGrp="1"/>
          </p:cNvSpPr>
          <p:nvPr>
            <p:ph type="title"/>
          </p:nvPr>
        </p:nvSpPr>
        <p:spPr/>
        <p:txBody>
          <a:bodyPr/>
          <a:lstStyle/>
          <a:p>
            <a:r>
              <a:rPr lang="en-US" dirty="0"/>
              <a:t>Non-obvious consequence of proposer optimality</a:t>
            </a:r>
          </a:p>
        </p:txBody>
      </p:sp>
      <p:sp>
        <p:nvSpPr>
          <p:cNvPr id="3" name="Content Placeholder 2">
            <a:extLst>
              <a:ext uri="{FF2B5EF4-FFF2-40B4-BE49-F238E27FC236}">
                <a16:creationId xmlns:a16="http://schemas.microsoft.com/office/drawing/2014/main" id="{59F9867B-F240-49FE-851D-AC054DF9C690}"/>
              </a:ext>
            </a:extLst>
          </p:cNvPr>
          <p:cNvSpPr>
            <a:spLocks noGrp="1"/>
          </p:cNvSpPr>
          <p:nvPr>
            <p:ph idx="1"/>
          </p:nvPr>
        </p:nvSpPr>
        <p:spPr>
          <a:xfrm>
            <a:off x="628650" y="2518359"/>
            <a:ext cx="10725150" cy="5200045"/>
          </a:xfrm>
        </p:spPr>
        <p:txBody>
          <a:bodyPr/>
          <a:lstStyle/>
          <a:p>
            <a:r>
              <a:rPr lang="en-US" dirty="0"/>
              <a:t>That proof worked no matter which free proposer was selected in each step!</a:t>
            </a:r>
            <a:br>
              <a:rPr lang="en-US" dirty="0"/>
            </a:br>
            <a:endParaRPr lang="en-US" dirty="0"/>
          </a:p>
          <a:p>
            <a:r>
              <a:rPr lang="en-US" dirty="0"/>
              <a:t>There is just one proposer-optimal stable matching</a:t>
            </a:r>
          </a:p>
          <a:p>
            <a:endParaRPr lang="en-US" dirty="0"/>
          </a:p>
          <a:p>
            <a:pPr marL="0" indent="0">
              <a:buNone/>
            </a:pPr>
            <a:r>
              <a:rPr lang="en-US" dirty="0"/>
              <a:t>So all the orders of selecting free proposers in the Gale-Shapley algorithm yield the same stable matching!</a:t>
            </a:r>
          </a:p>
        </p:txBody>
      </p:sp>
      <p:sp>
        <p:nvSpPr>
          <p:cNvPr id="4" name="Slide Number Placeholder 3">
            <a:extLst>
              <a:ext uri="{FF2B5EF4-FFF2-40B4-BE49-F238E27FC236}">
                <a16:creationId xmlns:a16="http://schemas.microsoft.com/office/drawing/2014/main" id="{F53C2544-A944-48AD-A233-C9DFFD7ED76B}"/>
              </a:ext>
            </a:extLst>
          </p:cNvPr>
          <p:cNvSpPr>
            <a:spLocks noGrp="1"/>
          </p:cNvSpPr>
          <p:nvPr>
            <p:ph type="sldNum" sz="quarter" idx="12"/>
          </p:nvPr>
        </p:nvSpPr>
        <p:spPr/>
        <p:txBody>
          <a:bodyPr/>
          <a:lstStyle/>
          <a:p>
            <a:fld id="{859767C1-1CFC-4BF3-A3D8-E4104FCBBC17}" type="slidenum">
              <a:rPr lang="en-US" smtClean="0"/>
              <a:pPr/>
              <a:t>8</a:t>
            </a:fld>
            <a:endParaRPr lang="en-US" dirty="0"/>
          </a:p>
        </p:txBody>
      </p:sp>
    </p:spTree>
    <p:extLst>
      <p:ext uri="{BB962C8B-B14F-4D97-AF65-F5344CB8AC3E}">
        <p14:creationId xmlns:p14="http://schemas.microsoft.com/office/powerpoint/2010/main" val="1076121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altLang="en-US" dirty="0"/>
              <a:t>Stable Matching:  Summary so far</a:t>
            </a:r>
          </a:p>
        </p:txBody>
      </p:sp>
      <mc:AlternateContent xmlns:mc="http://schemas.openxmlformats.org/markup-compatibility/2006" xmlns:a14="http://schemas.microsoft.com/office/drawing/2010/main">
        <mc:Choice Requires="a14">
          <p:sp>
            <p:nvSpPr>
              <p:cNvPr id="23556" name="Rectangle 3"/>
              <p:cNvSpPr>
                <a:spLocks noGrp="1" noChangeArrowheads="1"/>
              </p:cNvSpPr>
              <p:nvPr>
                <p:ph type="body" idx="1"/>
              </p:nvPr>
            </p:nvSpPr>
            <p:spPr>
              <a:xfrm>
                <a:off x="628650" y="1620584"/>
                <a:ext cx="11056249" cy="5200045"/>
              </a:xfrm>
            </p:spPr>
            <p:txBody>
              <a:bodyPr>
                <a:noAutofit/>
              </a:bodyPr>
              <a:lstStyle/>
              <a:p>
                <a:pPr marL="0" indent="0" eaLnBrk="1" hangingPunct="1">
                  <a:lnSpc>
                    <a:spcPct val="110000"/>
                  </a:lnSpc>
                  <a:buNone/>
                </a:pPr>
                <a:r>
                  <a:rPr lang="en-US" altLang="en-US" sz="2400" b="1" dirty="0">
                    <a:solidFill>
                      <a:srgbClr val="695082"/>
                    </a:solidFill>
                  </a:rPr>
                  <a:t>Stable matching problem:  </a:t>
                </a:r>
                <a:r>
                  <a:rPr lang="en-US" altLang="en-US" sz="2400" dirty="0"/>
                  <a:t>Given preference profiles of two groups of </a:t>
                </a:r>
                <a14:m>
                  <m:oMath xmlns:m="http://schemas.openxmlformats.org/officeDocument/2006/math">
                    <m:r>
                      <a:rPr lang="en-US" altLang="en-US" sz="2400" b="1" i="1" dirty="0" smtClean="0">
                        <a:solidFill>
                          <a:srgbClr val="0066CC"/>
                        </a:solidFill>
                        <a:latin typeface="Cambria Math" panose="02040503050406030204" pitchFamily="18" charset="0"/>
                      </a:rPr>
                      <m:t>𝒏</m:t>
                    </m:r>
                  </m:oMath>
                </a14:m>
                <a:r>
                  <a:rPr lang="en-US" altLang="en-US" sz="2400" dirty="0"/>
                  <a:t> people, find a </a:t>
                </a:r>
                <a:r>
                  <a:rPr lang="en-US" altLang="en-US" sz="2400" dirty="0">
                    <a:solidFill>
                      <a:srgbClr val="C00000"/>
                    </a:solidFill>
                  </a:rPr>
                  <a:t>stable</a:t>
                </a:r>
                <a:r>
                  <a:rPr lang="en-US" altLang="en-US" sz="2400" dirty="0"/>
                  <a:t> matching between them.</a:t>
                </a:r>
              </a:p>
              <a:p>
                <a:pPr eaLnBrk="1" hangingPunct="1">
                  <a:lnSpc>
                    <a:spcPct val="80000"/>
                  </a:lnSpc>
                </a:pPr>
                <a:endParaRPr lang="en-US" altLang="en-US" sz="2400" dirty="0"/>
              </a:p>
              <a:p>
                <a:pPr marL="0" indent="0" eaLnBrk="1" hangingPunct="1">
                  <a:lnSpc>
                    <a:spcPct val="80000"/>
                  </a:lnSpc>
                  <a:buNone/>
                </a:pPr>
                <a:endParaRPr lang="en-US" altLang="en-US" sz="900" dirty="0"/>
              </a:p>
              <a:p>
                <a:pPr marL="0" indent="0" eaLnBrk="1" hangingPunct="1">
                  <a:lnSpc>
                    <a:spcPct val="110000"/>
                  </a:lnSpc>
                  <a:buNone/>
                </a:pPr>
                <a:r>
                  <a:rPr lang="en-US" altLang="en-US" sz="2400" b="1" dirty="0">
                    <a:solidFill>
                      <a:srgbClr val="695082"/>
                    </a:solidFill>
                  </a:rPr>
                  <a:t>Gale-Shapley algorithm:  </a:t>
                </a:r>
                <a:r>
                  <a:rPr lang="en-US" altLang="en-US" sz="2400" dirty="0"/>
                  <a:t>Finds a stable matching in </a:t>
                </a:r>
                <a14:m>
                  <m:oMath xmlns:m="http://schemas.openxmlformats.org/officeDocument/2006/math">
                    <m:r>
                      <a:rPr lang="en-US" altLang="en-US" sz="2400" b="0" i="1" dirty="0" smtClean="0">
                        <a:solidFill>
                          <a:srgbClr val="0066CC"/>
                        </a:solidFill>
                        <a:latin typeface="Cambria Math" panose="02040503050406030204" pitchFamily="18" charset="0"/>
                      </a:rPr>
                      <m:t>𝑂</m:t>
                    </m:r>
                    <m:r>
                      <a:rPr lang="en-US" altLang="en-US" sz="2400" i="1" dirty="0">
                        <a:solidFill>
                          <a:srgbClr val="0066CC"/>
                        </a:solidFill>
                        <a:latin typeface="Cambria Math" panose="02040503050406030204" pitchFamily="18" charset="0"/>
                      </a:rPr>
                      <m:t>(</m:t>
                    </m:r>
                    <m:r>
                      <a:rPr lang="en-US" altLang="en-US" sz="2400" b="1" i="1" dirty="0">
                        <a:solidFill>
                          <a:srgbClr val="0066CC"/>
                        </a:solidFill>
                        <a:latin typeface="Cambria Math" panose="02040503050406030204" pitchFamily="18" charset="0"/>
                      </a:rPr>
                      <m:t>𝒏</m:t>
                    </m:r>
                    <m:r>
                      <a:rPr lang="en-US" altLang="en-US" sz="2400" b="1" i="1" baseline="30000" dirty="0">
                        <a:solidFill>
                          <a:srgbClr val="0066CC"/>
                        </a:solidFill>
                        <a:latin typeface="Cambria Math" panose="02040503050406030204" pitchFamily="18" charset="0"/>
                      </a:rPr>
                      <m:t>𝟐</m:t>
                    </m:r>
                    <m:r>
                      <a:rPr lang="en-US" altLang="en-US" sz="2400" i="1" dirty="0">
                        <a:solidFill>
                          <a:srgbClr val="0066CC"/>
                        </a:solidFill>
                        <a:latin typeface="Cambria Math" panose="02040503050406030204" pitchFamily="18" charset="0"/>
                      </a:rPr>
                      <m:t>)</m:t>
                    </m:r>
                  </m:oMath>
                </a14:m>
                <a:r>
                  <a:rPr lang="en-US" altLang="en-US" sz="2400" dirty="0"/>
                  <a:t> time.</a:t>
                </a:r>
              </a:p>
              <a:p>
                <a:pPr eaLnBrk="1" hangingPunct="1">
                  <a:lnSpc>
                    <a:spcPct val="110000"/>
                  </a:lnSpc>
                </a:pPr>
                <a:endParaRPr lang="en-US" altLang="en-US" sz="2400" dirty="0"/>
              </a:p>
              <a:p>
                <a:pPr marL="0" indent="0" eaLnBrk="1" hangingPunct="1">
                  <a:lnSpc>
                    <a:spcPct val="110000"/>
                  </a:lnSpc>
                  <a:buNone/>
                </a:pPr>
                <a:r>
                  <a:rPr lang="en-US" altLang="en-US" sz="2400" b="1" dirty="0">
                    <a:solidFill>
                      <a:srgbClr val="695082"/>
                    </a:solidFill>
                  </a:rPr>
                  <a:t>Proposer-optimality:  </a:t>
                </a:r>
                <a:r>
                  <a:rPr lang="en-US" altLang="en-US" sz="2400" dirty="0"/>
                  <a:t>In Gale-Shapley matching, each proposer gets best partner 			possible among all stable matchings</a:t>
                </a:r>
              </a:p>
              <a:p>
                <a:pPr eaLnBrk="1" hangingPunct="1">
                  <a:lnSpc>
                    <a:spcPct val="110000"/>
                  </a:lnSpc>
                </a:pPr>
                <a:endParaRPr lang="en-US" altLang="en-US" sz="2400" dirty="0"/>
              </a:p>
              <a:p>
                <a:pPr marL="0" indent="0" eaLnBrk="1" hangingPunct="1">
                  <a:lnSpc>
                    <a:spcPct val="110000"/>
                  </a:lnSpc>
                  <a:buNone/>
                </a:pPr>
                <a:r>
                  <a:rPr lang="en-US" altLang="en-US" sz="2400" b="1" dirty="0">
                    <a:solidFill>
                      <a:srgbClr val="C00000"/>
                    </a:solidFill>
                  </a:rPr>
                  <a:t>Q:</a:t>
                </a:r>
                <a:r>
                  <a:rPr lang="en-US" altLang="en-US" sz="2400" dirty="0"/>
                  <a:t> Does proposer-optimality come at the expense of the other side?</a:t>
                </a:r>
              </a:p>
            </p:txBody>
          </p:sp>
        </mc:Choice>
        <mc:Fallback xmlns="">
          <p:sp>
            <p:nvSpPr>
              <p:cNvPr id="23556" name="Rectangle 3"/>
              <p:cNvSpPr>
                <a:spLocks noGrp="1" noRot="1" noChangeAspect="1" noMove="1" noResize="1" noEditPoints="1" noAdjustHandles="1" noChangeArrowheads="1" noChangeShapeType="1" noTextEdit="1"/>
              </p:cNvSpPr>
              <p:nvPr>
                <p:ph type="body" idx="1"/>
              </p:nvPr>
            </p:nvSpPr>
            <p:spPr>
              <a:xfrm>
                <a:off x="628650" y="1620584"/>
                <a:ext cx="11056249" cy="5200045"/>
              </a:xfrm>
              <a:blipFill>
                <a:blip r:embed="rId3"/>
                <a:stretch>
                  <a:fillRect l="-827" t="-586"/>
                </a:stretch>
              </a:blipFill>
            </p:spPr>
            <p:txBody>
              <a:bodyPr/>
              <a:lstStyle/>
              <a:p>
                <a:r>
                  <a:rPr lang="en-US">
                    <a:noFill/>
                  </a:rPr>
                  <a:t> </a:t>
                </a:r>
              </a:p>
            </p:txBody>
          </p:sp>
        </mc:Fallback>
      </mc:AlternateContent>
      <p:sp>
        <p:nvSpPr>
          <p:cNvPr id="23557" name="Rectangle 4"/>
          <p:cNvSpPr>
            <a:spLocks noChangeArrowheads="1"/>
          </p:cNvSpPr>
          <p:nvPr/>
        </p:nvSpPr>
        <p:spPr bwMode="auto">
          <a:xfrm>
            <a:off x="2397287" y="2582327"/>
            <a:ext cx="8122359" cy="369974"/>
          </a:xfrm>
          <a:prstGeom prst="rect">
            <a:avLst/>
          </a:prstGeom>
          <a:noFill/>
          <a:ln w="9525">
            <a:solidFill>
              <a:srgbClr val="C00000"/>
            </a:solidFill>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kumimoji="1" lang="en-US" altLang="en-US" sz="1800" dirty="0">
                <a:solidFill>
                  <a:srgbClr val="C00000"/>
                </a:solidFill>
                <a:latin typeface="+mn-lt"/>
              </a:rPr>
              <a:t>No pair of people both prefer to be with each rather than with their assigned partner</a:t>
            </a:r>
          </a:p>
        </p:txBody>
      </p:sp>
      <p:sp>
        <p:nvSpPr>
          <p:cNvPr id="2" name="Slide Number Placeholder 1">
            <a:extLst>
              <a:ext uri="{FF2B5EF4-FFF2-40B4-BE49-F238E27FC236}">
                <a16:creationId xmlns:a16="http://schemas.microsoft.com/office/drawing/2014/main" id="{B556719D-1DDA-46F2-96E1-B2E511CFB5D4}"/>
              </a:ext>
            </a:extLst>
          </p:cNvPr>
          <p:cNvSpPr>
            <a:spLocks noGrp="1"/>
          </p:cNvSpPr>
          <p:nvPr>
            <p:ph type="sldNum" sz="quarter" idx="12"/>
          </p:nvPr>
        </p:nvSpPr>
        <p:spPr/>
        <p:txBody>
          <a:bodyPr/>
          <a:lstStyle/>
          <a:p>
            <a:fld id="{859767C1-1CFC-4BF3-A3D8-E4104FCBBC17}" type="slidenum">
              <a:rPr lang="en-US" smtClean="0"/>
              <a:t>9</a:t>
            </a:fld>
            <a:endParaRPr lang="en-US"/>
          </a:p>
        </p:txBody>
      </p:sp>
    </p:spTree>
    <p:extLst>
      <p:ext uri="{BB962C8B-B14F-4D97-AF65-F5344CB8AC3E}">
        <p14:creationId xmlns:p14="http://schemas.microsoft.com/office/powerpoint/2010/main" val="3014447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6830</TotalTime>
  <Words>3378</Words>
  <Application>Microsoft Office PowerPoint</Application>
  <PresentationFormat>Widescreen</PresentationFormat>
  <Paragraphs>640</Paragraphs>
  <Slides>33</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Aptos</vt:lpstr>
      <vt:lpstr>Arial</vt:lpstr>
      <vt:lpstr>Calibri</vt:lpstr>
      <vt:lpstr>Calibri Light</vt:lpstr>
      <vt:lpstr>Cambria Math</vt:lpstr>
      <vt:lpstr>Comic Sans MS</vt:lpstr>
      <vt:lpstr>Courier New</vt:lpstr>
      <vt:lpstr>Symbol</vt:lpstr>
      <vt:lpstr>Times New Roman</vt:lpstr>
      <vt:lpstr>Wingdings</vt:lpstr>
      <vt:lpstr>Office Theme</vt:lpstr>
      <vt:lpstr>CSE 421 Winter 2025 Lecture 3: Running Time, BFS</vt:lpstr>
      <vt:lpstr>Stable Matching Problem</vt:lpstr>
      <vt:lpstr>Propose and Reject Algorithm Example</vt:lpstr>
      <vt:lpstr>What if we reverse the order of P?</vt:lpstr>
      <vt:lpstr>What if we reverse P and R?</vt:lpstr>
      <vt:lpstr>Understanding the Solution</vt:lpstr>
      <vt:lpstr>Proposer Optimality</vt:lpstr>
      <vt:lpstr>Non-obvious consequence of proposer optimality</vt:lpstr>
      <vt:lpstr>Stable Matching:  Summary so far</vt:lpstr>
      <vt:lpstr>Receiver Pessimality</vt:lpstr>
      <vt:lpstr>Extensions: Matching Residents to Hospitals</vt:lpstr>
      <vt:lpstr>Application:  Matching Residents to Hospitals</vt:lpstr>
      <vt:lpstr>The original paper</vt:lpstr>
      <vt:lpstr>Lessons Learned</vt:lpstr>
      <vt:lpstr>Deceit:  Machiavelli Meets Gale-Shapley</vt:lpstr>
      <vt:lpstr>Complexity analysis</vt:lpstr>
      <vt:lpstr>Complexity</vt:lpstr>
      <vt:lpstr>Efficient = Polynomial Time</vt:lpstr>
      <vt:lpstr>Complexity</vt:lpstr>
      <vt:lpstr>O-notation etc</vt:lpstr>
      <vt:lpstr>Asymptotic Notation intuition</vt:lpstr>
      <vt:lpstr>Introduction to Algorithms</vt:lpstr>
      <vt:lpstr>Undirected Graph G = (V,E)</vt:lpstr>
      <vt:lpstr>Directed Graph G = (V,E)</vt:lpstr>
      <vt:lpstr>Graph Traversal</vt:lpstr>
      <vt:lpstr>Generic Graph Traversal Algorithm</vt:lpstr>
      <vt:lpstr>Generic Traversal Always Works</vt:lpstr>
      <vt:lpstr>Graph Traversal</vt:lpstr>
      <vt:lpstr>Breadth-First Search</vt:lpstr>
      <vt:lpstr>BFS(s)</vt:lpstr>
      <vt:lpstr>Properties of BFS</vt:lpstr>
      <vt:lpstr>Properties of BFS</vt:lpstr>
      <vt:lpstr>BFS Application: Shortest Paths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Brunelle</dc:creator>
  <cp:lastModifiedBy>Nathan Brunelle</cp:lastModifiedBy>
  <cp:revision>53</cp:revision>
  <dcterms:created xsi:type="dcterms:W3CDTF">2023-09-26T20:08:20Z</dcterms:created>
  <dcterms:modified xsi:type="dcterms:W3CDTF">2025-01-13T15:15:05Z</dcterms:modified>
</cp:coreProperties>
</file>