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4" r:id="rId3"/>
    <p:sldId id="305" r:id="rId4"/>
    <p:sldId id="273" r:id="rId5"/>
    <p:sldId id="300" r:id="rId6"/>
    <p:sldId id="306" r:id="rId7"/>
    <p:sldId id="338" r:id="rId8"/>
    <p:sldId id="337" r:id="rId9"/>
    <p:sldId id="339" r:id="rId10"/>
    <p:sldId id="307" r:id="rId11"/>
    <p:sldId id="308" r:id="rId12"/>
    <p:sldId id="275" r:id="rId13"/>
    <p:sldId id="301" r:id="rId14"/>
    <p:sldId id="302" r:id="rId15"/>
    <p:sldId id="303" r:id="rId16"/>
    <p:sldId id="298" r:id="rId17"/>
    <p:sldId id="299" r:id="rId18"/>
    <p:sldId id="336" r:id="rId19"/>
    <p:sldId id="309" r:id="rId20"/>
    <p:sldId id="310" r:id="rId21"/>
    <p:sldId id="282" r:id="rId22"/>
    <p:sldId id="283" r:id="rId23"/>
    <p:sldId id="286" r:id="rId24"/>
    <p:sldId id="294" r:id="rId25"/>
    <p:sldId id="287" r:id="rId26"/>
    <p:sldId id="288" r:id="rId27"/>
    <p:sldId id="289" r:id="rId28"/>
    <p:sldId id="290" r:id="rId29"/>
    <p:sldId id="293" r:id="rId30"/>
    <p:sldId id="291" r:id="rId31"/>
    <p:sldId id="292" r:id="rId32"/>
    <p:sldId id="331" r:id="rId33"/>
    <p:sldId id="332" r:id="rId34"/>
    <p:sldId id="333" r:id="rId35"/>
    <p:sldId id="334" r:id="rId36"/>
    <p:sldId id="335" r:id="rId37"/>
    <p:sldId id="311"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A9476-F335-45DA-88BB-1EE6E26D573B}"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AAB577E6-829A-41A8-AAE3-6AEFE968E05A}"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40963" name="Rectangle 2"/>
          <p:cNvSpPr>
            <a:spLocks noGrp="1" noRot="1" noChangeAspect="1" noChangeArrowheads="1" noTextEdit="1"/>
          </p:cNvSpPr>
          <p:nvPr>
            <p:ph type="sldImg"/>
          </p:nvPr>
        </p:nvSpPr>
        <p:spPr>
          <a:xfrm>
            <a:off x="685800" y="1143000"/>
            <a:ext cx="5486400" cy="3086100"/>
          </a:xfrm>
          <a:ln/>
        </p:spPr>
      </p:sp>
      <p:sp>
        <p:nvSpPr>
          <p:cNvPr id="40964" name="Rectangle 3"/>
          <p:cNvSpPr>
            <a:spLocks noGrp="1" noChangeArrowheads="1"/>
          </p:cNvSpPr>
          <p:nvPr>
            <p:ph type="body" idx="1"/>
          </p:nvPr>
        </p:nvSpPr>
        <p:spPr>
          <a:xfrm>
            <a:off x="976313" y="4559300"/>
            <a:ext cx="5362575" cy="4321175"/>
          </a:xfrm>
          <a:noFill/>
        </p:spPr>
        <p:txBody>
          <a:bodyPr/>
          <a:lstStyle/>
          <a:p>
            <a:pPr eaLnBrk="1" hangingPunct="1"/>
            <a:r>
              <a:rPr lang="en-US" altLang="en-US"/>
              <a:t>Suffixes to check all 3 possible matchings: {A-B, C-D}, {A-C, B-D}, {A-D, B-C}</a:t>
            </a:r>
          </a:p>
        </p:txBody>
      </p:sp>
    </p:spTree>
    <p:extLst>
      <p:ext uri="{BB962C8B-B14F-4D97-AF65-F5344CB8AC3E}">
        <p14:creationId xmlns:p14="http://schemas.microsoft.com/office/powerpoint/2010/main" val="76517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9AD2410-8E64-4DC0-930D-C5B28C23E2DA}"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48131" name="Rectangle 2"/>
          <p:cNvSpPr>
            <a:spLocks noGrp="1" noRot="1" noChangeAspect="1" noChangeArrowheads="1" noTextEdit="1"/>
          </p:cNvSpPr>
          <p:nvPr>
            <p:ph type="sldImg"/>
          </p:nvPr>
        </p:nvSpPr>
        <p:spPr>
          <a:xfrm>
            <a:off x="685800" y="1143000"/>
            <a:ext cx="5486400" cy="3086100"/>
          </a:xfrm>
          <a:ln/>
        </p:spPr>
      </p:sp>
      <p:sp>
        <p:nvSpPr>
          <p:cNvPr id="48132" name="Rectangle 3"/>
          <p:cNvSpPr>
            <a:spLocks noGrp="1" noChangeArrowheads="1"/>
          </p:cNvSpPr>
          <p:nvPr>
            <p:ph type="body" idx="1"/>
          </p:nvPr>
        </p:nvSpPr>
        <p:spPr>
          <a:xfrm>
            <a:off x="976313" y="4559300"/>
            <a:ext cx="5362575" cy="4321175"/>
          </a:xfrm>
          <a:noFill/>
        </p:spPr>
        <p:txBody>
          <a:bodyPr/>
          <a:lstStyle/>
          <a:p>
            <a:pPr eaLnBrk="1" hangingPunct="1"/>
            <a:r>
              <a:rPr lang="en-US" altLang="en-US"/>
              <a:t>could use stack instead of queue for list of free men</a:t>
            </a:r>
          </a:p>
        </p:txBody>
      </p:sp>
    </p:spTree>
    <p:extLst>
      <p:ext uri="{BB962C8B-B14F-4D97-AF65-F5344CB8AC3E}">
        <p14:creationId xmlns:p14="http://schemas.microsoft.com/office/powerpoint/2010/main" val="177769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15004C4-9A56-4CBC-A87C-D8BA01CB9B1F}"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55497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F34978E-6C03-4CE0-A437-6C70BBC79E95}" type="slidenum">
              <a:rPr lang="en-US" altLang="en-US" sz="1300">
                <a:latin typeface="Comic Sans MS" panose="030F0702030302020204" pitchFamily="66" charset="0"/>
              </a:rPr>
              <a:pPr/>
              <a:t>21</a:t>
            </a:fld>
            <a:endParaRPr lang="en-US" altLang="en-US" sz="1300">
              <a:latin typeface="Comic Sans MS" panose="030F0702030302020204" pitchFamily="66" charset="0"/>
            </a:endParaRPr>
          </a:p>
        </p:txBody>
      </p:sp>
      <p:sp>
        <p:nvSpPr>
          <p:cNvPr id="50179" name="Rectangle 2"/>
          <p:cNvSpPr>
            <a:spLocks noGrp="1" noRot="1" noChangeAspect="1" noChangeArrowheads="1" noTextEdit="1"/>
          </p:cNvSpPr>
          <p:nvPr>
            <p:ph type="sldImg"/>
          </p:nvPr>
        </p:nvSpPr>
        <p:spPr>
          <a:xfrm>
            <a:off x="685800" y="1143000"/>
            <a:ext cx="5486400" cy="3086100"/>
          </a:xfrm>
          <a:ln/>
        </p:spPr>
      </p:sp>
      <p:sp>
        <p:nvSpPr>
          <p:cNvPr id="5018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04061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3139DF5-C6D5-4040-AF19-B45505FBAB8F}" type="slidenum">
              <a:rPr lang="en-US" altLang="en-US" sz="1300">
                <a:latin typeface="Comic Sans MS" panose="030F0702030302020204" pitchFamily="66" charset="0"/>
              </a:rPr>
              <a:pPr/>
              <a:t>22</a:t>
            </a:fld>
            <a:endParaRPr lang="en-US" altLang="en-US" sz="1300">
              <a:latin typeface="Comic Sans MS" panose="030F0702030302020204" pitchFamily="66" charset="0"/>
            </a:endParaRPr>
          </a:p>
        </p:txBody>
      </p:sp>
      <p:sp>
        <p:nvSpPr>
          <p:cNvPr id="51203" name="Rectangle 2"/>
          <p:cNvSpPr>
            <a:spLocks noGrp="1" noRot="1" noChangeAspect="1" noChangeArrowheads="1" noTextEdit="1"/>
          </p:cNvSpPr>
          <p:nvPr>
            <p:ph type="sldImg"/>
          </p:nvPr>
        </p:nvSpPr>
        <p:spPr>
          <a:xfrm>
            <a:off x="685800" y="1143000"/>
            <a:ext cx="5486400" cy="3086100"/>
          </a:xfrm>
          <a:ln/>
        </p:spPr>
      </p:sp>
      <p:sp>
        <p:nvSpPr>
          <p:cNvPr id="51204"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"genre of questions that arise in many areas of </a:t>
            </a:r>
            <a:r>
              <a:rPr lang="en-US" altLang="en-US" dirty="0" err="1"/>
              <a:t>cs</a:t>
            </a:r>
            <a:r>
              <a:rPr lang="en-US" altLang="en-US" dirty="0"/>
              <a:t>: algorithm runs asynchronously, with different independent components performing actions that can be interleaved in complex ways, and we want to know how much variability this asynchrony can cause in final outcome (e.g., if independent components are engines on different wings of airplane, it might be a big deal)"</a:t>
            </a:r>
          </a:p>
          <a:p>
            <a:pPr eaLnBrk="1" hangingPunct="1"/>
            <a:endParaRPr lang="en-US" altLang="en-US" dirty="0"/>
          </a:p>
          <a:p>
            <a:pPr eaLnBrk="1" hangingPunct="1"/>
            <a:r>
              <a:rPr lang="en-US" altLang="en-US" dirty="0"/>
              <a:t>proposer-optimality: guarantees that all possible executions of Gale-Shapley (with men as proposers) yields same stable matching</a:t>
            </a:r>
            <a:br>
              <a:rPr lang="en-US" altLang="en-US" dirty="0"/>
            </a:br>
            <a:r>
              <a:rPr lang="en-US" altLang="en-US" dirty="0"/>
              <a:t>this is a remarkable result: if each proposer is independently given their best stable partner, then the result is a stable matching; yet a priori there is no reason to believe that this is even a perfect matching, let alone stable!</a:t>
            </a:r>
          </a:p>
          <a:p>
            <a:pPr eaLnBrk="1" hangingPunct="1"/>
            <a:endParaRPr lang="en-US" altLang="en-US" dirty="0"/>
          </a:p>
          <a:p>
            <a:pPr eaLnBrk="1" hangingPunct="1"/>
            <a:r>
              <a:rPr lang="en-US" altLang="en-US" dirty="0"/>
              <a:t>characterize matching found - number of possible ways to prove, many lead to complicated proofs</a:t>
            </a:r>
          </a:p>
        </p:txBody>
      </p:sp>
    </p:spTree>
    <p:extLst>
      <p:ext uri="{BB962C8B-B14F-4D97-AF65-F5344CB8AC3E}">
        <p14:creationId xmlns:p14="http://schemas.microsoft.com/office/powerpoint/2010/main" val="422210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9719DF4-B42E-4D6D-9705-A226A3701D8C}"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076610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663760EE-A278-43B6-9E4B-78FED6E0E93F}" type="slidenum">
              <a:rPr lang="en-US" altLang="en-US" sz="1300">
                <a:latin typeface="Comic Sans MS" panose="030F0702030302020204" pitchFamily="66" charset="0"/>
              </a:rPr>
              <a:pPr/>
              <a:t>25</a:t>
            </a:fld>
            <a:endParaRPr lang="en-US" altLang="en-US" sz="1300">
              <a:latin typeface="Comic Sans MS" panose="030F0702030302020204" pitchFamily="66" charset="0"/>
            </a:endParaRPr>
          </a:p>
        </p:txBody>
      </p:sp>
      <p:sp>
        <p:nvSpPr>
          <p:cNvPr id="53251" name="Rectangle 2"/>
          <p:cNvSpPr>
            <a:spLocks noGrp="1" noRot="1" noChangeAspect="1" noChangeArrowheads="1" noTextEdit="1"/>
          </p:cNvSpPr>
          <p:nvPr>
            <p:ph type="sldImg"/>
          </p:nvPr>
        </p:nvSpPr>
        <p:spPr>
          <a:xfrm>
            <a:off x="685800" y="1143000"/>
            <a:ext cx="5486400" cy="3086100"/>
          </a:xfrm>
          <a:ln/>
        </p:spPr>
      </p:sp>
      <p:sp>
        <p:nvSpPr>
          <p:cNvPr id="53252"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1384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8B906DD7-BAA6-4C0C-AAEC-34EEB81BCDE7}" type="slidenum">
              <a:rPr lang="en-US" altLang="en-US" sz="1300">
                <a:latin typeface="Comic Sans MS" panose="030F0702030302020204" pitchFamily="66" charset="0"/>
              </a:rPr>
              <a:pPr/>
              <a:t>26</a:t>
            </a:fld>
            <a:endParaRPr lang="en-US" altLang="en-US" sz="1300">
              <a:latin typeface="Comic Sans MS" panose="030F0702030302020204" pitchFamily="66" charset="0"/>
            </a:endParaRPr>
          </a:p>
        </p:txBody>
      </p:sp>
      <p:sp>
        <p:nvSpPr>
          <p:cNvPr id="54275" name="Rectangle 2"/>
          <p:cNvSpPr>
            <a:spLocks noGrp="1" noRot="1" noChangeAspect="1" noChangeArrowheads="1" noTextEdit="1"/>
          </p:cNvSpPr>
          <p:nvPr>
            <p:ph type="sldImg"/>
          </p:nvPr>
        </p:nvSpPr>
        <p:spPr>
          <a:xfrm>
            <a:off x="685800" y="1143000"/>
            <a:ext cx="5486400" cy="3086100"/>
          </a:xfrm>
          <a:ln/>
        </p:spPr>
      </p:sp>
      <p:sp>
        <p:nvSpPr>
          <p:cNvPr id="54276"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64165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44D950C6-1E5A-4E60-A8D1-4042E02B1E22}" type="slidenum">
              <a:rPr lang="en-US" altLang="en-US" sz="1300">
                <a:latin typeface="Comic Sans MS" panose="030F0702030302020204" pitchFamily="66" charset="0"/>
              </a:rPr>
              <a:pPr/>
              <a:t>27</a:t>
            </a:fld>
            <a:endParaRPr lang="en-US" altLang="en-US" sz="1300">
              <a:latin typeface="Comic Sans MS" panose="030F0702030302020204" pitchFamily="66" charset="0"/>
            </a:endParaRPr>
          </a:p>
        </p:txBody>
      </p:sp>
      <p:sp>
        <p:nvSpPr>
          <p:cNvPr id="55299" name="Rectangle 2"/>
          <p:cNvSpPr>
            <a:spLocks noGrp="1" noRot="1" noChangeAspect="1" noChangeArrowheads="1" noTextEdit="1"/>
          </p:cNvSpPr>
          <p:nvPr>
            <p:ph type="sldImg"/>
          </p:nvPr>
        </p:nvSpPr>
        <p:spPr>
          <a:xfrm>
            <a:off x="685800" y="1143000"/>
            <a:ext cx="5486400" cy="3086100"/>
          </a:xfrm>
          <a:ln/>
        </p:spPr>
      </p:sp>
      <p:sp>
        <p:nvSpPr>
          <p:cNvPr id="5530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1401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16AE514-1682-4196-A550-839A82EC8B66}" type="slidenum">
              <a:rPr lang="en-US" altLang="en-US" sz="1300">
                <a:latin typeface="Comic Sans MS" panose="030F0702030302020204" pitchFamily="66" charset="0"/>
              </a:rPr>
              <a:pPr/>
              <a:t>28</a:t>
            </a:fld>
            <a:endParaRPr lang="en-US" altLang="en-US" sz="1300">
              <a:latin typeface="Comic Sans MS" panose="030F0702030302020204" pitchFamily="66" charset="0"/>
            </a:endParaRPr>
          </a:p>
        </p:txBody>
      </p:sp>
      <p:sp>
        <p:nvSpPr>
          <p:cNvPr id="56323" name="Rectangle 2"/>
          <p:cNvSpPr>
            <a:spLocks noGrp="1" noRot="1" noChangeAspect="1" noChangeArrowheads="1" noTextEdit="1"/>
          </p:cNvSpPr>
          <p:nvPr>
            <p:ph type="sldImg"/>
          </p:nvPr>
        </p:nvSpPr>
        <p:spPr>
          <a:xfrm>
            <a:off x="685800" y="1143000"/>
            <a:ext cx="5486400" cy="3086100"/>
          </a:xfrm>
          <a:ln/>
        </p:spPr>
      </p:sp>
      <p:sp>
        <p:nvSpPr>
          <p:cNvPr id="56324"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Resident = graduating medical student</a:t>
            </a:r>
          </a:p>
          <a:p>
            <a:pPr eaLnBrk="1" hangingPunct="1"/>
            <a:r>
              <a:rPr lang="en-US" altLang="en-US" dirty="0"/>
              <a:t>Matching law clerks to Federal judges currently use ad hoc system. Intense competition and duplicity for law clerks. Will history repeat itself?</a:t>
            </a:r>
          </a:p>
          <a:p>
            <a:pPr eaLnBrk="1" hangingPunct="1"/>
            <a:r>
              <a:rPr lang="en-US" altLang="en-US" dirty="0"/>
              <a:t>Fulbright senior scholars awards program matches American scholars with foreign universities</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3860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C768DBB6-26AE-4D66-9D88-44692B699C29}" type="slidenum">
              <a:rPr lang="en-US" altLang="en-US" sz="1300">
                <a:latin typeface="Comic Sans MS" panose="030F0702030302020204" pitchFamily="66" charset="0"/>
              </a:rPr>
              <a:pPr/>
              <a:t>30</a:t>
            </a:fld>
            <a:endParaRPr lang="en-US" altLang="en-US" sz="1300">
              <a:latin typeface="Comic Sans MS" panose="030F0702030302020204" pitchFamily="66" charset="0"/>
            </a:endParaRPr>
          </a:p>
        </p:txBody>
      </p:sp>
      <p:sp>
        <p:nvSpPr>
          <p:cNvPr id="57347" name="Rectangle 2"/>
          <p:cNvSpPr>
            <a:spLocks noGrp="1" noRot="1" noChangeAspect="1" noChangeArrowheads="1" noTextEdit="1"/>
          </p:cNvSpPr>
          <p:nvPr>
            <p:ph type="sldImg"/>
          </p:nvPr>
        </p:nvSpPr>
        <p:spPr>
          <a:xfrm>
            <a:off x="685800" y="1143000"/>
            <a:ext cx="5486400" cy="3086100"/>
          </a:xfrm>
          <a:ln/>
        </p:spPr>
      </p:sp>
      <p:sp>
        <p:nvSpPr>
          <p:cNvPr id="5734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55124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9CE19DC4-9DA2-4945-903E-B15981B7EA0F}"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41987" name="Rectangle 2"/>
          <p:cNvSpPr>
            <a:spLocks noGrp="1" noRot="1" noChangeAspect="1" noChangeArrowheads="1" noTextEdit="1"/>
          </p:cNvSpPr>
          <p:nvPr>
            <p:ph type="sldImg"/>
          </p:nvPr>
        </p:nvSpPr>
        <p:spPr>
          <a:xfrm>
            <a:off x="685800" y="1143000"/>
            <a:ext cx="5486400" cy="3086100"/>
          </a:xfrm>
          <a:ln/>
        </p:spPr>
      </p:sp>
      <p:sp>
        <p:nvSpPr>
          <p:cNvPr id="4198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7576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8087D342-CE3A-4EEE-B307-EE71AFD810CD}" type="slidenum">
              <a:rPr lang="en-US" altLang="en-US" sz="1300">
                <a:latin typeface="Comic Sans MS" panose="030F0702030302020204" pitchFamily="66" charset="0"/>
              </a:rPr>
              <a:pPr/>
              <a:t>31</a:t>
            </a:fld>
            <a:endParaRPr lang="en-US" altLang="en-US" sz="1300">
              <a:latin typeface="Comic Sans MS" panose="030F0702030302020204" pitchFamily="66" charset="0"/>
            </a:endParaRPr>
          </a:p>
        </p:txBody>
      </p:sp>
      <p:sp>
        <p:nvSpPr>
          <p:cNvPr id="58371" name="Rectangle 2"/>
          <p:cNvSpPr>
            <a:spLocks noGrp="1" noRot="1" noChangeAspect="1" noChangeArrowheads="1" noTextEdit="1"/>
          </p:cNvSpPr>
          <p:nvPr>
            <p:ph type="sldImg"/>
          </p:nvPr>
        </p:nvSpPr>
        <p:spPr>
          <a:xfrm>
            <a:off x="685800" y="1143000"/>
            <a:ext cx="5486400" cy="3086100"/>
          </a:xfrm>
          <a:ln/>
        </p:spPr>
      </p:sp>
      <p:sp>
        <p:nvSpPr>
          <p:cNvPr id="58372"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This slide solves Exercise 1.8 so please do not post.</a:t>
            </a:r>
          </a:p>
          <a:p>
            <a:pPr eaLnBrk="1" hangingPunct="1"/>
            <a:r>
              <a:rPr lang="en-US" altLang="en-US" dirty="0"/>
              <a:t>Reference: http://www.econ.ucsb.edu/~tedb/Courses/Ec100CS04/rothmedicalinterns.pdf</a:t>
            </a:r>
          </a:p>
          <a:p>
            <a:pPr eaLnBrk="1" hangingPunct="1"/>
            <a:endParaRPr lang="en-US" altLang="en-US" dirty="0"/>
          </a:p>
        </p:txBody>
      </p:sp>
    </p:spTree>
    <p:extLst>
      <p:ext uri="{BB962C8B-B14F-4D97-AF65-F5344CB8AC3E}">
        <p14:creationId xmlns:p14="http://schemas.microsoft.com/office/powerpoint/2010/main" val="380764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6771933D-E1B7-4662-9BA2-7F87A7CD14E7}" type="slidenum">
              <a:rPr lang="en-US" altLang="en-US" sz="1300">
                <a:latin typeface="Comic Sans MS" panose="030F0702030302020204" pitchFamily="66" charset="0"/>
              </a:rPr>
              <a:pPr/>
              <a:t>33</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xfrm>
            <a:off x="685800" y="1143000"/>
            <a:ext cx="5486400" cy="3086100"/>
          </a:xfrm>
          <a:ln/>
        </p:spPr>
      </p:sp>
      <p:sp>
        <p:nvSpPr>
          <p:cNvPr id="36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474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4758094-D3BF-41DA-9721-A41D6660F2AE}" type="slidenum">
              <a:rPr lang="en-US" altLang="en-US" sz="1300">
                <a:latin typeface="Comic Sans MS" panose="030F0702030302020204" pitchFamily="66" charset="0"/>
              </a:rPr>
              <a:pPr/>
              <a:t>34</a:t>
            </a:fld>
            <a:endParaRPr lang="en-US" altLang="en-US" sz="1300">
              <a:latin typeface="Comic Sans MS" panose="030F0702030302020204" pitchFamily="66" charset="0"/>
            </a:endParaRPr>
          </a:p>
        </p:txBody>
      </p:sp>
      <p:sp>
        <p:nvSpPr>
          <p:cNvPr id="37891" name="Rectangle 2"/>
          <p:cNvSpPr>
            <a:spLocks noGrp="1" noRot="1" noChangeAspect="1" noChangeArrowheads="1" noTextEdit="1"/>
          </p:cNvSpPr>
          <p:nvPr>
            <p:ph type="sldImg"/>
          </p:nvPr>
        </p:nvSpPr>
        <p:spPr>
          <a:xfrm>
            <a:off x="685800" y="1143000"/>
            <a:ext cx="5486400" cy="3086100"/>
          </a:xfrm>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19646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E83F545-762F-496A-9BE8-2F4927BA45D5}" type="slidenum">
              <a:rPr lang="en-US" altLang="en-US" sz="1300">
                <a:latin typeface="Comic Sans MS" panose="030F0702030302020204" pitchFamily="66" charset="0"/>
              </a:rPr>
              <a:pPr/>
              <a:t>35</a:t>
            </a:fld>
            <a:endParaRPr lang="en-US" altLang="en-US" sz="1300">
              <a:latin typeface="Comic Sans MS" panose="030F0702030302020204" pitchFamily="66" charset="0"/>
            </a:endParaRPr>
          </a:p>
        </p:txBody>
      </p:sp>
      <p:sp>
        <p:nvSpPr>
          <p:cNvPr id="39939" name="Rectangle 2"/>
          <p:cNvSpPr>
            <a:spLocks noGrp="1" noRot="1" noChangeAspect="1" noChangeArrowheads="1" noTextEdit="1"/>
          </p:cNvSpPr>
          <p:nvPr>
            <p:ph type="sldImg"/>
          </p:nvPr>
        </p:nvSpPr>
        <p:spPr>
          <a:xfrm>
            <a:off x="685800" y="1143000"/>
            <a:ext cx="5486400" cy="3086100"/>
          </a:xfrm>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2296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25823808-2109-4628-A893-1BEE98A7958D}" type="slidenum">
              <a:rPr lang="en-US" altLang="en-US" sz="1300">
                <a:latin typeface="Comic Sans MS" panose="030F0702030302020204" pitchFamily="66" charset="0"/>
              </a:rPr>
              <a:pPr/>
              <a:t>36</a:t>
            </a:fld>
            <a:endParaRPr lang="en-US" altLang="en-US" sz="1300">
              <a:latin typeface="Comic Sans MS" panose="030F0702030302020204" pitchFamily="66" charset="0"/>
            </a:endParaRPr>
          </a:p>
        </p:txBody>
      </p:sp>
      <p:sp>
        <p:nvSpPr>
          <p:cNvPr id="40963" name="Rectangle 2"/>
          <p:cNvSpPr>
            <a:spLocks noGrp="1" noRot="1" noChangeAspect="1" noChangeArrowheads="1" noTextEdit="1"/>
          </p:cNvSpPr>
          <p:nvPr>
            <p:ph type="sldImg"/>
          </p:nvPr>
        </p:nvSpPr>
        <p:spPr>
          <a:xfrm>
            <a:off x="685800" y="1143000"/>
            <a:ext cx="5486400" cy="3086100"/>
          </a:xfrm>
          <a:ln/>
        </p:spPr>
      </p:sp>
      <p:sp>
        <p:nvSpPr>
          <p:cNvPr id="409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00154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2B65A0-3F80-4F1A-B7CA-7DAEC3B4B5A3}" type="slidenum">
              <a:rPr lang="en-US" altLang="en-US" sz="1300">
                <a:latin typeface="Comic Sans MS" panose="030F0702030302020204" pitchFamily="66" charset="0"/>
              </a:rPr>
              <a:pPr/>
              <a:t>37</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xfrm>
            <a:off x="685800" y="1143000"/>
            <a:ext cx="5486400" cy="3086100"/>
          </a:xfrm>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048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268D36FE-1B88-4A16-B0C9-D8EFE270B064}" type="slidenum">
              <a:rPr lang="en-US" altLang="en-US" sz="1300">
                <a:latin typeface="Comic Sans MS" panose="030F0702030302020204" pitchFamily="66" charset="0"/>
              </a:rPr>
              <a:pPr/>
              <a:t>38</a:t>
            </a:fld>
            <a:endParaRPr lang="en-US" altLang="en-US" sz="1300">
              <a:latin typeface="Comic Sans MS" panose="030F0702030302020204" pitchFamily="66" charset="0"/>
            </a:endParaRPr>
          </a:p>
        </p:txBody>
      </p:sp>
      <p:sp>
        <p:nvSpPr>
          <p:cNvPr id="43011" name="Rectangle 2"/>
          <p:cNvSpPr>
            <a:spLocks noGrp="1" noRot="1" noChangeAspect="1" noChangeArrowheads="1" noTextEdit="1"/>
          </p:cNvSpPr>
          <p:nvPr>
            <p:ph type="sldImg"/>
          </p:nvPr>
        </p:nvSpPr>
        <p:spPr>
          <a:xfrm>
            <a:off x="685800" y="1143000"/>
            <a:ext cx="5486400" cy="3086100"/>
          </a:xfrm>
          <a:ln/>
        </p:spPr>
      </p:sp>
      <p:sp>
        <p:nvSpPr>
          <p:cNvPr id="430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5237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F4A818BA-CB09-4C95-8738-7BD685F6DFB8}"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43011" name="Rectangle 2"/>
          <p:cNvSpPr>
            <a:spLocks noGrp="1" noRot="1" noChangeAspect="1" noChangeArrowheads="1" noTextEdit="1"/>
          </p:cNvSpPr>
          <p:nvPr>
            <p:ph type="sldImg"/>
          </p:nvPr>
        </p:nvSpPr>
        <p:spPr>
          <a:xfrm>
            <a:off x="685800" y="1143000"/>
            <a:ext cx="5486400" cy="3086100"/>
          </a:xfrm>
          <a:ln/>
        </p:spPr>
      </p:sp>
      <p:sp>
        <p:nvSpPr>
          <p:cNvPr id="43012" name="Rectangle 3"/>
          <p:cNvSpPr>
            <a:spLocks noGrp="1" noChangeArrowheads="1"/>
          </p:cNvSpPr>
          <p:nvPr>
            <p:ph type="body" idx="1"/>
          </p:nvPr>
        </p:nvSpPr>
        <p:spPr>
          <a:xfrm>
            <a:off x="976313" y="4559300"/>
            <a:ext cx="5362575" cy="4321175"/>
          </a:xfrm>
          <a:noFill/>
        </p:spPr>
        <p:txBody>
          <a:bodyPr/>
          <a:lstStyle/>
          <a:p>
            <a:pPr eaLnBrk="1" hangingPunct="1"/>
            <a:r>
              <a:rPr lang="en-US" altLang="en-US"/>
              <a:t>stable matching is unique for worst-case instance</a:t>
            </a:r>
          </a:p>
        </p:txBody>
      </p:sp>
    </p:spTree>
    <p:extLst>
      <p:ext uri="{BB962C8B-B14F-4D97-AF65-F5344CB8AC3E}">
        <p14:creationId xmlns:p14="http://schemas.microsoft.com/office/powerpoint/2010/main" val="179602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94C63540-07EA-47C7-98D8-DC56BF6D72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xfrm>
            <a:off x="685800" y="1143000"/>
            <a:ext cx="5486400" cy="3086100"/>
          </a:xfrm>
          <a:ln/>
        </p:spPr>
      </p:sp>
      <p:sp>
        <p:nvSpPr>
          <p:cNvPr id="44036"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8148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6C2E84F-2ECE-49FD-8A36-9FB9A28936FB}"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45059" name="Rectangle 2"/>
          <p:cNvSpPr>
            <a:spLocks noGrp="1" noRot="1" noChangeAspect="1" noChangeArrowheads="1" noTextEdit="1"/>
          </p:cNvSpPr>
          <p:nvPr>
            <p:ph type="sldImg"/>
          </p:nvPr>
        </p:nvSpPr>
        <p:spPr>
          <a:xfrm>
            <a:off x="685800" y="1143000"/>
            <a:ext cx="5486400" cy="3086100"/>
          </a:xfrm>
          <a:ln/>
        </p:spPr>
      </p:sp>
      <p:sp>
        <p:nvSpPr>
          <p:cNvPr id="4506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1564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C19621-5A90-4875-8EA5-D832FCEBFB24}"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11195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C19621-5A90-4875-8EA5-D832FCEBFB24}"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45247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49CC560C-B2E5-4F44-A49F-FD4565B62035}"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47107" name="Rectangle 2"/>
          <p:cNvSpPr>
            <a:spLocks noGrp="1" noRot="1" noChangeAspect="1" noChangeArrowheads="1" noTextEdit="1"/>
          </p:cNvSpPr>
          <p:nvPr>
            <p:ph type="sldImg"/>
          </p:nvPr>
        </p:nvSpPr>
        <p:spPr>
          <a:xfrm>
            <a:off x="685800" y="1143000"/>
            <a:ext cx="5486400" cy="3086100"/>
          </a:xfrm>
          <a:ln/>
        </p:spPr>
      </p:sp>
      <p:sp>
        <p:nvSpPr>
          <p:cNvPr id="471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7540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F391-B318-7BD3-0D03-587864DB0BEF}"/>
            </a:ext>
          </a:extLst>
        </p:cNvPr>
        <p:cNvGrpSpPr/>
        <p:nvPr/>
      </p:nvGrpSpPr>
      <p:grpSpPr>
        <a:xfrm>
          <a:off x="0" y="0"/>
          <a:ext cx="0" cy="0"/>
          <a:chOff x="0" y="0"/>
          <a:chExt cx="0" cy="0"/>
        </a:xfrm>
      </p:grpSpPr>
      <p:sp>
        <p:nvSpPr>
          <p:cNvPr id="41986" name="Rectangle 7">
            <a:extLst>
              <a:ext uri="{FF2B5EF4-FFF2-40B4-BE49-F238E27FC236}">
                <a16:creationId xmlns:a16="http://schemas.microsoft.com/office/drawing/2014/main" id="{EAE1BD75-3D0C-B1F8-9FCD-B938754CB3DA}"/>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9CE19DC4-9DA2-4945-903E-B15981B7EA0F}"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41987" name="Rectangle 2">
            <a:extLst>
              <a:ext uri="{FF2B5EF4-FFF2-40B4-BE49-F238E27FC236}">
                <a16:creationId xmlns:a16="http://schemas.microsoft.com/office/drawing/2014/main" id="{F9AAD136-6DEE-B58B-8C61-6BBEC785B0F6}"/>
              </a:ext>
            </a:extLst>
          </p:cNvPr>
          <p:cNvSpPr>
            <a:spLocks noGrp="1" noRot="1" noChangeAspect="1" noChangeArrowheads="1" noTextEdit="1"/>
          </p:cNvSpPr>
          <p:nvPr>
            <p:ph type="sldImg"/>
          </p:nvPr>
        </p:nvSpPr>
        <p:spPr>
          <a:xfrm>
            <a:off x="685800" y="1143000"/>
            <a:ext cx="5486400" cy="3086100"/>
          </a:xfrm>
          <a:ln/>
        </p:spPr>
      </p:sp>
      <p:sp>
        <p:nvSpPr>
          <p:cNvPr id="41988" name="Rectangle 3">
            <a:extLst>
              <a:ext uri="{FF2B5EF4-FFF2-40B4-BE49-F238E27FC236}">
                <a16:creationId xmlns:a16="http://schemas.microsoft.com/office/drawing/2014/main" id="{5A0A1B63-11C4-C245-5D64-4A2B94483C02}"/>
              </a:ext>
            </a:extLst>
          </p:cNvPr>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22678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1/6/2025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1/6/2025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0.png"/><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8" Type="http://schemas.openxmlformats.org/officeDocument/2006/relationships/image" Target="../media/image12.png"/><Relationship Id="rId21" Type="http://schemas.openxmlformats.org/officeDocument/2006/relationships/image" Target="../media/image15.png"/><Relationship Id="rId17" Type="http://schemas.openxmlformats.org/officeDocument/2006/relationships/image" Target="../media/image11.png"/><Relationship Id="rId12" Type="http://schemas.openxmlformats.org/officeDocument/2006/relationships/image" Target="../media/image290.png"/><Relationship Id="rId2" Type="http://schemas.openxmlformats.org/officeDocument/2006/relationships/notesSlide" Target="../notesSlides/notesSlide14.xml"/><Relationship Id="rId16" Type="http://schemas.openxmlformats.org/officeDocument/2006/relationships/image" Target="../media/image37.png"/><Relationship Id="rId20" Type="http://schemas.openxmlformats.org/officeDocument/2006/relationships/image" Target="../media/image14.png"/><Relationship Id="rId1" Type="http://schemas.openxmlformats.org/officeDocument/2006/relationships/slideLayout" Target="../slideLayouts/slideLayout2.xml"/><Relationship Id="rId11" Type="http://schemas.openxmlformats.org/officeDocument/2006/relationships/image" Target="../media/image280.png"/><Relationship Id="rId15" Type="http://schemas.openxmlformats.org/officeDocument/2006/relationships/image" Target="../media/image36.png"/><Relationship Id="rId23" Type="http://schemas.openxmlformats.org/officeDocument/2006/relationships/image" Target="../media/image310.png"/><Relationship Id="rId19" Type="http://schemas.openxmlformats.org/officeDocument/2006/relationships/image" Target="../media/image13.png"/><Relationship Id="rId14" Type="http://schemas.openxmlformats.org/officeDocument/2006/relationships/image" Target="../media/image240.png"/><Relationship Id="rId2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23.png"/><Relationship Id="rId10" Type="http://schemas.openxmlformats.org/officeDocument/2006/relationships/image" Target="../media/image290.png"/><Relationship Id="rId4" Type="http://schemas.openxmlformats.org/officeDocument/2006/relationships/image" Target="../media/image22.png"/><Relationship Id="rId9" Type="http://schemas.openxmlformats.org/officeDocument/2006/relationships/image" Target="../media/image28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fontScale="90000"/>
          </a:bodyPr>
          <a:lstStyle/>
          <a:p>
            <a:r>
              <a:rPr lang="en-US" dirty="0"/>
              <a:t>CSE 421 Winter 2025</a:t>
            </a:r>
            <a:br>
              <a:rPr lang="en-US" dirty="0"/>
            </a:br>
            <a:r>
              <a:rPr lang="en-US" dirty="0"/>
              <a:t>Lecture 2: Stable Matching, Overview</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383E-8940-79D0-8BEB-1732CFAF0AB7}"/>
              </a:ext>
            </a:extLst>
          </p:cNvPr>
          <p:cNvSpPr>
            <a:spLocks noGrp="1"/>
          </p:cNvSpPr>
          <p:nvPr>
            <p:ph type="title"/>
          </p:nvPr>
        </p:nvSpPr>
        <p:spPr/>
        <p:txBody>
          <a:bodyPr/>
          <a:lstStyle/>
          <a:p>
            <a:r>
              <a:rPr lang="en-US" dirty="0"/>
              <a:t>Why Does This Work?</a:t>
            </a:r>
          </a:p>
        </p:txBody>
      </p:sp>
      <p:sp>
        <p:nvSpPr>
          <p:cNvPr id="3" name="Content Placeholder 2">
            <a:extLst>
              <a:ext uri="{FF2B5EF4-FFF2-40B4-BE49-F238E27FC236}">
                <a16:creationId xmlns:a16="http://schemas.microsoft.com/office/drawing/2014/main" id="{50F3E04D-5D4F-6CD1-D451-307DA8B0F8F4}"/>
              </a:ext>
            </a:extLst>
          </p:cNvPr>
          <p:cNvSpPr>
            <a:spLocks noGrp="1"/>
          </p:cNvSpPr>
          <p:nvPr>
            <p:ph idx="1"/>
          </p:nvPr>
        </p:nvSpPr>
        <p:spPr/>
        <p:txBody>
          <a:bodyPr/>
          <a:lstStyle/>
          <a:p>
            <a:r>
              <a:rPr lang="en-US" dirty="0"/>
              <a:t>What do we need to know before we’re convinced that this algorithm is “correct”?</a:t>
            </a:r>
          </a:p>
        </p:txBody>
      </p:sp>
    </p:spTree>
    <p:extLst>
      <p:ext uri="{BB962C8B-B14F-4D97-AF65-F5344CB8AC3E}">
        <p14:creationId xmlns:p14="http://schemas.microsoft.com/office/powerpoint/2010/main" val="417047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30F6-7818-0F1F-DFD9-BC07FC163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E98CB-32A5-4F4F-5F95-41B2B9DDA0A4}"/>
              </a:ext>
            </a:extLst>
          </p:cNvPr>
          <p:cNvSpPr>
            <a:spLocks noGrp="1"/>
          </p:cNvSpPr>
          <p:nvPr>
            <p:ph type="title"/>
          </p:nvPr>
        </p:nvSpPr>
        <p:spPr/>
        <p:txBody>
          <a:bodyPr/>
          <a:lstStyle/>
          <a:p>
            <a:r>
              <a:rPr lang="en-US" dirty="0"/>
              <a:t>Why Does This Work?</a:t>
            </a:r>
          </a:p>
        </p:txBody>
      </p:sp>
      <p:sp>
        <p:nvSpPr>
          <p:cNvPr id="3" name="Content Placeholder 2">
            <a:extLst>
              <a:ext uri="{FF2B5EF4-FFF2-40B4-BE49-F238E27FC236}">
                <a16:creationId xmlns:a16="http://schemas.microsoft.com/office/drawing/2014/main" id="{37F3DF81-5AE4-2F0D-FC41-45BCB2916297}"/>
              </a:ext>
            </a:extLst>
          </p:cNvPr>
          <p:cNvSpPr>
            <a:spLocks noGrp="1"/>
          </p:cNvSpPr>
          <p:nvPr>
            <p:ph idx="1"/>
          </p:nvPr>
        </p:nvSpPr>
        <p:spPr/>
        <p:txBody>
          <a:bodyPr/>
          <a:lstStyle/>
          <a:p>
            <a:r>
              <a:rPr lang="en-US" dirty="0"/>
              <a:t>What do we need to know before we’re convinced that this algorithm is “correct”?</a:t>
            </a:r>
          </a:p>
          <a:p>
            <a:pPr lvl="1"/>
            <a:r>
              <a:rPr lang="en-US" dirty="0"/>
              <a:t>That is terminates (no infinite loop)</a:t>
            </a:r>
          </a:p>
          <a:p>
            <a:pPr lvl="1"/>
            <a:r>
              <a:rPr lang="en-US" dirty="0"/>
              <a:t>That it produces a stable matching</a:t>
            </a:r>
          </a:p>
          <a:p>
            <a:pPr lvl="2"/>
            <a:r>
              <a:rPr lang="en-US" dirty="0"/>
              <a:t>It’s perfect (everyone gets paired with exactly one partner)</a:t>
            </a:r>
          </a:p>
          <a:p>
            <a:pPr lvl="2"/>
            <a:r>
              <a:rPr lang="en-US" dirty="0"/>
              <a:t>It’s stable (no unmatched pair mutually prefer each other)</a:t>
            </a:r>
          </a:p>
        </p:txBody>
      </p:sp>
    </p:spTree>
    <p:extLst>
      <p:ext uri="{BB962C8B-B14F-4D97-AF65-F5344CB8AC3E}">
        <p14:creationId xmlns:p14="http://schemas.microsoft.com/office/powerpoint/2010/main" val="300620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sz="3200" dirty="0"/>
              <a:t>Proof of Correctness:  Termination (not obvious from the code)</a:t>
            </a:r>
          </a:p>
        </p:txBody>
      </p:sp>
      <mc:AlternateContent xmlns:mc="http://schemas.openxmlformats.org/markup-compatibility/2006" xmlns:a14="http://schemas.microsoft.com/office/drawing/2010/main">
        <mc:Choice Requires="a14">
          <p:sp>
            <p:nvSpPr>
              <p:cNvPr id="429059" name="Rectangle 3"/>
              <p:cNvSpPr>
                <a:spLocks noGrp="1" noChangeArrowheads="1"/>
              </p:cNvSpPr>
              <p:nvPr>
                <p:ph idx="1"/>
              </p:nvPr>
            </p:nvSpPr>
            <p:spPr>
              <a:xfrm>
                <a:off x="628649" y="1412765"/>
                <a:ext cx="10891157" cy="5200045"/>
              </a:xfrm>
            </p:spPr>
            <p:txBody>
              <a:bodyPr>
                <a:noAutofit/>
              </a:bodyPr>
              <a:lstStyle/>
              <a:p>
                <a:pPr marL="0" indent="0" eaLnBrk="1" hangingPunct="1">
                  <a:lnSpc>
                    <a:spcPct val="80000"/>
                  </a:lnSpc>
                  <a:buNone/>
                </a:pPr>
                <a:r>
                  <a:rPr lang="en-US" altLang="en-US" sz="2000" b="1" dirty="0">
                    <a:solidFill>
                      <a:srgbClr val="695082"/>
                    </a:solidFill>
                  </a:rPr>
                  <a:t>Observation 1:</a:t>
                </a:r>
                <a:r>
                  <a:rPr lang="en-US" altLang="en-US" sz="2000" dirty="0"/>
                  <a:t>  Members of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propose in decreasing order of preference.</a:t>
                </a:r>
              </a:p>
              <a:p>
                <a:pPr lvl="2">
                  <a:lnSpc>
                    <a:spcPct val="80000"/>
                  </a:lnSpc>
                </a:pPr>
                <a:endParaRPr lang="en-US" altLang="en-US" sz="1600" dirty="0"/>
              </a:p>
              <a:p>
                <a:pPr lvl="2" eaLnBrk="1" hangingPunct="1">
                  <a:lnSpc>
                    <a:spcPct val="80000"/>
                  </a:lnSpc>
                </a:pPr>
                <a:endParaRPr lang="en-US" altLang="en-US" sz="1400" dirty="0"/>
              </a:p>
              <a:p>
                <a:pPr marL="0" indent="0" eaLnBrk="1" hangingPunct="1">
                  <a:lnSpc>
                    <a:spcPct val="80000"/>
                  </a:lnSpc>
                  <a:buNone/>
                </a:pPr>
                <a:r>
                  <a:rPr lang="en-US" altLang="en-US" sz="2000" b="1" dirty="0">
                    <a:solidFill>
                      <a:srgbClr val="695082"/>
                    </a:solidFill>
                  </a:rPr>
                  <a:t>Claim: </a:t>
                </a:r>
                <a:r>
                  <a:rPr lang="en-US" altLang="en-US" sz="2000" dirty="0"/>
                  <a:t>The Gale-Shapley Algorithm terminates after at most </a:t>
                </a:r>
                <a14:m>
                  <m:oMath xmlns:m="http://schemas.openxmlformats.org/officeDocument/2006/math">
                    <m:r>
                      <a:rPr lang="en-US" altLang="en-US" sz="2000" b="1" i="1" dirty="0" smtClean="0">
                        <a:solidFill>
                          <a:srgbClr val="0066CC"/>
                        </a:solidFill>
                        <a:latin typeface="Cambria Math" panose="02040503050406030204" pitchFamily="18" charset="0"/>
                      </a:rPr>
                      <m:t>𝒏</m:t>
                    </m:r>
                    <m:r>
                      <a:rPr lang="en-US" altLang="en-US" sz="2000" b="1" i="1" baseline="30000" dirty="0">
                        <a:solidFill>
                          <a:srgbClr val="0066CC"/>
                        </a:solidFill>
                        <a:latin typeface="Cambria Math" panose="02040503050406030204" pitchFamily="18" charset="0"/>
                      </a:rPr>
                      <m:t>𝟐</m:t>
                    </m:r>
                    <m:r>
                      <a:rPr lang="en-US" altLang="en-US" sz="2000" i="1" dirty="0">
                        <a:solidFill>
                          <a:srgbClr val="0000FF"/>
                        </a:solidFill>
                        <a:latin typeface="Cambria Math" panose="02040503050406030204" pitchFamily="18" charset="0"/>
                      </a:rPr>
                      <m:t> </m:t>
                    </m:r>
                  </m:oMath>
                </a14:m>
                <a:r>
                  <a:rPr lang="en-US" altLang="en-US" sz="2000" dirty="0"/>
                  <a:t>iterations.</a:t>
                </a:r>
              </a:p>
              <a:p>
                <a:pPr marL="0" indent="0">
                  <a:lnSpc>
                    <a:spcPct val="100000"/>
                  </a:lnSpc>
                  <a:buNone/>
                </a:pPr>
                <a:r>
                  <a:rPr lang="en-US" altLang="en-US" sz="2000" b="1" dirty="0">
                    <a:solidFill>
                      <a:srgbClr val="006600"/>
                    </a:solidFill>
                  </a:rPr>
                  <a:t>Proof:  </a:t>
                </a:r>
                <a:r>
                  <a:rPr lang="en-US" altLang="en-US" sz="2000" dirty="0"/>
                  <a:t>Proposals are never repeated (by Observation 1) and there are only</a:t>
                </a:r>
                <a:r>
                  <a:rPr lang="en-US" altLang="en-US" sz="2000" b="1" dirty="0">
                    <a:solidFill>
                      <a:srgbClr val="0066CC"/>
                    </a:solidFill>
                  </a:rPr>
                  <a:t> </a:t>
                </a:r>
                <a14:m>
                  <m:oMath xmlns:m="http://schemas.openxmlformats.org/officeDocument/2006/math">
                    <m:r>
                      <a:rPr lang="en-US" altLang="en-US" sz="2000" b="1" i="1" dirty="0">
                        <a:solidFill>
                          <a:srgbClr val="0066CC"/>
                        </a:solidFill>
                        <a:latin typeface="Cambria Math" panose="02040503050406030204" pitchFamily="18" charset="0"/>
                      </a:rPr>
                      <m:t>𝒏</m:t>
                    </m:r>
                    <m:r>
                      <a:rPr lang="en-US" altLang="en-US" sz="2000" b="1" i="1" baseline="30000" dirty="0">
                        <a:solidFill>
                          <a:srgbClr val="0066CC"/>
                        </a:solidFill>
                        <a:latin typeface="Cambria Math" panose="02040503050406030204" pitchFamily="18" charset="0"/>
                      </a:rPr>
                      <m:t>𝟐</m:t>
                    </m:r>
                  </m:oMath>
                </a14:m>
                <a:r>
                  <a:rPr lang="en-US" altLang="en-US" sz="2000" dirty="0"/>
                  <a:t> possible proposals.</a:t>
                </a:r>
              </a:p>
              <a:p>
                <a:pPr marL="0" indent="0" eaLnBrk="1" hangingPunct="1">
                  <a:lnSpc>
                    <a:spcPct val="100000"/>
                  </a:lnSpc>
                  <a:buNone/>
                </a:pPr>
                <a:endParaRPr lang="en-US" altLang="en-US" sz="2000" dirty="0"/>
              </a:p>
              <a:p>
                <a:pPr marL="0" indent="0" eaLnBrk="1" hangingPunct="1">
                  <a:lnSpc>
                    <a:spcPct val="100000"/>
                  </a:lnSpc>
                  <a:buNone/>
                </a:pPr>
                <a:r>
                  <a:rPr lang="en-US" altLang="en-US" sz="2000" dirty="0"/>
                  <a:t>It could be nearly that bad…</a:t>
                </a:r>
              </a:p>
              <a:p>
                <a:pPr marL="0" indent="0" eaLnBrk="1" hangingPunct="1">
                  <a:lnSpc>
                    <a:spcPct val="100000"/>
                  </a:lnSpc>
                  <a:buNone/>
                </a:pPr>
                <a:endParaRPr lang="en-US" altLang="en-US" sz="2000" dirty="0"/>
              </a:p>
              <a:p>
                <a:pPr marL="0" indent="0">
                  <a:lnSpc>
                    <a:spcPct val="100000"/>
                  </a:lnSpc>
                  <a:buNone/>
                </a:pPr>
                <a:r>
                  <a:rPr lang="en-US" altLang="en-US" sz="2000" dirty="0"/>
                  <a:t>General form of this example will                                                                                                                         take </a:t>
                </a:r>
                <a14:m>
                  <m:oMath xmlns:m="http://schemas.openxmlformats.org/officeDocument/2006/math">
                    <m:r>
                      <a:rPr lang="en-US" altLang="en-US" sz="2000" b="1" i="1" dirty="0">
                        <a:solidFill>
                          <a:srgbClr val="0066CC"/>
                        </a:solidFill>
                        <a:latin typeface="Cambria Math" panose="02040503050406030204" pitchFamily="18" charset="0"/>
                      </a:rPr>
                      <m:t>𝒏</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𝒏</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𝟏</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𝟏</m:t>
                    </m:r>
                  </m:oMath>
                </a14:m>
                <a:r>
                  <a:rPr lang="en-US" altLang="en-US" sz="2000" dirty="0"/>
                  <a:t> proposals.</a:t>
                </a:r>
              </a:p>
            </p:txBody>
          </p:sp>
        </mc:Choice>
        <mc:Fallback xmlns="">
          <p:sp>
            <p:nvSpPr>
              <p:cNvPr id="429059" name="Rectangle 3"/>
              <p:cNvSpPr>
                <a:spLocks noGrp="1" noRot="1" noChangeAspect="1" noMove="1" noResize="1" noEditPoints="1" noAdjustHandles="1" noChangeArrowheads="1" noChangeShapeType="1" noTextEdit="1"/>
              </p:cNvSpPr>
              <p:nvPr>
                <p:ph idx="1"/>
              </p:nvPr>
            </p:nvSpPr>
            <p:spPr>
              <a:xfrm>
                <a:off x="628649" y="1412765"/>
                <a:ext cx="10891157" cy="5200045"/>
              </a:xfrm>
              <a:blipFill>
                <a:blip r:embed="rId3"/>
                <a:stretch>
                  <a:fillRect l="-560" t="-175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B557DB5-0511-40D7-9B69-2694F2FF5515}"/>
              </a:ext>
            </a:extLst>
          </p:cNvPr>
          <p:cNvSpPr>
            <a:spLocks noGrp="1"/>
          </p:cNvSpPr>
          <p:nvPr>
            <p:ph type="sldNum" sz="quarter" idx="12"/>
          </p:nvPr>
        </p:nvSpPr>
        <p:spPr/>
        <p:txBody>
          <a:bodyPr/>
          <a:lstStyle/>
          <a:p>
            <a:fld id="{859767C1-1CFC-4BF3-A3D8-E4104FCBBC17}" type="slidenum">
              <a:rPr lang="en-US" smtClean="0"/>
              <a:t>12</a:t>
            </a:fld>
            <a:endParaRPr lang="en-US"/>
          </a:p>
        </p:txBody>
      </p:sp>
      <p:sp>
        <p:nvSpPr>
          <p:cNvPr id="13320" name="Rectangle 5"/>
          <p:cNvSpPr>
            <a:spLocks noChangeArrowheads="1"/>
          </p:cNvSpPr>
          <p:nvPr/>
        </p:nvSpPr>
        <p:spPr bwMode="auto">
          <a:xfrm>
            <a:off x="4715512" y="4291652"/>
            <a:ext cx="795016"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W</a:t>
            </a:r>
          </a:p>
        </p:txBody>
      </p:sp>
      <p:sp>
        <p:nvSpPr>
          <p:cNvPr id="13321" name="Rectangle 6"/>
          <p:cNvSpPr>
            <a:spLocks noChangeArrowheads="1"/>
          </p:cNvSpPr>
          <p:nvPr/>
        </p:nvSpPr>
        <p:spPr bwMode="auto">
          <a:xfrm>
            <a:off x="4715512" y="3934720"/>
            <a:ext cx="795016" cy="35693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V</a:t>
            </a:r>
          </a:p>
        </p:txBody>
      </p:sp>
      <p:sp>
        <p:nvSpPr>
          <p:cNvPr id="13322" name="Rectangle 7"/>
          <p:cNvSpPr>
            <a:spLocks noChangeArrowheads="1"/>
          </p:cNvSpPr>
          <p:nvPr/>
        </p:nvSpPr>
        <p:spPr bwMode="auto">
          <a:xfrm>
            <a:off x="5510528" y="3575817"/>
            <a:ext cx="490148"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1</a:t>
            </a:r>
            <a:r>
              <a:rPr lang="en-US" altLang="en-US" sz="1000" baseline="30000">
                <a:solidFill>
                  <a:schemeClr val="bg1"/>
                </a:solidFill>
                <a:latin typeface="Comic Sans MS" panose="030F0702030302020204" pitchFamily="66" charset="0"/>
              </a:rPr>
              <a:t>st</a:t>
            </a:r>
          </a:p>
        </p:txBody>
      </p:sp>
      <p:sp>
        <p:nvSpPr>
          <p:cNvPr id="13323" name="Rectangle 8"/>
          <p:cNvSpPr>
            <a:spLocks noChangeArrowheads="1"/>
          </p:cNvSpPr>
          <p:nvPr/>
        </p:nvSpPr>
        <p:spPr bwMode="auto">
          <a:xfrm>
            <a:off x="5510528" y="3934720"/>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A</a:t>
            </a:r>
          </a:p>
        </p:txBody>
      </p:sp>
      <p:sp>
        <p:nvSpPr>
          <p:cNvPr id="13324" name="Rectangle 9"/>
          <p:cNvSpPr>
            <a:spLocks noChangeArrowheads="1"/>
          </p:cNvSpPr>
          <p:nvPr/>
        </p:nvSpPr>
        <p:spPr bwMode="auto">
          <a:xfrm>
            <a:off x="5510528" y="4291652"/>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B</a:t>
            </a:r>
          </a:p>
        </p:txBody>
      </p:sp>
      <p:sp>
        <p:nvSpPr>
          <p:cNvPr id="13325" name="Rectangle 10"/>
          <p:cNvSpPr>
            <a:spLocks noChangeArrowheads="1"/>
          </p:cNvSpPr>
          <p:nvPr/>
        </p:nvSpPr>
        <p:spPr bwMode="auto">
          <a:xfrm>
            <a:off x="6000676" y="3575817"/>
            <a:ext cx="488463"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2</a:t>
            </a:r>
            <a:r>
              <a:rPr lang="en-US" altLang="en-US" sz="1000" baseline="30000">
                <a:solidFill>
                  <a:schemeClr val="bg1"/>
                </a:solidFill>
                <a:latin typeface="Comic Sans MS" panose="030F0702030302020204" pitchFamily="66" charset="0"/>
              </a:rPr>
              <a:t>nd</a:t>
            </a:r>
          </a:p>
        </p:txBody>
      </p:sp>
      <p:sp>
        <p:nvSpPr>
          <p:cNvPr id="13326" name="Rectangle 11"/>
          <p:cNvSpPr>
            <a:spLocks noChangeArrowheads="1"/>
          </p:cNvSpPr>
          <p:nvPr/>
        </p:nvSpPr>
        <p:spPr bwMode="auto">
          <a:xfrm>
            <a:off x="6489139" y="3934720"/>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C</a:t>
            </a:r>
          </a:p>
        </p:txBody>
      </p:sp>
      <p:sp>
        <p:nvSpPr>
          <p:cNvPr id="13327" name="Rectangle 12"/>
          <p:cNvSpPr>
            <a:spLocks noChangeArrowheads="1"/>
          </p:cNvSpPr>
          <p:nvPr/>
        </p:nvSpPr>
        <p:spPr bwMode="auto">
          <a:xfrm>
            <a:off x="6489139" y="4291652"/>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D</a:t>
            </a:r>
          </a:p>
        </p:txBody>
      </p:sp>
      <p:sp>
        <p:nvSpPr>
          <p:cNvPr id="13328" name="Rectangle 13"/>
          <p:cNvSpPr>
            <a:spLocks noChangeArrowheads="1"/>
          </p:cNvSpPr>
          <p:nvPr/>
        </p:nvSpPr>
        <p:spPr bwMode="auto">
          <a:xfrm>
            <a:off x="6489139" y="3575817"/>
            <a:ext cx="490148"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3</a:t>
            </a:r>
            <a:r>
              <a:rPr lang="en-US" altLang="en-US" sz="1000" baseline="30000">
                <a:solidFill>
                  <a:schemeClr val="bg1"/>
                </a:solidFill>
                <a:latin typeface="Comic Sans MS" panose="030F0702030302020204" pitchFamily="66" charset="0"/>
              </a:rPr>
              <a:t>rd</a:t>
            </a:r>
          </a:p>
        </p:txBody>
      </p:sp>
      <p:sp>
        <p:nvSpPr>
          <p:cNvPr id="13329" name="Rectangle 14"/>
          <p:cNvSpPr>
            <a:spLocks noChangeArrowheads="1"/>
          </p:cNvSpPr>
          <p:nvPr/>
        </p:nvSpPr>
        <p:spPr bwMode="auto">
          <a:xfrm>
            <a:off x="6000676" y="4291652"/>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C</a:t>
            </a:r>
          </a:p>
        </p:txBody>
      </p:sp>
      <p:sp>
        <p:nvSpPr>
          <p:cNvPr id="13330" name="Rectangle 15"/>
          <p:cNvSpPr>
            <a:spLocks noChangeArrowheads="1"/>
          </p:cNvSpPr>
          <p:nvPr/>
        </p:nvSpPr>
        <p:spPr bwMode="auto">
          <a:xfrm>
            <a:off x="6000676" y="3934720"/>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B</a:t>
            </a:r>
          </a:p>
        </p:txBody>
      </p:sp>
      <p:sp>
        <p:nvSpPr>
          <p:cNvPr id="13331" name="Rectangle 16"/>
          <p:cNvSpPr>
            <a:spLocks noChangeArrowheads="1"/>
          </p:cNvSpPr>
          <p:nvPr/>
        </p:nvSpPr>
        <p:spPr bwMode="auto">
          <a:xfrm>
            <a:off x="5510528" y="5366390"/>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A</a:t>
            </a:r>
          </a:p>
        </p:txBody>
      </p:sp>
      <p:sp>
        <p:nvSpPr>
          <p:cNvPr id="13332" name="Rectangle 17"/>
          <p:cNvSpPr>
            <a:spLocks noChangeArrowheads="1"/>
          </p:cNvSpPr>
          <p:nvPr/>
        </p:nvSpPr>
        <p:spPr bwMode="auto">
          <a:xfrm>
            <a:off x="4715512" y="5366390"/>
            <a:ext cx="795016"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Z</a:t>
            </a:r>
          </a:p>
        </p:txBody>
      </p:sp>
      <p:sp>
        <p:nvSpPr>
          <p:cNvPr id="13333" name="Rectangle 18"/>
          <p:cNvSpPr>
            <a:spLocks noChangeArrowheads="1"/>
          </p:cNvSpPr>
          <p:nvPr/>
        </p:nvSpPr>
        <p:spPr bwMode="auto">
          <a:xfrm>
            <a:off x="4715512" y="5009458"/>
            <a:ext cx="795016" cy="35693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Y</a:t>
            </a:r>
          </a:p>
        </p:txBody>
      </p:sp>
      <p:sp>
        <p:nvSpPr>
          <p:cNvPr id="13334" name="Rectangle 19"/>
          <p:cNvSpPr>
            <a:spLocks noChangeArrowheads="1"/>
          </p:cNvSpPr>
          <p:nvPr/>
        </p:nvSpPr>
        <p:spPr bwMode="auto">
          <a:xfrm>
            <a:off x="4715512" y="4650555"/>
            <a:ext cx="795016"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X</a:t>
            </a:r>
          </a:p>
        </p:txBody>
      </p:sp>
      <p:sp>
        <p:nvSpPr>
          <p:cNvPr id="13335" name="Rectangle 20"/>
          <p:cNvSpPr>
            <a:spLocks noChangeArrowheads="1"/>
          </p:cNvSpPr>
          <p:nvPr/>
        </p:nvSpPr>
        <p:spPr bwMode="auto">
          <a:xfrm>
            <a:off x="5510528" y="4650555"/>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C</a:t>
            </a:r>
          </a:p>
        </p:txBody>
      </p:sp>
      <p:sp>
        <p:nvSpPr>
          <p:cNvPr id="13336" name="Rectangle 21"/>
          <p:cNvSpPr>
            <a:spLocks noChangeArrowheads="1"/>
          </p:cNvSpPr>
          <p:nvPr/>
        </p:nvSpPr>
        <p:spPr bwMode="auto">
          <a:xfrm>
            <a:off x="5510528" y="5009458"/>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D</a:t>
            </a:r>
          </a:p>
        </p:txBody>
      </p:sp>
      <p:sp>
        <p:nvSpPr>
          <p:cNvPr id="13337" name="Rectangle 22"/>
          <p:cNvSpPr>
            <a:spLocks noChangeArrowheads="1"/>
          </p:cNvSpPr>
          <p:nvPr/>
        </p:nvSpPr>
        <p:spPr bwMode="auto">
          <a:xfrm>
            <a:off x="6489139" y="4650555"/>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A</a:t>
            </a:r>
          </a:p>
        </p:txBody>
      </p:sp>
      <p:sp>
        <p:nvSpPr>
          <p:cNvPr id="13338" name="Rectangle 23"/>
          <p:cNvSpPr>
            <a:spLocks noChangeArrowheads="1"/>
          </p:cNvSpPr>
          <p:nvPr/>
        </p:nvSpPr>
        <p:spPr bwMode="auto">
          <a:xfrm>
            <a:off x="6489139" y="5009458"/>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B</a:t>
            </a:r>
          </a:p>
        </p:txBody>
      </p:sp>
      <p:sp>
        <p:nvSpPr>
          <p:cNvPr id="13339" name="Rectangle 24"/>
          <p:cNvSpPr>
            <a:spLocks noChangeArrowheads="1"/>
          </p:cNvSpPr>
          <p:nvPr/>
        </p:nvSpPr>
        <p:spPr bwMode="auto">
          <a:xfrm>
            <a:off x="6000676" y="5366390"/>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B</a:t>
            </a:r>
          </a:p>
        </p:txBody>
      </p:sp>
      <p:sp>
        <p:nvSpPr>
          <p:cNvPr id="13340" name="Rectangle 25"/>
          <p:cNvSpPr>
            <a:spLocks noChangeArrowheads="1"/>
          </p:cNvSpPr>
          <p:nvPr/>
        </p:nvSpPr>
        <p:spPr bwMode="auto">
          <a:xfrm>
            <a:off x="6000676" y="5009458"/>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A</a:t>
            </a:r>
          </a:p>
        </p:txBody>
      </p:sp>
      <p:sp>
        <p:nvSpPr>
          <p:cNvPr id="13341" name="Rectangle 26"/>
          <p:cNvSpPr>
            <a:spLocks noChangeArrowheads="1"/>
          </p:cNvSpPr>
          <p:nvPr/>
        </p:nvSpPr>
        <p:spPr bwMode="auto">
          <a:xfrm>
            <a:off x="6000676" y="4650555"/>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D</a:t>
            </a:r>
          </a:p>
        </p:txBody>
      </p:sp>
      <p:sp>
        <p:nvSpPr>
          <p:cNvPr id="13342" name="Rectangle 27"/>
          <p:cNvSpPr>
            <a:spLocks noChangeArrowheads="1"/>
          </p:cNvSpPr>
          <p:nvPr/>
        </p:nvSpPr>
        <p:spPr bwMode="auto">
          <a:xfrm>
            <a:off x="6489139" y="5366390"/>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C</a:t>
            </a:r>
          </a:p>
        </p:txBody>
      </p:sp>
      <p:sp>
        <p:nvSpPr>
          <p:cNvPr id="13343" name="Rectangle 28"/>
          <p:cNvSpPr>
            <a:spLocks noChangeArrowheads="1"/>
          </p:cNvSpPr>
          <p:nvPr/>
        </p:nvSpPr>
        <p:spPr bwMode="auto">
          <a:xfrm>
            <a:off x="6979287" y="3575817"/>
            <a:ext cx="490148"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4</a:t>
            </a:r>
            <a:r>
              <a:rPr lang="en-US" altLang="en-US" sz="1000" baseline="30000">
                <a:solidFill>
                  <a:schemeClr val="bg1"/>
                </a:solidFill>
                <a:latin typeface="Comic Sans MS" panose="030F0702030302020204" pitchFamily="66" charset="0"/>
              </a:rPr>
              <a:t>th</a:t>
            </a:r>
          </a:p>
        </p:txBody>
      </p:sp>
      <p:sp>
        <p:nvSpPr>
          <p:cNvPr id="13344" name="Rectangle 29"/>
          <p:cNvSpPr>
            <a:spLocks noChangeArrowheads="1"/>
          </p:cNvSpPr>
          <p:nvPr/>
        </p:nvSpPr>
        <p:spPr bwMode="auto">
          <a:xfrm>
            <a:off x="7469435" y="3934720"/>
            <a:ext cx="488463" cy="356931"/>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E</a:t>
            </a:r>
          </a:p>
        </p:txBody>
      </p:sp>
      <p:sp>
        <p:nvSpPr>
          <p:cNvPr id="13345" name="Rectangle 30"/>
          <p:cNvSpPr>
            <a:spLocks noChangeArrowheads="1"/>
          </p:cNvSpPr>
          <p:nvPr/>
        </p:nvSpPr>
        <p:spPr bwMode="auto">
          <a:xfrm>
            <a:off x="7469435" y="4291652"/>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E</a:t>
            </a:r>
          </a:p>
        </p:txBody>
      </p:sp>
      <p:sp>
        <p:nvSpPr>
          <p:cNvPr id="13346" name="Rectangle 31"/>
          <p:cNvSpPr>
            <a:spLocks noChangeArrowheads="1"/>
          </p:cNvSpPr>
          <p:nvPr/>
        </p:nvSpPr>
        <p:spPr bwMode="auto">
          <a:xfrm>
            <a:off x="7469435" y="3575817"/>
            <a:ext cx="488463"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5</a:t>
            </a:r>
            <a:r>
              <a:rPr lang="en-US" altLang="en-US" sz="1000" baseline="30000">
                <a:solidFill>
                  <a:schemeClr val="bg1"/>
                </a:solidFill>
                <a:latin typeface="Comic Sans MS" panose="030F0702030302020204" pitchFamily="66" charset="0"/>
              </a:rPr>
              <a:t>th</a:t>
            </a:r>
          </a:p>
        </p:txBody>
      </p:sp>
      <p:sp>
        <p:nvSpPr>
          <p:cNvPr id="13347" name="Rectangle 32"/>
          <p:cNvSpPr>
            <a:spLocks noChangeArrowheads="1"/>
          </p:cNvSpPr>
          <p:nvPr/>
        </p:nvSpPr>
        <p:spPr bwMode="auto">
          <a:xfrm>
            <a:off x="6979287" y="4291652"/>
            <a:ext cx="490148" cy="358903"/>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A</a:t>
            </a:r>
          </a:p>
        </p:txBody>
      </p:sp>
      <p:sp>
        <p:nvSpPr>
          <p:cNvPr id="13348" name="Rectangle 33"/>
          <p:cNvSpPr>
            <a:spLocks noChangeArrowheads="1"/>
          </p:cNvSpPr>
          <p:nvPr/>
        </p:nvSpPr>
        <p:spPr bwMode="auto">
          <a:xfrm>
            <a:off x="6979287" y="3934720"/>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D</a:t>
            </a:r>
          </a:p>
        </p:txBody>
      </p:sp>
      <p:sp>
        <p:nvSpPr>
          <p:cNvPr id="13349" name="Rectangle 34"/>
          <p:cNvSpPr>
            <a:spLocks noChangeArrowheads="1"/>
          </p:cNvSpPr>
          <p:nvPr/>
        </p:nvSpPr>
        <p:spPr bwMode="auto">
          <a:xfrm>
            <a:off x="7469435" y="4650555"/>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E</a:t>
            </a:r>
          </a:p>
        </p:txBody>
      </p:sp>
      <p:sp>
        <p:nvSpPr>
          <p:cNvPr id="13350" name="Rectangle 35"/>
          <p:cNvSpPr>
            <a:spLocks noChangeArrowheads="1"/>
          </p:cNvSpPr>
          <p:nvPr/>
        </p:nvSpPr>
        <p:spPr bwMode="auto">
          <a:xfrm>
            <a:off x="7469435" y="5009458"/>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E</a:t>
            </a:r>
          </a:p>
        </p:txBody>
      </p:sp>
      <p:sp>
        <p:nvSpPr>
          <p:cNvPr id="13351" name="Rectangle 36"/>
          <p:cNvSpPr>
            <a:spLocks noChangeArrowheads="1"/>
          </p:cNvSpPr>
          <p:nvPr/>
        </p:nvSpPr>
        <p:spPr bwMode="auto">
          <a:xfrm>
            <a:off x="6979287" y="5366390"/>
            <a:ext cx="490148" cy="358903"/>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D</a:t>
            </a:r>
          </a:p>
        </p:txBody>
      </p:sp>
      <p:sp>
        <p:nvSpPr>
          <p:cNvPr id="13352" name="Rectangle 37"/>
          <p:cNvSpPr>
            <a:spLocks noChangeArrowheads="1"/>
          </p:cNvSpPr>
          <p:nvPr/>
        </p:nvSpPr>
        <p:spPr bwMode="auto">
          <a:xfrm>
            <a:off x="6979287" y="5009458"/>
            <a:ext cx="490148" cy="356931"/>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C</a:t>
            </a:r>
          </a:p>
        </p:txBody>
      </p:sp>
      <p:sp>
        <p:nvSpPr>
          <p:cNvPr id="13353" name="Rectangle 38"/>
          <p:cNvSpPr>
            <a:spLocks noChangeArrowheads="1"/>
          </p:cNvSpPr>
          <p:nvPr/>
        </p:nvSpPr>
        <p:spPr bwMode="auto">
          <a:xfrm>
            <a:off x="6979287" y="4650555"/>
            <a:ext cx="490148" cy="358903"/>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B</a:t>
            </a:r>
          </a:p>
        </p:txBody>
      </p:sp>
      <p:sp>
        <p:nvSpPr>
          <p:cNvPr id="13354" name="Rectangle 39"/>
          <p:cNvSpPr>
            <a:spLocks noChangeArrowheads="1"/>
          </p:cNvSpPr>
          <p:nvPr/>
        </p:nvSpPr>
        <p:spPr bwMode="auto">
          <a:xfrm>
            <a:off x="7469435" y="5366390"/>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E</a:t>
            </a:r>
          </a:p>
        </p:txBody>
      </p:sp>
      <p:sp>
        <p:nvSpPr>
          <p:cNvPr id="13355" name="Rectangle 40"/>
          <p:cNvSpPr>
            <a:spLocks noChangeArrowheads="1"/>
          </p:cNvSpPr>
          <p:nvPr/>
        </p:nvSpPr>
        <p:spPr bwMode="auto">
          <a:xfrm>
            <a:off x="8264451" y="4291652"/>
            <a:ext cx="795016"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B</a:t>
            </a:r>
          </a:p>
        </p:txBody>
      </p:sp>
      <p:sp>
        <p:nvSpPr>
          <p:cNvPr id="13356" name="Rectangle 41"/>
          <p:cNvSpPr>
            <a:spLocks noChangeArrowheads="1"/>
          </p:cNvSpPr>
          <p:nvPr/>
        </p:nvSpPr>
        <p:spPr bwMode="auto">
          <a:xfrm>
            <a:off x="8264451" y="3934720"/>
            <a:ext cx="795016" cy="35693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A</a:t>
            </a:r>
          </a:p>
        </p:txBody>
      </p:sp>
      <p:sp>
        <p:nvSpPr>
          <p:cNvPr id="13357" name="Rectangle 42"/>
          <p:cNvSpPr>
            <a:spLocks noChangeArrowheads="1"/>
          </p:cNvSpPr>
          <p:nvPr/>
        </p:nvSpPr>
        <p:spPr bwMode="auto">
          <a:xfrm>
            <a:off x="9059467" y="3575817"/>
            <a:ext cx="490148"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1</a:t>
            </a:r>
            <a:r>
              <a:rPr lang="en-US" altLang="en-US" sz="1000" baseline="30000">
                <a:solidFill>
                  <a:schemeClr val="bg1"/>
                </a:solidFill>
                <a:latin typeface="Comic Sans MS" panose="030F0702030302020204" pitchFamily="66" charset="0"/>
              </a:rPr>
              <a:t>st</a:t>
            </a:r>
          </a:p>
        </p:txBody>
      </p:sp>
      <p:sp>
        <p:nvSpPr>
          <p:cNvPr id="13358" name="Rectangle 43"/>
          <p:cNvSpPr>
            <a:spLocks noChangeArrowheads="1"/>
          </p:cNvSpPr>
          <p:nvPr/>
        </p:nvSpPr>
        <p:spPr bwMode="auto">
          <a:xfrm>
            <a:off x="9059467" y="3934720"/>
            <a:ext cx="490148" cy="356931"/>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W</a:t>
            </a:r>
          </a:p>
        </p:txBody>
      </p:sp>
      <p:sp>
        <p:nvSpPr>
          <p:cNvPr id="13359" name="Rectangle 44"/>
          <p:cNvSpPr>
            <a:spLocks noChangeArrowheads="1"/>
          </p:cNvSpPr>
          <p:nvPr/>
        </p:nvSpPr>
        <p:spPr bwMode="auto">
          <a:xfrm>
            <a:off x="9059467" y="4291652"/>
            <a:ext cx="490148" cy="358903"/>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X</a:t>
            </a:r>
          </a:p>
        </p:txBody>
      </p:sp>
      <p:sp>
        <p:nvSpPr>
          <p:cNvPr id="13360" name="Rectangle 45"/>
          <p:cNvSpPr>
            <a:spLocks noChangeArrowheads="1"/>
          </p:cNvSpPr>
          <p:nvPr/>
        </p:nvSpPr>
        <p:spPr bwMode="auto">
          <a:xfrm>
            <a:off x="9549615" y="3575817"/>
            <a:ext cx="488463"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2</a:t>
            </a:r>
            <a:r>
              <a:rPr lang="en-US" altLang="en-US" sz="1000" baseline="30000">
                <a:solidFill>
                  <a:schemeClr val="bg1"/>
                </a:solidFill>
                <a:latin typeface="Comic Sans MS" panose="030F0702030302020204" pitchFamily="66" charset="0"/>
              </a:rPr>
              <a:t>nd</a:t>
            </a:r>
          </a:p>
        </p:txBody>
      </p:sp>
      <p:sp>
        <p:nvSpPr>
          <p:cNvPr id="13361" name="Rectangle 46"/>
          <p:cNvSpPr>
            <a:spLocks noChangeArrowheads="1"/>
          </p:cNvSpPr>
          <p:nvPr/>
        </p:nvSpPr>
        <p:spPr bwMode="auto">
          <a:xfrm>
            <a:off x="10038078" y="3934720"/>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Y</a:t>
            </a:r>
          </a:p>
        </p:txBody>
      </p:sp>
      <p:sp>
        <p:nvSpPr>
          <p:cNvPr id="13362" name="Rectangle 47"/>
          <p:cNvSpPr>
            <a:spLocks noChangeArrowheads="1"/>
          </p:cNvSpPr>
          <p:nvPr/>
        </p:nvSpPr>
        <p:spPr bwMode="auto">
          <a:xfrm>
            <a:off x="10038078" y="4291652"/>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Z</a:t>
            </a:r>
          </a:p>
        </p:txBody>
      </p:sp>
      <p:sp>
        <p:nvSpPr>
          <p:cNvPr id="13363" name="Rectangle 48"/>
          <p:cNvSpPr>
            <a:spLocks noChangeArrowheads="1"/>
          </p:cNvSpPr>
          <p:nvPr/>
        </p:nvSpPr>
        <p:spPr bwMode="auto">
          <a:xfrm>
            <a:off x="10038078" y="3575817"/>
            <a:ext cx="490148"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3</a:t>
            </a:r>
            <a:r>
              <a:rPr lang="en-US" altLang="en-US" sz="1000" baseline="30000">
                <a:solidFill>
                  <a:schemeClr val="bg1"/>
                </a:solidFill>
                <a:latin typeface="Comic Sans MS" panose="030F0702030302020204" pitchFamily="66" charset="0"/>
              </a:rPr>
              <a:t>rd</a:t>
            </a:r>
          </a:p>
        </p:txBody>
      </p:sp>
      <p:sp>
        <p:nvSpPr>
          <p:cNvPr id="13364" name="Rectangle 49"/>
          <p:cNvSpPr>
            <a:spLocks noChangeArrowheads="1"/>
          </p:cNvSpPr>
          <p:nvPr/>
        </p:nvSpPr>
        <p:spPr bwMode="auto">
          <a:xfrm>
            <a:off x="9549615" y="4291652"/>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Y</a:t>
            </a:r>
          </a:p>
        </p:txBody>
      </p:sp>
      <p:sp>
        <p:nvSpPr>
          <p:cNvPr id="13365" name="Rectangle 50"/>
          <p:cNvSpPr>
            <a:spLocks noChangeArrowheads="1"/>
          </p:cNvSpPr>
          <p:nvPr/>
        </p:nvSpPr>
        <p:spPr bwMode="auto">
          <a:xfrm>
            <a:off x="9549615" y="3934720"/>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X</a:t>
            </a:r>
          </a:p>
        </p:txBody>
      </p:sp>
      <p:sp>
        <p:nvSpPr>
          <p:cNvPr id="13366" name="Rectangle 51"/>
          <p:cNvSpPr>
            <a:spLocks noChangeArrowheads="1"/>
          </p:cNvSpPr>
          <p:nvPr/>
        </p:nvSpPr>
        <p:spPr bwMode="auto">
          <a:xfrm>
            <a:off x="9059467" y="5366390"/>
            <a:ext cx="490148" cy="358903"/>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V</a:t>
            </a:r>
          </a:p>
        </p:txBody>
      </p:sp>
      <p:sp>
        <p:nvSpPr>
          <p:cNvPr id="13367" name="Rectangle 52"/>
          <p:cNvSpPr>
            <a:spLocks noChangeArrowheads="1"/>
          </p:cNvSpPr>
          <p:nvPr/>
        </p:nvSpPr>
        <p:spPr bwMode="auto">
          <a:xfrm>
            <a:off x="8264451" y="5366390"/>
            <a:ext cx="795016"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E</a:t>
            </a:r>
          </a:p>
        </p:txBody>
      </p:sp>
      <p:sp>
        <p:nvSpPr>
          <p:cNvPr id="13368" name="Rectangle 53"/>
          <p:cNvSpPr>
            <a:spLocks noChangeArrowheads="1"/>
          </p:cNvSpPr>
          <p:nvPr/>
        </p:nvSpPr>
        <p:spPr bwMode="auto">
          <a:xfrm>
            <a:off x="8264451" y="5009458"/>
            <a:ext cx="795016" cy="35693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D</a:t>
            </a:r>
          </a:p>
        </p:txBody>
      </p:sp>
      <p:sp>
        <p:nvSpPr>
          <p:cNvPr id="13369" name="Rectangle 54"/>
          <p:cNvSpPr>
            <a:spLocks noChangeArrowheads="1"/>
          </p:cNvSpPr>
          <p:nvPr/>
        </p:nvSpPr>
        <p:spPr bwMode="auto">
          <a:xfrm>
            <a:off x="8264451" y="4650555"/>
            <a:ext cx="795016"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dirty="0">
                <a:solidFill>
                  <a:schemeClr val="bg1"/>
                </a:solidFill>
                <a:latin typeface="Comic Sans MS" panose="030F0702030302020204" pitchFamily="66" charset="0"/>
              </a:rPr>
              <a:t>C</a:t>
            </a:r>
          </a:p>
        </p:txBody>
      </p:sp>
      <p:sp>
        <p:nvSpPr>
          <p:cNvPr id="13370" name="Rectangle 55"/>
          <p:cNvSpPr>
            <a:spLocks noChangeArrowheads="1"/>
          </p:cNvSpPr>
          <p:nvPr/>
        </p:nvSpPr>
        <p:spPr bwMode="auto">
          <a:xfrm>
            <a:off x="9059467" y="4650555"/>
            <a:ext cx="490148" cy="358903"/>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Y</a:t>
            </a:r>
          </a:p>
        </p:txBody>
      </p:sp>
      <p:sp>
        <p:nvSpPr>
          <p:cNvPr id="13371" name="Rectangle 56"/>
          <p:cNvSpPr>
            <a:spLocks noChangeArrowheads="1"/>
          </p:cNvSpPr>
          <p:nvPr/>
        </p:nvSpPr>
        <p:spPr bwMode="auto">
          <a:xfrm>
            <a:off x="9059467" y="5009458"/>
            <a:ext cx="490148" cy="356931"/>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solidFill>
                  <a:schemeClr val="bg1"/>
                </a:solidFill>
                <a:latin typeface="Comic Sans MS" panose="030F0702030302020204" pitchFamily="66" charset="0"/>
              </a:rPr>
              <a:t>Z</a:t>
            </a:r>
          </a:p>
        </p:txBody>
      </p:sp>
      <p:sp>
        <p:nvSpPr>
          <p:cNvPr id="13372" name="Rectangle 57"/>
          <p:cNvSpPr>
            <a:spLocks noChangeArrowheads="1"/>
          </p:cNvSpPr>
          <p:nvPr/>
        </p:nvSpPr>
        <p:spPr bwMode="auto">
          <a:xfrm>
            <a:off x="10038078" y="4650555"/>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V</a:t>
            </a:r>
          </a:p>
        </p:txBody>
      </p:sp>
      <p:sp>
        <p:nvSpPr>
          <p:cNvPr id="13373" name="Rectangle 58"/>
          <p:cNvSpPr>
            <a:spLocks noChangeArrowheads="1"/>
          </p:cNvSpPr>
          <p:nvPr/>
        </p:nvSpPr>
        <p:spPr bwMode="auto">
          <a:xfrm>
            <a:off x="10038078" y="5009458"/>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W</a:t>
            </a:r>
          </a:p>
        </p:txBody>
      </p:sp>
      <p:sp>
        <p:nvSpPr>
          <p:cNvPr id="13374" name="Rectangle 59"/>
          <p:cNvSpPr>
            <a:spLocks noChangeArrowheads="1"/>
          </p:cNvSpPr>
          <p:nvPr/>
        </p:nvSpPr>
        <p:spPr bwMode="auto">
          <a:xfrm>
            <a:off x="9549615" y="5366390"/>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W</a:t>
            </a:r>
          </a:p>
        </p:txBody>
      </p:sp>
      <p:sp>
        <p:nvSpPr>
          <p:cNvPr id="13375" name="Rectangle 60"/>
          <p:cNvSpPr>
            <a:spLocks noChangeArrowheads="1"/>
          </p:cNvSpPr>
          <p:nvPr/>
        </p:nvSpPr>
        <p:spPr bwMode="auto">
          <a:xfrm>
            <a:off x="9549615" y="5009458"/>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V</a:t>
            </a:r>
          </a:p>
        </p:txBody>
      </p:sp>
      <p:sp>
        <p:nvSpPr>
          <p:cNvPr id="13376" name="Rectangle 61"/>
          <p:cNvSpPr>
            <a:spLocks noChangeArrowheads="1"/>
          </p:cNvSpPr>
          <p:nvPr/>
        </p:nvSpPr>
        <p:spPr bwMode="auto">
          <a:xfrm>
            <a:off x="9549615" y="4650555"/>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Z</a:t>
            </a:r>
          </a:p>
        </p:txBody>
      </p:sp>
      <p:sp>
        <p:nvSpPr>
          <p:cNvPr id="13377" name="Rectangle 62"/>
          <p:cNvSpPr>
            <a:spLocks noChangeArrowheads="1"/>
          </p:cNvSpPr>
          <p:nvPr/>
        </p:nvSpPr>
        <p:spPr bwMode="auto">
          <a:xfrm>
            <a:off x="10038078" y="5366390"/>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X</a:t>
            </a:r>
          </a:p>
        </p:txBody>
      </p:sp>
      <p:sp>
        <p:nvSpPr>
          <p:cNvPr id="13378" name="Rectangle 63"/>
          <p:cNvSpPr>
            <a:spLocks noChangeArrowheads="1"/>
          </p:cNvSpPr>
          <p:nvPr/>
        </p:nvSpPr>
        <p:spPr bwMode="auto">
          <a:xfrm>
            <a:off x="10528226" y="3575817"/>
            <a:ext cx="488463"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4</a:t>
            </a:r>
            <a:r>
              <a:rPr lang="en-US" altLang="en-US" sz="1000" baseline="30000">
                <a:solidFill>
                  <a:schemeClr val="bg1"/>
                </a:solidFill>
                <a:latin typeface="Comic Sans MS" panose="030F0702030302020204" pitchFamily="66" charset="0"/>
              </a:rPr>
              <a:t>th</a:t>
            </a:r>
          </a:p>
        </p:txBody>
      </p:sp>
      <p:sp>
        <p:nvSpPr>
          <p:cNvPr id="13379" name="Rectangle 64"/>
          <p:cNvSpPr>
            <a:spLocks noChangeArrowheads="1"/>
          </p:cNvSpPr>
          <p:nvPr/>
        </p:nvSpPr>
        <p:spPr bwMode="auto">
          <a:xfrm>
            <a:off x="11016689" y="3934720"/>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V</a:t>
            </a:r>
          </a:p>
        </p:txBody>
      </p:sp>
      <p:sp>
        <p:nvSpPr>
          <p:cNvPr id="13380" name="Rectangle 65"/>
          <p:cNvSpPr>
            <a:spLocks noChangeArrowheads="1"/>
          </p:cNvSpPr>
          <p:nvPr/>
        </p:nvSpPr>
        <p:spPr bwMode="auto">
          <a:xfrm>
            <a:off x="11016689" y="4291652"/>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W</a:t>
            </a:r>
          </a:p>
        </p:txBody>
      </p:sp>
      <p:sp>
        <p:nvSpPr>
          <p:cNvPr id="13381" name="Rectangle 66"/>
          <p:cNvSpPr>
            <a:spLocks noChangeArrowheads="1"/>
          </p:cNvSpPr>
          <p:nvPr/>
        </p:nvSpPr>
        <p:spPr bwMode="auto">
          <a:xfrm>
            <a:off x="11016689" y="3575817"/>
            <a:ext cx="490148" cy="35890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00">
                <a:solidFill>
                  <a:schemeClr val="bg1"/>
                </a:solidFill>
                <a:latin typeface="Comic Sans MS" panose="030F0702030302020204" pitchFamily="66" charset="0"/>
              </a:rPr>
              <a:t>5</a:t>
            </a:r>
            <a:r>
              <a:rPr lang="en-US" altLang="en-US" sz="1000" baseline="30000">
                <a:solidFill>
                  <a:schemeClr val="bg1"/>
                </a:solidFill>
                <a:latin typeface="Comic Sans MS" panose="030F0702030302020204" pitchFamily="66" charset="0"/>
              </a:rPr>
              <a:t>th</a:t>
            </a:r>
          </a:p>
        </p:txBody>
      </p:sp>
      <p:sp>
        <p:nvSpPr>
          <p:cNvPr id="13382" name="Rectangle 67"/>
          <p:cNvSpPr>
            <a:spLocks noChangeArrowheads="1"/>
          </p:cNvSpPr>
          <p:nvPr/>
        </p:nvSpPr>
        <p:spPr bwMode="auto">
          <a:xfrm>
            <a:off x="10528226" y="4291652"/>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V</a:t>
            </a:r>
          </a:p>
        </p:txBody>
      </p:sp>
      <p:sp>
        <p:nvSpPr>
          <p:cNvPr id="13383" name="Rectangle 68"/>
          <p:cNvSpPr>
            <a:spLocks noChangeArrowheads="1"/>
          </p:cNvSpPr>
          <p:nvPr/>
        </p:nvSpPr>
        <p:spPr bwMode="auto">
          <a:xfrm>
            <a:off x="10528226" y="3934720"/>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Z</a:t>
            </a:r>
          </a:p>
        </p:txBody>
      </p:sp>
      <p:sp>
        <p:nvSpPr>
          <p:cNvPr id="13384" name="Rectangle 69"/>
          <p:cNvSpPr>
            <a:spLocks noChangeArrowheads="1"/>
          </p:cNvSpPr>
          <p:nvPr/>
        </p:nvSpPr>
        <p:spPr bwMode="auto">
          <a:xfrm>
            <a:off x="11016689" y="4650555"/>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X</a:t>
            </a:r>
          </a:p>
        </p:txBody>
      </p:sp>
      <p:sp>
        <p:nvSpPr>
          <p:cNvPr id="13385" name="Rectangle 70"/>
          <p:cNvSpPr>
            <a:spLocks noChangeArrowheads="1"/>
          </p:cNvSpPr>
          <p:nvPr/>
        </p:nvSpPr>
        <p:spPr bwMode="auto">
          <a:xfrm>
            <a:off x="11016689" y="5009458"/>
            <a:ext cx="490148"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Y</a:t>
            </a:r>
          </a:p>
        </p:txBody>
      </p:sp>
      <p:sp>
        <p:nvSpPr>
          <p:cNvPr id="13386" name="Rectangle 71"/>
          <p:cNvSpPr>
            <a:spLocks noChangeArrowheads="1"/>
          </p:cNvSpPr>
          <p:nvPr/>
        </p:nvSpPr>
        <p:spPr bwMode="auto">
          <a:xfrm>
            <a:off x="10528226" y="5366390"/>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Y</a:t>
            </a:r>
          </a:p>
        </p:txBody>
      </p:sp>
      <p:sp>
        <p:nvSpPr>
          <p:cNvPr id="13387" name="Rectangle 72"/>
          <p:cNvSpPr>
            <a:spLocks noChangeArrowheads="1"/>
          </p:cNvSpPr>
          <p:nvPr/>
        </p:nvSpPr>
        <p:spPr bwMode="auto">
          <a:xfrm>
            <a:off x="10528226" y="5009458"/>
            <a:ext cx="488463" cy="35693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X</a:t>
            </a:r>
          </a:p>
        </p:txBody>
      </p:sp>
      <p:sp>
        <p:nvSpPr>
          <p:cNvPr id="13388" name="Rectangle 73"/>
          <p:cNvSpPr>
            <a:spLocks noChangeArrowheads="1"/>
          </p:cNvSpPr>
          <p:nvPr/>
        </p:nvSpPr>
        <p:spPr bwMode="auto">
          <a:xfrm>
            <a:off x="10528226" y="4650555"/>
            <a:ext cx="488463"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W</a:t>
            </a:r>
          </a:p>
        </p:txBody>
      </p:sp>
      <p:sp>
        <p:nvSpPr>
          <p:cNvPr id="13389" name="Rectangle 74"/>
          <p:cNvSpPr>
            <a:spLocks noChangeArrowheads="1"/>
          </p:cNvSpPr>
          <p:nvPr/>
        </p:nvSpPr>
        <p:spPr bwMode="auto">
          <a:xfrm>
            <a:off x="11016689" y="5366390"/>
            <a:ext cx="490148" cy="35890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000">
                <a:latin typeface="Comic Sans MS" panose="030F0702030302020204" pitchFamily="66" charset="0"/>
              </a:rPr>
              <a:t>Z</a:t>
            </a:r>
          </a:p>
        </p:txBody>
      </p:sp>
      <p:sp>
        <p:nvSpPr>
          <p:cNvPr id="78" name="Rectangle 42"/>
          <p:cNvSpPr>
            <a:spLocks noChangeAspect="1" noChangeArrowheads="1"/>
          </p:cNvSpPr>
          <p:nvPr/>
        </p:nvSpPr>
        <p:spPr bwMode="auto">
          <a:xfrm>
            <a:off x="5555310" y="5788427"/>
            <a:ext cx="2402588" cy="308314"/>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Preference Profile for P</a:t>
            </a:r>
            <a:endParaRPr lang="en-US" altLang="en-US" sz="1400" i="1" dirty="0">
              <a:solidFill>
                <a:schemeClr val="bg1"/>
              </a:solidFill>
              <a:latin typeface="Comic Sans MS" panose="030F0702030302020204" pitchFamily="66" charset="0"/>
            </a:endParaRPr>
          </a:p>
        </p:txBody>
      </p:sp>
      <p:sp>
        <p:nvSpPr>
          <p:cNvPr id="79" name="Rectangle 42"/>
          <p:cNvSpPr>
            <a:spLocks noChangeAspect="1" noChangeArrowheads="1"/>
          </p:cNvSpPr>
          <p:nvPr/>
        </p:nvSpPr>
        <p:spPr bwMode="auto">
          <a:xfrm>
            <a:off x="9118766" y="5735344"/>
            <a:ext cx="2818920" cy="34252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Preference Profile for R</a:t>
            </a:r>
            <a:endParaRPr lang="en-US" altLang="en-US" sz="1400" i="1" dirty="0">
              <a:solidFill>
                <a:schemeClr val="bg1"/>
              </a:solidFill>
              <a:latin typeface="Comic Sans MS" panose="030F0702030302020204" pitchFamily="66" charset="0"/>
            </a:endParaRPr>
          </a:p>
        </p:txBody>
      </p:sp>
      <p:sp>
        <p:nvSpPr>
          <p:cNvPr id="3" name="Rectangle 2" descr="q.e.d."/>
          <p:cNvSpPr/>
          <p:nvPr/>
        </p:nvSpPr>
        <p:spPr>
          <a:xfrm>
            <a:off x="10880627" y="2853970"/>
            <a:ext cx="45719" cy="64737"/>
          </a:xfrm>
          <a:prstGeom prst="rect">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Tree>
    <p:extLst>
      <p:ext uri="{BB962C8B-B14F-4D97-AF65-F5344CB8AC3E}">
        <p14:creationId xmlns:p14="http://schemas.microsoft.com/office/powerpoint/2010/main" val="179242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90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3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3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3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3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3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3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3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3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3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3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3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3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3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3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3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35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3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35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3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35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35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36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3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36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36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36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36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36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36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36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37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37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37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337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37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37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37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37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3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37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38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338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338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338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338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338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38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338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338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3389"/>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429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uiExpand="1" build="p"/>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13343" grpId="0" animBg="1"/>
      <p:bldP spid="13344" grpId="0" animBg="1"/>
      <p:bldP spid="13345" grpId="0" animBg="1"/>
      <p:bldP spid="13346" grpId="0" animBg="1"/>
      <p:bldP spid="13347" grpId="0" animBg="1"/>
      <p:bldP spid="13348" grpId="0" animBg="1"/>
      <p:bldP spid="13349" grpId="0" animBg="1"/>
      <p:bldP spid="13350" grpId="0" animBg="1"/>
      <p:bldP spid="13351" grpId="0" animBg="1"/>
      <p:bldP spid="13352" grpId="0" animBg="1"/>
      <p:bldP spid="13353" grpId="0" animBg="1"/>
      <p:bldP spid="13354" grpId="0" animBg="1"/>
      <p:bldP spid="13355" grpId="0" animBg="1"/>
      <p:bldP spid="13356" grpId="0" animBg="1"/>
      <p:bldP spid="13357" grpId="0" animBg="1"/>
      <p:bldP spid="13358" grpId="0" animBg="1"/>
      <p:bldP spid="13359" grpId="0" animBg="1"/>
      <p:bldP spid="13360" grpId="0" animBg="1"/>
      <p:bldP spid="13361" grpId="0" animBg="1"/>
      <p:bldP spid="13362" grpId="0" animBg="1"/>
      <p:bldP spid="13363" grpId="0" animBg="1"/>
      <p:bldP spid="13364" grpId="0" animBg="1"/>
      <p:bldP spid="13365" grpId="0" animBg="1"/>
      <p:bldP spid="13366" grpId="0" animBg="1"/>
      <p:bldP spid="13367" grpId="0" animBg="1"/>
      <p:bldP spid="13368" grpId="0" animBg="1"/>
      <p:bldP spid="13369" grpId="0" animBg="1"/>
      <p:bldP spid="13370" grpId="0" animBg="1"/>
      <p:bldP spid="13371" grpId="0" animBg="1"/>
      <p:bldP spid="13372" grpId="0" animBg="1"/>
      <p:bldP spid="13373" grpId="0" animBg="1"/>
      <p:bldP spid="13374" grpId="0" animBg="1"/>
      <p:bldP spid="13375" grpId="0" animBg="1"/>
      <p:bldP spid="13376" grpId="0" animBg="1"/>
      <p:bldP spid="13377" grpId="0" animBg="1"/>
      <p:bldP spid="13378" grpId="0" animBg="1"/>
      <p:bldP spid="13379" grpId="0" animBg="1"/>
      <p:bldP spid="13380" grpId="0" animBg="1"/>
      <p:bldP spid="13381" grpId="0" animBg="1"/>
      <p:bldP spid="13382" grpId="0" animBg="1"/>
      <p:bldP spid="13383" grpId="0" animBg="1"/>
      <p:bldP spid="13384" grpId="0" animBg="1"/>
      <p:bldP spid="13385" grpId="0" animBg="1"/>
      <p:bldP spid="13386" grpId="0" animBg="1"/>
      <p:bldP spid="13387" grpId="0" animBg="1"/>
      <p:bldP spid="13388" grpId="0" animBg="1"/>
      <p:bldP spid="13389" grpId="0" animBg="1"/>
      <p:bldP spid="78" grpId="0"/>
      <p:bldP spid="79"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a:t>Proof of Correctness:  Perfection</a:t>
            </a:r>
          </a:p>
        </p:txBody>
      </p:sp>
      <mc:AlternateContent xmlns:mc="http://schemas.openxmlformats.org/markup-compatibility/2006" xmlns:a14="http://schemas.microsoft.com/office/drawing/2010/main">
        <mc:Choice Requires="a14">
          <p:sp>
            <p:nvSpPr>
              <p:cNvPr id="431107" name="Rectangle 3"/>
              <p:cNvSpPr>
                <a:spLocks noGrp="1" noChangeArrowheads="1"/>
              </p:cNvSpPr>
              <p:nvPr>
                <p:ph idx="1"/>
              </p:nvPr>
            </p:nvSpPr>
            <p:spPr>
              <a:xfrm>
                <a:off x="628650" y="1562395"/>
                <a:ext cx="9648236" cy="5200045"/>
              </a:xfrm>
            </p:spPr>
            <p:txBody>
              <a:bodyPr>
                <a:noAutofit/>
              </a:bodyPr>
              <a:lstStyle/>
              <a:p>
                <a:pPr marL="0" lvl="0" indent="0">
                  <a:lnSpc>
                    <a:spcPct val="100000"/>
                  </a:lnSpc>
                  <a:buNone/>
                </a:pPr>
                <a:r>
                  <a:rPr lang="en-US" altLang="en-US" sz="2400" b="1" dirty="0">
                    <a:solidFill>
                      <a:srgbClr val="695082"/>
                    </a:solidFill>
                  </a:rPr>
                  <a:t>Observation 2:</a:t>
                </a:r>
                <a:r>
                  <a:rPr lang="en-US" altLang="en-US" sz="2400" dirty="0">
                    <a:solidFill>
                      <a:prstClr val="black"/>
                    </a:solidFill>
                  </a:rPr>
                  <a:t>  Once a member of </a:t>
                </a:r>
                <a14:m>
                  <m:oMath xmlns:m="http://schemas.openxmlformats.org/officeDocument/2006/math">
                    <m:r>
                      <a:rPr lang="en-US" altLang="en-US" sz="2400" b="1" i="1" dirty="0">
                        <a:solidFill>
                          <a:srgbClr val="0066CC"/>
                        </a:solidFill>
                        <a:latin typeface="Cambria Math" panose="02040503050406030204" pitchFamily="18" charset="0"/>
                      </a:rPr>
                      <m:t>𝑹</m:t>
                    </m:r>
                  </m:oMath>
                </a14:m>
                <a:r>
                  <a:rPr lang="en-US" altLang="en-US" sz="2400" dirty="0">
                    <a:solidFill>
                      <a:prstClr val="black"/>
                    </a:solidFill>
                  </a:rPr>
                  <a:t> is matched, they never become free; 	                they only "trade up.“</a:t>
                </a:r>
              </a:p>
              <a:p>
                <a:pPr marL="0" lvl="0" indent="0">
                  <a:lnSpc>
                    <a:spcPct val="80000"/>
                  </a:lnSpc>
                  <a:buNone/>
                </a:pPr>
                <a:endParaRPr lang="en-US" altLang="en-US" sz="2400" dirty="0">
                  <a:solidFill>
                    <a:prstClr val="black"/>
                  </a:solidFill>
                </a:endParaRPr>
              </a:p>
              <a:p>
                <a:pPr marL="0" indent="0" eaLnBrk="1" hangingPunct="1">
                  <a:buNone/>
                </a:pPr>
                <a:r>
                  <a:rPr lang="en-US" altLang="en-US" sz="2800" b="1" dirty="0">
                    <a:solidFill>
                      <a:srgbClr val="695082"/>
                    </a:solidFill>
                  </a:rPr>
                  <a:t>Claim:</a:t>
                </a:r>
                <a:r>
                  <a:rPr lang="en-US" altLang="en-US" sz="2800" dirty="0"/>
                  <a:t>  Everyone gets matched.</a:t>
                </a:r>
              </a:p>
              <a:p>
                <a:pPr marL="0" indent="0" eaLnBrk="1" hangingPunct="1">
                  <a:buNone/>
                </a:pPr>
                <a:r>
                  <a:rPr lang="en-US" altLang="en-US" sz="2400" b="1" dirty="0">
                    <a:solidFill>
                      <a:srgbClr val="006600"/>
                    </a:solidFill>
                  </a:rPr>
                  <a:t>Proof:  </a:t>
                </a:r>
              </a:p>
              <a:p>
                <a:pPr lvl="1">
                  <a:lnSpc>
                    <a:spcPct val="100000"/>
                  </a:lnSpc>
                </a:pPr>
                <a:r>
                  <a:rPr lang="en-US" altLang="en-US" sz="2400" dirty="0"/>
                  <a:t>If no proposer is free then everyone is matched. </a:t>
                </a:r>
              </a:p>
              <a:p>
                <a:pPr lvl="1">
                  <a:lnSpc>
                    <a:spcPct val="100000"/>
                  </a:lnSpc>
                </a:pPr>
                <a:r>
                  <a:rPr lang="en-US" altLang="en-US" sz="2400" dirty="0"/>
                  <a:t>After some </a:t>
                </a:r>
                <a14:m>
                  <m:oMath xmlns:m="http://schemas.openxmlformats.org/officeDocument/2006/math">
                    <m:r>
                      <a:rPr lang="en-US" altLang="en-US" sz="2400" b="1" i="1" dirty="0">
                        <a:solidFill>
                          <a:srgbClr val="0066CC"/>
                        </a:solidFill>
                        <a:latin typeface="Cambria Math" panose="02040503050406030204" pitchFamily="18" charset="0"/>
                      </a:rPr>
                      <m:t>𝒑</m:t>
                    </m:r>
                  </m:oMath>
                </a14:m>
                <a:r>
                  <a:rPr lang="en-US" altLang="en-US" sz="2400" dirty="0"/>
                  <a:t> proposes to the last person on their list, all the </a:t>
                </a:r>
                <a14:m>
                  <m:oMath xmlns:m="http://schemas.openxmlformats.org/officeDocument/2006/math">
                    <m:r>
                      <a:rPr lang="en-US" altLang="en-US" sz="2400" b="1" i="1" dirty="0">
                        <a:solidFill>
                          <a:srgbClr val="0066CC"/>
                        </a:solidFill>
                        <a:latin typeface="Cambria Math" panose="02040503050406030204" pitchFamily="18" charset="0"/>
                      </a:rPr>
                      <m:t>𝒓</m:t>
                    </m:r>
                  </m:oMath>
                </a14:m>
                <a:r>
                  <a:rPr lang="en-US" altLang="en-US" sz="2400" dirty="0">
                    <a:solidFill>
                      <a:prstClr val="black"/>
                    </a:solidFill>
                  </a:rPr>
                  <a:t> in </a:t>
                </a:r>
                <a14:m>
                  <m:oMath xmlns:m="http://schemas.openxmlformats.org/officeDocument/2006/math">
                    <m:r>
                      <a:rPr lang="en-US" altLang="en-US" sz="2400" b="1" i="1" dirty="0">
                        <a:solidFill>
                          <a:srgbClr val="0066CC"/>
                        </a:solidFill>
                        <a:latin typeface="Cambria Math" panose="02040503050406030204" pitchFamily="18" charset="0"/>
                      </a:rPr>
                      <m:t>𝑹</m:t>
                    </m:r>
                  </m:oMath>
                </a14:m>
                <a:r>
                  <a:rPr lang="en-US" altLang="en-US" sz="2400" dirty="0"/>
                  <a:t> have been proposed to by someone (by </a:t>
                </a:r>
                <a14:m>
                  <m:oMath xmlns:m="http://schemas.openxmlformats.org/officeDocument/2006/math">
                    <m:r>
                      <a:rPr lang="en-US" altLang="en-US" sz="2400" b="1" i="1" dirty="0">
                        <a:solidFill>
                          <a:srgbClr val="0066CC"/>
                        </a:solidFill>
                        <a:latin typeface="Cambria Math" panose="02040503050406030204" pitchFamily="18" charset="0"/>
                      </a:rPr>
                      <m:t>𝒑</m:t>
                    </m:r>
                  </m:oMath>
                </a14:m>
                <a:r>
                  <a:rPr lang="en-US" altLang="en-US" sz="2400" dirty="0"/>
                  <a:t> at least).</a:t>
                </a:r>
              </a:p>
              <a:p>
                <a:pPr lvl="1">
                  <a:lnSpc>
                    <a:spcPct val="100000"/>
                  </a:lnSpc>
                </a:pPr>
                <a:r>
                  <a:rPr lang="en-US" altLang="en-US" sz="2400" dirty="0"/>
                  <a:t>By Observation 2, every </a:t>
                </a:r>
                <a14:m>
                  <m:oMath xmlns:m="http://schemas.openxmlformats.org/officeDocument/2006/math">
                    <m:r>
                      <a:rPr lang="en-US" altLang="en-US" sz="2400" b="1" i="1" dirty="0" smtClean="0">
                        <a:solidFill>
                          <a:srgbClr val="0066CC"/>
                        </a:solidFill>
                        <a:latin typeface="Cambria Math" panose="02040503050406030204" pitchFamily="18" charset="0"/>
                      </a:rPr>
                      <m:t>𝒓</m:t>
                    </m:r>
                  </m:oMath>
                </a14:m>
                <a:r>
                  <a:rPr lang="en-US" altLang="en-US" sz="2400" dirty="0"/>
                  <a:t> </a:t>
                </a:r>
                <a:r>
                  <a:rPr lang="en-US" altLang="en-US" sz="2400" dirty="0">
                    <a:solidFill>
                      <a:prstClr val="black"/>
                    </a:solidFill>
                  </a:rPr>
                  <a:t>in </a:t>
                </a:r>
                <a14:m>
                  <m:oMath xmlns:m="http://schemas.openxmlformats.org/officeDocument/2006/math">
                    <m:r>
                      <a:rPr lang="en-US" altLang="en-US" sz="2400" b="1" i="1" dirty="0">
                        <a:solidFill>
                          <a:srgbClr val="0066CC"/>
                        </a:solidFill>
                        <a:latin typeface="Cambria Math" panose="02040503050406030204" pitchFamily="18" charset="0"/>
                      </a:rPr>
                      <m:t>𝑹</m:t>
                    </m:r>
                  </m:oMath>
                </a14:m>
                <a:r>
                  <a:rPr lang="en-US" altLang="en-US" sz="2400" dirty="0">
                    <a:solidFill>
                      <a:prstClr val="black"/>
                    </a:solidFill>
                  </a:rPr>
                  <a:t> </a:t>
                </a:r>
                <a:r>
                  <a:rPr lang="en-US" altLang="en-US" sz="2400" dirty="0"/>
                  <a:t>is matched at that point.</a:t>
                </a:r>
              </a:p>
              <a:p>
                <a:pPr lvl="1">
                  <a:lnSpc>
                    <a:spcPct val="100000"/>
                  </a:lnSpc>
                </a:pPr>
                <a:r>
                  <a:rPr lang="en-US" altLang="en-US" sz="2400" dirty="0">
                    <a:solidFill>
                      <a:prstClr val="black"/>
                    </a:solidFill>
                  </a:rPr>
                  <a:t>Since </a:t>
                </a:r>
                <a14:m>
                  <m:oMath xmlns:m="http://schemas.openxmlformats.org/officeDocument/2006/math">
                    <m:d>
                      <m:dPr>
                        <m:begChr m:val="|"/>
                        <m:endChr m:val="|"/>
                        <m:ctrlPr>
                          <a:rPr lang="en-US" altLang="en-US" sz="2400" b="1" i="1">
                            <a:solidFill>
                              <a:srgbClr val="0066CC"/>
                            </a:solidFill>
                            <a:latin typeface="Cambria Math" panose="02040503050406030204" pitchFamily="18" charset="0"/>
                          </a:rPr>
                        </m:ctrlPr>
                      </m:dPr>
                      <m:e>
                        <m:r>
                          <a:rPr lang="en-US" altLang="en-US" sz="2400" b="1" i="1">
                            <a:solidFill>
                              <a:srgbClr val="0066CC"/>
                            </a:solidFill>
                            <a:latin typeface="Cambria Math" panose="02040503050406030204" pitchFamily="18" charset="0"/>
                          </a:rPr>
                          <m:t>𝑷</m:t>
                        </m:r>
                      </m:e>
                    </m:d>
                    <m:r>
                      <a:rPr lang="en-US" altLang="en-US" sz="2400" b="1" i="1">
                        <a:solidFill>
                          <a:srgbClr val="0066CC"/>
                        </a:solidFill>
                        <a:latin typeface="Cambria Math" panose="02040503050406030204" pitchFamily="18" charset="0"/>
                      </a:rPr>
                      <m:t>=</m:t>
                    </m:r>
                    <m:d>
                      <m:dPr>
                        <m:begChr m:val="|"/>
                        <m:endChr m:val="|"/>
                        <m:ctrlPr>
                          <a:rPr lang="en-US" altLang="en-US" sz="2400" b="1" i="1">
                            <a:solidFill>
                              <a:srgbClr val="0066CC"/>
                            </a:solidFill>
                            <a:latin typeface="Cambria Math" panose="02040503050406030204" pitchFamily="18" charset="0"/>
                          </a:rPr>
                        </m:ctrlPr>
                      </m:dPr>
                      <m:e>
                        <m:r>
                          <a:rPr lang="en-US" altLang="en-US" sz="2400" b="1" i="1">
                            <a:solidFill>
                              <a:srgbClr val="0066CC"/>
                            </a:solidFill>
                            <a:latin typeface="Cambria Math" panose="02040503050406030204" pitchFamily="18" charset="0"/>
                          </a:rPr>
                          <m:t>𝑹</m:t>
                        </m:r>
                      </m:e>
                    </m:d>
                  </m:oMath>
                </a14:m>
                <a:r>
                  <a:rPr lang="en-US" altLang="en-US" sz="2400" dirty="0"/>
                  <a:t> every </a:t>
                </a:r>
                <a14:m>
                  <m:oMath xmlns:m="http://schemas.openxmlformats.org/officeDocument/2006/math">
                    <m:r>
                      <a:rPr lang="en-US" altLang="en-US" sz="2400" b="1" i="1" dirty="0" smtClean="0">
                        <a:solidFill>
                          <a:srgbClr val="0066CC"/>
                        </a:solidFill>
                        <a:latin typeface="Cambria Math" panose="02040503050406030204" pitchFamily="18" charset="0"/>
                      </a:rPr>
                      <m:t>𝒑</m:t>
                    </m:r>
                  </m:oMath>
                </a14:m>
                <a:r>
                  <a:rPr lang="en-US" altLang="en-US" sz="2400" dirty="0">
                    <a:solidFill>
                      <a:prstClr val="black"/>
                    </a:solidFill>
                  </a:rPr>
                  <a:t> in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solidFill>
                      <a:prstClr val="black"/>
                    </a:solidFill>
                  </a:rPr>
                  <a:t> is also matched.</a:t>
                </a:r>
                <a:endParaRPr lang="en-US" altLang="en-US" sz="2400" dirty="0"/>
              </a:p>
            </p:txBody>
          </p:sp>
        </mc:Choice>
        <mc:Fallback xmlns="">
          <p:sp>
            <p:nvSpPr>
              <p:cNvPr id="431107" name="Rectangle 3"/>
              <p:cNvSpPr>
                <a:spLocks noGrp="1" noRot="1" noChangeAspect="1" noMove="1" noResize="1" noEditPoints="1" noAdjustHandles="1" noChangeArrowheads="1" noChangeShapeType="1" noTextEdit="1"/>
              </p:cNvSpPr>
              <p:nvPr>
                <p:ph idx="1"/>
              </p:nvPr>
            </p:nvSpPr>
            <p:spPr>
              <a:xfrm>
                <a:off x="628650" y="1562395"/>
                <a:ext cx="9648236" cy="5200045"/>
              </a:xfrm>
              <a:blipFill>
                <a:blip r:embed="rId3"/>
                <a:stretch>
                  <a:fillRect l="-1263" t="-93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D90D83E-010B-40A5-A2BF-5AF2D32FE01A}"/>
              </a:ext>
            </a:extLst>
          </p:cNvPr>
          <p:cNvSpPr>
            <a:spLocks noGrp="1"/>
          </p:cNvSpPr>
          <p:nvPr>
            <p:ph type="sldNum" sz="quarter" idx="12"/>
          </p:nvPr>
        </p:nvSpPr>
        <p:spPr/>
        <p:txBody>
          <a:bodyPr/>
          <a:lstStyle/>
          <a:p>
            <a:fld id="{859767C1-1CFC-4BF3-A3D8-E4104FCBBC17}" type="slidenum">
              <a:rPr lang="en-US" smtClean="0"/>
              <a:t>13</a:t>
            </a:fld>
            <a:endParaRPr lang="en-US"/>
          </a:p>
        </p:txBody>
      </p:sp>
    </p:spTree>
    <p:extLst>
      <p:ext uri="{BB962C8B-B14F-4D97-AF65-F5344CB8AC3E}">
        <p14:creationId xmlns:p14="http://schemas.microsoft.com/office/powerpoint/2010/main" val="151927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1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1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1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11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11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1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a:t>Proof of Correctness:  Stability</a:t>
            </a:r>
          </a:p>
        </p:txBody>
      </p:sp>
      <mc:AlternateContent xmlns:mc="http://schemas.openxmlformats.org/markup-compatibility/2006" xmlns:a14="http://schemas.microsoft.com/office/drawing/2010/main">
        <mc:Choice Requires="a14">
          <p:sp>
            <p:nvSpPr>
              <p:cNvPr id="433155" name="Rectangle 3"/>
              <p:cNvSpPr>
                <a:spLocks noGrp="1" noChangeArrowheads="1"/>
              </p:cNvSpPr>
              <p:nvPr>
                <p:ph type="body" idx="1"/>
              </p:nvPr>
            </p:nvSpPr>
            <p:spPr>
              <a:xfrm>
                <a:off x="628649" y="1562395"/>
                <a:ext cx="10028561" cy="5200045"/>
              </a:xfrm>
            </p:spPr>
            <p:txBody>
              <a:bodyPr>
                <a:noAutofit/>
              </a:bodyPr>
              <a:lstStyle/>
              <a:p>
                <a:pPr marL="0" indent="0" eaLnBrk="1" hangingPunct="1">
                  <a:lnSpc>
                    <a:spcPct val="80000"/>
                  </a:lnSpc>
                  <a:buNone/>
                </a:pPr>
                <a:r>
                  <a:rPr lang="en-US" altLang="en-US" sz="2800" b="1" dirty="0">
                    <a:solidFill>
                      <a:srgbClr val="695082"/>
                    </a:solidFill>
                  </a:rPr>
                  <a:t>Claim:</a:t>
                </a:r>
                <a:r>
                  <a:rPr lang="en-US" altLang="en-US" sz="2800" dirty="0"/>
                  <a:t>  No unstable pairs in the final Gale-Shapley matching </a:t>
                </a:r>
                <a14:m>
                  <m:oMath xmlns:m="http://schemas.openxmlformats.org/officeDocument/2006/math">
                    <m:r>
                      <a:rPr lang="en-US" altLang="en-US" sz="2800" b="1" i="1" dirty="0" smtClean="0">
                        <a:solidFill>
                          <a:srgbClr val="0066CC"/>
                        </a:solidFill>
                        <a:latin typeface="Cambria Math" panose="02040503050406030204" pitchFamily="18" charset="0"/>
                      </a:rPr>
                      <m:t>𝑴</m:t>
                    </m:r>
                  </m:oMath>
                </a14:m>
                <a:endParaRPr lang="en-US" altLang="en-US" sz="2800" b="1" dirty="0">
                  <a:solidFill>
                    <a:srgbClr val="0066CC"/>
                  </a:solidFill>
                </a:endParaRPr>
              </a:p>
              <a:p>
                <a:pPr marL="0" indent="0">
                  <a:lnSpc>
                    <a:spcPct val="80000"/>
                  </a:lnSpc>
                  <a:buNone/>
                </a:pPr>
                <a:endParaRPr lang="en-US" altLang="en-US" sz="2400" b="1" dirty="0">
                  <a:solidFill>
                    <a:srgbClr val="006600"/>
                  </a:solidFill>
                </a:endParaRPr>
              </a:p>
              <a:p>
                <a:pPr marL="0" indent="0">
                  <a:lnSpc>
                    <a:spcPct val="80000"/>
                  </a:lnSpc>
                  <a:buNone/>
                </a:pPr>
                <a:r>
                  <a:rPr lang="en-US" altLang="en-US" sz="2400" b="1" dirty="0">
                    <a:solidFill>
                      <a:srgbClr val="006600"/>
                    </a:solidFill>
                  </a:rPr>
                  <a:t>Proof:  </a:t>
                </a:r>
                <a:r>
                  <a:rPr lang="en-US" altLang="en-US" sz="2400" dirty="0"/>
                  <a:t>Consider a pair </a:t>
                </a:r>
                <a14:m>
                  <m:oMath xmlns:m="http://schemas.openxmlformats.org/officeDocument/2006/math">
                    <m:r>
                      <a:rPr lang="en-US" altLang="en-US" sz="2400" b="1" i="1" smtClean="0">
                        <a:solidFill>
                          <a:srgbClr val="0066CC"/>
                        </a:solidFill>
                        <a:latin typeface="Cambria Math" panose="02040503050406030204" pitchFamily="18" charset="0"/>
                      </a:rPr>
                      <m:t>𝒑</m:t>
                    </m:r>
                  </m:oMath>
                </a14:m>
                <a:r>
                  <a:rPr lang="en-US" altLang="en-US" sz="2400" b="1" dirty="0">
                    <a:solidFill>
                      <a:srgbClr val="0066CC"/>
                    </a:solidFill>
                  </a:rPr>
                  <a:t>-</a:t>
                </a:r>
                <a14:m>
                  <m:oMath xmlns:m="http://schemas.openxmlformats.org/officeDocument/2006/math">
                    <m:r>
                      <a:rPr lang="en-US" altLang="en-US" sz="2400" b="1" i="1" dirty="0" smtClean="0">
                        <a:solidFill>
                          <a:srgbClr val="0066CC"/>
                        </a:solidFill>
                        <a:latin typeface="Cambria Math" panose="02040503050406030204" pitchFamily="18" charset="0"/>
                      </a:rPr>
                      <m:t>𝒓</m:t>
                    </m:r>
                  </m:oMath>
                </a14:m>
                <a:r>
                  <a:rPr lang="en-US" altLang="en-US" sz="2400" b="1" dirty="0">
                    <a:solidFill>
                      <a:srgbClr val="0066CC"/>
                    </a:solidFill>
                  </a:rPr>
                  <a:t> </a:t>
                </a:r>
                <a:r>
                  <a:rPr lang="en-US" altLang="en-US" sz="2400" dirty="0"/>
                  <a:t>not matched by </a:t>
                </a:r>
                <a14:m>
                  <m:oMath xmlns:m="http://schemas.openxmlformats.org/officeDocument/2006/math">
                    <m:r>
                      <a:rPr lang="en-US" altLang="en-US" sz="2400" b="1" i="1" dirty="0">
                        <a:solidFill>
                          <a:srgbClr val="0066CC"/>
                        </a:solidFill>
                        <a:latin typeface="Cambria Math" panose="02040503050406030204" pitchFamily="18" charset="0"/>
                      </a:rPr>
                      <m:t>𝑴</m:t>
                    </m:r>
                  </m:oMath>
                </a14:m>
                <a:endParaRPr lang="en-US" altLang="en-US" sz="2400" b="1" dirty="0">
                  <a:solidFill>
                    <a:srgbClr val="0066CC"/>
                  </a:solidFill>
                </a:endParaRPr>
              </a:p>
              <a:p>
                <a:pPr lvl="5">
                  <a:lnSpc>
                    <a:spcPct val="80000"/>
                  </a:lnSpc>
                </a:pPr>
                <a:endParaRPr lang="en-US" altLang="en-US" sz="1000" dirty="0"/>
              </a:p>
              <a:p>
                <a:pPr marL="457200" lvl="1" indent="0" eaLnBrk="1" hangingPunct="1">
                  <a:lnSpc>
                    <a:spcPct val="100000"/>
                  </a:lnSpc>
                  <a:buNone/>
                </a:pPr>
                <a:r>
                  <a:rPr lang="en-US" altLang="en-US" sz="2400" dirty="0">
                    <a:solidFill>
                      <a:srgbClr val="006600"/>
                    </a:solidFill>
                  </a:rPr>
                  <a:t>Case 1:</a:t>
                </a:r>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𝒑</m:t>
                    </m:r>
                  </m:oMath>
                </a14:m>
                <a:r>
                  <a:rPr lang="en-US" altLang="en-US" sz="2400" dirty="0"/>
                  <a:t> never proposed to </a:t>
                </a:r>
                <a14:m>
                  <m:oMath xmlns:m="http://schemas.openxmlformats.org/officeDocument/2006/math">
                    <m:r>
                      <a:rPr lang="en-US" altLang="en-US" sz="2400" b="1" i="1" dirty="0" smtClean="0">
                        <a:solidFill>
                          <a:srgbClr val="0066CC"/>
                        </a:solidFill>
                        <a:latin typeface="Cambria Math" panose="02040503050406030204" pitchFamily="18" charset="0"/>
                      </a:rPr>
                      <m:t>𝒓</m:t>
                    </m:r>
                  </m:oMath>
                </a14:m>
                <a:r>
                  <a:rPr lang="en-US" altLang="en-US" sz="2400" dirty="0"/>
                  <a:t>.</a:t>
                </a:r>
              </a:p>
              <a:p>
                <a:pPr lvl="1">
                  <a:lnSpc>
                    <a:spcPct val="100000"/>
                  </a:lnSpc>
                  <a:buNone/>
                </a:pPr>
                <a:r>
                  <a:rPr lang="en-US" altLang="en-US" sz="2400" dirty="0">
                    <a:sym typeface="Symbol" panose="05050102010706020507" pitchFamily="18" charset="2"/>
                  </a:rPr>
                  <a:t>       </a:t>
                </a:r>
                <a14:m>
                  <m:oMath xmlns:m="http://schemas.openxmlformats.org/officeDocument/2006/math">
                    <m:r>
                      <a:rPr lang="en-US" altLang="en-US" sz="2400" b="1" i="1" dirty="0">
                        <a:solidFill>
                          <a:srgbClr val="0066CC"/>
                        </a:solidFill>
                        <a:latin typeface="Cambria Math" panose="02040503050406030204" pitchFamily="18" charset="0"/>
                      </a:rPr>
                      <m:t>𝒑</m:t>
                    </m:r>
                  </m:oMath>
                </a14:m>
                <a:r>
                  <a:rPr lang="en-US" altLang="en-US" sz="2400" dirty="0"/>
                  <a:t> prefers </a:t>
                </a:r>
                <a14:m>
                  <m:oMath xmlns:m="http://schemas.openxmlformats.org/officeDocument/2006/math">
                    <m:r>
                      <a:rPr lang="en-US" altLang="en-US" sz="2400" b="1" i="1" dirty="0">
                        <a:solidFill>
                          <a:srgbClr val="0066CC"/>
                        </a:solidFill>
                        <a:latin typeface="Cambria Math" panose="02040503050406030204" pitchFamily="18" charset="0"/>
                      </a:rPr>
                      <m:t>𝑴</m:t>
                    </m:r>
                  </m:oMath>
                </a14:m>
                <a:r>
                  <a:rPr lang="en-US" altLang="en-US" sz="2400" dirty="0"/>
                  <a:t>-partner to </a:t>
                </a:r>
                <a14:m>
                  <m:oMath xmlns:m="http://schemas.openxmlformats.org/officeDocument/2006/math">
                    <m:r>
                      <a:rPr lang="en-US" altLang="en-US" sz="2400" b="1" i="1" dirty="0">
                        <a:solidFill>
                          <a:srgbClr val="0066CC"/>
                        </a:solidFill>
                        <a:latin typeface="Cambria Math" panose="02040503050406030204" pitchFamily="18" charset="0"/>
                      </a:rPr>
                      <m:t>𝒓</m:t>
                    </m:r>
                  </m:oMath>
                </a14:m>
                <a:r>
                  <a:rPr lang="en-US" altLang="en-US" sz="2400" dirty="0"/>
                  <a:t>. </a:t>
                </a:r>
              </a:p>
              <a:p>
                <a:pPr lvl="1">
                  <a:lnSpc>
                    <a:spcPct val="80000"/>
                  </a:lnSpc>
                  <a:buNone/>
                </a:pPr>
                <a:r>
                  <a:rPr lang="en-US" altLang="en-US" sz="2400" dirty="0">
                    <a:sym typeface="Symbol" panose="05050102010706020507" pitchFamily="18" charset="2"/>
                  </a:rPr>
                  <a:t>       </a:t>
                </a:r>
                <a14:m>
                  <m:oMath xmlns:m="http://schemas.openxmlformats.org/officeDocument/2006/math">
                    <m:r>
                      <a:rPr lang="en-US" altLang="en-US" sz="2400" b="1" i="1">
                        <a:solidFill>
                          <a:srgbClr val="0066CC"/>
                        </a:solidFill>
                        <a:latin typeface="Cambria Math" panose="02040503050406030204" pitchFamily="18" charset="0"/>
                      </a:rPr>
                      <m:t>𝒑</m:t>
                    </m:r>
                  </m:oMath>
                </a14:m>
                <a:r>
                  <a:rPr lang="en-US" altLang="en-US" sz="2400" b="1" dirty="0">
                    <a:solidFill>
                      <a:srgbClr val="0066CC"/>
                    </a:solidFill>
                  </a:rPr>
                  <a:t>-</a:t>
                </a:r>
                <a14:m>
                  <m:oMath xmlns:m="http://schemas.openxmlformats.org/officeDocument/2006/math">
                    <m:r>
                      <a:rPr lang="en-US" altLang="en-US" sz="2400" b="1" i="1" dirty="0">
                        <a:solidFill>
                          <a:srgbClr val="0066CC"/>
                        </a:solidFill>
                        <a:latin typeface="Cambria Math" panose="02040503050406030204" pitchFamily="18" charset="0"/>
                      </a:rPr>
                      <m:t>𝒓</m:t>
                    </m:r>
                  </m:oMath>
                </a14:m>
                <a:r>
                  <a:rPr lang="en-US" altLang="en-US" sz="2400" dirty="0"/>
                  <a:t> is not unstable for </a:t>
                </a:r>
                <a14:m>
                  <m:oMath xmlns:m="http://schemas.openxmlformats.org/officeDocument/2006/math">
                    <m:r>
                      <a:rPr lang="en-US" altLang="en-US" b="1" i="1" dirty="0">
                        <a:solidFill>
                          <a:srgbClr val="0066CC"/>
                        </a:solidFill>
                        <a:latin typeface="Cambria Math" panose="02040503050406030204" pitchFamily="18" charset="0"/>
                      </a:rPr>
                      <m:t>𝑴</m:t>
                    </m:r>
                  </m:oMath>
                </a14:m>
                <a:r>
                  <a:rPr lang="en-US" altLang="en-US" sz="2400" dirty="0"/>
                  <a:t>.</a:t>
                </a:r>
              </a:p>
              <a:p>
                <a:pPr lvl="1" eaLnBrk="1" hangingPunct="1">
                  <a:lnSpc>
                    <a:spcPct val="80000"/>
                  </a:lnSpc>
                </a:pPr>
                <a:endParaRPr lang="en-US" altLang="en-US" sz="2400" dirty="0"/>
              </a:p>
              <a:p>
                <a:pPr marL="457200" lvl="1" indent="0">
                  <a:lnSpc>
                    <a:spcPct val="80000"/>
                  </a:lnSpc>
                  <a:buNone/>
                </a:pPr>
                <a:r>
                  <a:rPr lang="en-US" altLang="en-US" sz="2400" dirty="0">
                    <a:solidFill>
                      <a:srgbClr val="006600"/>
                    </a:solidFill>
                  </a:rPr>
                  <a:t>Case 2:</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𝒑</m:t>
                    </m:r>
                  </m:oMath>
                </a14:m>
                <a:r>
                  <a:rPr lang="en-US" altLang="en-US" sz="2400" dirty="0"/>
                  <a:t> proposed to </a:t>
                </a:r>
                <a14:m>
                  <m:oMath xmlns:m="http://schemas.openxmlformats.org/officeDocument/2006/math">
                    <m:r>
                      <a:rPr lang="en-US" altLang="en-US" sz="2400" b="1" i="1" dirty="0">
                        <a:solidFill>
                          <a:srgbClr val="0066CC"/>
                        </a:solidFill>
                        <a:latin typeface="Cambria Math" panose="02040503050406030204" pitchFamily="18" charset="0"/>
                      </a:rPr>
                      <m:t>𝒓</m:t>
                    </m:r>
                  </m:oMath>
                </a14:m>
                <a:r>
                  <a:rPr lang="en-US" altLang="en-US" sz="2400" dirty="0"/>
                  <a:t>.</a:t>
                </a:r>
              </a:p>
              <a:p>
                <a:pPr lvl="1">
                  <a:lnSpc>
                    <a:spcPct val="100000"/>
                  </a:lnSpc>
                  <a:buNone/>
                </a:pPr>
                <a:r>
                  <a:rPr lang="en-US" altLang="en-US" sz="2400" dirty="0"/>
                  <a:t>      </a:t>
                </a:r>
                <a:r>
                  <a:rPr lang="en-US" altLang="en-US" sz="2400" dirty="0">
                    <a:sym typeface="Symbol" panose="05050102010706020507" pitchFamily="18" charset="2"/>
                  </a:rPr>
                  <a:t></a:t>
                </a:r>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𝒓</m:t>
                    </m:r>
                  </m:oMath>
                </a14:m>
                <a:r>
                  <a:rPr lang="en-US" altLang="en-US" sz="2400" dirty="0"/>
                  <a:t> rejected </a:t>
                </a:r>
                <a14:m>
                  <m:oMath xmlns:m="http://schemas.openxmlformats.org/officeDocument/2006/math">
                    <m:r>
                      <a:rPr lang="en-US" altLang="en-US" sz="2400" b="1" i="1" dirty="0" smtClean="0">
                        <a:solidFill>
                          <a:srgbClr val="0066CC"/>
                        </a:solidFill>
                        <a:latin typeface="Cambria Math" panose="02040503050406030204" pitchFamily="18" charset="0"/>
                      </a:rPr>
                      <m:t>𝒑</m:t>
                    </m:r>
                  </m:oMath>
                </a14:m>
                <a:r>
                  <a:rPr lang="en-US" altLang="en-US" sz="2400" dirty="0"/>
                  <a:t> (right away or later when trading up)</a:t>
                </a:r>
              </a:p>
              <a:p>
                <a:pPr lvl="1">
                  <a:lnSpc>
                    <a:spcPct val="100000"/>
                  </a:lnSpc>
                  <a:buNone/>
                </a:pPr>
                <a:r>
                  <a:rPr lang="en-US" altLang="en-US" sz="2400" dirty="0">
                    <a:sym typeface="Symbol" panose="05050102010706020507" pitchFamily="18" charset="2"/>
                  </a:rPr>
                  <a:t>	  </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𝒓</m:t>
                    </m:r>
                  </m:oMath>
                </a14:m>
                <a:r>
                  <a:rPr lang="en-US" altLang="en-US" sz="2400" dirty="0"/>
                  <a:t> prefers </a:t>
                </a:r>
                <a14:m>
                  <m:oMath xmlns:m="http://schemas.openxmlformats.org/officeDocument/2006/math">
                    <m:r>
                      <a:rPr lang="en-US" altLang="en-US" sz="2400" b="1" i="1" dirty="0">
                        <a:solidFill>
                          <a:srgbClr val="0066CC"/>
                        </a:solidFill>
                        <a:latin typeface="Cambria Math" panose="02040503050406030204" pitchFamily="18" charset="0"/>
                      </a:rPr>
                      <m:t>𝑴</m:t>
                    </m:r>
                  </m:oMath>
                </a14:m>
                <a:r>
                  <a:rPr lang="en-US" altLang="en-US" sz="2400" dirty="0"/>
                  <a:t>-partner to </a:t>
                </a:r>
                <a14:m>
                  <m:oMath xmlns:m="http://schemas.openxmlformats.org/officeDocument/2006/math">
                    <m:r>
                      <a:rPr lang="en-US" altLang="en-US" sz="2400" b="1" i="1" dirty="0">
                        <a:solidFill>
                          <a:srgbClr val="0066CC"/>
                        </a:solidFill>
                        <a:latin typeface="Cambria Math" panose="02040503050406030204" pitchFamily="18" charset="0"/>
                      </a:rPr>
                      <m:t>𝒑</m:t>
                    </m:r>
                  </m:oMath>
                </a14:m>
                <a:r>
                  <a:rPr lang="en-US" altLang="en-US" sz="2400" dirty="0"/>
                  <a:t>.</a:t>
                </a:r>
              </a:p>
              <a:p>
                <a:pPr lvl="1">
                  <a:lnSpc>
                    <a:spcPct val="100000"/>
                  </a:lnSpc>
                  <a:buNone/>
                </a:pPr>
                <a:r>
                  <a:rPr lang="en-US" altLang="en-US" sz="2400" dirty="0">
                    <a:sym typeface="Symbol" panose="05050102010706020507" pitchFamily="18" charset="2"/>
                  </a:rPr>
                  <a:t>      </a:t>
                </a:r>
                <a:r>
                  <a:rPr lang="en-US" altLang="en-US" sz="2400" dirty="0"/>
                  <a:t> </a:t>
                </a:r>
                <a14:m>
                  <m:oMath xmlns:m="http://schemas.openxmlformats.org/officeDocument/2006/math">
                    <m:r>
                      <a:rPr lang="en-US" altLang="en-US" sz="2400" b="1" i="1">
                        <a:solidFill>
                          <a:srgbClr val="0066CC"/>
                        </a:solidFill>
                        <a:latin typeface="Cambria Math" panose="02040503050406030204" pitchFamily="18" charset="0"/>
                      </a:rPr>
                      <m:t>𝒑</m:t>
                    </m:r>
                  </m:oMath>
                </a14:m>
                <a:r>
                  <a:rPr lang="en-US" altLang="en-US" sz="2400" b="1" dirty="0">
                    <a:solidFill>
                      <a:srgbClr val="0066CC"/>
                    </a:solidFill>
                  </a:rPr>
                  <a:t>-</a:t>
                </a:r>
                <a14:m>
                  <m:oMath xmlns:m="http://schemas.openxmlformats.org/officeDocument/2006/math">
                    <m:r>
                      <a:rPr lang="en-US" altLang="en-US" sz="2400" b="1" i="1" dirty="0">
                        <a:solidFill>
                          <a:srgbClr val="0066CC"/>
                        </a:solidFill>
                        <a:latin typeface="Cambria Math" panose="02040503050406030204" pitchFamily="18" charset="0"/>
                      </a:rPr>
                      <m:t>𝒓</m:t>
                    </m:r>
                  </m:oMath>
                </a14:m>
                <a:r>
                  <a:rPr lang="en-US" altLang="en-US" sz="2400" dirty="0"/>
                  <a:t> is not unstable for </a:t>
                </a:r>
                <a14:m>
                  <m:oMath xmlns:m="http://schemas.openxmlformats.org/officeDocument/2006/math">
                    <m:r>
                      <a:rPr lang="en-US" altLang="en-US" b="1" i="1" dirty="0">
                        <a:solidFill>
                          <a:srgbClr val="0066CC"/>
                        </a:solidFill>
                        <a:latin typeface="Cambria Math" panose="02040503050406030204" pitchFamily="18" charset="0"/>
                      </a:rPr>
                      <m:t>𝑴</m:t>
                    </m:r>
                  </m:oMath>
                </a14:m>
                <a:r>
                  <a:rPr lang="en-US" altLang="en-US" sz="2400" dirty="0"/>
                  <a:t>.</a:t>
                </a:r>
              </a:p>
              <a:p>
                <a:pPr marL="457200" lvl="1" indent="0" eaLnBrk="1" hangingPunct="1">
                  <a:lnSpc>
                    <a:spcPct val="80000"/>
                  </a:lnSpc>
                  <a:buNone/>
                </a:pPr>
                <a:endParaRPr lang="en-US" altLang="en-US" sz="2000" dirty="0">
                  <a:solidFill>
                    <a:srgbClr val="990033"/>
                  </a:solidFill>
                </a:endParaRPr>
              </a:p>
            </p:txBody>
          </p:sp>
        </mc:Choice>
        <mc:Fallback xmlns="">
          <p:sp>
            <p:nvSpPr>
              <p:cNvPr id="433155" name="Rectangle 3"/>
              <p:cNvSpPr>
                <a:spLocks noGrp="1" noRot="1" noChangeAspect="1" noMove="1" noResize="1" noEditPoints="1" noAdjustHandles="1" noChangeArrowheads="1" noChangeShapeType="1" noTextEdit="1"/>
              </p:cNvSpPr>
              <p:nvPr>
                <p:ph type="body" idx="1"/>
              </p:nvPr>
            </p:nvSpPr>
            <p:spPr>
              <a:xfrm>
                <a:off x="628649" y="1562395"/>
                <a:ext cx="10028561" cy="5200045"/>
              </a:xfrm>
              <a:blipFill>
                <a:blip r:embed="rId3"/>
                <a:stretch>
                  <a:fillRect l="-1216" t="-257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7A0708A-58C0-4E51-99B3-3564C2723A5E}"/>
              </a:ext>
            </a:extLst>
          </p:cNvPr>
          <p:cNvSpPr>
            <a:spLocks noGrp="1"/>
          </p:cNvSpPr>
          <p:nvPr>
            <p:ph type="sldNum" sz="quarter" idx="12"/>
          </p:nvPr>
        </p:nvSpPr>
        <p:spPr/>
        <p:txBody>
          <a:bodyPr/>
          <a:lstStyle/>
          <a:p>
            <a:fld id="{859767C1-1CFC-4BF3-A3D8-E4104FCBBC17}" type="slidenum">
              <a:rPr lang="en-US" smtClean="0"/>
              <a:t>14</a:t>
            </a:fld>
            <a:endParaRPr lang="en-US"/>
          </a:p>
        </p:txBody>
      </p:sp>
      <p:sp>
        <p:nvSpPr>
          <p:cNvPr id="14" name="Rectangle 13" descr="q.e.d."/>
          <p:cNvSpPr/>
          <p:nvPr/>
        </p:nvSpPr>
        <p:spPr>
          <a:xfrm>
            <a:off x="5514083" y="6095526"/>
            <a:ext cx="45719" cy="64737"/>
          </a:xfrm>
          <a:prstGeom prst="rect">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Tree>
    <p:extLst>
      <p:ext uri="{BB962C8B-B14F-4D97-AF65-F5344CB8AC3E}">
        <p14:creationId xmlns:p14="http://schemas.microsoft.com/office/powerpoint/2010/main" val="214178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315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31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31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315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315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315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315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uiExpand="1" build="p"/>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a:t>Summary</a:t>
            </a:r>
          </a:p>
        </p:txBody>
      </p:sp>
      <mc:AlternateContent xmlns:mc="http://schemas.openxmlformats.org/markup-compatibility/2006" xmlns:a14="http://schemas.microsoft.com/office/drawing/2010/main">
        <mc:Choice Requires="a14">
          <p:sp>
            <p:nvSpPr>
              <p:cNvPr id="16388" name="Rectangle 3"/>
              <p:cNvSpPr>
                <a:spLocks noGrp="1" noChangeArrowheads="1"/>
              </p:cNvSpPr>
              <p:nvPr>
                <p:ph type="body" idx="1"/>
              </p:nvPr>
            </p:nvSpPr>
            <p:spPr>
              <a:xfrm>
                <a:off x="628650" y="1620584"/>
                <a:ext cx="10724476" cy="5200045"/>
              </a:xfrm>
            </p:spPr>
            <p:txBody>
              <a:bodyPr>
                <a:noAutofit/>
              </a:bodyPr>
              <a:lstStyle/>
              <a:p>
                <a:pPr marL="0" indent="0" eaLnBrk="1" hangingPunct="1">
                  <a:lnSpc>
                    <a:spcPct val="110000"/>
                  </a:lnSpc>
                  <a:buNone/>
                </a:pPr>
                <a:r>
                  <a:rPr lang="en-US" altLang="en-US" sz="2800" b="1" dirty="0">
                    <a:solidFill>
                      <a:srgbClr val="695082"/>
                    </a:solidFill>
                  </a:rPr>
                  <a:t>Stable matching problem:</a:t>
                </a:r>
                <a:r>
                  <a:rPr lang="en-US" altLang="en-US" sz="2800" dirty="0"/>
                  <a:t>  Given </a:t>
                </a:r>
                <a14:m>
                  <m:oMath xmlns:m="http://schemas.openxmlformats.org/officeDocument/2006/math">
                    <m:r>
                      <a:rPr lang="en-US" altLang="en-US" sz="2800" b="1" i="1" dirty="0" smtClean="0">
                        <a:solidFill>
                          <a:srgbClr val="0066CC"/>
                        </a:solidFill>
                        <a:latin typeface="Cambria Math" panose="02040503050406030204" pitchFamily="18" charset="0"/>
                      </a:rPr>
                      <m:t>𝒏</m:t>
                    </m:r>
                  </m:oMath>
                </a14:m>
                <a:r>
                  <a:rPr lang="en-US" altLang="en-US" sz="2800" dirty="0"/>
                  <a:t> people in each of two groups, and their preferences, find a stable matching if one exists.</a:t>
                </a:r>
              </a:p>
              <a:p>
                <a:pPr eaLnBrk="1" hangingPunct="1">
                  <a:lnSpc>
                    <a:spcPct val="80000"/>
                  </a:lnSpc>
                </a:pPr>
                <a:endParaRPr lang="en-US" altLang="en-US" sz="2800" dirty="0"/>
              </a:p>
              <a:p>
                <a:pPr marL="0" indent="0" eaLnBrk="1" hangingPunct="1">
                  <a:lnSpc>
                    <a:spcPct val="100000"/>
                  </a:lnSpc>
                  <a:buNone/>
                </a:pPr>
                <a:endParaRPr lang="en-US" altLang="en-US" sz="2800" b="1" dirty="0">
                  <a:solidFill>
                    <a:srgbClr val="695082"/>
                  </a:solidFill>
                </a:endParaRPr>
              </a:p>
              <a:p>
                <a:pPr marL="0" indent="0" eaLnBrk="1" hangingPunct="1">
                  <a:lnSpc>
                    <a:spcPct val="100000"/>
                  </a:lnSpc>
                  <a:buNone/>
                </a:pPr>
                <a:r>
                  <a:rPr lang="en-US" altLang="en-US" sz="2800" b="1" dirty="0">
                    <a:solidFill>
                      <a:srgbClr val="695082"/>
                    </a:solidFill>
                  </a:rPr>
                  <a:t>Gale-Shapley algorithm:  </a:t>
                </a:r>
                <a:r>
                  <a:rPr lang="en-US" altLang="en-US" sz="2800" dirty="0"/>
                  <a:t>Guarantees to find a stable matching for </a:t>
                </a:r>
                <a:r>
                  <a:rPr lang="en-US" altLang="en-US" sz="2800" i="1" dirty="0"/>
                  <a:t>any</a:t>
                </a:r>
                <a:r>
                  <a:rPr lang="en-US" altLang="en-US" sz="2800" dirty="0"/>
                  <a:t> problem instance.</a:t>
                </a:r>
              </a:p>
              <a:p>
                <a:pPr marL="0" indent="0" eaLnBrk="1" hangingPunct="1">
                  <a:lnSpc>
                    <a:spcPct val="100000"/>
                  </a:lnSpc>
                  <a:buNone/>
                </a:pPr>
                <a:endParaRPr lang="en-US" altLang="en-US" sz="2800" dirty="0"/>
              </a:p>
              <a:p>
                <a:pPr marL="0" indent="0" eaLnBrk="1" hangingPunct="1">
                  <a:lnSpc>
                    <a:spcPct val="100000"/>
                  </a:lnSpc>
                  <a:buNone/>
                </a:pPr>
                <a:r>
                  <a:rPr lang="en-US" altLang="en-US" sz="2800" dirty="0">
                    <a:latin typeface="Cambria Math" panose="02040503050406030204" pitchFamily="18" charset="0"/>
                    <a:ea typeface="Cambria Math" panose="02040503050406030204" pitchFamily="18" charset="0"/>
                  </a:rPr>
                  <a:t>⇒ </a:t>
                </a:r>
                <a:r>
                  <a:rPr lang="en-US" altLang="en-US" sz="2800" dirty="0"/>
                  <a:t>Stable matching always exists!</a:t>
                </a:r>
              </a:p>
            </p:txBody>
          </p:sp>
        </mc:Choice>
        <mc:Fallback xmlns="">
          <p:sp>
            <p:nvSpPr>
              <p:cNvPr id="16388" name="Rectangle 3"/>
              <p:cNvSpPr>
                <a:spLocks noGrp="1" noRot="1" noChangeAspect="1" noMove="1" noResize="1" noEditPoints="1" noAdjustHandles="1" noChangeArrowheads="1" noChangeShapeType="1" noTextEdit="1"/>
              </p:cNvSpPr>
              <p:nvPr>
                <p:ph type="body" idx="1"/>
              </p:nvPr>
            </p:nvSpPr>
            <p:spPr>
              <a:xfrm>
                <a:off x="628650" y="1620584"/>
                <a:ext cx="10724476" cy="5200045"/>
              </a:xfrm>
              <a:blipFill>
                <a:blip r:embed="rId3"/>
                <a:stretch>
                  <a:fillRect l="-1137" t="-8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F759DE1-CFCA-4A64-BB22-E043DF2CBEF7}"/>
              </a:ext>
            </a:extLst>
          </p:cNvPr>
          <p:cNvSpPr>
            <a:spLocks noGrp="1"/>
          </p:cNvSpPr>
          <p:nvPr>
            <p:ph type="sldNum" sz="quarter" idx="12"/>
          </p:nvPr>
        </p:nvSpPr>
        <p:spPr/>
        <p:txBody>
          <a:bodyPr/>
          <a:lstStyle/>
          <a:p>
            <a:fld id="{859767C1-1CFC-4BF3-A3D8-E4104FCBBC17}" type="slidenum">
              <a:rPr lang="en-US" smtClean="0"/>
              <a:t>15</a:t>
            </a:fld>
            <a:endParaRPr lang="en-US"/>
          </a:p>
        </p:txBody>
      </p:sp>
      <p:sp>
        <p:nvSpPr>
          <p:cNvPr id="5" name="Rectangle 4"/>
          <p:cNvSpPr>
            <a:spLocks noChangeArrowheads="1"/>
          </p:cNvSpPr>
          <p:nvPr/>
        </p:nvSpPr>
        <p:spPr bwMode="auto">
          <a:xfrm>
            <a:off x="1488935" y="2663248"/>
            <a:ext cx="9420051" cy="369974"/>
          </a:xfrm>
          <a:prstGeom prst="rect">
            <a:avLst/>
          </a:prstGeom>
          <a:noFill/>
          <a:ln w="9525">
            <a:solidFill>
              <a:srgbClr val="C00000"/>
            </a:solidFill>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800" dirty="0">
                <a:solidFill>
                  <a:srgbClr val="C00000"/>
                </a:solidFill>
                <a:latin typeface="+mn-lt"/>
              </a:rPr>
              <a:t>Stable: No pair of people both prefer to be with each other rather than with their assigned partner</a:t>
            </a:r>
          </a:p>
        </p:txBody>
      </p:sp>
    </p:spTree>
    <p:extLst>
      <p:ext uri="{BB962C8B-B14F-4D97-AF65-F5344CB8AC3E}">
        <p14:creationId xmlns:p14="http://schemas.microsoft.com/office/powerpoint/2010/main" val="145912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dirty="0"/>
              <a:t>Gale-Shapley Algorithm</a:t>
            </a:r>
          </a:p>
        </p:txBody>
      </p:sp>
      <p:sp>
        <p:nvSpPr>
          <p:cNvPr id="16388" name="Rectangle 3"/>
          <p:cNvSpPr>
            <a:spLocks noGrp="1" noChangeArrowheads="1"/>
          </p:cNvSpPr>
          <p:nvPr>
            <p:ph type="body" idx="1"/>
          </p:nvPr>
        </p:nvSpPr>
        <p:spPr>
          <a:xfrm>
            <a:off x="628650" y="972192"/>
            <a:ext cx="10724476" cy="5200045"/>
          </a:xfrm>
        </p:spPr>
        <p:txBody>
          <a:bodyPr>
            <a:noAutofit/>
          </a:bodyPr>
          <a:lstStyle/>
          <a:p>
            <a:pPr eaLnBrk="1" hangingPunct="1">
              <a:lnSpc>
                <a:spcPct val="80000"/>
              </a:lnSpc>
            </a:pPr>
            <a:endParaRPr lang="en-US" altLang="en-US" sz="2800" dirty="0"/>
          </a:p>
          <a:p>
            <a:pPr marL="0" indent="0" eaLnBrk="1" hangingPunct="1">
              <a:lnSpc>
                <a:spcPct val="100000"/>
              </a:lnSpc>
              <a:buNone/>
            </a:pPr>
            <a:r>
              <a:rPr lang="en-US" altLang="en-US" sz="2800" b="1" dirty="0">
                <a:solidFill>
                  <a:srgbClr val="695082"/>
                </a:solidFill>
              </a:rPr>
              <a:t>Gale-Shapley algorithm:  </a:t>
            </a:r>
            <a:r>
              <a:rPr lang="en-US" altLang="en-US" sz="2800" dirty="0"/>
              <a:t>Guarantees to find a stable matching for </a:t>
            </a:r>
            <a:r>
              <a:rPr lang="en-US" altLang="en-US" sz="2800" i="1" dirty="0"/>
              <a:t>any</a:t>
            </a:r>
            <a:r>
              <a:rPr lang="en-US" altLang="en-US" sz="2800" dirty="0"/>
              <a:t> problem instance.</a:t>
            </a:r>
          </a:p>
          <a:p>
            <a:pPr marL="0" indent="0" eaLnBrk="1" hangingPunct="1">
              <a:lnSpc>
                <a:spcPct val="100000"/>
              </a:lnSpc>
              <a:buNone/>
            </a:pPr>
            <a:endParaRPr lang="en-US" altLang="en-US" sz="1200" dirty="0"/>
          </a:p>
          <a:p>
            <a:pPr marL="0" indent="0" eaLnBrk="1" hangingPunct="1">
              <a:lnSpc>
                <a:spcPct val="100000"/>
              </a:lnSpc>
              <a:buNone/>
            </a:pPr>
            <a:r>
              <a:rPr lang="en-US" altLang="en-US" sz="2800" dirty="0">
                <a:latin typeface="Cambria Math" panose="02040503050406030204" pitchFamily="18" charset="0"/>
                <a:ea typeface="Cambria Math" panose="02040503050406030204" pitchFamily="18" charset="0"/>
              </a:rPr>
              <a:t>⇒  </a:t>
            </a:r>
            <a:r>
              <a:rPr lang="en-US" altLang="en-US" sz="2800" dirty="0"/>
              <a:t>a stable matching always exists!</a:t>
            </a:r>
          </a:p>
          <a:p>
            <a:pPr eaLnBrk="1" hangingPunct="1">
              <a:lnSpc>
                <a:spcPct val="80000"/>
              </a:lnSpc>
            </a:pPr>
            <a:endParaRPr lang="en-US" altLang="en-US" sz="2800" dirty="0"/>
          </a:p>
          <a:p>
            <a:pPr marL="0" indent="0" eaLnBrk="1" hangingPunct="1">
              <a:lnSpc>
                <a:spcPct val="80000"/>
              </a:lnSpc>
              <a:buNone/>
            </a:pPr>
            <a:r>
              <a:rPr lang="en-US" altLang="en-US" sz="2800" b="1" dirty="0">
                <a:solidFill>
                  <a:srgbClr val="C00000"/>
                </a:solidFill>
              </a:rPr>
              <a:t>Q:</a:t>
            </a:r>
            <a:r>
              <a:rPr lang="en-US" altLang="en-US" sz="2800" dirty="0">
                <a:solidFill>
                  <a:srgbClr val="C00000"/>
                </a:solidFill>
              </a:rPr>
              <a:t> </a:t>
            </a:r>
            <a:r>
              <a:rPr lang="en-US" altLang="en-US" sz="2800" dirty="0"/>
              <a:t>  How do we implement the Gale-Shapley algorithm efficiently?</a:t>
            </a:r>
          </a:p>
          <a:p>
            <a:pPr eaLnBrk="1" hangingPunct="1">
              <a:lnSpc>
                <a:spcPct val="80000"/>
              </a:lnSpc>
            </a:pPr>
            <a:endParaRPr lang="en-US" altLang="en-US" sz="2800" dirty="0"/>
          </a:p>
          <a:p>
            <a:pPr marL="0" indent="0" eaLnBrk="1" hangingPunct="1">
              <a:lnSpc>
                <a:spcPct val="80000"/>
              </a:lnSpc>
              <a:buNone/>
            </a:pPr>
            <a:r>
              <a:rPr lang="en-US" altLang="en-US" sz="2800" b="1" dirty="0">
                <a:solidFill>
                  <a:srgbClr val="C00000"/>
                </a:solidFill>
              </a:rPr>
              <a:t>Q:</a:t>
            </a:r>
            <a:r>
              <a:rPr lang="en-US" altLang="en-US" sz="2800" dirty="0"/>
              <a:t>   If there are multiple stable matchings, which one(s) does it find?</a:t>
            </a:r>
          </a:p>
          <a:p>
            <a:pPr eaLnBrk="1" hangingPunct="1">
              <a:lnSpc>
                <a:spcPct val="80000"/>
              </a:lnSpc>
            </a:pPr>
            <a:endParaRPr lang="en-US" altLang="en-US" dirty="0"/>
          </a:p>
        </p:txBody>
      </p:sp>
      <p:sp>
        <p:nvSpPr>
          <p:cNvPr id="2" name="Slide Number Placeholder 1">
            <a:extLst>
              <a:ext uri="{FF2B5EF4-FFF2-40B4-BE49-F238E27FC236}">
                <a16:creationId xmlns:a16="http://schemas.microsoft.com/office/drawing/2014/main" id="{4F759DE1-CFCA-4A64-BB22-E043DF2CBEF7}"/>
              </a:ext>
            </a:extLst>
          </p:cNvPr>
          <p:cNvSpPr>
            <a:spLocks noGrp="1"/>
          </p:cNvSpPr>
          <p:nvPr>
            <p:ph type="sldNum" sz="quarter" idx="12"/>
          </p:nvPr>
        </p:nvSpPr>
        <p:spPr/>
        <p:txBody>
          <a:bodyPr/>
          <a:lstStyle/>
          <a:p>
            <a:fld id="{859767C1-1CFC-4BF3-A3D8-E4104FCBBC17}" type="slidenum">
              <a:rPr lang="en-US" smtClean="0"/>
              <a:t>16</a:t>
            </a:fld>
            <a:endParaRPr lang="en-US"/>
          </a:p>
        </p:txBody>
      </p:sp>
    </p:spTree>
    <p:extLst>
      <p:ext uri="{BB962C8B-B14F-4D97-AF65-F5344CB8AC3E}">
        <p14:creationId xmlns:p14="http://schemas.microsoft.com/office/powerpoint/2010/main" val="322585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sz="3200" dirty="0"/>
              <a:t>Implementation for Stable Matching</a:t>
            </a:r>
          </a:p>
        </p:txBody>
      </p:sp>
      <mc:AlternateContent xmlns:mc="http://schemas.openxmlformats.org/markup-compatibility/2006">
        <mc:Choice xmlns:a14="http://schemas.microsoft.com/office/drawing/2010/main" Requires="a14">
          <p:sp>
            <p:nvSpPr>
              <p:cNvPr id="17412" name="Rectangle 3"/>
              <p:cNvSpPr>
                <a:spLocks noGrp="1" noChangeArrowheads="1"/>
              </p:cNvSpPr>
              <p:nvPr>
                <p:ph type="body" idx="1"/>
              </p:nvPr>
            </p:nvSpPr>
            <p:spPr>
              <a:xfrm>
                <a:off x="628650" y="1595646"/>
                <a:ext cx="10700200" cy="5200045"/>
              </a:xfrm>
            </p:spPr>
            <p:txBody>
              <a:bodyPr>
                <a:normAutofit/>
              </a:bodyPr>
              <a:lstStyle/>
              <a:p>
                <a:pPr eaLnBrk="1" hangingPunct="1">
                  <a:lnSpc>
                    <a:spcPct val="90000"/>
                  </a:lnSpc>
                </a:pPr>
                <a:r>
                  <a:rPr lang="en-US" altLang="en-US" sz="2800" dirty="0"/>
                  <a:t>Input size</a:t>
                </a:r>
              </a:p>
              <a:p>
                <a:pPr lvl="1" eaLnBrk="1" hangingPunct="1">
                  <a:lnSpc>
                    <a:spcPct val="90000"/>
                  </a:lnSpc>
                </a:pPr>
                <a14:m>
                  <m:oMath xmlns:m="http://schemas.openxmlformats.org/officeDocument/2006/math">
                    <m:r>
                      <a:rPr lang="en-US" altLang="en-US" sz="2400" b="1" i="1" dirty="0" smtClean="0">
                        <a:solidFill>
                          <a:srgbClr val="0066CC"/>
                        </a:solidFill>
                        <a:latin typeface="Cambria Math" panose="02040503050406030204" pitchFamily="18" charset="0"/>
                      </a:rPr>
                      <m:t>𝑵</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𝟐</m:t>
                    </m:r>
                    <m:r>
                      <a:rPr lang="en-US" altLang="en-US" sz="2400" b="1" i="1" dirty="0">
                        <a:solidFill>
                          <a:srgbClr val="0066CC"/>
                        </a:solidFill>
                        <a:latin typeface="Cambria Math" panose="02040503050406030204" pitchFamily="18" charset="0"/>
                      </a:rPr>
                      <m:t>𝒏</m:t>
                    </m:r>
                    <m:r>
                      <a:rPr lang="en-US" altLang="en-US" sz="2400" b="1" i="1" baseline="30000" dirty="0">
                        <a:solidFill>
                          <a:srgbClr val="0066CC"/>
                        </a:solidFill>
                        <a:latin typeface="Cambria Math" panose="02040503050406030204" pitchFamily="18" charset="0"/>
                      </a:rPr>
                      <m:t>𝟐</m:t>
                    </m:r>
                  </m:oMath>
                </a14:m>
                <a:r>
                  <a:rPr lang="en-US" altLang="en-US" sz="2400" b="1" baseline="30000" dirty="0">
                    <a:solidFill>
                      <a:srgbClr val="0066CC"/>
                    </a:solidFill>
                  </a:rPr>
                  <a:t> </a:t>
                </a:r>
                <a:r>
                  <a:rPr lang="en-US" altLang="en-US" sz="2400" dirty="0"/>
                  <a:t>words</a:t>
                </a:r>
              </a:p>
              <a:p>
                <a:pPr lvl="2" eaLnBrk="1" hangingPunct="1">
                  <a:lnSpc>
                    <a:spcPct val="90000"/>
                  </a:lnSpc>
                </a:pPr>
                <a14:m>
                  <m:oMath xmlns:m="http://schemas.openxmlformats.org/officeDocument/2006/math">
                    <m:r>
                      <a:rPr lang="en-US" altLang="en-US" sz="2400" b="1" i="1" dirty="0" smtClean="0">
                        <a:solidFill>
                          <a:srgbClr val="0066CC"/>
                        </a:solidFill>
                        <a:latin typeface="Cambria Math" panose="02040503050406030204" pitchFamily="18" charset="0"/>
                      </a:rPr>
                      <m:t>𝟐</m:t>
                    </m:r>
                    <m:r>
                      <a:rPr lang="en-US" altLang="en-US" sz="2400" b="1" i="1" dirty="0" smtClean="0">
                        <a:solidFill>
                          <a:srgbClr val="0066CC"/>
                        </a:solidFill>
                        <a:latin typeface="Cambria Math" panose="02040503050406030204" pitchFamily="18" charset="0"/>
                      </a:rPr>
                      <m:t>𝒏</m:t>
                    </m:r>
                  </m:oMath>
                </a14:m>
                <a:r>
                  <a:rPr lang="en-US" altLang="en-US" sz="2400" dirty="0"/>
                  <a:t> people each with a preference list of length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endParaRPr lang="en-US" altLang="en-US" sz="2400" b="1" dirty="0">
                  <a:solidFill>
                    <a:srgbClr val="0066CC"/>
                  </a:solidFill>
                </a:endParaRPr>
              </a:p>
              <a:p>
                <a:pPr lvl="1" eaLnBrk="1" hangingPunct="1">
                  <a:lnSpc>
                    <a:spcPct val="90000"/>
                  </a:lnSpc>
                </a:pPr>
                <a14:m>
                  <m:oMath xmlns:m="http://schemas.openxmlformats.org/officeDocument/2006/math">
                    <m:r>
                      <a:rPr lang="en-US" altLang="en-US" sz="2400" b="1" i="1" dirty="0" smtClean="0">
                        <a:solidFill>
                          <a:srgbClr val="0066CC"/>
                        </a:solidFill>
                        <a:latin typeface="Cambria Math" panose="02040503050406030204" pitchFamily="18" charset="0"/>
                      </a:rPr>
                      <m:t>𝟐</m:t>
                    </m:r>
                    <m:r>
                      <a:rPr lang="en-US" altLang="en-US" sz="2400" b="1" i="1" dirty="0" smtClean="0">
                        <a:solidFill>
                          <a:srgbClr val="0066CC"/>
                        </a:solidFill>
                        <a:latin typeface="Cambria Math" panose="02040503050406030204" pitchFamily="18" charset="0"/>
                      </a:rPr>
                      <m:t>𝒏</m:t>
                    </m:r>
                    <m:r>
                      <a:rPr lang="en-US" altLang="en-US" sz="2400" b="1" i="1" baseline="30000" dirty="0">
                        <a:solidFill>
                          <a:srgbClr val="0066CC"/>
                        </a:solidFill>
                        <a:latin typeface="Cambria Math" panose="02040503050406030204" pitchFamily="18" charset="0"/>
                      </a:rPr>
                      <m:t>𝟐</m:t>
                    </m:r>
                    <m:r>
                      <a:rPr lang="en-US" altLang="en-US" sz="2400" b="1" i="1" baseline="30000" dirty="0" smtClean="0">
                        <a:solidFill>
                          <a:srgbClr val="0066CC"/>
                        </a:solidFill>
                        <a:latin typeface="Cambria Math" panose="02040503050406030204" pitchFamily="18" charset="0"/>
                      </a:rPr>
                      <m:t> </m:t>
                    </m:r>
                    <m:r>
                      <m:rPr>
                        <m:sty m:val="p"/>
                      </m:rPr>
                      <a:rPr lang="en-US" altLang="en-US" sz="2400" i="1" dirty="0">
                        <a:solidFill>
                          <a:srgbClr val="0066CC"/>
                        </a:solidFill>
                        <a:latin typeface="Cambria Math" panose="02040503050406030204" pitchFamily="18" charset="0"/>
                      </a:rPr>
                      <m:t>log</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oMath>
                </a14:m>
                <a:r>
                  <a:rPr lang="en-US" altLang="en-US" sz="2400" b="1" dirty="0">
                    <a:solidFill>
                      <a:srgbClr val="0066CC"/>
                    </a:solidFill>
                  </a:rPr>
                  <a:t> </a:t>
                </a:r>
                <a:r>
                  <a:rPr lang="en-US" altLang="en-US" sz="2400" dirty="0"/>
                  <a:t>bits</a:t>
                </a:r>
              </a:p>
              <a:p>
                <a:pPr lvl="2" eaLnBrk="1" hangingPunct="1">
                  <a:lnSpc>
                    <a:spcPct val="90000"/>
                  </a:lnSpc>
                </a:pPr>
                <a:r>
                  <a:rPr lang="en-US" altLang="en-US" sz="2400" dirty="0"/>
                  <a:t>specifying an ordering for each preference list takes </a:t>
                </a:r>
                <a14:m>
                  <m:oMath xmlns:m="http://schemas.openxmlformats.org/officeDocument/2006/math">
                    <m:r>
                      <a:rPr lang="en-US" altLang="en-US" sz="2400" b="1" i="1" smtClean="0">
                        <a:solidFill>
                          <a:srgbClr val="0066CC"/>
                        </a:solidFill>
                        <a:latin typeface="Cambria Math" panose="02040503050406030204" pitchFamily="18" charset="0"/>
                      </a:rPr>
                      <m:t>𝒏</m:t>
                    </m:r>
                    <m:func>
                      <m:funcPr>
                        <m:ctrlPr>
                          <a:rPr lang="en-US" altLang="en-US" sz="2400" b="0" i="1" smtClean="0">
                            <a:solidFill>
                              <a:srgbClr val="0066CC"/>
                            </a:solidFill>
                            <a:latin typeface="Cambria Math" panose="02040503050406030204" pitchFamily="18" charset="0"/>
                          </a:rPr>
                        </m:ctrlPr>
                      </m:funcPr>
                      <m:fName>
                        <m:r>
                          <m:rPr>
                            <m:sty m:val="p"/>
                          </m:rPr>
                          <a:rPr lang="en-US" altLang="en-US" sz="2400" b="0" i="0" smtClean="0">
                            <a:solidFill>
                              <a:srgbClr val="0066CC"/>
                            </a:solidFill>
                            <a:latin typeface="Cambria Math" panose="02040503050406030204" pitchFamily="18" charset="0"/>
                          </a:rPr>
                          <m:t>log</m:t>
                        </m:r>
                      </m:fName>
                      <m:e>
                        <m:r>
                          <a:rPr lang="en-US" altLang="en-US" sz="2400" b="1" i="1" smtClean="0">
                            <a:solidFill>
                              <a:srgbClr val="0066CC"/>
                            </a:solidFill>
                            <a:latin typeface="Cambria Math" panose="02040503050406030204" pitchFamily="18" charset="0"/>
                          </a:rPr>
                          <m:t>𝒏</m:t>
                        </m:r>
                        <m:r>
                          <a:rPr lang="en-US" altLang="en-US" sz="2400" b="0" i="1" smtClean="0">
                            <a:solidFill>
                              <a:srgbClr val="0066CC"/>
                            </a:solidFill>
                            <a:latin typeface="Cambria Math" panose="02040503050406030204" pitchFamily="18" charset="0"/>
                          </a:rPr>
                          <m:t> </m:t>
                        </m:r>
                      </m:e>
                    </m:func>
                  </m:oMath>
                </a14:m>
                <a:r>
                  <a:rPr lang="en-US" altLang="en-US" sz="2400" dirty="0"/>
                  <a:t>bits</a:t>
                </a:r>
              </a:p>
              <a:p>
                <a:pPr lvl="3" eaLnBrk="1" hangingPunct="1">
                  <a:lnSpc>
                    <a:spcPct val="90000"/>
                  </a:lnSpc>
                </a:pPr>
                <a:endParaRPr lang="en-US" altLang="en-US" sz="1600" dirty="0"/>
              </a:p>
              <a:p>
                <a:pPr eaLnBrk="1" hangingPunct="1">
                  <a:lnSpc>
                    <a:spcPct val="90000"/>
                  </a:lnSpc>
                </a:pPr>
                <a:r>
                  <a:rPr lang="en-US" altLang="en-US" sz="2800" dirty="0"/>
                  <a:t>Brute force algorithm</a:t>
                </a:r>
              </a:p>
              <a:p>
                <a:pPr lvl="1" eaLnBrk="1" hangingPunct="1">
                  <a:lnSpc>
                    <a:spcPct val="90000"/>
                  </a:lnSpc>
                </a:pPr>
                <a:r>
                  <a:rPr lang="en-US" altLang="en-US" sz="2400" dirty="0"/>
                  <a:t>Try all </a:t>
                </a:r>
                <a14:m>
                  <m:oMath xmlns:m="http://schemas.openxmlformats.org/officeDocument/2006/math">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r>
                  <a:rPr lang="en-US" altLang="en-US" sz="2400" dirty="0"/>
                  <a:t> possible matchings</a:t>
                </a:r>
              </a:p>
              <a:p>
                <a:pPr lvl="3" eaLnBrk="1" hangingPunct="1">
                  <a:lnSpc>
                    <a:spcPct val="90000"/>
                  </a:lnSpc>
                </a:pPr>
                <a:endParaRPr lang="en-US" altLang="en-US" sz="1600" dirty="0"/>
              </a:p>
              <a:p>
                <a:pPr eaLnBrk="1" hangingPunct="1">
                  <a:lnSpc>
                    <a:spcPct val="90000"/>
                  </a:lnSpc>
                </a:pPr>
                <a:r>
                  <a:rPr lang="en-US" altLang="en-US" sz="2800" dirty="0"/>
                  <a:t>Gale-Shapley Algorithm</a:t>
                </a:r>
              </a:p>
              <a:p>
                <a:pPr lvl="1" eaLnBrk="1" hangingPunct="1">
                  <a:lnSpc>
                    <a:spcPct val="90000"/>
                  </a:lnSpc>
                </a:pPr>
                <a14:m>
                  <m:oMath xmlns:m="http://schemas.openxmlformats.org/officeDocument/2006/math">
                    <m:r>
                      <a:rPr lang="en-US" altLang="en-US" sz="2400" b="1" i="1" dirty="0" smtClean="0">
                        <a:solidFill>
                          <a:srgbClr val="0066CC"/>
                        </a:solidFill>
                        <a:latin typeface="Cambria Math" panose="02040503050406030204" pitchFamily="18" charset="0"/>
                      </a:rPr>
                      <m:t>𝒏</m:t>
                    </m:r>
                    <m:r>
                      <a:rPr lang="en-US" altLang="en-US" sz="2400" b="1" i="1" baseline="30000" dirty="0">
                        <a:solidFill>
                          <a:srgbClr val="0066CC"/>
                        </a:solidFill>
                        <a:latin typeface="Cambria Math" panose="02040503050406030204" pitchFamily="18" charset="0"/>
                      </a:rPr>
                      <m:t>𝟐</m:t>
                    </m:r>
                    <m:r>
                      <a:rPr lang="en-US" altLang="en-US" sz="2400" i="1" dirty="0">
                        <a:latin typeface="Cambria Math" panose="02040503050406030204" pitchFamily="18" charset="0"/>
                      </a:rPr>
                      <m:t> </m:t>
                    </m:r>
                  </m:oMath>
                </a14:m>
                <a:r>
                  <a:rPr lang="en-US" altLang="en-US" sz="2400" dirty="0"/>
                  <a:t>iterations.  Can have constant time per iteration as follows …</a:t>
                </a:r>
              </a:p>
            </p:txBody>
          </p:sp>
        </mc:Choice>
        <mc:Fallback>
          <p:sp>
            <p:nvSpPr>
              <p:cNvPr id="17412" name="Rectangle 3"/>
              <p:cNvSpPr>
                <a:spLocks noGrp="1" noRot="1" noChangeAspect="1" noMove="1" noResize="1" noEditPoints="1" noAdjustHandles="1" noChangeArrowheads="1" noChangeShapeType="1" noTextEdit="1"/>
              </p:cNvSpPr>
              <p:nvPr>
                <p:ph type="body" idx="1"/>
              </p:nvPr>
            </p:nvSpPr>
            <p:spPr>
              <a:xfrm>
                <a:off x="628650" y="1595646"/>
                <a:ext cx="10700200" cy="5200045"/>
              </a:xfrm>
              <a:blipFill>
                <a:blip r:embed="rId3"/>
                <a:stretch>
                  <a:fillRect l="-1026" t="-199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208803E-BD43-4321-A1B3-8280B709AFA0}"/>
              </a:ext>
            </a:extLst>
          </p:cNvPr>
          <p:cNvSpPr>
            <a:spLocks noGrp="1"/>
          </p:cNvSpPr>
          <p:nvPr>
            <p:ph type="sldNum" sz="quarter" idx="12"/>
          </p:nvPr>
        </p:nvSpPr>
        <p:spPr/>
        <p:txBody>
          <a:bodyPr/>
          <a:lstStyle/>
          <a:p>
            <a:fld id="{859767C1-1CFC-4BF3-A3D8-E4104FCBBC17}" type="slidenum">
              <a:rPr lang="en-US" smtClean="0"/>
              <a:t>17</a:t>
            </a:fld>
            <a:endParaRPr lang="en-US" dirty="0"/>
          </a:p>
        </p:txBody>
      </p:sp>
    </p:spTree>
    <p:extLst>
      <p:ext uri="{BB962C8B-B14F-4D97-AF65-F5344CB8AC3E}">
        <p14:creationId xmlns:p14="http://schemas.microsoft.com/office/powerpoint/2010/main" val="349944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EDE1E-B987-AE4A-B6F2-312057DE564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Rectangle 2">
                <a:extLst>
                  <a:ext uri="{FF2B5EF4-FFF2-40B4-BE49-F238E27FC236}">
                    <a16:creationId xmlns:a16="http://schemas.microsoft.com/office/drawing/2014/main" id="{7506E9F8-C36D-A84C-5336-AFE83CCDD576}"/>
                  </a:ext>
                </a:extLst>
              </p:cNvPr>
              <p:cNvSpPr>
                <a:spLocks noGrp="1" noChangeArrowheads="1"/>
              </p:cNvSpPr>
              <p:nvPr>
                <p:ph type="title"/>
              </p:nvPr>
            </p:nvSpPr>
            <p:spPr/>
            <p:txBody>
              <a:bodyPr/>
              <a:lstStyle/>
              <a:p>
                <a:pPr eaLnBrk="1" hangingPunct="1"/>
                <a:r>
                  <a:rPr lang="en-US" altLang="en-US" dirty="0"/>
                  <a:t>Getting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𝑛</m:t>
                        </m:r>
                      </m:e>
                      <m:sup>
                        <m:r>
                          <a:rPr lang="en-US" altLang="en-US" b="0" i="1" smtClean="0">
                            <a:latin typeface="Cambria Math" panose="02040503050406030204" pitchFamily="18" charset="0"/>
                          </a:rPr>
                          <m:t>2</m:t>
                        </m:r>
                      </m:sup>
                    </m:sSup>
                  </m:oMath>
                </a14:m>
                <a:r>
                  <a:rPr lang="en-US" altLang="en-US" dirty="0"/>
                  <a:t> running time</a:t>
                </a:r>
              </a:p>
            </p:txBody>
          </p:sp>
        </mc:Choice>
        <mc:Fallback>
          <p:sp>
            <p:nvSpPr>
              <p:cNvPr id="12291" name="Rectangle 2">
                <a:extLst>
                  <a:ext uri="{FF2B5EF4-FFF2-40B4-BE49-F238E27FC236}">
                    <a16:creationId xmlns:a16="http://schemas.microsoft.com/office/drawing/2014/main" id="{7506E9F8-C36D-A84C-5336-AFE83CCDD576}"/>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92" name="Rectangle 4">
                <a:extLst>
                  <a:ext uri="{FF2B5EF4-FFF2-40B4-BE49-F238E27FC236}">
                    <a16:creationId xmlns:a16="http://schemas.microsoft.com/office/drawing/2014/main" id="{F284A005-1A02-9D2C-70C3-C5AD8CE37CF7}"/>
                  </a:ext>
                </a:extLst>
              </p:cNvPr>
              <p:cNvSpPr>
                <a:spLocks noGrp="1" noChangeArrowheads="1"/>
              </p:cNvSpPr>
              <p:nvPr>
                <p:ph type="body" idx="1"/>
              </p:nvPr>
            </p:nvSpPr>
            <p:spPr>
              <a:xfrm>
                <a:off x="628650" y="1354579"/>
                <a:ext cx="10287506" cy="5200045"/>
              </a:xfrm>
            </p:spPr>
            <p:txBody>
              <a:bodyPr/>
              <a:lstStyle/>
              <a:p>
                <a:pPr marL="0" indent="0" eaLnBrk="1" hangingPunct="1">
                  <a:buNone/>
                </a:pPr>
                <a:r>
                  <a:rPr lang="en-US" altLang="en-US" sz="2400" dirty="0"/>
                  <a:t>We know that the while loop can have up to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oMath>
                </a14:m>
                <a:r>
                  <a:rPr lang="en-US" altLang="en-US" sz="2400" dirty="0"/>
                  <a:t> iterations, so what do we need to get a running time of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oMath>
                </a14:m>
                <a:r>
                  <a:rPr lang="en-US" altLang="en-US" sz="2400" dirty="0"/>
                  <a:t>?</a:t>
                </a:r>
              </a:p>
              <a:p>
                <a:pPr marL="0" indent="0" eaLnBrk="1" hangingPunct="1">
                  <a:buNone/>
                </a:pPr>
                <a:r>
                  <a:rPr lang="en-US" altLang="en-US" sz="2400" dirty="0"/>
                  <a:t>	Each iteration is constant time.</a:t>
                </a:r>
              </a:p>
            </p:txBody>
          </p:sp>
        </mc:Choice>
        <mc:Fallback>
          <p:sp>
            <p:nvSpPr>
              <p:cNvPr id="12292" name="Rectangle 4">
                <a:extLst>
                  <a:ext uri="{FF2B5EF4-FFF2-40B4-BE49-F238E27FC236}">
                    <a16:creationId xmlns:a16="http://schemas.microsoft.com/office/drawing/2014/main" id="{F284A005-1A02-9D2C-70C3-C5AD8CE37CF7}"/>
                  </a:ext>
                </a:extLst>
              </p:cNvPr>
              <p:cNvSpPr>
                <a:spLocks noGrp="1" noRot="1" noChangeAspect="1" noMove="1" noResize="1" noEditPoints="1" noAdjustHandles="1" noChangeArrowheads="1" noChangeShapeType="1" noTextEdit="1"/>
              </p:cNvSpPr>
              <p:nvPr>
                <p:ph type="body" idx="1"/>
              </p:nvPr>
            </p:nvSpPr>
            <p:spPr>
              <a:xfrm>
                <a:off x="628650" y="1354579"/>
                <a:ext cx="10287506" cy="5200045"/>
              </a:xfrm>
              <a:blipFill>
                <a:blip r:embed="rId4"/>
                <a:stretch>
                  <a:fillRect l="-889" t="-1641" r="-948"/>
                </a:stretch>
              </a:blipFill>
            </p:spPr>
            <p:txBody>
              <a:bodyPr/>
              <a:lstStyle/>
              <a:p>
                <a:r>
                  <a:rPr lang="en-US">
                    <a:noFill/>
                  </a:rPr>
                  <a:t> </a:t>
                </a:r>
              </a:p>
            </p:txBody>
          </p:sp>
        </mc:Fallback>
      </mc:AlternateContent>
      <p:sp>
        <p:nvSpPr>
          <p:cNvPr id="12293" name="Text Box 5">
            <a:extLst>
              <a:ext uri="{FF2B5EF4-FFF2-40B4-BE49-F238E27FC236}">
                <a16:creationId xmlns:a16="http://schemas.microsoft.com/office/drawing/2014/main" id="{FF8735A1-6F47-D1C9-DB9C-21EEFFC0FDA0}"/>
              </a:ext>
            </a:extLst>
          </p:cNvPr>
          <p:cNvSpPr txBox="1">
            <a:spLocks noChangeArrowheads="1"/>
          </p:cNvSpPr>
          <p:nvPr/>
        </p:nvSpPr>
        <p:spPr bwMode="auto">
          <a:xfrm>
            <a:off x="1190452" y="2878689"/>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2" name="Slide Number Placeholder 1">
            <a:extLst>
              <a:ext uri="{FF2B5EF4-FFF2-40B4-BE49-F238E27FC236}">
                <a16:creationId xmlns:a16="http://schemas.microsoft.com/office/drawing/2014/main" id="{8C889E88-846E-2E42-E576-DA55A64DE06D}"/>
              </a:ext>
            </a:extLst>
          </p:cNvPr>
          <p:cNvSpPr>
            <a:spLocks noGrp="1"/>
          </p:cNvSpPr>
          <p:nvPr>
            <p:ph type="sldNum" sz="quarter" idx="12"/>
          </p:nvPr>
        </p:nvSpPr>
        <p:spPr/>
        <p:txBody>
          <a:bodyPr/>
          <a:lstStyle/>
          <a:p>
            <a:fld id="{859767C1-1CFC-4BF3-A3D8-E4104FCBBC17}" type="slidenum">
              <a:rPr lang="en-US" smtClean="0"/>
              <a:t>18</a:t>
            </a:fld>
            <a:endParaRPr lang="en-US"/>
          </a:p>
        </p:txBody>
      </p:sp>
    </p:spTree>
    <p:extLst>
      <p:ext uri="{BB962C8B-B14F-4D97-AF65-F5344CB8AC3E}">
        <p14:creationId xmlns:p14="http://schemas.microsoft.com/office/powerpoint/2010/main" val="304980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animEffect transition="in" filter="fade">
                                      <p:cBhvr>
                                        <p:cTn id="7" dur="500"/>
                                        <p:tgtEl>
                                          <p:spTgt spid="1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a:t>Efficient Implementation</a:t>
            </a:r>
          </a:p>
        </p:txBody>
      </p:sp>
      <mc:AlternateContent xmlns:mc="http://schemas.openxmlformats.org/markup-compatibility/2006">
        <mc:Choice xmlns:a14="http://schemas.microsoft.com/office/drawing/2010/main" Requires="a14">
          <p:sp>
            <p:nvSpPr>
              <p:cNvPr id="18436" name="Rectangle 3"/>
              <p:cNvSpPr>
                <a:spLocks noGrp="1" noChangeArrowheads="1"/>
              </p:cNvSpPr>
              <p:nvPr>
                <p:ph type="body" idx="1"/>
              </p:nvPr>
            </p:nvSpPr>
            <p:spPr>
              <a:xfrm>
                <a:off x="628649" y="1745275"/>
                <a:ext cx="9502579" cy="5200045"/>
              </a:xfrm>
            </p:spPr>
            <p:txBody>
              <a:bodyPr/>
              <a:lstStyle/>
              <a:p>
                <a:pPr marL="0" indent="0" eaLnBrk="1" hangingPunct="1">
                  <a:lnSpc>
                    <a:spcPct val="80000"/>
                  </a:lnSpc>
                  <a:buNone/>
                </a:pPr>
                <a:r>
                  <a:rPr lang="en-US" altLang="en-US" sz="2000" dirty="0"/>
                  <a:t>How do we get the </a:t>
                </a:r>
                <a14:m>
                  <m:oMath xmlns:m="http://schemas.openxmlformats.org/officeDocument/2006/math">
                    <m:r>
                      <a:rPr lang="en-US" altLang="en-US" sz="2000" b="0" i="1" dirty="0" smtClean="0">
                        <a:solidFill>
                          <a:srgbClr val="0066CC"/>
                        </a:solidFill>
                        <a:latin typeface="Cambria Math" panose="02040503050406030204" pitchFamily="18" charset="0"/>
                      </a:rPr>
                      <m:t>𝑂</m:t>
                    </m:r>
                    <m:r>
                      <a:rPr lang="en-US" altLang="en-US" sz="2000"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𝒏</m:t>
                    </m:r>
                    <m:r>
                      <a:rPr lang="en-US" altLang="en-US" sz="2000" b="1" i="1" baseline="30000" dirty="0">
                        <a:solidFill>
                          <a:srgbClr val="0066CC"/>
                        </a:solidFill>
                        <a:latin typeface="Cambria Math" panose="02040503050406030204" pitchFamily="18" charset="0"/>
                      </a:rPr>
                      <m:t>𝟐</m:t>
                    </m:r>
                    <m:r>
                      <a:rPr lang="en-US" altLang="en-US" sz="2000" i="1" dirty="0">
                        <a:solidFill>
                          <a:srgbClr val="0066CC"/>
                        </a:solidFill>
                        <a:latin typeface="Cambria Math" panose="02040503050406030204" pitchFamily="18" charset="0"/>
                      </a:rPr>
                      <m:t>) </m:t>
                    </m:r>
                  </m:oMath>
                </a14:m>
                <a:r>
                  <a:rPr lang="en-US" altLang="en-US" sz="2000" dirty="0"/>
                  <a:t>time implementation?</a:t>
                </a:r>
              </a:p>
              <a:p>
                <a:pPr lvl="1" eaLnBrk="1" hangingPunct="1">
                  <a:lnSpc>
                    <a:spcPct val="80000"/>
                  </a:lnSpc>
                </a:pPr>
                <a:endParaRPr lang="en-US" altLang="en-US" sz="1100" dirty="0"/>
              </a:p>
              <a:p>
                <a:pPr marL="0" indent="0" eaLnBrk="1" hangingPunct="1">
                  <a:lnSpc>
                    <a:spcPct val="80000"/>
                  </a:lnSpc>
                  <a:buNone/>
                </a:pPr>
                <a:r>
                  <a:rPr lang="en-US" altLang="en-US" sz="2000" b="1" dirty="0"/>
                  <a:t>Input:</a:t>
                </a:r>
                <a:r>
                  <a:rPr lang="en-US" altLang="en-US" sz="2000" dirty="0"/>
                  <a:t> Representing members of the two groups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a:t>
                </a:r>
                <a14:m>
                  <m:oMath xmlns:m="http://schemas.openxmlformats.org/officeDocument/2006/math">
                    <m:r>
                      <a:rPr lang="en-US" altLang="en-US" sz="2000" b="1" i="1" dirty="0" smtClean="0">
                        <a:solidFill>
                          <a:srgbClr val="0066CC"/>
                        </a:solidFill>
                        <a:latin typeface="Cambria Math" panose="02040503050406030204" pitchFamily="18" charset="0"/>
                      </a:rPr>
                      <m:t>𝑹</m:t>
                    </m:r>
                  </m:oMath>
                </a14:m>
                <a:r>
                  <a:rPr lang="en-US" altLang="en-US" sz="2000" dirty="0"/>
                  <a:t> and their preferences:</a:t>
                </a:r>
              </a:p>
              <a:p>
                <a:pPr lvl="1">
                  <a:lnSpc>
                    <a:spcPct val="80000"/>
                  </a:lnSpc>
                </a:pPr>
                <a:r>
                  <a:rPr lang="en-US" altLang="en-US" sz="2000" dirty="0"/>
                  <a:t>Assume elements of </a:t>
                </a:r>
                <a14:m>
                  <m:oMath xmlns:m="http://schemas.openxmlformats.org/officeDocument/2006/math">
                    <m:r>
                      <a:rPr lang="en-US" altLang="en-US" sz="2000" b="1" i="1" dirty="0">
                        <a:solidFill>
                          <a:srgbClr val="0066CC"/>
                        </a:solidFill>
                        <a:latin typeface="Cambria Math" panose="02040503050406030204" pitchFamily="18" charset="0"/>
                      </a:rPr>
                      <m:t>𝑷</m:t>
                    </m:r>
                  </m:oMath>
                </a14:m>
                <a:r>
                  <a:rPr lang="en-US" altLang="en-US" sz="2000" dirty="0"/>
                  <a:t> (proposers) are numbered </a:t>
                </a:r>
                <a14:m>
                  <m:oMath xmlns:m="http://schemas.openxmlformats.org/officeDocument/2006/math">
                    <m:r>
                      <a:rPr lang="en-US" altLang="en-US" sz="2000" b="1" i="1" dirty="0" smtClean="0">
                        <a:solidFill>
                          <a:srgbClr val="0066CC"/>
                        </a:solidFill>
                        <a:latin typeface="Cambria Math" panose="02040503050406030204" pitchFamily="18" charset="0"/>
                      </a:rPr>
                      <m:t>𝟏</m:t>
                    </m:r>
                    <m:r>
                      <a:rPr lang="en-US" altLang="en-US" sz="2000"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𝒏</m:t>
                    </m:r>
                  </m:oMath>
                </a14:m>
                <a:r>
                  <a:rPr lang="en-US" altLang="en-US" sz="2000" dirty="0"/>
                  <a:t>.</a:t>
                </a:r>
              </a:p>
              <a:p>
                <a:pPr lvl="1">
                  <a:lnSpc>
                    <a:spcPct val="80000"/>
                  </a:lnSpc>
                </a:pPr>
                <a:r>
                  <a:rPr lang="en-US" altLang="en-US" sz="2000" dirty="0"/>
                  <a:t>Assume elements of </a:t>
                </a:r>
                <a14:m>
                  <m:oMath xmlns:m="http://schemas.openxmlformats.org/officeDocument/2006/math">
                    <m:r>
                      <a:rPr lang="en-US" altLang="en-US" sz="2000" b="1" i="1" dirty="0">
                        <a:solidFill>
                          <a:srgbClr val="0066CC"/>
                        </a:solidFill>
                        <a:latin typeface="Cambria Math" panose="02040503050406030204" pitchFamily="18" charset="0"/>
                      </a:rPr>
                      <m:t>𝑹</m:t>
                    </m:r>
                  </m:oMath>
                </a14:m>
                <a:r>
                  <a:rPr lang="en-US" altLang="en-US" sz="2000" dirty="0"/>
                  <a:t> (receivers) are numbered </a:t>
                </a:r>
                <a14:m>
                  <m:oMath xmlns:m="http://schemas.openxmlformats.org/officeDocument/2006/math">
                    <m:sSup>
                      <m:sSupPr>
                        <m:ctrlPr>
                          <a:rPr lang="en-US" altLang="en-US" sz="2000" b="1" i="1" dirty="0" smtClean="0">
                            <a:solidFill>
                              <a:srgbClr val="0066CC"/>
                            </a:solidFill>
                            <a:latin typeface="Cambria Math" panose="02040503050406030204" pitchFamily="18" charset="0"/>
                          </a:rPr>
                        </m:ctrlPr>
                      </m:sSupPr>
                      <m:e>
                        <m:r>
                          <a:rPr lang="en-US" altLang="en-US" sz="2000" b="1" i="1" dirty="0" smtClean="0">
                            <a:solidFill>
                              <a:srgbClr val="0066CC"/>
                            </a:solidFill>
                            <a:latin typeface="Cambria Math" panose="02040503050406030204" pitchFamily="18" charset="0"/>
                          </a:rPr>
                          <m:t>𝟏</m:t>
                        </m:r>
                      </m:e>
                      <m:sup>
                        <m:r>
                          <a:rPr lang="en-US" altLang="en-US" sz="2000" b="1" i="1" dirty="0" smtClean="0">
                            <a:solidFill>
                              <a:srgbClr val="0066CC"/>
                            </a:solidFill>
                            <a:latin typeface="Cambria Math" panose="02040503050406030204" pitchFamily="18" charset="0"/>
                          </a:rPr>
                          <m:t>′</m:t>
                        </m:r>
                      </m:sup>
                    </m:sSup>
                    <m:r>
                      <a:rPr lang="en-US" altLang="en-US" sz="2000" i="1" dirty="0">
                        <a:solidFill>
                          <a:srgbClr val="0066CC"/>
                        </a:solidFill>
                        <a:latin typeface="Cambria Math" panose="02040503050406030204" pitchFamily="18" charset="0"/>
                      </a:rPr>
                      <m:t>, …, </m:t>
                    </m:r>
                    <m:sSup>
                      <m:sSupPr>
                        <m:ctrlPr>
                          <a:rPr lang="en-US" altLang="en-US" sz="2000" b="1" i="1" dirty="0" smtClean="0">
                            <a:solidFill>
                              <a:srgbClr val="0066CC"/>
                            </a:solidFill>
                            <a:latin typeface="Cambria Math" panose="02040503050406030204" pitchFamily="18" charset="0"/>
                          </a:rPr>
                        </m:ctrlPr>
                      </m:sSupPr>
                      <m:e>
                        <m:r>
                          <a:rPr lang="en-US" altLang="en-US" sz="2000" b="1" i="1" dirty="0">
                            <a:solidFill>
                              <a:srgbClr val="0066CC"/>
                            </a:solidFill>
                            <a:latin typeface="Cambria Math" panose="02040503050406030204" pitchFamily="18" charset="0"/>
                          </a:rPr>
                          <m:t>𝒏</m:t>
                        </m:r>
                      </m:e>
                      <m:sup>
                        <m:r>
                          <a:rPr lang="en-US" altLang="en-US" sz="2000" b="1" i="1" dirty="0" smtClean="0">
                            <a:solidFill>
                              <a:srgbClr val="0066CC"/>
                            </a:solidFill>
                            <a:latin typeface="Cambria Math" panose="02040503050406030204" pitchFamily="18" charset="0"/>
                          </a:rPr>
                          <m:t>′</m:t>
                        </m:r>
                      </m:sup>
                    </m:sSup>
                  </m:oMath>
                </a14:m>
                <a:r>
                  <a:rPr lang="en-US" altLang="en-US" sz="2000" dirty="0"/>
                  <a:t>.</a:t>
                </a:r>
              </a:p>
              <a:p>
                <a:pPr lvl="1">
                  <a:lnSpc>
                    <a:spcPct val="80000"/>
                  </a:lnSpc>
                </a:pPr>
                <a:r>
                  <a:rPr lang="en-US" altLang="en-US" sz="2000" dirty="0"/>
                  <a:t>For each proposer, a list/array of the </a:t>
                </a:r>
                <a14:m>
                  <m:oMath xmlns:m="http://schemas.openxmlformats.org/officeDocument/2006/math">
                    <m:r>
                      <a:rPr lang="en-US" altLang="en-US" sz="2000" b="1" i="1" dirty="0" smtClean="0">
                        <a:solidFill>
                          <a:srgbClr val="0066CC"/>
                        </a:solidFill>
                        <a:latin typeface="Cambria Math" panose="02040503050406030204" pitchFamily="18" charset="0"/>
                      </a:rPr>
                      <m:t>𝒏</m:t>
                    </m:r>
                  </m:oMath>
                </a14:m>
                <a:r>
                  <a:rPr lang="en-US" altLang="en-US" sz="2000" dirty="0"/>
                  <a:t> receivers, ordered by preference.</a:t>
                </a:r>
              </a:p>
              <a:p>
                <a:pPr lvl="1">
                  <a:lnSpc>
                    <a:spcPct val="80000"/>
                  </a:lnSpc>
                </a:pPr>
                <a:r>
                  <a:rPr lang="en-US" altLang="en-US" sz="2000" dirty="0"/>
                  <a:t>For each receiver, a list/array of the </a:t>
                </a:r>
                <a14:m>
                  <m:oMath xmlns:m="http://schemas.openxmlformats.org/officeDocument/2006/math">
                    <m:r>
                      <a:rPr lang="en-US" altLang="en-US" sz="2000" b="1" i="1" dirty="0">
                        <a:solidFill>
                          <a:srgbClr val="0066CC"/>
                        </a:solidFill>
                        <a:latin typeface="Cambria Math" panose="02040503050406030204" pitchFamily="18" charset="0"/>
                      </a:rPr>
                      <m:t>𝒏</m:t>
                    </m:r>
                  </m:oMath>
                </a14:m>
                <a:r>
                  <a:rPr lang="en-US" altLang="en-US" sz="2000" dirty="0"/>
                  <a:t> proposers, ordered by preference.</a:t>
                </a:r>
              </a:p>
              <a:p>
                <a:pPr lvl="1" eaLnBrk="1" hangingPunct="1">
                  <a:lnSpc>
                    <a:spcPct val="80000"/>
                  </a:lnSpc>
                </a:pPr>
                <a:endParaRPr lang="en-US" altLang="en-US" sz="600" dirty="0"/>
              </a:p>
              <a:p>
                <a:pPr marL="0" indent="0" eaLnBrk="1" hangingPunct="1">
                  <a:lnSpc>
                    <a:spcPct val="80000"/>
                  </a:lnSpc>
                  <a:buNone/>
                </a:pPr>
                <a:r>
                  <a:rPr lang="en-US" altLang="en-US" sz="2000" b="1" dirty="0"/>
                  <a:t>The matching:</a:t>
                </a:r>
              </a:p>
              <a:p>
                <a:pPr lvl="1" eaLnBrk="1" hangingPunct="1">
                  <a:lnSpc>
                    <a:spcPct val="80000"/>
                  </a:lnSpc>
                </a:pPr>
                <a:r>
                  <a:rPr lang="en-US" altLang="en-US" sz="2000" dirty="0"/>
                  <a:t>Maintain two arrays </a:t>
                </a:r>
                <a:r>
                  <a:rPr lang="en-US" altLang="en-US" sz="2000" b="1" dirty="0">
                    <a:solidFill>
                      <a:srgbClr val="0066CC"/>
                    </a:solidFill>
                  </a:rPr>
                  <a:t>match</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solidFill>
                      <a:srgbClr val="0066CC"/>
                    </a:solidFill>
                  </a:rPr>
                  <a:t>]</a:t>
                </a:r>
                <a:r>
                  <a:rPr lang="en-US" altLang="en-US" sz="2000" dirty="0"/>
                  <a:t>, and </a:t>
                </a:r>
                <a:r>
                  <a:rPr lang="en-US" altLang="en-US" sz="2000" b="1" dirty="0">
                    <a:solidFill>
                      <a:srgbClr val="0066CC"/>
                    </a:solidFill>
                  </a:rPr>
                  <a:t>match’</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solidFill>
                      <a:srgbClr val="0066CC"/>
                    </a:solidFill>
                  </a:rPr>
                  <a:t>]</a:t>
                </a:r>
                <a:r>
                  <a:rPr lang="en-US" altLang="en-US" sz="2000" dirty="0"/>
                  <a:t>.</a:t>
                </a:r>
              </a:p>
              <a:p>
                <a:pPr lvl="2" eaLnBrk="1" hangingPunct="1">
                  <a:lnSpc>
                    <a:spcPct val="80000"/>
                  </a:lnSpc>
                </a:pPr>
                <a:r>
                  <a:rPr lang="en-US" altLang="en-US" sz="2000" dirty="0"/>
                  <a:t>set entry to </a:t>
                </a:r>
                <a:r>
                  <a:rPr lang="en-US" altLang="en-US" sz="2000" b="1" dirty="0">
                    <a:solidFill>
                      <a:srgbClr val="0066CC"/>
                    </a:solidFill>
                    <a:sym typeface="Symbol" panose="05050102010706020507" pitchFamily="18" charset="2"/>
                  </a:rPr>
                  <a:t>0</a:t>
                </a:r>
                <a:r>
                  <a:rPr lang="en-US" altLang="en-US" sz="2000" dirty="0"/>
                  <a:t> if </a:t>
                </a:r>
                <a:r>
                  <a:rPr lang="en-US" altLang="en-US" sz="2000" dirty="0">
                    <a:solidFill>
                      <a:srgbClr val="C00000"/>
                    </a:solidFill>
                  </a:rPr>
                  <a:t>free</a:t>
                </a:r>
              </a:p>
              <a:p>
                <a:pPr lvl="2" eaLnBrk="1" hangingPunct="1">
                  <a:lnSpc>
                    <a:spcPct val="80000"/>
                  </a:lnSpc>
                </a:pPr>
                <a:r>
                  <a:rPr lang="en-US" altLang="en-US" sz="2000" dirty="0"/>
                  <a:t>if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matched to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then </a:t>
                </a:r>
                <a:r>
                  <a:rPr lang="en-US" altLang="en-US" sz="2000" b="1" dirty="0">
                    <a:solidFill>
                      <a:srgbClr val="0066CC"/>
                    </a:solidFill>
                  </a:rPr>
                  <a:t>match</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solidFill>
                      <a:srgbClr val="0066CC"/>
                    </a:solidFill>
                    <a:latin typeface="Courier New" panose="02070309020205020404" pitchFamily="49" charset="0"/>
                    <a:sym typeface="Symbol" panose="05050102010706020507" pitchFamily="18" charset="2"/>
                  </a:rPr>
                  <a:t> </a:t>
                </a:r>
                <a:r>
                  <a:rPr lang="en-US" altLang="en-US" sz="2000" dirty="0"/>
                  <a:t>and </a:t>
                </a:r>
                <a:r>
                  <a:rPr lang="en-US" altLang="en-US" sz="2000" b="1" dirty="0">
                    <a:solidFill>
                      <a:srgbClr val="0066CC"/>
                    </a:solidFill>
                  </a:rPr>
                  <a:t>match’</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endParaRPr lang="en-US" altLang="en-US" sz="2000" b="1" dirty="0">
                  <a:solidFill>
                    <a:srgbClr val="0066CC"/>
                  </a:solidFill>
                  <a:sym typeface="Symbol" panose="05050102010706020507" pitchFamily="18" charset="2"/>
                </a:endParaRPr>
              </a:p>
              <a:p>
                <a:pPr lvl="1" eaLnBrk="1" hangingPunct="1">
                  <a:lnSpc>
                    <a:spcPct val="80000"/>
                  </a:lnSpc>
                </a:pPr>
                <a:endParaRPr lang="en-US" altLang="en-US" sz="600" dirty="0"/>
              </a:p>
              <a:p>
                <a:pPr marL="0" indent="0" eaLnBrk="1" hangingPunct="1">
                  <a:lnSpc>
                    <a:spcPct val="80000"/>
                  </a:lnSpc>
                  <a:buNone/>
                </a:pPr>
                <a:r>
                  <a:rPr lang="en-US" altLang="en-US" sz="2000" b="1" dirty="0"/>
                  <a:t>Making proposals:</a:t>
                </a:r>
              </a:p>
              <a:p>
                <a:pPr lvl="1">
                  <a:lnSpc>
                    <a:spcPct val="80000"/>
                  </a:lnSpc>
                </a:pPr>
                <a:r>
                  <a:rPr lang="en-US" altLang="en-US" sz="2000" dirty="0"/>
                  <a:t>Maintain a list of </a:t>
                </a:r>
                <a:r>
                  <a:rPr lang="en-US" altLang="en-US" sz="2000" dirty="0">
                    <a:solidFill>
                      <a:srgbClr val="C00000"/>
                    </a:solidFill>
                  </a:rPr>
                  <a:t>free</a:t>
                </a:r>
                <a:r>
                  <a:rPr lang="en-US" altLang="en-US" sz="2000" dirty="0"/>
                  <a:t> proposers, e.g., in a queue.</a:t>
                </a:r>
              </a:p>
              <a:p>
                <a:pPr lvl="1" eaLnBrk="1" hangingPunct="1">
                  <a:lnSpc>
                    <a:spcPct val="80000"/>
                  </a:lnSpc>
                </a:pPr>
                <a:r>
                  <a:rPr lang="en-US" altLang="en-US" sz="2000" dirty="0"/>
                  <a:t>Maintain an array </a:t>
                </a:r>
                <a:r>
                  <a:rPr lang="en-US" altLang="en-US" sz="2000" b="1" dirty="0">
                    <a:solidFill>
                      <a:srgbClr val="0066CC"/>
                    </a:solidFill>
                  </a:rPr>
                  <a:t>count</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solidFill>
                      <a:srgbClr val="0066CC"/>
                    </a:solidFill>
                  </a:rPr>
                  <a:t>] </a:t>
                </a:r>
                <a:r>
                  <a:rPr lang="en-US" altLang="en-US" sz="2000" dirty="0"/>
                  <a:t>that counts the number of proposals already made by proposer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a:t>
                </a:r>
              </a:p>
            </p:txBody>
          </p:sp>
        </mc:Choice>
        <mc:Fallback>
          <p:sp>
            <p:nvSpPr>
              <p:cNvPr id="18436" name="Rectangle 3"/>
              <p:cNvSpPr>
                <a:spLocks noGrp="1" noRot="1" noChangeAspect="1" noMove="1" noResize="1" noEditPoints="1" noAdjustHandles="1" noChangeArrowheads="1" noChangeShapeType="1" noTextEdit="1"/>
              </p:cNvSpPr>
              <p:nvPr>
                <p:ph type="body" idx="1"/>
              </p:nvPr>
            </p:nvSpPr>
            <p:spPr>
              <a:xfrm>
                <a:off x="628649" y="1745275"/>
                <a:ext cx="9502579" cy="5200045"/>
              </a:xfrm>
              <a:blipFill>
                <a:blip r:embed="rId3"/>
                <a:stretch>
                  <a:fillRect l="-641" t="-164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FB40719-6219-4272-B660-483666009FD5}"/>
              </a:ext>
            </a:extLst>
          </p:cNvPr>
          <p:cNvSpPr>
            <a:spLocks noGrp="1"/>
          </p:cNvSpPr>
          <p:nvPr>
            <p:ph type="sldNum" sz="quarter" idx="12"/>
          </p:nvPr>
        </p:nvSpPr>
        <p:spPr/>
        <p:txBody>
          <a:bodyPr/>
          <a:lstStyle/>
          <a:p>
            <a:fld id="{859767C1-1CFC-4BF3-A3D8-E4104FCBBC17}" type="slidenum">
              <a:rPr lang="en-US" smtClean="0"/>
              <a:t>19</a:t>
            </a:fld>
            <a:endParaRPr lang="en-US"/>
          </a:p>
        </p:txBody>
      </p:sp>
    </p:spTree>
    <p:extLst>
      <p:ext uri="{BB962C8B-B14F-4D97-AF65-F5344CB8AC3E}">
        <p14:creationId xmlns:p14="http://schemas.microsoft.com/office/powerpoint/2010/main" val="256241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C1E4-A83B-8322-8C34-2274594E3102}"/>
              </a:ext>
            </a:extLst>
          </p:cNvPr>
          <p:cNvSpPr>
            <a:spLocks noGrp="1"/>
          </p:cNvSpPr>
          <p:nvPr>
            <p:ph type="title"/>
          </p:nvPr>
        </p:nvSpPr>
        <p:spPr/>
        <p:txBody>
          <a:bodyPr/>
          <a:lstStyle/>
          <a:p>
            <a:r>
              <a:rPr lang="en-US" dirty="0"/>
              <a:t>Simplification: Stable Matching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2B4BD9-2D67-4EE3-4816-B4C3298C8AF2}"/>
                  </a:ext>
                </a:extLst>
              </p:cNvPr>
              <p:cNvSpPr>
                <a:spLocks noGrp="1"/>
              </p:cNvSpPr>
              <p:nvPr>
                <p:ph idx="1"/>
              </p:nvPr>
            </p:nvSpPr>
            <p:spPr/>
            <p:txBody>
              <a:bodyPr/>
              <a:lstStyle/>
              <a:p>
                <a:pPr marL="0" indent="0" eaLnBrk="1" hangingPunct="1">
                  <a:lnSpc>
                    <a:spcPct val="80000"/>
                  </a:lnSpc>
                  <a:buNone/>
                </a:pPr>
                <a:r>
                  <a:rPr lang="en-US" altLang="en-US" sz="2800" b="1" dirty="0">
                    <a:solidFill>
                      <a:srgbClr val="695082"/>
                    </a:solidFill>
                  </a:rPr>
                  <a:t>Goal:</a:t>
                </a:r>
                <a:r>
                  <a:rPr lang="en-US" altLang="en-US" sz="2800" dirty="0"/>
                  <a:t>  </a:t>
                </a:r>
                <a:r>
                  <a:rPr lang="en-US" altLang="en-US" sz="2400" dirty="0"/>
                  <a:t>Given two groups of </a:t>
                </a:r>
                <a14:m>
                  <m:oMath xmlns:m="http://schemas.openxmlformats.org/officeDocument/2006/math">
                    <m:r>
                      <a:rPr lang="en-US" altLang="en-US" sz="2400" b="1" i="1" dirty="0" smtClean="0">
                        <a:solidFill>
                          <a:srgbClr val="0033CC"/>
                        </a:solidFill>
                        <a:latin typeface="Cambria Math" panose="02040503050406030204" pitchFamily="18" charset="0"/>
                      </a:rPr>
                      <m:t>𝒏</m:t>
                    </m:r>
                  </m:oMath>
                </a14:m>
                <a:r>
                  <a:rPr lang="en-US" altLang="en-US" sz="2400" b="1" dirty="0">
                    <a:solidFill>
                      <a:srgbClr val="0033CC"/>
                    </a:solidFill>
                  </a:rPr>
                  <a:t> </a:t>
                </a:r>
                <a:r>
                  <a:rPr lang="en-US" altLang="en-US" sz="2400" dirty="0"/>
                  <a:t>people each, find a "suitable" matching.</a:t>
                </a:r>
              </a:p>
              <a:p>
                <a:pPr lvl="1" eaLnBrk="1" hangingPunct="1">
                  <a:lnSpc>
                    <a:spcPct val="100000"/>
                  </a:lnSpc>
                </a:pPr>
                <a:r>
                  <a:rPr lang="en-US" altLang="en-US" sz="2400" dirty="0"/>
                  <a:t>Participants rate members from opposite group.</a:t>
                </a:r>
              </a:p>
              <a:p>
                <a:pPr lvl="1" eaLnBrk="1" hangingPunct="1">
                  <a:lnSpc>
                    <a:spcPct val="100000"/>
                  </a:lnSpc>
                </a:pPr>
                <a:r>
                  <a:rPr lang="en-US" altLang="en-US" sz="2400" dirty="0"/>
                  <a:t>Each person lists members from the other group in order of preference from best to worst.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82B4BD9-2D67-4EE3-4816-B4C3298C8AF2}"/>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B01F3040-AFFB-73AB-BA3D-CF4979AF8086}"/>
              </a:ext>
            </a:extLst>
          </p:cNvPr>
          <p:cNvGrpSpPr/>
          <p:nvPr/>
        </p:nvGrpSpPr>
        <p:grpSpPr>
          <a:xfrm>
            <a:off x="1828800" y="3997035"/>
            <a:ext cx="8529648" cy="2547938"/>
            <a:chOff x="1828800" y="3997035"/>
            <a:chExt cx="8529648" cy="2547938"/>
          </a:xfrm>
        </p:grpSpPr>
        <p:grpSp>
          <p:nvGrpSpPr>
            <p:cNvPr id="45" name="Group 44">
              <a:extLst>
                <a:ext uri="{FF2B5EF4-FFF2-40B4-BE49-F238E27FC236}">
                  <a16:creationId xmlns:a16="http://schemas.microsoft.com/office/drawing/2014/main" id="{86F2D404-47F0-AD22-95C3-D49F679F05FA}"/>
                </a:ext>
              </a:extLst>
            </p:cNvPr>
            <p:cNvGrpSpPr/>
            <p:nvPr/>
          </p:nvGrpSpPr>
          <p:grpSpPr>
            <a:xfrm>
              <a:off x="1828800" y="3997035"/>
              <a:ext cx="4110048" cy="2547938"/>
              <a:chOff x="1828800" y="3997035"/>
              <a:chExt cx="4110048" cy="2547938"/>
            </a:xfrm>
          </p:grpSpPr>
          <p:sp>
            <p:nvSpPr>
              <p:cNvPr id="4" name="Rectangle 4">
                <a:extLst>
                  <a:ext uri="{FF2B5EF4-FFF2-40B4-BE49-F238E27FC236}">
                    <a16:creationId xmlns:a16="http://schemas.microsoft.com/office/drawing/2014/main" id="{3DA15320-92A9-71FD-DF75-B54A513DD2CE}"/>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5" name="Rectangle 5">
                <a:extLst>
                  <a:ext uri="{FF2B5EF4-FFF2-40B4-BE49-F238E27FC236}">
                    <a16:creationId xmlns:a16="http://schemas.microsoft.com/office/drawing/2014/main" id="{8F2B69D8-5B37-214C-C4EA-95C57B27C3BC}"/>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6" name="Rectangle 6">
                <a:extLst>
                  <a:ext uri="{FF2B5EF4-FFF2-40B4-BE49-F238E27FC236}">
                    <a16:creationId xmlns:a16="http://schemas.microsoft.com/office/drawing/2014/main" id="{65F1E07C-442C-4F2B-391F-634505EAF0E4}"/>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7" name="Rectangle 7">
                <a:extLst>
                  <a:ext uri="{FF2B5EF4-FFF2-40B4-BE49-F238E27FC236}">
                    <a16:creationId xmlns:a16="http://schemas.microsoft.com/office/drawing/2014/main" id="{88DB4F50-97BD-EB69-0DCC-85C835AA4B87}"/>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8" name="Rectangle 8">
                <a:extLst>
                  <a:ext uri="{FF2B5EF4-FFF2-40B4-BE49-F238E27FC236}">
                    <a16:creationId xmlns:a16="http://schemas.microsoft.com/office/drawing/2014/main" id="{0A724E99-E2A2-B93A-1A70-59769EAEA82F}"/>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9" name="Rectangle 9">
                <a:extLst>
                  <a:ext uri="{FF2B5EF4-FFF2-40B4-BE49-F238E27FC236}">
                    <a16:creationId xmlns:a16="http://schemas.microsoft.com/office/drawing/2014/main" id="{59552275-A7EF-A69F-9393-8CCA1B92F1AB}"/>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10" name="Rectangle 10">
                <a:extLst>
                  <a:ext uri="{FF2B5EF4-FFF2-40B4-BE49-F238E27FC236}">
                    <a16:creationId xmlns:a16="http://schemas.microsoft.com/office/drawing/2014/main" id="{25346369-8BEC-7BE6-7B41-6AAEB1530725}"/>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11" name="Rectangle 11">
                <a:extLst>
                  <a:ext uri="{FF2B5EF4-FFF2-40B4-BE49-F238E27FC236}">
                    <a16:creationId xmlns:a16="http://schemas.microsoft.com/office/drawing/2014/main" id="{64167653-9F98-A2EB-EE09-AACA4F1D2C2A}"/>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12" name="Rectangle 12">
                <a:extLst>
                  <a:ext uri="{FF2B5EF4-FFF2-40B4-BE49-F238E27FC236}">
                    <a16:creationId xmlns:a16="http://schemas.microsoft.com/office/drawing/2014/main" id="{71A27E89-234D-FB66-FB37-85F18C10B36F}"/>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13" name="Rectangle 13">
                <a:extLst>
                  <a:ext uri="{FF2B5EF4-FFF2-40B4-BE49-F238E27FC236}">
                    <a16:creationId xmlns:a16="http://schemas.microsoft.com/office/drawing/2014/main" id="{38C8C952-CAAB-1E0C-89FE-89FCC4CE34B1}"/>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14" name="Rectangle 14">
                <a:extLst>
                  <a:ext uri="{FF2B5EF4-FFF2-40B4-BE49-F238E27FC236}">
                    <a16:creationId xmlns:a16="http://schemas.microsoft.com/office/drawing/2014/main" id="{C51B0D33-0F9E-A3C3-2E51-A4BED030D4D3}"/>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15" name="Rectangle 15">
                <a:extLst>
                  <a:ext uri="{FF2B5EF4-FFF2-40B4-BE49-F238E27FC236}">
                    <a16:creationId xmlns:a16="http://schemas.microsoft.com/office/drawing/2014/main" id="{6CB36C8C-EF3A-75EF-7C2A-AFF62FE11B46}"/>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16" name="Rectangle 16">
                <a:extLst>
                  <a:ext uri="{FF2B5EF4-FFF2-40B4-BE49-F238E27FC236}">
                    <a16:creationId xmlns:a16="http://schemas.microsoft.com/office/drawing/2014/main" id="{59231B62-B321-7769-0488-721FDBDFE021}"/>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17" name="Rectangle 17">
                <a:extLst>
                  <a:ext uri="{FF2B5EF4-FFF2-40B4-BE49-F238E27FC236}">
                    <a16:creationId xmlns:a16="http://schemas.microsoft.com/office/drawing/2014/main" id="{4971D5F0-A95A-F36F-5E13-0979F8CC570E}"/>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18" name="Rectangle 18">
                <a:extLst>
                  <a:ext uri="{FF2B5EF4-FFF2-40B4-BE49-F238E27FC236}">
                    <a16:creationId xmlns:a16="http://schemas.microsoft.com/office/drawing/2014/main" id="{661DE7A8-2549-0841-EA86-A74FC4BBB093}"/>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19" name="Rectangle 19">
                <a:extLst>
                  <a:ext uri="{FF2B5EF4-FFF2-40B4-BE49-F238E27FC236}">
                    <a16:creationId xmlns:a16="http://schemas.microsoft.com/office/drawing/2014/main" id="{2DBDFC92-5CB3-037F-FE88-09B94EFCA682}"/>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0" name="Text Box 20">
                <a:extLst>
                  <a:ext uri="{FF2B5EF4-FFF2-40B4-BE49-F238E27FC236}">
                    <a16:creationId xmlns:a16="http://schemas.microsoft.com/office/drawing/2014/main" id="{F087D98F-07C6-9B69-2EF0-A5775BBBD89C}"/>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1" name="Text Box 21">
                <a:extLst>
                  <a:ext uri="{FF2B5EF4-FFF2-40B4-BE49-F238E27FC236}">
                    <a16:creationId xmlns:a16="http://schemas.microsoft.com/office/drawing/2014/main" id="{D10625EE-0A81-2DF5-6E48-012D4A0D0DB8}"/>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46" name="Group 45">
              <a:extLst>
                <a:ext uri="{FF2B5EF4-FFF2-40B4-BE49-F238E27FC236}">
                  <a16:creationId xmlns:a16="http://schemas.microsoft.com/office/drawing/2014/main" id="{6125C242-6A67-528E-530E-8F20EE6B2D11}"/>
                </a:ext>
              </a:extLst>
            </p:cNvPr>
            <p:cNvGrpSpPr/>
            <p:nvPr/>
          </p:nvGrpSpPr>
          <p:grpSpPr>
            <a:xfrm>
              <a:off x="6248400" y="3997035"/>
              <a:ext cx="4110048" cy="2547938"/>
              <a:chOff x="6248400" y="3997035"/>
              <a:chExt cx="4110048" cy="2547938"/>
            </a:xfrm>
          </p:grpSpPr>
          <p:sp>
            <p:nvSpPr>
              <p:cNvPr id="22" name="Rectangle 22">
                <a:extLst>
                  <a:ext uri="{FF2B5EF4-FFF2-40B4-BE49-F238E27FC236}">
                    <a16:creationId xmlns:a16="http://schemas.microsoft.com/office/drawing/2014/main" id="{279C6280-A909-2C69-FFD9-03B0332454D9}"/>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23" name="Rectangle 23">
                <a:extLst>
                  <a:ext uri="{FF2B5EF4-FFF2-40B4-BE49-F238E27FC236}">
                    <a16:creationId xmlns:a16="http://schemas.microsoft.com/office/drawing/2014/main" id="{E288F561-08D5-61FC-ECF4-70318DE4DCE4}"/>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24">
                <a:extLst>
                  <a:ext uri="{FF2B5EF4-FFF2-40B4-BE49-F238E27FC236}">
                    <a16:creationId xmlns:a16="http://schemas.microsoft.com/office/drawing/2014/main" id="{1B731DED-7169-44E4-D12D-23B8DD153D0F}"/>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5" name="Rectangle 25">
                <a:extLst>
                  <a:ext uri="{FF2B5EF4-FFF2-40B4-BE49-F238E27FC236}">
                    <a16:creationId xmlns:a16="http://schemas.microsoft.com/office/drawing/2014/main" id="{CB72914A-C970-645E-2FEC-A8B06FFA7430}"/>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6" name="Rectangle 26">
                <a:extLst>
                  <a:ext uri="{FF2B5EF4-FFF2-40B4-BE49-F238E27FC236}">
                    <a16:creationId xmlns:a16="http://schemas.microsoft.com/office/drawing/2014/main" id="{86A6D14C-ACED-EF2C-7F47-7115AB0BA5BC}"/>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27" name="Rectangle 27">
                <a:extLst>
                  <a:ext uri="{FF2B5EF4-FFF2-40B4-BE49-F238E27FC236}">
                    <a16:creationId xmlns:a16="http://schemas.microsoft.com/office/drawing/2014/main" id="{943BC0C3-D49A-987E-435C-10F0846AF400}"/>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8" name="Rectangle 28">
                <a:extLst>
                  <a:ext uri="{FF2B5EF4-FFF2-40B4-BE49-F238E27FC236}">
                    <a16:creationId xmlns:a16="http://schemas.microsoft.com/office/drawing/2014/main" id="{D542A80B-2381-4669-4D64-18BEF6A9AE20}"/>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9" name="Rectangle 29">
                <a:extLst>
                  <a:ext uri="{FF2B5EF4-FFF2-40B4-BE49-F238E27FC236}">
                    <a16:creationId xmlns:a16="http://schemas.microsoft.com/office/drawing/2014/main" id="{3AC40A3D-F1FA-6C31-2F47-9B32578CAE86}"/>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30" name="Rectangle 30">
                <a:extLst>
                  <a:ext uri="{FF2B5EF4-FFF2-40B4-BE49-F238E27FC236}">
                    <a16:creationId xmlns:a16="http://schemas.microsoft.com/office/drawing/2014/main" id="{0B08CD86-E9B9-8BF6-7D17-1FFD545940F7}"/>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31" name="Rectangle 31">
                <a:extLst>
                  <a:ext uri="{FF2B5EF4-FFF2-40B4-BE49-F238E27FC236}">
                    <a16:creationId xmlns:a16="http://schemas.microsoft.com/office/drawing/2014/main" id="{9467462D-95B6-3B9C-4F63-661FFA8EF955}"/>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32" name="Rectangle 32">
                <a:extLst>
                  <a:ext uri="{FF2B5EF4-FFF2-40B4-BE49-F238E27FC236}">
                    <a16:creationId xmlns:a16="http://schemas.microsoft.com/office/drawing/2014/main" id="{A84BEB7C-C6B2-CB20-E827-DE420C500F42}"/>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33" name="Rectangle 33">
                <a:extLst>
                  <a:ext uri="{FF2B5EF4-FFF2-40B4-BE49-F238E27FC236}">
                    <a16:creationId xmlns:a16="http://schemas.microsoft.com/office/drawing/2014/main" id="{693EE934-6A09-6B0E-B079-9794AB2278A6}"/>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34" name="Rectangle 34">
                <a:extLst>
                  <a:ext uri="{FF2B5EF4-FFF2-40B4-BE49-F238E27FC236}">
                    <a16:creationId xmlns:a16="http://schemas.microsoft.com/office/drawing/2014/main" id="{43FEB5CE-8479-0AC9-600B-27F6C922F9B4}"/>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35" name="Rectangle 35">
                <a:extLst>
                  <a:ext uri="{FF2B5EF4-FFF2-40B4-BE49-F238E27FC236}">
                    <a16:creationId xmlns:a16="http://schemas.microsoft.com/office/drawing/2014/main" id="{732DCA72-1CB0-85A9-E871-A3B044B223E7}"/>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36" name="Rectangle 36">
                <a:extLst>
                  <a:ext uri="{FF2B5EF4-FFF2-40B4-BE49-F238E27FC236}">
                    <a16:creationId xmlns:a16="http://schemas.microsoft.com/office/drawing/2014/main" id="{6DC4891B-D33C-7DCB-77A9-9B66D5944541}"/>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37" name="Rectangle 37">
                <a:extLst>
                  <a:ext uri="{FF2B5EF4-FFF2-40B4-BE49-F238E27FC236}">
                    <a16:creationId xmlns:a16="http://schemas.microsoft.com/office/drawing/2014/main" id="{1FFE57A6-6B6F-4C12-4D1C-EAAB999CF4F3}"/>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38" name="Text Box 38">
                <a:extLst>
                  <a:ext uri="{FF2B5EF4-FFF2-40B4-BE49-F238E27FC236}">
                    <a16:creationId xmlns:a16="http://schemas.microsoft.com/office/drawing/2014/main" id="{CBF9F1F1-9A3B-FC81-918E-099E592FF638}"/>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39" name="Text Box 39">
                <a:extLst>
                  <a:ext uri="{FF2B5EF4-FFF2-40B4-BE49-F238E27FC236}">
                    <a16:creationId xmlns:a16="http://schemas.microsoft.com/office/drawing/2014/main" id="{D1DD08BE-62EF-D2D3-9F50-853C8AF5E96D}"/>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40" name="Group 39" descr="Arrows connecting labels to corresponding columns&#10;">
              <a:extLst>
                <a:ext uri="{FF2B5EF4-FFF2-40B4-BE49-F238E27FC236}">
                  <a16:creationId xmlns:a16="http://schemas.microsoft.com/office/drawing/2014/main" id="{A481980E-713A-5C82-71E0-5041FDBDCD10}"/>
                </a:ext>
              </a:extLst>
            </p:cNvPr>
            <p:cNvGrpSpPr/>
            <p:nvPr/>
          </p:nvGrpSpPr>
          <p:grpSpPr>
            <a:xfrm>
              <a:off x="3352800" y="4225635"/>
              <a:ext cx="6324600" cy="163513"/>
              <a:chOff x="3352800" y="3352800"/>
              <a:chExt cx="6324600" cy="163513"/>
            </a:xfrm>
          </p:grpSpPr>
          <p:sp>
            <p:nvSpPr>
              <p:cNvPr id="41" name="Line 40">
                <a:extLst>
                  <a:ext uri="{FF2B5EF4-FFF2-40B4-BE49-F238E27FC236}">
                    <a16:creationId xmlns:a16="http://schemas.microsoft.com/office/drawing/2014/main" id="{F761C6A2-6EC7-46FC-8B84-940CF0972123}"/>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2" name="Line 41">
                <a:extLst>
                  <a:ext uri="{FF2B5EF4-FFF2-40B4-BE49-F238E27FC236}">
                    <a16:creationId xmlns:a16="http://schemas.microsoft.com/office/drawing/2014/main" id="{8A4A07D5-CE6B-796D-0DE9-657A807544A1}"/>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3" name="Line 42">
                <a:extLst>
                  <a:ext uri="{FF2B5EF4-FFF2-40B4-BE49-F238E27FC236}">
                    <a16:creationId xmlns:a16="http://schemas.microsoft.com/office/drawing/2014/main" id="{4A9F69CD-1BC1-7E16-2E15-67FFF41435C8}"/>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4" name="Line 43">
                <a:extLst>
                  <a:ext uri="{FF2B5EF4-FFF2-40B4-BE49-F238E27FC236}">
                    <a16:creationId xmlns:a16="http://schemas.microsoft.com/office/drawing/2014/main" id="{71E07CF8-C276-CE25-F126-4278E0149B5C}"/>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Tree>
    <p:extLst>
      <p:ext uri="{BB962C8B-B14F-4D97-AF65-F5344CB8AC3E}">
        <p14:creationId xmlns:p14="http://schemas.microsoft.com/office/powerpoint/2010/main" val="379519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a:t>Efficient Implementation</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lstStyle/>
              <a:p>
                <a:pPr marL="0" indent="0" eaLnBrk="1" hangingPunct="1">
                  <a:buNone/>
                </a:pPr>
                <a:r>
                  <a:rPr lang="en-US" altLang="en-US" sz="2000" b="1" dirty="0"/>
                  <a:t>Rejecting/accepting proposals:</a:t>
                </a:r>
              </a:p>
              <a:p>
                <a:pPr lvl="1" eaLnBrk="1" hangingPunct="1"/>
                <a:r>
                  <a:rPr lang="en-US" altLang="en-US" sz="2000" dirty="0"/>
                  <a:t>Does receiver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prefer proposer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to proposer</a:t>
                </a:r>
                <a:r>
                  <a:rPr lang="en-US" altLang="en-US" sz="2000" b="1" dirty="0">
                    <a:solidFill>
                      <a:srgbClr val="0033CC"/>
                    </a:solidFill>
                  </a:rPr>
                  <a:t> </a:t>
                </a:r>
                <a14:m>
                  <m:oMath xmlns:m="http://schemas.openxmlformats.org/officeDocument/2006/math">
                    <m:r>
                      <a:rPr lang="en-US" altLang="en-US" sz="2000" b="1" i="1" dirty="0" smtClean="0">
                        <a:solidFill>
                          <a:srgbClr val="0066CC"/>
                        </a:solidFill>
                        <a:latin typeface="Cambria Math" panose="02040503050406030204" pitchFamily="18" charset="0"/>
                      </a:rPr>
                      <m:t>𝒑</m:t>
                    </m:r>
                    <m:r>
                      <a:rPr lang="en-US" altLang="en-US" sz="2000" b="1" i="1" dirty="0" smtClean="0">
                        <a:solidFill>
                          <a:srgbClr val="0066CC"/>
                        </a:solidFill>
                        <a:latin typeface="Cambria Math" panose="02040503050406030204" pitchFamily="18" charset="0"/>
                      </a:rPr>
                      <m:t>′</m:t>
                    </m:r>
                  </m:oMath>
                </a14:m>
                <a:r>
                  <a:rPr lang="en-US" altLang="en-US" sz="2000" dirty="0"/>
                  <a:t>?</a:t>
                </a:r>
              </a:p>
              <a:p>
                <a:pPr lvl="2"/>
                <a:r>
                  <a:rPr lang="en-US" altLang="en-US" sz="2000" dirty="0"/>
                  <a:t>Using original preference list would be slow</a:t>
                </a:r>
              </a:p>
              <a:p>
                <a:pPr lvl="1" eaLnBrk="1" hangingPunct="1"/>
                <a:r>
                  <a:rPr lang="en-US" altLang="en-US" sz="2000" dirty="0"/>
                  <a:t>For each receiver, create </a:t>
                </a:r>
                <a:r>
                  <a:rPr lang="en-US" altLang="en-US" sz="2000" b="1" i="1" dirty="0">
                    <a:solidFill>
                      <a:srgbClr val="695082"/>
                    </a:solidFill>
                  </a:rPr>
                  <a:t>inverse</a:t>
                </a:r>
                <a:r>
                  <a:rPr lang="en-US" altLang="en-US" sz="2000" dirty="0"/>
                  <a:t> of preference list of proposers.</a:t>
                </a:r>
              </a:p>
              <a:p>
                <a:pPr lvl="1" eaLnBrk="1" hangingPunct="1">
                  <a:lnSpc>
                    <a:spcPct val="100000"/>
                  </a:lnSpc>
                </a:pPr>
                <a:r>
                  <a:rPr lang="en-US" altLang="en-US" sz="2000" dirty="0"/>
                  <a:t>Constant time access for each query after </a:t>
                </a:r>
                <a14:m>
                  <m:oMath xmlns:m="http://schemas.openxmlformats.org/officeDocument/2006/math">
                    <m:r>
                      <a:rPr lang="en-US" altLang="en-US" sz="2000" b="0" i="1" dirty="0" smtClean="0">
                        <a:solidFill>
                          <a:srgbClr val="0066CC"/>
                        </a:solidFill>
                        <a:latin typeface="Cambria Math" panose="02040503050406030204" pitchFamily="18" charset="0"/>
                      </a:rPr>
                      <m:t>𝑂</m:t>
                    </m:r>
                    <m:r>
                      <a:rPr lang="en-US" altLang="en-US" sz="2000"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𝒏</m:t>
                    </m:r>
                    <m:r>
                      <a:rPr lang="en-US" altLang="en-US" sz="2000" i="1" dirty="0">
                        <a:solidFill>
                          <a:srgbClr val="0066CC"/>
                        </a:solidFill>
                        <a:latin typeface="Cambria Math" panose="02040503050406030204" pitchFamily="18" charset="0"/>
                      </a:rPr>
                      <m:t>)</m:t>
                    </m:r>
                  </m:oMath>
                </a14:m>
                <a:r>
                  <a:rPr lang="en-US" altLang="en-US" sz="2000" dirty="0"/>
                  <a:t> preprocessing per receiver. </a:t>
                </a:r>
                <a14:m>
                  <m:oMath xmlns:m="http://schemas.openxmlformats.org/officeDocument/2006/math">
                    <m:r>
                      <a:rPr lang="en-US" altLang="en-US" sz="2000" b="0" i="1" dirty="0" smtClean="0">
                        <a:solidFill>
                          <a:srgbClr val="0066CC"/>
                        </a:solidFill>
                        <a:latin typeface="Cambria Math" panose="02040503050406030204" pitchFamily="18" charset="0"/>
                      </a:rPr>
                      <m:t>𝑂</m:t>
                    </m:r>
                    <m:r>
                      <a:rPr lang="en-US" altLang="en-US" sz="2000"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𝒏</m:t>
                    </m:r>
                    <m:r>
                      <a:rPr lang="en-US" altLang="en-US" sz="2000" b="1" i="1" baseline="30000" dirty="0">
                        <a:solidFill>
                          <a:srgbClr val="0066CC"/>
                        </a:solidFill>
                        <a:latin typeface="Cambria Math" panose="02040503050406030204" pitchFamily="18" charset="0"/>
                      </a:rPr>
                      <m:t>𝟐</m:t>
                    </m:r>
                    <m:r>
                      <a:rPr lang="en-US" altLang="en-US" sz="2000" i="1" dirty="0">
                        <a:solidFill>
                          <a:srgbClr val="0066CC"/>
                        </a:solidFill>
                        <a:latin typeface="Cambria Math" panose="02040503050406030204" pitchFamily="18" charset="0"/>
                      </a:rPr>
                      <m:t>)</m:t>
                    </m:r>
                  </m:oMath>
                </a14:m>
                <a:r>
                  <a:rPr lang="en-US" altLang="en-US" sz="2000" dirty="0"/>
                  <a:t> total preprocessing cost.</a:t>
                </a:r>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a:blip r:embed="rId3"/>
                <a:stretch>
                  <a:fillRect l="-773" t="-1171"/>
                </a:stretch>
              </a:blipFill>
            </p:spPr>
            <p:txBody>
              <a:bodyPr/>
              <a:lstStyle/>
              <a:p>
                <a:r>
                  <a:rPr lang="en-US">
                    <a:noFill/>
                  </a:rPr>
                  <a:t> </a:t>
                </a:r>
              </a:p>
            </p:txBody>
          </p:sp>
        </mc:Fallback>
      </mc:AlternateContent>
      <p:sp>
        <p:nvSpPr>
          <p:cNvPr id="19461" name="Text Box 4"/>
          <p:cNvSpPr txBox="1">
            <a:spLocks noChangeArrowheads="1"/>
          </p:cNvSpPr>
          <p:nvPr/>
        </p:nvSpPr>
        <p:spPr bwMode="auto">
          <a:xfrm>
            <a:off x="2855914" y="6029413"/>
            <a:ext cx="3290887" cy="692150"/>
          </a:xfrm>
          <a:prstGeom prst="rect">
            <a:avLst/>
          </a:prstGeom>
          <a:solidFill>
            <a:srgbClr val="FFCF01">
              <a:alpha val="32941"/>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000"/>
              </a:lnSpc>
            </a:pPr>
            <a:r>
              <a:rPr lang="en-US" altLang="en-US" sz="1600" b="1" dirty="0">
                <a:solidFill>
                  <a:srgbClr val="003399"/>
                </a:solidFill>
                <a:latin typeface="Courier New" panose="02070309020205020404" pitchFamily="49" charset="0"/>
              </a:rPr>
              <a:t>for</a:t>
            </a:r>
            <a:r>
              <a:rPr lang="en-US" altLang="en-US" sz="1600" b="1" dirty="0">
                <a:solidFill>
                  <a:schemeClr val="bg2"/>
                </a:solidFill>
                <a:latin typeface="Courier New" panose="02070309020205020404" pitchFamily="49" charset="0"/>
              </a:rPr>
              <a:t> </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1 to n</a:t>
            </a:r>
          </a:p>
          <a:p>
            <a:pPr>
              <a:lnSpc>
                <a:spcPts val="2000"/>
              </a:lnSpc>
            </a:pPr>
            <a:r>
              <a:rPr lang="en-US" altLang="en-US" sz="1600" b="1" dirty="0">
                <a:latin typeface="Courier New" panose="02070309020205020404" pitchFamily="49" charset="0"/>
              </a:rPr>
              <a:t>   inverse[</a:t>
            </a:r>
            <a:r>
              <a:rPr lang="en-US" altLang="en-US" sz="1600" b="1" dirty="0" err="1">
                <a:latin typeface="Courier New" panose="02070309020205020404" pitchFamily="49" charset="0"/>
              </a:rPr>
              <a:t>pref</a:t>
            </a:r>
            <a:r>
              <a:rPr lang="en-US" altLang="en-US" sz="1600" b="1" dirty="0">
                <a:latin typeface="Courier New" panose="02070309020205020404" pitchFamily="49" charset="0"/>
              </a:rPr>
              <a:t>[</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a:t>
            </a:r>
            <a:r>
              <a:rPr lang="en-US" altLang="en-US" sz="1600" b="1" dirty="0" err="1">
                <a:latin typeface="Courier New" panose="02070309020205020404" pitchFamily="49" charset="0"/>
              </a:rPr>
              <a:t>i</a:t>
            </a:r>
            <a:endParaRPr kumimoji="1" lang="en-US" altLang="en-US" sz="1600" b="1" dirty="0">
              <a:latin typeface="Courier New" panose="02070309020205020404" pitchFamily="49" charset="0"/>
            </a:endParaRPr>
          </a:p>
        </p:txBody>
      </p:sp>
      <p:grpSp>
        <p:nvGrpSpPr>
          <p:cNvPr id="3" name="Group 2" descr="Table of preferences for one receiver"/>
          <p:cNvGrpSpPr/>
          <p:nvPr/>
        </p:nvGrpSpPr>
        <p:grpSpPr>
          <a:xfrm>
            <a:off x="3194423" y="4265700"/>
            <a:ext cx="5232027" cy="658906"/>
            <a:chOff x="3194423" y="3384550"/>
            <a:chExt cx="5232027" cy="658906"/>
          </a:xfrm>
        </p:grpSpPr>
        <p:sp>
          <p:nvSpPr>
            <p:cNvPr id="19464" name="Rectangle 6"/>
            <p:cNvSpPr>
              <a:spLocks noChangeArrowheads="1"/>
            </p:cNvSpPr>
            <p:nvPr/>
          </p:nvSpPr>
          <p:spPr bwMode="auto">
            <a:xfrm>
              <a:off x="3195768" y="3715348"/>
              <a:ext cx="1019243" cy="328108"/>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err="1">
                  <a:solidFill>
                    <a:schemeClr val="bg1"/>
                  </a:solidFill>
                  <a:latin typeface="Comic Sans MS" panose="030F0702030302020204" pitchFamily="66" charset="0"/>
                </a:rPr>
                <a:t>pref</a:t>
              </a:r>
              <a:endParaRPr kumimoji="1" lang="en-US" altLang="en-US" sz="1400" dirty="0">
                <a:solidFill>
                  <a:schemeClr val="bg1"/>
                </a:solidFill>
                <a:latin typeface="Comic Sans MS" panose="030F0702030302020204" pitchFamily="66" charset="0"/>
              </a:endParaRPr>
            </a:p>
          </p:txBody>
        </p:sp>
        <p:sp>
          <p:nvSpPr>
            <p:cNvPr id="19465" name="Rectangle 7"/>
            <p:cNvSpPr>
              <a:spLocks noChangeArrowheads="1"/>
            </p:cNvSpPr>
            <p:nvPr/>
          </p:nvSpPr>
          <p:spPr bwMode="auto">
            <a:xfrm>
              <a:off x="4215011" y="3385895"/>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solidFill>
                    <a:schemeClr val="bg1"/>
                  </a:solidFill>
                  <a:latin typeface="Comic Sans MS" panose="030F0702030302020204" pitchFamily="66" charset="0"/>
                </a:rPr>
                <a:t>1</a:t>
              </a:r>
              <a:r>
                <a:rPr lang="en-US" altLang="en-US" sz="1400" baseline="30000" dirty="0">
                  <a:solidFill>
                    <a:schemeClr val="bg1"/>
                  </a:solidFill>
                  <a:latin typeface="Comic Sans MS" panose="030F0702030302020204" pitchFamily="66" charset="0"/>
                </a:rPr>
                <a:t>st</a:t>
              </a:r>
            </a:p>
          </p:txBody>
        </p:sp>
        <p:sp>
          <p:nvSpPr>
            <p:cNvPr id="19466" name="Rectangle 8"/>
            <p:cNvSpPr>
              <a:spLocks noChangeArrowheads="1"/>
            </p:cNvSpPr>
            <p:nvPr/>
          </p:nvSpPr>
          <p:spPr bwMode="auto">
            <a:xfrm>
              <a:off x="4215011" y="3715348"/>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8</a:t>
              </a:r>
            </a:p>
          </p:txBody>
        </p:sp>
        <p:sp>
          <p:nvSpPr>
            <p:cNvPr id="19467" name="Rectangle 9"/>
            <p:cNvSpPr>
              <a:spLocks noChangeArrowheads="1"/>
            </p:cNvSpPr>
            <p:nvPr/>
          </p:nvSpPr>
          <p:spPr bwMode="auto">
            <a:xfrm>
              <a:off x="4742114" y="3385895"/>
              <a:ext cx="524413"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r>
                <a:rPr lang="en-US" altLang="en-US" sz="1400" baseline="30000">
                  <a:solidFill>
                    <a:schemeClr val="bg1"/>
                  </a:solidFill>
                  <a:latin typeface="Comic Sans MS" panose="030F0702030302020204" pitchFamily="66" charset="0"/>
                </a:rPr>
                <a:t>nd</a:t>
              </a:r>
            </a:p>
          </p:txBody>
        </p:sp>
        <p:sp>
          <p:nvSpPr>
            <p:cNvPr id="19468" name="Rectangle 10"/>
            <p:cNvSpPr>
              <a:spLocks noChangeArrowheads="1"/>
            </p:cNvSpPr>
            <p:nvPr/>
          </p:nvSpPr>
          <p:spPr bwMode="auto">
            <a:xfrm>
              <a:off x="5266526" y="3715348"/>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7</a:t>
              </a:r>
            </a:p>
          </p:txBody>
        </p:sp>
        <p:sp>
          <p:nvSpPr>
            <p:cNvPr id="19469" name="Rectangle 11"/>
            <p:cNvSpPr>
              <a:spLocks noChangeArrowheads="1"/>
            </p:cNvSpPr>
            <p:nvPr/>
          </p:nvSpPr>
          <p:spPr bwMode="auto">
            <a:xfrm>
              <a:off x="5266526" y="3385895"/>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19470" name="Rectangle 12"/>
            <p:cNvSpPr>
              <a:spLocks noChangeArrowheads="1"/>
            </p:cNvSpPr>
            <p:nvPr/>
          </p:nvSpPr>
          <p:spPr bwMode="auto">
            <a:xfrm>
              <a:off x="4742114" y="3715348"/>
              <a:ext cx="524413" cy="328108"/>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3</a:t>
              </a:r>
            </a:p>
          </p:txBody>
        </p:sp>
        <p:sp>
          <p:nvSpPr>
            <p:cNvPr id="19471" name="Rectangle 13"/>
            <p:cNvSpPr>
              <a:spLocks noChangeArrowheads="1"/>
            </p:cNvSpPr>
            <p:nvPr/>
          </p:nvSpPr>
          <p:spPr bwMode="auto">
            <a:xfrm>
              <a:off x="5793629" y="3385895"/>
              <a:ext cx="525758"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r>
                <a:rPr lang="en-US" altLang="en-US" sz="1400" baseline="30000">
                  <a:solidFill>
                    <a:schemeClr val="bg1"/>
                  </a:solidFill>
                  <a:latin typeface="Comic Sans MS" panose="030F0702030302020204" pitchFamily="66" charset="0"/>
                </a:rPr>
                <a:t>th</a:t>
              </a:r>
            </a:p>
          </p:txBody>
        </p:sp>
        <p:sp>
          <p:nvSpPr>
            <p:cNvPr id="19472" name="Rectangle 14"/>
            <p:cNvSpPr>
              <a:spLocks noChangeArrowheads="1"/>
            </p:cNvSpPr>
            <p:nvPr/>
          </p:nvSpPr>
          <p:spPr bwMode="auto">
            <a:xfrm>
              <a:off x="6319386" y="3715348"/>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4</a:t>
              </a:r>
            </a:p>
          </p:txBody>
        </p:sp>
        <p:sp>
          <p:nvSpPr>
            <p:cNvPr id="19473" name="Rectangle 15"/>
            <p:cNvSpPr>
              <a:spLocks noChangeArrowheads="1"/>
            </p:cNvSpPr>
            <p:nvPr/>
          </p:nvSpPr>
          <p:spPr bwMode="auto">
            <a:xfrm>
              <a:off x="6319386" y="3385895"/>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r>
                <a:rPr lang="en-US" altLang="en-US" sz="1400" baseline="30000">
                  <a:solidFill>
                    <a:schemeClr val="bg1"/>
                  </a:solidFill>
                  <a:latin typeface="Comic Sans MS" panose="030F0702030302020204" pitchFamily="66" charset="0"/>
                </a:rPr>
                <a:t>th</a:t>
              </a:r>
            </a:p>
          </p:txBody>
        </p:sp>
        <p:sp>
          <p:nvSpPr>
            <p:cNvPr id="19474" name="Rectangle 16"/>
            <p:cNvSpPr>
              <a:spLocks noChangeArrowheads="1"/>
            </p:cNvSpPr>
            <p:nvPr/>
          </p:nvSpPr>
          <p:spPr bwMode="auto">
            <a:xfrm>
              <a:off x="5793629" y="3715348"/>
              <a:ext cx="525758"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1</a:t>
              </a:r>
            </a:p>
          </p:txBody>
        </p:sp>
        <p:sp>
          <p:nvSpPr>
            <p:cNvPr id="19475" name="Rectangle 17"/>
            <p:cNvSpPr>
              <a:spLocks noChangeArrowheads="1"/>
            </p:cNvSpPr>
            <p:nvPr/>
          </p:nvSpPr>
          <p:spPr bwMode="auto">
            <a:xfrm>
              <a:off x="6847833" y="3714003"/>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5</a:t>
              </a:r>
            </a:p>
          </p:txBody>
        </p:sp>
        <p:sp>
          <p:nvSpPr>
            <p:cNvPr id="19476" name="Rectangle 18"/>
            <p:cNvSpPr>
              <a:spLocks noChangeArrowheads="1"/>
            </p:cNvSpPr>
            <p:nvPr/>
          </p:nvSpPr>
          <p:spPr bwMode="auto">
            <a:xfrm>
              <a:off x="7899348" y="3714003"/>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2</a:t>
              </a:r>
            </a:p>
          </p:txBody>
        </p:sp>
        <p:sp>
          <p:nvSpPr>
            <p:cNvPr id="19477" name="Rectangle 19"/>
            <p:cNvSpPr>
              <a:spLocks noChangeArrowheads="1"/>
            </p:cNvSpPr>
            <p:nvPr/>
          </p:nvSpPr>
          <p:spPr bwMode="auto">
            <a:xfrm>
              <a:off x="7374935" y="3714003"/>
              <a:ext cx="524413" cy="328108"/>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6</a:t>
              </a:r>
            </a:p>
          </p:txBody>
        </p:sp>
        <p:sp>
          <p:nvSpPr>
            <p:cNvPr id="19478" name="Rectangle 20"/>
            <p:cNvSpPr>
              <a:spLocks noChangeArrowheads="1"/>
            </p:cNvSpPr>
            <p:nvPr/>
          </p:nvSpPr>
          <p:spPr bwMode="auto">
            <a:xfrm>
              <a:off x="6846488" y="3384550"/>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r>
                <a:rPr lang="en-US" altLang="en-US" sz="1400" baseline="30000">
                  <a:solidFill>
                    <a:schemeClr val="bg1"/>
                  </a:solidFill>
                  <a:latin typeface="Comic Sans MS" panose="030F0702030302020204" pitchFamily="66" charset="0"/>
                </a:rPr>
                <a:t>th</a:t>
              </a:r>
            </a:p>
          </p:txBody>
        </p:sp>
        <p:sp>
          <p:nvSpPr>
            <p:cNvPr id="19479" name="Rectangle 21"/>
            <p:cNvSpPr>
              <a:spLocks noChangeArrowheads="1"/>
            </p:cNvSpPr>
            <p:nvPr/>
          </p:nvSpPr>
          <p:spPr bwMode="auto">
            <a:xfrm>
              <a:off x="7373590" y="3384550"/>
              <a:ext cx="524413"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7</a:t>
              </a:r>
              <a:r>
                <a:rPr lang="en-US" altLang="en-US" sz="1400" baseline="30000">
                  <a:solidFill>
                    <a:schemeClr val="bg1"/>
                  </a:solidFill>
                  <a:latin typeface="Comic Sans MS" panose="030F0702030302020204" pitchFamily="66" charset="0"/>
                </a:rPr>
                <a:t>th</a:t>
              </a:r>
            </a:p>
          </p:txBody>
        </p:sp>
        <p:sp>
          <p:nvSpPr>
            <p:cNvPr id="19480" name="Rectangle 22"/>
            <p:cNvSpPr>
              <a:spLocks noChangeArrowheads="1"/>
            </p:cNvSpPr>
            <p:nvPr/>
          </p:nvSpPr>
          <p:spPr bwMode="auto">
            <a:xfrm>
              <a:off x="7898003" y="3384550"/>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8</a:t>
              </a:r>
              <a:r>
                <a:rPr lang="en-US" altLang="en-US" sz="1400" baseline="30000">
                  <a:solidFill>
                    <a:schemeClr val="bg1"/>
                  </a:solidFill>
                  <a:latin typeface="Comic Sans MS" panose="030F0702030302020204" pitchFamily="66" charset="0"/>
                </a:rPr>
                <a:t>th</a:t>
              </a:r>
            </a:p>
          </p:txBody>
        </p:sp>
        <mc:AlternateContent xmlns:mc="http://schemas.openxmlformats.org/markup-compatibility/2006" xmlns:a14="http://schemas.microsoft.com/office/drawing/2010/main">
          <mc:Choice Requires="a14">
            <p:sp>
              <p:nvSpPr>
                <p:cNvPr id="19498" name="Rectangle 40"/>
                <p:cNvSpPr>
                  <a:spLocks noChangeArrowheads="1"/>
                </p:cNvSpPr>
                <p:nvPr/>
              </p:nvSpPr>
              <p:spPr bwMode="auto">
                <a:xfrm>
                  <a:off x="3194423" y="3387239"/>
                  <a:ext cx="1019243" cy="328108"/>
                </a:xfrm>
                <a:prstGeom prst="rect">
                  <a:avLst/>
                </a:prstGeom>
                <a:noFill/>
                <a:ln w="9525">
                  <a:solidFill>
                    <a:schemeClr val="bg1"/>
                  </a:solidFill>
                  <a:miter lim="800000"/>
                  <a:headEnd/>
                  <a:tailEnd/>
                </a:ln>
                <a:effectLst/>
                <a:extLst>
                  <a:ext uri="{909E8E84-426E-40DD-AFC4-6F175D3DCCD1}">
                    <a14:hiddenFill>
                      <a:solidFill>
                        <a:schemeClr val="hlink"/>
                      </a:solidFill>
                    </a14:hiddenFill>
                  </a:ex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rgbClr val="0066CC"/>
                            </a:solidFill>
                            <a:latin typeface="Cambria Math" panose="02040503050406030204" pitchFamily="18" charset="0"/>
                          </a:rPr>
                          <m:t>𝒓</m:t>
                        </m:r>
                      </m:oMath>
                    </m:oMathPara>
                  </a14:m>
                  <a:endParaRPr kumimoji="1" lang="en-US" altLang="en-US" sz="1400" b="1" dirty="0">
                    <a:solidFill>
                      <a:srgbClr val="0066CC"/>
                    </a:solidFill>
                    <a:latin typeface="Comic Sans MS" panose="030F0702030302020204" pitchFamily="66" charset="0"/>
                  </a:endParaRPr>
                </a:p>
              </p:txBody>
            </p:sp>
          </mc:Choice>
          <mc:Fallback xmlns="">
            <p:sp>
              <p:nvSpPr>
                <p:cNvPr id="19498" name="Rectangle 40"/>
                <p:cNvSpPr>
                  <a:spLocks noRot="1" noChangeAspect="1" noMove="1" noResize="1" noEditPoints="1" noAdjustHandles="1" noChangeArrowheads="1" noChangeShapeType="1" noTextEdit="1"/>
                </p:cNvSpPr>
                <p:nvPr/>
              </p:nvSpPr>
              <p:spPr bwMode="auto">
                <a:xfrm>
                  <a:off x="3194423" y="3387239"/>
                  <a:ext cx="1019243" cy="328108"/>
                </a:xfrm>
                <a:prstGeom prst="rect">
                  <a:avLst/>
                </a:prstGeom>
                <a:blipFill>
                  <a:blip r:embed="rId4"/>
                  <a:stretch>
                    <a:fillRect/>
                  </a:stretch>
                </a:blipFill>
                <a:ln w="9525">
                  <a:solidFill>
                    <a:schemeClr val="bg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grpSp>
        <p:nvGrpSpPr>
          <p:cNvPr id="4" name="Group 3" descr="Inverse table for one receiver listing their preference rank for each potential proposer."/>
          <p:cNvGrpSpPr/>
          <p:nvPr/>
        </p:nvGrpSpPr>
        <p:grpSpPr>
          <a:xfrm>
            <a:off x="3187700" y="5321294"/>
            <a:ext cx="5230682" cy="658906"/>
            <a:chOff x="3187700" y="4440144"/>
            <a:chExt cx="5230682" cy="658906"/>
          </a:xfrm>
        </p:grpSpPr>
        <p:sp>
          <p:nvSpPr>
            <p:cNvPr id="19481" name="Rectangle 23"/>
            <p:cNvSpPr>
              <a:spLocks noChangeArrowheads="1"/>
            </p:cNvSpPr>
            <p:nvPr/>
          </p:nvSpPr>
          <p:spPr bwMode="auto">
            <a:xfrm>
              <a:off x="3187700" y="4770942"/>
              <a:ext cx="1019243" cy="328108"/>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inverse</a:t>
              </a:r>
            </a:p>
          </p:txBody>
        </p:sp>
        <p:sp>
          <p:nvSpPr>
            <p:cNvPr id="19482" name="Rectangle 24"/>
            <p:cNvSpPr>
              <a:spLocks noChangeArrowheads="1"/>
            </p:cNvSpPr>
            <p:nvPr/>
          </p:nvSpPr>
          <p:spPr bwMode="auto">
            <a:xfrm>
              <a:off x="4206943" y="4770942"/>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4</a:t>
              </a:r>
              <a:r>
                <a:rPr kumimoji="1" lang="en-US" altLang="en-US" sz="1400" baseline="30000">
                  <a:latin typeface="Comic Sans MS" panose="030F0702030302020204" pitchFamily="66" charset="0"/>
                </a:rPr>
                <a:t>th</a:t>
              </a:r>
              <a:endParaRPr kumimoji="1" lang="en-US" altLang="en-US" sz="1400">
                <a:latin typeface="Comic Sans MS" panose="030F0702030302020204" pitchFamily="66" charset="0"/>
              </a:endParaRPr>
            </a:p>
          </p:txBody>
        </p:sp>
        <p:sp>
          <p:nvSpPr>
            <p:cNvPr id="19483" name="Rectangle 25"/>
            <p:cNvSpPr>
              <a:spLocks noChangeArrowheads="1"/>
            </p:cNvSpPr>
            <p:nvPr/>
          </p:nvSpPr>
          <p:spPr bwMode="auto">
            <a:xfrm>
              <a:off x="5258458" y="4770942"/>
              <a:ext cx="527102" cy="328108"/>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2</a:t>
              </a:r>
              <a:r>
                <a:rPr kumimoji="1" lang="en-US" altLang="en-US" sz="1400" baseline="30000" dirty="0">
                  <a:solidFill>
                    <a:schemeClr val="bg1"/>
                  </a:solidFill>
                  <a:latin typeface="Comic Sans MS" panose="030F0702030302020204" pitchFamily="66" charset="0"/>
                </a:rPr>
                <a:t>nd</a:t>
              </a:r>
            </a:p>
          </p:txBody>
        </p:sp>
        <p:sp>
          <p:nvSpPr>
            <p:cNvPr id="19484" name="Rectangle 26"/>
            <p:cNvSpPr>
              <a:spLocks noChangeArrowheads="1"/>
            </p:cNvSpPr>
            <p:nvPr/>
          </p:nvSpPr>
          <p:spPr bwMode="auto">
            <a:xfrm>
              <a:off x="4734046" y="4770942"/>
              <a:ext cx="524413"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8</a:t>
              </a:r>
              <a:r>
                <a:rPr kumimoji="1" lang="en-US" altLang="en-US" sz="1400" baseline="30000">
                  <a:latin typeface="Comic Sans MS" panose="030F0702030302020204" pitchFamily="66" charset="0"/>
                </a:rPr>
                <a:t>th</a:t>
              </a:r>
            </a:p>
          </p:txBody>
        </p:sp>
        <p:sp>
          <p:nvSpPr>
            <p:cNvPr id="19485" name="Rectangle 27" descr="Inverse table for one receiver listing their preference rank for each proposer."/>
            <p:cNvSpPr>
              <a:spLocks noChangeArrowheads="1"/>
            </p:cNvSpPr>
            <p:nvPr/>
          </p:nvSpPr>
          <p:spPr bwMode="auto">
            <a:xfrm>
              <a:off x="6311318" y="4770942"/>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6</a:t>
              </a:r>
              <a:r>
                <a:rPr kumimoji="1" lang="en-US" altLang="en-US" sz="1400" baseline="30000" dirty="0">
                  <a:latin typeface="Comic Sans MS" panose="030F0702030302020204" pitchFamily="66" charset="0"/>
                </a:rPr>
                <a:t>th</a:t>
              </a:r>
            </a:p>
          </p:txBody>
        </p:sp>
        <p:sp>
          <p:nvSpPr>
            <p:cNvPr id="19486" name="Rectangle 28"/>
            <p:cNvSpPr>
              <a:spLocks noChangeArrowheads="1"/>
            </p:cNvSpPr>
            <p:nvPr/>
          </p:nvSpPr>
          <p:spPr bwMode="auto">
            <a:xfrm>
              <a:off x="5785561" y="4770942"/>
              <a:ext cx="525758"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5</a:t>
              </a:r>
              <a:r>
                <a:rPr kumimoji="1" lang="en-US" altLang="en-US" sz="1400" baseline="30000">
                  <a:latin typeface="Comic Sans MS" panose="030F0702030302020204" pitchFamily="66" charset="0"/>
                </a:rPr>
                <a:t>th</a:t>
              </a:r>
            </a:p>
          </p:txBody>
        </p:sp>
        <p:sp>
          <p:nvSpPr>
            <p:cNvPr id="19487" name="Rectangle 29"/>
            <p:cNvSpPr>
              <a:spLocks noChangeArrowheads="1"/>
            </p:cNvSpPr>
            <p:nvPr/>
          </p:nvSpPr>
          <p:spPr bwMode="auto">
            <a:xfrm>
              <a:off x="6839765" y="4769597"/>
              <a:ext cx="527102" cy="328108"/>
            </a:xfrm>
            <a:prstGeom prst="rect">
              <a:avLst/>
            </a:prstGeom>
            <a:solidFill>
              <a:srgbClr val="C0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7</a:t>
              </a:r>
              <a:r>
                <a:rPr kumimoji="1" lang="en-US" altLang="en-US" sz="1400" baseline="30000" dirty="0">
                  <a:solidFill>
                    <a:schemeClr val="bg1"/>
                  </a:solidFill>
                  <a:latin typeface="Comic Sans MS" panose="030F0702030302020204" pitchFamily="66" charset="0"/>
                </a:rPr>
                <a:t>th</a:t>
              </a:r>
            </a:p>
          </p:txBody>
        </p:sp>
        <p:sp>
          <p:nvSpPr>
            <p:cNvPr id="19488" name="Rectangle 30"/>
            <p:cNvSpPr>
              <a:spLocks noChangeArrowheads="1"/>
            </p:cNvSpPr>
            <p:nvPr/>
          </p:nvSpPr>
          <p:spPr bwMode="auto">
            <a:xfrm>
              <a:off x="7891280" y="4769597"/>
              <a:ext cx="527102"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1</a:t>
              </a:r>
              <a:r>
                <a:rPr kumimoji="1" lang="en-US" altLang="en-US" sz="1400" baseline="30000">
                  <a:latin typeface="Comic Sans MS" panose="030F0702030302020204" pitchFamily="66" charset="0"/>
                </a:rPr>
                <a:t>st</a:t>
              </a:r>
            </a:p>
          </p:txBody>
        </p:sp>
        <p:sp>
          <p:nvSpPr>
            <p:cNvPr id="19489" name="Rectangle 31"/>
            <p:cNvSpPr>
              <a:spLocks noChangeArrowheads="1"/>
            </p:cNvSpPr>
            <p:nvPr/>
          </p:nvSpPr>
          <p:spPr bwMode="auto">
            <a:xfrm>
              <a:off x="7366867" y="4769597"/>
              <a:ext cx="524413" cy="32810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3</a:t>
              </a:r>
              <a:r>
                <a:rPr kumimoji="1" lang="en-US" altLang="en-US" sz="1400" baseline="30000">
                  <a:latin typeface="Comic Sans MS" panose="030F0702030302020204" pitchFamily="66" charset="0"/>
                </a:rPr>
                <a:t>rd</a:t>
              </a:r>
            </a:p>
          </p:txBody>
        </p:sp>
        <p:sp>
          <p:nvSpPr>
            <p:cNvPr id="19490" name="Rectangle 32"/>
            <p:cNvSpPr>
              <a:spLocks noChangeArrowheads="1"/>
            </p:cNvSpPr>
            <p:nvPr/>
          </p:nvSpPr>
          <p:spPr bwMode="auto">
            <a:xfrm>
              <a:off x="4208288" y="4441489"/>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19491" name="Rectangle 33"/>
            <p:cNvSpPr>
              <a:spLocks noChangeArrowheads="1"/>
            </p:cNvSpPr>
            <p:nvPr/>
          </p:nvSpPr>
          <p:spPr bwMode="auto">
            <a:xfrm>
              <a:off x="4735390" y="4441489"/>
              <a:ext cx="524413"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19492" name="Rectangle 34"/>
            <p:cNvSpPr>
              <a:spLocks noChangeArrowheads="1"/>
            </p:cNvSpPr>
            <p:nvPr/>
          </p:nvSpPr>
          <p:spPr bwMode="auto">
            <a:xfrm>
              <a:off x="5259803" y="4441489"/>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19493" name="Rectangle 35"/>
            <p:cNvSpPr>
              <a:spLocks noChangeArrowheads="1"/>
            </p:cNvSpPr>
            <p:nvPr/>
          </p:nvSpPr>
          <p:spPr bwMode="auto">
            <a:xfrm>
              <a:off x="5786905" y="4441489"/>
              <a:ext cx="525758"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19494" name="Rectangle 36"/>
            <p:cNvSpPr>
              <a:spLocks noChangeArrowheads="1"/>
            </p:cNvSpPr>
            <p:nvPr/>
          </p:nvSpPr>
          <p:spPr bwMode="auto">
            <a:xfrm>
              <a:off x="6312663" y="4441489"/>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19495" name="Rectangle 37"/>
            <p:cNvSpPr>
              <a:spLocks noChangeArrowheads="1"/>
            </p:cNvSpPr>
            <p:nvPr/>
          </p:nvSpPr>
          <p:spPr bwMode="auto">
            <a:xfrm>
              <a:off x="6839765" y="4440144"/>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sp>
          <p:nvSpPr>
            <p:cNvPr id="19496" name="Rectangle 38"/>
            <p:cNvSpPr>
              <a:spLocks noChangeArrowheads="1"/>
            </p:cNvSpPr>
            <p:nvPr/>
          </p:nvSpPr>
          <p:spPr bwMode="auto">
            <a:xfrm>
              <a:off x="7366867" y="4440144"/>
              <a:ext cx="524413"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7</a:t>
              </a:r>
              <a:endParaRPr lang="en-US" altLang="en-US" sz="1400" baseline="30000">
                <a:solidFill>
                  <a:schemeClr val="bg1"/>
                </a:solidFill>
                <a:latin typeface="Comic Sans MS" panose="030F0702030302020204" pitchFamily="66" charset="0"/>
              </a:endParaRPr>
            </a:p>
          </p:txBody>
        </p:sp>
        <p:sp>
          <p:nvSpPr>
            <p:cNvPr id="19497" name="Rectangle 39"/>
            <p:cNvSpPr>
              <a:spLocks noChangeArrowheads="1"/>
            </p:cNvSpPr>
            <p:nvPr/>
          </p:nvSpPr>
          <p:spPr bwMode="auto">
            <a:xfrm>
              <a:off x="7891280" y="4440144"/>
              <a:ext cx="527102" cy="32945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8</a:t>
              </a:r>
              <a:endParaRPr lang="en-US" altLang="en-US" sz="1400" baseline="30000">
                <a:solidFill>
                  <a:schemeClr val="bg1"/>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499" name="Rectangle 41"/>
                <p:cNvSpPr>
                  <a:spLocks noChangeArrowheads="1"/>
                </p:cNvSpPr>
                <p:nvPr/>
              </p:nvSpPr>
              <p:spPr bwMode="auto">
                <a:xfrm>
                  <a:off x="3189045" y="4445523"/>
                  <a:ext cx="1019243" cy="328108"/>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bg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rgbClr val="0066CC"/>
                            </a:solidFill>
                            <a:latin typeface="Cambria Math" panose="02040503050406030204" pitchFamily="18" charset="0"/>
                          </a:rPr>
                          <m:t>𝒓</m:t>
                        </m:r>
                      </m:oMath>
                    </m:oMathPara>
                  </a14:m>
                  <a:endParaRPr kumimoji="1" lang="en-US" altLang="en-US" sz="1400" b="1" dirty="0">
                    <a:solidFill>
                      <a:srgbClr val="0066CC"/>
                    </a:solidFill>
                    <a:latin typeface="Comic Sans MS" panose="030F0702030302020204" pitchFamily="66" charset="0"/>
                  </a:endParaRPr>
                </a:p>
              </p:txBody>
            </p:sp>
          </mc:Choice>
          <mc:Fallback xmlns="">
            <p:sp>
              <p:nvSpPr>
                <p:cNvPr id="19499" name="Rectangle 41"/>
                <p:cNvSpPr>
                  <a:spLocks noRot="1" noChangeAspect="1" noMove="1" noResize="1" noEditPoints="1" noAdjustHandles="1" noChangeArrowheads="1" noChangeShapeType="1" noTextEdit="1"/>
                </p:cNvSpPr>
                <p:nvPr/>
              </p:nvSpPr>
              <p:spPr bwMode="auto">
                <a:xfrm>
                  <a:off x="3189045" y="4445523"/>
                  <a:ext cx="1019243" cy="328108"/>
                </a:xfrm>
                <a:prstGeom prst="rect">
                  <a:avLst/>
                </a:prstGeom>
                <a:blipFill>
                  <a:blip r:embed="rId5"/>
                  <a:stretch>
                    <a:fillRect/>
                  </a:stretch>
                </a:blip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39338" name="Rectangle 42"/>
              <p:cNvSpPr>
                <a:spLocks noChangeArrowheads="1"/>
              </p:cNvSpPr>
              <p:nvPr/>
            </p:nvSpPr>
            <p:spPr bwMode="auto">
              <a:xfrm>
                <a:off x="6438901" y="6105613"/>
                <a:ext cx="3667671" cy="6469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type="none" w="sm" len="sm"/>
                  </a14:hiddenLine>
                </a:ex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 xmlns:m="http://schemas.openxmlformats.org/officeDocument/2006/math">
                    <m:r>
                      <a:rPr kumimoji="1" lang="en-US" altLang="en-US" sz="1600" b="1" i="1" dirty="0" smtClean="0">
                        <a:solidFill>
                          <a:srgbClr val="0066CC"/>
                        </a:solidFill>
                        <a:latin typeface="Cambria Math" panose="02040503050406030204" pitchFamily="18" charset="0"/>
                      </a:rPr>
                      <m:t>𝒓</m:t>
                    </m:r>
                  </m:oMath>
                </a14:m>
                <a:r>
                  <a:rPr kumimoji="1" lang="en-US" altLang="en-US" sz="1600" dirty="0">
                    <a:latin typeface="Comic Sans MS" panose="030F0702030302020204" pitchFamily="66" charset="0"/>
                  </a:rPr>
                  <a:t> </a:t>
                </a:r>
                <a:r>
                  <a:rPr kumimoji="1" lang="en-US" altLang="en-US" sz="1600" dirty="0">
                    <a:latin typeface="+mn-lt"/>
                  </a:rPr>
                  <a:t>prefers proposer </a:t>
                </a:r>
                <a:r>
                  <a:rPr kumimoji="1" lang="en-US" altLang="en-US" sz="1600" b="1" dirty="0">
                    <a:solidFill>
                      <a:srgbClr val="0066CC"/>
                    </a:solidFill>
                    <a:latin typeface="+mn-lt"/>
                  </a:rPr>
                  <a:t>3</a:t>
                </a:r>
                <a:r>
                  <a:rPr kumimoji="1" lang="en-US" altLang="en-US" sz="1600" dirty="0">
                    <a:latin typeface="Comic Sans MS" panose="030F0702030302020204" pitchFamily="66" charset="0"/>
                  </a:rPr>
                  <a:t> </a:t>
                </a:r>
                <a:r>
                  <a:rPr kumimoji="1" lang="en-US" altLang="en-US" sz="1600" dirty="0">
                    <a:latin typeface="+mn-lt"/>
                  </a:rPr>
                  <a:t>to</a:t>
                </a:r>
                <a:r>
                  <a:rPr kumimoji="1" lang="en-US" altLang="en-US" sz="1600" dirty="0">
                    <a:latin typeface="Comic Sans MS" panose="030F0702030302020204" pitchFamily="66" charset="0"/>
                  </a:rPr>
                  <a:t> </a:t>
                </a:r>
                <a:r>
                  <a:rPr kumimoji="1" lang="en-US" altLang="en-US" sz="1600" b="1" dirty="0">
                    <a:solidFill>
                      <a:srgbClr val="0066CC"/>
                    </a:solidFill>
                    <a:latin typeface="+mn-lt"/>
                  </a:rPr>
                  <a:t>6</a:t>
                </a:r>
                <a:br>
                  <a:rPr kumimoji="1" lang="en-US" altLang="en-US" sz="1600" dirty="0">
                    <a:latin typeface="Comic Sans MS" panose="030F0702030302020204" pitchFamily="66" charset="0"/>
                  </a:rPr>
                </a:br>
                <a:r>
                  <a:rPr kumimoji="1" lang="en-US" altLang="en-US" sz="1600" dirty="0">
                    <a:latin typeface="+mn-lt"/>
                    <a:cs typeface="Courier New" panose="02070309020205020404" pitchFamily="49" charset="0"/>
                  </a:rPr>
                  <a:t>since</a:t>
                </a:r>
                <a:r>
                  <a:rPr kumimoji="1" lang="en-US" altLang="en-US" sz="1600" dirty="0">
                    <a:latin typeface="Comic Sans MS" panose="030F0702030302020204" pitchFamily="66" charset="0"/>
                  </a:rPr>
                  <a:t> </a:t>
                </a:r>
                <a:r>
                  <a:rPr kumimoji="1" lang="en-US" altLang="en-US" sz="1600" b="1" dirty="0">
                    <a:solidFill>
                      <a:srgbClr val="0066CC"/>
                    </a:solidFill>
                    <a:latin typeface="Courier New" panose="02070309020205020404" pitchFamily="49" charset="0"/>
                    <a:cs typeface="Courier New" panose="02070309020205020404" pitchFamily="49" charset="0"/>
                  </a:rPr>
                  <a:t>inverse</a:t>
                </a:r>
                <a:r>
                  <a:rPr kumimoji="1" lang="en-US" altLang="en-US" sz="1600" dirty="0">
                    <a:solidFill>
                      <a:srgbClr val="0066CC"/>
                    </a:solidFill>
                    <a:latin typeface="+mn-lt"/>
                  </a:rPr>
                  <a:t>[</a:t>
                </a:r>
                <a:r>
                  <a:rPr kumimoji="1" lang="en-US" altLang="en-US" sz="1600" b="1" dirty="0">
                    <a:solidFill>
                      <a:srgbClr val="0066CC"/>
                    </a:solidFill>
                    <a:latin typeface="+mn-lt"/>
                  </a:rPr>
                  <a:t>3</a:t>
                </a:r>
                <a:r>
                  <a:rPr kumimoji="1" lang="en-US" altLang="en-US" sz="1600" dirty="0">
                    <a:solidFill>
                      <a:srgbClr val="0066CC"/>
                    </a:solidFill>
                    <a:latin typeface="+mn-lt"/>
                  </a:rPr>
                  <a:t>] </a:t>
                </a:r>
                <a:r>
                  <a:rPr kumimoji="1" lang="en-US" altLang="en-US" sz="1800" dirty="0">
                    <a:solidFill>
                      <a:srgbClr val="0066CC"/>
                    </a:solidFill>
                    <a:latin typeface="+mn-lt"/>
                  </a:rPr>
                  <a:t>=</a:t>
                </a:r>
                <a:r>
                  <a:rPr kumimoji="1" lang="en-US" altLang="en-US" sz="1800" b="1" dirty="0">
                    <a:solidFill>
                      <a:srgbClr val="0066CC"/>
                    </a:solidFill>
                    <a:latin typeface="+mn-lt"/>
                  </a:rPr>
                  <a:t> </a:t>
                </a:r>
                <a:r>
                  <a:rPr kumimoji="1" lang="en-US" altLang="en-US" sz="1600" b="1" dirty="0">
                    <a:solidFill>
                      <a:srgbClr val="0066CC"/>
                    </a:solidFill>
                    <a:latin typeface="+mn-lt"/>
                  </a:rPr>
                  <a:t>2</a:t>
                </a:r>
                <a:r>
                  <a:rPr kumimoji="1" lang="en-US" altLang="en-US" sz="1800" dirty="0">
                    <a:solidFill>
                      <a:srgbClr val="0066CC"/>
                    </a:solidFill>
                    <a:latin typeface="+mn-lt"/>
                  </a:rPr>
                  <a:t> &lt;</a:t>
                </a:r>
                <a:r>
                  <a:rPr kumimoji="1" lang="en-US" altLang="en-US" dirty="0">
                    <a:solidFill>
                      <a:srgbClr val="0066CC"/>
                    </a:solidFill>
                    <a:latin typeface="+mn-lt"/>
                  </a:rPr>
                  <a:t> </a:t>
                </a:r>
                <a:r>
                  <a:rPr kumimoji="1" lang="en-US" altLang="en-US" sz="1600" b="1" dirty="0">
                    <a:solidFill>
                      <a:srgbClr val="0066CC"/>
                    </a:solidFill>
                    <a:latin typeface="+mn-lt"/>
                  </a:rPr>
                  <a:t>7 </a:t>
                </a:r>
                <a:r>
                  <a:rPr kumimoji="1" lang="en-US" altLang="en-US" sz="1800" dirty="0">
                    <a:solidFill>
                      <a:srgbClr val="0066CC"/>
                    </a:solidFill>
                    <a:latin typeface="+mn-lt"/>
                  </a:rPr>
                  <a:t>=</a:t>
                </a:r>
                <a:r>
                  <a:rPr kumimoji="1" lang="en-US" altLang="en-US" sz="1600" b="1" dirty="0">
                    <a:solidFill>
                      <a:srgbClr val="0066CC"/>
                    </a:solidFill>
                    <a:latin typeface="Courier New" panose="02070309020205020404" pitchFamily="49" charset="0"/>
                    <a:cs typeface="Courier New" panose="02070309020205020404" pitchFamily="49" charset="0"/>
                  </a:rPr>
                  <a:t>inverse</a:t>
                </a:r>
                <a:r>
                  <a:rPr kumimoji="1" lang="en-US" altLang="en-US" sz="1600" dirty="0">
                    <a:solidFill>
                      <a:srgbClr val="0066CC"/>
                    </a:solidFill>
                    <a:latin typeface="+mn-lt"/>
                  </a:rPr>
                  <a:t>[</a:t>
                </a:r>
                <a:r>
                  <a:rPr kumimoji="1" lang="en-US" altLang="en-US" sz="1600" b="1" dirty="0">
                    <a:solidFill>
                      <a:srgbClr val="0066CC"/>
                    </a:solidFill>
                    <a:latin typeface="+mn-lt"/>
                  </a:rPr>
                  <a:t>6</a:t>
                </a:r>
                <a:r>
                  <a:rPr kumimoji="1" lang="en-US" altLang="en-US" sz="1600" dirty="0">
                    <a:solidFill>
                      <a:srgbClr val="0066CC"/>
                    </a:solidFill>
                    <a:latin typeface="+mn-lt"/>
                  </a:rPr>
                  <a:t>]</a:t>
                </a:r>
                <a:endParaRPr kumimoji="1" lang="en-US" altLang="en-US" sz="1800" dirty="0">
                  <a:solidFill>
                    <a:srgbClr val="0066CC"/>
                  </a:solidFill>
                  <a:latin typeface="+mn-lt"/>
                </a:endParaRPr>
              </a:p>
            </p:txBody>
          </p:sp>
        </mc:Choice>
        <mc:Fallback>
          <p:sp>
            <p:nvSpPr>
              <p:cNvPr id="439338" name="Rectangle 42"/>
              <p:cNvSpPr>
                <a:spLocks noRot="1" noChangeAspect="1" noMove="1" noResize="1" noEditPoints="1" noAdjustHandles="1" noChangeArrowheads="1" noChangeShapeType="1" noTextEdit="1"/>
              </p:cNvSpPr>
              <p:nvPr/>
            </p:nvSpPr>
            <p:spPr bwMode="auto">
              <a:xfrm>
                <a:off x="6438901" y="6105613"/>
                <a:ext cx="3667671" cy="646973"/>
              </a:xfrm>
              <a:prstGeom prst="rect">
                <a:avLst/>
              </a:prstGeom>
              <a:blipFill>
                <a:blip r:embed="rId6"/>
                <a:stretch>
                  <a:fillRect l="-831" t="-2830" b="-13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219A7C9-97B8-4305-BC4E-FD02342ECABA}"/>
              </a:ext>
            </a:extLst>
          </p:cNvPr>
          <p:cNvSpPr>
            <a:spLocks noGrp="1"/>
          </p:cNvSpPr>
          <p:nvPr>
            <p:ph type="sldNum" sz="quarter" idx="12"/>
          </p:nvPr>
        </p:nvSpPr>
        <p:spPr/>
        <p:txBody>
          <a:bodyPr/>
          <a:lstStyle/>
          <a:p>
            <a:fld id="{859767C1-1CFC-4BF3-A3D8-E4104FCBBC17}" type="slidenum">
              <a:rPr lang="en-US" smtClean="0"/>
              <a:t>20</a:t>
            </a:fld>
            <a:endParaRPr lang="en-US"/>
          </a:p>
        </p:txBody>
      </p:sp>
      <p:sp>
        <p:nvSpPr>
          <p:cNvPr id="5" name="TextBox 4"/>
          <p:cNvSpPr txBox="1"/>
          <p:nvPr/>
        </p:nvSpPr>
        <p:spPr>
          <a:xfrm>
            <a:off x="8673295" y="4452940"/>
            <a:ext cx="2412584" cy="338554"/>
          </a:xfrm>
          <a:prstGeom prst="rect">
            <a:avLst/>
          </a:prstGeom>
          <a:noFill/>
        </p:spPr>
        <p:txBody>
          <a:bodyPr wrap="none" rtlCol="0">
            <a:spAutoFit/>
          </a:bodyPr>
          <a:lstStyle/>
          <a:p>
            <a:r>
              <a:rPr lang="en-US" sz="1600" dirty="0"/>
              <a:t>Proposer </a:t>
            </a:r>
            <a:r>
              <a:rPr lang="en-US" sz="1600" b="1" dirty="0">
                <a:solidFill>
                  <a:srgbClr val="0066CC"/>
                </a:solidFill>
              </a:rPr>
              <a:t>3</a:t>
            </a:r>
            <a:r>
              <a:rPr lang="en-US" sz="1600" dirty="0"/>
              <a:t> or proposer </a:t>
            </a:r>
            <a:r>
              <a:rPr lang="en-US" sz="1600" b="1" dirty="0">
                <a:solidFill>
                  <a:srgbClr val="0066CC"/>
                </a:solidFill>
              </a:rPr>
              <a:t>6 </a:t>
            </a:r>
            <a:r>
              <a:rPr lang="en-US" sz="1600" dirty="0"/>
              <a:t>?</a:t>
            </a:r>
          </a:p>
        </p:txBody>
      </p:sp>
    </p:spTree>
    <p:extLst>
      <p:ext uri="{BB962C8B-B14F-4D97-AF65-F5344CB8AC3E}">
        <p14:creationId xmlns:p14="http://schemas.microsoft.com/office/powerpoint/2010/main" val="38430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9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43933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a:t>Understanding the Solution</a:t>
            </a:r>
          </a:p>
        </p:txBody>
      </p:sp>
      <p:sp>
        <p:nvSpPr>
          <p:cNvPr id="441347" name="Rectangle 3"/>
          <p:cNvSpPr>
            <a:spLocks noGrp="1" noChangeArrowheads="1"/>
          </p:cNvSpPr>
          <p:nvPr>
            <p:ph type="body" idx="1"/>
          </p:nvPr>
        </p:nvSpPr>
        <p:spPr>
          <a:xfrm>
            <a:off x="628649" y="1454330"/>
            <a:ext cx="10635464" cy="5200045"/>
          </a:xfrm>
        </p:spPr>
        <p:txBody>
          <a:bodyPr/>
          <a:lstStyle/>
          <a:p>
            <a:pPr marL="0" indent="0" eaLnBrk="1" hangingPunct="1">
              <a:lnSpc>
                <a:spcPct val="100000"/>
              </a:lnSpc>
              <a:buNone/>
            </a:pPr>
            <a:r>
              <a:rPr lang="en-US" altLang="en-US" sz="2400" b="1" dirty="0">
                <a:solidFill>
                  <a:srgbClr val="C00000"/>
                </a:solidFill>
              </a:rPr>
              <a:t>Q:</a:t>
            </a:r>
            <a:r>
              <a:rPr lang="en-US" altLang="en-US" sz="2400" dirty="0"/>
              <a:t>  For a given problem input, there may be several stable matchings.			Do all executions of Gale-Shapley yield the same stable matching? 			If so, which one?</a:t>
            </a:r>
          </a:p>
          <a:p>
            <a:pPr marL="0" indent="0" eaLnBrk="1" hangingPunct="1">
              <a:buNone/>
            </a:pPr>
            <a:endParaRPr lang="en-US" altLang="en-US" dirty="0"/>
          </a:p>
          <a:p>
            <a:pPr eaLnBrk="1" hangingPunct="1"/>
            <a:r>
              <a:rPr lang="en-US" altLang="en-US" sz="2400" dirty="0"/>
              <a:t>An instance with two stable matchings (see section for more).</a:t>
            </a:r>
          </a:p>
          <a:p>
            <a:pPr lvl="1" eaLnBrk="1" hangingPunct="1"/>
            <a:r>
              <a:rPr lang="en-US" altLang="en-US" sz="2400" dirty="0">
                <a:solidFill>
                  <a:srgbClr val="006600"/>
                </a:solidFill>
                <a:latin typeface="Comic Sans MS" panose="030F0702030302020204" pitchFamily="66" charset="0"/>
              </a:rPr>
              <a:t>(A,X), (B,Y), (C,Z).</a:t>
            </a:r>
          </a:p>
          <a:p>
            <a:pPr lvl="1" eaLnBrk="1" hangingPunct="1"/>
            <a:r>
              <a:rPr lang="en-US" altLang="en-US" sz="2400" dirty="0">
                <a:solidFill>
                  <a:srgbClr val="006600"/>
                </a:solidFill>
                <a:latin typeface="Comic Sans MS" panose="030F0702030302020204" pitchFamily="66" charset="0"/>
              </a:rPr>
              <a:t>(A,Y), (B,X), (C,Z).</a:t>
            </a:r>
          </a:p>
        </p:txBody>
      </p:sp>
      <p:grpSp>
        <p:nvGrpSpPr>
          <p:cNvPr id="441415" name="Group 71" descr="Table of preferences for two groups that for which those two matchings are stable."/>
          <p:cNvGrpSpPr>
            <a:grpSpLocks/>
          </p:cNvGrpSpPr>
          <p:nvPr/>
        </p:nvGrpSpPr>
        <p:grpSpPr bwMode="auto">
          <a:xfrm>
            <a:off x="3652405" y="4715904"/>
            <a:ext cx="6615113" cy="1408112"/>
            <a:chOff x="922" y="2597"/>
            <a:chExt cx="4167" cy="887"/>
          </a:xfrm>
        </p:grpSpPr>
        <p:sp>
          <p:nvSpPr>
            <p:cNvPr id="20486" name="Rectangle 16"/>
            <p:cNvSpPr>
              <a:spLocks noChangeArrowheads="1"/>
            </p:cNvSpPr>
            <p:nvPr/>
          </p:nvSpPr>
          <p:spPr bwMode="auto">
            <a:xfrm>
              <a:off x="2378" y="3040"/>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0487" name="Rectangle 23"/>
            <p:cNvSpPr>
              <a:spLocks noChangeArrowheads="1"/>
            </p:cNvSpPr>
            <p:nvPr/>
          </p:nvSpPr>
          <p:spPr bwMode="auto">
            <a:xfrm>
              <a:off x="3760" y="3040"/>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0488" name="Rectangle 4"/>
            <p:cNvSpPr>
              <a:spLocks noChangeArrowheads="1"/>
            </p:cNvSpPr>
            <p:nvPr/>
          </p:nvSpPr>
          <p:spPr bwMode="auto">
            <a:xfrm>
              <a:off x="922" y="3262"/>
              <a:ext cx="576" cy="22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Z</a:t>
              </a:r>
            </a:p>
          </p:txBody>
        </p:sp>
        <p:sp>
          <p:nvSpPr>
            <p:cNvPr id="20489" name="Rectangle 5"/>
            <p:cNvSpPr>
              <a:spLocks noChangeArrowheads="1"/>
            </p:cNvSpPr>
            <p:nvPr/>
          </p:nvSpPr>
          <p:spPr bwMode="auto">
            <a:xfrm>
              <a:off x="922" y="3040"/>
              <a:ext cx="576"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Y</a:t>
              </a:r>
            </a:p>
          </p:txBody>
        </p:sp>
        <p:sp>
          <p:nvSpPr>
            <p:cNvPr id="20490" name="Rectangle 6"/>
            <p:cNvSpPr>
              <a:spLocks noChangeArrowheads="1"/>
            </p:cNvSpPr>
            <p:nvPr/>
          </p:nvSpPr>
          <p:spPr bwMode="auto">
            <a:xfrm>
              <a:off x="922" y="2819"/>
              <a:ext cx="576" cy="22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X</a:t>
              </a:r>
            </a:p>
          </p:txBody>
        </p:sp>
        <p:sp>
          <p:nvSpPr>
            <p:cNvPr id="20491" name="Rectangle 7"/>
            <p:cNvSpPr>
              <a:spLocks noChangeArrowheads="1"/>
            </p:cNvSpPr>
            <p:nvPr/>
          </p:nvSpPr>
          <p:spPr bwMode="auto">
            <a:xfrm>
              <a:off x="1498" y="3262"/>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0492" name="Rectangle 8"/>
            <p:cNvSpPr>
              <a:spLocks noChangeArrowheads="1"/>
            </p:cNvSpPr>
            <p:nvPr/>
          </p:nvSpPr>
          <p:spPr bwMode="auto">
            <a:xfrm>
              <a:off x="1498" y="3040"/>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0493" name="Rectangle 9"/>
            <p:cNvSpPr>
              <a:spLocks noChangeArrowheads="1"/>
            </p:cNvSpPr>
            <p:nvPr/>
          </p:nvSpPr>
          <p:spPr bwMode="auto">
            <a:xfrm>
              <a:off x="1498" y="2819"/>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0494" name="Rectangle 10"/>
            <p:cNvSpPr>
              <a:spLocks noChangeArrowheads="1"/>
            </p:cNvSpPr>
            <p:nvPr/>
          </p:nvSpPr>
          <p:spPr bwMode="auto">
            <a:xfrm>
              <a:off x="1498" y="2597"/>
              <a:ext cx="443"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0495" name="Rectangle 11"/>
            <p:cNvSpPr>
              <a:spLocks noChangeArrowheads="1"/>
            </p:cNvSpPr>
            <p:nvPr/>
          </p:nvSpPr>
          <p:spPr bwMode="auto">
            <a:xfrm>
              <a:off x="1941" y="3262"/>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0496" name="Rectangle 12"/>
            <p:cNvSpPr>
              <a:spLocks noChangeArrowheads="1"/>
            </p:cNvSpPr>
            <p:nvPr/>
          </p:nvSpPr>
          <p:spPr bwMode="auto">
            <a:xfrm>
              <a:off x="1941" y="3040"/>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0497" name="Rectangle 13"/>
            <p:cNvSpPr>
              <a:spLocks noChangeArrowheads="1"/>
            </p:cNvSpPr>
            <p:nvPr/>
          </p:nvSpPr>
          <p:spPr bwMode="auto">
            <a:xfrm>
              <a:off x="1941" y="2819"/>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0498" name="Rectangle 14"/>
            <p:cNvSpPr>
              <a:spLocks noChangeArrowheads="1"/>
            </p:cNvSpPr>
            <p:nvPr/>
          </p:nvSpPr>
          <p:spPr bwMode="auto">
            <a:xfrm>
              <a:off x="1941" y="2597"/>
              <a:ext cx="443"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r>
                <a:rPr lang="en-US" altLang="en-US" sz="1400" baseline="30000">
                  <a:solidFill>
                    <a:schemeClr val="bg1"/>
                  </a:solidFill>
                  <a:latin typeface="Comic Sans MS" panose="030F0702030302020204" pitchFamily="66" charset="0"/>
                </a:rPr>
                <a:t>nd</a:t>
              </a:r>
            </a:p>
          </p:txBody>
        </p:sp>
        <p:sp>
          <p:nvSpPr>
            <p:cNvPr id="20499" name="Rectangle 17"/>
            <p:cNvSpPr>
              <a:spLocks noChangeArrowheads="1"/>
            </p:cNvSpPr>
            <p:nvPr/>
          </p:nvSpPr>
          <p:spPr bwMode="auto">
            <a:xfrm>
              <a:off x="2384" y="2819"/>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0500" name="Rectangle 18"/>
            <p:cNvSpPr>
              <a:spLocks noChangeArrowheads="1"/>
            </p:cNvSpPr>
            <p:nvPr/>
          </p:nvSpPr>
          <p:spPr bwMode="auto">
            <a:xfrm>
              <a:off x="2384" y="2597"/>
              <a:ext cx="443"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0501" name="Rectangle 19"/>
            <p:cNvSpPr>
              <a:spLocks noChangeArrowheads="1"/>
            </p:cNvSpPr>
            <p:nvPr/>
          </p:nvSpPr>
          <p:spPr bwMode="auto">
            <a:xfrm>
              <a:off x="3184" y="3262"/>
              <a:ext cx="576" cy="22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C</a:t>
              </a:r>
            </a:p>
          </p:txBody>
        </p:sp>
        <p:sp>
          <p:nvSpPr>
            <p:cNvPr id="20502" name="Rectangle 20"/>
            <p:cNvSpPr>
              <a:spLocks noChangeArrowheads="1"/>
            </p:cNvSpPr>
            <p:nvPr/>
          </p:nvSpPr>
          <p:spPr bwMode="auto">
            <a:xfrm>
              <a:off x="3184" y="3040"/>
              <a:ext cx="576"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B</a:t>
              </a:r>
            </a:p>
          </p:txBody>
        </p:sp>
        <p:sp>
          <p:nvSpPr>
            <p:cNvPr id="20503" name="Rectangle 21"/>
            <p:cNvSpPr>
              <a:spLocks noChangeArrowheads="1"/>
            </p:cNvSpPr>
            <p:nvPr/>
          </p:nvSpPr>
          <p:spPr bwMode="auto">
            <a:xfrm>
              <a:off x="3184" y="2819"/>
              <a:ext cx="576" cy="221"/>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A</a:t>
              </a:r>
            </a:p>
          </p:txBody>
        </p:sp>
        <p:sp>
          <p:nvSpPr>
            <p:cNvPr id="20504" name="Rectangle 22"/>
            <p:cNvSpPr>
              <a:spLocks noChangeArrowheads="1"/>
            </p:cNvSpPr>
            <p:nvPr/>
          </p:nvSpPr>
          <p:spPr bwMode="auto">
            <a:xfrm>
              <a:off x="3760" y="3262"/>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0505" name="Rectangle 24"/>
            <p:cNvSpPr>
              <a:spLocks noChangeArrowheads="1"/>
            </p:cNvSpPr>
            <p:nvPr/>
          </p:nvSpPr>
          <p:spPr bwMode="auto">
            <a:xfrm>
              <a:off x="3760" y="2819"/>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0506" name="Rectangle 25"/>
            <p:cNvSpPr>
              <a:spLocks noChangeArrowheads="1"/>
            </p:cNvSpPr>
            <p:nvPr/>
          </p:nvSpPr>
          <p:spPr bwMode="auto">
            <a:xfrm>
              <a:off x="3760" y="2597"/>
              <a:ext cx="443"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0507" name="Rectangle 26"/>
            <p:cNvSpPr>
              <a:spLocks noChangeArrowheads="1"/>
            </p:cNvSpPr>
            <p:nvPr/>
          </p:nvSpPr>
          <p:spPr bwMode="auto">
            <a:xfrm>
              <a:off x="4203" y="3262"/>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0508" name="Rectangle 27"/>
            <p:cNvSpPr>
              <a:spLocks noChangeArrowheads="1"/>
            </p:cNvSpPr>
            <p:nvPr/>
          </p:nvSpPr>
          <p:spPr bwMode="auto">
            <a:xfrm>
              <a:off x="4203" y="3040"/>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0509" name="Rectangle 28"/>
            <p:cNvSpPr>
              <a:spLocks noChangeArrowheads="1"/>
            </p:cNvSpPr>
            <p:nvPr/>
          </p:nvSpPr>
          <p:spPr bwMode="auto">
            <a:xfrm>
              <a:off x="4203" y="2819"/>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0510" name="Rectangle 29"/>
            <p:cNvSpPr>
              <a:spLocks noChangeArrowheads="1"/>
            </p:cNvSpPr>
            <p:nvPr/>
          </p:nvSpPr>
          <p:spPr bwMode="auto">
            <a:xfrm>
              <a:off x="4203" y="2597"/>
              <a:ext cx="443"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r>
                <a:rPr lang="en-US" altLang="en-US" sz="1400" baseline="30000">
                  <a:solidFill>
                    <a:schemeClr val="bg1"/>
                  </a:solidFill>
                  <a:latin typeface="Comic Sans MS" panose="030F0702030302020204" pitchFamily="66" charset="0"/>
                </a:rPr>
                <a:t>nd</a:t>
              </a:r>
            </a:p>
          </p:txBody>
        </p:sp>
        <p:sp>
          <p:nvSpPr>
            <p:cNvPr id="20511" name="Rectangle 30"/>
            <p:cNvSpPr>
              <a:spLocks noChangeArrowheads="1"/>
            </p:cNvSpPr>
            <p:nvPr/>
          </p:nvSpPr>
          <p:spPr bwMode="auto">
            <a:xfrm>
              <a:off x="4646" y="3262"/>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0512" name="Rectangle 31"/>
            <p:cNvSpPr>
              <a:spLocks noChangeArrowheads="1"/>
            </p:cNvSpPr>
            <p:nvPr/>
          </p:nvSpPr>
          <p:spPr bwMode="auto">
            <a:xfrm>
              <a:off x="4646" y="3040"/>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0513" name="Rectangle 32"/>
            <p:cNvSpPr>
              <a:spLocks noChangeArrowheads="1"/>
            </p:cNvSpPr>
            <p:nvPr/>
          </p:nvSpPr>
          <p:spPr bwMode="auto">
            <a:xfrm>
              <a:off x="4646" y="2819"/>
              <a:ext cx="443" cy="221"/>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0514" name="Rectangle 33"/>
            <p:cNvSpPr>
              <a:spLocks noChangeArrowheads="1"/>
            </p:cNvSpPr>
            <p:nvPr/>
          </p:nvSpPr>
          <p:spPr bwMode="auto">
            <a:xfrm>
              <a:off x="4646" y="2597"/>
              <a:ext cx="443" cy="222"/>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0515" name="Rectangle 70"/>
            <p:cNvSpPr>
              <a:spLocks noChangeArrowheads="1"/>
            </p:cNvSpPr>
            <p:nvPr/>
          </p:nvSpPr>
          <p:spPr bwMode="auto">
            <a:xfrm>
              <a:off x="2384" y="3262"/>
              <a:ext cx="443" cy="22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C</a:t>
              </a:r>
            </a:p>
          </p:txBody>
        </p:sp>
      </p:grpSp>
      <p:sp>
        <p:nvSpPr>
          <p:cNvPr id="2" name="Slide Number Placeholder 1">
            <a:extLst>
              <a:ext uri="{FF2B5EF4-FFF2-40B4-BE49-F238E27FC236}">
                <a16:creationId xmlns:a16="http://schemas.microsoft.com/office/drawing/2014/main" id="{4B6BA43E-A1CD-4886-A15B-896FE1F1EDDC}"/>
              </a:ext>
            </a:extLst>
          </p:cNvPr>
          <p:cNvSpPr>
            <a:spLocks noGrp="1"/>
          </p:cNvSpPr>
          <p:nvPr>
            <p:ph type="sldNum" sz="quarter" idx="12"/>
          </p:nvPr>
        </p:nvSpPr>
        <p:spPr/>
        <p:txBody>
          <a:bodyPr/>
          <a:lstStyle/>
          <a:p>
            <a:fld id="{859767C1-1CFC-4BF3-A3D8-E4104FCBBC17}" type="slidenum">
              <a:rPr lang="en-US" smtClean="0"/>
              <a:t>21</a:t>
            </a:fld>
            <a:endParaRPr lang="en-US"/>
          </a:p>
        </p:txBody>
      </p:sp>
    </p:spTree>
    <p:extLst>
      <p:ext uri="{BB962C8B-B14F-4D97-AF65-F5344CB8AC3E}">
        <p14:creationId xmlns:p14="http://schemas.microsoft.com/office/powerpoint/2010/main" val="2631995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13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14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13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1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a:t>Understanding the Solution</a:t>
            </a:r>
          </a:p>
        </p:txBody>
      </p:sp>
      <mc:AlternateContent xmlns:mc="http://schemas.openxmlformats.org/markup-compatibility/2006">
        <mc:Choice xmlns:a14="http://schemas.microsoft.com/office/drawing/2010/main" Requires="a14">
          <p:sp>
            <p:nvSpPr>
              <p:cNvPr id="443395" name="Rectangle 3"/>
              <p:cNvSpPr>
                <a:spLocks noGrp="1" noChangeArrowheads="1"/>
              </p:cNvSpPr>
              <p:nvPr>
                <p:ph type="body" idx="1"/>
              </p:nvPr>
            </p:nvSpPr>
            <p:spPr>
              <a:xfrm>
                <a:off x="628649" y="1562395"/>
                <a:ext cx="10198493" cy="5200045"/>
              </a:xfrm>
            </p:spPr>
            <p:txBody>
              <a:bodyPr>
                <a:noAutofit/>
              </a:bodyPr>
              <a:lstStyle/>
              <a:p>
                <a:pPr marL="0" lvl="0" indent="0">
                  <a:buNone/>
                </a:pPr>
                <a:r>
                  <a:rPr lang="en-US" altLang="en-US" sz="2400" b="1" dirty="0">
                    <a:solidFill>
                      <a:srgbClr val="C00000"/>
                    </a:solidFill>
                  </a:rPr>
                  <a:t>Q:</a:t>
                </a:r>
                <a:r>
                  <a:rPr lang="en-US" altLang="en-US" sz="2400" dirty="0">
                    <a:solidFill>
                      <a:prstClr val="black"/>
                    </a:solidFill>
                  </a:rPr>
                  <a:t>  For a given problem input, there may be several stable matchings.		Do all executions of Gale-Shapley yield the same stable matching? 		If so, which one?</a:t>
                </a:r>
              </a:p>
              <a:p>
                <a:pPr lvl="3">
                  <a:lnSpc>
                    <a:spcPct val="80000"/>
                  </a:lnSpc>
                </a:pPr>
                <a:endParaRPr lang="en-US" altLang="en-US" sz="1200" dirty="0"/>
              </a:p>
              <a:p>
                <a:pPr marL="0" indent="0">
                  <a:lnSpc>
                    <a:spcPct val="100000"/>
                  </a:lnSpc>
                  <a:buNone/>
                </a:pPr>
                <a:r>
                  <a:rPr lang="en-US" altLang="en-US" sz="2000" b="1" dirty="0">
                    <a:solidFill>
                      <a:srgbClr val="695082"/>
                    </a:solidFill>
                  </a:rPr>
                  <a:t>Def: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in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a:t>
                </a:r>
                <a14:m>
                  <m:oMath xmlns:m="http://schemas.openxmlformats.org/officeDocument/2006/math">
                    <m:r>
                      <a:rPr lang="en-US" altLang="en-US" sz="2000" b="1" i="1" dirty="0">
                        <a:solidFill>
                          <a:srgbClr val="0066CC"/>
                        </a:solidFill>
                        <a:latin typeface="Cambria Math" panose="02040503050406030204" pitchFamily="18" charset="0"/>
                      </a:rPr>
                      <m:t>𝒓</m:t>
                    </m:r>
                  </m:oMath>
                </a14:m>
                <a:r>
                  <a:rPr lang="en-US" altLang="en-US" sz="2000" dirty="0">
                    <a:solidFill>
                      <a:prstClr val="black"/>
                    </a:solidFill>
                  </a:rPr>
                  <a:t> in </a:t>
                </a:r>
                <a14:m>
                  <m:oMath xmlns:m="http://schemas.openxmlformats.org/officeDocument/2006/math">
                    <m:r>
                      <a:rPr lang="en-US" altLang="en-US" sz="2000" b="1" i="1" dirty="0">
                        <a:solidFill>
                          <a:srgbClr val="0066CC"/>
                        </a:solidFill>
                        <a:latin typeface="Cambria Math" panose="02040503050406030204" pitchFamily="18" charset="0"/>
                      </a:rPr>
                      <m:t>𝑹</m:t>
                    </m:r>
                  </m:oMath>
                </a14:m>
                <a:r>
                  <a:rPr lang="en-US" altLang="en-US" sz="2000" dirty="0">
                    <a:solidFill>
                      <a:prstClr val="black"/>
                    </a:solidFill>
                  </a:rPr>
                  <a:t> </a:t>
                </a:r>
                <a:r>
                  <a:rPr lang="en-US" altLang="en-US" sz="2000" dirty="0"/>
                  <a:t>are </a:t>
                </a:r>
                <a:r>
                  <a:rPr lang="en-US" altLang="en-US" sz="2000" dirty="0">
                    <a:solidFill>
                      <a:srgbClr val="CC0000"/>
                    </a:solidFill>
                  </a:rPr>
                  <a:t>valid partners </a:t>
                </a:r>
                <a:r>
                  <a:rPr lang="en-US" altLang="en-US" sz="2000" dirty="0" err="1"/>
                  <a:t>iff</a:t>
                </a:r>
                <a:r>
                  <a:rPr lang="en-US" altLang="en-US" sz="2000" dirty="0"/>
                  <a:t> there is some stable matching containing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𝒑</m:t>
                    </m:r>
                    <m:r>
                      <a:rPr lang="en-US" altLang="en-US" sz="2000" b="1" i="1" dirty="0" err="1"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m:t>
                    </m:r>
                  </m:oMath>
                </a14:m>
                <a:endParaRPr lang="en-US" altLang="en-US" sz="2000" dirty="0"/>
              </a:p>
              <a:p>
                <a:pPr marL="0" indent="0" eaLnBrk="1" hangingPunct="1">
                  <a:lnSpc>
                    <a:spcPct val="80000"/>
                  </a:lnSpc>
                  <a:buNone/>
                </a:pPr>
                <a:endParaRPr lang="en-US" altLang="en-US" sz="2000" dirty="0"/>
              </a:p>
              <a:p>
                <a:pPr marL="0" indent="0" eaLnBrk="1" hangingPunct="1">
                  <a:lnSpc>
                    <a:spcPct val="100000"/>
                  </a:lnSpc>
                  <a:buNone/>
                </a:pPr>
                <a:r>
                  <a:rPr lang="en-US" altLang="en-US" sz="2000" b="1" dirty="0">
                    <a:solidFill>
                      <a:srgbClr val="695082"/>
                    </a:solidFill>
                  </a:rPr>
                  <a:t>Def:</a:t>
                </a:r>
                <a:r>
                  <a:rPr lang="en-US" altLang="en-US" sz="2000" dirty="0">
                    <a:solidFill>
                      <a:schemeClr val="accent2"/>
                    </a:solidFill>
                  </a:rPr>
                  <a:t> </a:t>
                </a:r>
                <a:r>
                  <a:rPr lang="en-US" altLang="en-US" sz="2000" dirty="0">
                    <a:solidFill>
                      <a:srgbClr val="C00000"/>
                    </a:solidFill>
                  </a:rPr>
                  <a:t>Proposer-optimal assignment:</a:t>
                </a:r>
                <a:r>
                  <a:rPr lang="en-US" altLang="en-US" sz="2000" dirty="0"/>
                  <a:t>  Each proposer is matched with their </a:t>
                </a:r>
                <a:r>
                  <a:rPr lang="en-US" altLang="en-US" sz="2000" b="1" dirty="0">
                    <a:solidFill>
                      <a:srgbClr val="C00000"/>
                    </a:solidFill>
                  </a:rPr>
                  <a:t>best</a:t>
                </a:r>
                <a:r>
                  <a:rPr lang="en-US" altLang="en-US" sz="2000" dirty="0">
                    <a:solidFill>
                      <a:srgbClr val="C00000"/>
                    </a:solidFill>
                  </a:rPr>
                  <a:t> valid partner 				</a:t>
                </a:r>
                <a:r>
                  <a:rPr lang="en-US" altLang="en-US" sz="2000" dirty="0"/>
                  <a:t>(their most preferred among all of their valid partners)</a:t>
                </a:r>
              </a:p>
              <a:p>
                <a:pPr lvl="1" eaLnBrk="1" hangingPunct="1">
                  <a:lnSpc>
                    <a:spcPct val="80000"/>
                  </a:lnSpc>
                </a:pPr>
                <a:endParaRPr lang="en-US" altLang="en-US" sz="1800" dirty="0"/>
              </a:p>
              <a:p>
                <a:pPr marL="0" indent="0">
                  <a:lnSpc>
                    <a:spcPct val="100000"/>
                  </a:lnSpc>
                  <a:buNone/>
                </a:pPr>
                <a:r>
                  <a:rPr lang="en-US" altLang="en-US" sz="2000" b="1" dirty="0">
                    <a:solidFill>
                      <a:srgbClr val="695082"/>
                    </a:solidFill>
                  </a:rPr>
                  <a:t>Claim:  </a:t>
                </a:r>
                <a:r>
                  <a:rPr lang="en-US" altLang="en-US" sz="2000" dirty="0"/>
                  <a:t>All executions of Gale-Shapley yield a proposer-optimal assignment! </a:t>
                </a:r>
              </a:p>
              <a:p>
                <a:pPr lvl="1">
                  <a:lnSpc>
                    <a:spcPct val="100000"/>
                  </a:lnSpc>
                </a:pPr>
                <a:r>
                  <a:rPr lang="en-US" altLang="en-US" sz="2000" dirty="0"/>
                  <a:t>I.e. if we pair up each proposer with its best valid partner, the resulting pairs will be the same as Gale-Shapley</a:t>
                </a:r>
              </a:p>
              <a:p>
                <a:pPr lvl="2">
                  <a:lnSpc>
                    <a:spcPct val="100000"/>
                  </a:lnSpc>
                </a:pPr>
                <a:r>
                  <a:rPr lang="en-US" altLang="en-US" sz="1600" b="0" dirty="0"/>
                  <a:t>Gale-Shapley returns </a:t>
                </a:r>
                <a14:m>
                  <m:oMath xmlns:m="http://schemas.openxmlformats.org/officeDocument/2006/math">
                    <m:d>
                      <m:dPr>
                        <m:begChr m:val="{"/>
                        <m:endChr m:val="}"/>
                        <m:ctrlPr>
                          <a:rPr lang="en-US" altLang="en-US" sz="1600" b="0" i="1" smtClean="0">
                            <a:latin typeface="Cambria Math" panose="02040503050406030204" pitchFamily="18" charset="0"/>
                          </a:rPr>
                        </m:ctrlPr>
                      </m:dPr>
                      <m:e>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𝑝</m:t>
                            </m:r>
                            <m:r>
                              <a:rPr lang="en-US" altLang="en-US" sz="1600" b="0" i="1" smtClean="0">
                                <a:latin typeface="Cambria Math" panose="02040503050406030204" pitchFamily="18" charset="0"/>
                              </a:rPr>
                              <m:t>, </m:t>
                            </m:r>
                            <m:r>
                              <a:rPr lang="en-US" altLang="en-US" sz="1600" b="0" i="1" smtClean="0">
                                <a:latin typeface="Cambria Math" panose="02040503050406030204" pitchFamily="18" charset="0"/>
                              </a:rPr>
                              <m:t>𝑏𝑒𝑠𝑡</m:t>
                            </m:r>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𝑝</m:t>
                                </m:r>
                              </m:e>
                            </m:d>
                          </m:e>
                        </m:d>
                      </m:e>
                      <m:e>
                        <m:r>
                          <a:rPr lang="en-US" altLang="en-US" sz="1600" b="0" i="1" smtClean="0">
                            <a:latin typeface="Cambria Math" panose="02040503050406030204" pitchFamily="18" charset="0"/>
                          </a:rPr>
                          <m:t>𝑝</m:t>
                        </m:r>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𝑃</m:t>
                        </m:r>
                      </m:e>
                    </m:d>
                  </m:oMath>
                </a14:m>
                <a:endParaRPr lang="en-US" altLang="en-US" sz="1600" dirty="0"/>
              </a:p>
              <a:p>
                <a:pPr lvl="1">
                  <a:lnSpc>
                    <a:spcPct val="100000"/>
                  </a:lnSpc>
                </a:pPr>
                <a:r>
                  <a:rPr lang="en-US" altLang="en-US" sz="2000" dirty="0"/>
                  <a:t>Not obvious that proposer-optimal assignment is perfect, let alone stable</a:t>
                </a:r>
              </a:p>
              <a:p>
                <a:pPr lvl="1" eaLnBrk="1" hangingPunct="1">
                  <a:lnSpc>
                    <a:spcPct val="100000"/>
                  </a:lnSpc>
                </a:pPr>
                <a:r>
                  <a:rPr lang="en-US" altLang="en-US" sz="2000" dirty="0"/>
                  <a:t>Simultaneously best for each and every proposer</a:t>
                </a:r>
              </a:p>
              <a:p>
                <a:pPr lvl="1" eaLnBrk="1" hangingPunct="1">
                  <a:lnSpc>
                    <a:spcPct val="80000"/>
                  </a:lnSpc>
                </a:pPr>
                <a:endParaRPr lang="en-US" altLang="en-US" sz="1800" dirty="0"/>
              </a:p>
            </p:txBody>
          </p:sp>
        </mc:Choice>
        <mc:Fallback>
          <p:sp>
            <p:nvSpPr>
              <p:cNvPr id="443395" name="Rectangle 3"/>
              <p:cNvSpPr>
                <a:spLocks noGrp="1" noRot="1" noChangeAspect="1" noMove="1" noResize="1" noEditPoints="1" noAdjustHandles="1" noChangeArrowheads="1" noChangeShapeType="1" noTextEdit="1"/>
              </p:cNvSpPr>
              <p:nvPr>
                <p:ph type="body" idx="1"/>
              </p:nvPr>
            </p:nvSpPr>
            <p:spPr>
              <a:xfrm>
                <a:off x="628649" y="1562395"/>
                <a:ext cx="10198493" cy="5200045"/>
              </a:xfrm>
              <a:blipFill>
                <a:blip r:embed="rId3"/>
                <a:stretch>
                  <a:fillRect l="-897" t="-1641" b="-386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C5D6026-08F5-4CB6-9237-E34296985E69}"/>
              </a:ext>
            </a:extLst>
          </p:cNvPr>
          <p:cNvSpPr>
            <a:spLocks noGrp="1"/>
          </p:cNvSpPr>
          <p:nvPr>
            <p:ph type="sldNum" sz="quarter" idx="12"/>
          </p:nvPr>
        </p:nvSpPr>
        <p:spPr/>
        <p:txBody>
          <a:bodyPr/>
          <a:lstStyle/>
          <a:p>
            <a:fld id="{859767C1-1CFC-4BF3-A3D8-E4104FCBBC17}" type="slidenum">
              <a:rPr lang="en-US" smtClean="0"/>
              <a:t>22</a:t>
            </a:fld>
            <a:endParaRPr lang="en-US"/>
          </a:p>
        </p:txBody>
      </p:sp>
    </p:spTree>
    <p:extLst>
      <p:ext uri="{BB962C8B-B14F-4D97-AF65-F5344CB8AC3E}">
        <p14:creationId xmlns:p14="http://schemas.microsoft.com/office/powerpoint/2010/main" val="1558646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250180" y="2694006"/>
            <a:ext cx="1211775" cy="440896"/>
            <a:chOff x="10250180" y="2145368"/>
            <a:chExt cx="1211775" cy="440896"/>
          </a:xfrm>
        </p:grpSpPr>
        <p:cxnSp>
          <p:nvCxnSpPr>
            <p:cNvPr id="7" name="Straight Connector 6"/>
            <p:cNvCxnSpPr>
              <a:stCxn id="41" idx="5"/>
              <a:endCxn id="46" idx="2"/>
            </p:cNvCxnSpPr>
            <p:nvPr/>
          </p:nvCxnSpPr>
          <p:spPr>
            <a:xfrm>
              <a:off x="10250180" y="2145368"/>
              <a:ext cx="1211775" cy="440896"/>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cxnSp>
          <p:nvCxnSpPr>
            <p:cNvPr id="9" name="Straight Connector 8"/>
            <p:cNvCxnSpPr/>
            <p:nvPr/>
          </p:nvCxnSpPr>
          <p:spPr>
            <a:xfrm flipV="1">
              <a:off x="10639541" y="2178683"/>
              <a:ext cx="213178" cy="263230"/>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grpSp>
      <p:cxnSp>
        <p:nvCxnSpPr>
          <p:cNvPr id="49" name="Straight Connector 48">
            <a:extLst>
              <a:ext uri="{FF2B5EF4-FFF2-40B4-BE49-F238E27FC236}">
                <a16:creationId xmlns:a16="http://schemas.microsoft.com/office/drawing/2014/main" id="{97455C06-96D3-4672-AD6A-4CC3163D0A40}"/>
              </a:ext>
            </a:extLst>
          </p:cNvPr>
          <p:cNvCxnSpPr>
            <a:cxnSpLocks/>
            <a:endCxn id="46" idx="2"/>
          </p:cNvCxnSpPr>
          <p:nvPr/>
        </p:nvCxnSpPr>
        <p:spPr>
          <a:xfrm>
            <a:off x="10243484" y="2656666"/>
            <a:ext cx="1218471" cy="478236"/>
          </a:xfrm>
          <a:prstGeom prst="line">
            <a:avLst/>
          </a:prstGeom>
          <a:noFill/>
          <a:ln w="57150" cap="flat" cmpd="sng" algn="ctr">
            <a:solidFill>
              <a:srgbClr val="C00000"/>
            </a:solidFill>
            <a:prstDash val="solid"/>
            <a:miter lim="800000"/>
            <a:headEnd type="none" w="med" len="med"/>
            <a:tailEnd type="none" w="med" len="med"/>
          </a:ln>
          <a:effectLst/>
        </p:spPr>
      </p:cxnSp>
      <p:grpSp>
        <p:nvGrpSpPr>
          <p:cNvPr id="3" name="Group 2"/>
          <p:cNvGrpSpPr/>
          <p:nvPr/>
        </p:nvGrpSpPr>
        <p:grpSpPr>
          <a:xfrm>
            <a:off x="9856967" y="2132710"/>
            <a:ext cx="1974388" cy="1588596"/>
            <a:chOff x="9856967" y="1584072"/>
            <a:chExt cx="1974388" cy="1588596"/>
          </a:xfrm>
        </p:grpSpPr>
        <p:grpSp>
          <p:nvGrpSpPr>
            <p:cNvPr id="27" name="Group 26">
              <a:extLst>
                <a:ext uri="{FF2B5EF4-FFF2-40B4-BE49-F238E27FC236}">
                  <a16:creationId xmlns:a16="http://schemas.microsoft.com/office/drawing/2014/main" id="{99E3E7F9-8391-41E0-BAB3-749703657801}"/>
                </a:ext>
              </a:extLst>
            </p:cNvPr>
            <p:cNvGrpSpPr/>
            <p:nvPr/>
          </p:nvGrpSpPr>
          <p:grpSpPr>
            <a:xfrm>
              <a:off x="11461955" y="1584072"/>
              <a:ext cx="91440" cy="1526148"/>
              <a:chOff x="8919211" y="4094569"/>
              <a:chExt cx="91440" cy="1526148"/>
            </a:xfrm>
          </p:grpSpPr>
          <p:sp>
            <p:nvSpPr>
              <p:cNvPr id="44" name="Oval 43">
                <a:extLst>
                  <a:ext uri="{FF2B5EF4-FFF2-40B4-BE49-F238E27FC236}">
                    <a16:creationId xmlns:a16="http://schemas.microsoft.com/office/drawing/2014/main" id="{18C0ADF6-E6F3-4D93-910F-3EF4C2C60AD7}"/>
                  </a:ext>
                </a:extLst>
              </p:cNvPr>
              <p:cNvSpPr>
                <a:spLocks noChangeAspect="1"/>
              </p:cNvSpPr>
              <p:nvPr/>
            </p:nvSpPr>
            <p:spPr>
              <a:xfrm>
                <a:off x="8919211" y="4094569"/>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14807EF8-BF78-4B8F-AC87-32D8C1236368}"/>
                  </a:ext>
                </a:extLst>
              </p:cNvPr>
              <p:cNvSpPr>
                <a:spLocks noChangeAspect="1"/>
              </p:cNvSpPr>
              <p:nvPr/>
            </p:nvSpPr>
            <p:spPr>
              <a:xfrm>
                <a:off x="8919211" y="4572805"/>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6" name="Oval 45">
                <a:extLst>
                  <a:ext uri="{FF2B5EF4-FFF2-40B4-BE49-F238E27FC236}">
                    <a16:creationId xmlns:a16="http://schemas.microsoft.com/office/drawing/2014/main" id="{607CB3A0-0EC6-41B1-8710-94271F5AB493}"/>
                  </a:ext>
                </a:extLst>
              </p:cNvPr>
              <p:cNvSpPr>
                <a:spLocks noChangeAspect="1"/>
              </p:cNvSpPr>
              <p:nvPr/>
            </p:nvSpPr>
            <p:spPr>
              <a:xfrm>
                <a:off x="8919211" y="5051041"/>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7" name="Oval 46">
                <a:extLst>
                  <a:ext uri="{FF2B5EF4-FFF2-40B4-BE49-F238E27FC236}">
                    <a16:creationId xmlns:a16="http://schemas.microsoft.com/office/drawing/2014/main" id="{61DB825F-9445-40FB-8022-245FDD68D449}"/>
                  </a:ext>
                </a:extLst>
              </p:cNvPr>
              <p:cNvSpPr>
                <a:spLocks noChangeAspect="1"/>
              </p:cNvSpPr>
              <p:nvPr/>
            </p:nvSpPr>
            <p:spPr>
              <a:xfrm>
                <a:off x="8919211" y="5529277"/>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cxnSp>
          <p:nvCxnSpPr>
            <p:cNvPr id="29" name="Straight Connector 28">
              <a:extLst>
                <a:ext uri="{FF2B5EF4-FFF2-40B4-BE49-F238E27FC236}">
                  <a16:creationId xmlns:a16="http://schemas.microsoft.com/office/drawing/2014/main" id="{A7E726E8-C799-48F0-AA76-00AFD24E569C}"/>
                </a:ext>
              </a:extLst>
            </p:cNvPr>
            <p:cNvCxnSpPr>
              <a:stCxn id="43" idx="7"/>
              <a:endCxn id="46" idx="2"/>
            </p:cNvCxnSpPr>
            <p:nvPr/>
          </p:nvCxnSpPr>
          <p:spPr>
            <a:xfrm flipV="1">
              <a:off x="10250180" y="2586264"/>
              <a:ext cx="1211775" cy="450918"/>
            </a:xfrm>
            <a:prstGeom prst="line">
              <a:avLst/>
            </a:prstGeom>
            <a:noFill/>
            <a:ln w="57150" cap="flat" cmpd="sng" algn="ctr">
              <a:solidFill>
                <a:srgbClr val="0066CC"/>
              </a:solidFill>
              <a:prstDash val="sysDot"/>
              <a:miter lim="800000"/>
              <a:headEnd type="none" w="med" len="med"/>
              <a:tailEnd type="none" w="med" len="med"/>
            </a:ln>
            <a:effectLst/>
          </p:spPr>
        </p:cxnSp>
        <p:grpSp>
          <p:nvGrpSpPr>
            <p:cNvPr id="31" name="Group 30">
              <a:extLst>
                <a:ext uri="{FF2B5EF4-FFF2-40B4-BE49-F238E27FC236}">
                  <a16:creationId xmlns:a16="http://schemas.microsoft.com/office/drawing/2014/main" id="{1E28E4B3-73EE-4C86-BDAA-77839920676D}"/>
                </a:ext>
              </a:extLst>
            </p:cNvPr>
            <p:cNvGrpSpPr/>
            <p:nvPr/>
          </p:nvGrpSpPr>
          <p:grpSpPr>
            <a:xfrm>
              <a:off x="10172131" y="1589083"/>
              <a:ext cx="91440" cy="1526148"/>
              <a:chOff x="7629387" y="4099580"/>
              <a:chExt cx="91440" cy="1526148"/>
            </a:xfrm>
          </p:grpSpPr>
          <p:sp>
            <p:nvSpPr>
              <p:cNvPr id="40" name="Oval 39">
                <a:extLst>
                  <a:ext uri="{FF2B5EF4-FFF2-40B4-BE49-F238E27FC236}">
                    <a16:creationId xmlns:a16="http://schemas.microsoft.com/office/drawing/2014/main" id="{47CA76CD-5315-498B-BF41-D52FD163DF75}"/>
                  </a:ext>
                </a:extLst>
              </p:cNvPr>
              <p:cNvSpPr>
                <a:spLocks noChangeAspect="1"/>
              </p:cNvSpPr>
              <p:nvPr/>
            </p:nvSpPr>
            <p:spPr>
              <a:xfrm>
                <a:off x="7629387" y="4099580"/>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1" name="Oval 40">
                <a:extLst>
                  <a:ext uri="{FF2B5EF4-FFF2-40B4-BE49-F238E27FC236}">
                    <a16:creationId xmlns:a16="http://schemas.microsoft.com/office/drawing/2014/main" id="{22E2486F-2F0E-4756-8000-C9E80B08640D}"/>
                  </a:ext>
                </a:extLst>
              </p:cNvPr>
              <p:cNvSpPr>
                <a:spLocks noChangeAspect="1"/>
              </p:cNvSpPr>
              <p:nvPr/>
            </p:nvSpPr>
            <p:spPr>
              <a:xfrm>
                <a:off x="7629387" y="4577816"/>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2" name="Oval 41">
                <a:extLst>
                  <a:ext uri="{FF2B5EF4-FFF2-40B4-BE49-F238E27FC236}">
                    <a16:creationId xmlns:a16="http://schemas.microsoft.com/office/drawing/2014/main" id="{AE934015-A42F-40B4-A224-CB688B1D4440}"/>
                  </a:ext>
                </a:extLst>
              </p:cNvPr>
              <p:cNvSpPr>
                <a:spLocks noChangeAspect="1"/>
              </p:cNvSpPr>
              <p:nvPr/>
            </p:nvSpPr>
            <p:spPr>
              <a:xfrm>
                <a:off x="7629387" y="5056052"/>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5874642F-DD02-474C-9699-00F8D8134332}"/>
                  </a:ext>
                </a:extLst>
              </p:cNvPr>
              <p:cNvSpPr>
                <a:spLocks noChangeAspect="1"/>
              </p:cNvSpPr>
              <p:nvPr/>
            </p:nvSpPr>
            <p:spPr>
              <a:xfrm>
                <a:off x="7629387" y="5534288"/>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31CB481-0369-4BD6-BF89-3539BF75F116}"/>
                    </a:ext>
                  </a:extLst>
                </p:cNvPr>
                <p:cNvSpPr txBox="1"/>
                <p:nvPr/>
              </p:nvSpPr>
              <p:spPr>
                <a:xfrm>
                  <a:off x="9856967" y="1920920"/>
                  <a:ext cx="2164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oMath>
                    </m:oMathPara>
                  </a14:m>
                  <a:endParaRPr lang="en-US" sz="2000" b="1" dirty="0">
                    <a:solidFill>
                      <a:srgbClr val="0066CC"/>
                    </a:solidFill>
                  </a:endParaRPr>
                </a:p>
              </p:txBody>
            </p:sp>
          </mc:Choice>
          <mc:Fallback xmlns="">
            <p:sp>
              <p:nvSpPr>
                <p:cNvPr id="32" name="TextBox 31">
                  <a:extLst>
                    <a:ext uri="{FF2B5EF4-FFF2-40B4-BE49-F238E27FC236}">
                      <a16:creationId xmlns:a16="http://schemas.microsoft.com/office/drawing/2014/main" id="{231CB481-0369-4BD6-BF89-3539BF75F116}"/>
                    </a:ext>
                  </a:extLst>
                </p:cNvPr>
                <p:cNvSpPr txBox="1">
                  <a:spLocks noRot="1" noChangeAspect="1" noMove="1" noResize="1" noEditPoints="1" noAdjustHandles="1" noChangeArrowheads="1" noChangeShapeType="1" noTextEdit="1"/>
                </p:cNvSpPr>
                <p:nvPr/>
              </p:nvSpPr>
              <p:spPr>
                <a:xfrm>
                  <a:off x="9856967" y="1920920"/>
                  <a:ext cx="216406" cy="307777"/>
                </a:xfrm>
                <a:prstGeom prst="rect">
                  <a:avLst/>
                </a:prstGeom>
                <a:blipFill>
                  <a:blip r:embed="rId14"/>
                  <a:stretch>
                    <a:fillRect l="-31429" r="-31429"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140BA30-513B-45EC-BD52-622298A5502D}"/>
                    </a:ext>
                  </a:extLst>
                </p:cNvPr>
                <p:cNvSpPr txBox="1"/>
                <p:nvPr/>
              </p:nvSpPr>
              <p:spPr>
                <a:xfrm>
                  <a:off x="11635789" y="2400046"/>
                  <a:ext cx="1955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oMath>
                    </m:oMathPara>
                  </a14:m>
                  <a:endParaRPr lang="en-US" sz="2000" b="1" dirty="0">
                    <a:solidFill>
                      <a:srgbClr val="0066CC"/>
                    </a:solidFill>
                  </a:endParaRPr>
                </a:p>
              </p:txBody>
            </p:sp>
          </mc:Choice>
          <mc:Fallback xmlns="">
            <p:sp>
              <p:nvSpPr>
                <p:cNvPr id="33" name="TextBox 32">
                  <a:extLst>
                    <a:ext uri="{FF2B5EF4-FFF2-40B4-BE49-F238E27FC236}">
                      <a16:creationId xmlns:a16="http://schemas.microsoft.com/office/drawing/2014/main" id="{B140BA30-513B-45EC-BD52-622298A5502D}"/>
                    </a:ext>
                  </a:extLst>
                </p:cNvPr>
                <p:cNvSpPr txBox="1">
                  <a:spLocks noRot="1" noChangeAspect="1" noMove="1" noResize="1" noEditPoints="1" noAdjustHandles="1" noChangeArrowheads="1" noChangeShapeType="1" noTextEdit="1"/>
                </p:cNvSpPr>
                <p:nvPr/>
              </p:nvSpPr>
              <p:spPr>
                <a:xfrm>
                  <a:off x="11635789" y="2400046"/>
                  <a:ext cx="195566" cy="307777"/>
                </a:xfrm>
                <a:prstGeom prst="rect">
                  <a:avLst/>
                </a:prstGeom>
                <a:blipFill>
                  <a:blip r:embed="rId15"/>
                  <a:stretch>
                    <a:fillRect l="-18750" r="-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9C25AA5-5FAD-4A5D-B8CD-D01471875E0F}"/>
                    </a:ext>
                  </a:extLst>
                </p:cNvPr>
                <p:cNvSpPr txBox="1"/>
                <p:nvPr/>
              </p:nvSpPr>
              <p:spPr>
                <a:xfrm>
                  <a:off x="9872528" y="2864891"/>
                  <a:ext cx="282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xmlns="">
            <p:sp>
              <p:nvSpPr>
                <p:cNvPr id="50" name="TextBox 49">
                  <a:extLst>
                    <a:ext uri="{FF2B5EF4-FFF2-40B4-BE49-F238E27FC236}">
                      <a16:creationId xmlns:a16="http://schemas.microsoft.com/office/drawing/2014/main" id="{19C25AA5-5FAD-4A5D-B8CD-D01471875E0F}"/>
                    </a:ext>
                  </a:extLst>
                </p:cNvPr>
                <p:cNvSpPr txBox="1">
                  <a:spLocks noRot="1" noChangeAspect="1" noMove="1" noResize="1" noEditPoints="1" noAdjustHandles="1" noChangeArrowheads="1" noChangeShapeType="1" noTextEdit="1"/>
                </p:cNvSpPr>
                <p:nvPr/>
              </p:nvSpPr>
              <p:spPr>
                <a:xfrm>
                  <a:off x="9872528" y="2864891"/>
                  <a:ext cx="282129" cy="307777"/>
                </a:xfrm>
                <a:prstGeom prst="rect">
                  <a:avLst/>
                </a:prstGeom>
                <a:blipFill>
                  <a:blip r:embed="rId16"/>
                  <a:stretch>
                    <a:fillRect l="-34783" t="-8000" r="-36957" b="-38000"/>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B471762B-CB08-47B2-8F58-4D07CF9BB756}"/>
              </a:ext>
            </a:extLst>
          </p:cNvPr>
          <p:cNvCxnSpPr>
            <a:cxnSpLocks/>
            <a:stCxn id="43" idx="7"/>
            <a:endCxn id="47" idx="2"/>
          </p:cNvCxnSpPr>
          <p:nvPr/>
        </p:nvCxnSpPr>
        <p:spPr>
          <a:xfrm>
            <a:off x="10250180" y="3585820"/>
            <a:ext cx="1211775" cy="27318"/>
          </a:xfrm>
          <a:prstGeom prst="line">
            <a:avLst/>
          </a:prstGeom>
          <a:noFill/>
          <a:ln w="57150" cap="flat" cmpd="sng" algn="ctr">
            <a:solidFill>
              <a:srgbClr val="C00000"/>
            </a:solidFill>
            <a:prstDash val="solid"/>
            <a:miter lim="800000"/>
            <a:headEnd type="none" w="med" len="med"/>
            <a:tailEnd type="none" w="med" len="med"/>
          </a:ln>
          <a:effectLst/>
        </p:spPr>
      </p:cxnSp>
      <p:sp>
        <p:nvSpPr>
          <p:cNvPr id="22531" name="Rectangle 2"/>
          <p:cNvSpPr>
            <a:spLocks noGrp="1" noChangeArrowheads="1"/>
          </p:cNvSpPr>
          <p:nvPr>
            <p:ph type="title"/>
          </p:nvPr>
        </p:nvSpPr>
        <p:spPr/>
        <p:txBody>
          <a:bodyPr/>
          <a:lstStyle/>
          <a:p>
            <a:pPr eaLnBrk="1" hangingPunct="1"/>
            <a:r>
              <a:rPr lang="en-US" altLang="en-US" dirty="0"/>
              <a:t>Proposer Optimality</a:t>
            </a:r>
          </a:p>
        </p:txBody>
      </p:sp>
      <mc:AlternateContent xmlns:mc="http://schemas.openxmlformats.org/markup-compatibility/2006">
        <mc:Choice xmlns:a14="http://schemas.microsoft.com/office/drawing/2010/main" Requires="a14">
          <p:sp>
            <p:nvSpPr>
              <p:cNvPr id="445443" name="Rectangle 3"/>
              <p:cNvSpPr>
                <a:spLocks noGrp="1" noChangeArrowheads="1"/>
              </p:cNvSpPr>
              <p:nvPr>
                <p:ph type="body" idx="1"/>
              </p:nvPr>
            </p:nvSpPr>
            <p:spPr>
              <a:xfrm>
                <a:off x="74816" y="1488235"/>
                <a:ext cx="9488080" cy="5200045"/>
              </a:xfrm>
            </p:spPr>
            <p:txBody>
              <a:bodyPr>
                <a:noAutofit/>
              </a:bodyPr>
              <a:lstStyle/>
              <a:p>
                <a:pPr marL="0" indent="0" eaLnBrk="1" hangingPunct="1">
                  <a:lnSpc>
                    <a:spcPct val="80000"/>
                  </a:lnSpc>
                  <a:buNone/>
                </a:pPr>
                <a:r>
                  <a:rPr lang="en-US" altLang="en-US" sz="2400" b="1" dirty="0">
                    <a:solidFill>
                      <a:srgbClr val="695082"/>
                    </a:solidFill>
                  </a:rPr>
                  <a:t>Claim:</a:t>
                </a:r>
                <a:r>
                  <a:rPr lang="en-US" altLang="en-US" sz="2400" dirty="0"/>
                  <a:t>  Any Gale-Shapley matching </a:t>
                </a:r>
                <a14:m>
                  <m:oMath xmlns:m="http://schemas.openxmlformats.org/officeDocument/2006/math">
                    <m:r>
                      <a:rPr lang="en-US" altLang="en-US" sz="2400" b="1" i="1" dirty="0" smtClean="0">
                        <a:solidFill>
                          <a:srgbClr val="0066CC"/>
                        </a:solidFill>
                        <a:latin typeface="Cambria Math" panose="02040503050406030204" pitchFamily="18" charset="0"/>
                      </a:rPr>
                      <m:t>𝑴</m:t>
                    </m:r>
                  </m:oMath>
                </a14:m>
                <a:r>
                  <a:rPr lang="en-US" altLang="en-US" sz="2400" dirty="0"/>
                  <a:t> is proposer-optimal.</a:t>
                </a:r>
              </a:p>
              <a:p>
                <a:pPr marL="0" indent="0" eaLnBrk="1" hangingPunct="1">
                  <a:lnSpc>
                    <a:spcPct val="80000"/>
                  </a:lnSpc>
                  <a:buNone/>
                </a:pPr>
                <a:r>
                  <a:rPr lang="en-US" altLang="en-US" sz="2400" b="1" dirty="0">
                    <a:solidFill>
                      <a:srgbClr val="006600"/>
                    </a:solidFill>
                  </a:rPr>
                  <a:t>Proof:</a:t>
                </a:r>
                <a:r>
                  <a:rPr lang="en-US" altLang="en-US" sz="2400" dirty="0">
                    <a:solidFill>
                      <a:schemeClr val="hlink"/>
                    </a:solidFill>
                  </a:rPr>
                  <a:t> </a:t>
                </a:r>
                <a:r>
                  <a:rPr lang="en-US" altLang="en-US" sz="2400" dirty="0"/>
                  <a:t> </a:t>
                </a:r>
                <a:r>
                  <a:rPr lang="en-US" altLang="en-US" sz="2000" dirty="0"/>
                  <a:t>(By contradiction)</a:t>
                </a:r>
                <a:endParaRPr lang="en-US" altLang="en-US" sz="2400" dirty="0"/>
              </a:p>
              <a:p>
                <a:pPr marL="457200" lvl="1" indent="0">
                  <a:buNone/>
                </a:pPr>
                <a:r>
                  <a:rPr lang="en-US" altLang="en-US" sz="1800" dirty="0"/>
                  <a:t>Suppose that there are some proposers in </a:t>
                </a:r>
                <a14:m>
                  <m:oMath xmlns:m="http://schemas.openxmlformats.org/officeDocument/2006/math">
                    <m:r>
                      <a:rPr lang="en-US" altLang="en-US" sz="1800" b="1" i="1" dirty="0">
                        <a:solidFill>
                          <a:srgbClr val="0066CC"/>
                        </a:solidFill>
                        <a:latin typeface="Cambria Math" panose="02040503050406030204" pitchFamily="18" charset="0"/>
                      </a:rPr>
                      <m:t>𝑴</m:t>
                    </m:r>
                  </m:oMath>
                </a14:m>
                <a:r>
                  <a:rPr lang="en-US" altLang="en-US" sz="1800" dirty="0">
                    <a:sym typeface="Symbol" panose="05050102010706020507" pitchFamily="18" charset="2"/>
                  </a:rPr>
                  <a:t> not matched to their best valid partners</a:t>
                </a:r>
              </a:p>
              <a:p>
                <a:pPr marL="457200" lvl="1" indent="0">
                  <a:buNone/>
                </a:pPr>
                <a:r>
                  <a:rPr lang="en-US" altLang="en-US" sz="1800" dirty="0">
                    <a:sym typeface="Symbol" panose="05050102010706020507" pitchFamily="18" charset="2"/>
                  </a:rPr>
                  <a:t> </a:t>
                </a:r>
                <a:r>
                  <a:rPr lang="en-US" altLang="en-US" sz="1800" dirty="0"/>
                  <a:t>Each must have been rejected by a valid partner, since they propose in decreasing preference order.</a:t>
                </a:r>
              </a:p>
              <a:p>
                <a:pPr lvl="1"/>
                <a:r>
                  <a:rPr lang="en-US" altLang="en-US" sz="1800" dirty="0"/>
                  <a:t>Among all of these, choose the </a:t>
                </a:r>
                <a:r>
                  <a:rPr lang="en-US" altLang="en-US" sz="1800" dirty="0">
                    <a:solidFill>
                      <a:srgbClr val="C00000"/>
                    </a:solidFill>
                  </a:rPr>
                  <a:t>first </a:t>
                </a:r>
                <a:r>
                  <a:rPr lang="en-US" altLang="en-US" sz="1800" dirty="0"/>
                  <a:t>time</a:t>
                </a:r>
                <a:r>
                  <a:rPr lang="en-US" altLang="en-US" sz="1800" dirty="0">
                    <a:solidFill>
                      <a:srgbClr val="C00000"/>
                    </a:solidFill>
                  </a:rPr>
                  <a:t> </a:t>
                </a:r>
                <a:r>
                  <a:rPr lang="en-US" altLang="en-US" sz="1800" dirty="0"/>
                  <a:t>a proposer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is rejected by a valid partner.  </a:t>
                </a:r>
              </a:p>
              <a:p>
                <a:pPr lvl="1"/>
                <a:r>
                  <a:rPr lang="en-US" altLang="en-US" sz="1800" dirty="0"/>
                  <a:t>Call that rejecting valid partner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Let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t> be the proposer who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prefers to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 </m:t>
                    </m:r>
                  </m:oMath>
                </a14:m>
                <a:r>
                  <a:rPr lang="en-US" altLang="en-US" sz="1800" dirty="0"/>
                  <a:t>s.t </a:t>
                </a:r>
                <a:r>
                  <a:rPr lang="en-US" altLang="en-US" sz="1800" dirty="0">
                    <a:solidFill>
                      <a:prstClr val="black"/>
                    </a:solidFill>
                  </a:rPr>
                  <a:t>either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solidFill>
                      <a:prstClr val="black"/>
                    </a:solidFill>
                  </a:rPr>
                  <a:t> </a:t>
                </a:r>
                <a:r>
                  <a:rPr lang="en-US" altLang="en-US" sz="1800" dirty="0"/>
                  <a:t>was tentatively paired with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m:t>
                    </m:r>
                  </m:oMath>
                </a14:m>
                <a:r>
                  <a:rPr lang="en-US" altLang="en-US" sz="1800" dirty="0"/>
                  <a:t>) or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 </m:t>
                    </m:r>
                  </m:oMath>
                </a14:m>
                <a:r>
                  <a:rPr lang="en-US" altLang="en-US" sz="1800" dirty="0"/>
                  <a:t>replaced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when that rejection happened.</a:t>
                </a:r>
              </a:p>
              <a:p>
                <a:pPr marL="457200" lvl="1" indent="0">
                  <a:buNone/>
                </a:pPr>
                <a:r>
                  <a:rPr lang="en-US" altLang="en-US" sz="1800" dirty="0"/>
                  <a:t>Let </a:t>
                </a:r>
                <a14:m>
                  <m:oMath xmlns:m="http://schemas.openxmlformats.org/officeDocument/2006/math">
                    <m:r>
                      <a:rPr lang="en-US" altLang="en-US" sz="1800" b="1" i="1" dirty="0" smtClean="0">
                        <a:solidFill>
                          <a:srgbClr val="C00000"/>
                        </a:solidFill>
                        <a:latin typeface="Cambria Math" panose="02040503050406030204" pitchFamily="18" charset="0"/>
                      </a:rPr>
                      <m:t>𝑴</m:t>
                    </m:r>
                    <m:r>
                      <a:rPr lang="en-US" altLang="en-US" sz="1800" b="1" i="1" dirty="0" smtClean="0">
                        <a:solidFill>
                          <a:srgbClr val="C00000"/>
                        </a:solidFill>
                        <a:latin typeface="Cambria Math" panose="02040503050406030204" pitchFamily="18" charset="0"/>
                      </a:rPr>
                      <m:t>’</m:t>
                    </m:r>
                  </m:oMath>
                </a14:m>
                <a:r>
                  <a:rPr lang="en-US" altLang="en-US" sz="1800" dirty="0"/>
                  <a:t> be a stable matching containing </a:t>
                </a:r>
                <a14:m>
                  <m:oMath xmlns:m="http://schemas.openxmlformats.org/officeDocument/2006/math">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𝒑</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𝒓</m:t>
                    </m:r>
                    <m:r>
                      <a:rPr lang="en-US" altLang="en-US" sz="1800" b="1" i="1" smtClean="0">
                        <a:solidFill>
                          <a:srgbClr val="0066CC"/>
                        </a:solidFill>
                        <a:latin typeface="Cambria Math" panose="02040503050406030204" pitchFamily="18" charset="0"/>
                      </a:rPr>
                      <m:t>)</m:t>
                    </m:r>
                  </m:oMath>
                </a14:m>
                <a:r>
                  <a:rPr lang="en-US" altLang="en-US" sz="1800" dirty="0"/>
                  <a:t>.                                                                      </a:t>
                </a:r>
              </a:p>
              <a:p>
                <a:pPr marL="457200" lvl="1" indent="0">
                  <a:buNone/>
                </a:pPr>
                <a:r>
                  <a:rPr lang="en-US" altLang="en-US" sz="1800" dirty="0"/>
                  <a:t>Let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oMath>
                </a14:m>
                <a:r>
                  <a:rPr lang="en-US" altLang="en-US" sz="1800" dirty="0"/>
                  <a:t> be the partner of  </a:t>
                </a:r>
                <a14:m>
                  <m:oMath xmlns:m="http://schemas.openxmlformats.org/officeDocument/2006/math">
                    <m:r>
                      <a:rPr lang="en-US" altLang="en-US" sz="1800" b="1" i="1" dirty="0" err="1" smtClean="0">
                        <a:solidFill>
                          <a:srgbClr val="0066CC"/>
                        </a:solidFill>
                        <a:latin typeface="Cambria Math" panose="02040503050406030204" pitchFamily="18" charset="0"/>
                      </a:rPr>
                      <m:t>𝒑</m:t>
                    </m:r>
                    <m:r>
                      <a:rPr lang="en-US" altLang="en-US" sz="1800" b="1" i="1" dirty="0" err="1" smtClean="0">
                        <a:solidFill>
                          <a:srgbClr val="0066CC"/>
                        </a:solidFill>
                        <a:latin typeface="Cambria Math" panose="02040503050406030204" pitchFamily="18" charset="0"/>
                      </a:rPr>
                      <m:t>’</m:t>
                    </m:r>
                  </m:oMath>
                </a14:m>
                <a:r>
                  <a:rPr lang="en-US" altLang="en-US" sz="1800" dirty="0"/>
                  <a:t> in</a:t>
                </a:r>
                <a:r>
                  <a:rPr lang="en-US" altLang="en-US" sz="1800" dirty="0">
                    <a:solidFill>
                      <a:srgbClr val="0033CC"/>
                    </a:solidFill>
                  </a:rPr>
                  <a:t> </a:t>
                </a:r>
                <a14:m>
                  <m:oMath xmlns:m="http://schemas.openxmlformats.org/officeDocument/2006/math">
                    <m:r>
                      <a:rPr lang="en-US" altLang="en-US" sz="1800" b="1" i="1" dirty="0" smtClean="0">
                        <a:solidFill>
                          <a:srgbClr val="C00000"/>
                        </a:solidFill>
                        <a:latin typeface="Cambria Math" panose="02040503050406030204" pitchFamily="18" charset="0"/>
                      </a:rPr>
                      <m:t>𝑴</m:t>
                    </m:r>
                    <m:r>
                      <a:rPr lang="en-US" altLang="en-US" sz="1800" b="1" i="1" dirty="0" smtClean="0">
                        <a:solidFill>
                          <a:srgbClr val="C00000"/>
                        </a:solidFill>
                        <a:latin typeface="Cambria Math" panose="02040503050406030204" pitchFamily="18" charset="0"/>
                      </a:rPr>
                      <m:t>’</m:t>
                    </m:r>
                  </m:oMath>
                </a14:m>
                <a:r>
                  <a:rPr lang="en-US" altLang="en-US" sz="1800" dirty="0"/>
                  <a:t>.       This </a:t>
                </a:r>
                <a:r>
                  <a:rPr lang="en-US" altLang="en-US" sz="1800" dirty="0">
                    <a:sym typeface="Symbol" panose="05050102010706020507" pitchFamily="18" charset="2"/>
                  </a:rPr>
                  <a:t> </a:t>
                </a:r>
                <a14:m>
                  <m:oMath xmlns:m="http://schemas.openxmlformats.org/officeDocument/2006/math">
                    <m:r>
                      <a:rPr lang="en-US" altLang="en-US" sz="1800" b="1" i="1" dirty="0" smtClean="0">
                        <a:solidFill>
                          <a:srgbClr val="0066CC"/>
                        </a:solidFill>
                        <a:latin typeface="Cambria Math" panose="02040503050406030204" pitchFamily="18" charset="0"/>
                        <a:sym typeface="Symbol" panose="05050102010706020507" pitchFamily="18" charset="2"/>
                      </a:rPr>
                      <m:t>(</m:t>
                    </m:r>
                    <m:r>
                      <a:rPr lang="en-US" altLang="en-US" sz="1800" b="1" i="1" dirty="0" err="1" smtClean="0">
                        <a:solidFill>
                          <a:srgbClr val="0066CC"/>
                        </a:solidFill>
                        <a:latin typeface="Cambria Math" panose="02040503050406030204" pitchFamily="18" charset="0"/>
                        <a:sym typeface="Symbol" panose="05050102010706020507" pitchFamily="18" charset="2"/>
                      </a:rPr>
                      <m:t>𝒑</m:t>
                    </m:r>
                    <m:r>
                      <a:rPr lang="en-US" altLang="en-US" sz="1800" b="1" i="1" dirty="0" err="1" smtClean="0">
                        <a:solidFill>
                          <a:srgbClr val="0066CC"/>
                        </a:solidFill>
                        <a:latin typeface="Cambria Math" panose="02040503050406030204" pitchFamily="18" charset="0"/>
                        <a:sym typeface="Symbol" panose="05050102010706020507" pitchFamily="18" charset="2"/>
                      </a:rPr>
                      <m:t>’,</m:t>
                    </m:r>
                    <m:r>
                      <a:rPr lang="en-US" altLang="en-US" sz="1800" b="1" i="1" dirty="0" err="1" smtClean="0">
                        <a:solidFill>
                          <a:srgbClr val="0066CC"/>
                        </a:solidFill>
                        <a:latin typeface="Cambria Math" panose="02040503050406030204" pitchFamily="18" charset="0"/>
                        <a:sym typeface="Symbol" panose="05050102010706020507" pitchFamily="18" charset="2"/>
                      </a:rPr>
                      <m:t>𝒓</m:t>
                    </m:r>
                    <m:r>
                      <a:rPr lang="en-US" altLang="en-US" sz="1800" b="1" i="1" dirty="0" smtClean="0">
                        <a:solidFill>
                          <a:srgbClr val="0066CC"/>
                        </a:solidFill>
                        <a:latin typeface="Cambria Math" panose="02040503050406030204" pitchFamily="18" charset="0"/>
                        <a:sym typeface="Symbol" panose="05050102010706020507" pitchFamily="18" charset="2"/>
                      </a:rPr>
                      <m:t>’)</m:t>
                    </m:r>
                  </m:oMath>
                </a14:m>
                <a:r>
                  <a:rPr lang="en-US" altLang="en-US" sz="1800" dirty="0">
                    <a:sym typeface="Symbol" panose="05050102010706020507" pitchFamily="18" charset="2"/>
                  </a:rPr>
                  <a:t> are valid partners.</a:t>
                </a:r>
                <a:endParaRPr lang="en-US" altLang="en-US" sz="1800" dirty="0"/>
              </a:p>
              <a:p>
                <a:pPr lvl="1"/>
                <a:r>
                  <a:rPr lang="en-US" altLang="en-US" sz="1800" dirty="0"/>
                  <a:t>Since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rejecting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was the </a:t>
                </a:r>
                <a:r>
                  <a:rPr lang="en-US" altLang="en-US" sz="1800" dirty="0">
                    <a:solidFill>
                      <a:srgbClr val="C00000"/>
                    </a:solidFill>
                  </a:rPr>
                  <a:t>first</a:t>
                </a:r>
                <a:r>
                  <a:rPr lang="en-US" altLang="en-US" sz="1800" dirty="0"/>
                  <a:t> rejection by a valid partner, when that happened,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oMath>
                </a14:m>
                <a:r>
                  <a:rPr lang="en-US" altLang="en-US" sz="1800" dirty="0"/>
                  <a:t> had not rejected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t> since </a:t>
                </a:r>
                <a14:m>
                  <m:oMath xmlns:m="http://schemas.openxmlformats.org/officeDocument/2006/math">
                    <m:r>
                      <a:rPr lang="en-US" altLang="en-US" sz="1800" b="1" i="1" dirty="0" smtClean="0">
                        <a:solidFill>
                          <a:srgbClr val="0066CC"/>
                        </a:solidFill>
                        <a:latin typeface="Cambria Math" panose="02040503050406030204" pitchFamily="18" charset="0"/>
                      </a:rPr>
                      <m:t>(</m:t>
                    </m:r>
                    <m:r>
                      <a:rPr lang="en-US" altLang="en-US" sz="1800" b="1" i="1" dirty="0" err="1" smtClean="0">
                        <a:solidFill>
                          <a:srgbClr val="0066CC"/>
                        </a:solidFill>
                        <a:latin typeface="Cambria Math" panose="02040503050406030204" pitchFamily="18" charset="0"/>
                      </a:rPr>
                      <m:t>𝒑</m:t>
                    </m:r>
                    <m:r>
                      <a:rPr lang="en-US" altLang="en-US" sz="1800" b="1" i="1" dirty="0" err="1" smtClean="0">
                        <a:solidFill>
                          <a:srgbClr val="0066CC"/>
                        </a:solidFill>
                        <a:latin typeface="Cambria Math" panose="02040503050406030204" pitchFamily="18" charset="0"/>
                      </a:rPr>
                      <m:t>’,</m:t>
                    </m:r>
                    <m:r>
                      <a:rPr lang="en-US" altLang="en-US" sz="1800" b="1" i="1" dirty="0" err="1"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 </m:t>
                    </m:r>
                  </m:oMath>
                </a14:m>
                <a:r>
                  <a:rPr lang="en-US" altLang="en-US" sz="1800" dirty="0"/>
                  <a:t>are valid partners </a:t>
                </a:r>
                <a:r>
                  <a:rPr lang="en-US" altLang="en-US" sz="1800" dirty="0">
                    <a:solidFill>
                      <a:prstClr val="black"/>
                    </a:solidFill>
                    <a:sym typeface="Symbol" panose="05050102010706020507" pitchFamily="18" charset="2"/>
                  </a:rPr>
                  <a:t></a:t>
                </a:r>
                <a:r>
                  <a:rPr lang="en-US" altLang="en-US" sz="1800" dirty="0"/>
                  <a:t>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m:t>
                    </m:r>
                  </m:oMath>
                </a14:m>
                <a:r>
                  <a:rPr lang="en-US" altLang="en-US" sz="1800" b="1" dirty="0">
                    <a:solidFill>
                      <a:srgbClr val="0033CC"/>
                    </a:solidFill>
                  </a:rPr>
                  <a:t> </a:t>
                </a:r>
                <a:r>
                  <a:rPr lang="en-US" altLang="en-US" sz="1800" dirty="0"/>
                  <a:t>hadn’t proposed to </a:t>
                </a:r>
                <a14:m>
                  <m:oMath xmlns:m="http://schemas.openxmlformats.org/officeDocument/2006/math">
                    <m:r>
                      <a:rPr lang="en-US" altLang="en-US" sz="1800" b="1" i="1" dirty="0">
                        <a:solidFill>
                          <a:srgbClr val="0066CC"/>
                        </a:solidFill>
                        <a:latin typeface="Cambria Math" panose="02040503050406030204" pitchFamily="18" charset="0"/>
                      </a:rPr>
                      <m:t>𝒓</m:t>
                    </m:r>
                    <m:r>
                      <a:rPr lang="en-US" altLang="en-US" sz="1800" b="1" i="1" dirty="0">
                        <a:solidFill>
                          <a:srgbClr val="0066CC"/>
                        </a:solidFill>
                        <a:latin typeface="Cambria Math" panose="02040503050406030204" pitchFamily="18" charset="0"/>
                      </a:rPr>
                      <m:t>’</m:t>
                    </m:r>
                  </m:oMath>
                </a14:m>
                <a:r>
                  <a:rPr lang="en-US" altLang="en-US" sz="1800" dirty="0"/>
                  <a:t>.</a:t>
                </a:r>
              </a:p>
              <a:p>
                <a:pPr lvl="1"/>
                <a:r>
                  <a:rPr lang="en-US" altLang="en-US" sz="1800" dirty="0">
                    <a:sym typeface="Symbol" panose="05050102010706020507" pitchFamily="18" charset="2"/>
                  </a:rPr>
                  <a:t></a:t>
                </a:r>
                <a:r>
                  <a:rPr lang="en-US" altLang="en-US" sz="1800" dirty="0"/>
                  <a:t>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b="1" dirty="0">
                    <a:solidFill>
                      <a:srgbClr val="0033CC"/>
                    </a:solidFill>
                  </a:rPr>
                  <a:t> </a:t>
                </a:r>
                <a:r>
                  <a:rPr lang="en-US" altLang="en-US" sz="1800" dirty="0"/>
                  <a:t>prefers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to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oMath>
                </a14:m>
                <a:endParaRPr lang="en-US" altLang="en-US" sz="1800" dirty="0"/>
              </a:p>
              <a:p>
                <a:pPr marL="457200" lvl="1" indent="0" eaLnBrk="1" hangingPunct="1">
                  <a:buNone/>
                </a:pPr>
                <a:r>
                  <a:rPr lang="en-US" altLang="en-US" sz="1800" dirty="0"/>
                  <a:t>But we already said that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prefers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t> to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a:t>
                </a:r>
              </a:p>
              <a:p>
                <a:pPr marL="457200" lvl="1" indent="0">
                  <a:buNone/>
                </a:pPr>
                <a:r>
                  <a:rPr lang="en-US" altLang="en-US" sz="1800" dirty="0">
                    <a:sym typeface="Symbol" panose="05050102010706020507" pitchFamily="18" charset="2"/>
                  </a:rPr>
                  <a:t></a:t>
                </a:r>
                <a:r>
                  <a:rPr lang="en-US" altLang="en-US" sz="1800" dirty="0"/>
                  <a:t>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solidFill>
                      <a:srgbClr val="0066CC"/>
                    </a:solidFill>
                  </a:rPr>
                  <a:t>-</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is unstable in </a:t>
                </a:r>
                <a14:m>
                  <m:oMath xmlns:m="http://schemas.openxmlformats.org/officeDocument/2006/math">
                    <m:r>
                      <a:rPr lang="en-US" altLang="en-US" sz="1800" b="1" i="1" dirty="0">
                        <a:solidFill>
                          <a:srgbClr val="C00000"/>
                        </a:solidFill>
                        <a:latin typeface="Cambria Math" panose="02040503050406030204" pitchFamily="18" charset="0"/>
                      </a:rPr>
                      <m:t>𝑴</m:t>
                    </m:r>
                    <m:r>
                      <a:rPr lang="en-US" altLang="en-US" sz="1800" b="1" i="1" dirty="0">
                        <a:solidFill>
                          <a:srgbClr val="C00000"/>
                        </a:solidFill>
                        <a:latin typeface="Cambria Math" panose="02040503050406030204" pitchFamily="18" charset="0"/>
                      </a:rPr>
                      <m:t>’</m:t>
                    </m:r>
                  </m:oMath>
                </a14:m>
                <a:r>
                  <a:rPr lang="en-US" altLang="en-US" sz="1800" dirty="0"/>
                  <a:t>.  </a:t>
                </a:r>
              </a:p>
              <a:p>
                <a:pPr marL="457200" lvl="1" indent="0">
                  <a:buNone/>
                </a:pPr>
                <a:r>
                  <a:rPr lang="en-US" altLang="en-US" sz="1800" dirty="0">
                    <a:sym typeface="Symbol" panose="05050102010706020507" pitchFamily="18" charset="2"/>
                  </a:rPr>
                  <a:t> </a:t>
                </a:r>
                <a14:m>
                  <m:oMath xmlns:m="http://schemas.openxmlformats.org/officeDocument/2006/math">
                    <m:r>
                      <a:rPr lang="en-US" altLang="en-US" sz="1800" b="1" i="1" dirty="0">
                        <a:solidFill>
                          <a:srgbClr val="C00000"/>
                        </a:solidFill>
                        <a:latin typeface="Cambria Math" panose="02040503050406030204" pitchFamily="18" charset="0"/>
                      </a:rPr>
                      <m:t>𝑴</m:t>
                    </m:r>
                    <m:r>
                      <a:rPr lang="en-US" altLang="en-US" sz="1800" b="1" i="1" dirty="0">
                        <a:solidFill>
                          <a:srgbClr val="C00000"/>
                        </a:solidFill>
                        <a:latin typeface="Cambria Math" panose="02040503050406030204" pitchFamily="18" charset="0"/>
                      </a:rPr>
                      <m:t>’</m:t>
                    </m:r>
                  </m:oMath>
                </a14:m>
                <a:r>
                  <a:rPr lang="en-US" altLang="en-US" sz="1800" dirty="0"/>
                  <a:t> is not stable.  </a:t>
                </a:r>
                <a:r>
                  <a:rPr lang="en-US" altLang="en-US" sz="1800" dirty="0">
                    <a:solidFill>
                      <a:srgbClr val="C00000"/>
                    </a:solidFill>
                  </a:rPr>
                  <a:t> Contradiction</a:t>
                </a:r>
              </a:p>
            </p:txBody>
          </p:sp>
        </mc:Choice>
        <mc:Fallback>
          <p:sp>
            <p:nvSpPr>
              <p:cNvPr id="445443" name="Rectangle 3"/>
              <p:cNvSpPr>
                <a:spLocks noGrp="1" noRot="1" noChangeAspect="1" noMove="1" noResize="1" noEditPoints="1" noAdjustHandles="1" noChangeArrowheads="1" noChangeShapeType="1" noTextEdit="1"/>
              </p:cNvSpPr>
              <p:nvPr>
                <p:ph type="body" idx="1"/>
              </p:nvPr>
            </p:nvSpPr>
            <p:spPr>
              <a:xfrm>
                <a:off x="74816" y="1488235"/>
                <a:ext cx="9488080" cy="5200045"/>
              </a:xfrm>
              <a:blipFill>
                <a:blip r:embed="rId17"/>
                <a:stretch>
                  <a:fillRect l="-963" t="-2227" r="-96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EE620CD-3AD8-49EF-8F53-D5592A122733}"/>
              </a:ext>
            </a:extLst>
          </p:cNvPr>
          <p:cNvSpPr>
            <a:spLocks noGrp="1"/>
          </p:cNvSpPr>
          <p:nvPr>
            <p:ph type="sldNum" sz="quarter" idx="12"/>
          </p:nvPr>
        </p:nvSpPr>
        <p:spPr/>
        <p:txBody>
          <a:bodyPr/>
          <a:lstStyle/>
          <a:p>
            <a:fld id="{859767C1-1CFC-4BF3-A3D8-E4104FCBBC17}" type="slidenum">
              <a:rPr lang="en-US" smtClean="0"/>
              <a:t>23</a:t>
            </a:fld>
            <a:endParaRPr lang="en-US"/>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37CD8865-7D0D-4AD8-B55F-B3F82CB1A5D7}"/>
                  </a:ext>
                </a:extLst>
              </p:cNvPr>
              <p:cNvSpPr txBox="1"/>
              <p:nvPr/>
            </p:nvSpPr>
            <p:spPr>
              <a:xfrm>
                <a:off x="11635789" y="3426920"/>
                <a:ext cx="26129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p:sp>
            <p:nvSpPr>
              <p:cNvPr id="51" name="TextBox 50">
                <a:extLst>
                  <a:ext uri="{FF2B5EF4-FFF2-40B4-BE49-F238E27FC236}">
                    <a16:creationId xmlns:a16="http://schemas.microsoft.com/office/drawing/2014/main" id="{37CD8865-7D0D-4AD8-B55F-B3F82CB1A5D7}"/>
                  </a:ext>
                </a:extLst>
              </p:cNvPr>
              <p:cNvSpPr txBox="1">
                <a:spLocks noRot="1" noChangeAspect="1" noMove="1" noResize="1" noEditPoints="1" noAdjustHandles="1" noChangeArrowheads="1" noChangeShapeType="1" noTextEdit="1"/>
              </p:cNvSpPr>
              <p:nvPr/>
            </p:nvSpPr>
            <p:spPr>
              <a:xfrm>
                <a:off x="11635789" y="3426920"/>
                <a:ext cx="261290" cy="307777"/>
              </a:xfrm>
              <a:prstGeom prst="rect">
                <a:avLst/>
              </a:prstGeom>
              <a:blipFill>
                <a:blip r:embed="rId18"/>
                <a:stretch>
                  <a:fillRect l="-27907" t="-1961" r="-27907" b="-98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Rectangle 5">
                <a:extLst>
                  <a:ext uri="{FF2B5EF4-FFF2-40B4-BE49-F238E27FC236}">
                    <a16:creationId xmlns:a16="http://schemas.microsoft.com/office/drawing/2014/main" id="{F242C587-DFCA-46F2-9E00-69119373E92D}"/>
                  </a:ext>
                </a:extLst>
              </p:cNvPr>
              <p:cNvSpPr>
                <a:spLocks noChangeArrowheads="1"/>
              </p:cNvSpPr>
              <p:nvPr/>
            </p:nvSpPr>
            <p:spPr bwMode="auto">
              <a:xfrm>
                <a:off x="10349713" y="5909614"/>
                <a:ext cx="34795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p:sp>
            <p:nvSpPr>
              <p:cNvPr id="61" name="Rectangle 5">
                <a:extLst>
                  <a:ext uri="{FF2B5EF4-FFF2-40B4-BE49-F238E27FC236}">
                    <a16:creationId xmlns:a16="http://schemas.microsoft.com/office/drawing/2014/main" id="{F242C587-DFCA-46F2-9E00-69119373E92D}"/>
                  </a:ext>
                </a:extLst>
              </p:cNvPr>
              <p:cNvSpPr>
                <a:spLocks noRot="1" noChangeAspect="1" noMove="1" noResize="1" noEditPoints="1" noAdjustHandles="1" noChangeArrowheads="1" noChangeShapeType="1" noTextEdit="1"/>
              </p:cNvSpPr>
              <p:nvPr/>
            </p:nvSpPr>
            <p:spPr bwMode="auto">
              <a:xfrm>
                <a:off x="10349713" y="5909614"/>
                <a:ext cx="347958" cy="352425"/>
              </a:xfrm>
              <a:prstGeom prst="rect">
                <a:avLst/>
              </a:prstGeom>
              <a:blipFill>
                <a:blip r:embed="rId19"/>
                <a:stretch>
                  <a:fillRect b="-1667"/>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9">
                <a:extLst>
                  <a:ext uri="{FF2B5EF4-FFF2-40B4-BE49-F238E27FC236}">
                    <a16:creationId xmlns:a16="http://schemas.microsoft.com/office/drawing/2014/main" id="{3D50E9CC-867F-4C04-A941-BCF6FFD2ACC2}"/>
                  </a:ext>
                </a:extLst>
              </p:cNvPr>
              <p:cNvSpPr>
                <a:spLocks noChangeArrowheads="1"/>
              </p:cNvSpPr>
              <p:nvPr/>
            </p:nvSpPr>
            <p:spPr bwMode="auto">
              <a:xfrm>
                <a:off x="10697671" y="5910407"/>
                <a:ext cx="91440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tx1"/>
                    </a:solidFill>
                    <a:latin typeface="Comic Sans MS" panose="030F0702030302020204" pitchFamily="66" charset="0"/>
                  </a:rPr>
                  <a:t>…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oMath>
                </a14:m>
                <a:r>
                  <a:rPr kumimoji="1" lang="en-US" altLang="en-US" sz="1400" dirty="0">
                    <a:solidFill>
                      <a:schemeClr val="tx1"/>
                    </a:solidFill>
                    <a:latin typeface="Comic Sans MS" panose="030F0702030302020204" pitchFamily="66" charset="0"/>
                  </a:rPr>
                  <a:t> …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r>
                      <a:rPr kumimoji="1" lang="en-US" altLang="en-US" sz="1400" b="1" i="1" dirty="0" smtClean="0">
                        <a:solidFill>
                          <a:schemeClr val="tx1"/>
                        </a:solidFill>
                        <a:latin typeface="Cambria Math" panose="02040503050406030204" pitchFamily="18" charset="0"/>
                      </a:rPr>
                      <m:t>’</m:t>
                    </m:r>
                  </m:oMath>
                </a14:m>
                <a:endParaRPr kumimoji="1" lang="en-US" altLang="en-US" sz="1400" b="1" dirty="0">
                  <a:solidFill>
                    <a:schemeClr val="tx1"/>
                  </a:solidFill>
                  <a:latin typeface="Comic Sans MS" panose="030F0702030302020204" pitchFamily="66" charset="0"/>
                </a:endParaRPr>
              </a:p>
            </p:txBody>
          </p:sp>
        </mc:Choice>
        <mc:Fallback>
          <p:sp>
            <p:nvSpPr>
              <p:cNvPr id="62" name="Rectangle 9">
                <a:extLst>
                  <a:ext uri="{FF2B5EF4-FFF2-40B4-BE49-F238E27FC236}">
                    <a16:creationId xmlns:a16="http://schemas.microsoft.com/office/drawing/2014/main" id="{3D50E9CC-867F-4C04-A941-BCF6FFD2ACC2}"/>
                  </a:ext>
                </a:extLst>
              </p:cNvPr>
              <p:cNvSpPr>
                <a:spLocks noRot="1" noChangeAspect="1" noMove="1" noResize="1" noEditPoints="1" noAdjustHandles="1" noChangeArrowheads="1" noChangeShapeType="1" noTextEdit="1"/>
              </p:cNvSpPr>
              <p:nvPr/>
            </p:nvSpPr>
            <p:spPr bwMode="auto">
              <a:xfrm>
                <a:off x="10697671" y="5910407"/>
                <a:ext cx="914400" cy="350837"/>
              </a:xfrm>
              <a:prstGeom prst="rect">
                <a:avLst/>
              </a:prstGeom>
              <a:blipFill>
                <a:blip r:embed="rId20"/>
                <a:stretch>
                  <a:fillRect l="-1316" b="-10169"/>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Rectangle 20">
                <a:extLst>
                  <a:ext uri="{FF2B5EF4-FFF2-40B4-BE49-F238E27FC236}">
                    <a16:creationId xmlns:a16="http://schemas.microsoft.com/office/drawing/2014/main" id="{355CDB90-99FE-4A95-AB63-F0F0B715A246}"/>
                  </a:ext>
                </a:extLst>
              </p:cNvPr>
              <p:cNvSpPr>
                <a:spLocks noChangeArrowheads="1"/>
              </p:cNvSpPr>
              <p:nvPr/>
            </p:nvSpPr>
            <p:spPr bwMode="auto">
              <a:xfrm>
                <a:off x="10349713" y="4935407"/>
                <a:ext cx="31654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p:sp>
            <p:nvSpPr>
              <p:cNvPr id="63" name="Rectangle 20">
                <a:extLst>
                  <a:ext uri="{FF2B5EF4-FFF2-40B4-BE49-F238E27FC236}">
                    <a16:creationId xmlns:a16="http://schemas.microsoft.com/office/drawing/2014/main" id="{355CDB90-99FE-4A95-AB63-F0F0B715A246}"/>
                  </a:ext>
                </a:extLst>
              </p:cNvPr>
              <p:cNvSpPr>
                <a:spLocks noRot="1" noChangeAspect="1" noMove="1" noResize="1" noEditPoints="1" noAdjustHandles="1" noChangeArrowheads="1" noChangeShapeType="1" noTextEdit="1"/>
              </p:cNvSpPr>
              <p:nvPr/>
            </p:nvSpPr>
            <p:spPr bwMode="auto">
              <a:xfrm>
                <a:off x="10349713" y="4935407"/>
                <a:ext cx="316548" cy="352425"/>
              </a:xfrm>
              <a:prstGeom prst="rect">
                <a:avLst/>
              </a:prstGeom>
              <a:blipFill>
                <a:blip r:embed="rId21"/>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41BB8F77-C94F-47F1-AC1A-141D64A2D839}"/>
              </a:ext>
            </a:extLst>
          </p:cNvPr>
          <p:cNvGrpSpPr/>
          <p:nvPr/>
        </p:nvGrpSpPr>
        <p:grpSpPr>
          <a:xfrm>
            <a:off x="10349713" y="4584570"/>
            <a:ext cx="347958" cy="1325044"/>
            <a:chOff x="10349713" y="4035932"/>
            <a:chExt cx="347958" cy="1325044"/>
          </a:xfrm>
        </p:grpSpPr>
        <mc:AlternateContent xmlns:mc="http://schemas.openxmlformats.org/markup-compatibility/2006" xmlns:a14="http://schemas.microsoft.com/office/drawing/2010/main">
          <mc:Choice Requires="a14">
            <p:sp>
              <p:nvSpPr>
                <p:cNvPr id="65" name="Rectangle 6">
                  <a:extLst>
                    <a:ext uri="{FF2B5EF4-FFF2-40B4-BE49-F238E27FC236}">
                      <a16:creationId xmlns:a16="http://schemas.microsoft.com/office/drawing/2014/main" id="{CA512F7A-807D-4528-801A-C993FF1B70CD}"/>
                    </a:ext>
                  </a:extLst>
                </p:cNvPr>
                <p:cNvSpPr>
                  <a:spLocks noChangeArrowheads="1"/>
                </p:cNvSpPr>
                <p:nvPr/>
              </p:nvSpPr>
              <p:spPr bwMode="auto">
                <a:xfrm>
                  <a:off x="10349713" y="5010139"/>
                  <a:ext cx="34795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24" name="Rectangle 6"/>
                <p:cNvSpPr>
                  <a:spLocks noRot="1" noChangeAspect="1" noMove="1" noResize="1" noEditPoints="1" noAdjustHandles="1" noChangeArrowheads="1" noChangeShapeType="1" noTextEdit="1"/>
                </p:cNvSpPr>
                <p:nvPr/>
              </p:nvSpPr>
              <p:spPr bwMode="auto">
                <a:xfrm>
                  <a:off x="10349713" y="5010139"/>
                  <a:ext cx="347958" cy="350837"/>
                </a:xfrm>
                <a:prstGeom prst="rect">
                  <a:avLst/>
                </a:prstGeom>
                <a:blipFill>
                  <a:blip r:embed="rId11"/>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21">
                  <a:extLst>
                    <a:ext uri="{FF2B5EF4-FFF2-40B4-BE49-F238E27FC236}">
                      <a16:creationId xmlns:a16="http://schemas.microsoft.com/office/drawing/2014/main" id="{1C343C96-0541-4F94-AC5B-62BBC7D1A1C7}"/>
                    </a:ext>
                  </a:extLst>
                </p:cNvPr>
                <p:cNvSpPr>
                  <a:spLocks noChangeArrowheads="1"/>
                </p:cNvSpPr>
                <p:nvPr/>
              </p:nvSpPr>
              <p:spPr bwMode="auto">
                <a:xfrm>
                  <a:off x="10349713" y="4035932"/>
                  <a:ext cx="31654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37" name="Rectangle 21"/>
                <p:cNvSpPr>
                  <a:spLocks noRot="1" noChangeAspect="1" noMove="1" noResize="1" noEditPoints="1" noAdjustHandles="1" noChangeArrowheads="1" noChangeShapeType="1" noTextEdit="1"/>
                </p:cNvSpPr>
                <p:nvPr/>
              </p:nvSpPr>
              <p:spPr bwMode="auto">
                <a:xfrm>
                  <a:off x="10349713" y="4035932"/>
                  <a:ext cx="316548" cy="350837"/>
                </a:xfrm>
                <a:prstGeom prst="rect">
                  <a:avLst/>
                </a:prstGeom>
                <a:blipFill>
                  <a:blip r:embed="rId12"/>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7" name="Rectangle 24">
                <a:extLst>
                  <a:ext uri="{FF2B5EF4-FFF2-40B4-BE49-F238E27FC236}">
                    <a16:creationId xmlns:a16="http://schemas.microsoft.com/office/drawing/2014/main" id="{5F12DB6D-9BC8-4641-BBAD-55D51AB1BF63}"/>
                  </a:ext>
                </a:extLst>
              </p:cNvPr>
              <p:cNvSpPr>
                <a:spLocks noChangeArrowheads="1"/>
              </p:cNvSpPr>
              <p:nvPr/>
            </p:nvSpPr>
            <p:spPr bwMode="auto">
              <a:xfrm>
                <a:off x="10666261" y="4584570"/>
                <a:ext cx="94581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 </a:t>
                </a:r>
                <a14:m>
                  <m:oMath xmlns:m="http://schemas.openxmlformats.org/officeDocument/2006/math">
                    <m:r>
                      <a:rPr kumimoji="1" lang="en-US" altLang="en-US" sz="1400" b="1" i="1" dirty="0" smtClean="0">
                        <a:latin typeface="Cambria Math" panose="02040503050406030204" pitchFamily="18" charset="0"/>
                      </a:rPr>
                      <m:t>𝒑</m:t>
                    </m:r>
                    <m:r>
                      <a:rPr kumimoji="1" lang="en-US" altLang="en-US" sz="1400" b="1" i="1" dirty="0" smtClean="0">
                        <a:latin typeface="Cambria Math" panose="02040503050406030204" pitchFamily="18" charset="0"/>
                      </a:rPr>
                      <m:t>′</m:t>
                    </m:r>
                  </m:oMath>
                </a14:m>
                <a:r>
                  <a:rPr kumimoji="1" lang="en-US" altLang="en-US" sz="1400" dirty="0">
                    <a:latin typeface="Comic Sans MS" panose="030F0702030302020204" pitchFamily="66" charset="0"/>
                  </a:rPr>
                  <a:t> … </a:t>
                </a:r>
                <a14:m>
                  <m:oMath xmlns:m="http://schemas.openxmlformats.org/officeDocument/2006/math">
                    <m:r>
                      <a:rPr kumimoji="1" lang="en-US" altLang="en-US" sz="1400" b="1" i="1" dirty="0" smtClean="0">
                        <a:latin typeface="Cambria Math" panose="02040503050406030204" pitchFamily="18" charset="0"/>
                      </a:rPr>
                      <m:t>𝒑</m:t>
                    </m:r>
                  </m:oMath>
                </a14:m>
                <a:endParaRPr kumimoji="1" lang="en-US" altLang="en-US" sz="1400" b="1" dirty="0">
                  <a:latin typeface="Comic Sans MS" panose="030F0702030302020204" pitchFamily="66" charset="0"/>
                </a:endParaRPr>
              </a:p>
            </p:txBody>
          </p:sp>
        </mc:Choice>
        <mc:Fallback>
          <p:sp>
            <p:nvSpPr>
              <p:cNvPr id="67" name="Rectangle 24">
                <a:extLst>
                  <a:ext uri="{FF2B5EF4-FFF2-40B4-BE49-F238E27FC236}">
                    <a16:creationId xmlns:a16="http://schemas.microsoft.com/office/drawing/2014/main" id="{5F12DB6D-9BC8-4641-BBAD-55D51AB1BF63}"/>
                  </a:ext>
                </a:extLst>
              </p:cNvPr>
              <p:cNvSpPr>
                <a:spLocks noRot="1" noChangeAspect="1" noMove="1" noResize="1" noEditPoints="1" noAdjustHandles="1" noChangeArrowheads="1" noChangeShapeType="1" noTextEdit="1"/>
              </p:cNvSpPr>
              <p:nvPr/>
            </p:nvSpPr>
            <p:spPr bwMode="auto">
              <a:xfrm>
                <a:off x="10666261" y="4584570"/>
                <a:ext cx="945810" cy="350837"/>
              </a:xfrm>
              <a:prstGeom prst="rect">
                <a:avLst/>
              </a:prstGeom>
              <a:blipFill>
                <a:blip r:embed="rId22"/>
                <a:stretch>
                  <a:fillRect l="-1274" b="-8333"/>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23" name="Group 22"/>
          <p:cNvGrpSpPr/>
          <p:nvPr/>
        </p:nvGrpSpPr>
        <p:grpSpPr>
          <a:xfrm>
            <a:off x="3948545" y="900232"/>
            <a:ext cx="7870142" cy="1755641"/>
            <a:chOff x="3948545" y="351594"/>
            <a:chExt cx="7870142" cy="1755641"/>
          </a:xfrm>
        </p:grpSpPr>
        <p:sp>
          <p:nvSpPr>
            <p:cNvPr id="13" name="TextBox 12"/>
            <p:cNvSpPr txBox="1"/>
            <p:nvPr/>
          </p:nvSpPr>
          <p:spPr>
            <a:xfrm>
              <a:off x="9249231" y="351594"/>
              <a:ext cx="2569456" cy="584775"/>
            </a:xfrm>
            <a:prstGeom prst="rect">
              <a:avLst/>
            </a:prstGeom>
            <a:noFill/>
            <a:ln>
              <a:solidFill>
                <a:srgbClr val="C00000"/>
              </a:solidFill>
            </a:ln>
          </p:spPr>
          <p:txBody>
            <a:bodyPr wrap="square" rtlCol="0">
              <a:spAutoFit/>
            </a:bodyPr>
            <a:lstStyle/>
            <a:p>
              <a:r>
                <a:rPr lang="en-US" sz="1600" dirty="0">
                  <a:solidFill>
                    <a:srgbClr val="C00000"/>
                  </a:solidFill>
                </a:rPr>
                <a:t>Want to prove that these rejections never happen</a:t>
              </a:r>
            </a:p>
          </p:txBody>
        </p:sp>
        <p:sp>
          <p:nvSpPr>
            <p:cNvPr id="22" name="Freeform 21"/>
            <p:cNvSpPr/>
            <p:nvPr/>
          </p:nvSpPr>
          <p:spPr>
            <a:xfrm>
              <a:off x="3948545" y="942109"/>
              <a:ext cx="6497782" cy="1165126"/>
            </a:xfrm>
            <a:custGeom>
              <a:avLst/>
              <a:gdLst>
                <a:gd name="connsiteX0" fmla="*/ 4488872 w 4488872"/>
                <a:gd name="connsiteY0" fmla="*/ 0 h 1025236"/>
                <a:gd name="connsiteX1" fmla="*/ 3269672 w 4488872"/>
                <a:gd name="connsiteY1" fmla="*/ 951346 h 1025236"/>
                <a:gd name="connsiteX2" fmla="*/ 0 w 4488872"/>
                <a:gd name="connsiteY2" fmla="*/ 1025236 h 1025236"/>
              </a:gdLst>
              <a:ahLst/>
              <a:cxnLst>
                <a:cxn ang="0">
                  <a:pos x="connsiteX0" y="connsiteY0"/>
                </a:cxn>
                <a:cxn ang="0">
                  <a:pos x="connsiteX1" y="connsiteY1"/>
                </a:cxn>
                <a:cxn ang="0">
                  <a:pos x="connsiteX2" y="connsiteY2"/>
                </a:cxn>
              </a:cxnLst>
              <a:rect l="l" t="t" r="r" b="b"/>
              <a:pathLst>
                <a:path w="4488872" h="1025236">
                  <a:moveTo>
                    <a:pt x="4488872" y="0"/>
                  </a:moveTo>
                  <a:lnTo>
                    <a:pt x="3269672" y="951346"/>
                  </a:lnTo>
                  <a:lnTo>
                    <a:pt x="0" y="1025236"/>
                  </a:lnTo>
                </a:path>
              </a:pathLst>
            </a:custGeom>
            <a:noFill/>
            <a:ln w="127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5250408" y="4015329"/>
            <a:ext cx="4023573" cy="338554"/>
            <a:chOff x="5514109" y="3409864"/>
            <a:chExt cx="4023573" cy="338554"/>
          </a:xfrm>
        </p:grpSpPr>
        <mc:AlternateContent xmlns:mc="http://schemas.openxmlformats.org/markup-compatibility/2006" xmlns:a14="http://schemas.microsoft.com/office/drawing/2010/main">
          <mc:Choice Requires="a14">
            <p:sp>
              <p:nvSpPr>
                <p:cNvPr id="5" name="TextBox 4"/>
                <p:cNvSpPr txBox="1"/>
                <p:nvPr/>
              </p:nvSpPr>
              <p:spPr>
                <a:xfrm>
                  <a:off x="5996713" y="3409864"/>
                  <a:ext cx="3540969" cy="338554"/>
                </a:xfrm>
                <a:prstGeom prst="rect">
                  <a:avLst/>
                </a:prstGeom>
                <a:noFill/>
                <a:ln>
                  <a:solidFill>
                    <a:srgbClr val="C00000"/>
                  </a:solidFill>
                </a:ln>
              </p:spPr>
              <p:txBody>
                <a:bodyPr wrap="none" rtlCol="0">
                  <a:spAutoFit/>
                </a:bodyPr>
                <a:lstStyle/>
                <a:p>
                  <a:r>
                    <a:rPr lang="en-US" sz="1600" dirty="0">
                      <a:solidFill>
                        <a:srgbClr val="C00000"/>
                      </a:solidFill>
                    </a:rPr>
                    <a:t>Must exist since </a:t>
                  </a:r>
                  <a14:m>
                    <m:oMath xmlns:m="http://schemas.openxmlformats.org/officeDocument/2006/math">
                      <m:r>
                        <a:rPr lang="en-US" sz="1600" b="1" i="1" dirty="0" smtClean="0">
                          <a:solidFill>
                            <a:srgbClr val="0066CC"/>
                          </a:solidFill>
                          <a:latin typeface="Cambria Math" panose="02040503050406030204" pitchFamily="18" charset="0"/>
                        </a:rPr>
                        <m:t>(</m:t>
                      </m:r>
                      <m:r>
                        <a:rPr lang="en-US" sz="1600" b="1" i="1" dirty="0" err="1" smtClean="0">
                          <a:solidFill>
                            <a:srgbClr val="0066CC"/>
                          </a:solidFill>
                          <a:latin typeface="Cambria Math" panose="02040503050406030204" pitchFamily="18" charset="0"/>
                        </a:rPr>
                        <m:t>𝒑</m:t>
                      </m:r>
                      <m:r>
                        <a:rPr lang="en-US" sz="1600" b="1" i="1" dirty="0" err="1" smtClean="0">
                          <a:solidFill>
                            <a:srgbClr val="0066CC"/>
                          </a:solidFill>
                          <a:latin typeface="Cambria Math" panose="02040503050406030204" pitchFamily="18" charset="0"/>
                        </a:rPr>
                        <m:t>,</m:t>
                      </m:r>
                      <m:r>
                        <a:rPr lang="en-US" sz="1600" b="1" i="1" dirty="0" err="1" smtClean="0">
                          <a:solidFill>
                            <a:srgbClr val="0066CC"/>
                          </a:solidFill>
                          <a:latin typeface="Cambria Math" panose="02040503050406030204" pitchFamily="18" charset="0"/>
                        </a:rPr>
                        <m:t>𝒓</m:t>
                      </m:r>
                      <m:r>
                        <a:rPr lang="en-US" sz="1600" b="1" i="1" dirty="0" smtClean="0">
                          <a:solidFill>
                            <a:srgbClr val="0066CC"/>
                          </a:solidFill>
                          <a:latin typeface="Cambria Math" panose="02040503050406030204" pitchFamily="18" charset="0"/>
                        </a:rPr>
                        <m:t>) </m:t>
                      </m:r>
                    </m:oMath>
                  </a14:m>
                  <a:r>
                    <a:rPr lang="en-US" sz="1600" dirty="0">
                      <a:solidFill>
                        <a:srgbClr val="C00000"/>
                      </a:solidFill>
                    </a:rPr>
                    <a:t>are valid partners</a:t>
                  </a:r>
                </a:p>
              </p:txBody>
            </p:sp>
          </mc:Choice>
          <mc:Fallback xmlns="">
            <p:sp>
              <p:nvSpPr>
                <p:cNvPr id="5" name="TextBox 4"/>
                <p:cNvSpPr txBox="1">
                  <a:spLocks noRot="1" noChangeAspect="1" noMove="1" noResize="1" noEditPoints="1" noAdjustHandles="1" noChangeArrowheads="1" noChangeShapeType="1" noTextEdit="1"/>
                </p:cNvSpPr>
                <p:nvPr/>
              </p:nvSpPr>
              <p:spPr>
                <a:xfrm>
                  <a:off x="5996713" y="3409864"/>
                  <a:ext cx="3540969" cy="338554"/>
                </a:xfrm>
                <a:prstGeom prst="rect">
                  <a:avLst/>
                </a:prstGeom>
                <a:blipFill>
                  <a:blip r:embed="rId23"/>
                  <a:stretch>
                    <a:fillRect l="-686" t="-3509" b="-21053"/>
                  </a:stretch>
                </a:blipFill>
                <a:ln>
                  <a:solidFill>
                    <a:srgbClr val="C00000"/>
                  </a:solidFill>
                </a:ln>
              </p:spPr>
              <p:txBody>
                <a:bodyPr/>
                <a:lstStyle/>
                <a:p>
                  <a:r>
                    <a:rPr lang="en-US">
                      <a:noFill/>
                    </a:rPr>
                    <a:t> </a:t>
                  </a:r>
                </a:p>
              </p:txBody>
            </p:sp>
          </mc:Fallback>
        </mc:AlternateContent>
        <p:cxnSp>
          <p:nvCxnSpPr>
            <p:cNvPr id="26" name="Straight Arrow Connector 25"/>
            <p:cNvCxnSpPr>
              <a:cxnSpLocks/>
            </p:cNvCxnSpPr>
            <p:nvPr/>
          </p:nvCxnSpPr>
          <p:spPr>
            <a:xfrm flipH="1">
              <a:off x="5514109" y="3574473"/>
              <a:ext cx="482604" cy="0"/>
            </a:xfrm>
            <a:prstGeom prst="straightConnector1">
              <a:avLst/>
            </a:prstGeom>
            <a:noFill/>
            <a:ln w="12700" cap="flat" cmpd="sng" algn="ctr">
              <a:solidFill>
                <a:srgbClr val="C00000"/>
              </a:solidFill>
              <a:prstDash val="solid"/>
              <a:miter lim="800000"/>
              <a:headEnd type="none" w="med" len="med"/>
              <a:tailEnd type="triangle"/>
            </a:ln>
            <a:effectLst/>
          </p:spPr>
        </p:cxnSp>
      </p:grpSp>
    </p:spTree>
    <p:extLst>
      <p:ext uri="{BB962C8B-B14F-4D97-AF65-F5344CB8AC3E}">
        <p14:creationId xmlns:p14="http://schemas.microsoft.com/office/powerpoint/2010/main" val="2670545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54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54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544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5443">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5443">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45443">
                                            <p:txEl>
                                              <p:pRg st="9" end="9"/>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5443">
                                            <p:txEl>
                                              <p:pRg st="10" end="1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4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uiExpand="1" build="p"/>
      <p:bldP spid="51" grpId="0"/>
      <p:bldP spid="61" grpId="0" animBg="1"/>
      <p:bldP spid="62" grpId="0" animBg="1"/>
      <p:bldP spid="63"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1F8B-027B-466F-9E73-9806654140A1}"/>
              </a:ext>
            </a:extLst>
          </p:cNvPr>
          <p:cNvSpPr>
            <a:spLocks noGrp="1"/>
          </p:cNvSpPr>
          <p:nvPr>
            <p:ph type="title"/>
          </p:nvPr>
        </p:nvSpPr>
        <p:spPr/>
        <p:txBody>
          <a:bodyPr/>
          <a:lstStyle/>
          <a:p>
            <a:r>
              <a:rPr lang="en-US" dirty="0"/>
              <a:t>Non-obvious consequence of proposer optimality</a:t>
            </a:r>
          </a:p>
        </p:txBody>
      </p:sp>
      <p:sp>
        <p:nvSpPr>
          <p:cNvPr id="3" name="Content Placeholder 2">
            <a:extLst>
              <a:ext uri="{FF2B5EF4-FFF2-40B4-BE49-F238E27FC236}">
                <a16:creationId xmlns:a16="http://schemas.microsoft.com/office/drawing/2014/main" id="{59F9867B-F240-49FE-851D-AC054DF9C690}"/>
              </a:ext>
            </a:extLst>
          </p:cNvPr>
          <p:cNvSpPr>
            <a:spLocks noGrp="1"/>
          </p:cNvSpPr>
          <p:nvPr>
            <p:ph idx="1"/>
          </p:nvPr>
        </p:nvSpPr>
        <p:spPr>
          <a:xfrm>
            <a:off x="628650" y="2518359"/>
            <a:ext cx="10725150" cy="5200045"/>
          </a:xfrm>
        </p:spPr>
        <p:txBody>
          <a:bodyPr/>
          <a:lstStyle/>
          <a:p>
            <a:r>
              <a:rPr lang="en-US" dirty="0"/>
              <a:t>That proof worked no matter which free proposer was selected in each step!</a:t>
            </a:r>
            <a:br>
              <a:rPr lang="en-US" dirty="0"/>
            </a:br>
            <a:endParaRPr lang="en-US" dirty="0"/>
          </a:p>
          <a:p>
            <a:r>
              <a:rPr lang="en-US" dirty="0"/>
              <a:t>There is just one proposer-optimal stable matching</a:t>
            </a:r>
          </a:p>
          <a:p>
            <a:endParaRPr lang="en-US" dirty="0"/>
          </a:p>
          <a:p>
            <a:pPr marL="0" indent="0">
              <a:buNone/>
            </a:pPr>
            <a:r>
              <a:rPr lang="en-US" dirty="0"/>
              <a:t>So all the orders of selecting free proposers in the Gale-Shapley algorithm yield the same stable matching!</a:t>
            </a:r>
          </a:p>
        </p:txBody>
      </p:sp>
      <p:sp>
        <p:nvSpPr>
          <p:cNvPr id="4" name="Slide Number Placeholder 3">
            <a:extLst>
              <a:ext uri="{FF2B5EF4-FFF2-40B4-BE49-F238E27FC236}">
                <a16:creationId xmlns:a16="http://schemas.microsoft.com/office/drawing/2014/main" id="{F53C2544-A944-48AD-A233-C9DFFD7ED76B}"/>
              </a:ext>
            </a:extLst>
          </p:cNvPr>
          <p:cNvSpPr>
            <a:spLocks noGrp="1"/>
          </p:cNvSpPr>
          <p:nvPr>
            <p:ph type="sldNum" sz="quarter" idx="12"/>
          </p:nvPr>
        </p:nvSpPr>
        <p:spPr/>
        <p:txBody>
          <a:bodyPr/>
          <a:lstStyle/>
          <a:p>
            <a:fld id="{859767C1-1CFC-4BF3-A3D8-E4104FCBBC17}" type="slidenum">
              <a:rPr lang="en-US" smtClean="0"/>
              <a:pPr/>
              <a:t>24</a:t>
            </a:fld>
            <a:endParaRPr lang="en-US" dirty="0"/>
          </a:p>
        </p:txBody>
      </p:sp>
    </p:spTree>
    <p:extLst>
      <p:ext uri="{BB962C8B-B14F-4D97-AF65-F5344CB8AC3E}">
        <p14:creationId xmlns:p14="http://schemas.microsoft.com/office/powerpoint/2010/main" val="107612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dirty="0"/>
              <a:t>Stable Matching:  Summary so far</a:t>
            </a:r>
          </a:p>
        </p:txBody>
      </p:sp>
      <mc:AlternateContent xmlns:mc="http://schemas.openxmlformats.org/markup-compatibility/2006">
        <mc:Choice xmlns:a14="http://schemas.microsoft.com/office/drawing/2010/main" Requires="a14">
          <p:sp>
            <p:nvSpPr>
              <p:cNvPr id="23556" name="Rectangle 3"/>
              <p:cNvSpPr>
                <a:spLocks noGrp="1" noChangeArrowheads="1"/>
              </p:cNvSpPr>
              <p:nvPr>
                <p:ph type="body" idx="1"/>
              </p:nvPr>
            </p:nvSpPr>
            <p:spPr>
              <a:xfrm>
                <a:off x="628650" y="1620584"/>
                <a:ext cx="11056249" cy="5200045"/>
              </a:xfrm>
            </p:spPr>
            <p:txBody>
              <a:bodyPr>
                <a:noAutofit/>
              </a:bodyPr>
              <a:lstStyle/>
              <a:p>
                <a:pPr marL="0" indent="0" eaLnBrk="1" hangingPunct="1">
                  <a:lnSpc>
                    <a:spcPct val="110000"/>
                  </a:lnSpc>
                  <a:buNone/>
                </a:pPr>
                <a:r>
                  <a:rPr lang="en-US" altLang="en-US" sz="2400" b="1" dirty="0">
                    <a:solidFill>
                      <a:srgbClr val="695082"/>
                    </a:solidFill>
                  </a:rPr>
                  <a:t>Stable matching problem:  </a:t>
                </a:r>
                <a:r>
                  <a:rPr lang="en-US" altLang="en-US" sz="2400" dirty="0"/>
                  <a:t>Given preference profiles of two groups of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r>
                  <a:rPr lang="en-US" altLang="en-US" sz="2400" dirty="0"/>
                  <a:t> people, find a </a:t>
                </a:r>
                <a:r>
                  <a:rPr lang="en-US" altLang="en-US" sz="2400" dirty="0">
                    <a:solidFill>
                      <a:srgbClr val="C00000"/>
                    </a:solidFill>
                  </a:rPr>
                  <a:t>stable</a:t>
                </a:r>
                <a:r>
                  <a:rPr lang="en-US" altLang="en-US" sz="2400" dirty="0"/>
                  <a:t> matching between them.</a:t>
                </a:r>
              </a:p>
              <a:p>
                <a:pPr eaLnBrk="1" hangingPunct="1">
                  <a:lnSpc>
                    <a:spcPct val="80000"/>
                  </a:lnSpc>
                </a:pPr>
                <a:endParaRPr lang="en-US" altLang="en-US" sz="2400" dirty="0"/>
              </a:p>
              <a:p>
                <a:pPr marL="0" indent="0" eaLnBrk="1" hangingPunct="1">
                  <a:lnSpc>
                    <a:spcPct val="80000"/>
                  </a:lnSpc>
                  <a:buNone/>
                </a:pPr>
                <a:endParaRPr lang="en-US" altLang="en-US" sz="900" dirty="0"/>
              </a:p>
              <a:p>
                <a:pPr marL="0" indent="0" eaLnBrk="1" hangingPunct="1">
                  <a:lnSpc>
                    <a:spcPct val="110000"/>
                  </a:lnSpc>
                  <a:buNone/>
                </a:pPr>
                <a:r>
                  <a:rPr lang="en-US" altLang="en-US" sz="2400" b="1" dirty="0">
                    <a:solidFill>
                      <a:srgbClr val="695082"/>
                    </a:solidFill>
                  </a:rPr>
                  <a:t>Gale-Shapley algorithm:  </a:t>
                </a:r>
                <a:r>
                  <a:rPr lang="en-US" altLang="en-US" sz="2400" dirty="0"/>
                  <a:t>Finds a stable matching in </a:t>
                </a:r>
                <a14:m>
                  <m:oMath xmlns:m="http://schemas.openxmlformats.org/officeDocument/2006/math">
                    <m:r>
                      <a:rPr lang="en-US" altLang="en-US" sz="2400" b="0" i="1" dirty="0" smtClean="0">
                        <a:solidFill>
                          <a:srgbClr val="0066CC"/>
                        </a:solidFill>
                        <a:latin typeface="Cambria Math" panose="02040503050406030204" pitchFamily="18" charset="0"/>
                      </a:rPr>
                      <m:t>𝑂</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baseline="30000" dirty="0">
                        <a:solidFill>
                          <a:srgbClr val="0066CC"/>
                        </a:solidFill>
                        <a:latin typeface="Cambria Math" panose="02040503050406030204" pitchFamily="18" charset="0"/>
                      </a:rPr>
                      <m:t>𝟐</m:t>
                    </m:r>
                    <m:r>
                      <a:rPr lang="en-US" altLang="en-US" sz="2400" i="1" dirty="0">
                        <a:solidFill>
                          <a:srgbClr val="0066CC"/>
                        </a:solidFill>
                        <a:latin typeface="Cambria Math" panose="02040503050406030204" pitchFamily="18" charset="0"/>
                      </a:rPr>
                      <m:t>)</m:t>
                    </m:r>
                  </m:oMath>
                </a14:m>
                <a:r>
                  <a:rPr lang="en-US" altLang="en-US" sz="2400" dirty="0"/>
                  <a:t> time.</a:t>
                </a:r>
              </a:p>
              <a:p>
                <a:pPr eaLnBrk="1" hangingPunct="1">
                  <a:lnSpc>
                    <a:spcPct val="110000"/>
                  </a:lnSpc>
                </a:pPr>
                <a:endParaRPr lang="en-US" altLang="en-US" sz="2400" dirty="0"/>
              </a:p>
              <a:p>
                <a:pPr marL="0" indent="0" eaLnBrk="1" hangingPunct="1">
                  <a:lnSpc>
                    <a:spcPct val="110000"/>
                  </a:lnSpc>
                  <a:buNone/>
                </a:pPr>
                <a:r>
                  <a:rPr lang="en-US" altLang="en-US" sz="2400" b="1" dirty="0">
                    <a:solidFill>
                      <a:srgbClr val="695082"/>
                    </a:solidFill>
                  </a:rPr>
                  <a:t>Proposer-optimality:  </a:t>
                </a:r>
                <a:r>
                  <a:rPr lang="en-US" altLang="en-US" sz="2400" dirty="0"/>
                  <a:t>In Gale-Shapley matching, each proposer gets best partner 			possible among all stable matchings</a:t>
                </a:r>
              </a:p>
              <a:p>
                <a:pPr eaLnBrk="1" hangingPunct="1">
                  <a:lnSpc>
                    <a:spcPct val="110000"/>
                  </a:lnSpc>
                </a:pPr>
                <a:endParaRPr lang="en-US" altLang="en-US" sz="2400" dirty="0"/>
              </a:p>
              <a:p>
                <a:pPr marL="0" indent="0" eaLnBrk="1" hangingPunct="1">
                  <a:lnSpc>
                    <a:spcPct val="110000"/>
                  </a:lnSpc>
                  <a:buNone/>
                </a:pPr>
                <a:r>
                  <a:rPr lang="en-US" altLang="en-US" sz="2400" b="1" dirty="0">
                    <a:solidFill>
                      <a:srgbClr val="C00000"/>
                    </a:solidFill>
                  </a:rPr>
                  <a:t>Q:</a:t>
                </a:r>
                <a:r>
                  <a:rPr lang="en-US" altLang="en-US" sz="2400" dirty="0"/>
                  <a:t> Does proposer-optimality come at the expense of the other side?</a:t>
                </a:r>
              </a:p>
            </p:txBody>
          </p:sp>
        </mc:Choice>
        <mc:Fallback>
          <p:sp>
            <p:nvSpPr>
              <p:cNvPr id="23556" name="Rectangle 3"/>
              <p:cNvSpPr>
                <a:spLocks noGrp="1" noRot="1" noChangeAspect="1" noMove="1" noResize="1" noEditPoints="1" noAdjustHandles="1" noChangeArrowheads="1" noChangeShapeType="1" noTextEdit="1"/>
              </p:cNvSpPr>
              <p:nvPr>
                <p:ph type="body" idx="1"/>
              </p:nvPr>
            </p:nvSpPr>
            <p:spPr>
              <a:xfrm>
                <a:off x="628650" y="1620584"/>
                <a:ext cx="11056249" cy="5200045"/>
              </a:xfrm>
              <a:blipFill>
                <a:blip r:embed="rId3"/>
                <a:stretch>
                  <a:fillRect l="-827" t="-586"/>
                </a:stretch>
              </a:blipFill>
            </p:spPr>
            <p:txBody>
              <a:bodyPr/>
              <a:lstStyle/>
              <a:p>
                <a:r>
                  <a:rPr lang="en-US">
                    <a:noFill/>
                  </a:rPr>
                  <a:t> </a:t>
                </a:r>
              </a:p>
            </p:txBody>
          </p:sp>
        </mc:Fallback>
      </mc:AlternateContent>
      <p:sp>
        <p:nvSpPr>
          <p:cNvPr id="23557" name="Rectangle 4"/>
          <p:cNvSpPr>
            <a:spLocks noChangeArrowheads="1"/>
          </p:cNvSpPr>
          <p:nvPr/>
        </p:nvSpPr>
        <p:spPr bwMode="auto">
          <a:xfrm>
            <a:off x="2397287" y="2582327"/>
            <a:ext cx="8122359" cy="369974"/>
          </a:xfrm>
          <a:prstGeom prst="rect">
            <a:avLst/>
          </a:prstGeom>
          <a:noFill/>
          <a:ln w="9525">
            <a:solidFill>
              <a:srgbClr val="C00000"/>
            </a:solidFill>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800" dirty="0">
                <a:solidFill>
                  <a:srgbClr val="C00000"/>
                </a:solidFill>
                <a:latin typeface="+mn-lt"/>
              </a:rPr>
              <a:t>No pair of people both prefer to be with each rather than with their assigned partner</a:t>
            </a:r>
          </a:p>
        </p:txBody>
      </p:sp>
      <p:sp>
        <p:nvSpPr>
          <p:cNvPr id="2" name="Slide Number Placeholder 1">
            <a:extLst>
              <a:ext uri="{FF2B5EF4-FFF2-40B4-BE49-F238E27FC236}">
                <a16:creationId xmlns:a16="http://schemas.microsoft.com/office/drawing/2014/main" id="{B556719D-1DDA-46F2-96E1-B2E511CFB5D4}"/>
              </a:ext>
            </a:extLst>
          </p:cNvPr>
          <p:cNvSpPr>
            <a:spLocks noGrp="1"/>
          </p:cNvSpPr>
          <p:nvPr>
            <p:ph type="sldNum" sz="quarter" idx="12"/>
          </p:nvPr>
        </p:nvSpPr>
        <p:spPr/>
        <p:txBody>
          <a:bodyPr/>
          <a:lstStyle/>
          <a:p>
            <a:fld id="{859767C1-1CFC-4BF3-A3D8-E4104FCBBC17}" type="slidenum">
              <a:rPr lang="en-US" smtClean="0"/>
              <a:t>25</a:t>
            </a:fld>
            <a:endParaRPr lang="en-US"/>
          </a:p>
        </p:txBody>
      </p:sp>
    </p:spTree>
    <p:extLst>
      <p:ext uri="{BB962C8B-B14F-4D97-AF65-F5344CB8AC3E}">
        <p14:creationId xmlns:p14="http://schemas.microsoft.com/office/powerpoint/2010/main" val="3014447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p:nvPr/>
        </p:nvCxnSpPr>
        <p:spPr>
          <a:xfrm flipV="1">
            <a:off x="7695828" y="5559407"/>
            <a:ext cx="1211775" cy="450918"/>
          </a:xfrm>
          <a:prstGeom prst="line">
            <a:avLst/>
          </a:prstGeom>
          <a:noFill/>
          <a:ln w="57150" cap="flat" cmpd="sng" algn="ctr">
            <a:solidFill>
              <a:srgbClr val="C00000"/>
            </a:solidFill>
            <a:prstDash val="solid"/>
            <a:miter lim="800000"/>
            <a:headEnd type="none" w="med" len="med"/>
            <a:tailEnd type="none" w="med" len="med"/>
          </a:ln>
          <a:effectLst/>
        </p:spPr>
      </p:cxnSp>
      <p:cxnSp>
        <p:nvCxnSpPr>
          <p:cNvPr id="103" name="Straight Connector 102"/>
          <p:cNvCxnSpPr>
            <a:cxnSpLocks/>
            <a:stCxn id="61" idx="6"/>
            <a:endCxn id="68" idx="2"/>
          </p:cNvCxnSpPr>
          <p:nvPr/>
        </p:nvCxnSpPr>
        <p:spPr>
          <a:xfrm flipV="1">
            <a:off x="7720827" y="5075725"/>
            <a:ext cx="1198384" cy="5011"/>
          </a:xfrm>
          <a:prstGeom prst="line">
            <a:avLst/>
          </a:prstGeom>
          <a:noFill/>
          <a:ln w="57150" cap="flat" cmpd="sng" algn="ctr">
            <a:solidFill>
              <a:srgbClr val="C00000"/>
            </a:solidFill>
            <a:prstDash val="solid"/>
            <a:miter lim="800000"/>
            <a:headEnd type="none" w="med" len="med"/>
            <a:tailEnd type="none" w="med" len="med"/>
          </a:ln>
          <a:effectLst/>
        </p:spPr>
      </p:cxnSp>
      <mc:AlternateContent xmlns:mc="http://schemas.openxmlformats.org/markup-compatibility/2006">
        <mc:Choice xmlns:a14="http://schemas.microsoft.com/office/drawing/2010/main" Requires="a14">
          <p:sp>
            <p:nvSpPr>
              <p:cNvPr id="449539" name="Rectangle 3"/>
              <p:cNvSpPr>
                <a:spLocks noGrp="1" noChangeArrowheads="1"/>
              </p:cNvSpPr>
              <p:nvPr>
                <p:ph type="body" idx="1"/>
              </p:nvPr>
            </p:nvSpPr>
            <p:spPr>
              <a:xfrm>
                <a:off x="628650" y="1429392"/>
                <a:ext cx="10514083" cy="5200045"/>
              </a:xfrm>
            </p:spPr>
            <p:txBody>
              <a:bodyPr/>
              <a:lstStyle/>
              <a:p>
                <a:pPr marL="0" indent="0" eaLnBrk="1" hangingPunct="1">
                  <a:lnSpc>
                    <a:spcPct val="90000"/>
                  </a:lnSpc>
                  <a:buNone/>
                </a:pPr>
                <a:r>
                  <a:rPr lang="en-US" altLang="en-US" sz="2400" b="1" dirty="0">
                    <a:solidFill>
                      <a:srgbClr val="695082"/>
                    </a:solidFill>
                  </a:rPr>
                  <a:t>Receiver-</a:t>
                </a:r>
                <a:r>
                  <a:rPr lang="en-US" altLang="en-US" sz="2400" b="1" dirty="0" err="1">
                    <a:solidFill>
                      <a:srgbClr val="695082"/>
                    </a:solidFill>
                  </a:rPr>
                  <a:t>pessimal</a:t>
                </a:r>
                <a:r>
                  <a:rPr lang="en-US" altLang="en-US" sz="2400" b="1" dirty="0">
                    <a:solidFill>
                      <a:srgbClr val="695082"/>
                    </a:solidFill>
                  </a:rPr>
                  <a:t> assignment:  </a:t>
                </a:r>
                <a:r>
                  <a:rPr lang="en-US" altLang="en-US" sz="2400" dirty="0"/>
                  <a:t>Each receiver is gets their worst valid partner.</a:t>
                </a:r>
              </a:p>
              <a:p>
                <a:pPr eaLnBrk="1" hangingPunct="1">
                  <a:lnSpc>
                    <a:spcPct val="90000"/>
                  </a:lnSpc>
                </a:pPr>
                <a:endParaRPr lang="en-US" altLang="en-US" sz="2400" dirty="0"/>
              </a:p>
              <a:p>
                <a:pPr marL="0" indent="0" eaLnBrk="1" hangingPunct="1">
                  <a:lnSpc>
                    <a:spcPct val="90000"/>
                  </a:lnSpc>
                  <a:buNone/>
                </a:pPr>
                <a:r>
                  <a:rPr lang="en-US" altLang="en-US" sz="2400" b="1" dirty="0">
                    <a:solidFill>
                      <a:srgbClr val="695082"/>
                    </a:solidFill>
                  </a:rPr>
                  <a:t>Claim: </a:t>
                </a:r>
                <a:r>
                  <a:rPr lang="en-US" altLang="en-US" sz="2400" dirty="0"/>
                  <a:t>Gale-Shapley produces a receiver-</a:t>
                </a:r>
                <a:r>
                  <a:rPr lang="en-US" altLang="en-US" sz="2400" dirty="0" err="1"/>
                  <a:t>pessimal</a:t>
                </a:r>
                <a:r>
                  <a:rPr lang="en-US" altLang="en-US" sz="2400" dirty="0"/>
                  <a:t> </a:t>
                </a:r>
                <a:r>
                  <a:rPr lang="en-US" altLang="en-US" sz="2400" dirty="0">
                    <a:solidFill>
                      <a:srgbClr val="695082"/>
                    </a:solidFill>
                  </a:rPr>
                  <a:t>s</a:t>
                </a:r>
                <a:r>
                  <a:rPr lang="en-US" altLang="en-US" sz="2400" dirty="0"/>
                  <a:t>table matching </a:t>
                </a:r>
                <a14:m>
                  <m:oMath xmlns:m="http://schemas.openxmlformats.org/officeDocument/2006/math">
                    <m:r>
                      <a:rPr lang="en-US" altLang="en-US" sz="2400" b="1" i="1" dirty="0" smtClean="0">
                        <a:solidFill>
                          <a:srgbClr val="0066CC"/>
                        </a:solidFill>
                        <a:latin typeface="Cambria Math" panose="02040503050406030204" pitchFamily="18" charset="0"/>
                      </a:rPr>
                      <m:t>𝑴</m:t>
                    </m:r>
                  </m:oMath>
                </a14:m>
                <a:r>
                  <a:rPr lang="en-US" altLang="en-US" sz="2400" dirty="0"/>
                  <a:t>.</a:t>
                </a:r>
              </a:p>
              <a:p>
                <a:pPr lvl="1" eaLnBrk="1" hangingPunct="1">
                  <a:lnSpc>
                    <a:spcPct val="90000"/>
                  </a:lnSpc>
                </a:pPr>
                <a:endParaRPr lang="en-US" altLang="en-US" sz="600" dirty="0"/>
              </a:p>
              <a:p>
                <a:pPr marL="0" indent="0" eaLnBrk="1" hangingPunct="1">
                  <a:lnSpc>
                    <a:spcPct val="90000"/>
                  </a:lnSpc>
                  <a:buNone/>
                </a:pPr>
                <a:r>
                  <a:rPr lang="en-US" altLang="en-US" sz="2400" b="1" dirty="0">
                    <a:solidFill>
                      <a:srgbClr val="006600"/>
                    </a:solidFill>
                  </a:rPr>
                  <a:t>Proof:</a:t>
                </a:r>
                <a:r>
                  <a:rPr lang="en-US" altLang="en-US" sz="2400" dirty="0">
                    <a:solidFill>
                      <a:schemeClr val="hlink"/>
                    </a:solidFill>
                  </a:rPr>
                  <a:t> </a:t>
                </a:r>
                <a:r>
                  <a:rPr lang="en-US" altLang="en-US" sz="2400" dirty="0"/>
                  <a:t>(By contradiction again)</a:t>
                </a:r>
              </a:p>
              <a:p>
                <a:pPr marL="457200" lvl="1" indent="0">
                  <a:buNone/>
                </a:pPr>
                <a:r>
                  <a:rPr lang="en-US" altLang="en-US" sz="2000" dirty="0"/>
                  <a:t>Suppose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𝒑</m:t>
                    </m:r>
                    <m:r>
                      <a:rPr lang="en-US" altLang="en-US" sz="2000" b="1" i="1" dirty="0" err="1"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 </m:t>
                    </m:r>
                  </m:oMath>
                </a14:m>
                <a:r>
                  <a:rPr lang="en-US" altLang="en-US" sz="2000" dirty="0"/>
                  <a:t>matched in </a:t>
                </a:r>
                <a14:m>
                  <m:oMath xmlns:m="http://schemas.openxmlformats.org/officeDocument/2006/math">
                    <m:r>
                      <a:rPr lang="en-US" altLang="en-US" sz="2000" b="1" i="1" dirty="0">
                        <a:solidFill>
                          <a:srgbClr val="0066CC"/>
                        </a:solidFill>
                        <a:latin typeface="Cambria Math" panose="02040503050406030204" pitchFamily="18" charset="0"/>
                      </a:rPr>
                      <m:t>𝑴</m:t>
                    </m:r>
                  </m:oMath>
                </a14:m>
                <a:r>
                  <a:rPr lang="en-US" altLang="en-US" sz="2000" dirty="0"/>
                  <a:t>, but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is not worst valid partner for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a:t>
                </a:r>
              </a:p>
              <a:p>
                <a:pPr marL="457200" lvl="1" indent="0">
                  <a:buNone/>
                </a:pPr>
                <a:r>
                  <a:rPr lang="en-US" altLang="en-US" sz="2000" dirty="0">
                    <a:sym typeface="Symbol" panose="05050102010706020507" pitchFamily="18" charset="2"/>
                  </a:rPr>
                  <a:t> </a:t>
                </a:r>
                <a:r>
                  <a:rPr lang="en-US" altLang="en-US" sz="2000" dirty="0"/>
                  <a:t>there exists some other stable matching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 in which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is paired with a proposer, say </a:t>
                </a:r>
                <a14:m>
                  <m:oMath xmlns:m="http://schemas.openxmlformats.org/officeDocument/2006/math">
                    <m:r>
                      <a:rPr lang="en-US" altLang="en-US" sz="2000" b="1" i="1" dirty="0" smtClean="0">
                        <a:solidFill>
                          <a:srgbClr val="0066CC"/>
                        </a:solidFill>
                        <a:latin typeface="Cambria Math" panose="02040503050406030204" pitchFamily="18" charset="0"/>
                      </a:rPr>
                      <m:t>𝒑</m:t>
                    </m:r>
                    <m:r>
                      <a:rPr lang="en-US" altLang="en-US" sz="2000" b="1" i="1" dirty="0" smtClean="0">
                        <a:solidFill>
                          <a:srgbClr val="0066CC"/>
                        </a:solidFill>
                        <a:latin typeface="Cambria Math" panose="02040503050406030204" pitchFamily="18" charset="0"/>
                      </a:rPr>
                      <m:t>′</m:t>
                    </m:r>
                  </m:oMath>
                </a14:m>
                <a:r>
                  <a:rPr lang="en-US" altLang="en-US" sz="2000" dirty="0"/>
                  <a:t>, 	whom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likes less than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m:t>
                    </m:r>
                  </m:oMath>
                </a14:m>
                <a:r>
                  <a:rPr lang="en-US" altLang="en-US" sz="2000" dirty="0"/>
                  <a:t> be the partner of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in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a:t>
                </a:r>
              </a:p>
              <a:p>
                <a:pPr marL="457200" lvl="1" indent="0">
                  <a:buNone/>
                </a:pPr>
                <a:r>
                  <a:rPr lang="en-US" altLang="en-US" sz="2000" dirty="0"/>
                  <a:t>Since </a:t>
                </a:r>
                <a14:m>
                  <m:oMath xmlns:m="http://schemas.openxmlformats.org/officeDocument/2006/math">
                    <m:r>
                      <a:rPr lang="en-US" altLang="en-US" sz="2000" b="1" i="1" dirty="0">
                        <a:solidFill>
                          <a:srgbClr val="0066CC"/>
                        </a:solidFill>
                        <a:latin typeface="Cambria Math" panose="02040503050406030204" pitchFamily="18" charset="0"/>
                      </a:rPr>
                      <m:t>𝑴</m:t>
                    </m:r>
                  </m:oMath>
                </a14:m>
                <a:r>
                  <a:rPr lang="en-US" altLang="en-US" sz="2000" dirty="0"/>
                  <a:t> is proposer-optimal,</a:t>
                </a:r>
                <a:r>
                  <a:rPr lang="en-US" altLang="en-US" sz="2000" b="1" dirty="0">
                    <a:solidFill>
                      <a:srgbClr val="0066CC"/>
                    </a:solidFill>
                  </a:rPr>
                  <a:t>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prefers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to </a:t>
                </a:r>
                <a14:m>
                  <m:oMath xmlns:m="http://schemas.openxmlformats.org/officeDocument/2006/math">
                    <m:r>
                      <a:rPr lang="en-US" altLang="en-US" sz="2000" b="1" i="1" dirty="0"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m:t>
                    </m:r>
                  </m:oMath>
                </a14:m>
                <a:endParaRPr lang="en-US" altLang="en-US" sz="2000" dirty="0"/>
              </a:p>
              <a:p>
                <a:pPr marL="457200" lvl="1" indent="0">
                  <a:buNone/>
                </a:pPr>
                <a:r>
                  <a:rPr lang="en-US" altLang="en-US" sz="2000" dirty="0">
                    <a:solidFill>
                      <a:prstClr val="black"/>
                    </a:solidFill>
                    <a:sym typeface="Symbol" panose="05050102010706020507" pitchFamily="18" charset="2"/>
                  </a:rPr>
                  <a:t></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b="1"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is an unstable in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 </a:t>
                </a:r>
              </a:p>
              <a:p>
                <a:pPr marL="457200" lvl="1" indent="0">
                  <a:buNone/>
                </a:pPr>
                <a:r>
                  <a:rPr lang="en-US" altLang="en-US" sz="2000" dirty="0">
                    <a:solidFill>
                      <a:prstClr val="black"/>
                    </a:solidFill>
                    <a:sym typeface="Symbol" panose="05050102010706020507" pitchFamily="18" charset="2"/>
                  </a:rPr>
                  <a:t>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 is not stable.</a:t>
                </a:r>
              </a:p>
            </p:txBody>
          </p:sp>
        </mc:Choice>
        <mc:Fallback>
          <p:sp>
            <p:nvSpPr>
              <p:cNvPr id="449539" name="Rectangle 3"/>
              <p:cNvSpPr>
                <a:spLocks noGrp="1" noRot="1" noChangeAspect="1" noMove="1" noResize="1" noEditPoints="1" noAdjustHandles="1" noChangeArrowheads="1" noChangeShapeType="1" noTextEdit="1"/>
              </p:cNvSpPr>
              <p:nvPr>
                <p:ph type="body" idx="1"/>
              </p:nvPr>
            </p:nvSpPr>
            <p:spPr>
              <a:xfrm>
                <a:off x="628650" y="1429392"/>
                <a:ext cx="10514083" cy="5200045"/>
              </a:xfrm>
              <a:blipFill>
                <a:blip r:embed="rId3"/>
                <a:stretch>
                  <a:fillRect l="-870" t="-1639"/>
                </a:stretch>
              </a:blipFill>
            </p:spPr>
            <p:txBody>
              <a:bodyPr/>
              <a:lstStyle/>
              <a:p>
                <a:r>
                  <a:rPr lang="en-US">
                    <a:noFill/>
                  </a:rPr>
                  <a:t> </a:t>
                </a:r>
              </a:p>
            </p:txBody>
          </p:sp>
        </mc:Fallback>
      </mc:AlternateContent>
      <p:grpSp>
        <p:nvGrpSpPr>
          <p:cNvPr id="97" name="Group 96"/>
          <p:cNvGrpSpPr/>
          <p:nvPr/>
        </p:nvGrpSpPr>
        <p:grpSpPr>
          <a:xfrm>
            <a:off x="7314223" y="4551769"/>
            <a:ext cx="1974388" cy="1531159"/>
            <a:chOff x="7314223" y="4094569"/>
            <a:chExt cx="1974388" cy="1531159"/>
          </a:xfrm>
        </p:grpSpPr>
        <p:grpSp>
          <p:nvGrpSpPr>
            <p:cNvPr id="96" name="Group 95"/>
            <p:cNvGrpSpPr/>
            <p:nvPr/>
          </p:nvGrpSpPr>
          <p:grpSpPr>
            <a:xfrm>
              <a:off x="7314223" y="4094569"/>
              <a:ext cx="1974388" cy="1531159"/>
              <a:chOff x="7314223" y="4094569"/>
              <a:chExt cx="1974388" cy="1531159"/>
            </a:xfrm>
          </p:grpSpPr>
          <p:grpSp>
            <p:nvGrpSpPr>
              <p:cNvPr id="94" name="Group 93"/>
              <p:cNvGrpSpPr/>
              <p:nvPr/>
            </p:nvGrpSpPr>
            <p:grpSpPr>
              <a:xfrm>
                <a:off x="7314223" y="4094569"/>
                <a:ext cx="1974388" cy="1531159"/>
                <a:chOff x="7314223" y="4094569"/>
                <a:chExt cx="1974388" cy="1531159"/>
              </a:xfrm>
            </p:grpSpPr>
            <p:grpSp>
              <p:nvGrpSpPr>
                <p:cNvPr id="89" name="Group 88"/>
                <p:cNvGrpSpPr/>
                <p:nvPr/>
              </p:nvGrpSpPr>
              <p:grpSpPr>
                <a:xfrm>
                  <a:off x="8919211" y="4094569"/>
                  <a:ext cx="91440" cy="1526148"/>
                  <a:chOff x="8919211" y="4094569"/>
                  <a:chExt cx="91440" cy="1526148"/>
                </a:xfrm>
              </p:grpSpPr>
              <p:sp>
                <p:nvSpPr>
                  <p:cNvPr id="67" name="Oval 66"/>
                  <p:cNvSpPr>
                    <a:spLocks noChangeAspect="1"/>
                  </p:cNvSpPr>
                  <p:nvPr/>
                </p:nvSpPr>
                <p:spPr>
                  <a:xfrm>
                    <a:off x="8919211" y="4094569"/>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8" name="Oval 67"/>
                  <p:cNvSpPr>
                    <a:spLocks noChangeAspect="1"/>
                  </p:cNvSpPr>
                  <p:nvPr/>
                </p:nvSpPr>
                <p:spPr>
                  <a:xfrm>
                    <a:off x="8919211" y="4572805"/>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9" name="Oval 68"/>
                  <p:cNvSpPr>
                    <a:spLocks noChangeAspect="1"/>
                  </p:cNvSpPr>
                  <p:nvPr/>
                </p:nvSpPr>
                <p:spPr>
                  <a:xfrm>
                    <a:off x="8919211" y="5051041"/>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0" name="Oval 69"/>
                  <p:cNvSpPr>
                    <a:spLocks noChangeAspect="1"/>
                  </p:cNvSpPr>
                  <p:nvPr/>
                </p:nvSpPr>
                <p:spPr>
                  <a:xfrm>
                    <a:off x="8919211" y="5529277"/>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grpSp>
              <p:nvGrpSpPr>
                <p:cNvPr id="92" name="Group 91"/>
                <p:cNvGrpSpPr/>
                <p:nvPr/>
              </p:nvGrpSpPr>
              <p:grpSpPr>
                <a:xfrm>
                  <a:off x="7314223" y="4099580"/>
                  <a:ext cx="1974388" cy="1526148"/>
                  <a:chOff x="7314223" y="4099580"/>
                  <a:chExt cx="1974388" cy="1526148"/>
                </a:xfrm>
              </p:grpSpPr>
              <p:grpSp>
                <p:nvGrpSpPr>
                  <p:cNvPr id="90" name="Group 89"/>
                  <p:cNvGrpSpPr/>
                  <p:nvPr/>
                </p:nvGrpSpPr>
                <p:grpSpPr>
                  <a:xfrm>
                    <a:off x="7629387" y="4099580"/>
                    <a:ext cx="91440" cy="1526148"/>
                    <a:chOff x="7629387" y="4099580"/>
                    <a:chExt cx="91440" cy="1526148"/>
                  </a:xfrm>
                </p:grpSpPr>
                <p:sp>
                  <p:nvSpPr>
                    <p:cNvPr id="60" name="Oval 59"/>
                    <p:cNvSpPr>
                      <a:spLocks noChangeAspect="1"/>
                    </p:cNvSpPr>
                    <p:nvPr/>
                  </p:nvSpPr>
                  <p:spPr>
                    <a:xfrm>
                      <a:off x="7629387" y="4099580"/>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p:cNvSpPr>
                      <a:spLocks noChangeAspect="1"/>
                    </p:cNvSpPr>
                    <p:nvPr/>
                  </p:nvSpPr>
                  <p:spPr>
                    <a:xfrm>
                      <a:off x="7629387" y="4577816"/>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Oval 61"/>
                    <p:cNvSpPr>
                      <a:spLocks noChangeAspect="1"/>
                    </p:cNvSpPr>
                    <p:nvPr/>
                  </p:nvSpPr>
                  <p:spPr>
                    <a:xfrm>
                      <a:off x="7629387" y="5056052"/>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3" name="Oval 62"/>
                    <p:cNvSpPr>
                      <a:spLocks noChangeAspect="1"/>
                    </p:cNvSpPr>
                    <p:nvPr/>
                  </p:nvSpPr>
                  <p:spPr>
                    <a:xfrm>
                      <a:off x="7629387" y="5534288"/>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mc:AlternateContent xmlns:mc="http://schemas.openxmlformats.org/markup-compatibility/2006" xmlns:a14="http://schemas.microsoft.com/office/drawing/2010/main">
                <mc:Choice Requires="a14">
                  <p:sp>
                    <p:nvSpPr>
                      <p:cNvPr id="73" name="TextBox 72"/>
                      <p:cNvSpPr txBox="1"/>
                      <p:nvPr/>
                    </p:nvSpPr>
                    <p:spPr>
                      <a:xfrm>
                        <a:off x="7314223" y="4431417"/>
                        <a:ext cx="2164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oMath>
                          </m:oMathPara>
                        </a14:m>
                        <a:endParaRPr lang="en-US" sz="2000" b="1" dirty="0">
                          <a:solidFill>
                            <a:srgbClr val="0066CC"/>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314223" y="4431417"/>
                        <a:ext cx="216406" cy="307777"/>
                      </a:xfrm>
                      <a:prstGeom prst="rect">
                        <a:avLst/>
                      </a:prstGeom>
                      <a:blipFill>
                        <a:blip r:embed="rId4"/>
                        <a:stretch>
                          <a:fillRect l="-31429" r="-31429"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9093045" y="4910543"/>
                        <a:ext cx="1955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oMath>
                          </m:oMathPara>
                        </a14:m>
                        <a:endParaRPr lang="en-US" sz="2000" b="1" dirty="0">
                          <a:solidFill>
                            <a:srgbClr val="0066CC"/>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9093045" y="4910543"/>
                        <a:ext cx="195566" cy="307777"/>
                      </a:xfrm>
                      <a:prstGeom prst="rect">
                        <a:avLst/>
                      </a:prstGeom>
                      <a:blipFill>
                        <a:blip r:embed="rId5"/>
                        <a:stretch>
                          <a:fillRect l="-18750" r="-21875"/>
                        </a:stretch>
                      </a:blipFill>
                    </p:spPr>
                    <p:txBody>
                      <a:bodyPr/>
                      <a:lstStyle/>
                      <a:p>
                        <a:r>
                          <a:rPr lang="en-US">
                            <a:noFill/>
                          </a:rPr>
                          <a:t> </a:t>
                        </a:r>
                      </a:p>
                    </p:txBody>
                  </p:sp>
                </mc:Fallback>
              </mc:AlternateContent>
              <p:cxnSp>
                <p:nvCxnSpPr>
                  <p:cNvPr id="12" name="Straight Connector 11"/>
                  <p:cNvCxnSpPr>
                    <a:stCxn id="60" idx="5"/>
                    <a:endCxn id="68" idx="2"/>
                  </p:cNvCxnSpPr>
                  <p:nvPr/>
                </p:nvCxnSpPr>
                <p:spPr>
                  <a:xfrm>
                    <a:off x="7707436" y="4177629"/>
                    <a:ext cx="1211775" cy="440896"/>
                  </a:xfrm>
                  <a:prstGeom prst="line">
                    <a:avLst/>
                  </a:prstGeom>
                  <a:noFill/>
                  <a:ln w="28575" cap="flat" cmpd="sng" algn="ctr">
                    <a:solidFill>
                      <a:srgbClr val="0066CC"/>
                    </a:solidFill>
                    <a:prstDash val="solid"/>
                    <a:miter lim="800000"/>
                    <a:headEnd type="none" w="med" len="med"/>
                    <a:tailEnd type="none" w="med" len="med"/>
                  </a:ln>
                  <a:effectLst/>
                </p:spPr>
              </p:cxnSp>
              <p:cxnSp>
                <p:nvCxnSpPr>
                  <p:cNvPr id="87" name="Straight Connector 86"/>
                  <p:cNvCxnSpPr/>
                  <p:nvPr/>
                </p:nvCxnSpPr>
                <p:spPr>
                  <a:xfrm flipV="1">
                    <a:off x="7720827" y="4140289"/>
                    <a:ext cx="1198384" cy="961483"/>
                  </a:xfrm>
                  <a:prstGeom prst="line">
                    <a:avLst/>
                  </a:prstGeom>
                  <a:noFill/>
                  <a:ln w="28575" cap="flat" cmpd="sng" algn="ctr">
                    <a:solidFill>
                      <a:srgbClr val="0066CC"/>
                    </a:solidFill>
                    <a:prstDash val="solid"/>
                    <a:miter lim="800000"/>
                    <a:headEnd type="none" w="med" len="med"/>
                    <a:tailEnd type="none" w="med" len="med"/>
                  </a:ln>
                  <a:effectLst/>
                </p:spPr>
              </p:cxnSp>
              <p:cxnSp>
                <p:nvCxnSpPr>
                  <p:cNvPr id="88" name="Straight Connector 87"/>
                  <p:cNvCxnSpPr>
                    <a:stCxn id="63" idx="6"/>
                    <a:endCxn id="70" idx="1"/>
                  </p:cNvCxnSpPr>
                  <p:nvPr/>
                </p:nvCxnSpPr>
                <p:spPr>
                  <a:xfrm flipV="1">
                    <a:off x="7720827" y="5542668"/>
                    <a:ext cx="1211775" cy="37340"/>
                  </a:xfrm>
                  <a:prstGeom prst="line">
                    <a:avLst/>
                  </a:prstGeom>
                  <a:noFill/>
                  <a:ln w="28575" cap="flat" cmpd="sng" algn="ctr">
                    <a:solidFill>
                      <a:srgbClr val="0066CC"/>
                    </a:solidFill>
                    <a:prstDash val="solid"/>
                    <a:miter lim="800000"/>
                    <a:headEnd type="none" w="med" len="med"/>
                    <a:tailEnd type="none" w="med" len="med"/>
                  </a:ln>
                  <a:effectLst/>
                </p:spPr>
              </p:cxnSp>
            </p:grpSp>
          </p:grpSp>
          <p:cxnSp>
            <p:nvCxnSpPr>
              <p:cNvPr id="72" name="Straight Connector 71"/>
              <p:cNvCxnSpPr>
                <a:stCxn id="61" idx="5"/>
                <a:endCxn id="69" idx="2"/>
              </p:cNvCxnSpPr>
              <p:nvPr/>
            </p:nvCxnSpPr>
            <p:spPr>
              <a:xfrm>
                <a:off x="7707436" y="4655865"/>
                <a:ext cx="1211775" cy="440896"/>
              </a:xfrm>
              <a:prstGeom prst="line">
                <a:avLst/>
              </a:prstGeom>
              <a:noFill/>
              <a:ln w="57150" cap="flat" cmpd="sng" algn="ctr">
                <a:solidFill>
                  <a:srgbClr val="0066CC"/>
                </a:solidFill>
                <a:prstDash val="solid"/>
                <a:miter lim="800000"/>
                <a:headEnd type="none" w="med" len="med"/>
                <a:tailEnd type="none" w="med" len="med"/>
              </a:ln>
              <a:effectLst/>
            </p:spPr>
          </p:cxnSp>
        </p:grpSp>
        <p:cxnSp>
          <p:nvCxnSpPr>
            <p:cNvPr id="84" name="Straight Connector 83"/>
            <p:cNvCxnSpPr>
              <a:stCxn id="62" idx="6"/>
              <a:endCxn id="67" idx="2"/>
            </p:cNvCxnSpPr>
            <p:nvPr/>
          </p:nvCxnSpPr>
          <p:spPr>
            <a:xfrm flipV="1">
              <a:off x="7720827" y="4140289"/>
              <a:ext cx="1198384" cy="961483"/>
            </a:xfrm>
            <a:prstGeom prst="line">
              <a:avLst/>
            </a:prstGeom>
            <a:noFill/>
            <a:ln w="19050" cap="flat" cmpd="sng" algn="ctr">
              <a:solidFill>
                <a:srgbClr val="0066CC"/>
              </a:solidFill>
              <a:prstDash val="solid"/>
              <a:miter lim="800000"/>
              <a:headEnd type="none" w="med" len="med"/>
              <a:tailEnd type="none" w="med" len="med"/>
            </a:ln>
            <a:effectLst/>
          </p:spPr>
        </p:cxnSp>
      </p:grpSp>
      <p:sp>
        <p:nvSpPr>
          <p:cNvPr id="24579" name="Rectangle 2"/>
          <p:cNvSpPr>
            <a:spLocks noGrp="1" noChangeArrowheads="1"/>
          </p:cNvSpPr>
          <p:nvPr>
            <p:ph type="title"/>
          </p:nvPr>
        </p:nvSpPr>
        <p:spPr/>
        <p:txBody>
          <a:bodyPr/>
          <a:lstStyle/>
          <a:p>
            <a:pPr eaLnBrk="1" hangingPunct="1"/>
            <a:r>
              <a:rPr lang="en-US" altLang="en-US" dirty="0"/>
              <a:t>Receiver </a:t>
            </a:r>
            <a:r>
              <a:rPr lang="en-US" altLang="en-US" dirty="0" err="1"/>
              <a:t>Pessimality</a:t>
            </a:r>
            <a:endParaRPr lang="en-US" altLang="en-US" dirty="0"/>
          </a:p>
        </p:txBody>
      </p:sp>
      <p:sp>
        <p:nvSpPr>
          <p:cNvPr id="2" name="Slide Number Placeholder 1">
            <a:extLst>
              <a:ext uri="{FF2B5EF4-FFF2-40B4-BE49-F238E27FC236}">
                <a16:creationId xmlns:a16="http://schemas.microsoft.com/office/drawing/2014/main" id="{9E82ADD9-EE1B-4D3C-A7CE-7DACD2952022}"/>
              </a:ext>
            </a:extLst>
          </p:cNvPr>
          <p:cNvSpPr>
            <a:spLocks noGrp="1"/>
          </p:cNvSpPr>
          <p:nvPr>
            <p:ph type="sldNum" sz="quarter" idx="12"/>
          </p:nvPr>
        </p:nvSpPr>
        <p:spPr/>
        <p:txBody>
          <a:bodyPr/>
          <a:lstStyle/>
          <a:p>
            <a:fld id="{859767C1-1CFC-4BF3-A3D8-E4104FCBBC17}" type="slidenum">
              <a:rPr lang="en-US" smtClean="0"/>
              <a:t>26</a:t>
            </a:fld>
            <a:endParaRPr lang="en-US"/>
          </a:p>
        </p:txBody>
      </p:sp>
      <p:sp>
        <p:nvSpPr>
          <p:cNvPr id="18" name="Rectangle 17"/>
          <p:cNvSpPr/>
          <p:nvPr/>
        </p:nvSpPr>
        <p:spPr>
          <a:xfrm>
            <a:off x="3342011" y="5675520"/>
            <a:ext cx="45719" cy="64737"/>
          </a:xfrm>
          <a:prstGeom prst="rect">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mc:AlternateContent xmlns:mc="http://schemas.openxmlformats.org/markup-compatibility/2006">
        <mc:Choice xmlns:a14="http://schemas.microsoft.com/office/drawing/2010/main" Requires="a14">
          <p:sp>
            <p:nvSpPr>
              <p:cNvPr id="23" name="Rectangle 5"/>
              <p:cNvSpPr>
                <a:spLocks noChangeArrowheads="1"/>
              </p:cNvSpPr>
              <p:nvPr/>
            </p:nvSpPr>
            <p:spPr bwMode="auto">
              <a:xfrm>
                <a:off x="10349713" y="5818176"/>
                <a:ext cx="34795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p:sp>
            <p:nvSpPr>
              <p:cNvPr id="23" name="Rectangle 5"/>
              <p:cNvSpPr>
                <a:spLocks noRot="1" noChangeAspect="1" noMove="1" noResize="1" noEditPoints="1" noAdjustHandles="1" noChangeArrowheads="1" noChangeShapeType="1" noTextEdit="1"/>
              </p:cNvSpPr>
              <p:nvPr/>
            </p:nvSpPr>
            <p:spPr bwMode="auto">
              <a:xfrm>
                <a:off x="10349713" y="5818176"/>
                <a:ext cx="347958" cy="352425"/>
              </a:xfrm>
              <a:prstGeom prst="rect">
                <a:avLst/>
              </a:prstGeom>
              <a:blipFill>
                <a:blip r:embed="rId6"/>
                <a:stretch>
                  <a:fillRect b="-1667"/>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9"/>
              <p:cNvSpPr>
                <a:spLocks noChangeArrowheads="1"/>
              </p:cNvSpPr>
              <p:nvPr/>
            </p:nvSpPr>
            <p:spPr bwMode="auto">
              <a:xfrm>
                <a:off x="10697671" y="5467339"/>
                <a:ext cx="91440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tx1"/>
                    </a:solidFill>
                    <a:latin typeface="Comic Sans MS" panose="030F0702030302020204" pitchFamily="66" charset="0"/>
                  </a:rPr>
                  <a:t>…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oMath>
                </a14:m>
                <a:r>
                  <a:rPr kumimoji="1" lang="en-US" altLang="en-US" sz="1400" dirty="0">
                    <a:solidFill>
                      <a:schemeClr val="tx1"/>
                    </a:solidFill>
                    <a:latin typeface="Comic Sans MS" panose="030F0702030302020204" pitchFamily="66" charset="0"/>
                  </a:rPr>
                  <a:t> …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r>
                      <a:rPr kumimoji="1" lang="en-US" altLang="en-US" sz="1400" b="1" i="1" dirty="0" smtClean="0">
                        <a:solidFill>
                          <a:schemeClr val="tx1"/>
                        </a:solidFill>
                        <a:latin typeface="Cambria Math" panose="02040503050406030204" pitchFamily="18" charset="0"/>
                      </a:rPr>
                      <m:t>’</m:t>
                    </m:r>
                  </m:oMath>
                </a14:m>
                <a:endParaRPr kumimoji="1" lang="en-US" altLang="en-US" sz="1400" b="1" dirty="0">
                  <a:solidFill>
                    <a:schemeClr val="tx1"/>
                  </a:solidFill>
                  <a:latin typeface="Comic Sans MS" panose="030F0702030302020204" pitchFamily="66" charset="0"/>
                </a:endParaRPr>
              </a:p>
            </p:txBody>
          </p:sp>
        </mc:Choice>
        <mc:Fallback>
          <p:sp>
            <p:nvSpPr>
              <p:cNvPr id="27" name="Rectangle 9"/>
              <p:cNvSpPr>
                <a:spLocks noRot="1" noChangeAspect="1" noMove="1" noResize="1" noEditPoints="1" noAdjustHandles="1" noChangeArrowheads="1" noChangeShapeType="1" noTextEdit="1"/>
              </p:cNvSpPr>
              <p:nvPr/>
            </p:nvSpPr>
            <p:spPr bwMode="auto">
              <a:xfrm>
                <a:off x="10697671" y="5467339"/>
                <a:ext cx="914400" cy="350837"/>
              </a:xfrm>
              <a:prstGeom prst="rect">
                <a:avLst/>
              </a:prstGeom>
              <a:blipFill>
                <a:blip r:embed="rId7"/>
                <a:stretch>
                  <a:fillRect l="-1316" b="-10169"/>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20"/>
              <p:cNvSpPr>
                <a:spLocks noChangeArrowheads="1"/>
              </p:cNvSpPr>
              <p:nvPr/>
            </p:nvSpPr>
            <p:spPr bwMode="auto">
              <a:xfrm>
                <a:off x="10349713" y="4843969"/>
                <a:ext cx="31654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p:sp>
            <p:nvSpPr>
              <p:cNvPr id="36" name="Rectangle 20"/>
              <p:cNvSpPr>
                <a:spLocks noRot="1" noChangeAspect="1" noMove="1" noResize="1" noEditPoints="1" noAdjustHandles="1" noChangeArrowheads="1" noChangeShapeType="1" noTextEdit="1"/>
              </p:cNvSpPr>
              <p:nvPr/>
            </p:nvSpPr>
            <p:spPr bwMode="auto">
              <a:xfrm>
                <a:off x="10349713" y="4843969"/>
                <a:ext cx="316548" cy="352425"/>
              </a:xfrm>
              <a:prstGeom prst="rect">
                <a:avLst/>
              </a:prstGeom>
              <a:blipFill>
                <a:blip r:embed="rId8"/>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101" name="Group 100"/>
          <p:cNvGrpSpPr/>
          <p:nvPr/>
        </p:nvGrpSpPr>
        <p:grpSpPr>
          <a:xfrm>
            <a:off x="10349713" y="4493132"/>
            <a:ext cx="347958" cy="1325044"/>
            <a:chOff x="10349713" y="4035932"/>
            <a:chExt cx="347958" cy="1325044"/>
          </a:xfrm>
        </p:grpSpPr>
        <mc:AlternateContent xmlns:mc="http://schemas.openxmlformats.org/markup-compatibility/2006" xmlns:a14="http://schemas.microsoft.com/office/drawing/2010/main">
          <mc:Choice Requires="a14">
            <p:sp>
              <p:nvSpPr>
                <p:cNvPr id="24" name="Rectangle 6"/>
                <p:cNvSpPr>
                  <a:spLocks noChangeArrowheads="1"/>
                </p:cNvSpPr>
                <p:nvPr/>
              </p:nvSpPr>
              <p:spPr bwMode="auto">
                <a:xfrm>
                  <a:off x="10349713" y="5010139"/>
                  <a:ext cx="34795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24" name="Rectangle 6"/>
                <p:cNvSpPr>
                  <a:spLocks noRot="1" noChangeAspect="1" noMove="1" noResize="1" noEditPoints="1" noAdjustHandles="1" noChangeArrowheads="1" noChangeShapeType="1" noTextEdit="1"/>
                </p:cNvSpPr>
                <p:nvPr/>
              </p:nvSpPr>
              <p:spPr bwMode="auto">
                <a:xfrm>
                  <a:off x="10349713" y="5010139"/>
                  <a:ext cx="347958" cy="350837"/>
                </a:xfrm>
                <a:prstGeom prst="rect">
                  <a:avLst/>
                </a:prstGeom>
                <a:blipFill>
                  <a:blip r:embed="rId9"/>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21"/>
                <p:cNvSpPr>
                  <a:spLocks noChangeArrowheads="1"/>
                </p:cNvSpPr>
                <p:nvPr/>
              </p:nvSpPr>
              <p:spPr bwMode="auto">
                <a:xfrm>
                  <a:off x="10349713" y="4035932"/>
                  <a:ext cx="31654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37" name="Rectangle 21"/>
                <p:cNvSpPr>
                  <a:spLocks noRot="1" noChangeAspect="1" noMove="1" noResize="1" noEditPoints="1" noAdjustHandles="1" noChangeArrowheads="1" noChangeShapeType="1" noTextEdit="1"/>
                </p:cNvSpPr>
                <p:nvPr/>
              </p:nvSpPr>
              <p:spPr bwMode="auto">
                <a:xfrm>
                  <a:off x="10349713" y="4035932"/>
                  <a:ext cx="316548" cy="350837"/>
                </a:xfrm>
                <a:prstGeom prst="rect">
                  <a:avLst/>
                </a:prstGeom>
                <a:blipFill>
                  <a:blip r:embed="rId10"/>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9" name="Rectangle 24"/>
              <p:cNvSpPr>
                <a:spLocks noChangeArrowheads="1"/>
              </p:cNvSpPr>
              <p:nvPr/>
            </p:nvSpPr>
            <p:spPr bwMode="auto">
              <a:xfrm>
                <a:off x="10666261" y="4493132"/>
                <a:ext cx="94581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 </a:t>
                </a:r>
                <a14:m>
                  <m:oMath xmlns:m="http://schemas.openxmlformats.org/officeDocument/2006/math">
                    <m:r>
                      <a:rPr kumimoji="1" lang="en-US" altLang="en-US" sz="1400" b="1" i="1" dirty="0" smtClean="0">
                        <a:latin typeface="Cambria Math" panose="02040503050406030204" pitchFamily="18" charset="0"/>
                      </a:rPr>
                      <m:t>𝒑</m:t>
                    </m:r>
                  </m:oMath>
                </a14:m>
                <a:r>
                  <a:rPr kumimoji="1" lang="en-US" altLang="en-US" sz="1400" dirty="0">
                    <a:latin typeface="Comic Sans MS" panose="030F0702030302020204" pitchFamily="66" charset="0"/>
                  </a:rPr>
                  <a:t> … </a:t>
                </a:r>
                <a14:m>
                  <m:oMath xmlns:m="http://schemas.openxmlformats.org/officeDocument/2006/math">
                    <m:r>
                      <a:rPr kumimoji="1" lang="en-US" altLang="en-US" sz="1400" b="1" i="1" dirty="0" smtClean="0">
                        <a:latin typeface="Cambria Math" panose="02040503050406030204" pitchFamily="18" charset="0"/>
                      </a:rPr>
                      <m:t>𝒑</m:t>
                    </m:r>
                    <m:r>
                      <a:rPr kumimoji="1" lang="en-US" altLang="en-US" sz="1400" b="1" i="1" dirty="0" smtClean="0">
                        <a:latin typeface="Cambria Math" panose="02040503050406030204" pitchFamily="18" charset="0"/>
                      </a:rPr>
                      <m:t>’</m:t>
                    </m:r>
                  </m:oMath>
                </a14:m>
                <a:endParaRPr kumimoji="1" lang="en-US" altLang="en-US" sz="1400" b="1" dirty="0">
                  <a:latin typeface="Comic Sans MS" panose="030F0702030302020204" pitchFamily="66" charset="0"/>
                </a:endParaRPr>
              </a:p>
            </p:txBody>
          </p:sp>
        </mc:Choice>
        <mc:Fallback>
          <p:sp>
            <p:nvSpPr>
              <p:cNvPr id="39" name="Rectangle 24"/>
              <p:cNvSpPr>
                <a:spLocks noRot="1" noChangeAspect="1" noMove="1" noResize="1" noEditPoints="1" noAdjustHandles="1" noChangeArrowheads="1" noChangeShapeType="1" noTextEdit="1"/>
              </p:cNvSpPr>
              <p:nvPr/>
            </p:nvSpPr>
            <p:spPr bwMode="auto">
              <a:xfrm>
                <a:off x="10666261" y="4493132"/>
                <a:ext cx="945810" cy="350837"/>
              </a:xfrm>
              <a:prstGeom prst="rect">
                <a:avLst/>
              </a:prstGeom>
              <a:blipFill>
                <a:blip r:embed="rId11"/>
                <a:stretch>
                  <a:fillRect l="-1274" b="-8333"/>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8" name="TextBox 97"/>
              <p:cNvSpPr txBox="1"/>
              <p:nvPr/>
            </p:nvSpPr>
            <p:spPr>
              <a:xfrm>
                <a:off x="7329784" y="5832588"/>
                <a:ext cx="282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p:sp>
            <p:nvSpPr>
              <p:cNvPr id="98" name="TextBox 97"/>
              <p:cNvSpPr txBox="1">
                <a:spLocks noRot="1" noChangeAspect="1" noMove="1" noResize="1" noEditPoints="1" noAdjustHandles="1" noChangeArrowheads="1" noChangeShapeType="1" noTextEdit="1"/>
              </p:cNvSpPr>
              <p:nvPr/>
            </p:nvSpPr>
            <p:spPr>
              <a:xfrm>
                <a:off x="7329784" y="5832588"/>
                <a:ext cx="282129" cy="307777"/>
              </a:xfrm>
              <a:prstGeom prst="rect">
                <a:avLst/>
              </a:prstGeom>
              <a:blipFill>
                <a:blip r:embed="rId12"/>
                <a:stretch>
                  <a:fillRect l="-34043" t="-8000" r="-34043" b="-3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0" name="TextBox 99"/>
              <p:cNvSpPr txBox="1"/>
              <p:nvPr/>
            </p:nvSpPr>
            <p:spPr>
              <a:xfrm>
                <a:off x="9096254" y="4921836"/>
                <a:ext cx="26129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p:sp>
            <p:nvSpPr>
              <p:cNvPr id="100" name="TextBox 99"/>
              <p:cNvSpPr txBox="1">
                <a:spLocks noRot="1" noChangeAspect="1" noMove="1" noResize="1" noEditPoints="1" noAdjustHandles="1" noChangeArrowheads="1" noChangeShapeType="1" noTextEdit="1"/>
              </p:cNvSpPr>
              <p:nvPr/>
            </p:nvSpPr>
            <p:spPr>
              <a:xfrm>
                <a:off x="9096254" y="4921836"/>
                <a:ext cx="261290" cy="307777"/>
              </a:xfrm>
              <a:prstGeom prst="rect">
                <a:avLst/>
              </a:prstGeom>
              <a:blipFill>
                <a:blip r:embed="rId13"/>
                <a:stretch>
                  <a:fillRect l="-25581" t="-1961" r="-30233" b="-9804"/>
                </a:stretch>
              </a:blipFill>
            </p:spPr>
            <p:txBody>
              <a:bodyPr/>
              <a:lstStyle/>
              <a:p>
                <a:r>
                  <a:rPr lang="en-US">
                    <a:noFill/>
                  </a:rPr>
                  <a:t> </a:t>
                </a:r>
              </a:p>
            </p:txBody>
          </p:sp>
        </mc:Fallback>
      </mc:AlternateContent>
    </p:spTree>
    <p:extLst>
      <p:ext uri="{BB962C8B-B14F-4D97-AF65-F5344CB8AC3E}">
        <p14:creationId xmlns:p14="http://schemas.microsoft.com/office/powerpoint/2010/main" val="32441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9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95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95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95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9539">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9539">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9539">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9539">
                                            <p:txEl>
                                              <p:pRg st="10" end="1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uiExpand="1" build="p"/>
      <p:bldP spid="18" grpId="0" animBg="1"/>
      <p:bldP spid="23" grpId="0" animBg="1"/>
      <p:bldP spid="27" grpId="0" animBg="1"/>
      <p:bldP spid="36" grpId="0" animBg="1"/>
      <p:bldP spid="39" grpId="0" animBg="1"/>
      <p:bldP spid="98" grpId="0"/>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z="3200"/>
              <a:t>Extensions: Matching Residents to Hospitals</a:t>
            </a:r>
          </a:p>
        </p:txBody>
      </p:sp>
      <mc:AlternateContent xmlns:mc="http://schemas.openxmlformats.org/markup-compatibility/2006">
        <mc:Choice xmlns:a14="http://schemas.microsoft.com/office/drawing/2010/main" Requires="a14">
          <p:sp>
            <p:nvSpPr>
              <p:cNvPr id="25604" name="Rectangle 3"/>
              <p:cNvSpPr>
                <a:spLocks noGrp="1" noChangeArrowheads="1"/>
              </p:cNvSpPr>
              <p:nvPr>
                <p:ph idx="1"/>
              </p:nvPr>
            </p:nvSpPr>
            <p:spPr>
              <a:xfrm>
                <a:off x="628650" y="1504206"/>
                <a:ext cx="9785800" cy="5200045"/>
              </a:xfrm>
            </p:spPr>
            <p:txBody>
              <a:bodyPr/>
              <a:lstStyle/>
              <a:p>
                <a:pPr marL="0" indent="0" eaLnBrk="1" hangingPunct="1">
                  <a:lnSpc>
                    <a:spcPct val="80000"/>
                  </a:lnSpc>
                  <a:buNone/>
                </a:pPr>
                <a:r>
                  <a:rPr lang="en-US" altLang="en-US" sz="2000" b="1" dirty="0">
                    <a:solidFill>
                      <a:srgbClr val="695082"/>
                    </a:solidFill>
                  </a:rPr>
                  <a:t>Original:  </a:t>
                </a:r>
                <a:r>
                  <a:rPr lang="en-US" altLang="en-US" sz="2000" dirty="0"/>
                  <a:t>Proposers </a:t>
                </a:r>
                <a:r>
                  <a:rPr lang="en-US" altLang="en-US" sz="2000" dirty="0">
                    <a:sym typeface="Symbol" panose="05050102010706020507" pitchFamily="18" charset="2"/>
                  </a:rPr>
                  <a:t></a:t>
                </a:r>
                <a:r>
                  <a:rPr lang="en-US" altLang="en-US" sz="2000" dirty="0"/>
                  <a:t> hospitals, Receivers </a:t>
                </a:r>
                <a:r>
                  <a:rPr lang="en-US" altLang="en-US" sz="2000" dirty="0">
                    <a:sym typeface="Symbol" panose="05050102010706020507" pitchFamily="18" charset="2"/>
                  </a:rPr>
                  <a:t></a:t>
                </a:r>
                <a:r>
                  <a:rPr lang="en-US" altLang="en-US" sz="2000" dirty="0"/>
                  <a:t> med school residents.</a:t>
                </a:r>
              </a:p>
              <a:p>
                <a:pPr lvl="1" eaLnBrk="1" hangingPunct="1">
                  <a:lnSpc>
                    <a:spcPct val="80000"/>
                  </a:lnSpc>
                </a:pPr>
                <a:endParaRPr lang="en-US" altLang="en-US" sz="1800" dirty="0"/>
              </a:p>
              <a:p>
                <a:pPr marL="0" indent="0" eaLnBrk="1" hangingPunct="1">
                  <a:lnSpc>
                    <a:spcPct val="80000"/>
                  </a:lnSpc>
                  <a:buNone/>
                </a:pPr>
                <a:r>
                  <a:rPr lang="en-US" altLang="en-US" sz="2000" b="1" dirty="0">
                    <a:solidFill>
                      <a:srgbClr val="695082"/>
                    </a:solidFill>
                  </a:rPr>
                  <a:t>Variant 1:</a:t>
                </a:r>
                <a:r>
                  <a:rPr lang="en-US" altLang="en-US" sz="2000" dirty="0"/>
                  <a:t>  Some participants declare others as unacceptable.</a:t>
                </a:r>
                <a:br>
                  <a:rPr lang="en-US" altLang="en-US" sz="2000" dirty="0"/>
                </a:br>
                <a:endParaRPr lang="en-US" altLang="en-US" sz="2000" dirty="0"/>
              </a:p>
              <a:p>
                <a:pPr marL="0" indent="0" eaLnBrk="1" hangingPunct="1">
                  <a:lnSpc>
                    <a:spcPct val="80000"/>
                  </a:lnSpc>
                  <a:buNone/>
                </a:pPr>
                <a:r>
                  <a:rPr lang="en-US" altLang="en-US" sz="2000" b="1" dirty="0">
                    <a:solidFill>
                      <a:srgbClr val="695082"/>
                    </a:solidFill>
                  </a:rPr>
                  <a:t>Variant 2:</a:t>
                </a:r>
                <a:r>
                  <a:rPr lang="en-US" altLang="en-US" sz="2000" dirty="0"/>
                  <a:t>  Unequal number of proposers and receivers.</a:t>
                </a:r>
              </a:p>
              <a:p>
                <a:pPr lvl="1" eaLnBrk="1" hangingPunct="1">
                  <a:lnSpc>
                    <a:spcPct val="80000"/>
                  </a:lnSpc>
                </a:pPr>
                <a:endParaRPr lang="en-US" altLang="en-US" sz="1800" dirty="0"/>
              </a:p>
              <a:p>
                <a:pPr marL="0" indent="0" eaLnBrk="1" hangingPunct="1">
                  <a:lnSpc>
                    <a:spcPct val="80000"/>
                  </a:lnSpc>
                  <a:buNone/>
                </a:pPr>
                <a:r>
                  <a:rPr lang="en-US" altLang="en-US" sz="2000" b="1" dirty="0">
                    <a:solidFill>
                      <a:srgbClr val="695082"/>
                    </a:solidFill>
                  </a:rPr>
                  <a:t>Variant 3:  </a:t>
                </a:r>
                <a:r>
                  <a:rPr lang="en-US" altLang="en-US" sz="2000" dirty="0"/>
                  <a:t>Limit on # of pairs person participates in can be &gt;1.</a:t>
                </a:r>
              </a:p>
              <a:p>
                <a:pPr lvl="1" eaLnBrk="1" hangingPunct="1">
                  <a:lnSpc>
                    <a:spcPct val="80000"/>
                  </a:lnSpc>
                </a:pPr>
                <a:endParaRPr lang="en-US" altLang="en-US" sz="1800" dirty="0"/>
              </a:p>
              <a:p>
                <a:pPr marL="457200" lvl="1" indent="0" eaLnBrk="1" hangingPunct="1">
                  <a:lnSpc>
                    <a:spcPct val="80000"/>
                  </a:lnSpc>
                  <a:buNone/>
                </a:pPr>
                <a:endParaRPr lang="en-US" altLang="en-US" sz="1800" dirty="0"/>
              </a:p>
              <a:p>
                <a:pPr marL="0" indent="0">
                  <a:lnSpc>
                    <a:spcPct val="100000"/>
                  </a:lnSpc>
                  <a:buNone/>
                </a:pPr>
                <a:r>
                  <a:rPr lang="en-US" altLang="en-US" sz="2000" b="1" dirty="0">
                    <a:solidFill>
                      <a:srgbClr val="695082"/>
                    </a:solidFill>
                  </a:rPr>
                  <a:t>Def:</a:t>
                </a:r>
                <a:r>
                  <a:rPr lang="en-US" altLang="en-US" sz="2000" dirty="0">
                    <a:solidFill>
                      <a:schemeClr val="accent2"/>
                    </a:solidFill>
                  </a:rPr>
                  <a:t> </a:t>
                </a:r>
                <a:r>
                  <a:rPr lang="en-US" altLang="en-US" sz="2000" dirty="0"/>
                  <a:t> Matching </a:t>
                </a:r>
                <a14:m>
                  <m:oMath xmlns:m="http://schemas.openxmlformats.org/officeDocument/2006/math">
                    <m:r>
                      <a:rPr lang="en-US" altLang="en-US" sz="2000" b="1" i="1" dirty="0" smtClean="0">
                        <a:solidFill>
                          <a:srgbClr val="0066CC"/>
                        </a:solidFill>
                        <a:latin typeface="Cambria Math" panose="02040503050406030204" pitchFamily="18" charset="0"/>
                      </a:rPr>
                      <m:t>𝑴</m:t>
                    </m:r>
                  </m:oMath>
                </a14:m>
                <a:r>
                  <a:rPr lang="en-US" altLang="en-US" sz="2000" b="1" dirty="0">
                    <a:solidFill>
                      <a:srgbClr val="0033CC"/>
                    </a:solidFill>
                  </a:rPr>
                  <a:t> </a:t>
                </a:r>
                <a:r>
                  <a:rPr lang="en-US" altLang="en-US" sz="2000" dirty="0"/>
                  <a:t>is </a:t>
                </a:r>
                <a:r>
                  <a:rPr lang="en-US" altLang="en-US" sz="2000" dirty="0">
                    <a:solidFill>
                      <a:srgbClr val="C00000"/>
                    </a:solidFill>
                  </a:rPr>
                  <a:t>unstable</a:t>
                </a:r>
                <a:r>
                  <a:rPr lang="en-US" altLang="en-US" sz="2000" dirty="0">
                    <a:solidFill>
                      <a:schemeClr val="folHlink"/>
                    </a:solidFill>
                  </a:rPr>
                  <a:t> </a:t>
                </a:r>
                <a:r>
                  <a:rPr lang="en-US" altLang="en-US" sz="2000" dirty="0"/>
                  <a:t>if there is a hospital </a:t>
                </a:r>
                <a14:m>
                  <m:oMath xmlns:m="http://schemas.openxmlformats.org/officeDocument/2006/math">
                    <m:r>
                      <a:rPr lang="en-US" altLang="en-US" sz="2000" b="1" i="1" dirty="0" smtClean="0">
                        <a:solidFill>
                          <a:srgbClr val="0066CC"/>
                        </a:solidFill>
                        <a:latin typeface="Cambria Math" panose="02040503050406030204" pitchFamily="18" charset="0"/>
                      </a:rPr>
                      <m:t>𝒉</m:t>
                    </m:r>
                  </m:oMath>
                </a14:m>
                <a:r>
                  <a:rPr lang="en-US" altLang="en-US" sz="2000" dirty="0"/>
                  <a:t> and resident </a:t>
                </a:r>
                <a14:m>
                  <m:oMath xmlns:m="http://schemas.openxmlformats.org/officeDocument/2006/math">
                    <m:r>
                      <a:rPr lang="en-US" altLang="en-US" sz="2000" b="1" i="1" dirty="0">
                        <a:solidFill>
                          <a:srgbClr val="0066CC"/>
                        </a:solidFill>
                        <a:latin typeface="Cambria Math" panose="02040503050406030204" pitchFamily="18" charset="0"/>
                      </a:rPr>
                      <m:t>𝒓</m:t>
                    </m:r>
                  </m:oMath>
                </a14:m>
                <a:r>
                  <a:rPr lang="en-US" altLang="en-US" sz="2000" dirty="0"/>
                  <a:t> such that:</a:t>
                </a:r>
              </a:p>
              <a:p>
                <a:pPr lvl="1" eaLnBrk="1" hangingPunct="1">
                  <a:lnSpc>
                    <a:spcPct val="100000"/>
                  </a:lnSpc>
                </a:pPr>
                <a14:m>
                  <m:oMath xmlns:m="http://schemas.openxmlformats.org/officeDocument/2006/math">
                    <m:r>
                      <a:rPr lang="en-US" altLang="en-US" sz="1800" b="1" i="1" dirty="0" smtClean="0">
                        <a:solidFill>
                          <a:srgbClr val="0066CC"/>
                        </a:solidFill>
                        <a:latin typeface="Cambria Math" panose="02040503050406030204" pitchFamily="18" charset="0"/>
                      </a:rPr>
                      <m:t>𝒉</m:t>
                    </m:r>
                  </m:oMath>
                </a14:m>
                <a:r>
                  <a:rPr lang="en-US" altLang="en-US" sz="1800" dirty="0"/>
                  <a:t> and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are acceptable to each other; and</a:t>
                </a:r>
              </a:p>
              <a:p>
                <a:pPr lvl="1">
                  <a:lnSpc>
                    <a:spcPct val="100000"/>
                  </a:lnSpc>
                </a:pPr>
                <a:r>
                  <a:rPr lang="en-US" altLang="en-US" sz="1800" dirty="0"/>
                  <a:t>either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is unmatched, or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prefers </a:t>
                </a:r>
                <a14:m>
                  <m:oMath xmlns:m="http://schemas.openxmlformats.org/officeDocument/2006/math">
                    <m:r>
                      <a:rPr lang="en-US" altLang="en-US" sz="1800" b="1" i="1" dirty="0">
                        <a:solidFill>
                          <a:srgbClr val="0066CC"/>
                        </a:solidFill>
                        <a:latin typeface="Cambria Math" panose="02040503050406030204" pitchFamily="18" charset="0"/>
                      </a:rPr>
                      <m:t>𝒉</m:t>
                    </m:r>
                  </m:oMath>
                </a14:m>
                <a:r>
                  <a:rPr lang="en-US" altLang="en-US" sz="1800" dirty="0"/>
                  <a:t> to her assigned hospital; and</a:t>
                </a:r>
              </a:p>
              <a:p>
                <a:pPr lvl="1">
                  <a:lnSpc>
                    <a:spcPct val="100000"/>
                  </a:lnSpc>
                </a:pPr>
                <a:r>
                  <a:rPr lang="en-US" altLang="en-US" sz="1800" dirty="0"/>
                  <a:t>either </a:t>
                </a:r>
                <a14:m>
                  <m:oMath xmlns:m="http://schemas.openxmlformats.org/officeDocument/2006/math">
                    <m:r>
                      <a:rPr lang="en-US" altLang="en-US" sz="1800" b="1" i="1" dirty="0">
                        <a:solidFill>
                          <a:srgbClr val="0066CC"/>
                        </a:solidFill>
                        <a:latin typeface="Cambria Math" panose="02040503050406030204" pitchFamily="18" charset="0"/>
                      </a:rPr>
                      <m:t>𝒉</m:t>
                    </m:r>
                  </m:oMath>
                </a14:m>
                <a:r>
                  <a:rPr lang="en-US" altLang="en-US" sz="1800" dirty="0"/>
                  <a:t> does not have all its places filled, or </a:t>
                </a:r>
                <a14:m>
                  <m:oMath xmlns:m="http://schemas.openxmlformats.org/officeDocument/2006/math">
                    <m:r>
                      <a:rPr lang="en-US" altLang="en-US" sz="1800" b="1" i="1" dirty="0">
                        <a:solidFill>
                          <a:srgbClr val="0066CC"/>
                        </a:solidFill>
                        <a:latin typeface="Cambria Math" panose="02040503050406030204" pitchFamily="18" charset="0"/>
                      </a:rPr>
                      <m:t>𝒉</m:t>
                    </m:r>
                  </m:oMath>
                </a14:m>
                <a:r>
                  <a:rPr lang="en-US" altLang="en-US" sz="1800" dirty="0"/>
                  <a:t> prefers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to at least one of its assigned residents.</a:t>
                </a:r>
              </a:p>
              <a:p>
                <a:pPr eaLnBrk="1" hangingPunct="1">
                  <a:lnSpc>
                    <a:spcPct val="80000"/>
                  </a:lnSpc>
                </a:pPr>
                <a:endParaRPr lang="en-US" altLang="en-US" sz="2000" dirty="0"/>
              </a:p>
            </p:txBody>
          </p:sp>
        </mc:Choice>
        <mc:Fallback>
          <p:sp>
            <p:nvSpPr>
              <p:cNvPr id="25604" name="Rectangle 3"/>
              <p:cNvSpPr>
                <a:spLocks noGrp="1" noRot="1" noChangeAspect="1" noMove="1" noResize="1" noEditPoints="1" noAdjustHandles="1" noChangeArrowheads="1" noChangeShapeType="1" noTextEdit="1"/>
              </p:cNvSpPr>
              <p:nvPr>
                <p:ph idx="1"/>
              </p:nvPr>
            </p:nvSpPr>
            <p:spPr>
              <a:xfrm>
                <a:off x="628650" y="1504206"/>
                <a:ext cx="9785800" cy="5200045"/>
              </a:xfrm>
              <a:blipFill>
                <a:blip r:embed="rId3"/>
                <a:stretch>
                  <a:fillRect l="-623" t="-1993" r="-5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60D0685-F068-4E44-A158-4C07E4857D61}"/>
              </a:ext>
            </a:extLst>
          </p:cNvPr>
          <p:cNvSpPr>
            <a:spLocks noGrp="1"/>
          </p:cNvSpPr>
          <p:nvPr>
            <p:ph type="sldNum" sz="quarter" idx="12"/>
          </p:nvPr>
        </p:nvSpPr>
        <p:spPr/>
        <p:txBody>
          <a:bodyPr/>
          <a:lstStyle/>
          <a:p>
            <a:fld id="{859767C1-1CFC-4BF3-A3D8-E4104FCBBC17}" type="slidenum">
              <a:rPr lang="en-US" smtClean="0"/>
              <a:t>27</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7602189" y="2174293"/>
                <a:ext cx="4394986" cy="369332"/>
              </a:xfrm>
              <a:prstGeom prst="rect">
                <a:avLst/>
              </a:prstGeom>
              <a:noFill/>
              <a:ln>
                <a:solidFill>
                  <a:srgbClr val="006600"/>
                </a:solidFill>
              </a:ln>
            </p:spPr>
            <p:txBody>
              <a:bodyPr wrap="none" rtlCol="0">
                <a:spAutoFit/>
              </a:bodyPr>
              <a:lstStyle/>
              <a:p>
                <a:pPr>
                  <a:spcBef>
                    <a:spcPct val="50000"/>
                  </a:spcBef>
                </a:pPr>
                <a:r>
                  <a:rPr kumimoji="1" lang="en-US" altLang="en-US" dirty="0">
                    <a:solidFill>
                      <a:srgbClr val="006600"/>
                    </a:solidFill>
                  </a:rPr>
                  <a:t>e.g. resident </a:t>
                </a:r>
                <a14:m>
                  <m:oMath xmlns:m="http://schemas.openxmlformats.org/officeDocument/2006/math">
                    <m:r>
                      <a:rPr kumimoji="1" lang="en-US" altLang="en-US" b="1" i="1" dirty="0" smtClean="0">
                        <a:solidFill>
                          <a:srgbClr val="0066CC"/>
                        </a:solidFill>
                        <a:latin typeface="Cambria Math" panose="02040503050406030204" pitchFamily="18" charset="0"/>
                      </a:rPr>
                      <m:t>𝒓</m:t>
                    </m:r>
                  </m:oMath>
                </a14:m>
                <a:r>
                  <a:rPr kumimoji="1" lang="en-US" altLang="en-US" dirty="0">
                    <a:solidFill>
                      <a:srgbClr val="006600"/>
                    </a:solidFill>
                  </a:rPr>
                  <a:t> unwilling to work in Cleveland</a:t>
                </a:r>
              </a:p>
            </p:txBody>
          </p:sp>
        </mc:Choice>
        <mc:Fallback>
          <p:sp>
            <p:nvSpPr>
              <p:cNvPr id="7" name="TextBox 6"/>
              <p:cNvSpPr txBox="1">
                <a:spLocks noRot="1" noChangeAspect="1" noMove="1" noResize="1" noEditPoints="1" noAdjustHandles="1" noChangeArrowheads="1" noChangeShapeType="1" noTextEdit="1"/>
              </p:cNvSpPr>
              <p:nvPr/>
            </p:nvSpPr>
            <p:spPr>
              <a:xfrm>
                <a:off x="7602189" y="2174293"/>
                <a:ext cx="4394986" cy="369332"/>
              </a:xfrm>
              <a:prstGeom prst="rect">
                <a:avLst/>
              </a:prstGeom>
              <a:blipFill>
                <a:blip r:embed="rId4"/>
                <a:stretch>
                  <a:fillRect l="-968" t="-8065" r="-415" b="-24194"/>
                </a:stretch>
              </a:blipFill>
              <a:ln>
                <a:solidFill>
                  <a:srgbClr val="006600"/>
                </a:solidFill>
              </a:ln>
            </p:spPr>
            <p:txBody>
              <a:bodyPr/>
              <a:lstStyle/>
              <a:p>
                <a:r>
                  <a:rPr lang="en-US">
                    <a:noFill/>
                  </a:rPr>
                  <a:t> </a:t>
                </a:r>
              </a:p>
            </p:txBody>
          </p:sp>
        </mc:Fallback>
      </mc:AlternateContent>
      <p:cxnSp>
        <p:nvCxnSpPr>
          <p:cNvPr id="9" name="Straight Arrow Connector 8"/>
          <p:cNvCxnSpPr/>
          <p:nvPr/>
        </p:nvCxnSpPr>
        <p:spPr>
          <a:xfrm flipH="1" flipV="1">
            <a:off x="7072439" y="2328446"/>
            <a:ext cx="517890" cy="24276"/>
          </a:xfrm>
          <a:prstGeom prst="straightConnector1">
            <a:avLst/>
          </a:prstGeom>
          <a:noFill/>
          <a:ln w="19050" cap="flat" cmpd="sng" algn="ctr">
            <a:solidFill>
              <a:srgbClr val="006600"/>
            </a:solidFill>
            <a:prstDash val="solid"/>
            <a:miter lim="800000"/>
            <a:headEnd type="none" w="med" len="med"/>
            <a:tailEnd type="triangle"/>
          </a:ln>
          <a:effectLst/>
        </p:spPr>
      </p:cxnSp>
      <p:grpSp>
        <p:nvGrpSpPr>
          <p:cNvPr id="16" name="Group 15"/>
          <p:cNvGrpSpPr/>
          <p:nvPr/>
        </p:nvGrpSpPr>
        <p:grpSpPr>
          <a:xfrm>
            <a:off x="7072439" y="2909865"/>
            <a:ext cx="4247746" cy="607694"/>
            <a:chOff x="6514088" y="2403335"/>
            <a:chExt cx="4247746" cy="607694"/>
          </a:xfrm>
        </p:grpSpPr>
        <mc:AlternateContent xmlns:mc="http://schemas.openxmlformats.org/markup-compatibility/2006" xmlns:a14="http://schemas.microsoft.com/office/drawing/2010/main">
          <mc:Choice Requires="a14">
            <p:sp>
              <p:nvSpPr>
                <p:cNvPr id="18" name="TextBox 17"/>
                <p:cNvSpPr txBox="1"/>
                <p:nvPr/>
              </p:nvSpPr>
              <p:spPr>
                <a:xfrm>
                  <a:off x="6873590" y="2511320"/>
                  <a:ext cx="3888244" cy="369332"/>
                </a:xfrm>
                <a:prstGeom prst="rect">
                  <a:avLst/>
                </a:prstGeom>
                <a:noFill/>
                <a:ln>
                  <a:solidFill>
                    <a:srgbClr val="006600"/>
                  </a:solidFill>
                </a:ln>
              </p:spPr>
              <p:txBody>
                <a:bodyPr wrap="none" rtlCol="0">
                  <a:spAutoFit/>
                </a:bodyPr>
                <a:lstStyle/>
                <a:p>
                  <a:pPr>
                    <a:spcBef>
                      <a:spcPct val="50000"/>
                    </a:spcBef>
                  </a:pPr>
                  <a:r>
                    <a:rPr kumimoji="1" lang="en-US" altLang="en-US" dirty="0">
                      <a:solidFill>
                        <a:srgbClr val="006600"/>
                      </a:solidFill>
                    </a:rPr>
                    <a:t>e.g. hospital </a:t>
                  </a:r>
                  <a14:m>
                    <m:oMath xmlns:m="http://schemas.openxmlformats.org/officeDocument/2006/math">
                      <m:r>
                        <a:rPr kumimoji="1" lang="en-US" altLang="en-US" b="1" i="1" dirty="0" smtClean="0">
                          <a:solidFill>
                            <a:srgbClr val="0066CC"/>
                          </a:solidFill>
                          <a:latin typeface="Cambria Math" panose="02040503050406030204" pitchFamily="18" charset="0"/>
                        </a:rPr>
                        <m:t>𝒉</m:t>
                      </m:r>
                    </m:oMath>
                  </a14:m>
                  <a:r>
                    <a:rPr kumimoji="1" lang="en-US" altLang="en-US" dirty="0">
                      <a:solidFill>
                        <a:srgbClr val="006600"/>
                      </a:solidFill>
                    </a:rPr>
                    <a:t> wants to hire </a:t>
                  </a:r>
                  <a14:m>
                    <m:oMath xmlns:m="http://schemas.openxmlformats.org/officeDocument/2006/math">
                      <m:r>
                        <a:rPr kumimoji="1" lang="en-US" altLang="en-US" b="1" i="1" dirty="0" smtClean="0">
                          <a:solidFill>
                            <a:srgbClr val="0066CC"/>
                          </a:solidFill>
                          <a:latin typeface="Cambria Math" panose="02040503050406030204" pitchFamily="18" charset="0"/>
                        </a:rPr>
                        <m:t>𝟑</m:t>
                      </m:r>
                    </m:oMath>
                  </a14:m>
                  <a:r>
                    <a:rPr kumimoji="1" lang="en-US" altLang="en-US" dirty="0">
                      <a:solidFill>
                        <a:srgbClr val="006600"/>
                      </a:solidFill>
                    </a:rPr>
                    <a:t> residents</a:t>
                  </a:r>
                </a:p>
              </p:txBody>
            </p:sp>
          </mc:Choice>
          <mc:Fallback xmlns="">
            <p:sp>
              <p:nvSpPr>
                <p:cNvPr id="18" name="TextBox 17"/>
                <p:cNvSpPr txBox="1">
                  <a:spLocks noRot="1" noChangeAspect="1" noMove="1" noResize="1" noEditPoints="1" noAdjustHandles="1" noChangeArrowheads="1" noChangeShapeType="1" noTextEdit="1"/>
                </p:cNvSpPr>
                <p:nvPr/>
              </p:nvSpPr>
              <p:spPr>
                <a:xfrm>
                  <a:off x="6873590" y="2511320"/>
                  <a:ext cx="3888244" cy="369332"/>
                </a:xfrm>
                <a:prstGeom prst="rect">
                  <a:avLst/>
                </a:prstGeom>
                <a:blipFill>
                  <a:blip r:embed="rId5"/>
                  <a:stretch>
                    <a:fillRect l="-1094" t="-8065" r="-1250" b="-24194"/>
                  </a:stretch>
                </a:blipFill>
                <a:ln>
                  <a:solidFill>
                    <a:srgbClr val="006600"/>
                  </a:solidFill>
                </a:ln>
              </p:spPr>
              <p:txBody>
                <a:bodyPr/>
                <a:lstStyle/>
                <a:p>
                  <a:r>
                    <a:rPr lang="en-US">
                      <a:noFill/>
                    </a:rPr>
                    <a:t> </a:t>
                  </a:r>
                </a:p>
              </p:txBody>
            </p:sp>
          </mc:Fallback>
        </mc:AlternateContent>
        <p:cxnSp>
          <p:nvCxnSpPr>
            <p:cNvPr id="11" name="Straight Arrow Connector 10"/>
            <p:cNvCxnSpPr/>
            <p:nvPr/>
          </p:nvCxnSpPr>
          <p:spPr>
            <a:xfrm flipH="1" flipV="1">
              <a:off x="6514088" y="2403335"/>
              <a:ext cx="359502" cy="107985"/>
            </a:xfrm>
            <a:prstGeom prst="straightConnector1">
              <a:avLst/>
            </a:prstGeom>
            <a:noFill/>
            <a:ln w="19050" cap="flat" cmpd="sng" algn="ctr">
              <a:solidFill>
                <a:srgbClr val="006600"/>
              </a:solidFill>
              <a:prstDash val="solid"/>
              <a:miter lim="800000"/>
              <a:headEnd type="none" w="med" len="med"/>
              <a:tailEnd type="triangle"/>
            </a:ln>
            <a:effectLst/>
          </p:spPr>
        </p:cxnSp>
        <p:cxnSp>
          <p:nvCxnSpPr>
            <p:cNvPr id="14" name="Straight Arrow Connector 13"/>
            <p:cNvCxnSpPr/>
            <p:nvPr/>
          </p:nvCxnSpPr>
          <p:spPr>
            <a:xfrm flipH="1">
              <a:off x="6693839" y="2880652"/>
              <a:ext cx="179751" cy="130377"/>
            </a:xfrm>
            <a:prstGeom prst="straightConnector1">
              <a:avLst/>
            </a:prstGeom>
            <a:noFill/>
            <a:ln w="19050" cap="flat" cmpd="sng" algn="ctr">
              <a:solidFill>
                <a:srgbClr val="006600"/>
              </a:solidFill>
              <a:prstDash val="solid"/>
              <a:miter lim="800000"/>
              <a:headEnd type="none" w="med" len="med"/>
              <a:tailEnd type="triangle"/>
            </a:ln>
            <a:effectLst/>
          </p:spPr>
        </p:cxnSp>
      </p:grpSp>
    </p:spTree>
    <p:extLst>
      <p:ext uri="{BB962C8B-B14F-4D97-AF65-F5344CB8AC3E}">
        <p14:creationId xmlns:p14="http://schemas.microsoft.com/office/powerpoint/2010/main" val="212954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en-US" sz="3200"/>
              <a:t>Application:  Matching Residents to Hospitals</a:t>
            </a:r>
          </a:p>
        </p:txBody>
      </p:sp>
      <p:sp>
        <p:nvSpPr>
          <p:cNvPr id="453635" name="Rectangle 3"/>
          <p:cNvSpPr>
            <a:spLocks noGrp="1" noChangeArrowheads="1"/>
          </p:cNvSpPr>
          <p:nvPr>
            <p:ph type="body" idx="1"/>
          </p:nvPr>
        </p:nvSpPr>
        <p:spPr>
          <a:xfrm>
            <a:off x="628649" y="1404454"/>
            <a:ext cx="10554544" cy="5200045"/>
          </a:xfrm>
        </p:spPr>
        <p:txBody>
          <a:bodyPr>
            <a:noAutofit/>
          </a:bodyPr>
          <a:lstStyle/>
          <a:p>
            <a:pPr marL="0" indent="0" eaLnBrk="1" hangingPunct="1">
              <a:lnSpc>
                <a:spcPct val="90000"/>
              </a:lnSpc>
              <a:buNone/>
              <a:defRPr/>
            </a:pPr>
            <a:r>
              <a:rPr lang="en-US" sz="2400" b="1" dirty="0">
                <a:solidFill>
                  <a:srgbClr val="695082"/>
                </a:solidFill>
              </a:rPr>
              <a:t>NRMP:</a:t>
            </a:r>
            <a:r>
              <a:rPr lang="en-US" sz="2400" dirty="0">
                <a:solidFill>
                  <a:schemeClr val="accent2"/>
                </a:solidFill>
              </a:rPr>
              <a:t> </a:t>
            </a:r>
            <a:r>
              <a:rPr lang="en-US" sz="2400" dirty="0"/>
              <a:t> (National Resident Matching Program)</a:t>
            </a:r>
          </a:p>
          <a:p>
            <a:pPr lvl="1" eaLnBrk="1" hangingPunct="1">
              <a:lnSpc>
                <a:spcPct val="110000"/>
              </a:lnSpc>
              <a:defRPr/>
            </a:pPr>
            <a:r>
              <a:rPr lang="en-US" sz="2000" dirty="0"/>
              <a:t>Original use just after WWII</a:t>
            </a:r>
          </a:p>
          <a:p>
            <a:pPr lvl="1" eaLnBrk="1" hangingPunct="1">
              <a:lnSpc>
                <a:spcPct val="110000"/>
              </a:lnSpc>
              <a:defRPr/>
            </a:pPr>
            <a:r>
              <a:rPr lang="en-US" sz="2000" dirty="0"/>
              <a:t>Ides of March: 23,000+ residents legally bound by the outcome</a:t>
            </a:r>
          </a:p>
          <a:p>
            <a:pPr lvl="1" eaLnBrk="1" hangingPunct="1">
              <a:lnSpc>
                <a:spcPct val="110000"/>
              </a:lnSpc>
              <a:defRPr/>
            </a:pPr>
            <a:r>
              <a:rPr lang="en-US" sz="2000" dirty="0">
                <a:solidFill>
                  <a:prstClr val="black"/>
                </a:solidFill>
              </a:rPr>
              <a:t>Pre-1995 NRMP favored hospitals (they proposed)</a:t>
            </a:r>
          </a:p>
          <a:p>
            <a:pPr lvl="1" eaLnBrk="1" hangingPunct="1">
              <a:lnSpc>
                <a:spcPct val="110000"/>
              </a:lnSpc>
              <a:defRPr/>
            </a:pPr>
            <a:r>
              <a:rPr lang="en-US" sz="2000" dirty="0">
                <a:solidFill>
                  <a:prstClr val="black"/>
                </a:solidFill>
              </a:rPr>
              <a:t>Changed in 1995 to favor residents (after a lawsuit)</a:t>
            </a:r>
            <a:endParaRPr lang="en-US" sz="1800" dirty="0"/>
          </a:p>
          <a:p>
            <a:pPr lvl="2">
              <a:defRPr/>
            </a:pPr>
            <a:endParaRPr lang="en-US" sz="1050" dirty="0"/>
          </a:p>
          <a:p>
            <a:pPr marL="0" indent="0" eaLnBrk="1" hangingPunct="1">
              <a:lnSpc>
                <a:spcPct val="90000"/>
              </a:lnSpc>
              <a:buNone/>
              <a:defRPr/>
            </a:pPr>
            <a:r>
              <a:rPr lang="en-US" sz="2400" b="1" dirty="0">
                <a:solidFill>
                  <a:srgbClr val="695082"/>
                </a:solidFill>
              </a:rPr>
              <a:t>Rural hospital dilemma:</a:t>
            </a:r>
          </a:p>
          <a:p>
            <a:pPr lvl="1" eaLnBrk="1" hangingPunct="1">
              <a:lnSpc>
                <a:spcPct val="90000"/>
              </a:lnSpc>
              <a:defRPr/>
            </a:pPr>
            <a:r>
              <a:rPr lang="en-US" sz="2000" dirty="0"/>
              <a:t>Certain hospitals (mainly in rural areas) were unpopular and declared unacceptable by many residents.</a:t>
            </a:r>
          </a:p>
          <a:p>
            <a:pPr lvl="1" eaLnBrk="1" hangingPunct="1">
              <a:lnSpc>
                <a:spcPct val="100000"/>
              </a:lnSpc>
              <a:defRPr/>
            </a:pPr>
            <a:r>
              <a:rPr lang="en-US" sz="2000" dirty="0"/>
              <a:t>Rural hospitals were under-subscribed in NRMP matching.</a:t>
            </a:r>
          </a:p>
          <a:p>
            <a:pPr lvl="1" eaLnBrk="1" hangingPunct="1">
              <a:lnSpc>
                <a:spcPct val="90000"/>
              </a:lnSpc>
              <a:defRPr/>
            </a:pPr>
            <a:r>
              <a:rPr lang="en-US" sz="2000" dirty="0"/>
              <a:t>Q: Find stable matching that benefits "rural hospitals"?</a:t>
            </a:r>
          </a:p>
          <a:p>
            <a:pPr lvl="1" eaLnBrk="1" hangingPunct="1">
              <a:lnSpc>
                <a:spcPct val="90000"/>
              </a:lnSpc>
              <a:defRPr/>
            </a:pPr>
            <a:endParaRPr lang="en-US" sz="2000" dirty="0"/>
          </a:p>
          <a:p>
            <a:pPr marL="0" indent="0" eaLnBrk="1" hangingPunct="1">
              <a:lnSpc>
                <a:spcPct val="90000"/>
              </a:lnSpc>
              <a:buNone/>
              <a:defRPr/>
            </a:pPr>
            <a:r>
              <a:rPr lang="en-US" sz="2400" b="1" dirty="0">
                <a:solidFill>
                  <a:srgbClr val="695082"/>
                </a:solidFill>
              </a:rPr>
              <a:t>Rural hospital theorem:  </a:t>
            </a:r>
            <a:r>
              <a:rPr lang="en-US" sz="2000" dirty="0"/>
              <a:t>Rural hospitals get exactly same residents in every stable matching!</a:t>
            </a:r>
            <a:endParaRPr lang="en-US" sz="2400" dirty="0"/>
          </a:p>
        </p:txBody>
      </p:sp>
      <p:sp>
        <p:nvSpPr>
          <p:cNvPr id="2" name="Slide Number Placeholder 1">
            <a:extLst>
              <a:ext uri="{FF2B5EF4-FFF2-40B4-BE49-F238E27FC236}">
                <a16:creationId xmlns:a16="http://schemas.microsoft.com/office/drawing/2014/main" id="{08BBD4D6-402E-4CCE-9CF4-190B71EFBBEB}"/>
              </a:ext>
            </a:extLst>
          </p:cNvPr>
          <p:cNvSpPr>
            <a:spLocks noGrp="1"/>
          </p:cNvSpPr>
          <p:nvPr>
            <p:ph type="sldNum" sz="quarter" idx="12"/>
          </p:nvPr>
        </p:nvSpPr>
        <p:spPr/>
        <p:txBody>
          <a:bodyPr/>
          <a:lstStyle/>
          <a:p>
            <a:fld id="{859767C1-1CFC-4BF3-A3D8-E4104FCBBC17}" type="slidenum">
              <a:rPr lang="en-US" smtClean="0"/>
              <a:t>28</a:t>
            </a:fld>
            <a:endParaRPr lang="en-US"/>
          </a:p>
        </p:txBody>
      </p:sp>
    </p:spTree>
    <p:extLst>
      <p:ext uri="{BB962C8B-B14F-4D97-AF65-F5344CB8AC3E}">
        <p14:creationId xmlns:p14="http://schemas.microsoft.com/office/powerpoint/2010/main" val="1705119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36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F6F7-D1BB-471A-A96A-C19B694E974B}"/>
              </a:ext>
            </a:extLst>
          </p:cNvPr>
          <p:cNvSpPr>
            <a:spLocks noGrp="1"/>
          </p:cNvSpPr>
          <p:nvPr>
            <p:ph type="title"/>
          </p:nvPr>
        </p:nvSpPr>
        <p:spPr/>
        <p:txBody>
          <a:bodyPr/>
          <a:lstStyle/>
          <a:p>
            <a:r>
              <a:rPr lang="en-US" dirty="0"/>
              <a:t>The original paper</a:t>
            </a:r>
          </a:p>
        </p:txBody>
      </p:sp>
      <p:sp>
        <p:nvSpPr>
          <p:cNvPr id="3" name="Content Placeholder 2">
            <a:extLst>
              <a:ext uri="{FF2B5EF4-FFF2-40B4-BE49-F238E27FC236}">
                <a16:creationId xmlns:a16="http://schemas.microsoft.com/office/drawing/2014/main" id="{638101F8-2C9E-42F4-B58E-E501ADB2EBD5}"/>
              </a:ext>
            </a:extLst>
          </p:cNvPr>
          <p:cNvSpPr>
            <a:spLocks noGrp="1"/>
          </p:cNvSpPr>
          <p:nvPr>
            <p:ph idx="1"/>
          </p:nvPr>
        </p:nvSpPr>
        <p:spPr>
          <a:xfrm>
            <a:off x="628649" y="1454330"/>
            <a:ext cx="10554543" cy="5200045"/>
          </a:xfrm>
        </p:spPr>
        <p:txBody>
          <a:bodyPr/>
          <a:lstStyle/>
          <a:p>
            <a:pPr marL="0" indent="0">
              <a:buNone/>
            </a:pPr>
            <a:r>
              <a:rPr lang="en-US" sz="2800" dirty="0"/>
              <a:t>The title of the 1962 Gale-Shapley paper was “College Admissions and the Stability of Marriage”</a:t>
            </a:r>
          </a:p>
          <a:p>
            <a:pPr lvl="1">
              <a:lnSpc>
                <a:spcPct val="100000"/>
              </a:lnSpc>
            </a:pPr>
            <a:r>
              <a:rPr lang="en-US" sz="2400" dirty="0"/>
              <a:t>The propose-and-reject algorithm was clearly inspired by Western traditions of proposals</a:t>
            </a:r>
          </a:p>
          <a:p>
            <a:pPr lvl="1">
              <a:lnSpc>
                <a:spcPct val="100000"/>
              </a:lnSpc>
            </a:pPr>
            <a:r>
              <a:rPr lang="en-US" sz="2400" dirty="0"/>
              <a:t>The fact that the result is much more advantageous to the proposing side even in this non-binding scenario took some time to be appreciated</a:t>
            </a:r>
          </a:p>
          <a:p>
            <a:pPr lvl="1">
              <a:lnSpc>
                <a:spcPct val="100000"/>
              </a:lnSpc>
            </a:pPr>
            <a:endParaRPr lang="en-US" sz="2400" dirty="0"/>
          </a:p>
          <a:p>
            <a:pPr marL="0" indent="0">
              <a:buNone/>
            </a:pPr>
            <a:r>
              <a:rPr lang="en-US" sz="2800" dirty="0"/>
              <a:t>Though Gale had died by then, Shapley and Roth shared the 2012 Nobel Prize in Economic Sciences for their work on stable assignments.</a:t>
            </a:r>
          </a:p>
          <a:p>
            <a:pPr lvl="1"/>
            <a:endParaRPr lang="en-US" dirty="0"/>
          </a:p>
        </p:txBody>
      </p:sp>
      <p:sp>
        <p:nvSpPr>
          <p:cNvPr id="4" name="Slide Number Placeholder 3">
            <a:extLst>
              <a:ext uri="{FF2B5EF4-FFF2-40B4-BE49-F238E27FC236}">
                <a16:creationId xmlns:a16="http://schemas.microsoft.com/office/drawing/2014/main" id="{CC37F0FB-B844-4E25-AB9C-FB494C7A0847}"/>
              </a:ext>
            </a:extLst>
          </p:cNvPr>
          <p:cNvSpPr>
            <a:spLocks noGrp="1"/>
          </p:cNvSpPr>
          <p:nvPr>
            <p:ph type="sldNum" sz="quarter" idx="12"/>
          </p:nvPr>
        </p:nvSpPr>
        <p:spPr/>
        <p:txBody>
          <a:bodyPr/>
          <a:lstStyle/>
          <a:p>
            <a:fld id="{859767C1-1CFC-4BF3-A3D8-E4104FCBBC17}" type="slidenum">
              <a:rPr lang="en-US" smtClean="0"/>
              <a:pPr/>
              <a:t>29</a:t>
            </a:fld>
            <a:endParaRPr lang="en-US" dirty="0"/>
          </a:p>
        </p:txBody>
      </p:sp>
    </p:spTree>
    <p:extLst>
      <p:ext uri="{BB962C8B-B14F-4D97-AF65-F5344CB8AC3E}">
        <p14:creationId xmlns:p14="http://schemas.microsoft.com/office/powerpoint/2010/main" val="256946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3F96-EC6D-1F68-39E7-461F188363ED}"/>
              </a:ext>
            </a:extLst>
          </p:cNvPr>
          <p:cNvSpPr>
            <a:spLocks noGrp="1"/>
          </p:cNvSpPr>
          <p:nvPr>
            <p:ph type="title"/>
          </p:nvPr>
        </p:nvSpPr>
        <p:spPr/>
        <p:txBody>
          <a:bodyPr/>
          <a:lstStyle/>
          <a:p>
            <a:r>
              <a:rPr lang="en-US" dirty="0"/>
              <a:t>Stable Matching Problem</a:t>
            </a:r>
          </a:p>
        </p:txBody>
      </p:sp>
      <mc:AlternateContent xmlns:mc="http://schemas.openxmlformats.org/markup-compatibility/2006">
        <mc:Choice xmlns:a14="http://schemas.microsoft.com/office/drawing/2010/main" Requires="a14">
          <p:sp>
            <p:nvSpPr>
              <p:cNvPr id="53" name="Rectangle 3">
                <a:extLst>
                  <a:ext uri="{FF2B5EF4-FFF2-40B4-BE49-F238E27FC236}">
                    <a16:creationId xmlns:a16="http://schemas.microsoft.com/office/drawing/2014/main" id="{443DCA0C-5875-486E-AD44-EFB4EC23D3D4}"/>
                  </a:ext>
                </a:extLst>
              </p:cNvPr>
              <p:cNvSpPr>
                <a:spLocks noGrp="1" noChangeArrowheads="1"/>
              </p:cNvSpPr>
              <p:nvPr>
                <p:ph idx="1"/>
              </p:nvPr>
            </p:nvSpPr>
            <p:spPr>
              <a:xfrm>
                <a:off x="628649" y="1620585"/>
                <a:ext cx="9117469" cy="4364579"/>
              </a:xfrm>
            </p:spPr>
            <p:txBody>
              <a:bodyPr/>
              <a:lstStyle/>
              <a:p>
                <a:pPr marL="0" indent="0" eaLnBrk="1" hangingPunct="1">
                  <a:lnSpc>
                    <a:spcPct val="80000"/>
                  </a:lnSpc>
                  <a:buNone/>
                </a:pPr>
                <a:r>
                  <a:rPr lang="en-US" altLang="en-US" sz="2000" b="1" dirty="0">
                    <a:solidFill>
                      <a:srgbClr val="695082"/>
                    </a:solidFill>
                  </a:rPr>
                  <a:t>Perfect matching:  </a:t>
                </a:r>
                <a:r>
                  <a:rPr lang="en-US" altLang="en-US" sz="2000" dirty="0"/>
                  <a:t>everyone is matched to precisely one person from the other group </a:t>
                </a:r>
              </a:p>
              <a:p>
                <a:pPr marL="0" indent="0" eaLnBrk="1" hangingPunct="1">
                  <a:lnSpc>
                    <a:spcPct val="100000"/>
                  </a:lnSpc>
                  <a:buNone/>
                </a:pPr>
                <a:r>
                  <a:rPr lang="en-US" altLang="en-US" sz="2000" b="1" dirty="0">
                    <a:solidFill>
                      <a:srgbClr val="695082"/>
                    </a:solidFill>
                  </a:rPr>
                  <a:t>Stability:</a:t>
                </a:r>
                <a:r>
                  <a:rPr lang="en-US" altLang="en-US" sz="2000" dirty="0"/>
                  <a:t> self-reinforcing, i.e. no pair has incentive to defect from their assignment.</a:t>
                </a:r>
              </a:p>
              <a:p>
                <a:pPr lvl="1">
                  <a:lnSpc>
                    <a:spcPct val="100000"/>
                  </a:lnSpc>
                </a:pPr>
                <a:r>
                  <a:rPr lang="en-US" altLang="en-US" sz="1800" dirty="0"/>
                  <a:t>For a matching </a:t>
                </a:r>
                <a14:m>
                  <m:oMath xmlns:m="http://schemas.openxmlformats.org/officeDocument/2006/math">
                    <m:r>
                      <a:rPr lang="en-US" altLang="en-US" sz="1800" b="1" i="1" dirty="0" smtClean="0">
                        <a:solidFill>
                          <a:srgbClr val="0066CC"/>
                        </a:solidFill>
                        <a:latin typeface="Cambria Math" panose="02040503050406030204" pitchFamily="18" charset="0"/>
                      </a:rPr>
                      <m:t>𝑴</m:t>
                    </m:r>
                  </m:oMath>
                </a14:m>
                <a:r>
                  <a:rPr lang="en-US" altLang="en-US" sz="1800" dirty="0"/>
                  <a:t>, an unmatched pair </a:t>
                </a:r>
                <a14:m>
                  <m:oMath xmlns:m="http://schemas.openxmlformats.org/officeDocument/2006/math">
                    <m:r>
                      <a:rPr lang="en-US" altLang="en-US" sz="1800" b="1" i="1" dirty="0">
                        <a:solidFill>
                          <a:srgbClr val="0066CC"/>
                        </a:solidFill>
                        <a:latin typeface="Cambria Math" panose="02040503050406030204" pitchFamily="18" charset="0"/>
                      </a:rPr>
                      <m:t>𝒑</m:t>
                    </m:r>
                  </m:oMath>
                </a14:m>
                <a:r>
                  <a:rPr lang="en-US" altLang="en-US" sz="1800" b="1" dirty="0">
                    <a:solidFill>
                      <a:srgbClr val="0066CC"/>
                    </a:solidFill>
                  </a:rPr>
                  <a:t>-</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from different groups is </a:t>
                </a:r>
                <a:r>
                  <a:rPr lang="en-US" altLang="en-US" sz="1800" i="1" dirty="0">
                    <a:solidFill>
                      <a:srgbClr val="C00000"/>
                    </a:solidFill>
                  </a:rPr>
                  <a:t>unstable</a:t>
                </a:r>
                <a:r>
                  <a:rPr lang="en-US" altLang="en-US" sz="1800" dirty="0"/>
                  <a:t> if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and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prefer each other to current partners.</a:t>
                </a:r>
              </a:p>
              <a:p>
                <a:pPr lvl="1">
                  <a:lnSpc>
                    <a:spcPct val="100000"/>
                  </a:lnSpc>
                </a:pPr>
                <a:r>
                  <a:rPr lang="en-US" altLang="en-US" sz="1800" dirty="0"/>
                  <a:t>Unstable pair </a:t>
                </a:r>
                <a14:m>
                  <m:oMath xmlns:m="http://schemas.openxmlformats.org/officeDocument/2006/math">
                    <m:r>
                      <a:rPr lang="en-US" altLang="en-US" sz="1800" b="1" i="1" dirty="0">
                        <a:solidFill>
                          <a:srgbClr val="0066CC"/>
                        </a:solidFill>
                        <a:latin typeface="Cambria Math" panose="02040503050406030204" pitchFamily="18" charset="0"/>
                      </a:rPr>
                      <m:t>𝒑</m:t>
                    </m:r>
                  </m:oMath>
                </a14:m>
                <a:r>
                  <a:rPr lang="en-US" altLang="en-US" sz="1800" b="1" dirty="0">
                    <a:solidFill>
                      <a:srgbClr val="0066CC"/>
                    </a:solidFill>
                  </a:rPr>
                  <a:t>-</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could each improve by ignoring the assignment.</a:t>
                </a:r>
              </a:p>
              <a:p>
                <a:pPr marL="0" indent="0" eaLnBrk="1" hangingPunct="1">
                  <a:lnSpc>
                    <a:spcPct val="80000"/>
                  </a:lnSpc>
                  <a:buNone/>
                </a:pPr>
                <a:r>
                  <a:rPr lang="en-US" altLang="en-US" sz="2000" b="1" dirty="0">
                    <a:solidFill>
                      <a:srgbClr val="695082"/>
                    </a:solidFill>
                  </a:rPr>
                  <a:t>Stable matching: </a:t>
                </a:r>
                <a:r>
                  <a:rPr lang="en-US" altLang="en-US" sz="2000" dirty="0"/>
                  <a:t> perfect matching with no unstable pairs.</a:t>
                </a:r>
              </a:p>
              <a:p>
                <a:pPr marL="0" indent="0" eaLnBrk="1" hangingPunct="1">
                  <a:lnSpc>
                    <a:spcPct val="100000"/>
                  </a:lnSpc>
                  <a:buNone/>
                </a:pPr>
                <a:r>
                  <a:rPr lang="en-US" altLang="en-US" sz="2000" b="1" dirty="0">
                    <a:solidFill>
                      <a:srgbClr val="695082"/>
                    </a:solidFill>
                  </a:rPr>
                  <a:t>Stable matching problem:  </a:t>
                </a:r>
                <a:r>
                  <a:rPr lang="en-US" altLang="en-US" sz="2000" dirty="0"/>
                  <a:t>Given the preference lists of </a:t>
                </a:r>
                <a14:m>
                  <m:oMath xmlns:m="http://schemas.openxmlformats.org/officeDocument/2006/math">
                    <m:r>
                      <a:rPr lang="en-US" altLang="en-US" sz="2000" b="1" i="1" dirty="0" smtClean="0">
                        <a:solidFill>
                          <a:srgbClr val="0066CC"/>
                        </a:solidFill>
                        <a:latin typeface="Cambria Math" panose="02040503050406030204" pitchFamily="18" charset="0"/>
                      </a:rPr>
                      <m:t>𝒏</m:t>
                    </m:r>
                  </m:oMath>
                </a14:m>
                <a:r>
                  <a:rPr lang="en-US" altLang="en-US" sz="2000" dirty="0"/>
                  <a:t> people from each of two groups, find a stable matching between the two groups if one exists.</a:t>
                </a:r>
                <a:endParaRPr lang="en-US" altLang="en-US" sz="2000" dirty="0">
                  <a:solidFill>
                    <a:schemeClr val="hlink"/>
                  </a:solidFill>
                </a:endParaRPr>
              </a:p>
            </p:txBody>
          </p:sp>
        </mc:Choice>
        <mc:Fallback>
          <p:sp>
            <p:nvSpPr>
              <p:cNvPr id="53" name="Rectangle 3">
                <a:extLst>
                  <a:ext uri="{FF2B5EF4-FFF2-40B4-BE49-F238E27FC236}">
                    <a16:creationId xmlns:a16="http://schemas.microsoft.com/office/drawing/2014/main" id="{443DCA0C-5875-486E-AD44-EFB4EC23D3D4}"/>
                  </a:ext>
                </a:extLst>
              </p:cNvPr>
              <p:cNvSpPr>
                <a:spLocks noGrp="1" noRot="1" noChangeAspect="1" noMove="1" noResize="1" noEditPoints="1" noAdjustHandles="1" noChangeArrowheads="1" noChangeShapeType="1" noTextEdit="1"/>
              </p:cNvSpPr>
              <p:nvPr>
                <p:ph idx="1"/>
              </p:nvPr>
            </p:nvSpPr>
            <p:spPr>
              <a:xfrm>
                <a:off x="628649" y="1620585"/>
                <a:ext cx="9117469" cy="4364579"/>
              </a:xfrm>
              <a:blipFill>
                <a:blip r:embed="rId2"/>
                <a:stretch>
                  <a:fillRect l="-668" t="-209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68F60AA-B507-8D4D-A7F8-78C2D501646F}"/>
              </a:ext>
            </a:extLst>
          </p:cNvPr>
          <p:cNvGrpSpPr/>
          <p:nvPr/>
        </p:nvGrpSpPr>
        <p:grpSpPr>
          <a:xfrm>
            <a:off x="1346662" y="4412672"/>
            <a:ext cx="8529648" cy="2547938"/>
            <a:chOff x="1828800" y="3997035"/>
            <a:chExt cx="8529648" cy="2547938"/>
          </a:xfrm>
        </p:grpSpPr>
        <p:grpSp>
          <p:nvGrpSpPr>
            <p:cNvPr id="5" name="Group 4">
              <a:extLst>
                <a:ext uri="{FF2B5EF4-FFF2-40B4-BE49-F238E27FC236}">
                  <a16:creationId xmlns:a16="http://schemas.microsoft.com/office/drawing/2014/main" id="{15992381-D830-BCA5-208E-ADDDB5B6D4BF}"/>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BE6496CF-EB45-7208-B0D6-82A4D2F404DB}"/>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D89F3BD5-F496-09DE-3AD5-320852EC7EB1}"/>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04CB829E-0747-760E-F8DB-73E03AC4A209}"/>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4BCCBE09-E17C-45E3-94D7-199B0D453B1B}"/>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02D9BA2C-2E49-A658-21E4-B3A943B78B35}"/>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7816E3D0-9B3B-02F9-48C2-1BA6CCA4996E}"/>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FA923A92-4697-5CE4-DC25-ABA5C5ADBB39}"/>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469044D3-4273-93D4-084D-DF06E9B8E3D4}"/>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2808281B-455A-5E66-2704-A03C9ED69F11}"/>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3ACA71D2-0E47-53D0-1FB7-F91532D073AB}"/>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2BC6ED5B-554D-D710-DF17-19E22426A15D}"/>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10782F7E-AEC0-0CDF-9900-239E1EDC28F5}"/>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24256974-C4C9-5536-E86E-E00205FA59A9}"/>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07E7A823-610B-35AF-0CE9-406FFE0694D7}"/>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2F69235B-5448-6793-30EF-B320968EEDF8}"/>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1BBCFEAF-ED75-A593-2BCF-84E0C3DA6CAB}"/>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B7D3C268-ADD9-D751-9671-471A8258AF69}"/>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F3DDE1B7-C677-0D79-2513-B45598EB3F87}"/>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AB2945B5-3F8C-5A36-03EE-E36B2586BA29}"/>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56CFBEFC-26D0-5FF4-85B3-926BCDF688A7}"/>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593D3567-4AD4-EA68-39B2-87B715B0F566}"/>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5703C230-6347-F01E-C886-2F7BB175B59E}"/>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EEAB815A-7705-1713-F3F0-5BBCF8DEF567}"/>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69811E1B-A110-B96B-6B58-2B222E91E1C8}"/>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7B5475C9-B47B-66DB-CDE6-63C8FA063392}"/>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8032BB2E-D107-26A2-EC5A-C6E5D51773E8}"/>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78D40B2D-7CC5-4E13-D24A-2550024ED525}"/>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549045C5-968A-F817-5F5C-38E868A8B450}"/>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885FA234-A5EE-9FC5-7309-EDD186D958D1}"/>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F4E41A1C-A1D7-E7BE-1C7C-A067F49AF56B}"/>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7CD230B9-47A3-D2D9-7EB1-77E0134DCB43}"/>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9B55BF91-968B-72CB-0ECC-4093385130AE}"/>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4A46460B-D894-288E-7735-C2FAC9E0F8A2}"/>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315E55A6-3026-87B4-0AC8-932C706A51A4}"/>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8DF7DA7A-73AA-891D-D5CF-EE461CC0A10C}"/>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67F332D5-4E15-7D66-61B4-9FA44B9834E3}"/>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E88CE2A9-1789-F32D-F10D-FD18F33C9289}"/>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B6A16AC0-45D4-072F-7A1E-7B0352DFF23C}"/>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BD593964-A1B9-870B-E5F9-82C2CBC7D70D}"/>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CD1270FE-A7DF-082F-8B0E-CF931677AFC0}"/>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E7ACEA3C-19C0-F31F-3DDF-197C2A947153}"/>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4F029B87-4520-2894-F41F-FA2A99351B96}"/>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Tree>
    <p:extLst>
      <p:ext uri="{BB962C8B-B14F-4D97-AF65-F5344CB8AC3E}">
        <p14:creationId xmlns:p14="http://schemas.microsoft.com/office/powerpoint/2010/main" val="413399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en-US" dirty="0"/>
              <a:t>Lessons Learned</a:t>
            </a:r>
          </a:p>
        </p:txBody>
      </p:sp>
      <p:sp>
        <p:nvSpPr>
          <p:cNvPr id="27652" name="Rectangle 3"/>
          <p:cNvSpPr>
            <a:spLocks noGrp="1" noChangeArrowheads="1"/>
          </p:cNvSpPr>
          <p:nvPr>
            <p:ph type="body" idx="1"/>
          </p:nvPr>
        </p:nvSpPr>
        <p:spPr>
          <a:xfrm>
            <a:off x="628650" y="1620584"/>
            <a:ext cx="10400794" cy="5200045"/>
          </a:xfrm>
        </p:spPr>
        <p:txBody>
          <a:bodyPr/>
          <a:lstStyle/>
          <a:p>
            <a:pPr eaLnBrk="1" hangingPunct="1"/>
            <a:r>
              <a:rPr lang="en-US" altLang="en-US" dirty="0"/>
              <a:t>Powerful ideas learned in course.</a:t>
            </a:r>
          </a:p>
          <a:p>
            <a:pPr lvl="1" eaLnBrk="1" hangingPunct="1"/>
            <a:r>
              <a:rPr lang="en-US" altLang="en-US" dirty="0"/>
              <a:t>Isolate underlying structure of problem.</a:t>
            </a:r>
          </a:p>
          <a:p>
            <a:pPr lvl="1" eaLnBrk="1" hangingPunct="1">
              <a:lnSpc>
                <a:spcPct val="100000"/>
              </a:lnSpc>
            </a:pPr>
            <a:r>
              <a:rPr lang="en-US" altLang="en-US" dirty="0"/>
              <a:t>Create useful and efficient algorithms.</a:t>
            </a:r>
          </a:p>
          <a:p>
            <a:pPr lvl="1" eaLnBrk="1" hangingPunct="1"/>
            <a:endParaRPr lang="en-US" altLang="en-US" dirty="0"/>
          </a:p>
          <a:p>
            <a:pPr eaLnBrk="1" hangingPunct="1"/>
            <a:r>
              <a:rPr lang="en-US" altLang="en-US" dirty="0"/>
              <a:t>Potentially deep social ramifications. </a:t>
            </a:r>
            <a:endParaRPr lang="en-US" altLang="en-US" dirty="0">
              <a:solidFill>
                <a:schemeClr val="hlink"/>
              </a:solidFill>
            </a:endParaRPr>
          </a:p>
          <a:p>
            <a:pPr eaLnBrk="1" hangingPunct="1"/>
            <a:endParaRPr lang="en-US" altLang="en-US" dirty="0">
              <a:solidFill>
                <a:schemeClr val="hlink"/>
              </a:solidFill>
            </a:endParaRPr>
          </a:p>
          <a:p>
            <a:pPr eaLnBrk="1" hangingPunct="1"/>
            <a:r>
              <a:rPr lang="en-US" altLang="en-US" sz="2800" dirty="0"/>
              <a:t>Technique: sometimes useful to consider the first time something bad might happen for an algorithm in order to rule it out.</a:t>
            </a:r>
          </a:p>
          <a:p>
            <a:pPr lvl="3" eaLnBrk="1" hangingPunct="1"/>
            <a:endParaRPr lang="en-US" altLang="en-US" dirty="0"/>
          </a:p>
        </p:txBody>
      </p:sp>
      <p:sp>
        <p:nvSpPr>
          <p:cNvPr id="2" name="Slide Number Placeholder 1">
            <a:extLst>
              <a:ext uri="{FF2B5EF4-FFF2-40B4-BE49-F238E27FC236}">
                <a16:creationId xmlns:a16="http://schemas.microsoft.com/office/drawing/2014/main" id="{1A6144E3-862E-4B80-8560-3A1406CF6DC4}"/>
              </a:ext>
            </a:extLst>
          </p:cNvPr>
          <p:cNvSpPr>
            <a:spLocks noGrp="1"/>
          </p:cNvSpPr>
          <p:nvPr>
            <p:ph type="sldNum" sz="quarter" idx="12"/>
          </p:nvPr>
        </p:nvSpPr>
        <p:spPr/>
        <p:txBody>
          <a:bodyPr/>
          <a:lstStyle/>
          <a:p>
            <a:fld id="{859767C1-1CFC-4BF3-A3D8-E4104FCBBC17}" type="slidenum">
              <a:rPr lang="en-US" smtClean="0"/>
              <a:t>30</a:t>
            </a:fld>
            <a:endParaRPr lang="en-US"/>
          </a:p>
        </p:txBody>
      </p:sp>
    </p:spTree>
    <p:extLst>
      <p:ext uri="{BB962C8B-B14F-4D97-AF65-F5344CB8AC3E}">
        <p14:creationId xmlns:p14="http://schemas.microsoft.com/office/powerpoint/2010/main" val="380452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altLang="en-US" sz="3600" dirty="0"/>
              <a:t>Deceit:  Machiavelli Meets Gale-Shapley</a:t>
            </a:r>
          </a:p>
        </p:txBody>
      </p:sp>
      <p:sp>
        <p:nvSpPr>
          <p:cNvPr id="480259" name="Rectangle 3"/>
          <p:cNvSpPr>
            <a:spLocks noGrp="1" noChangeArrowheads="1"/>
          </p:cNvSpPr>
          <p:nvPr>
            <p:ph idx="1"/>
          </p:nvPr>
        </p:nvSpPr>
        <p:spPr>
          <a:xfrm>
            <a:off x="628650" y="1479269"/>
            <a:ext cx="10740660" cy="5200045"/>
          </a:xfrm>
        </p:spPr>
        <p:txBody>
          <a:bodyPr/>
          <a:lstStyle/>
          <a:p>
            <a:pPr marL="0" indent="0" eaLnBrk="1" hangingPunct="1">
              <a:lnSpc>
                <a:spcPct val="90000"/>
              </a:lnSpc>
              <a:buNone/>
            </a:pPr>
            <a:r>
              <a:rPr lang="en-US" altLang="en-US" sz="2000" b="1" dirty="0">
                <a:solidFill>
                  <a:srgbClr val="695082"/>
                </a:solidFill>
              </a:rPr>
              <a:t>Q:</a:t>
            </a:r>
            <a:r>
              <a:rPr lang="en-US" altLang="en-US" sz="2000" dirty="0"/>
              <a:t>  Can there be an incentive to misrepresent your preference profile?</a:t>
            </a:r>
          </a:p>
          <a:p>
            <a:pPr lvl="1" eaLnBrk="1" hangingPunct="1">
              <a:lnSpc>
                <a:spcPct val="90000"/>
              </a:lnSpc>
            </a:pPr>
            <a:r>
              <a:rPr lang="en-US" altLang="en-US" sz="1800" dirty="0"/>
              <a:t>Assuming you know that propose-and-reject algorithm will be run and who will be proposers.</a:t>
            </a:r>
          </a:p>
          <a:p>
            <a:pPr lvl="1" eaLnBrk="1" hangingPunct="1">
              <a:lnSpc>
                <a:spcPct val="90000"/>
              </a:lnSpc>
            </a:pPr>
            <a:r>
              <a:rPr lang="en-US" altLang="en-US" sz="1800" dirty="0"/>
              <a:t>And assuming that you know the preference profiles of </a:t>
            </a:r>
            <a:r>
              <a:rPr lang="en-US" altLang="en-US" sz="1800" b="1" dirty="0"/>
              <a:t>all</a:t>
            </a:r>
            <a:r>
              <a:rPr lang="en-US" altLang="en-US" sz="1800" dirty="0"/>
              <a:t> other participants.</a:t>
            </a:r>
            <a:endParaRPr lang="en-US" altLang="en-US" sz="1800" dirty="0">
              <a:solidFill>
                <a:schemeClr val="hlink"/>
              </a:solidFill>
            </a:endParaRPr>
          </a:p>
          <a:p>
            <a:pPr marL="0" indent="0" eaLnBrk="1" hangingPunct="1">
              <a:lnSpc>
                <a:spcPct val="90000"/>
              </a:lnSpc>
              <a:buNone/>
            </a:pPr>
            <a:r>
              <a:rPr lang="en-US" altLang="en-US" sz="2000" b="1" dirty="0">
                <a:solidFill>
                  <a:srgbClr val="006600"/>
                </a:solidFill>
              </a:rPr>
              <a:t>Fact:</a:t>
            </a:r>
            <a:r>
              <a:rPr lang="en-US" altLang="en-US" sz="2000" dirty="0"/>
              <a:t>  No, for proposers. Yes, for some receivers. No mechanism can guarantee a stable matching and be </a:t>
            </a:r>
            <a:r>
              <a:rPr lang="en-US" altLang="en-US" sz="2000" dirty="0" err="1"/>
              <a:t>cheatproof</a:t>
            </a:r>
            <a:r>
              <a:rPr lang="en-US" altLang="en-US" sz="2000" dirty="0"/>
              <a:t>. </a:t>
            </a:r>
          </a:p>
        </p:txBody>
      </p:sp>
      <p:sp>
        <p:nvSpPr>
          <p:cNvPr id="2" name="Slide Number Placeholder 1">
            <a:extLst>
              <a:ext uri="{FF2B5EF4-FFF2-40B4-BE49-F238E27FC236}">
                <a16:creationId xmlns:a16="http://schemas.microsoft.com/office/drawing/2014/main" id="{29E0F920-3996-4DDC-BC54-04838513E4AC}"/>
              </a:ext>
            </a:extLst>
          </p:cNvPr>
          <p:cNvSpPr>
            <a:spLocks noGrp="1"/>
          </p:cNvSpPr>
          <p:nvPr>
            <p:ph type="sldNum" sz="quarter" idx="12"/>
          </p:nvPr>
        </p:nvSpPr>
        <p:spPr/>
        <p:txBody>
          <a:bodyPr/>
          <a:lstStyle/>
          <a:p>
            <a:fld id="{859767C1-1CFC-4BF3-A3D8-E4104FCBBC17}" type="slidenum">
              <a:rPr lang="en-US" smtClean="0"/>
              <a:t>31</a:t>
            </a:fld>
            <a:endParaRPr lang="en-US"/>
          </a:p>
        </p:txBody>
      </p:sp>
      <p:sp>
        <p:nvSpPr>
          <p:cNvPr id="28712" name="Rectangle 4"/>
          <p:cNvSpPr>
            <a:spLocks noChangeArrowheads="1"/>
          </p:cNvSpPr>
          <p:nvPr/>
        </p:nvSpPr>
        <p:spPr bwMode="auto">
          <a:xfrm>
            <a:off x="1917306" y="4640264"/>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8713" name="Rectangle 11"/>
          <p:cNvSpPr>
            <a:spLocks noChangeArrowheads="1"/>
          </p:cNvSpPr>
          <p:nvPr/>
        </p:nvSpPr>
        <p:spPr bwMode="auto">
          <a:xfrm>
            <a:off x="1511451" y="4999800"/>
            <a:ext cx="3063875" cy="3079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i="1" dirty="0">
                <a:latin typeface="Comic Sans MS" panose="030F0702030302020204" pitchFamily="66" charset="0"/>
              </a:rPr>
              <a:t>Group </a:t>
            </a:r>
            <a:r>
              <a:rPr lang="en-US" altLang="en-US" sz="1200" b="1" i="1" dirty="0">
                <a:latin typeface="Comic Sans MS" panose="030F0702030302020204" pitchFamily="66" charset="0"/>
              </a:rPr>
              <a:t>P</a:t>
            </a:r>
            <a:r>
              <a:rPr lang="en-US" altLang="en-US" sz="1200" i="1" dirty="0">
                <a:latin typeface="Comic Sans MS" panose="030F0702030302020204" pitchFamily="66" charset="0"/>
              </a:rPr>
              <a:t> Preference List</a:t>
            </a:r>
          </a:p>
        </p:txBody>
      </p:sp>
      <p:sp>
        <p:nvSpPr>
          <p:cNvPr id="28714" name="Rectangle 13"/>
          <p:cNvSpPr>
            <a:spLocks noChangeArrowheads="1"/>
          </p:cNvSpPr>
          <p:nvPr/>
        </p:nvSpPr>
        <p:spPr bwMode="auto">
          <a:xfrm>
            <a:off x="1031481" y="4640264"/>
            <a:ext cx="885825" cy="34131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Z</a:t>
            </a:r>
          </a:p>
        </p:txBody>
      </p:sp>
      <p:sp>
        <p:nvSpPr>
          <p:cNvPr id="28715" name="Rectangle 14"/>
          <p:cNvSpPr>
            <a:spLocks noChangeArrowheads="1"/>
          </p:cNvSpPr>
          <p:nvPr/>
        </p:nvSpPr>
        <p:spPr bwMode="auto">
          <a:xfrm>
            <a:off x="1031481" y="4300539"/>
            <a:ext cx="885825"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Y</a:t>
            </a:r>
          </a:p>
        </p:txBody>
      </p:sp>
      <p:sp>
        <p:nvSpPr>
          <p:cNvPr id="28716" name="Rectangle 15"/>
          <p:cNvSpPr>
            <a:spLocks noChangeArrowheads="1"/>
          </p:cNvSpPr>
          <p:nvPr/>
        </p:nvSpPr>
        <p:spPr bwMode="auto">
          <a:xfrm>
            <a:off x="1031481" y="3959227"/>
            <a:ext cx="885825" cy="34131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X</a:t>
            </a:r>
          </a:p>
        </p:txBody>
      </p:sp>
      <p:sp>
        <p:nvSpPr>
          <p:cNvPr id="28717" name="Rectangle 16"/>
          <p:cNvSpPr>
            <a:spLocks noChangeArrowheads="1"/>
          </p:cNvSpPr>
          <p:nvPr/>
        </p:nvSpPr>
        <p:spPr bwMode="auto">
          <a:xfrm>
            <a:off x="1917306"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8718" name="Rectangle 17"/>
          <p:cNvSpPr>
            <a:spLocks noChangeArrowheads="1"/>
          </p:cNvSpPr>
          <p:nvPr/>
        </p:nvSpPr>
        <p:spPr bwMode="auto">
          <a:xfrm>
            <a:off x="1917306" y="3959227"/>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8719" name="Rectangle 18"/>
          <p:cNvSpPr>
            <a:spLocks noChangeArrowheads="1"/>
          </p:cNvSpPr>
          <p:nvPr/>
        </p:nvSpPr>
        <p:spPr bwMode="auto">
          <a:xfrm>
            <a:off x="1917306" y="4300539"/>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8720" name="Rectangle 19"/>
          <p:cNvSpPr>
            <a:spLocks noChangeArrowheads="1"/>
          </p:cNvSpPr>
          <p:nvPr/>
        </p:nvSpPr>
        <p:spPr bwMode="auto">
          <a:xfrm>
            <a:off x="2598344" y="3619502"/>
            <a:ext cx="679450"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solidFill>
                  <a:schemeClr val="bg1"/>
                </a:solidFill>
                <a:latin typeface="Comic Sans MS" panose="030F0702030302020204" pitchFamily="66" charset="0"/>
              </a:rPr>
              <a:t>2</a:t>
            </a:r>
            <a:r>
              <a:rPr lang="en-US" altLang="en-US" sz="1400" baseline="30000" dirty="0">
                <a:solidFill>
                  <a:schemeClr val="bg1"/>
                </a:solidFill>
                <a:latin typeface="Comic Sans MS" panose="030F0702030302020204" pitchFamily="66" charset="0"/>
              </a:rPr>
              <a:t>nd</a:t>
            </a:r>
          </a:p>
        </p:txBody>
      </p:sp>
      <p:sp>
        <p:nvSpPr>
          <p:cNvPr id="28721" name="Rectangle 20"/>
          <p:cNvSpPr>
            <a:spLocks noChangeArrowheads="1"/>
          </p:cNvSpPr>
          <p:nvPr/>
        </p:nvSpPr>
        <p:spPr bwMode="auto">
          <a:xfrm>
            <a:off x="3277794" y="3959227"/>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8722" name="Rectangle 21"/>
          <p:cNvSpPr>
            <a:spLocks noChangeArrowheads="1"/>
          </p:cNvSpPr>
          <p:nvPr/>
        </p:nvSpPr>
        <p:spPr bwMode="auto">
          <a:xfrm>
            <a:off x="3277794" y="4300539"/>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8723" name="Rectangle 22"/>
          <p:cNvSpPr>
            <a:spLocks noChangeArrowheads="1"/>
          </p:cNvSpPr>
          <p:nvPr/>
        </p:nvSpPr>
        <p:spPr bwMode="auto">
          <a:xfrm>
            <a:off x="3277794"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8724" name="Rectangle 29"/>
          <p:cNvSpPr>
            <a:spLocks noChangeArrowheads="1"/>
          </p:cNvSpPr>
          <p:nvPr/>
        </p:nvSpPr>
        <p:spPr bwMode="auto">
          <a:xfrm>
            <a:off x="2598344" y="4640264"/>
            <a:ext cx="679450"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8725" name="Rectangle 30"/>
          <p:cNvSpPr>
            <a:spLocks noChangeArrowheads="1"/>
          </p:cNvSpPr>
          <p:nvPr/>
        </p:nvSpPr>
        <p:spPr bwMode="auto">
          <a:xfrm>
            <a:off x="2598344" y="4300539"/>
            <a:ext cx="679450"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8726" name="Rectangle 31"/>
          <p:cNvSpPr>
            <a:spLocks noChangeArrowheads="1"/>
          </p:cNvSpPr>
          <p:nvPr/>
        </p:nvSpPr>
        <p:spPr bwMode="auto">
          <a:xfrm>
            <a:off x="2598344" y="3959227"/>
            <a:ext cx="679450"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8727" name="Rectangle 32"/>
          <p:cNvSpPr>
            <a:spLocks noChangeArrowheads="1"/>
          </p:cNvSpPr>
          <p:nvPr/>
        </p:nvSpPr>
        <p:spPr bwMode="auto">
          <a:xfrm>
            <a:off x="3277794" y="4640264"/>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8696" name="Rectangle 5"/>
          <p:cNvSpPr>
            <a:spLocks noChangeArrowheads="1"/>
          </p:cNvSpPr>
          <p:nvPr/>
        </p:nvSpPr>
        <p:spPr bwMode="auto">
          <a:xfrm>
            <a:off x="5464289" y="466007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697" name="Rectangle 6"/>
          <p:cNvSpPr>
            <a:spLocks noChangeArrowheads="1"/>
          </p:cNvSpPr>
          <p:nvPr/>
        </p:nvSpPr>
        <p:spPr bwMode="auto">
          <a:xfrm>
            <a:off x="6145326" y="3979037"/>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X</a:t>
            </a:r>
          </a:p>
        </p:txBody>
      </p:sp>
      <p:sp>
        <p:nvSpPr>
          <p:cNvPr id="28698" name="Rectangle 7"/>
          <p:cNvSpPr>
            <a:spLocks noChangeArrowheads="1"/>
          </p:cNvSpPr>
          <p:nvPr/>
        </p:nvSpPr>
        <p:spPr bwMode="auto">
          <a:xfrm>
            <a:off x="6145326" y="4320350"/>
            <a:ext cx="681038" cy="339725"/>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Y</a:t>
            </a:r>
          </a:p>
        </p:txBody>
      </p:sp>
      <p:sp>
        <p:nvSpPr>
          <p:cNvPr id="28699" name="Rectangle 8"/>
          <p:cNvSpPr>
            <a:spLocks noChangeArrowheads="1"/>
          </p:cNvSpPr>
          <p:nvPr/>
        </p:nvSpPr>
        <p:spPr bwMode="auto">
          <a:xfrm>
            <a:off x="6145326" y="466007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700" name="Rectangle 9"/>
          <p:cNvSpPr>
            <a:spLocks noChangeArrowheads="1"/>
          </p:cNvSpPr>
          <p:nvPr/>
        </p:nvSpPr>
        <p:spPr bwMode="auto">
          <a:xfrm>
            <a:off x="6826364" y="432035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701" name="Rectangle 10"/>
          <p:cNvSpPr>
            <a:spLocks noChangeArrowheads="1"/>
          </p:cNvSpPr>
          <p:nvPr/>
        </p:nvSpPr>
        <p:spPr bwMode="auto">
          <a:xfrm>
            <a:off x="6826364" y="397903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702" name="Rectangle 12"/>
          <p:cNvSpPr>
            <a:spLocks noChangeArrowheads="1"/>
          </p:cNvSpPr>
          <p:nvPr/>
        </p:nvSpPr>
        <p:spPr bwMode="auto">
          <a:xfrm>
            <a:off x="4514737" y="4999800"/>
            <a:ext cx="3063875" cy="3079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i="1" dirty="0">
                <a:latin typeface="Comic Sans MS" panose="030F0702030302020204" pitchFamily="66" charset="0"/>
              </a:rPr>
              <a:t>      Group </a:t>
            </a:r>
            <a:r>
              <a:rPr lang="en-US" altLang="en-US" sz="1200" b="1" i="1" dirty="0">
                <a:latin typeface="Comic Sans MS" panose="030F0702030302020204" pitchFamily="66" charset="0"/>
              </a:rPr>
              <a:t>R</a:t>
            </a:r>
            <a:r>
              <a:rPr lang="en-US" altLang="en-US" sz="1200" i="1" dirty="0">
                <a:latin typeface="Comic Sans MS" panose="030F0702030302020204" pitchFamily="66" charset="0"/>
              </a:rPr>
              <a:t> True Preference List</a:t>
            </a:r>
          </a:p>
        </p:txBody>
      </p:sp>
      <p:sp>
        <p:nvSpPr>
          <p:cNvPr id="28703" name="Rectangle 23"/>
          <p:cNvSpPr>
            <a:spLocks noChangeArrowheads="1"/>
          </p:cNvSpPr>
          <p:nvPr/>
        </p:nvSpPr>
        <p:spPr bwMode="auto">
          <a:xfrm>
            <a:off x="4580051" y="4660075"/>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C</a:t>
            </a:r>
          </a:p>
        </p:txBody>
      </p:sp>
      <p:sp>
        <p:nvSpPr>
          <p:cNvPr id="28704" name="Rectangle 24"/>
          <p:cNvSpPr>
            <a:spLocks noChangeArrowheads="1"/>
          </p:cNvSpPr>
          <p:nvPr/>
        </p:nvSpPr>
        <p:spPr bwMode="auto">
          <a:xfrm>
            <a:off x="4580051" y="4320350"/>
            <a:ext cx="8842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B</a:t>
            </a:r>
          </a:p>
        </p:txBody>
      </p:sp>
      <p:sp>
        <p:nvSpPr>
          <p:cNvPr id="28705" name="Rectangle 25"/>
          <p:cNvSpPr>
            <a:spLocks noChangeArrowheads="1"/>
          </p:cNvSpPr>
          <p:nvPr/>
        </p:nvSpPr>
        <p:spPr bwMode="auto">
          <a:xfrm>
            <a:off x="4580051" y="3979037"/>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A</a:t>
            </a:r>
          </a:p>
        </p:txBody>
      </p:sp>
      <p:sp>
        <p:nvSpPr>
          <p:cNvPr id="28706" name="Rectangle 26"/>
          <p:cNvSpPr>
            <a:spLocks noChangeArrowheads="1"/>
          </p:cNvSpPr>
          <p:nvPr/>
        </p:nvSpPr>
        <p:spPr bwMode="auto">
          <a:xfrm>
            <a:off x="5464289" y="363931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8707" name="Rectangle 27"/>
          <p:cNvSpPr>
            <a:spLocks noChangeArrowheads="1"/>
          </p:cNvSpPr>
          <p:nvPr/>
        </p:nvSpPr>
        <p:spPr bwMode="auto">
          <a:xfrm>
            <a:off x="6145326" y="363931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r>
              <a:rPr lang="en-US" altLang="en-US" sz="1400" baseline="30000">
                <a:solidFill>
                  <a:schemeClr val="bg1"/>
                </a:solidFill>
                <a:latin typeface="Comic Sans MS" panose="030F0702030302020204" pitchFamily="66" charset="0"/>
              </a:rPr>
              <a:t>nd</a:t>
            </a:r>
          </a:p>
        </p:txBody>
      </p:sp>
      <p:sp>
        <p:nvSpPr>
          <p:cNvPr id="28708" name="Rectangle 28"/>
          <p:cNvSpPr>
            <a:spLocks noChangeArrowheads="1"/>
          </p:cNvSpPr>
          <p:nvPr/>
        </p:nvSpPr>
        <p:spPr bwMode="auto">
          <a:xfrm>
            <a:off x="6826364" y="363931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8709" name="Rectangle 33"/>
          <p:cNvSpPr>
            <a:spLocks noChangeArrowheads="1"/>
          </p:cNvSpPr>
          <p:nvPr/>
        </p:nvSpPr>
        <p:spPr bwMode="auto">
          <a:xfrm>
            <a:off x="5464289" y="432035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710" name="Rectangle 34"/>
          <p:cNvSpPr>
            <a:spLocks noChangeArrowheads="1"/>
          </p:cNvSpPr>
          <p:nvPr/>
        </p:nvSpPr>
        <p:spPr bwMode="auto">
          <a:xfrm>
            <a:off x="5464289" y="397903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711" name="Rectangle 35"/>
          <p:cNvSpPr>
            <a:spLocks noChangeArrowheads="1"/>
          </p:cNvSpPr>
          <p:nvPr/>
        </p:nvSpPr>
        <p:spPr bwMode="auto">
          <a:xfrm>
            <a:off x="6826364" y="4660075"/>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Z</a:t>
            </a:r>
          </a:p>
        </p:txBody>
      </p:sp>
      <p:sp>
        <p:nvSpPr>
          <p:cNvPr id="28680" name="Rectangle 36"/>
          <p:cNvSpPr>
            <a:spLocks noChangeArrowheads="1"/>
          </p:cNvSpPr>
          <p:nvPr/>
        </p:nvSpPr>
        <p:spPr bwMode="auto">
          <a:xfrm>
            <a:off x="9140939" y="464026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681" name="Rectangle 37"/>
          <p:cNvSpPr>
            <a:spLocks noChangeArrowheads="1"/>
          </p:cNvSpPr>
          <p:nvPr/>
        </p:nvSpPr>
        <p:spPr bwMode="auto">
          <a:xfrm>
            <a:off x="9821977" y="395922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682" name="Rectangle 38"/>
          <p:cNvSpPr>
            <a:spLocks noChangeArrowheads="1"/>
          </p:cNvSpPr>
          <p:nvPr/>
        </p:nvSpPr>
        <p:spPr bwMode="auto">
          <a:xfrm>
            <a:off x="9821977" y="430054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683" name="Rectangle 39"/>
          <p:cNvSpPr>
            <a:spLocks noChangeArrowheads="1"/>
          </p:cNvSpPr>
          <p:nvPr/>
        </p:nvSpPr>
        <p:spPr bwMode="auto">
          <a:xfrm>
            <a:off x="9821977" y="464026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684" name="Rectangle 40"/>
          <p:cNvSpPr>
            <a:spLocks noChangeArrowheads="1"/>
          </p:cNvSpPr>
          <p:nvPr/>
        </p:nvSpPr>
        <p:spPr bwMode="auto">
          <a:xfrm>
            <a:off x="10503014" y="430054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685" name="Rectangle 41"/>
          <p:cNvSpPr>
            <a:spLocks noChangeArrowheads="1"/>
          </p:cNvSpPr>
          <p:nvPr/>
        </p:nvSpPr>
        <p:spPr bwMode="auto">
          <a:xfrm>
            <a:off x="10503014" y="395922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686" name="Rectangle 42"/>
          <p:cNvSpPr>
            <a:spLocks noChangeArrowheads="1"/>
          </p:cNvSpPr>
          <p:nvPr/>
        </p:nvSpPr>
        <p:spPr bwMode="auto">
          <a:xfrm>
            <a:off x="8199831" y="4979990"/>
            <a:ext cx="3063875" cy="3079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i="1" dirty="0">
                <a:latin typeface="Comic Sans MS" panose="030F0702030302020204" pitchFamily="66" charset="0"/>
              </a:rPr>
              <a:t>      A pretends to prefer Z to X</a:t>
            </a:r>
          </a:p>
        </p:txBody>
      </p:sp>
      <p:sp>
        <p:nvSpPr>
          <p:cNvPr id="28687" name="Rectangle 43"/>
          <p:cNvSpPr>
            <a:spLocks noChangeArrowheads="1"/>
          </p:cNvSpPr>
          <p:nvPr/>
        </p:nvSpPr>
        <p:spPr bwMode="auto">
          <a:xfrm>
            <a:off x="8256702" y="4640265"/>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C</a:t>
            </a:r>
          </a:p>
        </p:txBody>
      </p:sp>
      <p:sp>
        <p:nvSpPr>
          <p:cNvPr id="28688" name="Rectangle 44"/>
          <p:cNvSpPr>
            <a:spLocks noChangeArrowheads="1"/>
          </p:cNvSpPr>
          <p:nvPr/>
        </p:nvSpPr>
        <p:spPr bwMode="auto">
          <a:xfrm>
            <a:off x="8256702" y="4300540"/>
            <a:ext cx="8842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B</a:t>
            </a:r>
          </a:p>
        </p:txBody>
      </p:sp>
      <p:sp>
        <p:nvSpPr>
          <p:cNvPr id="28689" name="Rectangle 45"/>
          <p:cNvSpPr>
            <a:spLocks noChangeArrowheads="1"/>
          </p:cNvSpPr>
          <p:nvPr/>
        </p:nvSpPr>
        <p:spPr bwMode="auto">
          <a:xfrm>
            <a:off x="8256702" y="3959227"/>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A</a:t>
            </a:r>
          </a:p>
        </p:txBody>
      </p:sp>
      <p:sp>
        <p:nvSpPr>
          <p:cNvPr id="28690" name="Rectangle 46"/>
          <p:cNvSpPr>
            <a:spLocks noChangeArrowheads="1"/>
          </p:cNvSpPr>
          <p:nvPr/>
        </p:nvSpPr>
        <p:spPr bwMode="auto">
          <a:xfrm>
            <a:off x="9140939"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8691" name="Rectangle 47"/>
          <p:cNvSpPr>
            <a:spLocks noChangeArrowheads="1"/>
          </p:cNvSpPr>
          <p:nvPr/>
        </p:nvSpPr>
        <p:spPr bwMode="auto">
          <a:xfrm>
            <a:off x="9821977"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solidFill>
                  <a:schemeClr val="bg1"/>
                </a:solidFill>
                <a:latin typeface="Comic Sans MS" panose="030F0702030302020204" pitchFamily="66" charset="0"/>
              </a:rPr>
              <a:t>2</a:t>
            </a:r>
            <a:r>
              <a:rPr lang="en-US" altLang="en-US" sz="1400" baseline="30000" dirty="0">
                <a:solidFill>
                  <a:schemeClr val="bg1"/>
                </a:solidFill>
                <a:latin typeface="Comic Sans MS" panose="030F0702030302020204" pitchFamily="66" charset="0"/>
              </a:rPr>
              <a:t>nd</a:t>
            </a:r>
          </a:p>
        </p:txBody>
      </p:sp>
      <p:sp>
        <p:nvSpPr>
          <p:cNvPr id="28692" name="Rectangle 48"/>
          <p:cNvSpPr>
            <a:spLocks noChangeArrowheads="1"/>
          </p:cNvSpPr>
          <p:nvPr/>
        </p:nvSpPr>
        <p:spPr bwMode="auto">
          <a:xfrm>
            <a:off x="10503014"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8693" name="Rectangle 49"/>
          <p:cNvSpPr>
            <a:spLocks noChangeArrowheads="1"/>
          </p:cNvSpPr>
          <p:nvPr/>
        </p:nvSpPr>
        <p:spPr bwMode="auto">
          <a:xfrm>
            <a:off x="9140939" y="4300540"/>
            <a:ext cx="681038" cy="339725"/>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X</a:t>
            </a:r>
          </a:p>
        </p:txBody>
      </p:sp>
      <p:sp>
        <p:nvSpPr>
          <p:cNvPr id="28694" name="Rectangle 50"/>
          <p:cNvSpPr>
            <a:spLocks noChangeArrowheads="1"/>
          </p:cNvSpPr>
          <p:nvPr/>
        </p:nvSpPr>
        <p:spPr bwMode="auto">
          <a:xfrm>
            <a:off x="9140939" y="3959227"/>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Y</a:t>
            </a:r>
          </a:p>
        </p:txBody>
      </p:sp>
      <p:sp>
        <p:nvSpPr>
          <p:cNvPr id="28695" name="Rectangle 51"/>
          <p:cNvSpPr>
            <a:spLocks noChangeArrowheads="1"/>
          </p:cNvSpPr>
          <p:nvPr/>
        </p:nvSpPr>
        <p:spPr bwMode="auto">
          <a:xfrm>
            <a:off x="10503014" y="4640265"/>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Z</a:t>
            </a:r>
          </a:p>
        </p:txBody>
      </p:sp>
    </p:spTree>
    <p:extLst>
      <p:ext uri="{BB962C8B-B14F-4D97-AF65-F5344CB8AC3E}">
        <p14:creationId xmlns:p14="http://schemas.microsoft.com/office/powerpoint/2010/main" val="3088750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0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0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2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7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6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6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6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69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7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7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70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70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7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7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7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7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7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7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71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6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68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68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6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68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68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68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6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6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68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69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86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69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69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69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P spid="28712" grpId="0" animBg="1"/>
      <p:bldP spid="28713" grpId="0"/>
      <p:bldP spid="28714" grpId="0" animBg="1"/>
      <p:bldP spid="28715" grpId="0" animBg="1"/>
      <p:bldP spid="28716" grpId="0" animBg="1"/>
      <p:bldP spid="28717" grpId="0" animBg="1"/>
      <p:bldP spid="28718" grpId="0" animBg="1"/>
      <p:bldP spid="28719" grpId="0" animBg="1"/>
      <p:bldP spid="28720" grpId="0" animBg="1"/>
      <p:bldP spid="28721" grpId="0" animBg="1"/>
      <p:bldP spid="28722" grpId="0" animBg="1"/>
      <p:bldP spid="28723" grpId="0" animBg="1"/>
      <p:bldP spid="28724" grpId="0" animBg="1"/>
      <p:bldP spid="28725" grpId="0" animBg="1"/>
      <p:bldP spid="28726" grpId="0" animBg="1"/>
      <p:bldP spid="28727" grpId="0" animBg="1"/>
      <p:bldP spid="28696" grpId="0" animBg="1"/>
      <p:bldP spid="28697" grpId="0" animBg="1"/>
      <p:bldP spid="28698" grpId="0" animBg="1"/>
      <p:bldP spid="28699" grpId="0" animBg="1"/>
      <p:bldP spid="28700" grpId="0" animBg="1"/>
      <p:bldP spid="28701" grpId="0" animBg="1"/>
      <p:bldP spid="28702" grpId="0"/>
      <p:bldP spid="28703" grpId="0" animBg="1"/>
      <p:bldP spid="28704" grpId="0" animBg="1"/>
      <p:bldP spid="28705" grpId="0" animBg="1"/>
      <p:bldP spid="28706" grpId="0" animBg="1"/>
      <p:bldP spid="28707" grpId="0" animBg="1"/>
      <p:bldP spid="28708" grpId="0" animBg="1"/>
      <p:bldP spid="28709" grpId="0" animBg="1"/>
      <p:bldP spid="28710" grpId="0" animBg="1"/>
      <p:bldP spid="28711" grpId="0" animBg="1"/>
      <p:bldP spid="28680" grpId="0" animBg="1"/>
      <p:bldP spid="28681" grpId="0" animBg="1"/>
      <p:bldP spid="28682" grpId="0" animBg="1"/>
      <p:bldP spid="28683" grpId="0" animBg="1"/>
      <p:bldP spid="28684" grpId="0" animBg="1"/>
      <p:bldP spid="28685" grpId="0" animBg="1"/>
      <p:bldP spid="28686" grpId="0"/>
      <p:bldP spid="28687" grpId="0" animBg="1"/>
      <p:bldP spid="28688" grpId="0" animBg="1"/>
      <p:bldP spid="28689" grpId="0" animBg="1"/>
      <p:bldP spid="28690" grpId="0" animBg="1"/>
      <p:bldP spid="28691" grpId="0" animBg="1"/>
      <p:bldP spid="28692" grpId="0" animBg="1"/>
      <p:bldP spid="28693" grpId="0" animBg="1"/>
      <p:bldP spid="28694" grpId="0" animBg="1"/>
      <p:bldP spid="2869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Algorithms</a:t>
            </a:r>
          </a:p>
        </p:txBody>
      </p:sp>
      <p:sp>
        <p:nvSpPr>
          <p:cNvPr id="3" name="Content Placeholder 2"/>
          <p:cNvSpPr>
            <a:spLocks noGrp="1"/>
          </p:cNvSpPr>
          <p:nvPr>
            <p:ph idx="1"/>
          </p:nvPr>
        </p:nvSpPr>
        <p:spPr/>
        <p:txBody>
          <a:bodyPr/>
          <a:lstStyle/>
          <a:p>
            <a:r>
              <a:rPr lang="en-US" b="1" dirty="0">
                <a:solidFill>
                  <a:srgbClr val="695082"/>
                </a:solidFill>
              </a:rPr>
              <a:t>Overview</a:t>
            </a:r>
          </a:p>
        </p:txBody>
      </p:sp>
      <p:sp>
        <p:nvSpPr>
          <p:cNvPr id="4" name="Slide Number Placeholder 3"/>
          <p:cNvSpPr>
            <a:spLocks noGrp="1"/>
          </p:cNvSpPr>
          <p:nvPr>
            <p:ph type="sldNum" sz="quarter" idx="12"/>
          </p:nvPr>
        </p:nvSpPr>
        <p:spPr/>
        <p:txBody>
          <a:bodyPr/>
          <a:lstStyle/>
          <a:p>
            <a:fld id="{859767C1-1CFC-4BF3-A3D8-E4104FCBBC17}" type="slidenum">
              <a:rPr lang="en-US" smtClean="0"/>
              <a:pPr/>
              <a:t>32</a:t>
            </a:fld>
            <a:endParaRPr lang="en-US" dirty="0"/>
          </a:p>
        </p:txBody>
      </p:sp>
    </p:spTree>
    <p:extLst>
      <p:ext uri="{BB962C8B-B14F-4D97-AF65-F5344CB8AC3E}">
        <p14:creationId xmlns:p14="http://schemas.microsoft.com/office/powerpoint/2010/main" val="52301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810C853F-F2B5-4908-A8C4-D207EFB5B950}" type="slidenum">
              <a:rPr lang="en-US" altLang="en-US" sz="1600">
                <a:solidFill>
                  <a:schemeClr val="bg1"/>
                </a:solidFill>
                <a:latin typeface="+mn-lt"/>
              </a:rPr>
              <a:pPr/>
              <a:t>33</a:t>
            </a:fld>
            <a:endParaRPr lang="en-US" altLang="en-US" sz="1600" dirty="0">
              <a:solidFill>
                <a:schemeClr val="bg1"/>
              </a:solidFill>
              <a:latin typeface="+mn-lt"/>
            </a:endParaRPr>
          </a:p>
        </p:txBody>
      </p:sp>
      <p:sp>
        <p:nvSpPr>
          <p:cNvPr id="5123" name="Rectangle 2"/>
          <p:cNvSpPr>
            <a:spLocks noGrp="1" noChangeArrowheads="1"/>
          </p:cNvSpPr>
          <p:nvPr>
            <p:ph type="title"/>
          </p:nvPr>
        </p:nvSpPr>
        <p:spPr/>
        <p:txBody>
          <a:bodyPr>
            <a:normAutofit/>
          </a:bodyPr>
          <a:lstStyle/>
          <a:p>
            <a:pPr eaLnBrk="1" hangingPunct="1"/>
            <a:r>
              <a:rPr lang="en-US" altLang="en-US" dirty="0"/>
              <a:t>Measuring efficiency: The RAM model</a:t>
            </a:r>
          </a:p>
        </p:txBody>
      </p:sp>
      <p:sp>
        <p:nvSpPr>
          <p:cNvPr id="5124" name="Rectangle 3"/>
          <p:cNvSpPr>
            <a:spLocks noGrp="1" noChangeArrowheads="1"/>
          </p:cNvSpPr>
          <p:nvPr>
            <p:ph type="body" idx="1"/>
          </p:nvPr>
        </p:nvSpPr>
        <p:spPr>
          <a:xfrm>
            <a:off x="628649" y="1562395"/>
            <a:ext cx="11073823" cy="5200045"/>
          </a:xfrm>
        </p:spPr>
        <p:txBody>
          <a:bodyPr/>
          <a:lstStyle/>
          <a:p>
            <a:pPr eaLnBrk="1" hangingPunct="1"/>
            <a:r>
              <a:rPr lang="en-US" altLang="en-US" dirty="0"/>
              <a:t>RAM = Random Access Machine</a:t>
            </a:r>
          </a:p>
          <a:p>
            <a:pPr lvl="4" eaLnBrk="1" hangingPunct="1"/>
            <a:endParaRPr lang="en-US" altLang="en-US" dirty="0"/>
          </a:p>
          <a:p>
            <a:pPr eaLnBrk="1" hangingPunct="1"/>
            <a:r>
              <a:rPr lang="en-US" altLang="en-US" dirty="0"/>
              <a:t>Time </a:t>
            </a:r>
            <a:r>
              <a:rPr lang="en-US" altLang="en-US" dirty="0">
                <a:sym typeface="Symbol" panose="05050102010706020507" pitchFamily="18" charset="2"/>
              </a:rPr>
              <a:t> # of instructions executed in </a:t>
            </a:r>
            <a:r>
              <a:rPr lang="en-US" altLang="en-US" dirty="0"/>
              <a:t>an ideal assembly language</a:t>
            </a:r>
          </a:p>
          <a:p>
            <a:pPr lvl="1" eaLnBrk="1" hangingPunct="1"/>
            <a:r>
              <a:rPr lang="en-US" altLang="en-US" dirty="0"/>
              <a:t>each simple operation </a:t>
            </a:r>
            <a:r>
              <a:rPr lang="en-US" altLang="en-US" dirty="0">
                <a:solidFill>
                  <a:srgbClr val="0066CC"/>
                </a:solidFill>
              </a:rPr>
              <a:t>(+,*,-,=,</a:t>
            </a:r>
            <a:r>
              <a:rPr lang="en-US" altLang="en-US" dirty="0" err="1">
                <a:solidFill>
                  <a:srgbClr val="0066CC"/>
                </a:solidFill>
              </a:rPr>
              <a:t>if,call</a:t>
            </a:r>
            <a:r>
              <a:rPr lang="en-US" altLang="en-US" dirty="0">
                <a:solidFill>
                  <a:srgbClr val="0066CC"/>
                </a:solidFill>
              </a:rPr>
              <a:t>)</a:t>
            </a:r>
            <a:r>
              <a:rPr lang="en-US" altLang="en-US" dirty="0"/>
              <a:t> takes one time step</a:t>
            </a:r>
          </a:p>
          <a:p>
            <a:pPr lvl="1" eaLnBrk="1" hangingPunct="1"/>
            <a:r>
              <a:rPr lang="en-US" altLang="en-US" dirty="0"/>
              <a:t>each memory access takes one time step</a:t>
            </a:r>
          </a:p>
          <a:p>
            <a:pPr eaLnBrk="1" hangingPunct="1"/>
            <a:endParaRPr lang="en-US" altLang="en-US" dirty="0"/>
          </a:p>
        </p:txBody>
      </p:sp>
    </p:spTree>
    <p:extLst>
      <p:ext uri="{BB962C8B-B14F-4D97-AF65-F5344CB8AC3E}">
        <p14:creationId xmlns:p14="http://schemas.microsoft.com/office/powerpoint/2010/main" val="361126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885CC833-1EE0-4BB4-9ACB-831EE77A81DA}" type="slidenum">
              <a:rPr lang="en-US" altLang="en-US" sz="1600">
                <a:solidFill>
                  <a:schemeClr val="bg1"/>
                </a:solidFill>
                <a:latin typeface="+mn-lt"/>
              </a:rPr>
              <a:pPr/>
              <a:t>34</a:t>
            </a:fld>
            <a:endParaRPr lang="en-US" altLang="en-US" sz="1400" dirty="0">
              <a:solidFill>
                <a:schemeClr val="bg1"/>
              </a:solidFill>
              <a:latin typeface="+mn-lt"/>
            </a:endParaRPr>
          </a:p>
        </p:txBody>
      </p:sp>
      <p:sp>
        <p:nvSpPr>
          <p:cNvPr id="6147" name="Rectangle 2"/>
          <p:cNvSpPr>
            <a:spLocks noGrp="1" noChangeArrowheads="1"/>
          </p:cNvSpPr>
          <p:nvPr>
            <p:ph type="title"/>
          </p:nvPr>
        </p:nvSpPr>
        <p:spPr/>
        <p:txBody>
          <a:bodyPr/>
          <a:lstStyle/>
          <a:p>
            <a:pPr eaLnBrk="1" hangingPunct="1"/>
            <a:r>
              <a:rPr lang="en-US" altLang="en-US"/>
              <a:t>Complexity analysis</a:t>
            </a:r>
          </a:p>
        </p:txBody>
      </p:sp>
      <mc:AlternateContent xmlns:mc="http://schemas.openxmlformats.org/markup-compatibility/2006">
        <mc:Choice xmlns:a14="http://schemas.microsoft.com/office/drawing/2010/main" Requires="a14">
          <p:sp>
            <p:nvSpPr>
              <p:cNvPr id="338947" name="Rectangle 3"/>
              <p:cNvSpPr>
                <a:spLocks noGrp="1" noChangeArrowheads="1"/>
              </p:cNvSpPr>
              <p:nvPr>
                <p:ph type="body" idx="1"/>
              </p:nvPr>
            </p:nvSpPr>
            <p:spPr>
              <a:xfrm>
                <a:off x="628649" y="1678773"/>
                <a:ext cx="10177895" cy="5200045"/>
              </a:xfrm>
            </p:spPr>
            <p:txBody>
              <a:bodyPr/>
              <a:lstStyle/>
              <a:p>
                <a:pPr eaLnBrk="1" hangingPunct="1"/>
                <a:r>
                  <a:rPr lang="en-US" altLang="en-US" dirty="0"/>
                  <a:t>Problem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1" eaLnBrk="1" hangingPunct="1"/>
                <a:r>
                  <a:rPr lang="en-US" altLang="en-US" b="1" dirty="0"/>
                  <a:t>Worst-case complexity</a:t>
                </a:r>
                <a:r>
                  <a:rPr lang="en-US" altLang="en-US" dirty="0"/>
                  <a:t>: </a:t>
                </a:r>
              </a:p>
              <a:p>
                <a:pPr marL="914400" lvl="2" indent="0">
                  <a:buNone/>
                </a:pPr>
                <a:r>
                  <a:rPr lang="en-US" altLang="en-US" dirty="0">
                    <a:solidFill>
                      <a:srgbClr val="C00000"/>
                    </a:solidFill>
                  </a:rPr>
                  <a:t>  maximum</a:t>
                </a:r>
                <a:r>
                  <a:rPr lang="en-US" altLang="en-US" dirty="0"/>
                  <a:t> # steps algorithm takes on any input of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4" eaLnBrk="1" hangingPunct="1"/>
                <a:endParaRPr lang="en-US" altLang="en-US" b="1" dirty="0">
                  <a:solidFill>
                    <a:srgbClr val="0033CC"/>
                  </a:solidFill>
                </a:endParaRPr>
              </a:p>
              <a:p>
                <a:pPr lvl="1" eaLnBrk="1" hangingPunct="1"/>
                <a:r>
                  <a:rPr lang="en-US" altLang="en-US" b="1" dirty="0"/>
                  <a:t>Best-case complexity:</a:t>
                </a:r>
                <a:r>
                  <a:rPr lang="en-US" altLang="en-US" dirty="0"/>
                  <a:t> </a:t>
                </a:r>
              </a:p>
              <a:p>
                <a:pPr marL="914400" lvl="2" indent="0">
                  <a:buNone/>
                </a:pPr>
                <a:r>
                  <a:rPr lang="en-US" altLang="en-US" dirty="0">
                    <a:solidFill>
                      <a:srgbClr val="C00000"/>
                    </a:solidFill>
                  </a:rPr>
                  <a:t>minimum</a:t>
                </a:r>
                <a:r>
                  <a:rPr lang="en-US" altLang="en-US" dirty="0"/>
                  <a:t> # steps algorithm takes on any input of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4" eaLnBrk="1" hangingPunct="1"/>
                <a:endParaRPr lang="en-US" altLang="en-US" b="1" dirty="0">
                  <a:solidFill>
                    <a:srgbClr val="0033CC"/>
                  </a:solidFill>
                </a:endParaRPr>
              </a:p>
              <a:p>
                <a:pPr lvl="1" eaLnBrk="1" hangingPunct="1"/>
                <a:r>
                  <a:rPr lang="en-US" altLang="en-US" b="1" dirty="0"/>
                  <a:t>Average-case complexity</a:t>
                </a:r>
                <a:r>
                  <a:rPr lang="en-US" altLang="en-US" dirty="0"/>
                  <a:t>: </a:t>
                </a:r>
              </a:p>
              <a:p>
                <a:pPr marL="914400" lvl="2" indent="0">
                  <a:buNone/>
                </a:pPr>
                <a:r>
                  <a:rPr lang="en-US" altLang="en-US" dirty="0">
                    <a:solidFill>
                      <a:srgbClr val="C00000"/>
                    </a:solidFill>
                  </a:rPr>
                  <a:t>Expected </a:t>
                </a:r>
                <a:r>
                  <a:rPr lang="en-US" altLang="en-US" dirty="0"/>
                  <a:t># steps algorithm takes on inputs of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1" eaLnBrk="1" hangingPunct="1"/>
                <a:endParaRPr lang="en-US" altLang="en-US" b="1" dirty="0">
                  <a:solidFill>
                    <a:schemeClr val="tx2"/>
                  </a:solidFill>
                </a:endParaRPr>
              </a:p>
            </p:txBody>
          </p:sp>
        </mc:Choice>
        <mc:Fallback>
          <p:sp>
            <p:nvSpPr>
              <p:cNvPr id="338947" name="Rectangle 3"/>
              <p:cNvSpPr>
                <a:spLocks noGrp="1" noRot="1" noChangeAspect="1" noMove="1" noResize="1" noEditPoints="1" noAdjustHandles="1" noChangeArrowheads="1" noChangeShapeType="1" noTextEdit="1"/>
              </p:cNvSpPr>
              <p:nvPr>
                <p:ph type="body" idx="1"/>
              </p:nvPr>
            </p:nvSpPr>
            <p:spPr>
              <a:xfrm>
                <a:off x="628649" y="1678773"/>
                <a:ext cx="10177895" cy="5200045"/>
              </a:xfrm>
              <a:blipFill>
                <a:blip r:embed="rId3"/>
                <a:stretch>
                  <a:fillRect l="-1078" t="-1876"/>
                </a:stretch>
              </a:blipFill>
            </p:spPr>
            <p:txBody>
              <a:bodyPr/>
              <a:lstStyle/>
              <a:p>
                <a:r>
                  <a:rPr lang="en-US">
                    <a:noFill/>
                  </a:rPr>
                  <a:t> </a:t>
                </a:r>
              </a:p>
            </p:txBody>
          </p:sp>
        </mc:Fallback>
      </mc:AlternateContent>
    </p:spTree>
    <p:extLst>
      <p:ext uri="{BB962C8B-B14F-4D97-AF65-F5344CB8AC3E}">
        <p14:creationId xmlns:p14="http://schemas.microsoft.com/office/powerpoint/2010/main" val="3110949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5D15D09A-EC1C-4D17-AEF2-5230BC7509A0}" type="slidenum">
              <a:rPr lang="en-US" altLang="en-US" sz="1600">
                <a:solidFill>
                  <a:schemeClr val="bg1"/>
                </a:solidFill>
                <a:latin typeface="+mn-lt"/>
              </a:rPr>
              <a:pPr/>
              <a:t>35</a:t>
            </a:fld>
            <a:endParaRPr lang="en-US" altLang="en-US" sz="1600" dirty="0">
              <a:solidFill>
                <a:schemeClr val="bg1"/>
              </a:solidFill>
              <a:latin typeface="+mn-lt"/>
            </a:endParaRPr>
          </a:p>
        </p:txBody>
      </p:sp>
      <p:sp>
        <p:nvSpPr>
          <p:cNvPr id="8195" name="Rectangle 2"/>
          <p:cNvSpPr>
            <a:spLocks noGrp="1" noChangeArrowheads="1"/>
          </p:cNvSpPr>
          <p:nvPr>
            <p:ph type="title"/>
          </p:nvPr>
        </p:nvSpPr>
        <p:spPr/>
        <p:txBody>
          <a:bodyPr/>
          <a:lstStyle/>
          <a:p>
            <a:pPr eaLnBrk="1" hangingPunct="1"/>
            <a:r>
              <a:rPr lang="en-US" altLang="en-US"/>
              <a:t>Complexity</a:t>
            </a:r>
          </a:p>
        </p:txBody>
      </p:sp>
      <mc:AlternateContent xmlns:mc="http://schemas.openxmlformats.org/markup-compatibility/2006">
        <mc:Choice xmlns:a14="http://schemas.microsoft.com/office/drawing/2010/main" Requires="a14">
          <p:sp>
            <p:nvSpPr>
              <p:cNvPr id="8196" name="Rectangle 3"/>
              <p:cNvSpPr>
                <a:spLocks noGrp="1" noChangeArrowheads="1"/>
              </p:cNvSpPr>
              <p:nvPr>
                <p:ph type="body" idx="1"/>
              </p:nvPr>
            </p:nvSpPr>
            <p:spPr>
              <a:xfrm>
                <a:off x="628649" y="1678773"/>
                <a:ext cx="10630477" cy="5200045"/>
              </a:xfrm>
            </p:spPr>
            <p:txBody>
              <a:bodyPr/>
              <a:lstStyle/>
              <a:p>
                <a:pPr eaLnBrk="1" hangingPunct="1"/>
                <a:r>
                  <a:rPr lang="en-US" altLang="en-US" sz="2400" dirty="0"/>
                  <a:t>The complexity of an algorithm associates a number </a:t>
                </a:r>
                <a14:m>
                  <m:oMath xmlns:m="http://schemas.openxmlformats.org/officeDocument/2006/math">
                    <m:r>
                      <a:rPr lang="en-US" altLang="en-US" sz="2400" b="1" i="1" dirty="0" smtClean="0">
                        <a:solidFill>
                          <a:srgbClr val="0066CC"/>
                        </a:solidFill>
                        <a:latin typeface="Cambria Math" panose="02040503050406030204" pitchFamily="18" charset="0"/>
                      </a:rPr>
                      <m:t>𝑻</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r>
                  <a:rPr lang="en-US" altLang="en-US" sz="2400" dirty="0"/>
                  <a:t>, the worst/average-case/best time the algorithm takes, with each problem size </a:t>
                </a:r>
                <a:r>
                  <a:rPr lang="en-US" altLang="en-US" sz="2400" b="1" dirty="0">
                    <a:solidFill>
                      <a:srgbClr val="0066CC"/>
                    </a:solidFill>
                  </a:rPr>
                  <a:t>n</a:t>
                </a:r>
                <a:r>
                  <a:rPr lang="en-US" altLang="en-US" sz="2400" dirty="0"/>
                  <a:t>.</a:t>
                </a:r>
              </a:p>
              <a:p>
                <a:pPr eaLnBrk="1" hangingPunct="1"/>
                <a:endParaRPr lang="en-US" altLang="en-US" sz="2400" dirty="0"/>
              </a:p>
              <a:p>
                <a:pPr eaLnBrk="1" hangingPunct="1"/>
                <a:r>
                  <a:rPr lang="en-US" altLang="en-US" sz="2400" dirty="0"/>
                  <a:t>Mathematically,</a:t>
                </a:r>
              </a:p>
              <a:p>
                <a:pPr lvl="1" eaLnBrk="1" hangingPunct="1"/>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 is a function that maps positive integers giving problem size to positive real numbers giving number of steps.</a:t>
                </a:r>
              </a:p>
              <a:p>
                <a:pPr lvl="1" eaLnBrk="1" hangingPunct="1"/>
                <a:endParaRPr lang="en-US" altLang="en-US" sz="2400" dirty="0">
                  <a:sym typeface="Symbol" panose="05050102010706020507" pitchFamily="18" charset="2"/>
                </a:endParaRPr>
              </a:p>
              <a:p>
                <a:r>
                  <a:rPr lang="en-US" altLang="en-US" sz="2400" dirty="0">
                    <a:sym typeface="Symbol" panose="05050102010706020507" pitchFamily="18" charset="2"/>
                  </a:rPr>
                  <a:t>Sometimes we have more than one size parameter</a:t>
                </a:r>
              </a:p>
              <a:p>
                <a:pPr lvl="1"/>
                <a:r>
                  <a:rPr lang="en-US" altLang="en-US" sz="2000" dirty="0">
                    <a:sym typeface="Symbol" panose="05050102010706020507" pitchFamily="18" charset="2"/>
                  </a:rPr>
                  <a:t>e.g.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𝒏</m:t>
                    </m:r>
                  </m:oMath>
                </a14:m>
                <a:r>
                  <a:rPr lang="en-US" altLang="en-US" sz="2000" dirty="0">
                    <a:sym typeface="Symbol" panose="05050102010706020507" pitchFamily="18" charset="2"/>
                  </a:rPr>
                  <a:t>=# of vertices,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𝒎</m:t>
                    </m:r>
                  </m:oMath>
                </a14:m>
                <a:r>
                  <a:rPr lang="en-US" altLang="en-US" sz="2000" dirty="0">
                    <a:sym typeface="Symbol" panose="05050102010706020507" pitchFamily="18" charset="2"/>
                  </a:rPr>
                  <a:t>=# of edges in a graph. </a:t>
                </a:r>
                <a:endParaRPr lang="en-US" altLang="en-US" sz="2000" dirty="0"/>
              </a:p>
            </p:txBody>
          </p:sp>
        </mc:Choice>
        <mc:Fallback>
          <p:sp>
            <p:nvSpPr>
              <p:cNvPr id="8196" name="Rectangle 3"/>
              <p:cNvSpPr>
                <a:spLocks noGrp="1" noRot="1" noChangeAspect="1" noMove="1" noResize="1" noEditPoints="1" noAdjustHandles="1" noChangeArrowheads="1" noChangeShapeType="1" noTextEdit="1"/>
              </p:cNvSpPr>
              <p:nvPr>
                <p:ph type="body" idx="1"/>
              </p:nvPr>
            </p:nvSpPr>
            <p:spPr>
              <a:xfrm>
                <a:off x="628649" y="1678773"/>
                <a:ext cx="10630477" cy="5200045"/>
              </a:xfrm>
              <a:blipFill>
                <a:blip r:embed="rId3"/>
                <a:stretch>
                  <a:fillRect l="-745" t="-1641"/>
                </a:stretch>
              </a:blipFill>
            </p:spPr>
            <p:txBody>
              <a:bodyPr/>
              <a:lstStyle/>
              <a:p>
                <a:r>
                  <a:rPr lang="en-US">
                    <a:noFill/>
                  </a:rPr>
                  <a:t> </a:t>
                </a:r>
              </a:p>
            </p:txBody>
          </p:sp>
        </mc:Fallback>
      </mc:AlternateContent>
    </p:spTree>
    <p:extLst>
      <p:ext uri="{BB962C8B-B14F-4D97-AF65-F5344CB8AC3E}">
        <p14:creationId xmlns:p14="http://schemas.microsoft.com/office/powerpoint/2010/main" val="2615583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168FFE-C349-4D8D-AFC8-F4A260E7CB20}" type="slidenum">
              <a:rPr lang="en-US" altLang="en-US" sz="1400">
                <a:solidFill>
                  <a:schemeClr val="bg1"/>
                </a:solidFill>
                <a:latin typeface="+mn-lt"/>
              </a:rPr>
              <a:pPr/>
              <a:t>36</a:t>
            </a:fld>
            <a:endParaRPr lang="en-US" altLang="en-US" sz="1400" dirty="0">
              <a:solidFill>
                <a:schemeClr val="bg1"/>
              </a:solidFill>
              <a:latin typeface="+mn-lt"/>
            </a:endParaRPr>
          </a:p>
        </p:txBody>
      </p:sp>
      <p:sp>
        <p:nvSpPr>
          <p:cNvPr id="9219" name="Rectangle 2"/>
          <p:cNvSpPr>
            <a:spLocks noGrp="1" noChangeArrowheads="1"/>
          </p:cNvSpPr>
          <p:nvPr>
            <p:ph type="title"/>
          </p:nvPr>
        </p:nvSpPr>
        <p:spPr/>
        <p:txBody>
          <a:bodyPr/>
          <a:lstStyle/>
          <a:p>
            <a:pPr eaLnBrk="1" hangingPunct="1"/>
            <a:r>
              <a:rPr lang="en-US" altLang="en-US"/>
              <a:t>Efficient = Polynomial Time</a:t>
            </a:r>
          </a:p>
        </p:txBody>
      </p:sp>
      <mc:AlternateContent xmlns:mc="http://schemas.openxmlformats.org/markup-compatibility/2006">
        <mc:Choice xmlns:a14="http://schemas.microsoft.com/office/drawing/2010/main" Requires="a14">
          <p:sp>
            <p:nvSpPr>
              <p:cNvPr id="358403" name="Rectangle 3"/>
              <p:cNvSpPr>
                <a:spLocks noGrp="1" noChangeArrowheads="1"/>
              </p:cNvSpPr>
              <p:nvPr>
                <p:ph type="body" idx="1"/>
              </p:nvPr>
            </p:nvSpPr>
            <p:spPr>
              <a:xfrm>
                <a:off x="628650" y="1454330"/>
                <a:ext cx="10242550" cy="5200045"/>
              </a:xfrm>
            </p:spPr>
            <p:txBody>
              <a:bodyPr>
                <a:normAutofit/>
              </a:bodyPr>
              <a:lstStyle/>
              <a:p>
                <a:pPr eaLnBrk="1" hangingPunct="1">
                  <a:defRPr/>
                </a:pPr>
                <a:r>
                  <a:rPr lang="en-US" sz="2800" dirty="0"/>
                  <a:t>Polynomial time</a:t>
                </a:r>
              </a:p>
              <a:p>
                <a:pPr lvl="1" eaLnBrk="1" hangingPunct="1">
                  <a:defRPr/>
                </a:pPr>
                <a:r>
                  <a:rPr lang="en-US" sz="2400" dirty="0"/>
                  <a:t>Running time </a:t>
                </a:r>
                <a14:m>
                  <m:oMath xmlns:m="http://schemas.openxmlformats.org/officeDocument/2006/math">
                    <m:r>
                      <a:rPr lang="en-US" sz="2400" b="1" i="1" dirty="0" smtClean="0">
                        <a:solidFill>
                          <a:srgbClr val="0066CC"/>
                        </a:solidFill>
                        <a:latin typeface="Cambria Math" panose="02040503050406030204" pitchFamily="18" charset="0"/>
                      </a:rPr>
                      <m:t>𝑻</m:t>
                    </m:r>
                    <m:r>
                      <a:rPr lang="en-US" sz="2400" i="1" dirty="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𝒏</m:t>
                    </m:r>
                    <m:r>
                      <a:rPr lang="en-US" sz="2400" i="1" dirty="0">
                        <a:solidFill>
                          <a:srgbClr val="0066CC"/>
                        </a:solidFill>
                        <a:latin typeface="Cambria Math" panose="02040503050406030204" pitchFamily="18" charset="0"/>
                      </a:rPr>
                      <m:t>) </m:t>
                    </m:r>
                    <m:r>
                      <a:rPr lang="en-US" sz="2400" b="1" i="1" dirty="0">
                        <a:solidFill>
                          <a:srgbClr val="0066CC"/>
                        </a:solidFill>
                        <a:latin typeface="Cambria Math" panose="02040503050406030204" pitchFamily="18" charset="0"/>
                        <a:sym typeface="Symbol" pitchFamily="18" charset="2"/>
                      </a:rPr>
                      <m:t></m:t>
                    </m:r>
                    <m:r>
                      <a:rPr lang="en-US" sz="2400" i="1" dirty="0">
                        <a:solidFill>
                          <a:srgbClr val="0066CC"/>
                        </a:solidFill>
                        <a:latin typeface="Cambria Math" panose="02040503050406030204" pitchFamily="18" charset="0"/>
                      </a:rPr>
                      <m:t> </m:t>
                    </m:r>
                    <m:r>
                      <a:rPr lang="en-US" sz="2400" b="1" i="1" dirty="0" err="1">
                        <a:solidFill>
                          <a:srgbClr val="0066CC"/>
                        </a:solidFill>
                        <a:latin typeface="Cambria Math" panose="02040503050406030204" pitchFamily="18" charset="0"/>
                      </a:rPr>
                      <m:t>𝒄</m:t>
                    </m:r>
                    <m:r>
                      <a:rPr lang="en-US" sz="2400" b="1" i="1" dirty="0" smtClean="0">
                        <a:solidFill>
                          <a:srgbClr val="0066CC"/>
                        </a:solidFill>
                        <a:latin typeface="Cambria Math" panose="02040503050406030204" pitchFamily="18" charset="0"/>
                      </a:rPr>
                      <m:t>𝒏</m:t>
                    </m:r>
                    <m:r>
                      <a:rPr lang="en-US" sz="2400" b="1" i="1" baseline="30000" dirty="0" err="1">
                        <a:solidFill>
                          <a:srgbClr val="0066CC"/>
                        </a:solidFill>
                        <a:latin typeface="Cambria Math" panose="02040503050406030204" pitchFamily="18" charset="0"/>
                      </a:rPr>
                      <m:t>𝒌</m:t>
                    </m:r>
                    <m:r>
                      <a:rPr lang="en-US" sz="2400" i="1" dirty="0" err="1">
                        <a:solidFill>
                          <a:srgbClr val="0066CC"/>
                        </a:solidFill>
                        <a:latin typeface="Cambria Math" panose="02040503050406030204" pitchFamily="18" charset="0"/>
                      </a:rPr>
                      <m:t>+</m:t>
                    </m:r>
                    <m:r>
                      <a:rPr lang="en-US" sz="2400" b="1" i="1" dirty="0" err="1">
                        <a:solidFill>
                          <a:srgbClr val="0066CC"/>
                        </a:solidFill>
                        <a:latin typeface="Cambria Math" panose="02040503050406030204" pitchFamily="18" charset="0"/>
                      </a:rPr>
                      <m:t>𝒅</m:t>
                    </m:r>
                    <m:r>
                      <a:rPr lang="en-US" sz="2400" i="1" dirty="0">
                        <a:solidFill>
                          <a:srgbClr val="0066CC"/>
                        </a:solidFill>
                        <a:latin typeface="Cambria Math" panose="02040503050406030204" pitchFamily="18" charset="0"/>
                      </a:rPr>
                      <m:t> </m:t>
                    </m:r>
                  </m:oMath>
                </a14:m>
                <a:r>
                  <a:rPr lang="en-US" sz="2400" dirty="0"/>
                  <a:t>for some </a:t>
                </a:r>
                <a14:m>
                  <m:oMath xmlns:m="http://schemas.openxmlformats.org/officeDocument/2006/math">
                    <m:r>
                      <a:rPr lang="en-US" sz="2400" b="1" i="1" dirty="0" smtClean="0">
                        <a:solidFill>
                          <a:srgbClr val="0066CC"/>
                        </a:solidFill>
                        <a:latin typeface="Cambria Math" panose="02040503050406030204" pitchFamily="18" charset="0"/>
                      </a:rPr>
                      <m:t>𝒄</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𝒅</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𝒌</m:t>
                    </m:r>
                    <m:r>
                      <a:rPr lang="en-US" sz="2400" b="1" i="1" dirty="0">
                        <a:solidFill>
                          <a:srgbClr val="0066CC"/>
                        </a:solidFill>
                        <a:latin typeface="Cambria Math" panose="02040503050406030204" pitchFamily="18" charset="0"/>
                      </a:rPr>
                      <m:t> ≥ </m:t>
                    </m:r>
                    <m:r>
                      <a:rPr lang="en-US" sz="2400" b="1" i="1" dirty="0">
                        <a:solidFill>
                          <a:srgbClr val="0066CC"/>
                        </a:solidFill>
                        <a:latin typeface="Cambria Math" panose="02040503050406030204" pitchFamily="18" charset="0"/>
                      </a:rPr>
                      <m:t>𝟎</m:t>
                    </m:r>
                  </m:oMath>
                </a14:m>
                <a:endParaRPr lang="en-US" sz="2400" b="1" dirty="0">
                  <a:solidFill>
                    <a:srgbClr val="0066CC"/>
                  </a:solidFill>
                </a:endParaRPr>
              </a:p>
              <a:p>
                <a:pPr lvl="4" eaLnBrk="1" hangingPunct="1">
                  <a:defRPr/>
                </a:pPr>
                <a:endParaRPr lang="en-US" sz="1600" b="1" dirty="0">
                  <a:solidFill>
                    <a:srgbClr val="0033CC"/>
                  </a:solidFill>
                </a:endParaRPr>
              </a:p>
              <a:p>
                <a:pPr eaLnBrk="1" hangingPunct="1">
                  <a:defRPr/>
                </a:pPr>
                <a:r>
                  <a:rPr lang="en-US" sz="2800" dirty="0"/>
                  <a:t>Why polynomial time?</a:t>
                </a:r>
              </a:p>
              <a:p>
                <a:pPr lvl="1" eaLnBrk="1" hangingPunct="1">
                  <a:defRPr/>
                </a:pPr>
                <a:r>
                  <a:rPr lang="en-US" sz="2400" dirty="0"/>
                  <a:t>If problem size grows by at most a constant factor then so does the running time</a:t>
                </a:r>
              </a:p>
              <a:p>
                <a:pPr lvl="2" eaLnBrk="1" hangingPunct="1">
                  <a:defRPr/>
                </a:pPr>
                <a:r>
                  <a:rPr lang="en-US" sz="2400" dirty="0"/>
                  <a:t>e.g.</a:t>
                </a:r>
                <a:r>
                  <a:rPr lang="en-US" sz="2400" b="1" dirty="0">
                    <a:solidFill>
                      <a:srgbClr val="0033CC"/>
                    </a:solidFill>
                  </a:rPr>
                  <a:t> </a:t>
                </a:r>
                <a14:m>
                  <m:oMath xmlns:m="http://schemas.openxmlformats.org/officeDocument/2006/math">
                    <m:r>
                      <a:rPr lang="en-US" sz="2400" b="1" i="1" smtClean="0">
                        <a:solidFill>
                          <a:srgbClr val="0066CC"/>
                        </a:solidFill>
                        <a:latin typeface="Cambria Math" panose="02040503050406030204" pitchFamily="18" charset="0"/>
                      </a:rPr>
                      <m:t>𝑻</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𝟐</m:t>
                        </m:r>
                        <m:r>
                          <a:rPr lang="en-US" sz="2400" b="1" i="1" smtClean="0">
                            <a:solidFill>
                              <a:srgbClr val="0066CC"/>
                            </a:solidFill>
                            <a:latin typeface="Cambria Math" panose="02040503050406030204" pitchFamily="18" charset="0"/>
                          </a:rPr>
                          <m:t>𝒏</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𝒄</m:t>
                    </m:r>
                    <m:r>
                      <a:rPr lang="en-US" sz="2400" b="1" i="1" smtClean="0">
                        <a:solidFill>
                          <a:srgbClr val="0066CC"/>
                        </a:solidFill>
                        <a:latin typeface="Cambria Math" panose="02040503050406030204" pitchFamily="18" charset="0"/>
                      </a:rPr>
                      <m:t> </m:t>
                    </m:r>
                    <m:sSup>
                      <m:sSupPr>
                        <m:ctrlPr>
                          <a:rPr lang="en-US" sz="2400" b="1" i="1" smtClean="0">
                            <a:solidFill>
                              <a:srgbClr val="0066CC"/>
                            </a:solidFill>
                            <a:latin typeface="Cambria Math" panose="02040503050406030204" pitchFamily="18" charset="0"/>
                          </a:rPr>
                        </m:ctrlPr>
                      </m:sSupPr>
                      <m:e>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𝟐</m:t>
                            </m:r>
                            <m:r>
                              <a:rPr lang="en-US" sz="2400" b="1" i="1" smtClean="0">
                                <a:solidFill>
                                  <a:srgbClr val="0066CC"/>
                                </a:solidFill>
                                <a:latin typeface="Cambria Math" panose="02040503050406030204" pitchFamily="18" charset="0"/>
                              </a:rPr>
                              <m:t>𝒏</m:t>
                            </m:r>
                          </m:e>
                        </m:d>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r>
                      <a:rPr lang="en-US" sz="2400" b="1" i="1" smtClean="0">
                        <a:solidFill>
                          <a:srgbClr val="0066CC"/>
                        </a:solidFill>
                        <a:latin typeface="Cambria Math" panose="02040503050406030204" pitchFamily="18" charset="0"/>
                      </a:rPr>
                      <m:t>=</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𝟐</m:t>
                        </m:r>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𝒄</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𝒏</m:t>
                        </m:r>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r>
                      <a:rPr lang="en-US" sz="2400" b="1" i="1" smtClean="0">
                        <a:solidFill>
                          <a:srgbClr val="0066CC"/>
                        </a:solidFill>
                        <a:latin typeface="Cambria Math" panose="02040503050406030204" pitchFamily="18" charset="0"/>
                      </a:rPr>
                      <m:t>≤</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𝟐</m:t>
                        </m:r>
                      </m:e>
                      <m:sup>
                        <m:r>
                          <a:rPr lang="en-US" sz="2400" b="1" i="1" smtClean="0">
                            <a:solidFill>
                              <a:srgbClr val="0066CC"/>
                            </a:solidFill>
                            <a:latin typeface="Cambria Math" panose="02040503050406030204" pitchFamily="18" charset="0"/>
                          </a:rPr>
                          <m:t>𝒌</m:t>
                        </m:r>
                      </m:sup>
                    </m:sSup>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𝒄</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𝒏</m:t>
                            </m:r>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e>
                    </m:d>
                    <m:r>
                      <a:rPr lang="en-US" sz="2400" b="1" i="1" smtClean="0">
                        <a:solidFill>
                          <a:srgbClr val="0066CC"/>
                        </a:solidFill>
                        <a:latin typeface="Cambria Math" panose="02040503050406030204" pitchFamily="18" charset="0"/>
                      </a:rPr>
                      <m:t>=</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𝟐</m:t>
                        </m:r>
                      </m:e>
                      <m:sup>
                        <m:r>
                          <a:rPr lang="en-US" sz="2400" b="1" i="1" smtClean="0">
                            <a:solidFill>
                              <a:srgbClr val="0066CC"/>
                            </a:solidFill>
                            <a:latin typeface="Cambria Math" panose="02040503050406030204" pitchFamily="18" charset="0"/>
                          </a:rPr>
                          <m:t>𝒌</m:t>
                        </m:r>
                        <m:r>
                          <a:rPr lang="en-US" sz="2400" b="1" i="1" smtClean="0">
                            <a:solidFill>
                              <a:srgbClr val="0066CC"/>
                            </a:solidFill>
                            <a:latin typeface="Cambria Math" panose="02040503050406030204" pitchFamily="18" charset="0"/>
                          </a:rPr>
                          <m:t> </m:t>
                        </m:r>
                      </m:sup>
                    </m:sSup>
                    <m:r>
                      <a:rPr lang="en-US" sz="2400" b="1" i="1" smtClean="0">
                        <a:solidFill>
                          <a:srgbClr val="0066CC"/>
                        </a:solidFill>
                        <a:latin typeface="Cambria Math" panose="02040503050406030204" pitchFamily="18" charset="0"/>
                      </a:rPr>
                      <m:t>𝑻</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𝒏</m:t>
                    </m:r>
                    <m:r>
                      <a:rPr lang="en-US" sz="2400" b="1" i="1" smtClean="0">
                        <a:solidFill>
                          <a:srgbClr val="0066CC"/>
                        </a:solidFill>
                        <a:latin typeface="Cambria Math" panose="02040503050406030204" pitchFamily="18" charset="0"/>
                      </a:rPr>
                      <m:t>)</m:t>
                    </m:r>
                  </m:oMath>
                </a14:m>
                <a:endParaRPr lang="en-US" sz="2400" b="1" dirty="0">
                  <a:solidFill>
                    <a:srgbClr val="0066CC"/>
                  </a:solidFill>
                </a:endParaRPr>
              </a:p>
              <a:p>
                <a:pPr lvl="2" eaLnBrk="1" hangingPunct="1">
                  <a:defRPr/>
                </a:pPr>
                <a:r>
                  <a:rPr lang="en-US" sz="2400" dirty="0"/>
                  <a:t>polynomial-time is exactly the set of running times that have this property</a:t>
                </a:r>
              </a:p>
              <a:p>
                <a:pPr lvl="4" eaLnBrk="1" hangingPunct="1">
                  <a:defRPr/>
                </a:pPr>
                <a:endParaRPr lang="en-US" sz="1600" dirty="0"/>
              </a:p>
              <a:p>
                <a:pPr lvl="1" eaLnBrk="1" hangingPunct="1">
                  <a:defRPr/>
                </a:pPr>
                <a:r>
                  <a:rPr lang="en-US" sz="2400" dirty="0"/>
                  <a:t>Typical running times are small degree polynomials, mostly less than </a:t>
                </a:r>
                <a14:m>
                  <m:oMath xmlns:m="http://schemas.openxmlformats.org/officeDocument/2006/math">
                    <m:r>
                      <a:rPr lang="en-US" sz="2400" b="1" i="1" dirty="0" smtClean="0">
                        <a:solidFill>
                          <a:srgbClr val="0066CC"/>
                        </a:solidFill>
                        <a:latin typeface="Cambria Math" panose="02040503050406030204" pitchFamily="18" charset="0"/>
                      </a:rPr>
                      <m:t>𝒏</m:t>
                    </m:r>
                    <m:r>
                      <a:rPr lang="en-US" sz="2400" b="1" i="1" baseline="30000" dirty="0">
                        <a:solidFill>
                          <a:srgbClr val="0066CC"/>
                        </a:solidFill>
                        <a:latin typeface="Cambria Math" panose="02040503050406030204" pitchFamily="18" charset="0"/>
                      </a:rPr>
                      <m:t>𝟑</m:t>
                    </m:r>
                  </m:oMath>
                </a14:m>
                <a:r>
                  <a:rPr lang="en-US" sz="2400" dirty="0"/>
                  <a:t>, at worst </a:t>
                </a:r>
                <a14:m>
                  <m:oMath xmlns:m="http://schemas.openxmlformats.org/officeDocument/2006/math">
                    <m:r>
                      <a:rPr lang="en-US" sz="2400" b="1" i="1" dirty="0" smtClean="0">
                        <a:solidFill>
                          <a:srgbClr val="0066CC"/>
                        </a:solidFill>
                        <a:latin typeface="Cambria Math" panose="02040503050406030204" pitchFamily="18" charset="0"/>
                      </a:rPr>
                      <m:t>𝒏</m:t>
                    </m:r>
                    <m:r>
                      <a:rPr lang="en-US" sz="2400" b="1" i="1" baseline="30000" dirty="0">
                        <a:solidFill>
                          <a:srgbClr val="0066CC"/>
                        </a:solidFill>
                        <a:latin typeface="Cambria Math" panose="02040503050406030204" pitchFamily="18" charset="0"/>
                      </a:rPr>
                      <m:t>𝟔</m:t>
                    </m:r>
                  </m:oMath>
                </a14:m>
                <a:r>
                  <a:rPr lang="en-US" sz="2400" b="1" dirty="0">
                    <a:solidFill>
                      <a:schemeClr val="tx2"/>
                    </a:solidFill>
                  </a:rPr>
                  <a:t>,</a:t>
                </a:r>
                <a:r>
                  <a:rPr lang="en-US" sz="2400" dirty="0"/>
                  <a:t> not </a:t>
                </a:r>
                <a14:m>
                  <m:oMath xmlns:m="http://schemas.openxmlformats.org/officeDocument/2006/math">
                    <m:r>
                      <a:rPr lang="en-US" sz="2400" b="1" i="1" dirty="0" smtClean="0">
                        <a:solidFill>
                          <a:srgbClr val="0066CC"/>
                        </a:solidFill>
                        <a:latin typeface="Cambria Math" panose="02040503050406030204" pitchFamily="18" charset="0"/>
                      </a:rPr>
                      <m:t>𝒏</m:t>
                    </m:r>
                    <m:r>
                      <a:rPr lang="en-US" sz="2400" b="1" i="1" baseline="30000" dirty="0">
                        <a:solidFill>
                          <a:srgbClr val="0066CC"/>
                        </a:solidFill>
                        <a:latin typeface="Cambria Math" panose="02040503050406030204" pitchFamily="18" charset="0"/>
                      </a:rPr>
                      <m:t>𝟏𝟎𝟎</m:t>
                    </m:r>
                  </m:oMath>
                </a14:m>
                <a:endParaRPr lang="en-US" sz="2400" b="1" baseline="30000" dirty="0">
                  <a:solidFill>
                    <a:srgbClr val="0066CC"/>
                  </a:solidFill>
                </a:endParaRPr>
              </a:p>
            </p:txBody>
          </p:sp>
        </mc:Choice>
        <mc:Fallback>
          <p:sp>
            <p:nvSpPr>
              <p:cNvPr id="358403" name="Rectangle 3"/>
              <p:cNvSpPr>
                <a:spLocks noGrp="1" noRot="1" noChangeAspect="1" noMove="1" noResize="1" noEditPoints="1" noAdjustHandles="1" noChangeArrowheads="1" noChangeShapeType="1" noTextEdit="1"/>
              </p:cNvSpPr>
              <p:nvPr>
                <p:ph type="body" idx="1"/>
              </p:nvPr>
            </p:nvSpPr>
            <p:spPr>
              <a:xfrm>
                <a:off x="628650" y="1454330"/>
                <a:ext cx="10242550" cy="5200045"/>
              </a:xfrm>
              <a:blipFill>
                <a:blip r:embed="rId3"/>
                <a:stretch>
                  <a:fillRect l="-1071" t="-1993" r="-833"/>
                </a:stretch>
              </a:blipFill>
            </p:spPr>
            <p:txBody>
              <a:bodyPr/>
              <a:lstStyle/>
              <a:p>
                <a:r>
                  <a:rPr lang="en-US">
                    <a:noFill/>
                  </a:rPr>
                  <a:t> </a:t>
                </a:r>
              </a:p>
            </p:txBody>
          </p:sp>
        </mc:Fallback>
      </mc:AlternateContent>
    </p:spTree>
    <p:extLst>
      <p:ext uri="{BB962C8B-B14F-4D97-AF65-F5344CB8AC3E}">
        <p14:creationId xmlns:p14="http://schemas.microsoft.com/office/powerpoint/2010/main" val="371607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4CBEA4-6855-4779-8611-D9AAEC3E3C5C}" type="slidenum">
              <a:rPr lang="en-US" altLang="en-US" sz="1400">
                <a:latin typeface="+mn-lt"/>
              </a:rPr>
              <a:pPr/>
              <a:t>37</a:t>
            </a:fld>
            <a:endParaRPr lang="en-US" altLang="en-US" sz="1400" dirty="0">
              <a:latin typeface="+mn-lt"/>
            </a:endParaRPr>
          </a:p>
        </p:txBody>
      </p:sp>
      <p:sp>
        <p:nvSpPr>
          <p:cNvPr id="12291" name="Rectangle 2"/>
          <p:cNvSpPr>
            <a:spLocks noGrp="1" noChangeArrowheads="1"/>
          </p:cNvSpPr>
          <p:nvPr>
            <p:ph type="title"/>
          </p:nvPr>
        </p:nvSpPr>
        <p:spPr/>
        <p:txBody>
          <a:bodyPr/>
          <a:lstStyle/>
          <a:p>
            <a:pPr eaLnBrk="1" hangingPunct="1"/>
            <a:r>
              <a:rPr lang="en-US" altLang="en-US"/>
              <a:t>Complexity</a:t>
            </a:r>
          </a:p>
        </p:txBody>
      </p:sp>
      <p:sp>
        <p:nvSpPr>
          <p:cNvPr id="12292" name="Line 3"/>
          <p:cNvSpPr>
            <a:spLocks noChangeShapeType="1"/>
          </p:cNvSpPr>
          <p:nvPr/>
        </p:nvSpPr>
        <p:spPr bwMode="auto">
          <a:xfrm>
            <a:off x="2092037" y="1385455"/>
            <a:ext cx="0" cy="40386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4"/>
          <p:cNvSpPr>
            <a:spLocks noChangeShapeType="1"/>
          </p:cNvSpPr>
          <p:nvPr/>
        </p:nvSpPr>
        <p:spPr bwMode="auto">
          <a:xfrm>
            <a:off x="2092037" y="5424055"/>
            <a:ext cx="65532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Freeform 5"/>
          <p:cNvSpPr>
            <a:spLocks/>
          </p:cNvSpPr>
          <p:nvPr/>
        </p:nvSpPr>
        <p:spPr bwMode="auto">
          <a:xfrm>
            <a:off x="2168237" y="1690255"/>
            <a:ext cx="6858000" cy="3289300"/>
          </a:xfrm>
          <a:custGeom>
            <a:avLst/>
            <a:gdLst>
              <a:gd name="T0" fmla="*/ 0 w 4320"/>
              <a:gd name="T1" fmla="*/ 2147483647 h 2072"/>
              <a:gd name="T2" fmla="*/ 241935000 w 4320"/>
              <a:gd name="T3" fmla="*/ 2147483647 h 2072"/>
              <a:gd name="T4" fmla="*/ 725805000 w 4320"/>
              <a:gd name="T5" fmla="*/ 2147483647 h 2072"/>
              <a:gd name="T6" fmla="*/ 1330642500 w 4320"/>
              <a:gd name="T7" fmla="*/ 2147483647 h 2072"/>
              <a:gd name="T8" fmla="*/ 1814512500 w 4320"/>
              <a:gd name="T9" fmla="*/ 2147483647 h 2072"/>
              <a:gd name="T10" fmla="*/ 2147483647 w 4320"/>
              <a:gd name="T11" fmla="*/ 2147483647 h 2072"/>
              <a:gd name="T12" fmla="*/ 2147483647 w 4320"/>
              <a:gd name="T13" fmla="*/ 2147483647 h 2072"/>
              <a:gd name="T14" fmla="*/ 2147483647 w 4320"/>
              <a:gd name="T15" fmla="*/ 2147483647 h 2072"/>
              <a:gd name="T16" fmla="*/ 2147483647 w 4320"/>
              <a:gd name="T17" fmla="*/ 2147483647 h 2072"/>
              <a:gd name="T18" fmla="*/ 2147483647 w 4320"/>
              <a:gd name="T19" fmla="*/ 2147483647 h 2072"/>
              <a:gd name="T20" fmla="*/ 2147483647 w 4320"/>
              <a:gd name="T21" fmla="*/ 2147483647 h 2072"/>
              <a:gd name="T22" fmla="*/ 2147483647 w 4320"/>
              <a:gd name="T23" fmla="*/ 2147483647 h 2072"/>
              <a:gd name="T24" fmla="*/ 2147483647 w 4320"/>
              <a:gd name="T25" fmla="*/ 2147483647 h 2072"/>
              <a:gd name="T26" fmla="*/ 2147483647 w 4320"/>
              <a:gd name="T27" fmla="*/ 2147483647 h 2072"/>
              <a:gd name="T28" fmla="*/ 2147483647 w 4320"/>
              <a:gd name="T29" fmla="*/ 2071568438 h 2072"/>
              <a:gd name="T30" fmla="*/ 2147483647 w 4320"/>
              <a:gd name="T31" fmla="*/ 2147483647 h 2072"/>
              <a:gd name="T32" fmla="*/ 2147483647 w 4320"/>
              <a:gd name="T33" fmla="*/ 1572577500 h 2072"/>
              <a:gd name="T34" fmla="*/ 2147483647 w 4320"/>
              <a:gd name="T35" fmla="*/ 1209675000 h 2072"/>
              <a:gd name="T36" fmla="*/ 2147483647 w 4320"/>
              <a:gd name="T37" fmla="*/ 725805000 h 2072"/>
              <a:gd name="T38" fmla="*/ 2147483647 w 4320"/>
              <a:gd name="T39" fmla="*/ 362902500 h 2072"/>
              <a:gd name="T40" fmla="*/ 2147483647 w 4320"/>
              <a:gd name="T41" fmla="*/ 0 h 20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2072">
                <a:moveTo>
                  <a:pt x="0" y="2016"/>
                </a:moveTo>
                <a:cubicBezTo>
                  <a:pt x="24" y="2044"/>
                  <a:pt x="48" y="2072"/>
                  <a:pt x="96" y="2064"/>
                </a:cubicBezTo>
                <a:cubicBezTo>
                  <a:pt x="144" y="2056"/>
                  <a:pt x="216" y="1984"/>
                  <a:pt x="288" y="1968"/>
                </a:cubicBezTo>
                <a:cubicBezTo>
                  <a:pt x="360" y="1952"/>
                  <a:pt x="456" y="1984"/>
                  <a:pt x="528" y="1968"/>
                </a:cubicBezTo>
                <a:cubicBezTo>
                  <a:pt x="600" y="1952"/>
                  <a:pt x="656" y="1880"/>
                  <a:pt x="720" y="1872"/>
                </a:cubicBezTo>
                <a:cubicBezTo>
                  <a:pt x="784" y="1864"/>
                  <a:pt x="816" y="1944"/>
                  <a:pt x="912" y="1920"/>
                </a:cubicBezTo>
                <a:cubicBezTo>
                  <a:pt x="1008" y="1896"/>
                  <a:pt x="1192" y="1752"/>
                  <a:pt x="1296" y="1728"/>
                </a:cubicBezTo>
                <a:cubicBezTo>
                  <a:pt x="1400" y="1704"/>
                  <a:pt x="1428" y="1847"/>
                  <a:pt x="1536" y="1776"/>
                </a:cubicBezTo>
                <a:cubicBezTo>
                  <a:pt x="1644" y="1705"/>
                  <a:pt x="1848" y="1334"/>
                  <a:pt x="1944" y="1302"/>
                </a:cubicBezTo>
                <a:cubicBezTo>
                  <a:pt x="2040" y="1270"/>
                  <a:pt x="2036" y="1561"/>
                  <a:pt x="2112" y="1584"/>
                </a:cubicBezTo>
                <a:cubicBezTo>
                  <a:pt x="2188" y="1607"/>
                  <a:pt x="2322" y="1545"/>
                  <a:pt x="2400" y="1440"/>
                </a:cubicBezTo>
                <a:cubicBezTo>
                  <a:pt x="2478" y="1335"/>
                  <a:pt x="2516" y="994"/>
                  <a:pt x="2580" y="954"/>
                </a:cubicBezTo>
                <a:cubicBezTo>
                  <a:pt x="2644" y="914"/>
                  <a:pt x="2694" y="1159"/>
                  <a:pt x="2784" y="1200"/>
                </a:cubicBezTo>
                <a:cubicBezTo>
                  <a:pt x="2874" y="1241"/>
                  <a:pt x="3038" y="1263"/>
                  <a:pt x="3120" y="1200"/>
                </a:cubicBezTo>
                <a:cubicBezTo>
                  <a:pt x="3202" y="1137"/>
                  <a:pt x="3204" y="878"/>
                  <a:pt x="3276" y="822"/>
                </a:cubicBezTo>
                <a:cubicBezTo>
                  <a:pt x="3348" y="766"/>
                  <a:pt x="3482" y="897"/>
                  <a:pt x="3552" y="864"/>
                </a:cubicBezTo>
                <a:cubicBezTo>
                  <a:pt x="3622" y="831"/>
                  <a:pt x="3632" y="688"/>
                  <a:pt x="3696" y="624"/>
                </a:cubicBezTo>
                <a:cubicBezTo>
                  <a:pt x="3760" y="560"/>
                  <a:pt x="3888" y="536"/>
                  <a:pt x="3936" y="480"/>
                </a:cubicBezTo>
                <a:cubicBezTo>
                  <a:pt x="3984" y="424"/>
                  <a:pt x="3944" y="344"/>
                  <a:pt x="3984" y="288"/>
                </a:cubicBezTo>
                <a:cubicBezTo>
                  <a:pt x="4024" y="232"/>
                  <a:pt x="4120" y="192"/>
                  <a:pt x="4176" y="144"/>
                </a:cubicBezTo>
                <a:cubicBezTo>
                  <a:pt x="4232" y="96"/>
                  <a:pt x="4296" y="24"/>
                  <a:pt x="4320"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295" name="Text Box 6"/>
              <p:cNvSpPr txBox="1">
                <a:spLocks noChangeArrowheads="1"/>
              </p:cNvSpPr>
              <p:nvPr/>
            </p:nvSpPr>
            <p:spPr bwMode="auto">
              <a:xfrm>
                <a:off x="3752563" y="5412944"/>
                <a:ext cx="2711576" cy="523220"/>
              </a:xfrm>
              <a:prstGeom prst="rect">
                <a:avLst/>
              </a:prstGeom>
              <a:noFill/>
              <a:ln>
                <a:noFill/>
              </a:ln>
              <a:effectLst/>
              <a:extLst>
                <a:ext uri="{909E8E84-426E-40DD-AFC4-6F175D3DCCD1}">
                  <a14:hiddenFill>
                    <a:solidFill>
                      <a:schemeClr val="accent1"/>
                    </a:solidFill>
                  </a14:hiddenFill>
                </a:ext>
                <a:ext uri="{91240B29-F687-4F45-9708-019B960494DF}">
                  <a14:hiddenLine w="76200">
                    <a:solidFill>
                      <a:srgbClr val="FF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dirty="0">
                    <a:latin typeface="+mn-lt"/>
                  </a:rPr>
                  <a:t>Problem size  </a:t>
                </a:r>
                <a14:m>
                  <m:oMath xmlns:m="http://schemas.openxmlformats.org/officeDocument/2006/math">
                    <m:r>
                      <a:rPr lang="en-US" altLang="en-US" sz="2800" b="1" i="1" dirty="0" smtClean="0">
                        <a:solidFill>
                          <a:srgbClr val="0066CC"/>
                        </a:solidFill>
                        <a:latin typeface="Cambria Math" panose="02040503050406030204" pitchFamily="18" charset="0"/>
                      </a:rPr>
                      <m:t>𝒏</m:t>
                    </m:r>
                  </m:oMath>
                </a14:m>
                <a:r>
                  <a:rPr lang="en-US" altLang="en-US" sz="2800" dirty="0">
                    <a:latin typeface="+mn-lt"/>
                  </a:rPr>
                  <a:t>   </a:t>
                </a:r>
              </a:p>
            </p:txBody>
          </p:sp>
        </mc:Choice>
        <mc:Fallback xmlns="">
          <p:sp>
            <p:nvSpPr>
              <p:cNvPr id="12295" name="Text Box 6"/>
              <p:cNvSpPr txBox="1">
                <a:spLocks noRot="1" noChangeAspect="1" noMove="1" noResize="1" noEditPoints="1" noAdjustHandles="1" noChangeArrowheads="1" noChangeShapeType="1" noTextEdit="1"/>
              </p:cNvSpPr>
              <p:nvPr/>
            </p:nvSpPr>
            <p:spPr bwMode="auto">
              <a:xfrm>
                <a:off x="3752563" y="5412944"/>
                <a:ext cx="2711576" cy="523220"/>
              </a:xfrm>
              <a:prstGeom prst="rect">
                <a:avLst/>
              </a:prstGeom>
              <a:blipFill>
                <a:blip r:embed="rId3"/>
                <a:stretch>
                  <a:fillRect l="-4730" t="-11628" b="-325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296" name="Text Box 7"/>
          <p:cNvSpPr txBox="1">
            <a:spLocks noChangeArrowheads="1"/>
          </p:cNvSpPr>
          <p:nvPr/>
        </p:nvSpPr>
        <p:spPr bwMode="auto">
          <a:xfrm rot="-5439792">
            <a:off x="1212786" y="3212203"/>
            <a:ext cx="906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a:latin typeface="+mn-lt"/>
              </a:rPr>
              <a:t>Time</a:t>
            </a:r>
          </a:p>
        </p:txBody>
      </p:sp>
      <p:sp>
        <p:nvSpPr>
          <p:cNvPr id="12297" name="Freeform 9"/>
          <p:cNvSpPr>
            <a:spLocks/>
          </p:cNvSpPr>
          <p:nvPr/>
        </p:nvSpPr>
        <p:spPr bwMode="auto">
          <a:xfrm>
            <a:off x="2158712" y="690130"/>
            <a:ext cx="7010400" cy="4114800"/>
          </a:xfrm>
          <a:custGeom>
            <a:avLst/>
            <a:gdLst>
              <a:gd name="T0" fmla="*/ 0 w 4416"/>
              <a:gd name="T1" fmla="*/ 2147483647 h 2592"/>
              <a:gd name="T2" fmla="*/ 2147483647 w 4416"/>
              <a:gd name="T3" fmla="*/ 2147483647 h 2592"/>
              <a:gd name="T4" fmla="*/ 2147483647 w 4416"/>
              <a:gd name="T5" fmla="*/ 0 h 2592"/>
              <a:gd name="T6" fmla="*/ 0 60000 65536"/>
              <a:gd name="T7" fmla="*/ 0 60000 65536"/>
              <a:gd name="T8" fmla="*/ 0 60000 65536"/>
            </a:gdLst>
            <a:ahLst/>
            <a:cxnLst>
              <a:cxn ang="T6">
                <a:pos x="T0" y="T1"/>
              </a:cxn>
              <a:cxn ang="T7">
                <a:pos x="T2" y="T3"/>
              </a:cxn>
              <a:cxn ang="T8">
                <a:pos x="T4" y="T5"/>
              </a:cxn>
            </a:cxnLst>
            <a:rect l="0" t="0" r="r" b="b"/>
            <a:pathLst>
              <a:path w="4416" h="2592">
                <a:moveTo>
                  <a:pt x="0" y="2592"/>
                </a:moveTo>
                <a:cubicBezTo>
                  <a:pt x="1048" y="2232"/>
                  <a:pt x="2096" y="1872"/>
                  <a:pt x="2832" y="1440"/>
                </a:cubicBezTo>
                <a:cubicBezTo>
                  <a:pt x="3568" y="1008"/>
                  <a:pt x="4152" y="240"/>
                  <a:pt x="4416" y="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10"/>
          <p:cNvSpPr>
            <a:spLocks/>
          </p:cNvSpPr>
          <p:nvPr/>
        </p:nvSpPr>
        <p:spPr bwMode="auto">
          <a:xfrm>
            <a:off x="2155537" y="588530"/>
            <a:ext cx="8013700" cy="4254500"/>
          </a:xfrm>
          <a:custGeom>
            <a:avLst/>
            <a:gdLst>
              <a:gd name="T0" fmla="*/ 0 w 5048"/>
              <a:gd name="T1" fmla="*/ 2147483647 h 2680"/>
              <a:gd name="T2" fmla="*/ 2147483647 w 5048"/>
              <a:gd name="T3" fmla="*/ 2147483647 h 2680"/>
              <a:gd name="T4" fmla="*/ 2147483647 w 5048"/>
              <a:gd name="T5" fmla="*/ 826611250 h 2680"/>
              <a:gd name="T6" fmla="*/ 2147483647 w 5048"/>
              <a:gd name="T7" fmla="*/ 100806250 h 2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8" h="2680">
                <a:moveTo>
                  <a:pt x="0" y="2680"/>
                </a:moveTo>
                <a:cubicBezTo>
                  <a:pt x="1048" y="2540"/>
                  <a:pt x="2096" y="2400"/>
                  <a:pt x="2880" y="2008"/>
                </a:cubicBezTo>
                <a:cubicBezTo>
                  <a:pt x="3664" y="1616"/>
                  <a:pt x="4360" y="656"/>
                  <a:pt x="4704" y="328"/>
                </a:cubicBezTo>
                <a:cubicBezTo>
                  <a:pt x="5048" y="0"/>
                  <a:pt x="4996" y="20"/>
                  <a:pt x="4944" y="4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299" name="Text Box 8"/>
              <p:cNvSpPr txBox="1">
                <a:spLocks noChangeArrowheads="1"/>
              </p:cNvSpPr>
              <p:nvPr/>
            </p:nvSpPr>
            <p:spPr bwMode="auto">
              <a:xfrm>
                <a:off x="9162762" y="1602943"/>
                <a:ext cx="1061509" cy="523220"/>
              </a:xfrm>
              <a:prstGeom prst="rect">
                <a:avLst/>
              </a:prstGeom>
              <a:noFill/>
              <a:ln>
                <a:noFill/>
              </a:ln>
              <a:effectLst/>
              <a:extLst>
                <a:ext uri="{909E8E84-426E-40DD-AFC4-6F175D3DCCD1}">
                  <a14:hiddenFill>
                    <a:solidFill>
                      <a:schemeClr val="accent1"/>
                    </a:solidFill>
                  </a14:hiddenFill>
                </a:ext>
                <a:ext uri="{91240B29-F687-4F45-9708-019B960494DF}">
                  <a14:hiddenLine w="76200">
                    <a:solidFill>
                      <a:srgbClr val="FF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sz="2800" b="1" i="1" dirty="0" smtClean="0">
                          <a:solidFill>
                            <a:srgbClr val="0066CC"/>
                          </a:solidFill>
                          <a:latin typeface="Cambria Math" panose="02040503050406030204" pitchFamily="18" charset="0"/>
                        </a:rPr>
                        <m:t>𝑻</m:t>
                      </m:r>
                      <m:r>
                        <a:rPr lang="en-US" altLang="en-US" sz="2800" i="1" dirty="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𝒏</m:t>
                      </m:r>
                      <m:r>
                        <a:rPr lang="en-US" altLang="en-US" sz="2800" i="1" dirty="0">
                          <a:solidFill>
                            <a:srgbClr val="0066CC"/>
                          </a:solidFill>
                          <a:latin typeface="Cambria Math" panose="02040503050406030204" pitchFamily="18" charset="0"/>
                        </a:rPr>
                        <m:t>)</m:t>
                      </m:r>
                    </m:oMath>
                  </m:oMathPara>
                </a14:m>
                <a:endParaRPr lang="en-US" altLang="en-US" sz="2800" dirty="0">
                  <a:solidFill>
                    <a:srgbClr val="0066CC"/>
                  </a:solidFill>
                  <a:latin typeface="+mn-lt"/>
                </a:endParaRPr>
              </a:p>
            </p:txBody>
          </p:sp>
        </mc:Choice>
        <mc:Fallback xmlns="">
          <p:sp>
            <p:nvSpPr>
              <p:cNvPr id="12299" name="Text Box 8"/>
              <p:cNvSpPr txBox="1">
                <a:spLocks noRot="1" noChangeAspect="1" noMove="1" noResize="1" noEditPoints="1" noAdjustHandles="1" noChangeArrowheads="1" noChangeShapeType="1" noTextEdit="1"/>
              </p:cNvSpPr>
              <p:nvPr/>
            </p:nvSpPr>
            <p:spPr bwMode="auto">
              <a:xfrm>
                <a:off x="9162762" y="1602943"/>
                <a:ext cx="1061509" cy="52322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6956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a:t>O-notation etc</a:t>
            </a:r>
          </a:p>
        </p:txBody>
      </p:sp>
      <mc:AlternateContent xmlns:mc="http://schemas.openxmlformats.org/markup-compatibility/2006">
        <mc:Choice xmlns:a14="http://schemas.microsoft.com/office/drawing/2010/main" Requires="a14">
          <p:sp>
            <p:nvSpPr>
              <p:cNvPr id="11268" name="Rectangle 3"/>
              <p:cNvSpPr>
                <a:spLocks noGrp="1" noChangeArrowheads="1"/>
              </p:cNvSpPr>
              <p:nvPr>
                <p:ph idx="1"/>
              </p:nvPr>
            </p:nvSpPr>
            <p:spPr>
              <a:xfrm>
                <a:off x="628649" y="1462642"/>
                <a:ext cx="10325677" cy="5200045"/>
              </a:xfrm>
            </p:spPr>
            <p:txBody>
              <a:bodyPr>
                <a:noAutofit/>
              </a:bodyPr>
              <a:lstStyle/>
              <a:p>
                <a:pPr eaLnBrk="1" hangingPunct="1"/>
                <a:r>
                  <a:rPr lang="en-US" altLang="en-US" sz="2800" dirty="0"/>
                  <a:t>Given two positive functions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and </a:t>
                </a:r>
                <a14:m>
                  <m:oMath xmlns:m="http://schemas.openxmlformats.org/officeDocument/2006/math">
                    <m:r>
                      <a:rPr lang="en-US" altLang="en-US" sz="2800" b="1" i="1" dirty="0" smtClean="0">
                        <a:solidFill>
                          <a:srgbClr val="0066CC"/>
                        </a:solidFill>
                        <a:latin typeface="Cambria Math" panose="02040503050406030204" pitchFamily="18" charset="0"/>
                      </a:rPr>
                      <m:t>𝒈</m:t>
                    </m:r>
                  </m:oMath>
                </a14:m>
                <a:endParaRPr lang="en-US" altLang="en-US" sz="2800" b="1" dirty="0">
                  <a:solidFill>
                    <a:srgbClr val="0066CC"/>
                  </a:solidFill>
                </a:endParaRPr>
              </a:p>
              <a:p>
                <a:pPr lvl="1" eaLnBrk="1" hangingPunct="1"/>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r>
                  <a:rPr lang="en-US" altLang="en-US" sz="2400" dirty="0"/>
                  <a:t> is </a:t>
                </a:r>
                <a14:m>
                  <m:oMath xmlns:m="http://schemas.openxmlformats.org/officeDocument/2006/math">
                    <m:r>
                      <a:rPr lang="en-US" altLang="en-US" sz="2400" b="1" i="1" dirty="0" smtClean="0">
                        <a:solidFill>
                          <a:srgbClr val="C00000"/>
                        </a:solidFill>
                        <a:latin typeface="Cambria Math" panose="02040503050406030204" pitchFamily="18" charset="0"/>
                      </a:rPr>
                      <m:t>𝑶</m:t>
                    </m:r>
                    <m:r>
                      <a:rPr lang="en-US" altLang="en-US" sz="2400" b="1" i="1" dirty="0" smtClean="0">
                        <a:solidFill>
                          <a:srgbClr val="C00000"/>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𝒈</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r>
                      <a:rPr lang="en-US" altLang="en-US" sz="2400" i="1" dirty="0" smtClean="0">
                        <a:latin typeface="Cambria Math" panose="02040503050406030204" pitchFamily="18" charset="0"/>
                      </a:rPr>
                      <m:t>  </m:t>
                    </m:r>
                  </m:oMath>
                </a14:m>
                <a:r>
                  <a:rPr lang="en-US" altLang="en-US" sz="2400" dirty="0" err="1"/>
                  <a:t>iff</a:t>
                </a:r>
                <a:r>
                  <a:rPr lang="en-US" altLang="en-US" sz="2400" dirty="0"/>
                  <a:t> there is a constant </a:t>
                </a:r>
                <a14:m>
                  <m:oMath xmlns:m="http://schemas.openxmlformats.org/officeDocument/2006/math">
                    <m:r>
                      <a:rPr lang="en-US" altLang="en-US" sz="2400" b="1" i="1" dirty="0" smtClean="0">
                        <a:solidFill>
                          <a:srgbClr val="0066CC"/>
                        </a:solidFill>
                        <a:latin typeface="Cambria Math" panose="02040503050406030204" pitchFamily="18" charset="0"/>
                      </a:rPr>
                      <m:t>𝒄</m:t>
                    </m:r>
                    <m:r>
                      <a:rPr lang="en-US" altLang="en-US" sz="2400" b="0" i="1" dirty="0" smtClean="0">
                        <a:solidFill>
                          <a:srgbClr val="0066CC"/>
                        </a:solidFill>
                        <a:latin typeface="Cambria Math" panose="02040503050406030204" pitchFamily="18" charset="0"/>
                      </a:rPr>
                      <m:t> </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𝟎</m:t>
                    </m:r>
                  </m:oMath>
                </a14:m>
                <a:r>
                  <a:rPr lang="en-US" altLang="en-US" sz="2400" dirty="0"/>
                  <a:t>                                                          				      so that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t> is eventually always </a:t>
                </a:r>
                <a14:m>
                  <m:oMath xmlns:m="http://schemas.openxmlformats.org/officeDocument/2006/math">
                    <m:r>
                      <a:rPr lang="en-US" altLang="en-US" sz="2400" b="1" i="1" dirty="0" smtClean="0">
                        <a:solidFill>
                          <a:srgbClr val="C00000"/>
                        </a:solidFill>
                        <a:latin typeface="Cambria Math" panose="02040503050406030204" pitchFamily="18" charset="0"/>
                        <a:sym typeface="Symbol" panose="05050102010706020507" pitchFamily="18" charset="2"/>
                      </a:rPr>
                      <m:t></m:t>
                    </m:r>
                    <m:r>
                      <a:rPr lang="en-US" altLang="en-US" sz="2400" i="1" dirty="0">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endParaRPr lang="en-US" altLang="en-US" sz="2400" b="1" dirty="0">
                  <a:solidFill>
                    <a:srgbClr val="0066CC"/>
                  </a:solidFill>
                </a:endParaRPr>
              </a:p>
              <a:p>
                <a:pPr lvl="1" eaLnBrk="1" hangingPunct="1"/>
                <a:endParaRPr lang="en-US" altLang="en-US" sz="100" b="1" dirty="0">
                  <a:solidFill>
                    <a:srgbClr val="0066CC"/>
                  </a:solidFill>
                </a:endParaRPr>
              </a:p>
              <a:p>
                <a:pPr lvl="1"/>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t> is </a:t>
                </a:r>
                <a14:m>
                  <m:oMath xmlns:m="http://schemas.openxmlformats.org/officeDocument/2006/math">
                    <m:r>
                      <a:rPr lang="en-US" altLang="en-US" sz="2400" b="1" i="1" dirty="0" smtClean="0">
                        <a:solidFill>
                          <a:srgbClr val="C00000"/>
                        </a:solidFill>
                        <a:latin typeface="Cambria Math" panose="02040503050406030204" pitchFamily="18" charset="0"/>
                      </a:rPr>
                      <m:t>𝒐</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the ratio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i="1" dirty="0">
                        <a:solidFill>
                          <a:srgbClr val="0066CC"/>
                        </a:solidFill>
                        <a:latin typeface="Cambria Math" panose="02040503050406030204" pitchFamily="18" charset="0"/>
                      </a:rPr>
                      <m:t>) </m:t>
                    </m:r>
                  </m:oMath>
                </a14:m>
                <a:r>
                  <a:rPr lang="en-US" altLang="en-US" sz="2400" dirty="0"/>
                  <a:t>goes to </a:t>
                </a:r>
                <a14:m>
                  <m:oMath xmlns:m="http://schemas.openxmlformats.org/officeDocument/2006/math">
                    <m:r>
                      <a:rPr lang="en-US" altLang="en-US" sz="2400" b="1" i="1" dirty="0" smtClean="0">
                        <a:solidFill>
                          <a:srgbClr val="0066CC"/>
                        </a:solidFill>
                        <a:latin typeface="Cambria Math" panose="02040503050406030204" pitchFamily="18" charset="0"/>
                      </a:rPr>
                      <m:t>𝟎</m:t>
                    </m:r>
                  </m:oMath>
                </a14:m>
                <a:r>
                  <a:rPr lang="en-US" altLang="en-US" sz="2400" dirty="0"/>
                  <a:t> as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r>
                  <a:rPr lang="en-US" altLang="en-US" sz="2400" dirty="0"/>
                  <a:t> gets large</a:t>
                </a:r>
              </a:p>
              <a:p>
                <a:pPr lvl="1"/>
                <a:endParaRPr lang="en-US" altLang="en-US" sz="700" dirty="0"/>
              </a:p>
              <a:p>
                <a:pPr lvl="1"/>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i="0" dirty="0" smtClean="0">
                        <a:solidFill>
                          <a:srgbClr val="C00000"/>
                        </a:solidFill>
                        <a:latin typeface="Cambria Math" panose="02040503050406030204" pitchFamily="18" charset="0"/>
                      </a:rPr>
                      <m:t>𝛀</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there is a constant </a:t>
                </a:r>
                <a14:m>
                  <m:oMath xmlns:m="http://schemas.openxmlformats.org/officeDocument/2006/math">
                    <m:r>
                      <a:rPr lang="en-US" altLang="en-US" sz="2400" b="1" i="1" smtClean="0">
                        <a:solidFill>
                          <a:srgbClr val="0066CC"/>
                        </a:solidFill>
                        <a:latin typeface="Cambria Math" panose="02040503050406030204" pitchFamily="18" charset="0"/>
                      </a:rPr>
                      <m:t>𝜺</m:t>
                    </m:r>
                    <m:r>
                      <a:rPr lang="en-US" altLang="en-US" sz="2400" b="1" i="1" smtClean="0">
                        <a:solidFill>
                          <a:srgbClr val="0066CC"/>
                        </a:solidFill>
                        <a:latin typeface="Cambria Math" panose="02040503050406030204" pitchFamily="18" charset="0"/>
                      </a:rPr>
                      <m:t>&gt;</m:t>
                    </m:r>
                    <m:r>
                      <a:rPr lang="en-US" altLang="en-US" sz="2400" b="1" i="1" smtClean="0">
                        <a:solidFill>
                          <a:srgbClr val="0066CC"/>
                        </a:solidFill>
                        <a:latin typeface="Cambria Math" panose="02040503050406030204" pitchFamily="18" charset="0"/>
                      </a:rPr>
                      <m:t>𝟎</m:t>
                    </m:r>
                  </m:oMath>
                </a14:m>
                <a:r>
                  <a:rPr lang="en-US" altLang="en-US" sz="2400" dirty="0">
                    <a:solidFill>
                      <a:srgbClr val="0066CC"/>
                    </a:solidFill>
                  </a:rPr>
                  <a:t> </a:t>
                </a:r>
                <a:r>
                  <a:rPr lang="en-US" altLang="en-US" sz="2400" dirty="0"/>
                  <a:t>so that</a:t>
                </a:r>
                <a:r>
                  <a:rPr lang="en-US" altLang="en-US" sz="2400" b="1" dirty="0">
                    <a:solidFill>
                      <a:srgbClr val="0066CC"/>
                    </a:solidFill>
                  </a:rPr>
                  <a:t> </a:t>
                </a:r>
                <a14:m>
                  <m:oMath xmlns:m="http://schemas.openxmlformats.org/officeDocument/2006/math">
                    <m:r>
                      <a:rPr lang="en-US" altLang="en-US" sz="2400" b="1" i="1" smtClean="0">
                        <a:solidFill>
                          <a:srgbClr val="0066CC"/>
                        </a:solidFill>
                        <a:latin typeface="Cambria Math" panose="02040503050406030204" pitchFamily="18" charset="0"/>
                      </a:rPr>
                      <m:t>𝒇</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𝒏</m:t>
                        </m:r>
                      </m:e>
                    </m:d>
                    <m:r>
                      <a:rPr lang="en-US" altLang="en-US" sz="2400" b="1" i="1" smtClean="0">
                        <a:solidFill>
                          <a:srgbClr val="C00000"/>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𝜺</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𝒈</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𝒏</m:t>
                    </m:r>
                    <m:r>
                      <a:rPr lang="en-US" altLang="en-US" sz="2400" b="1" i="1" smtClean="0">
                        <a:solidFill>
                          <a:srgbClr val="0066CC"/>
                        </a:solidFill>
                        <a:latin typeface="Cambria Math" panose="02040503050406030204" pitchFamily="18" charset="0"/>
                      </a:rPr>
                      <m:t>)</m:t>
                    </m:r>
                  </m:oMath>
                </a14:m>
                <a:r>
                  <a:rPr lang="en-US" altLang="en-US" sz="2400" dirty="0">
                    <a:solidFill>
                      <a:srgbClr val="0066CC"/>
                    </a:solidFill>
                  </a:rPr>
                  <a:t> </a:t>
                </a:r>
                <a:r>
                  <a:rPr lang="en-US" altLang="en-US" sz="2400" dirty="0"/>
                  <a:t>for 								infinitely many values of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endParaRPr lang="en-US" altLang="en-US" sz="2400" b="1" dirty="0">
                  <a:solidFill>
                    <a:srgbClr val="0066CC"/>
                  </a:solidFill>
                </a:endParaRPr>
              </a:p>
              <a:p>
                <a:pPr lvl="2"/>
                <a:endParaRPr lang="en-US" altLang="en-US" sz="700" b="1" dirty="0">
                  <a:solidFill>
                    <a:srgbClr val="0066CC"/>
                  </a:solidFill>
                </a:endParaRPr>
              </a:p>
              <a:p>
                <a:pPr lvl="1"/>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i="0" dirty="0" smtClean="0">
                        <a:solidFill>
                          <a:srgbClr val="C00000"/>
                        </a:solidFill>
                        <a:latin typeface="Cambria Math" panose="02040503050406030204" pitchFamily="18" charset="0"/>
                      </a:rPr>
                      <m:t>𝚯</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i="1" dirty="0">
                        <a:solidFill>
                          <a:srgbClr val="C00000"/>
                        </a:solidFill>
                        <a:latin typeface="Cambria Math" panose="02040503050406030204" pitchFamily="18" charset="0"/>
                      </a:rPr>
                      <m:t>𝑶</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a:t>and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dirty="0">
                        <a:solidFill>
                          <a:srgbClr val="C00000"/>
                        </a:solidFill>
                        <a:latin typeface="Cambria Math" panose="02040503050406030204" pitchFamily="18" charset="0"/>
                      </a:rPr>
                      <m:t>𝛀</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endParaRPr lang="en-US" altLang="en-US" sz="2400" b="1" dirty="0">
                  <a:solidFill>
                    <a:srgbClr val="0033CC"/>
                  </a:solidFill>
                </a:endParaRPr>
              </a:p>
            </p:txBody>
          </p:sp>
        </mc:Choice>
        <mc:Fallback>
          <p:sp>
            <p:nvSpPr>
              <p:cNvPr id="11268" name="Rectangle 3"/>
              <p:cNvSpPr>
                <a:spLocks noGrp="1" noRot="1" noChangeAspect="1" noMove="1" noResize="1" noEditPoints="1" noAdjustHandles="1" noChangeArrowheads="1" noChangeShapeType="1" noTextEdit="1"/>
              </p:cNvSpPr>
              <p:nvPr>
                <p:ph idx="1"/>
              </p:nvPr>
            </p:nvSpPr>
            <p:spPr>
              <a:xfrm>
                <a:off x="628649" y="1462642"/>
                <a:ext cx="10325677" cy="5200045"/>
              </a:xfrm>
              <a:blipFill>
                <a:blip r:embed="rId3"/>
                <a:stretch>
                  <a:fillRect l="-1063" t="-1993"/>
                </a:stretch>
              </a:blipFill>
            </p:spPr>
            <p:txBody>
              <a:bodyPr/>
              <a:lstStyle/>
              <a:p>
                <a:r>
                  <a:rPr lang="en-US">
                    <a:noFill/>
                  </a:rPr>
                  <a:t> </a:t>
                </a:r>
              </a:p>
            </p:txBody>
          </p:sp>
        </mc:Fallback>
      </mc:AlternateContent>
      <p:sp>
        <p:nvSpPr>
          <p:cNvPr id="1126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AC394341-05C0-4E87-B9CC-9B6EC9C352B0}" type="slidenum">
              <a:rPr lang="en-US" altLang="en-US" sz="1400">
                <a:latin typeface="+mn-lt"/>
              </a:rPr>
              <a:pPr/>
              <a:t>38</a:t>
            </a:fld>
            <a:endParaRPr lang="en-US" altLang="en-US" sz="1400" dirty="0">
              <a:latin typeface="+mn-lt"/>
            </a:endParaRPr>
          </a:p>
        </p:txBody>
      </p:sp>
      <mc:AlternateContent xmlns:mc="http://schemas.openxmlformats.org/markup-compatibility/2006" xmlns:a14="http://schemas.microsoft.com/office/drawing/2010/main">
        <mc:Choice Requires="a14">
          <p:sp>
            <p:nvSpPr>
              <p:cNvPr id="11269" name="Text Box 4"/>
              <p:cNvSpPr txBox="1">
                <a:spLocks noChangeArrowheads="1"/>
              </p:cNvSpPr>
              <p:nvPr/>
            </p:nvSpPr>
            <p:spPr bwMode="auto">
              <a:xfrm>
                <a:off x="1172519" y="5093774"/>
                <a:ext cx="9581662"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dirty="0"/>
                  <a:t>Note: The definition of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latin typeface="Calibri" panose="020F0502020204030204"/>
                  </a:rPr>
                  <a:t> is </a:t>
                </a:r>
                <a14:m>
                  <m:oMath xmlns:m="http://schemas.openxmlformats.org/officeDocument/2006/math">
                    <m:r>
                      <a:rPr lang="en-US" altLang="en-US" sz="2400" b="1" dirty="0">
                        <a:solidFill>
                          <a:srgbClr val="C00000"/>
                        </a:solidFill>
                        <a:latin typeface="Cambria Math" panose="02040503050406030204" pitchFamily="18" charset="0"/>
                      </a:rPr>
                      <m:t>𝛀</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dirty="0"/>
                  <a:t> is the same as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latin typeface="Calibri" panose="020F0502020204030204"/>
                  </a:rPr>
                  <a:t> is </a:t>
                </a:r>
                <a:r>
                  <a:rPr lang="en-US" altLang="en-US" sz="2400" b="1" dirty="0">
                    <a:solidFill>
                      <a:prstClr val="black"/>
                    </a:solidFill>
                    <a:latin typeface="Calibri" panose="020F0502020204030204"/>
                  </a:rPr>
                  <a:t>not</a:t>
                </a:r>
                <a:r>
                  <a:rPr lang="en-US" altLang="en-US" sz="2400" dirty="0">
                    <a:solidFill>
                      <a:prstClr val="black"/>
                    </a:solidFill>
                    <a:latin typeface="Calibri" panose="020F0502020204030204"/>
                  </a:rPr>
                  <a:t> </a:t>
                </a:r>
                <a14:m>
                  <m:oMath xmlns:m="http://schemas.openxmlformats.org/officeDocument/2006/math">
                    <m:r>
                      <a:rPr lang="en-US" altLang="en-US" sz="2400" b="1" i="1" dirty="0">
                        <a:solidFill>
                          <a:srgbClr val="C00000"/>
                        </a:solidFill>
                        <a:latin typeface="Cambria Math" panose="02040503050406030204" pitchFamily="18" charset="0"/>
                      </a:rPr>
                      <m:t>𝒐</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dirty="0"/>
                  <a:t>”</a:t>
                </a:r>
                <a:r>
                  <a:rPr lang="en-US" altLang="en-US" b="1" dirty="0"/>
                  <a:t> </a:t>
                </a:r>
                <a:endParaRPr lang="en-US" altLang="en-US" dirty="0">
                  <a:solidFill>
                    <a:schemeClr val="accent2"/>
                  </a:solidFill>
                </a:endParaRPr>
              </a:p>
            </p:txBody>
          </p:sp>
        </mc:Choice>
        <mc:Fallback xmlns="">
          <p:sp>
            <p:nvSpPr>
              <p:cNvPr id="11269" name="Text Box 4"/>
              <p:cNvSpPr txBox="1">
                <a:spLocks noRot="1" noChangeAspect="1" noMove="1" noResize="1" noEditPoints="1" noAdjustHandles="1" noChangeArrowheads="1" noChangeShapeType="1" noTextEdit="1"/>
              </p:cNvSpPr>
              <p:nvPr/>
            </p:nvSpPr>
            <p:spPr bwMode="auto">
              <a:xfrm>
                <a:off x="1172519" y="5093774"/>
                <a:ext cx="9581662" cy="461665"/>
              </a:xfrm>
              <a:prstGeom prst="rect">
                <a:avLst/>
              </a:prstGeom>
              <a:blipFill>
                <a:blip r:embed="rId4"/>
                <a:stretch>
                  <a:fillRect l="-636" t="-10667" b="-3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4802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32262" y="365125"/>
            <a:ext cx="11130742" cy="1325563"/>
          </a:xfrm>
        </p:spPr>
        <p:txBody>
          <a:bodyPr>
            <a:normAutofit/>
          </a:bodyPr>
          <a:lstStyle/>
          <a:p>
            <a:pPr eaLnBrk="1" hangingPunct="1"/>
            <a:r>
              <a:rPr lang="en-US" altLang="en-US" sz="3500" dirty="0"/>
              <a:t>Variant:  “Stable Roommate” Problem (one set rather than 2)</a:t>
            </a:r>
          </a:p>
        </p:txBody>
      </p:sp>
      <mc:AlternateContent xmlns:mc="http://schemas.openxmlformats.org/markup-compatibility/2006" xmlns:a14="http://schemas.microsoft.com/office/drawing/2010/main">
        <mc:Choice Requires="a14">
          <p:sp>
            <p:nvSpPr>
              <p:cNvPr id="424963" name="Rectangle 3"/>
              <p:cNvSpPr>
                <a:spLocks noGrp="1" noChangeArrowheads="1"/>
              </p:cNvSpPr>
              <p:nvPr>
                <p:ph type="body" idx="1"/>
              </p:nvPr>
            </p:nvSpPr>
            <p:spPr>
              <a:xfrm>
                <a:off x="628650" y="1695399"/>
                <a:ext cx="8879492" cy="5200045"/>
              </a:xfrm>
            </p:spPr>
            <p:txBody>
              <a:bodyPr/>
              <a:lstStyle/>
              <a:p>
                <a:pPr marL="0" indent="0" eaLnBrk="1" hangingPunct="1">
                  <a:lnSpc>
                    <a:spcPct val="80000"/>
                  </a:lnSpc>
                  <a:buNone/>
                </a:pPr>
                <a:r>
                  <a:rPr lang="en-US" altLang="en-US" sz="2000" b="1" dirty="0">
                    <a:solidFill>
                      <a:srgbClr val="695082"/>
                    </a:solidFill>
                  </a:rPr>
                  <a:t>Q.</a:t>
                </a:r>
                <a:r>
                  <a:rPr lang="en-US" altLang="en-US" sz="2000" dirty="0"/>
                  <a:t>  Do stable matchings always exist?</a:t>
                </a:r>
              </a:p>
              <a:p>
                <a:pPr marL="0" indent="0" eaLnBrk="1" hangingPunct="1">
                  <a:lnSpc>
                    <a:spcPct val="100000"/>
                  </a:lnSpc>
                  <a:buNone/>
                </a:pPr>
                <a:r>
                  <a:rPr lang="en-US" altLang="en-US" sz="2000" b="1" dirty="0">
                    <a:solidFill>
                      <a:srgbClr val="695082"/>
                    </a:solidFill>
                  </a:rPr>
                  <a:t>A.</a:t>
                </a:r>
                <a:r>
                  <a:rPr lang="en-US" altLang="en-US" sz="2000" dirty="0">
                    <a:solidFill>
                      <a:schemeClr val="accent2"/>
                    </a:solidFill>
                  </a:rPr>
                  <a:t> </a:t>
                </a:r>
                <a:r>
                  <a:rPr lang="en-US" altLang="en-US" sz="2000" dirty="0"/>
                  <a:t> Not exactly obvious…</a:t>
                </a:r>
              </a:p>
              <a:p>
                <a:pPr eaLnBrk="1" hangingPunct="1">
                  <a:lnSpc>
                    <a:spcPct val="80000"/>
                  </a:lnSpc>
                </a:pPr>
                <a:endParaRPr lang="en-US" altLang="en-US" sz="2000" dirty="0"/>
              </a:p>
              <a:p>
                <a:pPr marL="0" indent="0" eaLnBrk="1" hangingPunct="1">
                  <a:lnSpc>
                    <a:spcPct val="100000"/>
                  </a:lnSpc>
                  <a:buNone/>
                </a:pPr>
                <a:r>
                  <a:rPr lang="en-US" altLang="en-US" sz="2000" b="1" dirty="0">
                    <a:solidFill>
                      <a:srgbClr val="695082"/>
                    </a:solidFill>
                  </a:rPr>
                  <a:t>Stable roommate problem</a:t>
                </a:r>
                <a:r>
                  <a:rPr lang="en-US" altLang="en-US" sz="2000" dirty="0">
                    <a:solidFill>
                      <a:schemeClr val="accent2"/>
                    </a:solidFill>
                  </a:rPr>
                  <a:t>:</a:t>
                </a:r>
              </a:p>
              <a:p>
                <a:pPr lvl="1" eaLnBrk="1" hangingPunct="1">
                  <a:lnSpc>
                    <a:spcPct val="100000"/>
                  </a:lnSpc>
                </a:pPr>
                <a14:m>
                  <m:oMath xmlns:m="http://schemas.openxmlformats.org/officeDocument/2006/math">
                    <m:r>
                      <a:rPr lang="en-US" altLang="en-US" sz="1800" b="1" i="1" dirty="0" smtClean="0">
                        <a:solidFill>
                          <a:srgbClr val="0066CC"/>
                        </a:solidFill>
                        <a:latin typeface="Cambria Math" panose="02040503050406030204" pitchFamily="18" charset="0"/>
                      </a:rPr>
                      <m:t>𝟐</m:t>
                    </m:r>
                    <m:r>
                      <a:rPr lang="en-US" altLang="en-US" sz="1800" b="1" i="1" dirty="0" smtClean="0">
                        <a:solidFill>
                          <a:srgbClr val="0066CC"/>
                        </a:solidFill>
                        <a:latin typeface="Cambria Math" panose="02040503050406030204" pitchFamily="18" charset="0"/>
                      </a:rPr>
                      <m:t>𝒏</m:t>
                    </m:r>
                  </m:oMath>
                </a14:m>
                <a:r>
                  <a:rPr lang="en-US" altLang="en-US" sz="1800" dirty="0"/>
                  <a:t> people; each person ranks others from </a:t>
                </a:r>
                <a14:m>
                  <m:oMath xmlns:m="http://schemas.openxmlformats.org/officeDocument/2006/math">
                    <m:r>
                      <a:rPr lang="en-US" altLang="en-US" sz="1800" b="1" i="1" dirty="0" smtClean="0">
                        <a:solidFill>
                          <a:srgbClr val="0066CC"/>
                        </a:solidFill>
                        <a:latin typeface="Cambria Math" panose="02040503050406030204" pitchFamily="18" charset="0"/>
                      </a:rPr>
                      <m:t>𝟏</m:t>
                    </m:r>
                  </m:oMath>
                </a14:m>
                <a:r>
                  <a:rPr lang="en-US" altLang="en-US" sz="1800" dirty="0"/>
                  <a:t> to </a:t>
                </a:r>
                <a14:m>
                  <m:oMath xmlns:m="http://schemas.openxmlformats.org/officeDocument/2006/math">
                    <m:r>
                      <a:rPr lang="en-US" altLang="en-US" sz="1800" b="1" i="1" dirty="0" smtClean="0">
                        <a:solidFill>
                          <a:srgbClr val="0066CC"/>
                        </a:solidFill>
                        <a:latin typeface="Cambria Math" panose="02040503050406030204" pitchFamily="18" charset="0"/>
                      </a:rPr>
                      <m:t>𝟐</m:t>
                    </m:r>
                    <m:r>
                      <a:rPr lang="en-US" altLang="en-US" sz="1800" b="1" i="1" dirty="0" smtClean="0">
                        <a:solidFill>
                          <a:srgbClr val="0066CC"/>
                        </a:solidFill>
                        <a:latin typeface="Cambria Math" panose="02040503050406030204" pitchFamily="18" charset="0"/>
                      </a:rPr>
                      <m:t>𝒏</m:t>
                    </m:r>
                    <m:r>
                      <a:rPr lang="en-US" altLang="en-US" sz="1800" b="1" i="1" dirty="0" smtClean="0">
                        <a:solidFill>
                          <a:srgbClr val="0066CC"/>
                        </a:solidFill>
                        <a:latin typeface="Cambria Math" panose="02040503050406030204" pitchFamily="18" charset="0"/>
                      </a:rPr>
                      <m:t>−</m:t>
                    </m:r>
                    <m:r>
                      <a:rPr lang="en-US" altLang="en-US" sz="1800" b="1" i="1" dirty="0" smtClean="0">
                        <a:solidFill>
                          <a:srgbClr val="0066CC"/>
                        </a:solidFill>
                        <a:latin typeface="Cambria Math" panose="02040503050406030204" pitchFamily="18" charset="0"/>
                      </a:rPr>
                      <m:t>𝟏</m:t>
                    </m:r>
                  </m:oMath>
                </a14:m>
                <a:r>
                  <a:rPr lang="en-US" altLang="en-US" sz="1800" dirty="0"/>
                  <a:t>.</a:t>
                </a:r>
              </a:p>
              <a:p>
                <a:pPr lvl="1" eaLnBrk="1" hangingPunct="1">
                  <a:lnSpc>
                    <a:spcPct val="100000"/>
                  </a:lnSpc>
                </a:pPr>
                <a:r>
                  <a:rPr lang="en-US" altLang="en-US" sz="1800" dirty="0"/>
                  <a:t>Assign roommate pairs so that no unstable pairs.</a:t>
                </a:r>
              </a:p>
              <a:p>
                <a:pPr lvl="1" eaLnBrk="1" hangingPunct="1">
                  <a:lnSpc>
                    <a:spcPct val="80000"/>
                  </a:lnSpc>
                </a:pPr>
                <a:endParaRPr lang="en-US" altLang="en-US" sz="1800" dirty="0"/>
              </a:p>
              <a:p>
                <a:pPr lvl="1" eaLnBrk="1" hangingPunct="1">
                  <a:lnSpc>
                    <a:spcPct val="80000"/>
                  </a:lnSpc>
                </a:pPr>
                <a:endParaRPr lang="en-US" altLang="en-US" sz="1800" dirty="0"/>
              </a:p>
              <a:p>
                <a:pPr lvl="1" eaLnBrk="1" hangingPunct="1">
                  <a:lnSpc>
                    <a:spcPct val="80000"/>
                  </a:lnSpc>
                </a:pPr>
                <a:endParaRPr lang="en-US" altLang="en-US" sz="1800" dirty="0"/>
              </a:p>
              <a:p>
                <a:pPr lvl="1" eaLnBrk="1" hangingPunct="1">
                  <a:lnSpc>
                    <a:spcPct val="80000"/>
                  </a:lnSpc>
                </a:pPr>
                <a:endParaRPr lang="en-US" altLang="en-US" sz="1800" dirty="0"/>
              </a:p>
              <a:p>
                <a:pPr marL="457200" lvl="1" indent="0">
                  <a:lnSpc>
                    <a:spcPct val="80000"/>
                  </a:lnSpc>
                  <a:buNone/>
                </a:pPr>
                <a:endParaRPr lang="en-US" altLang="en-US" sz="1800" dirty="0"/>
              </a:p>
              <a:p>
                <a:pPr lvl="1" eaLnBrk="1" hangingPunct="1">
                  <a:lnSpc>
                    <a:spcPct val="80000"/>
                  </a:lnSpc>
                </a:pPr>
                <a:endParaRPr lang="en-US" altLang="en-US" sz="1800" dirty="0"/>
              </a:p>
              <a:p>
                <a:pPr marL="457200" lvl="1" indent="0">
                  <a:lnSpc>
                    <a:spcPct val="80000"/>
                  </a:lnSpc>
                  <a:buNone/>
                </a:pPr>
                <a:endParaRPr lang="en-US" altLang="en-US" sz="1800" dirty="0"/>
              </a:p>
              <a:p>
                <a:pPr lvl="1" eaLnBrk="1" hangingPunct="1">
                  <a:lnSpc>
                    <a:spcPct val="80000"/>
                  </a:lnSpc>
                </a:pPr>
                <a:endParaRPr lang="en-US" altLang="en-US" sz="1800" dirty="0"/>
              </a:p>
              <a:p>
                <a:pPr marL="0" indent="0" eaLnBrk="1" hangingPunct="1">
                  <a:lnSpc>
                    <a:spcPct val="80000"/>
                  </a:lnSpc>
                  <a:buNone/>
                </a:pPr>
                <a:r>
                  <a:rPr lang="en-US" altLang="en-US" sz="2000" b="1" dirty="0">
                    <a:solidFill>
                      <a:srgbClr val="695082"/>
                    </a:solidFill>
                  </a:rPr>
                  <a:t>Observation:  </a:t>
                </a:r>
                <a:r>
                  <a:rPr lang="en-US" altLang="en-US" sz="2000" dirty="0"/>
                  <a:t>Stable matchings do not always exist for stable roommate problem.</a:t>
                </a:r>
              </a:p>
            </p:txBody>
          </p:sp>
        </mc:Choice>
        <mc:Fallback xmlns="">
          <p:sp>
            <p:nvSpPr>
              <p:cNvPr id="424963" name="Rectangle 3"/>
              <p:cNvSpPr>
                <a:spLocks noGrp="1" noRot="1" noChangeAspect="1" noMove="1" noResize="1" noEditPoints="1" noAdjustHandles="1" noChangeArrowheads="1" noChangeShapeType="1" noTextEdit="1"/>
              </p:cNvSpPr>
              <p:nvPr>
                <p:ph type="body" idx="1"/>
              </p:nvPr>
            </p:nvSpPr>
            <p:spPr>
              <a:xfrm>
                <a:off x="628650" y="1695399"/>
                <a:ext cx="8879492" cy="5200045"/>
              </a:xfrm>
              <a:blipFill>
                <a:blip r:embed="rId3"/>
                <a:stretch>
                  <a:fillRect l="-686" t="-1641"/>
                </a:stretch>
              </a:blipFill>
            </p:spPr>
            <p:txBody>
              <a:bodyPr/>
              <a:lstStyle/>
              <a:p>
                <a:r>
                  <a:rPr lang="en-US">
                    <a:noFill/>
                  </a:rPr>
                  <a:t> </a:t>
                </a:r>
              </a:p>
            </p:txBody>
          </p:sp>
        </mc:Fallback>
      </mc:AlternateContent>
      <p:sp>
        <p:nvSpPr>
          <p:cNvPr id="11271" name="Rectangle 4"/>
          <p:cNvSpPr>
            <a:spLocks noChangeArrowheads="1"/>
          </p:cNvSpPr>
          <p:nvPr/>
        </p:nvSpPr>
        <p:spPr bwMode="auto">
          <a:xfrm>
            <a:off x="4849091" y="4361614"/>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B</a:t>
            </a:r>
          </a:p>
        </p:txBody>
      </p:sp>
      <p:sp>
        <p:nvSpPr>
          <p:cNvPr id="11272" name="Rectangle 5"/>
          <p:cNvSpPr>
            <a:spLocks noChangeArrowheads="1"/>
          </p:cNvSpPr>
          <p:nvPr/>
        </p:nvSpPr>
        <p:spPr bwMode="auto">
          <a:xfrm>
            <a:off x="3858491" y="4741026"/>
            <a:ext cx="990600" cy="37941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i="1" dirty="0">
                <a:solidFill>
                  <a:schemeClr val="bg1"/>
                </a:solidFill>
                <a:latin typeface="Comic Sans MS" panose="030F0702030302020204" pitchFamily="66" charset="0"/>
              </a:rPr>
              <a:t>B</a:t>
            </a:r>
          </a:p>
        </p:txBody>
      </p:sp>
      <p:sp>
        <p:nvSpPr>
          <p:cNvPr id="11273" name="Rectangle 6"/>
          <p:cNvSpPr>
            <a:spLocks noChangeArrowheads="1"/>
          </p:cNvSpPr>
          <p:nvPr/>
        </p:nvSpPr>
        <p:spPr bwMode="auto">
          <a:xfrm>
            <a:off x="3858491" y="5122026"/>
            <a:ext cx="990600" cy="37941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i="1" dirty="0">
                <a:solidFill>
                  <a:schemeClr val="bg1"/>
                </a:solidFill>
                <a:latin typeface="Comic Sans MS" panose="030F0702030302020204" pitchFamily="66" charset="0"/>
              </a:rPr>
              <a:t>C</a:t>
            </a:r>
          </a:p>
        </p:txBody>
      </p:sp>
      <p:sp>
        <p:nvSpPr>
          <p:cNvPr id="11274" name="Rectangle 7"/>
          <p:cNvSpPr>
            <a:spLocks noChangeArrowheads="1"/>
          </p:cNvSpPr>
          <p:nvPr/>
        </p:nvSpPr>
        <p:spPr bwMode="auto">
          <a:xfrm>
            <a:off x="3858491" y="4361614"/>
            <a:ext cx="990600" cy="37941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i="1" dirty="0">
                <a:solidFill>
                  <a:schemeClr val="bg1"/>
                </a:solidFill>
                <a:latin typeface="Comic Sans MS" panose="030F0702030302020204" pitchFamily="66" charset="0"/>
              </a:rPr>
              <a:t>A</a:t>
            </a:r>
          </a:p>
        </p:txBody>
      </p:sp>
      <p:sp>
        <p:nvSpPr>
          <p:cNvPr id="11275" name="Rectangle 8"/>
          <p:cNvSpPr>
            <a:spLocks noChangeArrowheads="1"/>
          </p:cNvSpPr>
          <p:nvPr/>
        </p:nvSpPr>
        <p:spPr bwMode="auto">
          <a:xfrm>
            <a:off x="5763491" y="4361614"/>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C</a:t>
            </a:r>
          </a:p>
        </p:txBody>
      </p:sp>
      <p:sp>
        <p:nvSpPr>
          <p:cNvPr id="11276" name="Rectangle 9"/>
          <p:cNvSpPr>
            <a:spLocks noChangeArrowheads="1"/>
          </p:cNvSpPr>
          <p:nvPr/>
        </p:nvSpPr>
        <p:spPr bwMode="auto">
          <a:xfrm>
            <a:off x="5763491" y="4741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A</a:t>
            </a:r>
          </a:p>
        </p:txBody>
      </p:sp>
      <p:sp>
        <p:nvSpPr>
          <p:cNvPr id="11277" name="Rectangle 10"/>
          <p:cNvSpPr>
            <a:spLocks noChangeArrowheads="1"/>
          </p:cNvSpPr>
          <p:nvPr/>
        </p:nvSpPr>
        <p:spPr bwMode="auto">
          <a:xfrm>
            <a:off x="5763491" y="5122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B</a:t>
            </a:r>
          </a:p>
        </p:txBody>
      </p:sp>
      <p:sp>
        <p:nvSpPr>
          <p:cNvPr id="11278" name="Rectangle 11"/>
          <p:cNvSpPr>
            <a:spLocks noChangeArrowheads="1"/>
          </p:cNvSpPr>
          <p:nvPr/>
        </p:nvSpPr>
        <p:spPr bwMode="auto">
          <a:xfrm>
            <a:off x="6677891" y="4741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D</a:t>
            </a:r>
          </a:p>
        </p:txBody>
      </p:sp>
      <p:sp>
        <p:nvSpPr>
          <p:cNvPr id="11279" name="Rectangle 12"/>
          <p:cNvSpPr>
            <a:spLocks noChangeArrowheads="1"/>
          </p:cNvSpPr>
          <p:nvPr/>
        </p:nvSpPr>
        <p:spPr bwMode="auto">
          <a:xfrm>
            <a:off x="6677891" y="5122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D</a:t>
            </a:r>
          </a:p>
        </p:txBody>
      </p:sp>
      <p:sp>
        <p:nvSpPr>
          <p:cNvPr id="11280" name="Rectangle 13"/>
          <p:cNvSpPr>
            <a:spLocks noChangeArrowheads="1"/>
          </p:cNvSpPr>
          <p:nvPr/>
        </p:nvSpPr>
        <p:spPr bwMode="auto">
          <a:xfrm>
            <a:off x="3858491" y="5503026"/>
            <a:ext cx="990600" cy="379413"/>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i="1" dirty="0">
                <a:solidFill>
                  <a:schemeClr val="bg1"/>
                </a:solidFill>
                <a:latin typeface="Comic Sans MS" panose="030F0702030302020204" pitchFamily="66" charset="0"/>
              </a:rPr>
              <a:t>D</a:t>
            </a:r>
          </a:p>
        </p:txBody>
      </p:sp>
      <p:sp>
        <p:nvSpPr>
          <p:cNvPr id="11281" name="Rectangle 14"/>
          <p:cNvSpPr>
            <a:spLocks noChangeArrowheads="1"/>
          </p:cNvSpPr>
          <p:nvPr/>
        </p:nvSpPr>
        <p:spPr bwMode="auto">
          <a:xfrm>
            <a:off x="4849091" y="5503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A</a:t>
            </a:r>
          </a:p>
        </p:txBody>
      </p:sp>
      <p:sp>
        <p:nvSpPr>
          <p:cNvPr id="11282" name="Rectangle 15"/>
          <p:cNvSpPr>
            <a:spLocks noChangeArrowheads="1"/>
          </p:cNvSpPr>
          <p:nvPr/>
        </p:nvSpPr>
        <p:spPr bwMode="auto">
          <a:xfrm>
            <a:off x="5763491" y="5503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B</a:t>
            </a:r>
          </a:p>
        </p:txBody>
      </p:sp>
      <p:sp>
        <p:nvSpPr>
          <p:cNvPr id="11283" name="Rectangle 16"/>
          <p:cNvSpPr>
            <a:spLocks noChangeArrowheads="1"/>
          </p:cNvSpPr>
          <p:nvPr/>
        </p:nvSpPr>
        <p:spPr bwMode="auto">
          <a:xfrm>
            <a:off x="6677891" y="5503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C</a:t>
            </a:r>
          </a:p>
        </p:txBody>
      </p:sp>
      <p:sp>
        <p:nvSpPr>
          <p:cNvPr id="11284" name="Rectangle 17"/>
          <p:cNvSpPr>
            <a:spLocks noChangeArrowheads="1"/>
          </p:cNvSpPr>
          <p:nvPr/>
        </p:nvSpPr>
        <p:spPr bwMode="auto">
          <a:xfrm>
            <a:off x="6677891" y="4361614"/>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D</a:t>
            </a:r>
          </a:p>
        </p:txBody>
      </p:sp>
      <p:sp>
        <p:nvSpPr>
          <p:cNvPr id="11285" name="Rectangle 18"/>
          <p:cNvSpPr>
            <a:spLocks noChangeArrowheads="1"/>
          </p:cNvSpPr>
          <p:nvPr/>
        </p:nvSpPr>
        <p:spPr bwMode="auto">
          <a:xfrm>
            <a:off x="4849091" y="4741026"/>
            <a:ext cx="914400" cy="3794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C</a:t>
            </a:r>
          </a:p>
        </p:txBody>
      </p:sp>
      <p:sp>
        <p:nvSpPr>
          <p:cNvPr id="11286" name="Rectangle 19"/>
          <p:cNvSpPr>
            <a:spLocks noChangeArrowheads="1"/>
          </p:cNvSpPr>
          <p:nvPr/>
        </p:nvSpPr>
        <p:spPr bwMode="auto">
          <a:xfrm>
            <a:off x="4849091" y="5120439"/>
            <a:ext cx="914400" cy="382588"/>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latin typeface="Comic Sans MS" panose="030F0702030302020204" pitchFamily="66" charset="0"/>
              </a:rPr>
              <a:t>A</a:t>
            </a:r>
          </a:p>
        </p:txBody>
      </p:sp>
      <p:sp>
        <p:nvSpPr>
          <p:cNvPr id="11287" name="Rectangle 20"/>
          <p:cNvSpPr>
            <a:spLocks noChangeArrowheads="1"/>
          </p:cNvSpPr>
          <p:nvPr/>
        </p:nvSpPr>
        <p:spPr bwMode="auto">
          <a:xfrm>
            <a:off x="4849091" y="3979026"/>
            <a:ext cx="914400" cy="382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a:latin typeface="Comic Sans MS" panose="030F0702030302020204" pitchFamily="66" charset="0"/>
              </a:rPr>
              <a:t>1</a:t>
            </a:r>
            <a:r>
              <a:rPr lang="en-US" altLang="en-US" sz="1400" i="1" baseline="30000">
                <a:latin typeface="Comic Sans MS" panose="030F0702030302020204" pitchFamily="66" charset="0"/>
              </a:rPr>
              <a:t>st</a:t>
            </a:r>
          </a:p>
        </p:txBody>
      </p:sp>
      <p:sp>
        <p:nvSpPr>
          <p:cNvPr id="11288" name="Rectangle 21"/>
          <p:cNvSpPr>
            <a:spLocks noChangeArrowheads="1"/>
          </p:cNvSpPr>
          <p:nvPr/>
        </p:nvSpPr>
        <p:spPr bwMode="auto">
          <a:xfrm>
            <a:off x="5763491" y="3979026"/>
            <a:ext cx="914400" cy="382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a:latin typeface="Comic Sans MS" panose="030F0702030302020204" pitchFamily="66" charset="0"/>
              </a:rPr>
              <a:t>2</a:t>
            </a:r>
            <a:r>
              <a:rPr lang="en-US" altLang="en-US" sz="1400" i="1" baseline="30000">
                <a:latin typeface="Comic Sans MS" panose="030F0702030302020204" pitchFamily="66" charset="0"/>
              </a:rPr>
              <a:t>nd</a:t>
            </a:r>
          </a:p>
        </p:txBody>
      </p:sp>
      <p:sp>
        <p:nvSpPr>
          <p:cNvPr id="11289" name="Rectangle 22"/>
          <p:cNvSpPr>
            <a:spLocks noChangeArrowheads="1"/>
          </p:cNvSpPr>
          <p:nvPr/>
        </p:nvSpPr>
        <p:spPr bwMode="auto">
          <a:xfrm>
            <a:off x="6677891" y="3979026"/>
            <a:ext cx="914400" cy="382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3</a:t>
            </a:r>
            <a:r>
              <a:rPr lang="en-US" altLang="en-US" sz="1400" i="1" baseline="30000" dirty="0">
                <a:latin typeface="Comic Sans MS" panose="030F0702030302020204" pitchFamily="66" charset="0"/>
              </a:rPr>
              <a:t>rd</a:t>
            </a:r>
          </a:p>
        </p:txBody>
      </p:sp>
      <p:sp>
        <p:nvSpPr>
          <p:cNvPr id="424983" name="Rectangle 23"/>
          <p:cNvSpPr>
            <a:spLocks noChangeArrowheads="1"/>
          </p:cNvSpPr>
          <p:nvPr/>
        </p:nvSpPr>
        <p:spPr bwMode="auto">
          <a:xfrm>
            <a:off x="7974014" y="4547495"/>
            <a:ext cx="2884829"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600" dirty="0">
                <a:latin typeface="Comic Sans MS" panose="030F0702030302020204" pitchFamily="66" charset="0"/>
              </a:rPr>
              <a:t>(A,B), (C,D) </a:t>
            </a:r>
            <a:r>
              <a:rPr kumimoji="1" lang="en-US" altLang="en-US" sz="1600" dirty="0">
                <a:latin typeface="Comic Sans MS" panose="030F0702030302020204" pitchFamily="66" charset="0"/>
                <a:sym typeface="Symbol" panose="05050102010706020507" pitchFamily="18" charset="2"/>
              </a:rPr>
              <a:t></a:t>
            </a:r>
            <a:r>
              <a:rPr kumimoji="1" lang="en-US" altLang="en-US" sz="1600" dirty="0">
                <a:latin typeface="Comic Sans MS" panose="030F0702030302020204" pitchFamily="66" charset="0"/>
              </a:rPr>
              <a:t>  B-C </a:t>
            </a:r>
            <a:r>
              <a:rPr kumimoji="1" lang="en-US" altLang="en-US" sz="1800" dirty="0">
                <a:latin typeface="+mn-lt"/>
              </a:rPr>
              <a:t>unstable</a:t>
            </a:r>
            <a:br>
              <a:rPr kumimoji="1" lang="en-US" altLang="en-US" sz="1600" dirty="0">
                <a:latin typeface="+mn-lt"/>
              </a:rPr>
            </a:br>
            <a:r>
              <a:rPr kumimoji="1" lang="en-US" altLang="en-US" sz="1600" dirty="0">
                <a:latin typeface="Comic Sans MS" panose="030F0702030302020204" pitchFamily="66" charset="0"/>
              </a:rPr>
              <a:t>(A,C), (B,D) </a:t>
            </a:r>
            <a:r>
              <a:rPr kumimoji="1" lang="en-US" altLang="en-US" sz="1600" dirty="0">
                <a:latin typeface="Comic Sans MS" panose="030F0702030302020204" pitchFamily="66" charset="0"/>
                <a:sym typeface="Symbol" panose="05050102010706020507" pitchFamily="18" charset="2"/>
              </a:rPr>
              <a:t></a:t>
            </a:r>
            <a:r>
              <a:rPr kumimoji="1" lang="en-US" altLang="en-US" sz="1600" dirty="0">
                <a:latin typeface="Comic Sans MS" panose="030F0702030302020204" pitchFamily="66" charset="0"/>
              </a:rPr>
              <a:t>  A-B </a:t>
            </a:r>
            <a:r>
              <a:rPr kumimoji="1" lang="en-US" altLang="en-US" sz="1800" dirty="0">
                <a:latin typeface="+mn-lt"/>
              </a:rPr>
              <a:t>unstable</a:t>
            </a:r>
            <a:br>
              <a:rPr kumimoji="1" lang="en-US" altLang="en-US" sz="1600" dirty="0">
                <a:latin typeface="+mn-lt"/>
              </a:rPr>
            </a:br>
            <a:r>
              <a:rPr kumimoji="1" lang="en-US" altLang="en-US" sz="1600" dirty="0">
                <a:latin typeface="Comic Sans MS" panose="030F0702030302020204" pitchFamily="66" charset="0"/>
              </a:rPr>
              <a:t>(A,D), (B,C) </a:t>
            </a:r>
            <a:r>
              <a:rPr kumimoji="1" lang="en-US" altLang="en-US" sz="1600" dirty="0">
                <a:latin typeface="Comic Sans MS" panose="030F0702030302020204" pitchFamily="66" charset="0"/>
                <a:sym typeface="Symbol" panose="05050102010706020507" pitchFamily="18" charset="2"/>
              </a:rPr>
              <a:t> </a:t>
            </a:r>
            <a:r>
              <a:rPr kumimoji="1" lang="en-US" altLang="en-US" sz="1600" dirty="0">
                <a:latin typeface="Comic Sans MS" panose="030F0702030302020204" pitchFamily="66" charset="0"/>
              </a:rPr>
              <a:t> A-C </a:t>
            </a:r>
            <a:r>
              <a:rPr kumimoji="1" lang="en-US" altLang="en-US" sz="1800" dirty="0">
                <a:latin typeface="+mn-lt"/>
              </a:rPr>
              <a:t>unstable</a:t>
            </a:r>
          </a:p>
        </p:txBody>
      </p:sp>
      <p:sp>
        <p:nvSpPr>
          <p:cNvPr id="2" name="Slide Number Placeholder 1">
            <a:extLst>
              <a:ext uri="{FF2B5EF4-FFF2-40B4-BE49-F238E27FC236}">
                <a16:creationId xmlns:a16="http://schemas.microsoft.com/office/drawing/2014/main" id="{6D4FE641-F5AF-4879-990F-58626CBD6861}"/>
              </a:ext>
            </a:extLst>
          </p:cNvPr>
          <p:cNvSpPr>
            <a:spLocks noGrp="1"/>
          </p:cNvSpPr>
          <p:nvPr>
            <p:ph type="sldNum" sz="quarter" idx="12"/>
          </p:nvPr>
        </p:nvSpPr>
        <p:spPr/>
        <p:txBody>
          <a:bodyPr/>
          <a:lstStyle/>
          <a:p>
            <a:fld id="{859767C1-1CFC-4BF3-A3D8-E4104FCBBC17}" type="slidenum">
              <a:rPr lang="en-US" smtClean="0"/>
              <a:t>4</a:t>
            </a:fld>
            <a:endParaRPr lang="en-US"/>
          </a:p>
        </p:txBody>
      </p:sp>
    </p:spTree>
    <p:extLst>
      <p:ext uri="{BB962C8B-B14F-4D97-AF65-F5344CB8AC3E}">
        <p14:creationId xmlns:p14="http://schemas.microsoft.com/office/powerpoint/2010/main" val="3638996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4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4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49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2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498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49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424963" grpId="0" uiExpand="1" build="p"/>
      <p:bldP spid="11271" grpId="0" animBg="1"/>
      <p:bldP spid="11272" grpId="0" animBg="1"/>
      <p:bldP spid="11273" grpId="0" animBg="1"/>
      <p:bldP spid="11274" grpId="0" animBg="1"/>
      <p:bldP spid="11275" grpId="0" animBg="1"/>
      <p:bldP spid="11276" grpId="0" animBg="1"/>
      <p:bldP spid="11277" grpId="0" animBg="1"/>
      <p:bldP spid="11278" grpId="0" animBg="1"/>
      <p:bldP spid="11279" grpId="0" animBg="1"/>
      <p:bldP spid="11280" grpId="0" animBg="1"/>
      <p:bldP spid="11281" grpId="0" animBg="1"/>
      <p:bldP spid="11282" grpId="0" animBg="1"/>
      <p:bldP spid="11283" grpId="0" animBg="1"/>
      <p:bldP spid="11284" grpId="0" animBg="1"/>
      <p:bldP spid="11285" grpId="0" animBg="1"/>
      <p:bldP spid="11286" grpId="0" animBg="1"/>
      <p:bldP spid="11287" grpId="0"/>
      <p:bldP spid="11288" grpId="0"/>
      <p:bldP spid="112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dirty="0"/>
              <a:t>Propose-And-Reject Algorithm</a:t>
            </a:r>
          </a:p>
        </p:txBody>
      </p:sp>
      <mc:AlternateContent xmlns:mc="http://schemas.openxmlformats.org/markup-compatibility/2006" xmlns:a14="http://schemas.microsoft.com/office/drawing/2010/main">
        <mc:Choice Requires="a14">
          <p:sp>
            <p:nvSpPr>
              <p:cNvPr id="12292" name="Rectangle 4"/>
              <p:cNvSpPr>
                <a:spLocks noGrp="1" noChangeArrowheads="1"/>
              </p:cNvSpPr>
              <p:nvPr>
                <p:ph type="body" idx="1"/>
              </p:nvPr>
            </p:nvSpPr>
            <p:spPr>
              <a:xfrm>
                <a:off x="628650" y="1354579"/>
                <a:ext cx="10287506" cy="5200045"/>
              </a:xfrm>
            </p:spPr>
            <p:txBody>
              <a:bodyPr/>
              <a:lstStyle/>
              <a:p>
                <a:pPr marL="0" indent="0" eaLnBrk="1" hangingPunct="1">
                  <a:buNone/>
                </a:pPr>
                <a:r>
                  <a:rPr lang="en-US" altLang="en-US" sz="2400" b="1" dirty="0">
                    <a:solidFill>
                      <a:srgbClr val="695082"/>
                    </a:solidFill>
                  </a:rPr>
                  <a:t>Propose-and-reject algorithm:</a:t>
                </a:r>
                <a:r>
                  <a:rPr lang="en-US" altLang="en-US" sz="2400" dirty="0"/>
                  <a:t>  </a:t>
                </a:r>
                <a:r>
                  <a:rPr lang="en-US" altLang="en-US" sz="2400" dirty="0">
                    <a:solidFill>
                      <a:schemeClr val="hlink"/>
                    </a:solidFill>
                  </a:rPr>
                  <a:t>[Gale-Shapley 1962]</a:t>
                </a:r>
                <a:r>
                  <a:rPr lang="en-US" altLang="en-US" sz="2400" dirty="0"/>
                  <a:t>          </a:t>
                </a:r>
              </a:p>
              <a:p>
                <a:pPr marL="0" indent="0" eaLnBrk="1" hangingPunct="1">
                  <a:lnSpc>
                    <a:spcPct val="100000"/>
                  </a:lnSpc>
                  <a:buNone/>
                </a:pPr>
                <a:r>
                  <a:rPr lang="en-US" altLang="en-US" sz="2400" dirty="0"/>
                  <a:t>Intuitive method that guarantees to find a stable matching.</a:t>
                </a:r>
                <a:endParaRPr lang="en-US" altLang="en-US" sz="2000" dirty="0"/>
              </a:p>
              <a:p>
                <a:pPr eaLnBrk="1" hangingPunct="1"/>
                <a:r>
                  <a:rPr lang="en-US" altLang="en-US" sz="2400" dirty="0"/>
                  <a:t>Members of one group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t> make </a:t>
                </a:r>
                <a:r>
                  <a:rPr lang="en-US" altLang="en-US" sz="2400" i="1" dirty="0"/>
                  <a:t>proposals</a:t>
                </a:r>
                <a:r>
                  <a:rPr lang="en-US" altLang="en-US" sz="2400" dirty="0"/>
                  <a:t>, the other group </a:t>
                </a:r>
                <a14:m>
                  <m:oMath xmlns:m="http://schemas.openxmlformats.org/officeDocument/2006/math">
                    <m:r>
                      <a:rPr lang="en-US" altLang="en-US" sz="2400" b="1" i="1" dirty="0" smtClean="0">
                        <a:solidFill>
                          <a:srgbClr val="0066CC"/>
                        </a:solidFill>
                        <a:latin typeface="Cambria Math" panose="02040503050406030204" pitchFamily="18" charset="0"/>
                      </a:rPr>
                      <m:t>𝑹</m:t>
                    </m:r>
                  </m:oMath>
                </a14:m>
                <a:r>
                  <a:rPr lang="en-US" altLang="en-US" sz="2400" dirty="0"/>
                  <a:t> </a:t>
                </a:r>
                <a:r>
                  <a:rPr lang="en-US" altLang="en-US" sz="2400" i="1" dirty="0"/>
                  <a:t>receives </a:t>
                </a:r>
                <a:r>
                  <a:rPr lang="en-US" altLang="en-US" sz="2400" dirty="0"/>
                  <a:t>proposals</a:t>
                </a:r>
              </a:p>
            </p:txBody>
          </p:sp>
        </mc:Choice>
        <mc:Fallback xmlns="">
          <p:sp>
            <p:nvSpPr>
              <p:cNvPr id="12292" name="Rectangle 4"/>
              <p:cNvSpPr>
                <a:spLocks noGrp="1" noRot="1" noChangeAspect="1" noMove="1" noResize="1" noEditPoints="1" noAdjustHandles="1" noChangeArrowheads="1" noChangeShapeType="1" noTextEdit="1"/>
              </p:cNvSpPr>
              <p:nvPr>
                <p:ph type="body" idx="1"/>
              </p:nvPr>
            </p:nvSpPr>
            <p:spPr>
              <a:xfrm>
                <a:off x="628650" y="1354579"/>
                <a:ext cx="10287506" cy="5200045"/>
              </a:xfrm>
              <a:blipFill>
                <a:blip r:embed="rId3"/>
                <a:stretch>
                  <a:fillRect l="-889" t="-1641" r="-474"/>
                </a:stretch>
              </a:blipFill>
            </p:spPr>
            <p:txBody>
              <a:bodyPr/>
              <a:lstStyle/>
              <a:p>
                <a:r>
                  <a:rPr lang="en-US">
                    <a:noFill/>
                  </a:rPr>
                  <a:t> </a:t>
                </a:r>
              </a:p>
            </p:txBody>
          </p:sp>
        </mc:Fallback>
      </mc:AlternateContent>
      <p:sp>
        <p:nvSpPr>
          <p:cNvPr id="12293" name="Text Box 5"/>
          <p:cNvSpPr txBox="1">
            <a:spLocks noChangeArrowheads="1"/>
          </p:cNvSpPr>
          <p:nvPr/>
        </p:nvSpPr>
        <p:spPr bwMode="auto">
          <a:xfrm>
            <a:off x="1190452" y="2878689"/>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2" name="Slide Number Placeholder 1">
            <a:extLst>
              <a:ext uri="{FF2B5EF4-FFF2-40B4-BE49-F238E27FC236}">
                <a16:creationId xmlns:a16="http://schemas.microsoft.com/office/drawing/2014/main" id="{6AD7EF3F-84E2-45B4-A264-8EEFA83A08FC}"/>
              </a:ext>
            </a:extLst>
          </p:cNvPr>
          <p:cNvSpPr>
            <a:spLocks noGrp="1"/>
          </p:cNvSpPr>
          <p:nvPr>
            <p:ph type="sldNum" sz="quarter" idx="12"/>
          </p:nvPr>
        </p:nvSpPr>
        <p:spPr/>
        <p:txBody>
          <a:bodyPr/>
          <a:lstStyle/>
          <a:p>
            <a:fld id="{859767C1-1CFC-4BF3-A3D8-E4104FCBBC17}" type="slidenum">
              <a:rPr lang="en-US" smtClean="0"/>
              <a:t>5</a:t>
            </a:fld>
            <a:endParaRPr lang="en-US"/>
          </a:p>
        </p:txBody>
      </p:sp>
    </p:spTree>
    <p:extLst>
      <p:ext uri="{BB962C8B-B14F-4D97-AF65-F5344CB8AC3E}">
        <p14:creationId xmlns:p14="http://schemas.microsoft.com/office/powerpoint/2010/main" val="169291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C286-094F-D3B7-1FF6-17E08180CA74}"/>
              </a:ext>
            </a:extLst>
          </p:cNvPr>
          <p:cNvSpPr>
            <a:spLocks noGrp="1"/>
          </p:cNvSpPr>
          <p:nvPr>
            <p:ph type="title"/>
          </p:nvPr>
        </p:nvSpPr>
        <p:spPr/>
        <p:txBody>
          <a:bodyPr/>
          <a:lstStyle/>
          <a:p>
            <a:r>
              <a:rPr lang="en-US" dirty="0"/>
              <a:t>Propose and Reject Algorithm Example</a:t>
            </a:r>
          </a:p>
        </p:txBody>
      </p:sp>
      <p:grpSp>
        <p:nvGrpSpPr>
          <p:cNvPr id="4" name="Group 3">
            <a:extLst>
              <a:ext uri="{FF2B5EF4-FFF2-40B4-BE49-F238E27FC236}">
                <a16:creationId xmlns:a16="http://schemas.microsoft.com/office/drawing/2014/main" id="{ACCB2122-167F-747F-FE4E-3E7FBEB75611}"/>
              </a:ext>
            </a:extLst>
          </p:cNvPr>
          <p:cNvGrpSpPr/>
          <p:nvPr/>
        </p:nvGrpSpPr>
        <p:grpSpPr>
          <a:xfrm>
            <a:off x="74813" y="4405218"/>
            <a:ext cx="8529648" cy="2547938"/>
            <a:chOff x="1828800" y="3997035"/>
            <a:chExt cx="8529648" cy="2547938"/>
          </a:xfrm>
        </p:grpSpPr>
        <p:grpSp>
          <p:nvGrpSpPr>
            <p:cNvPr id="5" name="Group 4">
              <a:extLst>
                <a:ext uri="{FF2B5EF4-FFF2-40B4-BE49-F238E27FC236}">
                  <a16:creationId xmlns:a16="http://schemas.microsoft.com/office/drawing/2014/main" id="{5B20C8B5-0C80-A764-D641-46D919E68731}"/>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A64B556E-54C9-E13D-0137-1897F4DD81B4}"/>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59E5046B-E511-82F4-0060-9B8F99848D17}"/>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05C994A0-6C47-EF8E-CDEE-E4CAA6AC2492}"/>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5B7D7BB1-7139-9BBA-81C3-280CAC0A8C55}"/>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0AC326A5-6E23-0921-AE2F-25D59416098B}"/>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724ADC6F-BE2F-BDE2-A96D-0036D621D23A}"/>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5AC1CCEB-BFF7-CCE5-6E60-4EDF7874C426}"/>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C13BCB34-4186-4223-387B-D3686F86C45B}"/>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1E46A1B4-6F02-4FE3-6E52-590B55F6E8F5}"/>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6B6B1AE0-6231-E298-F610-95B4182F30BD}"/>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12E04246-9132-690D-52C3-5C5C9F5A0246}"/>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B6A39D1E-AD66-691C-8258-B6E2C6E1EAAF}"/>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AFF3E408-B80D-E30C-8237-CF1CF2CB9E7D}"/>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97121A26-A4F1-D59B-EA7B-E15EF1F6B457}"/>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0F37C209-4E1A-38FE-E4BE-86D07F3D4904}"/>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31C0F8AE-BD59-F6DC-5428-A41158F39BE8}"/>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B934F44D-C3C3-7B26-C56F-61ACEF86607A}"/>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56F1CB0D-2F8F-B2FC-F157-D075F26C22EE}"/>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15C6FC8B-33A2-8CE9-0648-2DE898611291}"/>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B3812A53-AB5A-D2B2-D455-C6B513E23E4A}"/>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C92BCA0C-4739-FED0-BB73-6C60E60FFDBC}"/>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E75C1B41-99F0-680B-8AED-9E35D1E0C606}"/>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64D77037-8A39-ADEC-B4CF-1F9E08E61D0F}"/>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BEE71083-07C2-FD26-62F0-D98A203E653F}"/>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28EC6E32-9520-3B57-EFAC-7C403483572B}"/>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C4C6CBE7-E781-75C5-33BA-AD0DC336449B}"/>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C7F3FEA8-CB89-D7A7-8600-C03CAF0F5F05}"/>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FA4D38B7-AF16-0167-CE22-D85F57785C89}"/>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A5BF9CBE-2746-57CA-B349-75DDA012BE4A}"/>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7DCA5DB6-F301-AFDF-58DC-CA3DE7DDD19D}"/>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E8406DCC-C527-972D-2DD7-6ECCB79A0190}"/>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86E1076E-B1D7-455F-92F7-62A0CB5B084C}"/>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C8C59B76-4D6D-C4EE-E6AF-026B9809644E}"/>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87504BEB-BF88-9D96-03BF-2BD1A67790FC}"/>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E34CBF93-37C7-C774-132E-45FE2D8B0075}"/>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BBB9CD1F-87F2-4FE3-A72B-CCFB96C4FBAA}"/>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B09A71F5-C023-6596-DD5E-4CAFE34D5E71}"/>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BC4EE7A5-B43F-3033-909C-56038382C936}"/>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944D96CC-FF47-8ACA-6C9D-CB31DC52F9AF}"/>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168606EC-8EC6-CB0E-6197-26BA2928DF66}"/>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F4F1577A-5792-4FEF-571B-B72970268C4A}"/>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45189C56-AFB3-4B02-4CA1-2D7EBA81A167}"/>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
        <p:nvSpPr>
          <p:cNvPr id="48" name="Text Box 5">
            <a:extLst>
              <a:ext uri="{FF2B5EF4-FFF2-40B4-BE49-F238E27FC236}">
                <a16:creationId xmlns:a16="http://schemas.microsoft.com/office/drawing/2014/main" id="{9FA2715D-9566-4F5D-1576-82B32E09E256}"/>
              </a:ext>
            </a:extLst>
          </p:cNvPr>
          <p:cNvSpPr txBox="1">
            <a:spLocks noChangeArrowheads="1"/>
          </p:cNvSpPr>
          <p:nvPr/>
        </p:nvSpPr>
        <p:spPr bwMode="auto">
          <a:xfrm>
            <a:off x="15243" y="1368187"/>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49" name="TextBox 48">
            <a:extLst>
              <a:ext uri="{FF2B5EF4-FFF2-40B4-BE49-F238E27FC236}">
                <a16:creationId xmlns:a16="http://schemas.microsoft.com/office/drawing/2014/main" id="{73A0F4A5-699D-B767-2FD2-1CAD7FA3640A}"/>
              </a:ext>
            </a:extLst>
          </p:cNvPr>
          <p:cNvSpPr txBox="1"/>
          <p:nvPr/>
        </p:nvSpPr>
        <p:spPr>
          <a:xfrm>
            <a:off x="9966960" y="2093912"/>
            <a:ext cx="1961306" cy="923330"/>
          </a:xfrm>
          <a:prstGeom prst="rect">
            <a:avLst/>
          </a:prstGeom>
          <a:noFill/>
        </p:spPr>
        <p:txBody>
          <a:bodyPr wrap="none" rtlCol="0">
            <a:spAutoFit/>
          </a:bodyPr>
          <a:lstStyle/>
          <a:p>
            <a:r>
              <a:rPr lang="en-US" dirty="0"/>
              <a:t>Tentative Matches:</a:t>
            </a:r>
          </a:p>
          <a:p>
            <a:endParaRPr lang="en-US" dirty="0"/>
          </a:p>
          <a:p>
            <a:endParaRPr lang="en-US" dirty="0"/>
          </a:p>
        </p:txBody>
      </p:sp>
      <p:sp>
        <p:nvSpPr>
          <p:cNvPr id="52" name="Rectangle 4">
            <a:extLst>
              <a:ext uri="{FF2B5EF4-FFF2-40B4-BE49-F238E27FC236}">
                <a16:creationId xmlns:a16="http://schemas.microsoft.com/office/drawing/2014/main" id="{31CB6727-7E83-FF9B-0A3F-DD2E170983C7}"/>
              </a:ext>
            </a:extLst>
          </p:cNvPr>
          <p:cNvSpPr>
            <a:spLocks noChangeAspect="1" noChangeArrowheads="1"/>
          </p:cNvSpPr>
          <p:nvPr/>
        </p:nvSpPr>
        <p:spPr bwMode="auto">
          <a:xfrm>
            <a:off x="9943892" y="3483727"/>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53" name="Rectangle 5">
            <a:extLst>
              <a:ext uri="{FF2B5EF4-FFF2-40B4-BE49-F238E27FC236}">
                <a16:creationId xmlns:a16="http://schemas.microsoft.com/office/drawing/2014/main" id="{7E487267-ED0B-77B5-73E1-F2E27FD48A12}"/>
              </a:ext>
            </a:extLst>
          </p:cNvPr>
          <p:cNvSpPr>
            <a:spLocks noChangeAspect="1" noChangeArrowheads="1"/>
          </p:cNvSpPr>
          <p:nvPr/>
        </p:nvSpPr>
        <p:spPr bwMode="auto">
          <a:xfrm>
            <a:off x="10936078" y="3483727"/>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
        <p:nvSpPr>
          <p:cNvPr id="54" name="Rectangle 8">
            <a:extLst>
              <a:ext uri="{FF2B5EF4-FFF2-40B4-BE49-F238E27FC236}">
                <a16:creationId xmlns:a16="http://schemas.microsoft.com/office/drawing/2014/main" id="{8413D2DD-B2BB-00D6-BD8E-DFFAA9245961}"/>
              </a:ext>
            </a:extLst>
          </p:cNvPr>
          <p:cNvSpPr>
            <a:spLocks noChangeAspect="1" noChangeArrowheads="1"/>
          </p:cNvSpPr>
          <p:nvPr/>
        </p:nvSpPr>
        <p:spPr bwMode="auto">
          <a:xfrm>
            <a:off x="9943892" y="3069391"/>
            <a:ext cx="992187"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55" name="Rectangle 9">
            <a:extLst>
              <a:ext uri="{FF2B5EF4-FFF2-40B4-BE49-F238E27FC236}">
                <a16:creationId xmlns:a16="http://schemas.microsoft.com/office/drawing/2014/main" id="{423F58A7-044E-0411-9FCB-D0B94A8B44FF}"/>
              </a:ext>
            </a:extLst>
          </p:cNvPr>
          <p:cNvSpPr>
            <a:spLocks noChangeAspect="1" noChangeArrowheads="1"/>
          </p:cNvSpPr>
          <p:nvPr/>
        </p:nvSpPr>
        <p:spPr bwMode="auto">
          <a:xfrm>
            <a:off x="10936078" y="3069391"/>
            <a:ext cx="992188"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
        <p:nvSpPr>
          <p:cNvPr id="56" name="Rectangle 12">
            <a:extLst>
              <a:ext uri="{FF2B5EF4-FFF2-40B4-BE49-F238E27FC236}">
                <a16:creationId xmlns:a16="http://schemas.microsoft.com/office/drawing/2014/main" id="{C579033D-1DFB-250F-D6C3-529BA1EA53ED}"/>
              </a:ext>
            </a:extLst>
          </p:cNvPr>
          <p:cNvSpPr>
            <a:spLocks noChangeAspect="1" noChangeArrowheads="1"/>
          </p:cNvSpPr>
          <p:nvPr/>
        </p:nvSpPr>
        <p:spPr bwMode="auto">
          <a:xfrm>
            <a:off x="9943892" y="2655052"/>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57" name="Rectangle 13">
            <a:extLst>
              <a:ext uri="{FF2B5EF4-FFF2-40B4-BE49-F238E27FC236}">
                <a16:creationId xmlns:a16="http://schemas.microsoft.com/office/drawing/2014/main" id="{25D0A8F9-0802-1123-D4E6-0B0EB82486A2}"/>
              </a:ext>
            </a:extLst>
          </p:cNvPr>
          <p:cNvSpPr>
            <a:spLocks noChangeAspect="1" noChangeArrowheads="1"/>
          </p:cNvSpPr>
          <p:nvPr/>
        </p:nvSpPr>
        <p:spPr bwMode="auto">
          <a:xfrm>
            <a:off x="10936078" y="2655052"/>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9912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5180-8BEC-9EBF-59FC-15635A59BB72}"/>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3C7429BE-C44A-980D-2606-97AF7DF43D9D}"/>
                  </a:ext>
                </a:extLst>
              </p:cNvPr>
              <p:cNvSpPr>
                <a:spLocks noGrp="1"/>
              </p:cNvSpPr>
              <p:nvPr>
                <p:ph type="title"/>
              </p:nvPr>
            </p:nvSpPr>
            <p:spPr/>
            <p:txBody>
              <a:bodyPr/>
              <a:lstStyle/>
              <a:p>
                <a:r>
                  <a:rPr lang="en-US" dirty="0"/>
                  <a:t>What if we reverse the order of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p:sp>
            <p:nvSpPr>
              <p:cNvPr id="2" name="Title 1">
                <a:extLst>
                  <a:ext uri="{FF2B5EF4-FFF2-40B4-BE49-F238E27FC236}">
                    <a16:creationId xmlns:a16="http://schemas.microsoft.com/office/drawing/2014/main" id="{3C7429BE-C44A-980D-2606-97AF7DF43D9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45B198D-CD15-A46B-9E14-2443E831320A}"/>
              </a:ext>
            </a:extLst>
          </p:cNvPr>
          <p:cNvGrpSpPr/>
          <p:nvPr/>
        </p:nvGrpSpPr>
        <p:grpSpPr>
          <a:xfrm>
            <a:off x="74813" y="4405218"/>
            <a:ext cx="8529648" cy="2547938"/>
            <a:chOff x="1828800" y="3997035"/>
            <a:chExt cx="8529648" cy="2547938"/>
          </a:xfrm>
        </p:grpSpPr>
        <p:grpSp>
          <p:nvGrpSpPr>
            <p:cNvPr id="5" name="Group 4">
              <a:extLst>
                <a:ext uri="{FF2B5EF4-FFF2-40B4-BE49-F238E27FC236}">
                  <a16:creationId xmlns:a16="http://schemas.microsoft.com/office/drawing/2014/main" id="{D52BC983-45D0-BD68-DD69-1CA88AF57F5C}"/>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6C10073F-A543-DB4F-FEC1-7C44DFE23EEC}"/>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933960B4-92FB-B654-7EC3-C8EBE4878A41}"/>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22DE951C-5ACF-D6EE-2B08-D55D15E82089}"/>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A460A887-5201-FE56-3F6B-1A0FE66A75DA}"/>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ADCE28C0-C136-DDDE-49AA-6D79AFF55078}"/>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326530F7-8A34-B201-05E7-C4A4EDC2BAC3}"/>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863A3437-D3DC-7D2D-C6F7-91CB9B101665}"/>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7CEDB1B5-A78A-1B78-0A81-D5298C80E1D0}"/>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001FE515-80A6-1F50-9EA9-3FDBEE7AC633}"/>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A746CB14-78B6-C416-64CB-D86BA7E2BE3B}"/>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20840D97-060C-B31F-E7C4-63DBD299897E}"/>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46498C63-2198-814E-A8C6-0EDEF7D851C8}"/>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9E8DB5E7-0C6E-88FD-3030-10BEDB196D6A}"/>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45C465A4-653F-512C-C96E-6170E7D2D904}"/>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2468B6C3-98B7-8AC1-22D2-CC2AB1993783}"/>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1BE7C7C3-F634-23A7-E02E-D8DCA49FC4B9}"/>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19526E10-2155-312D-29CA-4940012C3AC0}"/>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03525794-0D04-DE46-5FE6-A47785F513AB}"/>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2DCC266D-4D3D-31B8-C96F-9ADD269A2D34}"/>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FCF37076-5A96-19FC-3540-06A2EE0F8D56}"/>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AD4F74C0-53D1-89D8-0726-F906763A3FBF}"/>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088A3626-D643-A596-6E61-7BC43D115AC6}"/>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F905C0A4-5824-4820-EE35-D10AB4C492CD}"/>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78C22CB6-93AA-2D29-E669-6E845AF5EEF5}"/>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569CACE4-7094-4E1B-10BE-D47BA9A147F3}"/>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A8EDFCF1-09BB-DAC8-6A51-70F5C5FFFFAE}"/>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9DC2B244-B0DF-5879-DB1A-57C1B15122BB}"/>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C67442A3-15E3-4850-2944-43691A6B12FF}"/>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1F4B344A-5FC9-44A9-BC4B-3290DE3BE856}"/>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FEAC699D-8FDF-E007-65FE-DC166A081239}"/>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5C8BF1CE-60FD-1077-9CF0-4C9DF87883B9}"/>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FE0D77BD-D92A-99D3-28F8-53E55191FDA7}"/>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528F64FB-B705-6CFB-483C-323536CC2D82}"/>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5F65F5F8-0D82-F67C-601C-01CF3C847078}"/>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237A68A3-AD68-644B-2DC5-9611BB530A81}"/>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DD7BD786-77F7-E4A6-70CF-E4E0B11F2CAF}"/>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CE7C7EDD-8B71-9BAE-EDBE-C909EF6B46D6}"/>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31A150E7-4A5E-6F66-096D-AB61B4267806}"/>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92972FD7-C8B5-A796-2FA1-2D2F75447F6C}"/>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D52F4E47-533E-B054-E056-65991B65D458}"/>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41AA7405-388D-A9AD-D3E0-3C9FA00E09C3}"/>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27E46BCD-177F-B532-5A0D-0E5A88CB8833}"/>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
        <p:nvSpPr>
          <p:cNvPr id="48" name="Text Box 5">
            <a:extLst>
              <a:ext uri="{FF2B5EF4-FFF2-40B4-BE49-F238E27FC236}">
                <a16:creationId xmlns:a16="http://schemas.microsoft.com/office/drawing/2014/main" id="{232FC7D0-64D7-D026-C448-52E382A84DE1}"/>
              </a:ext>
            </a:extLst>
          </p:cNvPr>
          <p:cNvSpPr txBox="1">
            <a:spLocks noChangeArrowheads="1"/>
          </p:cNvSpPr>
          <p:nvPr/>
        </p:nvSpPr>
        <p:spPr bwMode="auto">
          <a:xfrm>
            <a:off x="15243" y="1368187"/>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49" name="TextBox 48">
            <a:extLst>
              <a:ext uri="{FF2B5EF4-FFF2-40B4-BE49-F238E27FC236}">
                <a16:creationId xmlns:a16="http://schemas.microsoft.com/office/drawing/2014/main" id="{340F5DC5-BF8F-8B69-62E5-A668822F3496}"/>
              </a:ext>
            </a:extLst>
          </p:cNvPr>
          <p:cNvSpPr txBox="1"/>
          <p:nvPr/>
        </p:nvSpPr>
        <p:spPr>
          <a:xfrm>
            <a:off x="9966960" y="2093912"/>
            <a:ext cx="1961306" cy="923330"/>
          </a:xfrm>
          <a:prstGeom prst="rect">
            <a:avLst/>
          </a:prstGeom>
          <a:noFill/>
        </p:spPr>
        <p:txBody>
          <a:bodyPr wrap="none" rtlCol="0">
            <a:spAutoFit/>
          </a:bodyPr>
          <a:lstStyle/>
          <a:p>
            <a:r>
              <a:rPr lang="en-US" dirty="0"/>
              <a:t>Tentative Matches:</a:t>
            </a:r>
          </a:p>
          <a:p>
            <a:endParaRPr lang="en-US" dirty="0"/>
          </a:p>
          <a:p>
            <a:endParaRPr lang="en-US" dirty="0"/>
          </a:p>
        </p:txBody>
      </p:sp>
      <p:sp>
        <p:nvSpPr>
          <p:cNvPr id="52" name="Rectangle 4">
            <a:extLst>
              <a:ext uri="{FF2B5EF4-FFF2-40B4-BE49-F238E27FC236}">
                <a16:creationId xmlns:a16="http://schemas.microsoft.com/office/drawing/2014/main" id="{80D9CE29-1123-40B9-0690-97AA06BB3F72}"/>
              </a:ext>
            </a:extLst>
          </p:cNvPr>
          <p:cNvSpPr>
            <a:spLocks noChangeAspect="1" noChangeArrowheads="1"/>
          </p:cNvSpPr>
          <p:nvPr/>
        </p:nvSpPr>
        <p:spPr bwMode="auto">
          <a:xfrm>
            <a:off x="9943892" y="3483727"/>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53" name="Rectangle 5">
            <a:extLst>
              <a:ext uri="{FF2B5EF4-FFF2-40B4-BE49-F238E27FC236}">
                <a16:creationId xmlns:a16="http://schemas.microsoft.com/office/drawing/2014/main" id="{39645C68-BE4C-9229-88F5-9B8C7C33F825}"/>
              </a:ext>
            </a:extLst>
          </p:cNvPr>
          <p:cNvSpPr>
            <a:spLocks noChangeAspect="1" noChangeArrowheads="1"/>
          </p:cNvSpPr>
          <p:nvPr/>
        </p:nvSpPr>
        <p:spPr bwMode="auto">
          <a:xfrm>
            <a:off x="10936078" y="3483727"/>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
        <p:nvSpPr>
          <p:cNvPr id="54" name="Rectangle 8">
            <a:extLst>
              <a:ext uri="{FF2B5EF4-FFF2-40B4-BE49-F238E27FC236}">
                <a16:creationId xmlns:a16="http://schemas.microsoft.com/office/drawing/2014/main" id="{81A7843A-47EB-F501-9EDC-8A3835D66801}"/>
              </a:ext>
            </a:extLst>
          </p:cNvPr>
          <p:cNvSpPr>
            <a:spLocks noChangeAspect="1" noChangeArrowheads="1"/>
          </p:cNvSpPr>
          <p:nvPr/>
        </p:nvSpPr>
        <p:spPr bwMode="auto">
          <a:xfrm>
            <a:off x="9943892" y="3069391"/>
            <a:ext cx="992187"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55" name="Rectangle 9">
            <a:extLst>
              <a:ext uri="{FF2B5EF4-FFF2-40B4-BE49-F238E27FC236}">
                <a16:creationId xmlns:a16="http://schemas.microsoft.com/office/drawing/2014/main" id="{78EF5959-99A4-A509-21AD-22BA86909A1F}"/>
              </a:ext>
            </a:extLst>
          </p:cNvPr>
          <p:cNvSpPr>
            <a:spLocks noChangeAspect="1" noChangeArrowheads="1"/>
          </p:cNvSpPr>
          <p:nvPr/>
        </p:nvSpPr>
        <p:spPr bwMode="auto">
          <a:xfrm>
            <a:off x="10936078" y="3069391"/>
            <a:ext cx="992188"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
        <p:nvSpPr>
          <p:cNvPr id="56" name="Rectangle 12">
            <a:extLst>
              <a:ext uri="{FF2B5EF4-FFF2-40B4-BE49-F238E27FC236}">
                <a16:creationId xmlns:a16="http://schemas.microsoft.com/office/drawing/2014/main" id="{B52D32BA-9BF6-BBED-0C87-8477BBC060C5}"/>
              </a:ext>
            </a:extLst>
          </p:cNvPr>
          <p:cNvSpPr>
            <a:spLocks noChangeAspect="1" noChangeArrowheads="1"/>
          </p:cNvSpPr>
          <p:nvPr/>
        </p:nvSpPr>
        <p:spPr bwMode="auto">
          <a:xfrm>
            <a:off x="9943892" y="2655052"/>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57" name="Rectangle 13">
            <a:extLst>
              <a:ext uri="{FF2B5EF4-FFF2-40B4-BE49-F238E27FC236}">
                <a16:creationId xmlns:a16="http://schemas.microsoft.com/office/drawing/2014/main" id="{EAAD7296-41A1-C7DD-742C-12F17B62258D}"/>
              </a:ext>
            </a:extLst>
          </p:cNvPr>
          <p:cNvSpPr>
            <a:spLocks noChangeAspect="1" noChangeArrowheads="1"/>
          </p:cNvSpPr>
          <p:nvPr/>
        </p:nvSpPr>
        <p:spPr bwMode="auto">
          <a:xfrm>
            <a:off x="10936078" y="2655052"/>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5938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ADEE4-A7C2-2D67-0777-9D170B666FF0}"/>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6286DC1-FC68-87CB-09AF-48AE25042947}"/>
                  </a:ext>
                </a:extLst>
              </p:cNvPr>
              <p:cNvSpPr>
                <a:spLocks noGrp="1"/>
              </p:cNvSpPr>
              <p:nvPr>
                <p:ph type="title"/>
              </p:nvPr>
            </p:nvSpPr>
            <p:spPr/>
            <p:txBody>
              <a:bodyPr/>
              <a:lstStyle/>
              <a:p>
                <a:r>
                  <a:rPr lang="en-US" dirty="0"/>
                  <a:t>What if we reverse </a:t>
                </a:r>
                <a14:m>
                  <m:oMath xmlns:m="http://schemas.openxmlformats.org/officeDocument/2006/math">
                    <m:r>
                      <a:rPr lang="en-US" b="0" i="1" smtClean="0">
                        <a:latin typeface="Cambria Math" panose="02040503050406030204" pitchFamily="18" charset="0"/>
                      </a:rPr>
                      <m:t>𝑃</m:t>
                    </m:r>
                  </m:oMath>
                </a14:m>
                <a:r>
                  <a:rPr lang="en-US" dirty="0"/>
                  <a:t> and </a:t>
                </a:r>
                <a14:m>
                  <m:oMath xmlns:m="http://schemas.openxmlformats.org/officeDocument/2006/math">
                    <m:r>
                      <a:rPr lang="en-US" b="0" i="1" smtClean="0">
                        <a:latin typeface="Cambria Math" panose="02040503050406030204" pitchFamily="18" charset="0"/>
                      </a:rPr>
                      <m:t>𝑅</m:t>
                    </m:r>
                  </m:oMath>
                </a14:m>
                <a:r>
                  <a:rPr lang="en-US" dirty="0"/>
                  <a:t>?</a:t>
                </a:r>
              </a:p>
            </p:txBody>
          </p:sp>
        </mc:Choice>
        <mc:Fallback>
          <p:sp>
            <p:nvSpPr>
              <p:cNvPr id="2" name="Title 1">
                <a:extLst>
                  <a:ext uri="{FF2B5EF4-FFF2-40B4-BE49-F238E27FC236}">
                    <a16:creationId xmlns:a16="http://schemas.microsoft.com/office/drawing/2014/main" id="{96286DC1-FC68-87CB-09AF-48AE25042947}"/>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AF0B2C7-7855-5233-3C4A-8BAC13687425}"/>
              </a:ext>
            </a:extLst>
          </p:cNvPr>
          <p:cNvGrpSpPr/>
          <p:nvPr/>
        </p:nvGrpSpPr>
        <p:grpSpPr>
          <a:xfrm>
            <a:off x="74813" y="4405218"/>
            <a:ext cx="8529648" cy="2547938"/>
            <a:chOff x="1828800" y="3997035"/>
            <a:chExt cx="8529648" cy="2547938"/>
          </a:xfrm>
        </p:grpSpPr>
        <p:grpSp>
          <p:nvGrpSpPr>
            <p:cNvPr id="5" name="Group 4">
              <a:extLst>
                <a:ext uri="{FF2B5EF4-FFF2-40B4-BE49-F238E27FC236}">
                  <a16:creationId xmlns:a16="http://schemas.microsoft.com/office/drawing/2014/main" id="{410D0E0B-54D1-5811-69A2-D7C9184C4B0A}"/>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C3B62779-8519-9949-4057-95A763990363}"/>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F68F0AFA-C216-2821-69B3-429B8B8D12F6}"/>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EA2FF624-DFE1-0246-92CD-AA75B0D90F9F}"/>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0B56E42B-F96F-57BE-60AF-F7C97B2980BE}"/>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0123D968-1F5C-26B4-C4A8-A918658E7E49}"/>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9E664738-E30F-D7FE-7B10-4931A9388271}"/>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1FF10463-66A1-EE81-161E-F48488BDDA19}"/>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0AE612B2-073B-3170-47DB-6A94AE934341}"/>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2FF048D5-FE3E-5373-FC1C-8829F401A242}"/>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77EB8ADE-03DA-6C48-A7C7-29179D7E5A3D}"/>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D9F3D730-D4F7-2155-6A61-DE549AC09482}"/>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9D867FE0-5E3B-577F-8D4E-48E6F7C00404}"/>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86FCCE63-7BAD-716D-ADBC-4930675E37BC}"/>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80DACA03-C089-B366-4A9F-1D885E6F5959}"/>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2EFFF6E2-55A9-9FA3-85F1-81E79664FA9E}"/>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B0ED5547-EBB1-ABDD-98BE-BF3C0FC0733E}"/>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246E6259-9A32-D611-64B2-06105F50A046}"/>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A07AF027-5C57-8D8B-B718-15CA5400CA03}"/>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3002F51E-941A-8E01-230F-4CAA6FE163AE}"/>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3F302AD5-B14A-885D-3BD1-69AB073718E7}"/>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33B857ED-2AC6-4255-E5E4-D28748833A7C}"/>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91055BE4-FC36-B701-D027-06079C8864F6}"/>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904ADB5F-8559-92B6-ED4C-E2F22931636A}"/>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A368B7D1-371C-D3E6-DA4A-6ABC47A3C460}"/>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24FD2921-22AE-3D48-89EB-27F4C0BB5E54}"/>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6C1742BB-A5DB-A2FD-1612-5A1C3CE7DC64}"/>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99D2E2B7-E94F-A197-A613-0665F4183A94}"/>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F0FCF618-F18E-94BF-49C0-F3FCA4C9BFD3}"/>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5CEE1EC8-DCA2-6654-D50C-F592FB29644A}"/>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E7AF671A-BE56-C483-AFC4-2312D8B11072}"/>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B8E0C444-EA1C-8615-536E-783CF210AAA2}"/>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ECEF4E3D-CBDB-A7A7-6032-1994D9547085}"/>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96699867-BF14-C40A-6F5C-FF7777282742}"/>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88995629-1613-D164-8897-2DCB5CBFD9B5}"/>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D983C873-922E-F827-505C-908EA5DC3F01}"/>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4A326E32-DD96-E2E2-1238-BA78F6E76489}"/>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7C038D47-061E-F382-FC76-819D1E16E870}"/>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2EB6728F-50E7-CC49-59D3-2F60719F66A2}"/>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CDE83338-34AC-4DF3-2B82-B5B61F383AB0}"/>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D8A5DD16-5B39-201E-3A98-90ABB5CA7280}"/>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94CA74E8-B100-E8B2-AC16-BE377ABF4506}"/>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39E9C748-102B-941F-B25A-0436DAF22798}"/>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
        <p:nvSpPr>
          <p:cNvPr id="48" name="Text Box 5">
            <a:extLst>
              <a:ext uri="{FF2B5EF4-FFF2-40B4-BE49-F238E27FC236}">
                <a16:creationId xmlns:a16="http://schemas.microsoft.com/office/drawing/2014/main" id="{08224B9D-81A1-7996-5281-81840BAAD32A}"/>
              </a:ext>
            </a:extLst>
          </p:cNvPr>
          <p:cNvSpPr txBox="1">
            <a:spLocks noChangeArrowheads="1"/>
          </p:cNvSpPr>
          <p:nvPr/>
        </p:nvSpPr>
        <p:spPr bwMode="auto">
          <a:xfrm>
            <a:off x="15243" y="1368187"/>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49" name="TextBox 48">
            <a:extLst>
              <a:ext uri="{FF2B5EF4-FFF2-40B4-BE49-F238E27FC236}">
                <a16:creationId xmlns:a16="http://schemas.microsoft.com/office/drawing/2014/main" id="{9F310B59-90BA-56AC-25A2-C3C0CFEEA81B}"/>
              </a:ext>
            </a:extLst>
          </p:cNvPr>
          <p:cNvSpPr txBox="1"/>
          <p:nvPr/>
        </p:nvSpPr>
        <p:spPr>
          <a:xfrm>
            <a:off x="9966960" y="2093912"/>
            <a:ext cx="1961306" cy="923330"/>
          </a:xfrm>
          <a:prstGeom prst="rect">
            <a:avLst/>
          </a:prstGeom>
          <a:noFill/>
        </p:spPr>
        <p:txBody>
          <a:bodyPr wrap="none" rtlCol="0">
            <a:spAutoFit/>
          </a:bodyPr>
          <a:lstStyle/>
          <a:p>
            <a:r>
              <a:rPr lang="en-US" dirty="0"/>
              <a:t>Tentative Matches:</a:t>
            </a:r>
          </a:p>
          <a:p>
            <a:endParaRPr lang="en-US" dirty="0"/>
          </a:p>
          <a:p>
            <a:endParaRPr lang="en-US" dirty="0"/>
          </a:p>
        </p:txBody>
      </p:sp>
      <p:sp>
        <p:nvSpPr>
          <p:cNvPr id="52" name="Rectangle 4">
            <a:extLst>
              <a:ext uri="{FF2B5EF4-FFF2-40B4-BE49-F238E27FC236}">
                <a16:creationId xmlns:a16="http://schemas.microsoft.com/office/drawing/2014/main" id="{5E8B5143-7558-BFB6-D9C1-75F60C7BE2F8}"/>
              </a:ext>
            </a:extLst>
          </p:cNvPr>
          <p:cNvSpPr>
            <a:spLocks noChangeAspect="1" noChangeArrowheads="1"/>
          </p:cNvSpPr>
          <p:nvPr/>
        </p:nvSpPr>
        <p:spPr bwMode="auto">
          <a:xfrm>
            <a:off x="9943892" y="3483727"/>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53" name="Rectangle 5">
            <a:extLst>
              <a:ext uri="{FF2B5EF4-FFF2-40B4-BE49-F238E27FC236}">
                <a16:creationId xmlns:a16="http://schemas.microsoft.com/office/drawing/2014/main" id="{B650782D-9B33-FA3B-1678-4A7E4C37B704}"/>
              </a:ext>
            </a:extLst>
          </p:cNvPr>
          <p:cNvSpPr>
            <a:spLocks noChangeAspect="1" noChangeArrowheads="1"/>
          </p:cNvSpPr>
          <p:nvPr/>
        </p:nvSpPr>
        <p:spPr bwMode="auto">
          <a:xfrm>
            <a:off x="10936078" y="3483727"/>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
        <p:nvSpPr>
          <p:cNvPr id="54" name="Rectangle 8">
            <a:extLst>
              <a:ext uri="{FF2B5EF4-FFF2-40B4-BE49-F238E27FC236}">
                <a16:creationId xmlns:a16="http://schemas.microsoft.com/office/drawing/2014/main" id="{8C17CBCB-68D0-E7A9-29FF-47868024204E}"/>
              </a:ext>
            </a:extLst>
          </p:cNvPr>
          <p:cNvSpPr>
            <a:spLocks noChangeAspect="1" noChangeArrowheads="1"/>
          </p:cNvSpPr>
          <p:nvPr/>
        </p:nvSpPr>
        <p:spPr bwMode="auto">
          <a:xfrm>
            <a:off x="9943892" y="3069391"/>
            <a:ext cx="992187"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55" name="Rectangle 9">
            <a:extLst>
              <a:ext uri="{FF2B5EF4-FFF2-40B4-BE49-F238E27FC236}">
                <a16:creationId xmlns:a16="http://schemas.microsoft.com/office/drawing/2014/main" id="{F4073A81-0008-0845-7117-449C07CD1455}"/>
              </a:ext>
            </a:extLst>
          </p:cNvPr>
          <p:cNvSpPr>
            <a:spLocks noChangeAspect="1" noChangeArrowheads="1"/>
          </p:cNvSpPr>
          <p:nvPr/>
        </p:nvSpPr>
        <p:spPr bwMode="auto">
          <a:xfrm>
            <a:off x="10936078" y="3069391"/>
            <a:ext cx="992188"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
        <p:nvSpPr>
          <p:cNvPr id="56" name="Rectangle 12">
            <a:extLst>
              <a:ext uri="{FF2B5EF4-FFF2-40B4-BE49-F238E27FC236}">
                <a16:creationId xmlns:a16="http://schemas.microsoft.com/office/drawing/2014/main" id="{B26A1A83-E7BD-64E6-E28D-1FF43EDC9897}"/>
              </a:ext>
            </a:extLst>
          </p:cNvPr>
          <p:cNvSpPr>
            <a:spLocks noChangeAspect="1" noChangeArrowheads="1"/>
          </p:cNvSpPr>
          <p:nvPr/>
        </p:nvSpPr>
        <p:spPr bwMode="auto">
          <a:xfrm>
            <a:off x="9943892" y="2655052"/>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57" name="Rectangle 13">
            <a:extLst>
              <a:ext uri="{FF2B5EF4-FFF2-40B4-BE49-F238E27FC236}">
                <a16:creationId xmlns:a16="http://schemas.microsoft.com/office/drawing/2014/main" id="{72E861A8-D338-ABB3-F6DF-CAD7D85B9A97}"/>
              </a:ext>
            </a:extLst>
          </p:cNvPr>
          <p:cNvSpPr>
            <a:spLocks noChangeAspect="1" noChangeArrowheads="1"/>
          </p:cNvSpPr>
          <p:nvPr/>
        </p:nvSpPr>
        <p:spPr bwMode="auto">
          <a:xfrm>
            <a:off x="10936078" y="2655052"/>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7733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325F-2BEA-5BE8-ABFC-699F8A1BFA32}"/>
              </a:ext>
            </a:extLst>
          </p:cNvPr>
          <p:cNvSpPr>
            <a:spLocks noGrp="1"/>
          </p:cNvSpPr>
          <p:nvPr>
            <p:ph type="title"/>
          </p:nvPr>
        </p:nvSpPr>
        <p:spPr/>
        <p:txBody>
          <a:bodyPr/>
          <a:lstStyle/>
          <a:p>
            <a:r>
              <a:rPr lang="en-US" dirty="0"/>
              <a:t>Observations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6ACD66-AC9D-6128-FAC9-77BB2C68960C}"/>
                  </a:ext>
                </a:extLst>
              </p:cNvPr>
              <p:cNvSpPr>
                <a:spLocks noGrp="1"/>
              </p:cNvSpPr>
              <p:nvPr>
                <p:ph idx="1"/>
              </p:nvPr>
            </p:nvSpPr>
            <p:spPr/>
            <p:txBody>
              <a:bodyPr/>
              <a:lstStyle/>
              <a:p>
                <a:r>
                  <a:rPr lang="en-US" dirty="0"/>
                  <a:t>There may be multiple valid stable matchings</a:t>
                </a:r>
              </a:p>
              <a:p>
                <a:r>
                  <a:rPr lang="en-US" dirty="0"/>
                  <a:t>Changing the order that </a:t>
                </a:r>
                <a14:m>
                  <m:oMath xmlns:m="http://schemas.openxmlformats.org/officeDocument/2006/math">
                    <m:r>
                      <a:rPr lang="en-US" b="0" i="1" smtClean="0">
                        <a:latin typeface="Cambria Math" panose="02040503050406030204" pitchFamily="18" charset="0"/>
                      </a:rPr>
                      <m:t>𝑃</m:t>
                    </m:r>
                  </m:oMath>
                </a14:m>
                <a:r>
                  <a:rPr lang="en-US" dirty="0"/>
                  <a:t> does its proposals will not change which stable matching Gale-Shapley returns</a:t>
                </a:r>
              </a:p>
              <a:p>
                <a:r>
                  <a:rPr lang="en-US" dirty="0"/>
                  <a:t>Swapping the roles of </a:t>
                </a:r>
                <a14:m>
                  <m:oMath xmlns:m="http://schemas.openxmlformats.org/officeDocument/2006/math">
                    <m:r>
                      <a:rPr lang="en-US" b="0" i="1" smtClean="0">
                        <a:latin typeface="Cambria Math" panose="02040503050406030204" pitchFamily="18" charset="0"/>
                      </a:rPr>
                      <m:t>𝑃</m:t>
                    </m:r>
                  </m:oMath>
                </a14:m>
                <a:r>
                  <a:rPr lang="en-US" dirty="0"/>
                  <a:t> and </a:t>
                </a:r>
                <a14:m>
                  <m:oMath xmlns:m="http://schemas.openxmlformats.org/officeDocument/2006/math">
                    <m:r>
                      <a:rPr lang="en-US" b="0" i="1" smtClean="0">
                        <a:latin typeface="Cambria Math" panose="02040503050406030204" pitchFamily="18" charset="0"/>
                      </a:rPr>
                      <m:t>𝑅</m:t>
                    </m:r>
                  </m:oMath>
                </a14:m>
                <a:r>
                  <a:rPr lang="en-US" dirty="0"/>
                  <a:t> </a:t>
                </a:r>
                <a:r>
                  <a:rPr lang="en-US" b="1" dirty="0"/>
                  <a:t>will</a:t>
                </a:r>
                <a:r>
                  <a:rPr lang="en-US" dirty="0"/>
                  <a:t> change which is returned, so long as there are multiple valid stable matchings</a:t>
                </a:r>
              </a:p>
              <a:p>
                <a:pPr lvl="1"/>
                <a:r>
                  <a:rPr lang="en-US" dirty="0"/>
                  <a:t>Coming up: it always returns the stable matching that is best for </a:t>
                </a:r>
                <a14:m>
                  <m:oMath xmlns:m="http://schemas.openxmlformats.org/officeDocument/2006/math">
                    <m:r>
                      <a:rPr lang="en-US" b="0" i="1" smtClean="0">
                        <a:latin typeface="Cambria Math" panose="02040503050406030204" pitchFamily="18" charset="0"/>
                      </a:rPr>
                      <m:t>𝑃</m:t>
                    </m:r>
                  </m:oMath>
                </a14:m>
                <a:r>
                  <a:rPr lang="en-US" dirty="0"/>
                  <a:t> and worst for </a:t>
                </a:r>
                <a14:m>
                  <m:oMath xmlns:m="http://schemas.openxmlformats.org/officeDocument/2006/math">
                    <m:r>
                      <a:rPr lang="en-US" b="0" i="1" smtClean="0">
                        <a:latin typeface="Cambria Math" panose="02040503050406030204" pitchFamily="18" charset="0"/>
                      </a:rPr>
                      <m:t>𝑅</m:t>
                    </m:r>
                  </m:oMath>
                </a14:m>
                <a:endParaRPr lang="en-US" dirty="0"/>
              </a:p>
            </p:txBody>
          </p:sp>
        </mc:Choice>
        <mc:Fallback>
          <p:sp>
            <p:nvSpPr>
              <p:cNvPr id="3" name="Content Placeholder 2">
                <a:extLst>
                  <a:ext uri="{FF2B5EF4-FFF2-40B4-BE49-F238E27FC236}">
                    <a16:creationId xmlns:a16="http://schemas.microsoft.com/office/drawing/2014/main" id="{1A6ACD66-AC9D-6128-FAC9-77BB2C68960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182326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3682</TotalTime>
  <Words>4263</Words>
  <Application>Microsoft Office PowerPoint</Application>
  <PresentationFormat>Widescreen</PresentationFormat>
  <Paragraphs>841</Paragraphs>
  <Slides>38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Calibri Light</vt:lpstr>
      <vt:lpstr>Cambria Math</vt:lpstr>
      <vt:lpstr>Comic Sans MS</vt:lpstr>
      <vt:lpstr>Courier New</vt:lpstr>
      <vt:lpstr>Symbol</vt:lpstr>
      <vt:lpstr>Office Theme</vt:lpstr>
      <vt:lpstr>CSE 421 Winter 2025 Lecture 2: Stable Matching, Overview</vt:lpstr>
      <vt:lpstr>Simplification: Stable Matching Problem</vt:lpstr>
      <vt:lpstr>Stable Matching Problem</vt:lpstr>
      <vt:lpstr>Variant:  “Stable Roommate” Problem (one set rather than 2)</vt:lpstr>
      <vt:lpstr>Propose-And-Reject Algorithm</vt:lpstr>
      <vt:lpstr>Propose and Reject Algorithm Example</vt:lpstr>
      <vt:lpstr>What if we reverse the order of P?</vt:lpstr>
      <vt:lpstr>What if we reverse P and R?</vt:lpstr>
      <vt:lpstr>Observations</vt:lpstr>
      <vt:lpstr>Why Does This Work?</vt:lpstr>
      <vt:lpstr>Why Does This Work?</vt:lpstr>
      <vt:lpstr>Proof of Correctness:  Termination (not obvious from the code)</vt:lpstr>
      <vt:lpstr>Proof of Correctness:  Perfection</vt:lpstr>
      <vt:lpstr>Proof of Correctness:  Stability</vt:lpstr>
      <vt:lpstr>Summary</vt:lpstr>
      <vt:lpstr>Gale-Shapley Algorithm</vt:lpstr>
      <vt:lpstr>Implementation for Stable Matching</vt:lpstr>
      <vt:lpstr>Getting n^2 running time</vt:lpstr>
      <vt:lpstr>Efficient Implementation</vt:lpstr>
      <vt:lpstr>Efficient Implementation</vt:lpstr>
      <vt:lpstr>Understanding the Solution</vt:lpstr>
      <vt:lpstr>Understanding the Solution</vt:lpstr>
      <vt:lpstr>Proposer Optimality</vt:lpstr>
      <vt:lpstr>Non-obvious consequence of proposer optimality</vt:lpstr>
      <vt:lpstr>Stable Matching:  Summary so far</vt:lpstr>
      <vt:lpstr>Receiver Pessimality</vt:lpstr>
      <vt:lpstr>Extensions: Matching Residents to Hospitals</vt:lpstr>
      <vt:lpstr>Application:  Matching Residents to Hospitals</vt:lpstr>
      <vt:lpstr>The original paper</vt:lpstr>
      <vt:lpstr>Lessons Learned</vt:lpstr>
      <vt:lpstr>Deceit:  Machiavelli Meets Gale-Shapley</vt:lpstr>
      <vt:lpstr>Introduction to Algorithms</vt:lpstr>
      <vt:lpstr>Measuring efficiency: The RAM model</vt:lpstr>
      <vt:lpstr>Complexity analysis</vt:lpstr>
      <vt:lpstr>Complexity</vt:lpstr>
      <vt:lpstr>Efficient = Polynomial Time</vt:lpstr>
      <vt:lpstr>Complexity</vt:lpstr>
      <vt:lpstr>O-notation 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1: Intro to ADTs, Stacks, Queues</dc:title>
  <dc:creator>Nathan Brunelle</dc:creator>
  <cp:lastModifiedBy>Nathan Brunelle</cp:lastModifiedBy>
  <cp:revision>35</cp:revision>
  <dcterms:created xsi:type="dcterms:W3CDTF">2023-09-26T20:08:20Z</dcterms:created>
  <dcterms:modified xsi:type="dcterms:W3CDTF">2025-01-08T16:57:39Z</dcterms:modified>
</cp:coreProperties>
</file>