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627" r:id="rId3"/>
    <p:sldId id="628" r:id="rId4"/>
    <p:sldId id="630" r:id="rId5"/>
    <p:sldId id="928" r:id="rId6"/>
    <p:sldId id="930" r:id="rId7"/>
    <p:sldId id="931" r:id="rId8"/>
    <p:sldId id="932" r:id="rId9"/>
    <p:sldId id="933" r:id="rId10"/>
    <p:sldId id="306" r:id="rId11"/>
    <p:sldId id="257" r:id="rId12"/>
    <p:sldId id="316" r:id="rId13"/>
    <p:sldId id="317" r:id="rId14"/>
    <p:sldId id="929" r:id="rId15"/>
    <p:sldId id="268" r:id="rId16"/>
    <p:sldId id="269" r:id="rId17"/>
    <p:sldId id="270" r:id="rId18"/>
    <p:sldId id="271" r:id="rId19"/>
    <p:sldId id="272" r:id="rId20"/>
    <p:sldId id="327" r:id="rId21"/>
    <p:sldId id="274" r:id="rId22"/>
    <p:sldId id="275" r:id="rId23"/>
    <p:sldId id="276" r:id="rId24"/>
    <p:sldId id="278" r:id="rId25"/>
    <p:sldId id="279" r:id="rId26"/>
    <p:sldId id="281" r:id="rId27"/>
    <p:sldId id="282" r:id="rId28"/>
    <p:sldId id="328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696" r:id="rId46"/>
    <p:sldId id="697" r:id="rId47"/>
    <p:sldId id="698" r:id="rId48"/>
    <p:sldId id="934" r:id="rId4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33CC"/>
    <a:srgbClr val="006600"/>
    <a:srgbClr val="FFF2CC"/>
    <a:srgbClr val="FF7C80"/>
    <a:srgbClr val="FFD966"/>
    <a:srgbClr val="CCCCFF"/>
    <a:srgbClr val="CC99FF"/>
    <a:srgbClr val="FF7575"/>
    <a:srgbClr val="BC3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56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92A9476-F335-45DA-88BB-1EE6E26D573B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B2933AE-D620-4DBA-8677-2A703E01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580D9D-33D1-4005-B624-6C599AA533B4}" type="slidenum">
              <a:rPr lang="en-US" altLang="en-US" sz="1200" b="0">
                <a:latin typeface="Comic Sans MS" panose="030F0702030302020204" pitchFamily="66" charset="0"/>
              </a:rPr>
              <a:pPr/>
              <a:t>2</a:t>
            </a:fld>
            <a:endParaRPr lang="en-US" altLang="en-US" sz="1200" b="0">
              <a:latin typeface="Comic Sans MS" panose="030F0702030302020204" pitchFamily="66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487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7477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ED4FB1-5A4B-44E9-AC6F-961E647D408C}" type="slidenum">
              <a:rPr lang="en-US" altLang="en-US" sz="1200" b="0">
                <a:latin typeface="Comic Sans MS" panose="030F0702030302020204" pitchFamily="66" charset="0"/>
              </a:rPr>
              <a:pPr/>
              <a:t>3</a:t>
            </a:fld>
            <a:endParaRPr lang="en-US" altLang="en-US" sz="1200" b="0">
              <a:latin typeface="Comic Sans MS" panose="030F0702030302020204" pitchFamily="66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56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9DEA00-9030-4860-B3E0-DD5DE6D2D456}" type="slidenum">
              <a:rPr lang="en-US" altLang="en-US" sz="1200" b="0">
                <a:latin typeface="Comic Sans MS" panose="030F0702030302020204" pitchFamily="66" charset="0"/>
              </a:rPr>
              <a:pPr/>
              <a:t>4</a:t>
            </a:fld>
            <a:endParaRPr lang="en-US" altLang="en-US" sz="1200" b="0">
              <a:latin typeface="Comic Sans MS" panose="030F0702030302020204" pitchFamily="66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9230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2314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216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216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12191999" cy="685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2987" y="1472431"/>
            <a:ext cx="11286024" cy="3442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86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39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71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42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883" y="1041400"/>
            <a:ext cx="10036233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CSE 421 Winter 2025</a:t>
            </a:r>
            <a:br>
              <a:rPr lang="en-US" dirty="0"/>
            </a:br>
            <a:r>
              <a:rPr lang="en-US" dirty="0"/>
              <a:t>Lecture 27:</a:t>
            </a:r>
            <a:br>
              <a:rPr lang="en-US" dirty="0"/>
            </a:br>
            <a:r>
              <a:rPr lang="en-US" dirty="0"/>
              <a:t>Finale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http://www.cs.uw.edu/421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5ED8-5B0F-4AAB-8E50-7D5EB00B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93" y="240665"/>
            <a:ext cx="10949335" cy="746544"/>
          </a:xfrm>
        </p:spPr>
        <p:txBody>
          <a:bodyPr>
            <a:normAutofit fontScale="90000"/>
          </a:bodyPr>
          <a:lstStyle/>
          <a:p>
            <a:r>
              <a:rPr lang="en-US" sz="4851" dirty="0"/>
              <a:t>Algorithms for Linear Programs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4233" cy="224300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10</a:t>
            </a:fld>
            <a:endParaRPr lang="en-US" sz="1455"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91E014C-4275-4BD8-BEE6-5604F386B71E}"/>
              </a:ext>
            </a:extLst>
          </p:cNvPr>
          <p:cNvSpPr txBox="1"/>
          <p:nvPr/>
        </p:nvSpPr>
        <p:spPr>
          <a:xfrm>
            <a:off x="668945" y="1222259"/>
            <a:ext cx="10937783" cy="5117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364"/>
              </a:spcBef>
            </a:pPr>
            <a:r>
              <a:rPr lang="en-US" sz="2668" b="1" spc="12" dirty="0">
                <a:cs typeface="Arial"/>
              </a:rPr>
              <a:t>Simplex Algorithm</a:t>
            </a:r>
          </a:p>
          <a:p>
            <a:pPr marL="901050" lvl="2" indent="-346558">
              <a:spcBef>
                <a:spcPts val="364"/>
              </a:spcBef>
              <a:buFont typeface="Arial" panose="020B0604020202020204" pitchFamily="34" charset="0"/>
              <a:buChar char="•"/>
            </a:pPr>
            <a:r>
              <a:rPr lang="en-US" sz="2668" spc="69" dirty="0">
                <a:cs typeface="Arial"/>
              </a:rPr>
              <a:t>Simple</a:t>
            </a:r>
          </a:p>
          <a:p>
            <a:pPr marL="901050" lvl="2" indent="-346558">
              <a:spcBef>
                <a:spcPts val="364"/>
              </a:spcBef>
              <a:buFont typeface="Arial" panose="020B0604020202020204" pitchFamily="34" charset="0"/>
              <a:buChar char="•"/>
            </a:pPr>
            <a:r>
              <a:rPr lang="en-US" sz="2668" spc="69" dirty="0">
                <a:cs typeface="Arial"/>
              </a:rPr>
              <a:t>Often fast in practice</a:t>
            </a:r>
          </a:p>
          <a:p>
            <a:pPr marL="901050" lvl="2" indent="-346558">
              <a:spcBef>
                <a:spcPts val="364"/>
              </a:spcBef>
              <a:buFont typeface="Arial" panose="020B0604020202020204" pitchFamily="34" charset="0"/>
              <a:buChar char="•"/>
            </a:pPr>
            <a:r>
              <a:rPr lang="en-US" sz="2668" spc="69" dirty="0">
                <a:cs typeface="Arial"/>
              </a:rPr>
              <a:t>Not polynomial time (on pathological counterexamples)</a:t>
            </a:r>
          </a:p>
          <a:p>
            <a:pPr marL="901050" lvl="2" indent="-346558">
              <a:spcBef>
                <a:spcPts val="364"/>
              </a:spcBef>
              <a:buFont typeface="Arial" panose="020B0604020202020204" pitchFamily="34" charset="0"/>
              <a:buChar char="•"/>
            </a:pPr>
            <a:endParaRPr lang="en-US" sz="1455" spc="69" dirty="0">
              <a:cs typeface="Arial"/>
            </a:endParaRPr>
          </a:p>
          <a:p>
            <a:pPr>
              <a:spcBef>
                <a:spcPts val="364"/>
              </a:spcBef>
            </a:pPr>
            <a:r>
              <a:rPr lang="en-US" sz="2668" b="1" spc="69" dirty="0">
                <a:cs typeface="Arial"/>
              </a:rPr>
              <a:t>Ellipsoid Algorithm</a:t>
            </a:r>
          </a:p>
          <a:p>
            <a:pPr marL="901050" lvl="2" indent="-346558">
              <a:spcBef>
                <a:spcPts val="364"/>
              </a:spcBef>
              <a:buFont typeface="Arial" panose="020B0604020202020204" pitchFamily="34" charset="0"/>
              <a:buChar char="•"/>
            </a:pPr>
            <a:r>
              <a:rPr lang="en-US" sz="2668" spc="69" dirty="0">
                <a:cs typeface="Arial"/>
              </a:rPr>
              <a:t>More complicated</a:t>
            </a:r>
          </a:p>
          <a:p>
            <a:pPr marL="901050" lvl="2" indent="-346558">
              <a:spcBef>
                <a:spcPts val="364"/>
              </a:spcBef>
              <a:buFont typeface="Arial" panose="020B0604020202020204" pitchFamily="34" charset="0"/>
              <a:buChar char="•"/>
            </a:pPr>
            <a:r>
              <a:rPr lang="en-US" sz="2668" spc="69" dirty="0">
                <a:cs typeface="Arial"/>
              </a:rPr>
              <a:t>First polynomial time algorithm, but not always fast</a:t>
            </a:r>
          </a:p>
          <a:p>
            <a:pPr>
              <a:spcBef>
                <a:spcPts val="364"/>
              </a:spcBef>
            </a:pPr>
            <a:endParaRPr lang="en-US" sz="1455" spc="69" dirty="0">
              <a:cs typeface="Arial"/>
            </a:endParaRPr>
          </a:p>
          <a:p>
            <a:pPr>
              <a:spcBef>
                <a:spcPts val="364"/>
              </a:spcBef>
            </a:pPr>
            <a:r>
              <a:rPr lang="en-US" sz="2668" b="1" spc="69" dirty="0">
                <a:cs typeface="Arial"/>
              </a:rPr>
              <a:t>Interior Point Methods</a:t>
            </a:r>
          </a:p>
          <a:p>
            <a:pPr marL="901050" lvl="2" indent="-346558">
              <a:spcBef>
                <a:spcPts val="364"/>
              </a:spcBef>
              <a:buFont typeface="Arial" panose="020B0604020202020204" pitchFamily="34" charset="0"/>
              <a:buChar char="•"/>
            </a:pPr>
            <a:r>
              <a:rPr lang="en-US" sz="2668" spc="69" dirty="0">
                <a:cs typeface="Arial"/>
              </a:rPr>
              <a:t>Even more complicated based on differential equation ideas</a:t>
            </a:r>
          </a:p>
          <a:p>
            <a:pPr marL="901050" lvl="2" indent="-346558">
              <a:spcBef>
                <a:spcPts val="364"/>
              </a:spcBef>
              <a:buFont typeface="Arial" panose="020B0604020202020204" pitchFamily="34" charset="0"/>
              <a:buChar char="•"/>
            </a:pPr>
            <a:r>
              <a:rPr lang="en-US" sz="2668" spc="69" dirty="0">
                <a:cs typeface="Arial"/>
              </a:rPr>
              <a:t>Polynomial time, fast in practice; simplex better for small input size</a:t>
            </a:r>
          </a:p>
        </p:txBody>
      </p:sp>
    </p:spTree>
    <p:extLst>
      <p:ext uri="{BB962C8B-B14F-4D97-AF65-F5344CB8AC3E}">
        <p14:creationId xmlns:p14="http://schemas.microsoft.com/office/powerpoint/2010/main" val="1642189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295629" y="1970656"/>
            <a:ext cx="3109781" cy="3255721"/>
          </a:xfrm>
          <a:custGeom>
            <a:avLst/>
            <a:gdLst/>
            <a:ahLst/>
            <a:cxnLst/>
            <a:rect l="l" t="t" r="r" b="b"/>
            <a:pathLst>
              <a:path w="5128259" h="5368925">
                <a:moveTo>
                  <a:pt x="2731968" y="0"/>
                </a:moveTo>
                <a:lnTo>
                  <a:pt x="167903" y="812335"/>
                </a:lnTo>
                <a:lnTo>
                  <a:pt x="0" y="3496751"/>
                </a:lnTo>
                <a:lnTo>
                  <a:pt x="2396156" y="5368834"/>
                </a:lnTo>
                <a:lnTo>
                  <a:pt x="4960214" y="4556498"/>
                </a:lnTo>
                <a:lnTo>
                  <a:pt x="5128115" y="1872082"/>
                </a:lnTo>
                <a:lnTo>
                  <a:pt x="2731968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7295631" y="1970656"/>
            <a:ext cx="3109781" cy="3255721"/>
          </a:xfrm>
          <a:custGeom>
            <a:avLst/>
            <a:gdLst/>
            <a:ahLst/>
            <a:cxnLst/>
            <a:rect l="l" t="t" r="r" b="b"/>
            <a:pathLst>
              <a:path w="5128259" h="5368925">
                <a:moveTo>
                  <a:pt x="167902" y="812334"/>
                </a:moveTo>
                <a:lnTo>
                  <a:pt x="2731963" y="0"/>
                </a:lnTo>
                <a:lnTo>
                  <a:pt x="5128120" y="1872081"/>
                </a:lnTo>
                <a:lnTo>
                  <a:pt x="4960215" y="4556499"/>
                </a:lnTo>
                <a:lnTo>
                  <a:pt x="2396157" y="5368835"/>
                </a:lnTo>
                <a:lnTo>
                  <a:pt x="0" y="3496751"/>
                </a:lnTo>
                <a:lnTo>
                  <a:pt x="167902" y="812334"/>
                </a:lnTo>
                <a:close/>
              </a:path>
            </a:pathLst>
          </a:custGeom>
          <a:ln w="31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8902161" y="1916497"/>
            <a:ext cx="115904" cy="115904"/>
          </a:xfrm>
          <a:custGeom>
            <a:avLst/>
            <a:gdLst/>
            <a:ahLst/>
            <a:cxnLst/>
            <a:rect l="l" t="t" r="r" b="b"/>
            <a:pathLst>
              <a:path w="191134" h="191135">
                <a:moveTo>
                  <a:pt x="102466" y="0"/>
                </a:moveTo>
                <a:lnTo>
                  <a:pt x="55325" y="9219"/>
                </a:lnTo>
                <a:lnTo>
                  <a:pt x="22972" y="32188"/>
                </a:lnTo>
                <a:lnTo>
                  <a:pt x="1783" y="74950"/>
                </a:lnTo>
                <a:lnTo>
                  <a:pt x="0" y="98599"/>
                </a:lnTo>
                <a:lnTo>
                  <a:pt x="1346" y="110528"/>
                </a:lnTo>
                <a:lnTo>
                  <a:pt x="21896" y="155865"/>
                </a:lnTo>
                <a:lnTo>
                  <a:pt x="62302" y="184935"/>
                </a:lnTo>
                <a:lnTo>
                  <a:pt x="97633" y="190546"/>
                </a:lnTo>
                <a:lnTo>
                  <a:pt x="109613" y="189419"/>
                </a:lnTo>
                <a:lnTo>
                  <a:pt x="154751" y="169772"/>
                </a:lnTo>
                <a:lnTo>
                  <a:pt x="179471" y="140674"/>
                </a:lnTo>
                <a:lnTo>
                  <a:pt x="191013" y="93925"/>
                </a:lnTo>
                <a:lnTo>
                  <a:pt x="190118" y="81888"/>
                </a:lnTo>
                <a:lnTo>
                  <a:pt x="171421" y="36964"/>
                </a:lnTo>
                <a:lnTo>
                  <a:pt x="136507" y="8638"/>
                </a:lnTo>
                <a:lnTo>
                  <a:pt x="1024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8902166" y="1916497"/>
            <a:ext cx="115904" cy="115904"/>
          </a:xfrm>
          <a:custGeom>
            <a:avLst/>
            <a:gdLst/>
            <a:ahLst/>
            <a:cxnLst/>
            <a:rect l="l" t="t" r="r" b="b"/>
            <a:pathLst>
              <a:path w="191134" h="191135">
                <a:moveTo>
                  <a:pt x="162968" y="27310"/>
                </a:moveTo>
                <a:lnTo>
                  <a:pt x="187712" y="70019"/>
                </a:lnTo>
                <a:lnTo>
                  <a:pt x="191013" y="93926"/>
                </a:lnTo>
                <a:lnTo>
                  <a:pt x="190395" y="105977"/>
                </a:lnTo>
                <a:lnTo>
                  <a:pt x="172806" y="151240"/>
                </a:lnTo>
                <a:lnTo>
                  <a:pt x="144166" y="176965"/>
                </a:lnTo>
                <a:lnTo>
                  <a:pt x="97630" y="190547"/>
                </a:lnTo>
                <a:lnTo>
                  <a:pt x="85657" y="190172"/>
                </a:lnTo>
                <a:lnTo>
                  <a:pt x="40680" y="173752"/>
                </a:lnTo>
                <a:lnTo>
                  <a:pt x="14464" y="145152"/>
                </a:lnTo>
                <a:lnTo>
                  <a:pt x="0" y="98599"/>
                </a:lnTo>
                <a:lnTo>
                  <a:pt x="148" y="86696"/>
                </a:lnTo>
                <a:lnTo>
                  <a:pt x="15497" y="41982"/>
                </a:lnTo>
                <a:lnTo>
                  <a:pt x="44048" y="15322"/>
                </a:lnTo>
                <a:lnTo>
                  <a:pt x="90618" y="54"/>
                </a:lnTo>
                <a:lnTo>
                  <a:pt x="102461" y="0"/>
                </a:lnTo>
                <a:lnTo>
                  <a:pt x="114139" y="1422"/>
                </a:lnTo>
                <a:lnTo>
                  <a:pt x="125527" y="4306"/>
                </a:lnTo>
                <a:lnTo>
                  <a:pt x="136502" y="8638"/>
                </a:lnTo>
                <a:lnTo>
                  <a:pt x="146942" y="14403"/>
                </a:lnTo>
                <a:lnTo>
                  <a:pt x="156723" y="21588"/>
                </a:lnTo>
              </a:path>
            </a:pathLst>
          </a:custGeom>
          <a:ln w="31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8998242" y="2003696"/>
            <a:ext cx="1255310" cy="968822"/>
          </a:xfrm>
          <a:custGeom>
            <a:avLst/>
            <a:gdLst/>
            <a:ahLst/>
            <a:cxnLst/>
            <a:rect l="l" t="t" r="r" b="b"/>
            <a:pathLst>
              <a:path w="2070100" h="1597660">
                <a:moveTo>
                  <a:pt x="2069701" y="1597298"/>
                </a:moveTo>
                <a:lnTo>
                  <a:pt x="0" y="0"/>
                </a:lnTo>
              </a:path>
            </a:pathLst>
          </a:custGeom>
          <a:ln w="79810">
            <a:solidFill>
              <a:srgbClr val="B344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10221375" y="2930920"/>
            <a:ext cx="142474" cy="126686"/>
          </a:xfrm>
          <a:custGeom>
            <a:avLst/>
            <a:gdLst/>
            <a:ahLst/>
            <a:cxnLst/>
            <a:rect l="l" t="t" r="r" b="b"/>
            <a:pathLst>
              <a:path w="234950" h="208914">
                <a:moveTo>
                  <a:pt x="105326" y="0"/>
                </a:moveTo>
                <a:lnTo>
                  <a:pt x="0" y="136473"/>
                </a:lnTo>
                <a:lnTo>
                  <a:pt x="234621" y="208667"/>
                </a:lnTo>
                <a:lnTo>
                  <a:pt x="105326" y="0"/>
                </a:lnTo>
                <a:close/>
              </a:path>
            </a:pathLst>
          </a:custGeom>
          <a:solidFill>
            <a:srgbClr val="B344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10221377" y="2930920"/>
            <a:ext cx="142474" cy="126686"/>
          </a:xfrm>
          <a:custGeom>
            <a:avLst/>
            <a:gdLst/>
            <a:ahLst/>
            <a:cxnLst/>
            <a:rect l="l" t="t" r="r" b="b"/>
            <a:pathLst>
              <a:path w="234950" h="208914">
                <a:moveTo>
                  <a:pt x="234627" y="208669"/>
                </a:moveTo>
                <a:lnTo>
                  <a:pt x="105323" y="0"/>
                </a:lnTo>
                <a:lnTo>
                  <a:pt x="0" y="136473"/>
                </a:lnTo>
                <a:lnTo>
                  <a:pt x="234627" y="208669"/>
                </a:lnTo>
                <a:close/>
              </a:path>
            </a:pathLst>
          </a:custGeom>
          <a:ln w="79810">
            <a:solidFill>
              <a:srgbClr val="B344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ED2E1D-19F4-41C9-A21D-36616E7E1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93" y="240665"/>
            <a:ext cx="10949335" cy="746544"/>
          </a:xfrm>
        </p:spPr>
        <p:txBody>
          <a:bodyPr>
            <a:normAutofit fontScale="90000"/>
          </a:bodyPr>
          <a:lstStyle/>
          <a:p>
            <a:r>
              <a:rPr lang="en-US" sz="4851" dirty="0"/>
              <a:t>The Simplex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ject 3">
                <a:extLst>
                  <a:ext uri="{FF2B5EF4-FFF2-40B4-BE49-F238E27FC236}">
                    <a16:creationId xmlns:a16="http://schemas.microsoft.com/office/drawing/2014/main" id="{ECDD9A27-3571-4E1B-BD21-2779F34E47FF}"/>
                  </a:ext>
                </a:extLst>
              </p:cNvPr>
              <p:cNvSpPr txBox="1"/>
              <p:nvPr/>
            </p:nvSpPr>
            <p:spPr>
              <a:xfrm>
                <a:off x="711957" y="1673106"/>
                <a:ext cx="5999614" cy="414299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7701"/>
                <a:r>
                  <a:rPr lang="en-US" sz="2911" b="1" spc="12" dirty="0">
                    <a:solidFill>
                      <a:srgbClr val="7030A0"/>
                    </a:solidFill>
                    <a:cs typeface="Arial"/>
                  </a:rPr>
                  <a:t>Simplex Algorithm:</a:t>
                </a:r>
              </a:p>
              <a:p>
                <a:pPr marL="354259" indent="-346558">
                  <a:buFont typeface="Arial" panose="020B0604020202020204" pitchFamily="34" charset="0"/>
                  <a:buChar char="•"/>
                </a:pPr>
                <a:r>
                  <a:rPr lang="en-US" sz="2668" spc="12" dirty="0">
                    <a:cs typeface="Arial"/>
                  </a:rPr>
                  <a:t>Start with a vertex of the polytope</a:t>
                </a:r>
              </a:p>
              <a:p>
                <a:pPr marL="354259" indent="-346558">
                  <a:buFont typeface="Arial" panose="020B0604020202020204" pitchFamily="34" charset="0"/>
                  <a:buChar char="•"/>
                </a:pPr>
                <a:r>
                  <a:rPr lang="en-US" sz="2668" dirty="0">
                    <a:cs typeface="Tahoma"/>
                  </a:rPr>
                  <a:t>In each step move to a neighboring vertex that is </a:t>
                </a:r>
                <a:r>
                  <a:rPr lang="en-US" sz="2668" i="1" dirty="0">
                    <a:cs typeface="Tahoma"/>
                  </a:rPr>
                  <a:t>lower </a:t>
                </a:r>
                <a:r>
                  <a:rPr lang="en-US" sz="2668" dirty="0">
                    <a:cs typeface="Tahoma"/>
                  </a:rPr>
                  <a:t>(larger </a:t>
                </a:r>
                <a:r>
                  <a:rPr lang="pl-PL" sz="2668" b="1" spc="3" dirty="0"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8" b="1" i="1" spc="-133" dirty="0">
                            <a:latin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en-US" sz="2668" b="1" i="1" spc="-133" dirty="0">
                            <a:latin typeface="Cambria Math" panose="02040503050406030204" pitchFamily="18" charset="0"/>
                            <a:cs typeface="Tahoma"/>
                          </a:rPr>
                          <m:t>𝒄</m:t>
                        </m:r>
                      </m:e>
                      <m:sup>
                        <m:r>
                          <a:rPr lang="en-US" sz="2668" b="1" i="1" spc="-133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⊤</m:t>
                        </m:r>
                      </m:sup>
                    </m:sSup>
                    <m:r>
                      <a:rPr lang="en-US" sz="2668" b="1" i="1" spc="-133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𝒙</m:t>
                    </m:r>
                  </m:oMath>
                </a14:m>
                <a:r>
                  <a:rPr lang="en-US" sz="2668" dirty="0">
                    <a:cs typeface="Tahoma"/>
                  </a:rPr>
                  <a:t>).</a:t>
                </a:r>
              </a:p>
              <a:p>
                <a:pPr marL="7701"/>
                <a:endParaRPr lang="en-US" sz="2668" dirty="0">
                  <a:cs typeface="Tahoma"/>
                </a:endParaRPr>
              </a:p>
              <a:p>
                <a:pPr marL="7701"/>
                <a:r>
                  <a:rPr lang="en-US" sz="2668" dirty="0">
                    <a:cs typeface="Tahoma"/>
                  </a:rPr>
                  <a:t>Creates a path running along the edges and vertices on the outside of the polytope</a:t>
                </a:r>
              </a:p>
              <a:p>
                <a:pPr marL="354259" indent="-346558">
                  <a:buFont typeface="Arial" panose="020B0604020202020204" pitchFamily="34" charset="0"/>
                  <a:buChar char="•"/>
                </a:pPr>
                <a:r>
                  <a:rPr lang="en-US" sz="2668" dirty="0">
                    <a:cs typeface="Tahoma"/>
                  </a:rPr>
                  <a:t>Since the polytope is convex, this will never get stuck before reaching the lowest point.</a:t>
                </a:r>
                <a:endParaRPr sz="2668" dirty="0">
                  <a:cs typeface="Tahoma"/>
                </a:endParaRPr>
              </a:p>
            </p:txBody>
          </p:sp>
        </mc:Choice>
        <mc:Fallback>
          <p:sp>
            <p:nvSpPr>
              <p:cNvPr id="13" name="object 3">
                <a:extLst>
                  <a:ext uri="{FF2B5EF4-FFF2-40B4-BE49-F238E27FC236}">
                    <a16:creationId xmlns:a16="http://schemas.microsoft.com/office/drawing/2014/main" id="{ECDD9A27-3571-4E1B-BD21-2779F34E4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57" y="1673106"/>
                <a:ext cx="5999614" cy="4142994"/>
              </a:xfrm>
              <a:prstGeom prst="rect">
                <a:avLst/>
              </a:prstGeom>
              <a:blipFill>
                <a:blip r:embed="rId3"/>
                <a:stretch>
                  <a:fillRect l="-3659" t="-2647" r="-4065" b="-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11</a:t>
            </a:fld>
            <a:endParaRPr lang="en-US" sz="145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0ED2E1D-19F4-41C9-A21D-36616E7E1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93" y="240665"/>
            <a:ext cx="10949335" cy="746544"/>
          </a:xfrm>
        </p:spPr>
        <p:txBody>
          <a:bodyPr>
            <a:normAutofit fontScale="90000"/>
          </a:bodyPr>
          <a:lstStyle/>
          <a:p>
            <a:r>
              <a:rPr lang="en-US" sz="4851" dirty="0"/>
              <a:t>The Simplex Algorithm:  The downside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object 3">
                <a:extLst>
                  <a:ext uri="{FF2B5EF4-FFF2-40B4-BE49-F238E27FC236}">
                    <a16:creationId xmlns:a16="http://schemas.microsoft.com/office/drawing/2014/main" id="{ECDD9A27-3571-4E1B-BD21-2779F34E47FF}"/>
                  </a:ext>
                </a:extLst>
              </p:cNvPr>
              <p:cNvSpPr txBox="1"/>
              <p:nvPr/>
            </p:nvSpPr>
            <p:spPr>
              <a:xfrm>
                <a:off x="711957" y="1673106"/>
                <a:ext cx="5999614" cy="414299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7701"/>
                <a:r>
                  <a:rPr lang="en-US" sz="2911" b="1" spc="12" dirty="0">
                    <a:solidFill>
                      <a:srgbClr val="7030A0"/>
                    </a:solidFill>
                    <a:cs typeface="Arial"/>
                  </a:rPr>
                  <a:t>Simplex Algorithm:</a:t>
                </a:r>
              </a:p>
              <a:p>
                <a:pPr marL="354259" indent="-346558">
                  <a:buFont typeface="Arial" panose="020B0604020202020204" pitchFamily="34" charset="0"/>
                  <a:buChar char="•"/>
                </a:pPr>
                <a:r>
                  <a:rPr lang="en-US" sz="2668" spc="12" dirty="0">
                    <a:cs typeface="Arial"/>
                  </a:rPr>
                  <a:t>Start with a vertex of the polytope</a:t>
                </a:r>
              </a:p>
              <a:p>
                <a:pPr marL="354259" indent="-346558">
                  <a:buFont typeface="Arial" panose="020B0604020202020204" pitchFamily="34" charset="0"/>
                  <a:buChar char="•"/>
                </a:pPr>
                <a:r>
                  <a:rPr lang="en-US" sz="2668" dirty="0">
                    <a:cs typeface="Tahoma"/>
                  </a:rPr>
                  <a:t>In each step move to a neighboring vertex that is </a:t>
                </a:r>
                <a:r>
                  <a:rPr lang="en-US" sz="2668" i="1" dirty="0">
                    <a:cs typeface="Tahoma"/>
                  </a:rPr>
                  <a:t>lower </a:t>
                </a:r>
                <a:r>
                  <a:rPr lang="en-US" sz="2668" dirty="0">
                    <a:cs typeface="Tahoma"/>
                  </a:rPr>
                  <a:t>(larger </a:t>
                </a:r>
                <a:r>
                  <a:rPr lang="pl-PL" sz="2668" b="1" spc="3" dirty="0">
                    <a:cs typeface="Arial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8" b="1" i="1" spc="-133" dirty="0">
                            <a:latin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en-US" sz="2668" b="1" i="1" spc="-133" dirty="0">
                            <a:latin typeface="Cambria Math" panose="02040503050406030204" pitchFamily="18" charset="0"/>
                            <a:cs typeface="Tahoma"/>
                          </a:rPr>
                          <m:t>𝒄</m:t>
                        </m:r>
                      </m:e>
                      <m:sup>
                        <m:r>
                          <a:rPr lang="en-US" sz="2668" b="1" i="1" spc="-133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⊤</m:t>
                        </m:r>
                      </m:sup>
                    </m:sSup>
                    <m:r>
                      <a:rPr lang="en-US" sz="2668" b="1" i="1" spc="-133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𝒙</m:t>
                    </m:r>
                  </m:oMath>
                </a14:m>
                <a:r>
                  <a:rPr lang="en-US" sz="2668" dirty="0">
                    <a:cs typeface="Tahoma"/>
                  </a:rPr>
                  <a:t>).</a:t>
                </a:r>
              </a:p>
              <a:p>
                <a:pPr marL="7701"/>
                <a:endParaRPr lang="en-US" sz="2668" dirty="0">
                  <a:cs typeface="Tahoma"/>
                </a:endParaRPr>
              </a:p>
              <a:p>
                <a:pPr marL="7701"/>
                <a:r>
                  <a:rPr lang="en-US" sz="2668" dirty="0">
                    <a:cs typeface="Tahoma"/>
                  </a:rPr>
                  <a:t>Creates a path running along the edges and vertices on the outside of the polytope</a:t>
                </a:r>
              </a:p>
              <a:p>
                <a:pPr marL="354259" indent="-346558">
                  <a:buFont typeface="Arial" panose="020B0604020202020204" pitchFamily="34" charset="0"/>
                  <a:buChar char="•"/>
                </a:pPr>
                <a:r>
                  <a:rPr lang="en-US" sz="2668" dirty="0">
                    <a:cs typeface="Tahoma"/>
                  </a:rPr>
                  <a:t>Since the polytope is convex, this will never get stuck before reaching the lowest point.</a:t>
                </a:r>
                <a:endParaRPr sz="2668" dirty="0">
                  <a:cs typeface="Tahoma"/>
                </a:endParaRPr>
              </a:p>
            </p:txBody>
          </p:sp>
        </mc:Choice>
        <mc:Fallback>
          <p:sp>
            <p:nvSpPr>
              <p:cNvPr id="13" name="object 3">
                <a:extLst>
                  <a:ext uri="{FF2B5EF4-FFF2-40B4-BE49-F238E27FC236}">
                    <a16:creationId xmlns:a16="http://schemas.microsoft.com/office/drawing/2014/main" id="{ECDD9A27-3571-4E1B-BD21-2779F34E4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57" y="1673106"/>
                <a:ext cx="5999614" cy="4142994"/>
              </a:xfrm>
              <a:prstGeom prst="rect">
                <a:avLst/>
              </a:prstGeom>
              <a:blipFill>
                <a:blip r:embed="rId3"/>
                <a:stretch>
                  <a:fillRect l="-3659" t="-2647" r="-4065" b="-3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DD4E56F-17AD-4069-91EE-B623F7561304}"/>
              </a:ext>
            </a:extLst>
          </p:cNvPr>
          <p:cNvSpPr txBox="1"/>
          <p:nvPr/>
        </p:nvSpPr>
        <p:spPr>
          <a:xfrm>
            <a:off x="657393" y="5970426"/>
            <a:ext cx="11282704" cy="4105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7701"/>
            <a:r>
              <a:rPr lang="en-US" sz="2668" b="1" spc="12" dirty="0">
                <a:solidFill>
                  <a:srgbClr val="C00000"/>
                </a:solidFill>
                <a:cs typeface="Arial"/>
              </a:rPr>
              <a:t>Problem:</a:t>
            </a:r>
            <a:r>
              <a:rPr lang="en-US" sz="2668" b="1" spc="12" dirty="0">
                <a:cs typeface="Arial"/>
              </a:rPr>
              <a:t>  </a:t>
            </a:r>
            <a:r>
              <a:rPr lang="en-US" sz="2668" spc="12" dirty="0">
                <a:cs typeface="Arial"/>
              </a:rPr>
              <a:t>Many paths to choose from; # of vertices on path can be exponential! 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12</a:t>
            </a:fld>
            <a:endParaRPr lang="en-US" sz="1455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7C3AD0-E716-42D9-8D4D-9C9DFF39BD87}"/>
              </a:ext>
            </a:extLst>
          </p:cNvPr>
          <p:cNvGrpSpPr/>
          <p:nvPr/>
        </p:nvGrpSpPr>
        <p:grpSpPr>
          <a:xfrm>
            <a:off x="7667064" y="1916790"/>
            <a:ext cx="3125872" cy="3008719"/>
            <a:chOff x="6483927" y="1218536"/>
            <a:chExt cx="5154795" cy="4961601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590562E-9A90-4505-8CFF-4522934A9461}"/>
                </a:ext>
              </a:extLst>
            </p:cNvPr>
            <p:cNvCxnSpPr/>
            <p:nvPr/>
          </p:nvCxnSpPr>
          <p:spPr>
            <a:xfrm flipH="1">
              <a:off x="11598965" y="3120887"/>
              <a:ext cx="39757" cy="2156920"/>
            </a:xfrm>
            <a:prstGeom prst="straightConnector1">
              <a:avLst/>
            </a:prstGeom>
            <a:noFill/>
            <a:ln w="57150" cap="flat" cmpd="sng" algn="ctr">
              <a:solidFill>
                <a:srgbClr val="629DD1">
                  <a:lumMod val="75000"/>
                </a:srgbClr>
              </a:solidFill>
              <a:prstDash val="solid"/>
              <a:tailEnd type="triangle"/>
            </a:ln>
            <a:effectLst/>
          </p:spPr>
        </p:cxnSp>
        <p:pic>
          <p:nvPicPr>
            <p:cNvPr id="18" name="Picture 4" descr="https://upload.wikimedia.org/wikipedia/commons/c/c6/Elongated_pentagonal_orthocupolarotunda.png">
              <a:extLst>
                <a:ext uri="{FF2B5EF4-FFF2-40B4-BE49-F238E27FC236}">
                  <a16:creationId xmlns:a16="http://schemas.microsoft.com/office/drawing/2014/main" id="{B35DA08A-CA43-4D2C-8821-A8F864D04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rgbClr val="ACCBF9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927" y="1303336"/>
              <a:ext cx="4876800" cy="487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B14116D-FB9C-455B-8043-8ED882AA9B22}"/>
                </a:ext>
              </a:extLst>
            </p:cNvPr>
            <p:cNvSpPr/>
            <p:nvPr/>
          </p:nvSpPr>
          <p:spPr>
            <a:xfrm>
              <a:off x="8919230" y="1691322"/>
              <a:ext cx="308008" cy="308008"/>
            </a:xfrm>
            <a:prstGeom prst="ellipse">
              <a:avLst/>
            </a:prstGeom>
            <a:solidFill>
              <a:srgbClr val="9D90A0">
                <a:lumMod val="40000"/>
                <a:lumOff val="60000"/>
              </a:srgbClr>
            </a:solidFill>
            <a:ln w="38100" cap="flat" cmpd="sng" algn="ctr">
              <a:noFill/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algn="ctr" defTabSz="554492">
                <a:defRPr/>
              </a:pPr>
              <a:endParaRPr lang="en-US" sz="1092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3292F9-7A0D-4959-8E81-C4E9B4C2BD68}"/>
                </a:ext>
              </a:extLst>
            </p:cNvPr>
            <p:cNvSpPr txBox="1"/>
            <p:nvPr/>
          </p:nvSpPr>
          <p:spPr>
            <a:xfrm>
              <a:off x="8628718" y="1218536"/>
              <a:ext cx="1901185" cy="521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54492">
                <a:defRPr/>
              </a:pPr>
              <a:r>
                <a:rPr lang="en-US" sz="1455" kern="0" dirty="0">
                  <a:solidFill>
                    <a:prstClr val="black"/>
                  </a:solidFill>
                </a:rPr>
                <a:t>Initial Vertex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5946651-15CA-4A13-AE8C-853791B37C39}"/>
                </a:ext>
              </a:extLst>
            </p:cNvPr>
            <p:cNvCxnSpPr>
              <a:stCxn id="19" idx="3"/>
            </p:cNvCxnSpPr>
            <p:nvPr/>
          </p:nvCxnSpPr>
          <p:spPr>
            <a:xfrm flipH="1">
              <a:off x="8293100" y="1954223"/>
              <a:ext cx="671237" cy="568163"/>
            </a:xfrm>
            <a:prstGeom prst="straightConnector1">
              <a:avLst/>
            </a:prstGeom>
            <a:noFill/>
            <a:ln w="76200" cap="flat" cmpd="sng" algn="ctr">
              <a:solidFill>
                <a:srgbClr val="ACCBF9">
                  <a:lumMod val="50000"/>
                </a:srgbClr>
              </a:solidFill>
              <a:prstDash val="solid"/>
              <a:tailEnd type="triangle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6BE6E5E-22D5-4082-9AF5-6367A3F5EA62}"/>
                </a:ext>
              </a:extLst>
            </p:cNvPr>
            <p:cNvCxnSpPr/>
            <p:nvPr/>
          </p:nvCxnSpPr>
          <p:spPr>
            <a:xfrm>
              <a:off x="7658695" y="5200021"/>
              <a:ext cx="542330" cy="735642"/>
            </a:xfrm>
            <a:prstGeom prst="straightConnector1">
              <a:avLst/>
            </a:prstGeom>
            <a:noFill/>
            <a:ln w="76200" cap="flat" cmpd="sng" algn="ctr">
              <a:solidFill>
                <a:srgbClr val="ACCBF9">
                  <a:lumMod val="5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E2458F7-7A9B-403D-93DC-81A409F02B4E}"/>
                </a:ext>
              </a:extLst>
            </p:cNvPr>
            <p:cNvCxnSpPr/>
            <p:nvPr/>
          </p:nvCxnSpPr>
          <p:spPr>
            <a:xfrm>
              <a:off x="7577138" y="3813175"/>
              <a:ext cx="81557" cy="1386846"/>
            </a:xfrm>
            <a:prstGeom prst="straightConnector1">
              <a:avLst/>
            </a:prstGeom>
            <a:noFill/>
            <a:ln w="76200" cap="flat" cmpd="sng" algn="ctr">
              <a:solidFill>
                <a:srgbClr val="ACCBF9">
                  <a:lumMod val="50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FD060C5-3632-4EC8-84B6-699D96F7E80E}"/>
                </a:ext>
              </a:extLst>
            </p:cNvPr>
            <p:cNvCxnSpPr/>
            <p:nvPr/>
          </p:nvCxnSpPr>
          <p:spPr>
            <a:xfrm flipH="1">
              <a:off x="7577139" y="2522386"/>
              <a:ext cx="738186" cy="1290789"/>
            </a:xfrm>
            <a:prstGeom prst="straightConnector1">
              <a:avLst/>
            </a:prstGeom>
            <a:noFill/>
            <a:ln w="76200" cap="flat" cmpd="sng" algn="ctr">
              <a:solidFill>
                <a:srgbClr val="ACCBF9">
                  <a:lumMod val="50000"/>
                </a:srgbClr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35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80664" y="2010922"/>
            <a:ext cx="2575465" cy="3255721"/>
          </a:xfrm>
          <a:custGeom>
            <a:avLst/>
            <a:gdLst/>
            <a:ahLst/>
            <a:cxnLst/>
            <a:rect l="l" t="t" r="r" b="b"/>
            <a:pathLst>
              <a:path w="5128259" h="5368925">
                <a:moveTo>
                  <a:pt x="2731968" y="0"/>
                </a:moveTo>
                <a:lnTo>
                  <a:pt x="167903" y="812335"/>
                </a:lnTo>
                <a:lnTo>
                  <a:pt x="0" y="3496751"/>
                </a:lnTo>
                <a:lnTo>
                  <a:pt x="2396156" y="5368834"/>
                </a:lnTo>
                <a:lnTo>
                  <a:pt x="4960214" y="4556498"/>
                </a:lnTo>
                <a:lnTo>
                  <a:pt x="5128115" y="1872082"/>
                </a:lnTo>
                <a:lnTo>
                  <a:pt x="2731968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7787908" y="2010922"/>
            <a:ext cx="2575468" cy="3255721"/>
          </a:xfrm>
          <a:custGeom>
            <a:avLst/>
            <a:gdLst/>
            <a:ahLst/>
            <a:cxnLst/>
            <a:rect l="l" t="t" r="r" b="b"/>
            <a:pathLst>
              <a:path w="5128259" h="5368925">
                <a:moveTo>
                  <a:pt x="167902" y="812334"/>
                </a:moveTo>
                <a:lnTo>
                  <a:pt x="2731963" y="0"/>
                </a:lnTo>
                <a:lnTo>
                  <a:pt x="5128120" y="1872081"/>
                </a:lnTo>
                <a:lnTo>
                  <a:pt x="4960215" y="4556499"/>
                </a:lnTo>
                <a:lnTo>
                  <a:pt x="2396157" y="5368835"/>
                </a:lnTo>
                <a:lnTo>
                  <a:pt x="0" y="3496751"/>
                </a:lnTo>
                <a:lnTo>
                  <a:pt x="167902" y="812334"/>
                </a:lnTo>
                <a:close/>
              </a:path>
            </a:pathLst>
          </a:custGeom>
          <a:ln w="31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9098805" y="1986692"/>
            <a:ext cx="115904" cy="115904"/>
          </a:xfrm>
          <a:custGeom>
            <a:avLst/>
            <a:gdLst/>
            <a:ahLst/>
            <a:cxnLst/>
            <a:rect l="l" t="t" r="r" b="b"/>
            <a:pathLst>
              <a:path w="191134" h="191135">
                <a:moveTo>
                  <a:pt x="102466" y="0"/>
                </a:moveTo>
                <a:lnTo>
                  <a:pt x="55325" y="9219"/>
                </a:lnTo>
                <a:lnTo>
                  <a:pt x="22972" y="32188"/>
                </a:lnTo>
                <a:lnTo>
                  <a:pt x="1783" y="74950"/>
                </a:lnTo>
                <a:lnTo>
                  <a:pt x="0" y="98599"/>
                </a:lnTo>
                <a:lnTo>
                  <a:pt x="1346" y="110528"/>
                </a:lnTo>
                <a:lnTo>
                  <a:pt x="21896" y="155865"/>
                </a:lnTo>
                <a:lnTo>
                  <a:pt x="62302" y="184935"/>
                </a:lnTo>
                <a:lnTo>
                  <a:pt x="97633" y="190546"/>
                </a:lnTo>
                <a:lnTo>
                  <a:pt x="109613" y="189419"/>
                </a:lnTo>
                <a:lnTo>
                  <a:pt x="154751" y="169772"/>
                </a:lnTo>
                <a:lnTo>
                  <a:pt x="179471" y="140674"/>
                </a:lnTo>
                <a:lnTo>
                  <a:pt x="191013" y="93925"/>
                </a:lnTo>
                <a:lnTo>
                  <a:pt x="190118" y="81888"/>
                </a:lnTo>
                <a:lnTo>
                  <a:pt x="171421" y="36964"/>
                </a:lnTo>
                <a:lnTo>
                  <a:pt x="136507" y="8638"/>
                </a:lnTo>
                <a:lnTo>
                  <a:pt x="1024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9091561" y="1986693"/>
            <a:ext cx="115904" cy="115904"/>
          </a:xfrm>
          <a:custGeom>
            <a:avLst/>
            <a:gdLst/>
            <a:ahLst/>
            <a:cxnLst/>
            <a:rect l="l" t="t" r="r" b="b"/>
            <a:pathLst>
              <a:path w="191134" h="191135">
                <a:moveTo>
                  <a:pt x="162968" y="27310"/>
                </a:moveTo>
                <a:lnTo>
                  <a:pt x="187712" y="70019"/>
                </a:lnTo>
                <a:lnTo>
                  <a:pt x="191013" y="93926"/>
                </a:lnTo>
                <a:lnTo>
                  <a:pt x="190395" y="105977"/>
                </a:lnTo>
                <a:lnTo>
                  <a:pt x="172806" y="151240"/>
                </a:lnTo>
                <a:lnTo>
                  <a:pt x="144166" y="176965"/>
                </a:lnTo>
                <a:lnTo>
                  <a:pt x="97630" y="190547"/>
                </a:lnTo>
                <a:lnTo>
                  <a:pt x="85657" y="190172"/>
                </a:lnTo>
                <a:lnTo>
                  <a:pt x="40680" y="173752"/>
                </a:lnTo>
                <a:lnTo>
                  <a:pt x="14464" y="145152"/>
                </a:lnTo>
                <a:lnTo>
                  <a:pt x="0" y="98599"/>
                </a:lnTo>
                <a:lnTo>
                  <a:pt x="148" y="86696"/>
                </a:lnTo>
                <a:lnTo>
                  <a:pt x="15497" y="41982"/>
                </a:lnTo>
                <a:lnTo>
                  <a:pt x="44048" y="15322"/>
                </a:lnTo>
                <a:lnTo>
                  <a:pt x="90618" y="54"/>
                </a:lnTo>
                <a:lnTo>
                  <a:pt x="102461" y="0"/>
                </a:lnTo>
                <a:lnTo>
                  <a:pt x="114139" y="1422"/>
                </a:lnTo>
                <a:lnTo>
                  <a:pt x="125527" y="4306"/>
                </a:lnTo>
                <a:lnTo>
                  <a:pt x="136502" y="8638"/>
                </a:lnTo>
                <a:lnTo>
                  <a:pt x="146942" y="14403"/>
                </a:lnTo>
                <a:lnTo>
                  <a:pt x="156723" y="21588"/>
                </a:lnTo>
              </a:path>
            </a:pathLst>
          </a:custGeom>
          <a:ln w="31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ED2E1D-19F4-41C9-A21D-36616E7E1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93" y="240665"/>
            <a:ext cx="10949335" cy="746544"/>
          </a:xfrm>
        </p:spPr>
        <p:txBody>
          <a:bodyPr>
            <a:normAutofit fontScale="90000"/>
          </a:bodyPr>
          <a:lstStyle/>
          <a:p>
            <a:r>
              <a:rPr lang="en-US" sz="4851" dirty="0"/>
              <a:t>Interior Point Algorithms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ECDD9A27-3571-4E1B-BD21-2779F34E47FF}"/>
              </a:ext>
            </a:extLst>
          </p:cNvPr>
          <p:cNvSpPr txBox="1"/>
          <p:nvPr/>
        </p:nvSpPr>
        <p:spPr>
          <a:xfrm>
            <a:off x="711957" y="1673106"/>
            <a:ext cx="6292385" cy="3321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lang="en-US" sz="2911" b="1" spc="12" dirty="0">
                <a:solidFill>
                  <a:srgbClr val="7030A0"/>
                </a:solidFill>
                <a:cs typeface="Arial"/>
              </a:rPr>
              <a:t>Interior Point Idea:</a:t>
            </a:r>
          </a:p>
          <a:p>
            <a:pPr marL="354259" indent="-346558">
              <a:buFont typeface="Arial" panose="020B0604020202020204" pitchFamily="34" charset="0"/>
              <a:buChar char="•"/>
            </a:pPr>
            <a:r>
              <a:rPr lang="en-US" sz="2668" spc="12" dirty="0">
                <a:cs typeface="Arial"/>
              </a:rPr>
              <a:t>Start with a point in the polytope, either a vertex or in the interior</a:t>
            </a:r>
          </a:p>
          <a:p>
            <a:pPr marL="354259" indent="-346558">
              <a:buFont typeface="Arial" panose="020B0604020202020204" pitchFamily="34" charset="0"/>
              <a:buChar char="•"/>
            </a:pPr>
            <a:r>
              <a:rPr lang="en-US" sz="2668" dirty="0">
                <a:cs typeface="Tahoma"/>
              </a:rPr>
              <a:t>Follow approximations to a curving “central path” that</a:t>
            </a:r>
          </a:p>
          <a:p>
            <a:pPr marL="631505" lvl="1" indent="-346558">
              <a:buFont typeface="Arial" panose="020B0604020202020204" pitchFamily="34" charset="0"/>
              <a:buChar char="•"/>
            </a:pPr>
            <a:r>
              <a:rPr lang="en-US" sz="2668" dirty="0">
                <a:cs typeface="Tahoma"/>
              </a:rPr>
              <a:t>tunnels through the polytope </a:t>
            </a:r>
          </a:p>
          <a:p>
            <a:pPr marL="631505" lvl="1" indent="-346558">
              <a:buFont typeface="Arial" panose="020B0604020202020204" pitchFamily="34" charset="0"/>
              <a:buChar char="•"/>
            </a:pPr>
            <a:r>
              <a:rPr lang="en-US" sz="2668" dirty="0">
                <a:cs typeface="Tahoma"/>
              </a:rPr>
              <a:t>avoids the boundary using loss functions</a:t>
            </a:r>
          </a:p>
          <a:p>
            <a:pPr marL="7701"/>
            <a:r>
              <a:rPr lang="en-US" sz="2668" dirty="0">
                <a:cs typeface="Tahoma"/>
              </a:rPr>
              <a:t>    and eventually gets to the optimum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8821B47-5104-4BC7-9FE2-240B9D8FAE19}"/>
              </a:ext>
            </a:extLst>
          </p:cNvPr>
          <p:cNvSpPr/>
          <p:nvPr/>
        </p:nvSpPr>
        <p:spPr>
          <a:xfrm>
            <a:off x="8586076" y="2029840"/>
            <a:ext cx="1000978" cy="3247745"/>
          </a:xfrm>
          <a:custGeom>
            <a:avLst/>
            <a:gdLst>
              <a:gd name="connsiteX0" fmla="*/ 863916 w 1650687"/>
              <a:gd name="connsiteY0" fmla="*/ 0 h 5355772"/>
              <a:gd name="connsiteX1" fmla="*/ 14830 w 1650687"/>
              <a:gd name="connsiteY1" fmla="*/ 1126672 h 5355772"/>
              <a:gd name="connsiteX2" fmla="*/ 423044 w 1650687"/>
              <a:gd name="connsiteY2" fmla="*/ 2008414 h 5355772"/>
              <a:gd name="connsiteX3" fmla="*/ 1647687 w 1650687"/>
              <a:gd name="connsiteY3" fmla="*/ 3233057 h 5355772"/>
              <a:gd name="connsiteX4" fmla="*/ 700630 w 1650687"/>
              <a:gd name="connsiteY4" fmla="*/ 5355772 h 535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0687" h="5355772">
                <a:moveTo>
                  <a:pt x="863916" y="0"/>
                </a:moveTo>
                <a:cubicBezTo>
                  <a:pt x="476112" y="395968"/>
                  <a:pt x="88309" y="791936"/>
                  <a:pt x="14830" y="1126672"/>
                </a:cubicBezTo>
                <a:cubicBezTo>
                  <a:pt x="-58649" y="1461408"/>
                  <a:pt x="150901" y="1657350"/>
                  <a:pt x="423044" y="2008414"/>
                </a:cubicBezTo>
                <a:cubicBezTo>
                  <a:pt x="695187" y="2359478"/>
                  <a:pt x="1601423" y="2675164"/>
                  <a:pt x="1647687" y="3233057"/>
                </a:cubicBezTo>
                <a:cubicBezTo>
                  <a:pt x="1693951" y="3790950"/>
                  <a:pt x="1197290" y="4573361"/>
                  <a:pt x="700630" y="535577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C28900-B722-490A-A4FC-18F42E36687A}"/>
              </a:ext>
            </a:extLst>
          </p:cNvPr>
          <p:cNvSpPr txBox="1"/>
          <p:nvPr/>
        </p:nvSpPr>
        <p:spPr>
          <a:xfrm>
            <a:off x="920732" y="5608339"/>
            <a:ext cx="10165705" cy="1231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lang="en-US" sz="2668" spc="12" dirty="0">
                <a:cs typeface="Arial"/>
              </a:rPr>
              <a:t>Can be implemented efficiently using data structure tricks.  Also leads to best randomized algorithms for network flow.   Super complicated, I’d rather skip it.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13</a:t>
            </a:fld>
            <a:endParaRPr lang="en-US" sz="1455" dirty="0"/>
          </a:p>
        </p:txBody>
      </p:sp>
    </p:spTree>
    <p:extLst>
      <p:ext uri="{BB962C8B-B14F-4D97-AF65-F5344CB8AC3E}">
        <p14:creationId xmlns:p14="http://schemas.microsoft.com/office/powerpoint/2010/main" val="184072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80664" y="2010922"/>
            <a:ext cx="2575465" cy="3255721"/>
          </a:xfrm>
          <a:custGeom>
            <a:avLst/>
            <a:gdLst/>
            <a:ahLst/>
            <a:cxnLst/>
            <a:rect l="l" t="t" r="r" b="b"/>
            <a:pathLst>
              <a:path w="5128259" h="5368925">
                <a:moveTo>
                  <a:pt x="2731968" y="0"/>
                </a:moveTo>
                <a:lnTo>
                  <a:pt x="167903" y="812335"/>
                </a:lnTo>
                <a:lnTo>
                  <a:pt x="0" y="3496751"/>
                </a:lnTo>
                <a:lnTo>
                  <a:pt x="2396156" y="5368834"/>
                </a:lnTo>
                <a:lnTo>
                  <a:pt x="4960214" y="4556498"/>
                </a:lnTo>
                <a:lnTo>
                  <a:pt x="5128115" y="1872082"/>
                </a:lnTo>
                <a:lnTo>
                  <a:pt x="2731968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7787908" y="2010922"/>
            <a:ext cx="2575468" cy="3255721"/>
          </a:xfrm>
          <a:custGeom>
            <a:avLst/>
            <a:gdLst/>
            <a:ahLst/>
            <a:cxnLst/>
            <a:rect l="l" t="t" r="r" b="b"/>
            <a:pathLst>
              <a:path w="5128259" h="5368925">
                <a:moveTo>
                  <a:pt x="167902" y="812334"/>
                </a:moveTo>
                <a:lnTo>
                  <a:pt x="2731963" y="0"/>
                </a:lnTo>
                <a:lnTo>
                  <a:pt x="5128120" y="1872081"/>
                </a:lnTo>
                <a:lnTo>
                  <a:pt x="4960215" y="4556499"/>
                </a:lnTo>
                <a:lnTo>
                  <a:pt x="2396157" y="5368835"/>
                </a:lnTo>
                <a:lnTo>
                  <a:pt x="0" y="3496751"/>
                </a:lnTo>
                <a:lnTo>
                  <a:pt x="167902" y="812334"/>
                </a:lnTo>
                <a:close/>
              </a:path>
            </a:pathLst>
          </a:custGeom>
          <a:ln w="319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ED2E1D-19F4-41C9-A21D-36616E7E1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93" y="240665"/>
            <a:ext cx="10949335" cy="746544"/>
          </a:xfrm>
        </p:spPr>
        <p:txBody>
          <a:bodyPr>
            <a:normAutofit fontScale="90000"/>
          </a:bodyPr>
          <a:lstStyle/>
          <a:p>
            <a:r>
              <a:rPr lang="en-US" sz="4851" dirty="0"/>
              <a:t>Ellipsoid Method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ECDD9A27-3571-4E1B-BD21-2779F34E47FF}"/>
              </a:ext>
            </a:extLst>
          </p:cNvPr>
          <p:cNvSpPr txBox="1"/>
          <p:nvPr/>
        </p:nvSpPr>
        <p:spPr>
          <a:xfrm>
            <a:off x="711957" y="1673106"/>
            <a:ext cx="6292385" cy="3321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lang="en-US" sz="2911" b="1" spc="12" dirty="0">
                <a:solidFill>
                  <a:srgbClr val="7030A0"/>
                </a:solidFill>
                <a:cs typeface="Arial"/>
              </a:rPr>
              <a:t>Idea:</a:t>
            </a:r>
          </a:p>
          <a:p>
            <a:pPr marL="354259" indent="-346558">
              <a:buFont typeface="Arial" panose="020B0604020202020204" pitchFamily="34" charset="0"/>
              <a:buChar char="•"/>
            </a:pPr>
            <a:r>
              <a:rPr lang="en-US" sz="2668" spc="12" dirty="0">
                <a:cs typeface="Arial"/>
              </a:rPr>
              <a:t>If I had a way of finding any point in the feasible region then I can find the optimal vertex</a:t>
            </a:r>
          </a:p>
          <a:p>
            <a:pPr marL="811459" lvl="1" indent="-346558">
              <a:buFont typeface="Arial" panose="020B0604020202020204" pitchFamily="34" charset="0"/>
              <a:buChar char="•"/>
            </a:pPr>
            <a:r>
              <a:rPr lang="en-US" sz="2668" spc="12" dirty="0">
                <a:cs typeface="Arial"/>
              </a:rPr>
              <a:t>Using a “binary search” strategy</a:t>
            </a:r>
          </a:p>
          <a:p>
            <a:pPr marL="354259" indent="-346558">
              <a:buFont typeface="Arial" panose="020B0604020202020204" pitchFamily="34" charset="0"/>
              <a:buChar char="•"/>
            </a:pPr>
            <a:r>
              <a:rPr lang="en-US" sz="2668" dirty="0">
                <a:cs typeface="Tahoma"/>
              </a:rPr>
              <a:t>I can find a point in the feasible region by identifying using progressively smaller “balls” which contain the region 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14</a:t>
            </a:fld>
            <a:endParaRPr lang="en-US" sz="1455" dirty="0"/>
          </a:p>
        </p:txBody>
      </p:sp>
    </p:spTree>
    <p:extLst>
      <p:ext uri="{BB962C8B-B14F-4D97-AF65-F5344CB8AC3E}">
        <p14:creationId xmlns:p14="http://schemas.microsoft.com/office/powerpoint/2010/main" val="3230508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F23902-EB64-4E7A-9866-B4F57EF090C2}"/>
                  </a:ext>
                </a:extLst>
              </p:cNvPr>
              <p:cNvSpPr/>
              <p:nvPr/>
            </p:nvSpPr>
            <p:spPr>
              <a:xfrm>
                <a:off x="4990865" y="702743"/>
                <a:ext cx="1016570" cy="369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2F23902-EB64-4E7A-9866-B4F57EF09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65" y="702743"/>
                <a:ext cx="1016570" cy="369662"/>
              </a:xfrm>
              <a:prstGeom prst="rect">
                <a:avLst/>
              </a:prstGeom>
              <a:blipFill>
                <a:blip r:embed="rId4"/>
                <a:stretch>
                  <a:fillRect l="-2410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424229-D7EE-477F-B039-7B9446DA35F7}"/>
                  </a:ext>
                </a:extLst>
              </p:cNvPr>
              <p:cNvSpPr/>
              <p:nvPr/>
            </p:nvSpPr>
            <p:spPr>
              <a:xfrm>
                <a:off x="4990865" y="5554556"/>
                <a:ext cx="1446880" cy="369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424229-D7EE-477F-B039-7B9446DA35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65" y="5554556"/>
                <a:ext cx="1446880" cy="369662"/>
              </a:xfrm>
              <a:prstGeom prst="rect">
                <a:avLst/>
              </a:prstGeom>
              <a:blipFill>
                <a:blip r:embed="rId5"/>
                <a:stretch>
                  <a:fillRect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B72B7B37-5B0A-424B-934B-9534AC3FC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93" y="240665"/>
            <a:ext cx="10949335" cy="447927"/>
          </a:xfrm>
        </p:spPr>
        <p:txBody>
          <a:bodyPr>
            <a:normAutofit fontScale="90000"/>
          </a:bodyPr>
          <a:lstStyle/>
          <a:p>
            <a:r>
              <a:rPr lang="en-US" sz="2911" dirty="0">
                <a:solidFill>
                  <a:srgbClr val="695082"/>
                </a:solidFill>
              </a:rPr>
              <a:t>Using binary search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15</a:t>
            </a:fld>
            <a:endParaRPr lang="en-US" sz="14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0A3BF92-4CC7-4A98-AF98-3D93E23F5AF3}"/>
                  </a:ext>
                </a:extLst>
              </p:cNvPr>
              <p:cNvSpPr/>
              <p:nvPr/>
            </p:nvSpPr>
            <p:spPr>
              <a:xfrm>
                <a:off x="4990865" y="702743"/>
                <a:ext cx="1016570" cy="369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0A3BF92-4CC7-4A98-AF98-3D93E23F5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65" y="702743"/>
                <a:ext cx="1016570" cy="369662"/>
              </a:xfrm>
              <a:prstGeom prst="rect">
                <a:avLst/>
              </a:prstGeom>
              <a:blipFill>
                <a:blip r:embed="rId4"/>
                <a:stretch>
                  <a:fillRect l="-2410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47BCEC65-2EA8-40AE-BDC3-AE6346892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93" y="240665"/>
            <a:ext cx="10949335" cy="447927"/>
          </a:xfrm>
        </p:spPr>
        <p:txBody>
          <a:bodyPr>
            <a:normAutofit fontScale="90000"/>
          </a:bodyPr>
          <a:lstStyle/>
          <a:p>
            <a:r>
              <a:rPr lang="en-US" sz="2911" dirty="0">
                <a:solidFill>
                  <a:srgbClr val="695082"/>
                </a:solidFill>
              </a:rPr>
              <a:t>Check if polytope is empty using </a:t>
            </a:r>
            <a:r>
              <a:rPr lang="en-US" sz="2911" dirty="0" err="1">
                <a:solidFill>
                  <a:schemeClr val="accent6">
                    <a:lumMod val="75000"/>
                  </a:schemeClr>
                </a:solidFill>
              </a:rPr>
              <a:t>FindPoint</a:t>
            </a:r>
            <a:endParaRPr lang="en-US" sz="291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16</a:t>
            </a:fld>
            <a:endParaRPr lang="en-US" sz="145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00B16EC-DEEA-E548-1A9B-5E2D3B2A6504}"/>
                  </a:ext>
                </a:extLst>
              </p:cNvPr>
              <p:cNvSpPr/>
              <p:nvPr/>
            </p:nvSpPr>
            <p:spPr>
              <a:xfrm>
                <a:off x="4990865" y="5554556"/>
                <a:ext cx="1446880" cy="369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00B16EC-DEEA-E548-1A9B-5E2D3B2A65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65" y="5554556"/>
                <a:ext cx="1446880" cy="369662"/>
              </a:xfrm>
              <a:prstGeom prst="rect">
                <a:avLst/>
              </a:prstGeom>
              <a:blipFill>
                <a:blip r:embed="rId5"/>
                <a:stretch>
                  <a:fillRect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4DE4D0-D300-4565-ADC4-CD150AE1B04A}"/>
              </a:ext>
            </a:extLst>
          </p:cNvPr>
          <p:cNvSpPr txBox="1">
            <a:spLocks/>
          </p:cNvSpPr>
          <p:nvPr/>
        </p:nvSpPr>
        <p:spPr>
          <a:xfrm>
            <a:off x="657393" y="240665"/>
            <a:ext cx="10949335" cy="44792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11" kern="0" dirty="0">
                <a:solidFill>
                  <a:srgbClr val="695082"/>
                </a:solidFill>
              </a:rPr>
              <a:t>Add new constraint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970A4B-FD62-49DA-AB38-7801C4418D59}"/>
                  </a:ext>
                </a:extLst>
              </p:cNvPr>
              <p:cNvSpPr/>
              <p:nvPr/>
            </p:nvSpPr>
            <p:spPr>
              <a:xfrm>
                <a:off x="4990865" y="702743"/>
                <a:ext cx="1016570" cy="369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B970A4B-FD62-49DA-AB38-7801C4418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65" y="702743"/>
                <a:ext cx="1016570" cy="369662"/>
              </a:xfrm>
              <a:prstGeom prst="rect">
                <a:avLst/>
              </a:prstGeom>
              <a:blipFill>
                <a:blip r:embed="rId4"/>
                <a:stretch>
                  <a:fillRect l="-2410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D3426F-EE7C-451D-BBC1-49EBA6EEB62B}"/>
                  </a:ext>
                </a:extLst>
              </p:cNvPr>
              <p:cNvSpPr/>
              <p:nvPr/>
            </p:nvSpPr>
            <p:spPr>
              <a:xfrm>
                <a:off x="4990865" y="3128650"/>
                <a:ext cx="1016570" cy="369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5D3426F-EE7C-451D-BBC1-49EBA6EEB6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65" y="3128650"/>
                <a:ext cx="1016570" cy="369662"/>
              </a:xfrm>
              <a:prstGeom prst="rect">
                <a:avLst/>
              </a:prstGeom>
              <a:blipFill>
                <a:blip r:embed="rId5"/>
                <a:stretch>
                  <a:fillRect l="-1205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17</a:t>
            </a:fld>
            <a:endParaRPr lang="en-US" sz="145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6937C00-C78F-CD7D-DB9B-4A06F2E6D6B1}"/>
                  </a:ext>
                </a:extLst>
              </p:cNvPr>
              <p:cNvSpPr/>
              <p:nvPr/>
            </p:nvSpPr>
            <p:spPr>
              <a:xfrm>
                <a:off x="4990865" y="5554556"/>
                <a:ext cx="1446880" cy="369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6937C00-C78F-CD7D-DB9B-4A06F2E6D6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65" y="5554556"/>
                <a:ext cx="1446880" cy="369662"/>
              </a:xfrm>
              <a:prstGeom prst="rect">
                <a:avLst/>
              </a:prstGeom>
              <a:blipFill>
                <a:blip r:embed="rId6"/>
                <a:stretch>
                  <a:fillRect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5899AF-E904-48F5-B83A-C82F16E8B3BF}"/>
                  </a:ext>
                </a:extLst>
              </p:cNvPr>
              <p:cNvSpPr/>
              <p:nvPr/>
            </p:nvSpPr>
            <p:spPr>
              <a:xfrm>
                <a:off x="4990865" y="702743"/>
                <a:ext cx="1016570" cy="369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5899AF-E904-48F5-B83A-C82F16E8B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65" y="702743"/>
                <a:ext cx="1016570" cy="369662"/>
              </a:xfrm>
              <a:prstGeom prst="rect">
                <a:avLst/>
              </a:prstGeom>
              <a:blipFill>
                <a:blip r:embed="rId4"/>
                <a:stretch>
                  <a:fillRect l="-2410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42F0943-FF67-40A8-BB07-BA800524F2CB}"/>
                  </a:ext>
                </a:extLst>
              </p:cNvPr>
              <p:cNvSpPr/>
              <p:nvPr/>
            </p:nvSpPr>
            <p:spPr>
              <a:xfrm>
                <a:off x="4990865" y="3128650"/>
                <a:ext cx="1016570" cy="369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42F0943-FF67-40A8-BB07-BA800524F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65" y="3128650"/>
                <a:ext cx="1016570" cy="369662"/>
              </a:xfrm>
              <a:prstGeom prst="rect">
                <a:avLst/>
              </a:prstGeom>
              <a:blipFill>
                <a:blip r:embed="rId5"/>
                <a:stretch>
                  <a:fillRect l="-1205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1BD59AEF-4372-45A5-AFEE-25ADD655AB2B}"/>
              </a:ext>
            </a:extLst>
          </p:cNvPr>
          <p:cNvSpPr txBox="1">
            <a:spLocks/>
          </p:cNvSpPr>
          <p:nvPr/>
        </p:nvSpPr>
        <p:spPr>
          <a:xfrm>
            <a:off x="657393" y="240665"/>
            <a:ext cx="10949335" cy="44792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11" kern="0" dirty="0">
                <a:solidFill>
                  <a:srgbClr val="695082"/>
                </a:solidFill>
              </a:rPr>
              <a:t>Call </a:t>
            </a:r>
            <a:r>
              <a:rPr lang="en-US" sz="2911" kern="0" dirty="0" err="1">
                <a:solidFill>
                  <a:schemeClr val="accent6">
                    <a:lumMod val="75000"/>
                  </a:schemeClr>
                </a:solidFill>
              </a:rPr>
              <a:t>FindPoint</a:t>
            </a:r>
            <a:endParaRPr lang="en-US" sz="2911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18</a:t>
            </a:fld>
            <a:endParaRPr lang="en-US" sz="145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DC48DAC-F1EA-A87A-D8A4-E546BD1E78AC}"/>
                  </a:ext>
                </a:extLst>
              </p:cNvPr>
              <p:cNvSpPr/>
              <p:nvPr/>
            </p:nvSpPr>
            <p:spPr>
              <a:xfrm>
                <a:off x="4990865" y="5554556"/>
                <a:ext cx="1446880" cy="369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DC48DAC-F1EA-A87A-D8A4-E546BD1E7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65" y="5554556"/>
                <a:ext cx="1446880" cy="369662"/>
              </a:xfrm>
              <a:prstGeom prst="rect">
                <a:avLst/>
              </a:prstGeom>
              <a:blipFill>
                <a:blip r:embed="rId6"/>
                <a:stretch>
                  <a:fillRect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36339E-F627-40D6-8B29-13295F882ECA}"/>
                  </a:ext>
                </a:extLst>
              </p:cNvPr>
              <p:cNvSpPr/>
              <p:nvPr/>
            </p:nvSpPr>
            <p:spPr>
              <a:xfrm>
                <a:off x="4990865" y="3128650"/>
                <a:ext cx="1016570" cy="369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36339E-F627-40D6-8B29-13295F882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65" y="3128650"/>
                <a:ext cx="1016570" cy="369662"/>
              </a:xfrm>
              <a:prstGeom prst="rect">
                <a:avLst/>
              </a:prstGeom>
              <a:blipFill>
                <a:blip r:embed="rId4"/>
                <a:stretch>
                  <a:fillRect l="-1205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9466EE-1DAD-4315-B014-2527CE59E624}"/>
                  </a:ext>
                </a:extLst>
              </p:cNvPr>
              <p:cNvSpPr/>
              <p:nvPr/>
            </p:nvSpPr>
            <p:spPr>
              <a:xfrm>
                <a:off x="4935415" y="4232652"/>
                <a:ext cx="1686356" cy="4759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9466EE-1DAD-4315-B014-2527CE59E6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415" y="4232652"/>
                <a:ext cx="1686356" cy="47594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46407351-4421-4BC3-9984-02BEDE49359B}"/>
              </a:ext>
            </a:extLst>
          </p:cNvPr>
          <p:cNvSpPr txBox="1">
            <a:spLocks/>
          </p:cNvSpPr>
          <p:nvPr/>
        </p:nvSpPr>
        <p:spPr>
          <a:xfrm>
            <a:off x="657393" y="240665"/>
            <a:ext cx="10949335" cy="44792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11" kern="0" dirty="0">
                <a:solidFill>
                  <a:srgbClr val="695082"/>
                </a:solidFill>
              </a:rPr>
              <a:t>Add new constraint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19</a:t>
            </a:fld>
            <a:endParaRPr lang="en-US" sz="145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B08675F-E7E8-C150-D81D-64441D65B0AD}"/>
                  </a:ext>
                </a:extLst>
              </p:cNvPr>
              <p:cNvSpPr/>
              <p:nvPr/>
            </p:nvSpPr>
            <p:spPr>
              <a:xfrm>
                <a:off x="4990865" y="5554556"/>
                <a:ext cx="1446880" cy="369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B08675F-E7E8-C150-D81D-64441D65B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65" y="5554556"/>
                <a:ext cx="1446880" cy="369662"/>
              </a:xfrm>
              <a:prstGeom prst="rect">
                <a:avLst/>
              </a:prstGeom>
              <a:blipFill>
                <a:blip r:embed="rId6"/>
                <a:stretch>
                  <a:fillRect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Other </a:t>
            </a:r>
            <a:r>
              <a:rPr lang="en-US" altLang="en-US" dirty="0" err="1"/>
              <a:t>Approches</a:t>
            </a:r>
            <a:r>
              <a:rPr lang="en-US" altLang="en-US" dirty="0"/>
              <a:t> you might hear about</a:t>
            </a:r>
            <a:endParaRPr lang="en-US" altLang="en-US" sz="3600" dirty="0">
              <a:sym typeface="Symbol" panose="05050102010706020507" pitchFamily="18" charset="2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49" y="1507899"/>
            <a:ext cx="10538359" cy="520004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b="1" dirty="0">
                <a:solidFill>
                  <a:srgbClr val="695082"/>
                </a:solidFill>
              </a:rPr>
              <a:t>Genetic algorithms: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View each solution as a </a:t>
            </a:r>
            <a:r>
              <a:rPr lang="en-US" altLang="en-US" sz="2400" b="1" dirty="0">
                <a:solidFill>
                  <a:srgbClr val="C00000"/>
                </a:solidFill>
              </a:rPr>
              <a:t>string</a:t>
            </a:r>
            <a:r>
              <a:rPr lang="en-US" altLang="en-US" sz="2400" dirty="0"/>
              <a:t> (analogy with </a:t>
            </a:r>
            <a:r>
              <a:rPr lang="en-US" altLang="en-US" sz="2400" dirty="0">
                <a:solidFill>
                  <a:srgbClr val="009900"/>
                </a:solidFill>
              </a:rPr>
              <a:t>DNA</a:t>
            </a:r>
            <a:r>
              <a:rPr lang="en-US" alt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Maintain a </a:t>
            </a:r>
            <a:r>
              <a:rPr lang="en-US" altLang="en-US" sz="2400" b="1" dirty="0">
                <a:solidFill>
                  <a:srgbClr val="C00000"/>
                </a:solidFill>
              </a:rPr>
              <a:t>population of good solutions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Allow </a:t>
            </a:r>
            <a:r>
              <a:rPr lang="en-US" altLang="en-US" sz="2400" b="1" dirty="0">
                <a:solidFill>
                  <a:srgbClr val="C00000"/>
                </a:solidFill>
              </a:rPr>
              <a:t>random mutations</a:t>
            </a:r>
            <a:r>
              <a:rPr lang="en-US" altLang="en-US" sz="2400" dirty="0"/>
              <a:t> of single characters of individual solutions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C00000"/>
                </a:solidFill>
              </a:rPr>
              <a:t>Combine two solutions</a:t>
            </a:r>
            <a:r>
              <a:rPr lang="en-US" altLang="en-US" sz="2400" dirty="0"/>
              <a:t> by taking part of one and part of another (analogy with crossover in </a:t>
            </a:r>
            <a:r>
              <a:rPr lang="en-US" altLang="en-US" sz="2400" dirty="0">
                <a:solidFill>
                  <a:srgbClr val="009900"/>
                </a:solidFill>
              </a:rPr>
              <a:t>sexual reproduction</a:t>
            </a:r>
            <a:r>
              <a:rPr lang="en-US" alt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Get rid of solutions that have the worst values and make multiple copies of solutions that have the best values (analogy with </a:t>
            </a:r>
            <a:r>
              <a:rPr lang="en-US" altLang="en-US" sz="2400" dirty="0">
                <a:solidFill>
                  <a:srgbClr val="009900"/>
                </a:solidFill>
              </a:rPr>
              <a:t>natural selection</a:t>
            </a:r>
            <a:r>
              <a:rPr lang="en-US" altLang="en-US" sz="2400" dirty="0"/>
              <a:t> -- survival of the fittest).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b="1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400" i="1" dirty="0"/>
              <a:t>Usually very slow.   In the rare cases when they produce answers with better objective function values than other methods they tend to produce very </a:t>
            </a:r>
            <a:r>
              <a:rPr lang="en-US" altLang="en-US" sz="2400" b="1" i="1" dirty="0"/>
              <a:t>brittle</a:t>
            </a:r>
            <a:r>
              <a:rPr lang="en-US" altLang="en-US" sz="2400" i="1" dirty="0"/>
              <a:t> solutions – that are very bad with respect to small changes to the requirements.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73CD280-F92B-499E-B761-E585B354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50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73ABFD-DA51-4713-80EB-D8B38BE401AC}"/>
                  </a:ext>
                </a:extLst>
              </p:cNvPr>
              <p:cNvSpPr/>
              <p:nvPr/>
            </p:nvSpPr>
            <p:spPr>
              <a:xfrm>
                <a:off x="4990865" y="5554556"/>
                <a:ext cx="1456117" cy="369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D73ABFD-DA51-4713-80EB-D8B38BE401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65" y="5554556"/>
                <a:ext cx="1456117" cy="369662"/>
              </a:xfrm>
              <a:prstGeom prst="rect">
                <a:avLst/>
              </a:prstGeom>
              <a:blipFill>
                <a:blip r:embed="rId4"/>
                <a:stretch>
                  <a:fillRect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36339E-F627-40D6-8B29-13295F882ECA}"/>
                  </a:ext>
                </a:extLst>
              </p:cNvPr>
              <p:cNvSpPr/>
              <p:nvPr/>
            </p:nvSpPr>
            <p:spPr>
              <a:xfrm>
                <a:off x="4990865" y="3128650"/>
                <a:ext cx="1016570" cy="369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036339E-F627-40D6-8B29-13295F882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65" y="3128650"/>
                <a:ext cx="1016570" cy="369662"/>
              </a:xfrm>
              <a:prstGeom prst="rect">
                <a:avLst/>
              </a:prstGeom>
              <a:blipFill>
                <a:blip r:embed="rId5"/>
                <a:stretch>
                  <a:fillRect l="-1205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9466EE-1DAD-4315-B014-2527CE59E624}"/>
                  </a:ext>
                </a:extLst>
              </p:cNvPr>
              <p:cNvSpPr/>
              <p:nvPr/>
            </p:nvSpPr>
            <p:spPr>
              <a:xfrm>
                <a:off x="4935415" y="4232652"/>
                <a:ext cx="1686356" cy="4759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9466EE-1DAD-4315-B014-2527CE59E6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415" y="4232652"/>
                <a:ext cx="1686356" cy="47594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46407351-4421-4BC3-9984-02BEDE49359B}"/>
              </a:ext>
            </a:extLst>
          </p:cNvPr>
          <p:cNvSpPr txBox="1">
            <a:spLocks/>
          </p:cNvSpPr>
          <p:nvPr/>
        </p:nvSpPr>
        <p:spPr>
          <a:xfrm>
            <a:off x="657393" y="240665"/>
            <a:ext cx="10949335" cy="44792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11" kern="0" dirty="0" err="1">
                <a:solidFill>
                  <a:schemeClr val="accent6">
                    <a:lumMod val="75000"/>
                  </a:schemeClr>
                </a:solidFill>
              </a:rPr>
              <a:t>FindPoint</a:t>
            </a:r>
            <a:r>
              <a:rPr lang="en-US" sz="2911" kern="0" dirty="0">
                <a:solidFill>
                  <a:srgbClr val="695082"/>
                </a:solidFill>
              </a:rPr>
              <a:t>: Polytope is empty!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20</a:t>
            </a:fld>
            <a:endParaRPr lang="en-US" sz="1455" dirty="0"/>
          </a:p>
        </p:txBody>
      </p:sp>
    </p:spTree>
    <p:extLst>
      <p:ext uri="{BB962C8B-B14F-4D97-AF65-F5344CB8AC3E}">
        <p14:creationId xmlns:p14="http://schemas.microsoft.com/office/powerpoint/2010/main" val="1708502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FFC3B8-DD30-4EE0-8530-45E04BD7ADCE}"/>
                  </a:ext>
                </a:extLst>
              </p:cNvPr>
              <p:cNvSpPr/>
              <p:nvPr/>
            </p:nvSpPr>
            <p:spPr>
              <a:xfrm>
                <a:off x="4990865" y="3128650"/>
                <a:ext cx="1016570" cy="369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FFFC3B8-DD30-4EE0-8530-45E04BD7AD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65" y="3128650"/>
                <a:ext cx="1016570" cy="369662"/>
              </a:xfrm>
              <a:prstGeom prst="rect">
                <a:avLst/>
              </a:prstGeom>
              <a:blipFill>
                <a:blip r:embed="rId4"/>
                <a:stretch>
                  <a:fillRect l="-1205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BCB4BE9-14A0-437B-A4B5-82A43B3D6F7F}"/>
                  </a:ext>
                </a:extLst>
              </p:cNvPr>
              <p:cNvSpPr/>
              <p:nvPr/>
            </p:nvSpPr>
            <p:spPr>
              <a:xfrm>
                <a:off x="4935415" y="4269596"/>
                <a:ext cx="1686356" cy="4759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BCB4BE9-14A0-437B-A4B5-82A43B3D6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415" y="4269596"/>
                <a:ext cx="1686356" cy="47594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45E3AF3-CCC0-4150-AFA7-7521B9C34657}"/>
                  </a:ext>
                </a:extLst>
              </p:cNvPr>
              <p:cNvSpPr/>
              <p:nvPr/>
            </p:nvSpPr>
            <p:spPr>
              <a:xfrm>
                <a:off x="4990865" y="3628375"/>
                <a:ext cx="1686356" cy="4759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45E3AF3-CCC0-4150-AFA7-7521B9C34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65" y="3628375"/>
                <a:ext cx="1686356" cy="47594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3F6AA898-12CA-4210-A00B-22C83EE8F12A}"/>
              </a:ext>
            </a:extLst>
          </p:cNvPr>
          <p:cNvSpPr txBox="1">
            <a:spLocks/>
          </p:cNvSpPr>
          <p:nvPr/>
        </p:nvSpPr>
        <p:spPr>
          <a:xfrm>
            <a:off x="657393" y="240665"/>
            <a:ext cx="10949335" cy="44792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11" kern="0" dirty="0">
                <a:solidFill>
                  <a:srgbClr val="695082"/>
                </a:solidFill>
              </a:rPr>
              <a:t>Add new constraint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21</a:t>
            </a:fld>
            <a:endParaRPr lang="en-US" sz="145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CE71A-E922-435D-8199-97C172377621}"/>
                  </a:ext>
                </a:extLst>
              </p:cNvPr>
              <p:cNvSpPr/>
              <p:nvPr/>
            </p:nvSpPr>
            <p:spPr>
              <a:xfrm>
                <a:off x="4990865" y="3128650"/>
                <a:ext cx="1016570" cy="369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FCE71A-E922-435D-8199-97C1723776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65" y="3128650"/>
                <a:ext cx="1016570" cy="369662"/>
              </a:xfrm>
              <a:prstGeom prst="rect">
                <a:avLst/>
              </a:prstGeom>
              <a:blipFill>
                <a:blip r:embed="rId4"/>
                <a:stretch>
                  <a:fillRect l="-1205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362DB0-63F6-4E76-8DD5-EFFCD66A6EA0}"/>
                  </a:ext>
                </a:extLst>
              </p:cNvPr>
              <p:cNvSpPr/>
              <p:nvPr/>
            </p:nvSpPr>
            <p:spPr>
              <a:xfrm>
                <a:off x="4935415" y="4269596"/>
                <a:ext cx="1686356" cy="4759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362DB0-63F6-4E76-8DD5-EFFCD66A6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415" y="4269596"/>
                <a:ext cx="1686356" cy="47594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F4C8A5-D303-4450-AF66-36297477EF5E}"/>
                  </a:ext>
                </a:extLst>
              </p:cNvPr>
              <p:cNvSpPr/>
              <p:nvPr/>
            </p:nvSpPr>
            <p:spPr>
              <a:xfrm>
                <a:off x="4990865" y="3645983"/>
                <a:ext cx="1686356" cy="4759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F4C8A5-D303-4450-AF66-36297477E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65" y="3645983"/>
                <a:ext cx="1686356" cy="47594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F089ECB2-1BFF-4B71-B88C-A56CC6627B9E}"/>
              </a:ext>
            </a:extLst>
          </p:cNvPr>
          <p:cNvSpPr txBox="1">
            <a:spLocks/>
          </p:cNvSpPr>
          <p:nvPr/>
        </p:nvSpPr>
        <p:spPr>
          <a:xfrm>
            <a:off x="657393" y="240665"/>
            <a:ext cx="10949335" cy="44792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11" kern="0" dirty="0">
                <a:solidFill>
                  <a:srgbClr val="695082"/>
                </a:solidFill>
              </a:rPr>
              <a:t>Add new constraint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22</a:t>
            </a:fld>
            <a:endParaRPr lang="en-US" sz="145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130166-7DEB-4B13-9815-768EE0A5F19E}"/>
                  </a:ext>
                </a:extLst>
              </p:cNvPr>
              <p:cNvSpPr/>
              <p:nvPr/>
            </p:nvSpPr>
            <p:spPr>
              <a:xfrm>
                <a:off x="4990865" y="3128650"/>
                <a:ext cx="1016570" cy="3696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1130166-7DEB-4B13-9815-768EE0A5F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65" y="3128650"/>
                <a:ext cx="1016570" cy="369662"/>
              </a:xfrm>
              <a:prstGeom prst="rect">
                <a:avLst/>
              </a:prstGeom>
              <a:blipFill>
                <a:blip r:embed="rId4"/>
                <a:stretch>
                  <a:fillRect l="-1205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975D75D-AD3F-4F3D-8E78-D327595AC9C9}"/>
                  </a:ext>
                </a:extLst>
              </p:cNvPr>
              <p:cNvSpPr/>
              <p:nvPr/>
            </p:nvSpPr>
            <p:spPr>
              <a:xfrm>
                <a:off x="4935415" y="4269596"/>
                <a:ext cx="1686356" cy="4759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975D75D-AD3F-4F3D-8E78-D327595AC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415" y="4269596"/>
                <a:ext cx="1686356" cy="47594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AC8B4D-E16C-48F3-AEC5-A901AE4503AB}"/>
                  </a:ext>
                </a:extLst>
              </p:cNvPr>
              <p:cNvSpPr/>
              <p:nvPr/>
            </p:nvSpPr>
            <p:spPr>
              <a:xfrm>
                <a:off x="4990865" y="3645983"/>
                <a:ext cx="1686356" cy="4759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26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/4</m:t>
                      </m:r>
                    </m:oMath>
                  </m:oMathPara>
                </a14:m>
                <a:endParaRPr lang="en-US" sz="2426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2AC8B4D-E16C-48F3-AEC5-A901AE4503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65" y="3645983"/>
                <a:ext cx="1686356" cy="475940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3484A89F-3CA5-413E-BB1D-54F9F5932979}"/>
              </a:ext>
            </a:extLst>
          </p:cNvPr>
          <p:cNvSpPr txBox="1">
            <a:spLocks/>
          </p:cNvSpPr>
          <p:nvPr/>
        </p:nvSpPr>
        <p:spPr>
          <a:xfrm>
            <a:off x="657393" y="240665"/>
            <a:ext cx="10949335" cy="44792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11" kern="0" dirty="0">
                <a:solidFill>
                  <a:srgbClr val="695082"/>
                </a:solidFill>
              </a:rPr>
              <a:t>Find point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23</a:t>
            </a:fld>
            <a:endParaRPr lang="en-US" sz="145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FD420A8-0FF0-4458-8EC4-E13DC4F19B20}"/>
                  </a:ext>
                </a:extLst>
              </p:cNvPr>
              <p:cNvSpPr/>
              <p:nvPr/>
            </p:nvSpPr>
            <p:spPr>
              <a:xfrm>
                <a:off x="4990864" y="4491778"/>
                <a:ext cx="1243759" cy="2449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455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FD420A8-0FF0-4458-8EC4-E13DC4F19B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64" y="4491778"/>
                <a:ext cx="1243759" cy="244901"/>
              </a:xfrm>
              <a:prstGeom prst="rect">
                <a:avLst/>
              </a:prstGeom>
              <a:blipFill>
                <a:blip r:embed="rId4"/>
                <a:stretch>
                  <a:fillRect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425650A-20DB-48BF-BE65-79413DBDA28E}"/>
                  </a:ext>
                </a:extLst>
              </p:cNvPr>
              <p:cNvSpPr/>
              <p:nvPr/>
            </p:nvSpPr>
            <p:spPr>
              <a:xfrm>
                <a:off x="5125637" y="3798662"/>
                <a:ext cx="1058928" cy="3089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1455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425650A-20DB-48BF-BE65-79413DBDA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637" y="3798662"/>
                <a:ext cx="1058928" cy="308911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35277F7-BFCA-4480-9ACD-8C0BF47CC912}"/>
                  </a:ext>
                </a:extLst>
              </p:cNvPr>
              <p:cNvSpPr/>
              <p:nvPr/>
            </p:nvSpPr>
            <p:spPr>
              <a:xfrm>
                <a:off x="5157212" y="4169657"/>
                <a:ext cx="1243758" cy="2449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1455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35277F7-BFCA-4480-9ACD-8C0BF47CC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12" y="4169657"/>
                <a:ext cx="1243758" cy="244901"/>
              </a:xfrm>
              <a:prstGeom prst="rect">
                <a:avLst/>
              </a:prstGeom>
              <a:blipFill>
                <a:blip r:embed="rId6"/>
                <a:stretch>
                  <a:fillRect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AF33B7CE-06C8-403B-B59A-8402F109D4B1}"/>
              </a:ext>
            </a:extLst>
          </p:cNvPr>
          <p:cNvSpPr txBox="1">
            <a:spLocks/>
          </p:cNvSpPr>
          <p:nvPr/>
        </p:nvSpPr>
        <p:spPr>
          <a:xfrm>
            <a:off x="657393" y="240665"/>
            <a:ext cx="10949335" cy="44792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11" kern="0" dirty="0">
                <a:solidFill>
                  <a:srgbClr val="695082"/>
                </a:solidFill>
              </a:rPr>
              <a:t>Add new constraint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24</a:t>
            </a:fld>
            <a:endParaRPr lang="en-US" sz="145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11A007E-1406-4B08-8A89-E9C951EB2974}"/>
                  </a:ext>
                </a:extLst>
              </p:cNvPr>
              <p:cNvSpPr/>
              <p:nvPr/>
            </p:nvSpPr>
            <p:spPr>
              <a:xfrm>
                <a:off x="4990864" y="4491778"/>
                <a:ext cx="1243759" cy="2449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455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11A007E-1406-4B08-8A89-E9C951EB2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864" y="4491778"/>
                <a:ext cx="1243759" cy="244901"/>
              </a:xfrm>
              <a:prstGeom prst="rect">
                <a:avLst/>
              </a:prstGeom>
              <a:blipFill>
                <a:blip r:embed="rId4"/>
                <a:stretch>
                  <a:fillRect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30D3B4-3F87-492D-849B-21695AC13F36}"/>
                  </a:ext>
                </a:extLst>
              </p:cNvPr>
              <p:cNvSpPr/>
              <p:nvPr/>
            </p:nvSpPr>
            <p:spPr>
              <a:xfrm>
                <a:off x="5125637" y="3798662"/>
                <a:ext cx="1058928" cy="3089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1455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30D3B4-3F87-492D-849B-21695AC13F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637" y="3798662"/>
                <a:ext cx="1058928" cy="308911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D6D0B0AA-AAC0-4428-9686-79C6D348DC8A}"/>
              </a:ext>
            </a:extLst>
          </p:cNvPr>
          <p:cNvSpPr txBox="1">
            <a:spLocks/>
          </p:cNvSpPr>
          <p:nvPr/>
        </p:nvSpPr>
        <p:spPr>
          <a:xfrm>
            <a:off x="657393" y="240665"/>
            <a:ext cx="10949335" cy="44792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11" kern="0" dirty="0">
                <a:solidFill>
                  <a:srgbClr val="695082"/>
                </a:solidFill>
              </a:rPr>
              <a:t>Find point: Polytope is empty!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25</a:t>
            </a:fld>
            <a:endParaRPr lang="en-US" sz="145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FA716AD-94F1-C3CC-9703-63E69150FCBA}"/>
                  </a:ext>
                </a:extLst>
              </p:cNvPr>
              <p:cNvSpPr/>
              <p:nvPr/>
            </p:nvSpPr>
            <p:spPr>
              <a:xfrm>
                <a:off x="5157212" y="4169657"/>
                <a:ext cx="1243758" cy="2449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1455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FA716AD-94F1-C3CC-9703-63E69150FC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12" y="4169657"/>
                <a:ext cx="1243758" cy="244901"/>
              </a:xfrm>
              <a:prstGeom prst="rect">
                <a:avLst/>
              </a:prstGeom>
              <a:blipFill>
                <a:blip r:embed="rId6"/>
                <a:stretch>
                  <a:fillRect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1DBA04-C3B3-48CB-BE6D-D7C81AF5220F}"/>
                  </a:ext>
                </a:extLst>
              </p:cNvPr>
              <p:cNvSpPr/>
              <p:nvPr/>
            </p:nvSpPr>
            <p:spPr>
              <a:xfrm>
                <a:off x="5125637" y="3798662"/>
                <a:ext cx="1058928" cy="3089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1455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B1DBA04-C3B3-48CB-BE6D-D7C81AF522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637" y="3798662"/>
                <a:ext cx="1058928" cy="308911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5E3C3DC-513D-4D38-B292-64420C376141}"/>
                  </a:ext>
                </a:extLst>
              </p:cNvPr>
              <p:cNvSpPr/>
              <p:nvPr/>
            </p:nvSpPr>
            <p:spPr>
              <a:xfrm>
                <a:off x="3646991" y="3942636"/>
                <a:ext cx="1243758" cy="2449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en-US" sz="1455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5E3C3DC-513D-4D38-B292-64420C376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991" y="3942636"/>
                <a:ext cx="1243758" cy="244901"/>
              </a:xfrm>
              <a:prstGeom prst="rect">
                <a:avLst/>
              </a:prstGeom>
              <a:blipFill>
                <a:blip r:embed="rId5"/>
                <a:stretch>
                  <a:fillRect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26368342-48D9-4FA3-A5FB-0A95705B6CCD}"/>
              </a:ext>
            </a:extLst>
          </p:cNvPr>
          <p:cNvSpPr txBox="1">
            <a:spLocks/>
          </p:cNvSpPr>
          <p:nvPr/>
        </p:nvSpPr>
        <p:spPr>
          <a:xfrm>
            <a:off x="657393" y="240665"/>
            <a:ext cx="10949335" cy="44792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11" kern="0" dirty="0">
                <a:solidFill>
                  <a:srgbClr val="695082"/>
                </a:solidFill>
              </a:rPr>
              <a:t>Add new constraint... Find point ...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26</a:t>
            </a:fld>
            <a:endParaRPr lang="en-US" sz="145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3A1EDBC-0C75-0E40-1176-74A41D8D6658}"/>
                  </a:ext>
                </a:extLst>
              </p:cNvPr>
              <p:cNvSpPr/>
              <p:nvPr/>
            </p:nvSpPr>
            <p:spPr>
              <a:xfrm>
                <a:off x="5157212" y="4169657"/>
                <a:ext cx="1243758" cy="2449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≤−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55" b="1" i="1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1455" b="1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3A1EDBC-0C75-0E40-1176-74A41D8D6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212" y="4169657"/>
                <a:ext cx="1243758" cy="244901"/>
              </a:xfrm>
              <a:prstGeom prst="rect">
                <a:avLst/>
              </a:prstGeom>
              <a:blipFill>
                <a:blip r:embed="rId6"/>
                <a:stretch>
                  <a:fillRect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732" y="2816958"/>
            <a:ext cx="11252703" cy="1294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indent="507514">
              <a:lnSpc>
                <a:spcPts val="5027"/>
              </a:lnSpc>
            </a:pPr>
            <a:r>
              <a:rPr sz="5094" b="1" spc="-3" dirty="0">
                <a:solidFill>
                  <a:srgbClr val="7030A0"/>
                </a:solidFill>
                <a:cs typeface="Arial"/>
              </a:rPr>
              <a:t>Conclusion</a:t>
            </a:r>
            <a:r>
              <a:rPr sz="5094" b="1" dirty="0">
                <a:solidFill>
                  <a:srgbClr val="7030A0"/>
                </a:solidFill>
                <a:cs typeface="Arial"/>
              </a:rPr>
              <a:t>:</a:t>
            </a:r>
            <a:r>
              <a:rPr sz="5094" spc="-203" dirty="0">
                <a:cs typeface="Arial"/>
              </a:rPr>
              <a:t> </a:t>
            </a:r>
            <a:r>
              <a:rPr sz="5094" spc="36" dirty="0">
                <a:cs typeface="Arial"/>
              </a:rPr>
              <a:t>I</a:t>
            </a:r>
            <a:r>
              <a:rPr sz="5094" spc="139" dirty="0">
                <a:cs typeface="Arial"/>
              </a:rPr>
              <a:t>t</a:t>
            </a:r>
            <a:r>
              <a:rPr sz="5094" spc="-203" dirty="0">
                <a:cs typeface="Arial"/>
              </a:rPr>
              <a:t> </a:t>
            </a:r>
            <a:r>
              <a:rPr sz="5094" spc="-49" dirty="0">
                <a:cs typeface="Arial"/>
              </a:rPr>
              <a:t>i</a:t>
            </a:r>
            <a:r>
              <a:rPr sz="5094" spc="127" dirty="0">
                <a:cs typeface="Arial"/>
              </a:rPr>
              <a:t>s</a:t>
            </a:r>
            <a:r>
              <a:rPr sz="5094" spc="-203" dirty="0">
                <a:cs typeface="Arial"/>
              </a:rPr>
              <a:t> </a:t>
            </a:r>
            <a:r>
              <a:rPr sz="5094" spc="9" dirty="0">
                <a:cs typeface="Arial"/>
              </a:rPr>
              <a:t>enoug</a:t>
            </a:r>
            <a:r>
              <a:rPr sz="5094" spc="112" dirty="0">
                <a:cs typeface="Arial"/>
              </a:rPr>
              <a:t>h</a:t>
            </a:r>
            <a:r>
              <a:rPr sz="5094" spc="-203" dirty="0">
                <a:cs typeface="Arial"/>
              </a:rPr>
              <a:t> </a:t>
            </a:r>
            <a:r>
              <a:rPr sz="5094" spc="52" dirty="0">
                <a:cs typeface="Arial"/>
              </a:rPr>
              <a:t>t</a:t>
            </a:r>
            <a:r>
              <a:rPr sz="5094" spc="309" dirty="0">
                <a:cs typeface="Arial"/>
              </a:rPr>
              <a:t>o</a:t>
            </a:r>
            <a:r>
              <a:rPr sz="5094" spc="-203" dirty="0">
                <a:cs typeface="Arial"/>
              </a:rPr>
              <a:t> </a:t>
            </a:r>
            <a:r>
              <a:rPr sz="5094" spc="-18" dirty="0">
                <a:cs typeface="Arial"/>
              </a:rPr>
              <a:t>giv</a:t>
            </a:r>
            <a:r>
              <a:rPr sz="5094" spc="112" dirty="0">
                <a:cs typeface="Arial"/>
              </a:rPr>
              <a:t>e</a:t>
            </a:r>
            <a:r>
              <a:rPr sz="5094" spc="-203" dirty="0">
                <a:cs typeface="Arial"/>
              </a:rPr>
              <a:t> </a:t>
            </a:r>
            <a:r>
              <a:rPr sz="5094" spc="-76" dirty="0">
                <a:cs typeface="Arial"/>
              </a:rPr>
              <a:t>an</a:t>
            </a:r>
            <a:r>
              <a:rPr sz="5094" spc="-91" dirty="0">
                <a:cs typeface="Arial"/>
              </a:rPr>
              <a:t> </a:t>
            </a:r>
            <a:r>
              <a:rPr lang="en-US" sz="5094" spc="-91" dirty="0">
                <a:cs typeface="Arial"/>
              </a:rPr>
              <a:t>	</a:t>
            </a:r>
            <a:r>
              <a:rPr sz="5094" spc="21" dirty="0">
                <a:cs typeface="Arial"/>
              </a:rPr>
              <a:t>algorith</a:t>
            </a:r>
            <a:r>
              <a:rPr sz="5094" spc="252" dirty="0">
                <a:cs typeface="Arial"/>
              </a:rPr>
              <a:t>m</a:t>
            </a:r>
            <a:r>
              <a:rPr sz="5094" spc="-203" dirty="0">
                <a:cs typeface="Arial"/>
              </a:rPr>
              <a:t> </a:t>
            </a:r>
            <a:r>
              <a:rPr sz="5094" spc="52" dirty="0">
                <a:cs typeface="Arial"/>
              </a:rPr>
              <a:t>t</a:t>
            </a:r>
            <a:r>
              <a:rPr sz="5094" spc="309" dirty="0">
                <a:cs typeface="Arial"/>
              </a:rPr>
              <a:t>o</a:t>
            </a:r>
            <a:r>
              <a:rPr sz="5094" spc="-203" dirty="0">
                <a:cs typeface="Arial"/>
              </a:rPr>
              <a:t> </a:t>
            </a:r>
            <a:r>
              <a:rPr sz="5094" spc="39" dirty="0">
                <a:cs typeface="Arial"/>
              </a:rPr>
              <a:t>fin</a:t>
            </a:r>
            <a:r>
              <a:rPr sz="5094" spc="224" dirty="0">
                <a:cs typeface="Arial"/>
              </a:rPr>
              <a:t>d</a:t>
            </a:r>
            <a:r>
              <a:rPr sz="5094" spc="-203" dirty="0">
                <a:cs typeface="Arial"/>
              </a:rPr>
              <a:t> </a:t>
            </a:r>
            <a:r>
              <a:rPr sz="5094" dirty="0">
                <a:cs typeface="Arial"/>
              </a:rPr>
              <a:t>a</a:t>
            </a:r>
            <a:r>
              <a:rPr sz="5094" spc="-203" dirty="0">
                <a:cs typeface="Arial"/>
              </a:rPr>
              <a:t> </a:t>
            </a:r>
            <a:r>
              <a:rPr sz="5094" spc="88" dirty="0">
                <a:cs typeface="Arial"/>
              </a:rPr>
              <a:t>poin</a:t>
            </a:r>
            <a:r>
              <a:rPr sz="5094" spc="112" dirty="0">
                <a:cs typeface="Arial"/>
              </a:rPr>
              <a:t>t</a:t>
            </a:r>
            <a:r>
              <a:rPr sz="5094" spc="-203" dirty="0">
                <a:cs typeface="Arial"/>
              </a:rPr>
              <a:t> </a:t>
            </a:r>
            <a:r>
              <a:rPr sz="5094" spc="-61" dirty="0">
                <a:cs typeface="Arial"/>
              </a:rPr>
              <a:t>i</a:t>
            </a:r>
            <a:r>
              <a:rPr sz="5094" spc="112" dirty="0">
                <a:cs typeface="Arial"/>
              </a:rPr>
              <a:t>n</a:t>
            </a:r>
            <a:r>
              <a:rPr sz="5094" spc="-203" dirty="0">
                <a:cs typeface="Arial"/>
              </a:rPr>
              <a:t> </a:t>
            </a:r>
            <a:r>
              <a:rPr sz="5094" dirty="0">
                <a:cs typeface="Arial"/>
              </a:rPr>
              <a:t>a</a:t>
            </a:r>
            <a:r>
              <a:rPr sz="5094" spc="-203" dirty="0">
                <a:cs typeface="Arial"/>
              </a:rPr>
              <a:t> </a:t>
            </a:r>
            <a:r>
              <a:rPr sz="5094" spc="58" dirty="0">
                <a:cs typeface="Arial"/>
              </a:rPr>
              <a:t>polytope.</a:t>
            </a:r>
            <a:endParaRPr sz="5094" dirty="0">
              <a:cs typeface="Arial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27</a:t>
            </a:fld>
            <a:endParaRPr lang="en-US" sz="145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FA1EC55-FF9A-4E31-9875-120E1B72AE01}"/>
              </a:ext>
            </a:extLst>
          </p:cNvPr>
          <p:cNvSpPr txBox="1">
            <a:spLocks/>
          </p:cNvSpPr>
          <p:nvPr/>
        </p:nvSpPr>
        <p:spPr>
          <a:xfrm>
            <a:off x="657393" y="240665"/>
            <a:ext cx="10949335" cy="74654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2" b="1" kern="0" dirty="0">
                <a:solidFill>
                  <a:srgbClr val="695082"/>
                </a:solidFill>
              </a:rPr>
              <a:t>Ellipsoid algorithm for finding points in polytopes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313533-681C-4C57-9DC6-2B0A16328E9C}"/>
              </a:ext>
            </a:extLst>
          </p:cNvPr>
          <p:cNvSpPr txBox="1"/>
          <p:nvPr/>
        </p:nvSpPr>
        <p:spPr>
          <a:xfrm>
            <a:off x="966939" y="2643469"/>
            <a:ext cx="10949335" cy="858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lang="en-US" sz="2911" b="1" spc="12" dirty="0">
                <a:cs typeface="Arial"/>
              </a:rPr>
              <a:t>Idea:</a:t>
            </a:r>
            <a:r>
              <a:rPr lang="en-US" sz="2668" dirty="0">
                <a:latin typeface="Arial"/>
                <a:cs typeface="Arial"/>
              </a:rPr>
              <a:t> Iteratively</a:t>
            </a:r>
            <a:r>
              <a:rPr lang="en-US" sz="2668" spc="3" dirty="0">
                <a:latin typeface="Arial"/>
                <a:cs typeface="Arial"/>
              </a:rPr>
              <a:t> </a:t>
            </a:r>
            <a:r>
              <a:rPr lang="en-US" sz="2668" spc="24" dirty="0">
                <a:latin typeface="Arial"/>
                <a:cs typeface="Arial"/>
              </a:rPr>
              <a:t>fi</a:t>
            </a:r>
            <a:r>
              <a:rPr lang="en-US" sz="2668" spc="39" dirty="0">
                <a:latin typeface="Arial"/>
                <a:cs typeface="Arial"/>
              </a:rPr>
              <a:t>nd</a:t>
            </a:r>
            <a:r>
              <a:rPr lang="en-US" sz="2668" spc="3" dirty="0">
                <a:latin typeface="Arial"/>
                <a:cs typeface="Arial"/>
              </a:rPr>
              <a:t> </a:t>
            </a:r>
            <a:r>
              <a:rPr lang="en-US" sz="2668" spc="18" dirty="0">
                <a:latin typeface="Arial"/>
                <a:cs typeface="Arial"/>
              </a:rPr>
              <a:t>ellipsoids</a:t>
            </a:r>
            <a:r>
              <a:rPr lang="en-US" sz="2668" spc="3" dirty="0">
                <a:latin typeface="Arial"/>
                <a:cs typeface="Arial"/>
              </a:rPr>
              <a:t> </a:t>
            </a:r>
            <a:r>
              <a:rPr lang="en-US" sz="2668" spc="15" dirty="0">
                <a:latin typeface="Arial"/>
                <a:cs typeface="Arial"/>
              </a:rPr>
              <a:t>whe</a:t>
            </a:r>
            <a:r>
              <a:rPr lang="en-US" sz="2668" spc="-39" dirty="0">
                <a:latin typeface="Arial"/>
                <a:cs typeface="Arial"/>
              </a:rPr>
              <a:t>r</a:t>
            </a:r>
            <a:r>
              <a:rPr lang="en-US" sz="2668" spc="-42" dirty="0">
                <a:latin typeface="Arial"/>
                <a:cs typeface="Arial"/>
              </a:rPr>
              <a:t>e</a:t>
            </a:r>
            <a:r>
              <a:rPr lang="en-US" sz="2668" spc="3" dirty="0">
                <a:latin typeface="Arial"/>
                <a:cs typeface="Arial"/>
              </a:rPr>
              <a:t> </a:t>
            </a:r>
            <a:r>
              <a:rPr lang="en-US" sz="2668" spc="9" dirty="0">
                <a:latin typeface="Arial"/>
                <a:cs typeface="Arial"/>
              </a:rPr>
              <a:t>the</a:t>
            </a:r>
            <a:r>
              <a:rPr lang="en-US" sz="2668" spc="3" dirty="0">
                <a:latin typeface="Arial"/>
                <a:cs typeface="Arial"/>
              </a:rPr>
              <a:t> </a:t>
            </a:r>
            <a:r>
              <a:rPr lang="en-US" sz="2668" spc="21" dirty="0">
                <a:latin typeface="Arial"/>
                <a:cs typeface="Arial"/>
              </a:rPr>
              <a:t>density</a:t>
            </a:r>
            <a:r>
              <a:rPr lang="en-US" sz="2668" spc="3" dirty="0">
                <a:latin typeface="Arial"/>
                <a:cs typeface="Arial"/>
              </a:rPr>
              <a:t> </a:t>
            </a:r>
            <a:r>
              <a:rPr lang="en-US" sz="2668" spc="39" dirty="0">
                <a:latin typeface="Arial"/>
                <a:cs typeface="Arial"/>
              </a:rPr>
              <a:t>of</a:t>
            </a:r>
            <a:r>
              <a:rPr lang="en-US" sz="2668" spc="27" dirty="0">
                <a:latin typeface="Arial"/>
                <a:cs typeface="Arial"/>
              </a:rPr>
              <a:t> </a:t>
            </a:r>
            <a:r>
              <a:rPr lang="en-US" sz="2668" spc="9" dirty="0">
                <a:latin typeface="Arial"/>
                <a:cs typeface="Arial"/>
              </a:rPr>
              <a:t>the</a:t>
            </a:r>
            <a:r>
              <a:rPr lang="en-US" sz="2668" spc="3" dirty="0">
                <a:latin typeface="Arial"/>
                <a:cs typeface="Arial"/>
              </a:rPr>
              <a:t> </a:t>
            </a:r>
            <a:r>
              <a:rPr lang="en-US" sz="2668" spc="33" dirty="0">
                <a:latin typeface="Arial"/>
                <a:cs typeface="Arial"/>
              </a:rPr>
              <a:t>polytope 	   	    within each ellipsoid</a:t>
            </a:r>
            <a:r>
              <a:rPr lang="en-US" sz="2668" spc="3" dirty="0">
                <a:latin typeface="Arial"/>
                <a:cs typeface="Arial"/>
              </a:rPr>
              <a:t> </a:t>
            </a:r>
            <a:r>
              <a:rPr lang="en-US" sz="2668" dirty="0">
                <a:latin typeface="Arial"/>
                <a:cs typeface="Arial"/>
              </a:rPr>
              <a:t>is</a:t>
            </a:r>
            <a:r>
              <a:rPr lang="en-US" sz="2668" spc="3" dirty="0">
                <a:latin typeface="Arial"/>
                <a:cs typeface="Arial"/>
              </a:rPr>
              <a:t> </a:t>
            </a:r>
            <a:r>
              <a:rPr lang="en-US" sz="2668" spc="-21" dirty="0">
                <a:latin typeface="Arial"/>
                <a:cs typeface="Arial"/>
              </a:rPr>
              <a:t>la</a:t>
            </a:r>
            <a:r>
              <a:rPr lang="en-US" sz="2668" spc="-73" dirty="0">
                <a:latin typeface="Arial"/>
                <a:cs typeface="Arial"/>
              </a:rPr>
              <a:t>r</a:t>
            </a:r>
            <a:r>
              <a:rPr lang="en-US" sz="2668" dirty="0">
                <a:latin typeface="Arial"/>
                <a:cs typeface="Arial"/>
              </a:rPr>
              <a:t>ger</a:t>
            </a:r>
            <a:r>
              <a:rPr lang="en-US" sz="2668" spc="3" dirty="0">
                <a:latin typeface="Arial"/>
                <a:cs typeface="Arial"/>
              </a:rPr>
              <a:t> </a:t>
            </a:r>
            <a:r>
              <a:rPr lang="en-US" sz="2668" spc="12" dirty="0">
                <a:latin typeface="Arial"/>
                <a:cs typeface="Arial"/>
              </a:rPr>
              <a:t>and</a:t>
            </a:r>
            <a:r>
              <a:rPr lang="en-US" sz="2668" spc="3" dirty="0">
                <a:latin typeface="Arial"/>
                <a:cs typeface="Arial"/>
              </a:rPr>
              <a:t> </a:t>
            </a:r>
            <a:r>
              <a:rPr lang="en-US" sz="2668" spc="-21" dirty="0">
                <a:latin typeface="Arial"/>
                <a:cs typeface="Arial"/>
              </a:rPr>
              <a:t>la</a:t>
            </a:r>
            <a:r>
              <a:rPr lang="en-US" sz="2668" spc="-73" dirty="0">
                <a:latin typeface="Arial"/>
                <a:cs typeface="Arial"/>
              </a:rPr>
              <a:t>r</a:t>
            </a:r>
            <a:r>
              <a:rPr lang="en-US" sz="2668" dirty="0">
                <a:latin typeface="Arial"/>
                <a:cs typeface="Arial"/>
              </a:rPr>
              <a:t>ge</a:t>
            </a:r>
            <a:r>
              <a:rPr lang="en-US" sz="2668" spc="-230" dirty="0">
                <a:latin typeface="Arial"/>
                <a:cs typeface="Arial"/>
              </a:rPr>
              <a:t>r</a:t>
            </a:r>
            <a:r>
              <a:rPr lang="en-US" sz="2668" dirty="0">
                <a:latin typeface="Arial"/>
                <a:cs typeface="Arial"/>
              </a:rPr>
              <a:t>,</a:t>
            </a:r>
            <a:r>
              <a:rPr lang="en-US" sz="2668" spc="3" dirty="0">
                <a:latin typeface="Arial"/>
                <a:cs typeface="Arial"/>
              </a:rPr>
              <a:t> </a:t>
            </a:r>
            <a:r>
              <a:rPr lang="en-US" sz="2668" spc="18" dirty="0">
                <a:latin typeface="Arial"/>
                <a:cs typeface="Arial"/>
              </a:rPr>
              <a:t>until</a:t>
            </a:r>
            <a:r>
              <a:rPr lang="en-US" sz="2668" spc="3" dirty="0">
                <a:latin typeface="Arial"/>
                <a:cs typeface="Arial"/>
              </a:rPr>
              <a:t> </a:t>
            </a:r>
            <a:r>
              <a:rPr lang="en-US" sz="2668" spc="-42" dirty="0">
                <a:latin typeface="Arial"/>
                <a:cs typeface="Arial"/>
              </a:rPr>
              <a:t>a</a:t>
            </a:r>
            <a:r>
              <a:rPr lang="en-US" sz="2668" spc="3" dirty="0">
                <a:latin typeface="Arial"/>
                <a:cs typeface="Arial"/>
              </a:rPr>
              <a:t> </a:t>
            </a:r>
            <a:r>
              <a:rPr lang="en-US" sz="2668" spc="42" dirty="0">
                <a:latin typeface="Arial"/>
                <a:cs typeface="Arial"/>
              </a:rPr>
              <a:t>point</a:t>
            </a:r>
            <a:r>
              <a:rPr lang="en-US" sz="2668" spc="3" dirty="0">
                <a:latin typeface="Arial"/>
                <a:cs typeface="Arial"/>
              </a:rPr>
              <a:t> </a:t>
            </a:r>
            <a:r>
              <a:rPr lang="en-US" sz="2668" dirty="0">
                <a:latin typeface="Arial"/>
                <a:cs typeface="Arial"/>
              </a:rPr>
              <a:t>is </a:t>
            </a:r>
            <a:r>
              <a:rPr lang="en-US" sz="2668" spc="36" dirty="0">
                <a:latin typeface="Arial"/>
                <a:cs typeface="Arial"/>
              </a:rPr>
              <a:t>found</a:t>
            </a:r>
            <a:r>
              <a:rPr lang="en-US" sz="2668" b="1" spc="12" dirty="0">
                <a:cs typeface="Arial"/>
              </a:rPr>
              <a:t>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28</a:t>
            </a:fld>
            <a:endParaRPr lang="en-US" sz="1455" dirty="0"/>
          </a:p>
        </p:txBody>
      </p:sp>
    </p:spTree>
    <p:extLst>
      <p:ext uri="{BB962C8B-B14F-4D97-AF65-F5344CB8AC3E}">
        <p14:creationId xmlns:p14="http://schemas.microsoft.com/office/powerpoint/2010/main" val="78882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6" y="0"/>
            <a:ext cx="12189830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29</a:t>
            </a:fld>
            <a:endParaRPr lang="en-US" sz="145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Deep Neural Nets and NP-hardness?</a:t>
            </a:r>
            <a:endParaRPr lang="en-US" altLang="en-US" sz="3200" dirty="0">
              <a:sym typeface="Symbol" panose="05050102010706020507" pitchFamily="18" charset="2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397062"/>
            <a:ext cx="8984688" cy="520004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Artificial neural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based on very elementary model of human neurons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9900"/>
                </a:solidFill>
              </a:rPr>
              <a:t>Set up a circuit of artificial neurons</a:t>
            </a:r>
            <a:r>
              <a:rPr lang="en-US" altLang="en-US" sz="2400" dirty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each artificial neuron is an analog circuit gate whose computation depends on a set of </a:t>
            </a:r>
            <a:r>
              <a:rPr lang="en-US" altLang="en-US" sz="2400" b="1" dirty="0">
                <a:solidFill>
                  <a:srgbClr val="C00000"/>
                </a:solidFill>
              </a:rPr>
              <a:t>connection strengths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9900"/>
                </a:solidFill>
              </a:rPr>
              <a:t>Train the circuit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Adjust the connection strengths of the neurons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/>
              <a:t>by giving many positive &amp; negative training examples and seeing if it behaves correctly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009900"/>
                </a:solidFill>
              </a:rPr>
              <a:t>The network is now ready to use</a:t>
            </a:r>
          </a:p>
          <a:p>
            <a:pPr lvl="4" eaLnBrk="1" hangingPunct="1">
              <a:lnSpc>
                <a:spcPct val="90000"/>
              </a:lnSpc>
            </a:pPr>
            <a:endParaRPr lang="en-US" altLang="en-US" sz="1600" dirty="0">
              <a:solidFill>
                <a:srgbClr val="0099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i="1" dirty="0"/>
              <a:t>Despite their wide array of applications, they have not been shown to be useful for NP-hard problems.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i="1" dirty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>
              <a:solidFill>
                <a:srgbClr val="00990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000" dirty="0">
              <a:solidFill>
                <a:srgbClr val="00990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000" b="1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73CD280-F92B-499E-B761-E585B354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38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8DA51E-B100-4248-8B02-DCDA8593F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384" y="1250751"/>
            <a:ext cx="97687" cy="344261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6CBC42-2647-4614-8749-D502AB46AE93}"/>
                  </a:ext>
                </a:extLst>
              </p:cNvPr>
              <p:cNvSpPr txBox="1"/>
              <p:nvPr/>
            </p:nvSpPr>
            <p:spPr>
              <a:xfrm>
                <a:off x="7618138" y="379289"/>
                <a:ext cx="4573434" cy="1808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701"/>
                <a:r>
                  <a:rPr lang="en-US" sz="2668" b="1" spc="12" dirty="0">
                    <a:solidFill>
                      <a:srgbClr val="7030A0"/>
                    </a:solidFill>
                    <a:cs typeface="Arial"/>
                  </a:rPr>
                  <a:t>Theorem:</a:t>
                </a:r>
                <a:r>
                  <a:rPr lang="en-US" sz="2668" spc="12" dirty="0">
                    <a:cs typeface="Arial"/>
                  </a:rPr>
                  <a:t> If the polytope is finite then its points have magnitude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8" i="1" spc="12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2668" b="1" i="1" spc="12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𝑹</m:t>
                        </m:r>
                        <m:r>
                          <a:rPr lang="en-US" sz="2668" b="1" i="1" spc="12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=</m:t>
                        </m:r>
                        <m:r>
                          <a:rPr lang="en-US" sz="2668" b="1" i="1" spc="12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𝟐</m:t>
                        </m:r>
                      </m:e>
                      <m:sup>
                        <m:r>
                          <a:rPr lang="en-US" sz="2668" b="1" i="1" spc="12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𝒑𝒐𝒍𝒚</m:t>
                        </m:r>
                        <m:d>
                          <m:dPr>
                            <m:ctrlPr>
                              <a:rPr lang="en-US" sz="2668" i="1" spc="12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668" dirty="0">
                                <a:solidFill>
                                  <a:srgbClr val="0066CC"/>
                                </a:solidFill>
                                <a:cs typeface="Tahoma"/>
                              </a:rPr>
                              <m:t>input</m:t>
                            </m:r>
                            <m:r>
                              <m:rPr>
                                <m:nor/>
                              </m:rPr>
                              <a:rPr lang="en-US" sz="2668" dirty="0">
                                <a:solidFill>
                                  <a:srgbClr val="0066CC"/>
                                </a:solidFill>
                                <a:cs typeface="Tahoma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668" dirty="0">
                                <a:solidFill>
                                  <a:srgbClr val="0066CC"/>
                                </a:solidFill>
                                <a:cs typeface="Tahoma"/>
                              </a:rPr>
                              <m:t>length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668" spc="12" dirty="0">
                    <a:cs typeface="Arial"/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6CBC42-2647-4614-8749-D502AB46A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138" y="379289"/>
                <a:ext cx="4573434" cy="1808316"/>
              </a:xfrm>
              <a:prstGeom prst="rect">
                <a:avLst/>
              </a:prstGeom>
              <a:blipFill>
                <a:blip r:embed="rId3"/>
                <a:stretch>
                  <a:fillRect l="-2400" t="-3367" b="-8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834494-D310-4813-A9DD-7B1974FD8B0D}"/>
                  </a:ext>
                </a:extLst>
              </p:cNvPr>
              <p:cNvSpPr txBox="1"/>
              <p:nvPr/>
            </p:nvSpPr>
            <p:spPr>
              <a:xfrm>
                <a:off x="8079649" y="4491778"/>
                <a:ext cx="3650412" cy="1808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701"/>
                <a:r>
                  <a:rPr lang="en-US" sz="2668" spc="12" dirty="0">
                    <a:cs typeface="Arial"/>
                  </a:rPr>
                  <a:t>Begin with sphere of radius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8" i="1" spc="12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2668" b="1" i="1" spc="12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𝑹</m:t>
                        </m:r>
                        <m:r>
                          <a:rPr lang="en-US" sz="2668" b="1" i="1" spc="12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=</m:t>
                        </m:r>
                        <m:r>
                          <a:rPr lang="en-US" sz="2668" b="1" i="1" spc="12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𝟐</m:t>
                        </m:r>
                      </m:e>
                      <m:sup>
                        <m:r>
                          <a:rPr lang="en-US" sz="2668" b="1" i="1" spc="12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𝒑𝒐𝒍𝒚</m:t>
                        </m:r>
                        <m:d>
                          <m:dPr>
                            <m:ctrlPr>
                              <a:rPr lang="en-US" sz="2668" i="1" spc="12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668" dirty="0">
                                <a:solidFill>
                                  <a:srgbClr val="0066CC"/>
                                </a:solidFill>
                                <a:cs typeface="Tahoma"/>
                              </a:rPr>
                              <m:t>input</m:t>
                            </m:r>
                            <m:r>
                              <m:rPr>
                                <m:nor/>
                              </m:rPr>
                              <a:rPr lang="en-US" sz="2668" dirty="0">
                                <a:solidFill>
                                  <a:srgbClr val="0066CC"/>
                                </a:solidFill>
                                <a:cs typeface="Tahoma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668" dirty="0">
                                <a:solidFill>
                                  <a:srgbClr val="0066CC"/>
                                </a:solidFill>
                                <a:cs typeface="Tahoma"/>
                              </a:rPr>
                              <m:t>length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668" spc="12" dirty="0">
                    <a:cs typeface="Arial"/>
                  </a:rPr>
                  <a:t>. containing solution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834494-D310-4813-A9DD-7B1974FD8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649" y="4491778"/>
                <a:ext cx="3650412" cy="1808316"/>
              </a:xfrm>
              <a:prstGeom prst="rect">
                <a:avLst/>
              </a:prstGeom>
              <a:blipFill>
                <a:blip r:embed="rId4"/>
                <a:stretch>
                  <a:fillRect l="-3005" t="-3378" r="-4174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30</a:t>
            </a:fld>
            <a:endParaRPr lang="en-US" sz="145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3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392670" y="412406"/>
                <a:ext cx="11406660" cy="503984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7701">
                  <a:lnSpc>
                    <a:spcPct val="100000"/>
                  </a:lnSpc>
                </a:pPr>
                <a:r>
                  <a:rPr sz="3275" spc="15" dirty="0">
                    <a:latin typeface="+mn-lt"/>
                  </a:rPr>
                  <a:t>Check</a:t>
                </a:r>
                <a:r>
                  <a:rPr lang="en-US" sz="3275" spc="15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75" b="1" i="1" spc="15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sz="3638" b="1" dirty="0">
                  <a:latin typeface="+mn-lt"/>
                  <a:cs typeface="Tahoma"/>
                </a:endParaRPr>
              </a:p>
            </p:txBody>
          </p:sp>
        </mc:Choice>
        <mc:Fallback>
          <p:sp>
            <p:nvSpPr>
              <p:cNvPr id="3" name="object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2670" y="412406"/>
                <a:ext cx="11406660" cy="503984"/>
              </a:xfrm>
              <a:prstGeom prst="rect">
                <a:avLst/>
              </a:prstGeom>
              <a:blipFill>
                <a:blip r:embed="rId4"/>
                <a:stretch>
                  <a:fillRect l="-2137" t="-25610" b="-5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31</a:t>
            </a:fld>
            <a:endParaRPr lang="en-US" sz="145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670" y="412406"/>
            <a:ext cx="11406660" cy="5039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3477">
              <a:lnSpc>
                <a:spcPct val="100000"/>
              </a:lnSpc>
            </a:pPr>
            <a:r>
              <a:rPr sz="3275" spc="-15" dirty="0">
                <a:latin typeface="+mn-lt"/>
              </a:rPr>
              <a:t>Find</a:t>
            </a:r>
            <a:r>
              <a:rPr sz="3275" spc="-3" dirty="0">
                <a:latin typeface="+mn-lt"/>
              </a:rPr>
              <a:t> </a:t>
            </a:r>
            <a:r>
              <a:rPr sz="3275" spc="12" dirty="0">
                <a:latin typeface="+mn-lt"/>
              </a:rPr>
              <a:t>violated</a:t>
            </a:r>
            <a:r>
              <a:rPr sz="3275" spc="-3" dirty="0">
                <a:latin typeface="+mn-lt"/>
              </a:rPr>
              <a:t> </a:t>
            </a:r>
            <a:r>
              <a:rPr sz="3275" dirty="0">
                <a:latin typeface="+mn-lt"/>
              </a:rPr>
              <a:t>inequality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32</a:t>
            </a:fld>
            <a:endParaRPr lang="en-US" sz="145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670" y="412406"/>
            <a:ext cx="11406660" cy="5039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3477">
              <a:lnSpc>
                <a:spcPct val="100000"/>
              </a:lnSpc>
            </a:pPr>
            <a:r>
              <a:rPr sz="3275" spc="9" dirty="0">
                <a:latin typeface="+mn-lt"/>
              </a:rPr>
              <a:t>Shift</a:t>
            </a:r>
            <a:r>
              <a:rPr sz="3275" spc="-3" dirty="0">
                <a:latin typeface="+mn-lt"/>
              </a:rPr>
              <a:t> </a:t>
            </a:r>
            <a:r>
              <a:rPr sz="3275" dirty="0">
                <a:latin typeface="+mn-lt"/>
              </a:rPr>
              <a:t>inequality</a:t>
            </a:r>
            <a:r>
              <a:rPr sz="3275" spc="-3" dirty="0">
                <a:latin typeface="+mn-lt"/>
              </a:rPr>
              <a:t> </a:t>
            </a:r>
            <a:r>
              <a:rPr sz="3275" spc="73" dirty="0">
                <a:latin typeface="+mn-lt"/>
              </a:rPr>
              <a:t>to</a:t>
            </a:r>
            <a:r>
              <a:rPr sz="3275" spc="-3" dirty="0">
                <a:latin typeface="+mn-lt"/>
              </a:rPr>
              <a:t> </a:t>
            </a:r>
            <a:r>
              <a:rPr sz="3275" spc="12" dirty="0">
                <a:latin typeface="+mn-lt"/>
              </a:rPr>
              <a:t>origin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33</a:t>
            </a:fld>
            <a:endParaRPr lang="en-US" sz="145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/>
          <p:nvPr/>
        </p:nvSpPr>
        <p:spPr>
          <a:xfrm>
            <a:off x="398602" y="423091"/>
            <a:ext cx="4143295" cy="10079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/>
            <a:r>
              <a:rPr sz="3275" spc="-15" dirty="0">
                <a:cs typeface="Arial"/>
              </a:rPr>
              <a:t>Find</a:t>
            </a:r>
            <a:r>
              <a:rPr sz="3275" spc="-3" dirty="0">
                <a:cs typeface="Arial"/>
              </a:rPr>
              <a:t> </a:t>
            </a:r>
            <a:r>
              <a:rPr sz="3275" spc="9" dirty="0">
                <a:cs typeface="Arial"/>
              </a:rPr>
              <a:t>ellipsoid</a:t>
            </a:r>
            <a:r>
              <a:rPr sz="3275" spc="-3" dirty="0">
                <a:cs typeface="Arial"/>
              </a:rPr>
              <a:t> </a:t>
            </a:r>
            <a:r>
              <a:rPr sz="3275" spc="12" dirty="0">
                <a:cs typeface="Arial"/>
              </a:rPr>
              <a:t>containing half-sphe</a:t>
            </a:r>
            <a:r>
              <a:rPr sz="3275" spc="-45" dirty="0">
                <a:cs typeface="Arial"/>
              </a:rPr>
              <a:t>r</a:t>
            </a:r>
            <a:r>
              <a:rPr sz="3275" spc="-67" dirty="0">
                <a:cs typeface="Arial"/>
              </a:rPr>
              <a:t>e</a:t>
            </a:r>
            <a:endParaRPr sz="3275" dirty="0">
              <a:cs typeface="Arial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34</a:t>
            </a:fld>
            <a:endParaRPr lang="en-US" sz="145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/>
          <p:nvPr/>
        </p:nvSpPr>
        <p:spPr>
          <a:xfrm>
            <a:off x="398602" y="423091"/>
            <a:ext cx="4143295" cy="10079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/>
            <a:r>
              <a:rPr sz="3275" spc="-15" dirty="0">
                <a:cs typeface="Arial"/>
              </a:rPr>
              <a:t>Find</a:t>
            </a:r>
            <a:r>
              <a:rPr sz="3275" spc="-3" dirty="0">
                <a:cs typeface="Arial"/>
              </a:rPr>
              <a:t> </a:t>
            </a:r>
            <a:r>
              <a:rPr sz="3275" spc="9" dirty="0">
                <a:cs typeface="Arial"/>
              </a:rPr>
              <a:t>ellipsoid</a:t>
            </a:r>
            <a:r>
              <a:rPr sz="3275" spc="-3" dirty="0">
                <a:cs typeface="Arial"/>
              </a:rPr>
              <a:t> </a:t>
            </a:r>
            <a:r>
              <a:rPr sz="3275" spc="12" dirty="0">
                <a:cs typeface="Arial"/>
              </a:rPr>
              <a:t>containing half-sphe</a:t>
            </a:r>
            <a:r>
              <a:rPr sz="3275" spc="-45" dirty="0">
                <a:cs typeface="Arial"/>
              </a:rPr>
              <a:t>r</a:t>
            </a:r>
            <a:r>
              <a:rPr sz="3275" spc="-67" dirty="0">
                <a:cs typeface="Arial"/>
              </a:rPr>
              <a:t>e</a:t>
            </a:r>
            <a:endParaRPr sz="3275" dirty="0">
              <a:cs typeface="Arial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35</a:t>
            </a:fld>
            <a:endParaRPr lang="en-US" sz="145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670" y="412407"/>
            <a:ext cx="11406660" cy="550649"/>
          </a:xfrm>
          <a:prstGeom prst="rect">
            <a:avLst/>
          </a:prstGeom>
        </p:spPr>
        <p:txBody>
          <a:bodyPr vert="horz" wrap="square" lIns="0" tIns="46214" rIns="0" bIns="0" rtlCol="0" anchor="ctr">
            <a:spAutoFit/>
          </a:bodyPr>
          <a:lstStyle/>
          <a:p>
            <a:pPr marL="13477">
              <a:lnSpc>
                <a:spcPct val="100000"/>
              </a:lnSpc>
            </a:pPr>
            <a:r>
              <a:rPr sz="3275" spc="9" dirty="0">
                <a:latin typeface="+mn-lt"/>
              </a:rPr>
              <a:t>Shift</a:t>
            </a:r>
            <a:r>
              <a:rPr sz="3275" spc="-3" dirty="0">
                <a:latin typeface="+mn-lt"/>
              </a:rPr>
              <a:t> </a:t>
            </a:r>
            <a:r>
              <a:rPr sz="3275" spc="73" dirty="0">
                <a:latin typeface="+mn-lt"/>
              </a:rPr>
              <a:t>to</a:t>
            </a:r>
            <a:r>
              <a:rPr sz="3275" spc="-3" dirty="0">
                <a:latin typeface="+mn-lt"/>
              </a:rPr>
              <a:t> </a:t>
            </a:r>
            <a:r>
              <a:rPr sz="3275" spc="12" dirty="0">
                <a:latin typeface="+mn-lt"/>
              </a:rPr>
              <a:t>center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36</a:t>
            </a:fld>
            <a:endParaRPr lang="en-US" sz="145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670" y="412407"/>
            <a:ext cx="11406660" cy="550649"/>
          </a:xfrm>
          <a:prstGeom prst="rect">
            <a:avLst/>
          </a:prstGeom>
        </p:spPr>
        <p:txBody>
          <a:bodyPr vert="horz" wrap="square" lIns="0" tIns="46214" rIns="0" bIns="0" rtlCol="0" anchor="ctr">
            <a:spAutoFit/>
          </a:bodyPr>
          <a:lstStyle/>
          <a:p>
            <a:pPr marL="13477">
              <a:lnSpc>
                <a:spcPct val="100000"/>
              </a:lnSpc>
            </a:pPr>
            <a:r>
              <a:rPr sz="3275" spc="12" dirty="0">
                <a:latin typeface="+mn-lt"/>
              </a:rPr>
              <a:t>St</a:t>
            </a:r>
            <a:r>
              <a:rPr sz="3275" spc="-45" dirty="0">
                <a:latin typeface="+mn-lt"/>
              </a:rPr>
              <a:t>r</a:t>
            </a:r>
            <a:r>
              <a:rPr sz="3275" spc="27" dirty="0">
                <a:latin typeface="+mn-lt"/>
              </a:rPr>
              <a:t>etch</a:t>
            </a:r>
            <a:r>
              <a:rPr sz="3275" spc="-3" dirty="0">
                <a:latin typeface="+mn-lt"/>
              </a:rPr>
              <a:t> </a:t>
            </a:r>
            <a:r>
              <a:rPr sz="3275" spc="73" dirty="0">
                <a:latin typeface="+mn-lt"/>
              </a:rPr>
              <a:t>to</a:t>
            </a:r>
            <a:r>
              <a:rPr sz="3275" spc="-3" dirty="0">
                <a:latin typeface="+mn-lt"/>
              </a:rPr>
              <a:t> </a:t>
            </a:r>
            <a:r>
              <a:rPr sz="3275" spc="27" dirty="0">
                <a:latin typeface="+mn-lt"/>
              </a:rPr>
              <a:t>get</a:t>
            </a:r>
            <a:r>
              <a:rPr sz="3275" spc="-3" dirty="0">
                <a:latin typeface="+mn-lt"/>
              </a:rPr>
              <a:t> </a:t>
            </a:r>
            <a:r>
              <a:rPr sz="3275" dirty="0">
                <a:latin typeface="+mn-lt"/>
              </a:rPr>
              <a:t>sphe</a:t>
            </a:r>
            <a:r>
              <a:rPr sz="3275" spc="-55" dirty="0">
                <a:latin typeface="+mn-lt"/>
              </a:rPr>
              <a:t>r</a:t>
            </a:r>
            <a:r>
              <a:rPr sz="3275" spc="-67" dirty="0">
                <a:latin typeface="+mn-lt"/>
              </a:rPr>
              <a:t>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37</a:t>
            </a:fld>
            <a:endParaRPr lang="en-US" sz="145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3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392670" y="412406"/>
                <a:ext cx="11406660" cy="503984"/>
              </a:xfrm>
              <a:prstGeom prst="rect">
                <a:avLst/>
              </a:prstGeom>
            </p:spPr>
            <p:txBody>
              <a:bodyPr vert="horz" wrap="square" lIns="0" tIns="0" rIns="0" bIns="0" rtlCol="0" anchor="ctr">
                <a:spAutoFit/>
              </a:bodyPr>
              <a:lstStyle/>
              <a:p>
                <a:pPr marL="7701">
                  <a:lnSpc>
                    <a:spcPct val="100000"/>
                  </a:lnSpc>
                </a:pPr>
                <a:r>
                  <a:rPr sz="3275" spc="15" dirty="0">
                    <a:latin typeface="+mn-lt"/>
                  </a:rPr>
                  <a:t>Check</a:t>
                </a:r>
                <a:r>
                  <a:rPr sz="3275" spc="-3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75" b="1" i="1" spc="-179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cs typeface="Tahoma"/>
                      </a:rPr>
                      <m:t>𝟎</m:t>
                    </m:r>
                  </m:oMath>
                </a14:m>
                <a:endParaRPr sz="3275" b="1" dirty="0">
                  <a:solidFill>
                    <a:srgbClr val="0066CC"/>
                  </a:solidFill>
                  <a:latin typeface="+mn-lt"/>
                  <a:cs typeface="Tahoma"/>
                </a:endParaRPr>
              </a:p>
            </p:txBody>
          </p:sp>
        </mc:Choice>
        <mc:Fallback>
          <p:sp>
            <p:nvSpPr>
              <p:cNvPr id="3" name="object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2670" y="412406"/>
                <a:ext cx="11406660" cy="503984"/>
              </a:xfrm>
              <a:prstGeom prst="rect">
                <a:avLst/>
              </a:prstGeom>
              <a:blipFill>
                <a:blip r:embed="rId4"/>
                <a:stretch>
                  <a:fillRect l="-2137" t="-25610" b="-5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38</a:t>
            </a:fld>
            <a:endParaRPr lang="en-US" sz="145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670" y="412406"/>
            <a:ext cx="11406660" cy="5039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3477">
              <a:lnSpc>
                <a:spcPct val="100000"/>
              </a:lnSpc>
            </a:pPr>
            <a:r>
              <a:rPr sz="3275" spc="-15" dirty="0">
                <a:latin typeface="+mn-lt"/>
              </a:rPr>
              <a:t>Find</a:t>
            </a:r>
            <a:r>
              <a:rPr sz="3275" spc="-3" dirty="0">
                <a:latin typeface="+mn-lt"/>
              </a:rPr>
              <a:t> </a:t>
            </a:r>
            <a:r>
              <a:rPr sz="3275" spc="12" dirty="0">
                <a:latin typeface="+mn-lt"/>
              </a:rPr>
              <a:t>violated</a:t>
            </a:r>
            <a:r>
              <a:rPr sz="3275" spc="-3" dirty="0">
                <a:latin typeface="+mn-lt"/>
              </a:rPr>
              <a:t> </a:t>
            </a:r>
            <a:r>
              <a:rPr sz="3275" dirty="0">
                <a:latin typeface="+mn-lt"/>
              </a:rPr>
              <a:t>inequality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39</a:t>
            </a:fld>
            <a:endParaRPr lang="en-US" sz="14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Quantum Computing and NP-hardness?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7" y="1350881"/>
                <a:ext cx="10991515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400" dirty="0"/>
                  <a:t>Use physical processes at the quantum level to implement “weird” kinds of circuit gates based on unitary transformations</a:t>
                </a:r>
              </a:p>
              <a:p>
                <a:r>
                  <a:rPr lang="en-US" altLang="en-US" sz="2400" dirty="0"/>
                  <a:t>Quantum objects can be in a “superposition” of many pure states at once</a:t>
                </a:r>
              </a:p>
              <a:p>
                <a:pPr lvl="1"/>
                <a:r>
                  <a:rPr lang="en-US" altLang="en-US" sz="2400" dirty="0"/>
                  <a:t>Can have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 objects together in a superposition of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2400" b="1" i="1" baseline="30000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 states</a:t>
                </a:r>
              </a:p>
              <a:p>
                <a:r>
                  <a:rPr lang="en-US" altLang="en-US" sz="2400" dirty="0"/>
                  <a:t>Each quantum circuit gate operates on the whole superposition of states at once</a:t>
                </a:r>
              </a:p>
              <a:p>
                <a:pPr lvl="1"/>
                <a:r>
                  <a:rPr lang="en-US" altLang="en-US" sz="2400" dirty="0"/>
                  <a:t>Inherent parallelism but classical randomized algorithms have a similar parallelism:</a:t>
                </a:r>
                <a:r>
                  <a:rPr lang="en-US" alt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i="1" dirty="0"/>
                  <a:t>not enough on its own</a:t>
                </a:r>
              </a:p>
              <a:p>
                <a:pPr lvl="1"/>
                <a:r>
                  <a:rPr lang="en-US" altLang="en-US" sz="2400" dirty="0"/>
                  <a:t>Advantage over classical: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copies interfere with each other.  </a:t>
                </a:r>
              </a:p>
              <a:p>
                <a:pPr lvl="4" eaLnBrk="1" hangingPunct="1"/>
                <a:endParaRPr lang="en-US" altLang="en-US" sz="100" b="1" dirty="0"/>
              </a:p>
              <a:p>
                <a:r>
                  <a:rPr lang="en-US" altLang="en-US" sz="2400" dirty="0"/>
                  <a:t>Exciting direction - theoretically able to factor efficiently. 				</a:t>
                </a:r>
                <a:r>
                  <a:rPr lang="en-US" altLang="en-US" sz="2400" i="1" dirty="0"/>
                  <a:t>Major practical problems </a:t>
                </a:r>
                <a:r>
                  <a:rPr lang="en-US" altLang="en-US" sz="2400" i="1" dirty="0" err="1"/>
                  <a:t>wrt</a:t>
                </a:r>
                <a:r>
                  <a:rPr lang="en-US" altLang="en-US" sz="2400" i="1" dirty="0"/>
                  <a:t> errors, decoherence to be overcome.</a:t>
                </a:r>
              </a:p>
              <a:p>
                <a:r>
                  <a:rPr lang="en-US" altLang="en-US" sz="2400" i="1" dirty="0"/>
                  <a:t>Small brute force improvement but unlikely to produce exponential advantage for NP.</a:t>
                </a:r>
                <a:endParaRPr lang="en-US" altLang="en-US" sz="2800" i="1" dirty="0"/>
              </a:p>
            </p:txBody>
          </p:sp>
        </mc:Choice>
        <mc:Fallback xmlns="">
          <p:sp>
            <p:nvSpPr>
              <p:cNvPr id="286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7" y="1350881"/>
                <a:ext cx="10991515" cy="5200045"/>
              </a:xfrm>
              <a:blipFill>
                <a:blip r:embed="rId3"/>
                <a:stretch>
                  <a:fillRect l="-832" t="-1641" r="-1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73CD280-F92B-499E-B761-E585B354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559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670" y="412406"/>
            <a:ext cx="11406660" cy="5039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3477">
              <a:lnSpc>
                <a:spcPct val="100000"/>
              </a:lnSpc>
            </a:pPr>
            <a:r>
              <a:rPr sz="3275" spc="9" dirty="0">
                <a:latin typeface="+mn-lt"/>
              </a:rPr>
              <a:t>Shift</a:t>
            </a:r>
            <a:r>
              <a:rPr sz="3275" spc="-3" dirty="0">
                <a:latin typeface="+mn-lt"/>
              </a:rPr>
              <a:t> </a:t>
            </a:r>
            <a:r>
              <a:rPr sz="3275" dirty="0">
                <a:latin typeface="+mn-lt"/>
              </a:rPr>
              <a:t>inequality</a:t>
            </a:r>
            <a:r>
              <a:rPr sz="3275" spc="-3" dirty="0">
                <a:latin typeface="+mn-lt"/>
              </a:rPr>
              <a:t> </a:t>
            </a:r>
            <a:r>
              <a:rPr sz="3275" spc="73" dirty="0">
                <a:latin typeface="+mn-lt"/>
              </a:rPr>
              <a:t>to</a:t>
            </a:r>
            <a:r>
              <a:rPr sz="3275" spc="-3" dirty="0">
                <a:latin typeface="+mn-lt"/>
              </a:rPr>
              <a:t> </a:t>
            </a:r>
            <a:r>
              <a:rPr sz="3275" spc="12" dirty="0">
                <a:latin typeface="+mn-lt"/>
              </a:rPr>
              <a:t>origin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40</a:t>
            </a:fld>
            <a:endParaRPr lang="en-US" sz="145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/>
          <p:nvPr/>
        </p:nvSpPr>
        <p:spPr>
          <a:xfrm>
            <a:off x="398602" y="423091"/>
            <a:ext cx="4143295" cy="10079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/>
            <a:r>
              <a:rPr sz="3275" spc="-15" dirty="0">
                <a:cs typeface="Arial"/>
              </a:rPr>
              <a:t>Find</a:t>
            </a:r>
            <a:r>
              <a:rPr sz="3275" spc="-3" dirty="0">
                <a:cs typeface="Arial"/>
              </a:rPr>
              <a:t> </a:t>
            </a:r>
            <a:r>
              <a:rPr sz="3275" spc="9" dirty="0">
                <a:cs typeface="Arial"/>
              </a:rPr>
              <a:t>ellipsoid</a:t>
            </a:r>
            <a:r>
              <a:rPr sz="3275" spc="-3" dirty="0">
                <a:cs typeface="Arial"/>
              </a:rPr>
              <a:t> </a:t>
            </a:r>
            <a:r>
              <a:rPr sz="3275" spc="12" dirty="0">
                <a:cs typeface="Arial"/>
              </a:rPr>
              <a:t>containing half-sphe</a:t>
            </a:r>
            <a:r>
              <a:rPr sz="3275" spc="-45" dirty="0">
                <a:cs typeface="Arial"/>
              </a:rPr>
              <a:t>r</a:t>
            </a:r>
            <a:r>
              <a:rPr sz="3275" spc="-67" dirty="0">
                <a:cs typeface="Arial"/>
              </a:rPr>
              <a:t>e</a:t>
            </a:r>
            <a:endParaRPr sz="3275" dirty="0">
              <a:cs typeface="Arial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41</a:t>
            </a:fld>
            <a:endParaRPr lang="en-US" sz="145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/>
          <p:nvPr/>
        </p:nvSpPr>
        <p:spPr>
          <a:xfrm>
            <a:off x="398602" y="423091"/>
            <a:ext cx="4143295" cy="10079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/>
            <a:r>
              <a:rPr sz="3275" spc="-15" dirty="0">
                <a:cs typeface="Arial"/>
              </a:rPr>
              <a:t>Find</a:t>
            </a:r>
            <a:r>
              <a:rPr sz="3275" spc="-3" dirty="0">
                <a:cs typeface="Arial"/>
              </a:rPr>
              <a:t> </a:t>
            </a:r>
            <a:r>
              <a:rPr sz="3275" spc="9" dirty="0">
                <a:cs typeface="Arial"/>
              </a:rPr>
              <a:t>ellipsoid</a:t>
            </a:r>
            <a:r>
              <a:rPr sz="3275" spc="-3" dirty="0">
                <a:cs typeface="Arial"/>
              </a:rPr>
              <a:t> </a:t>
            </a:r>
            <a:r>
              <a:rPr sz="3275" spc="12" dirty="0">
                <a:cs typeface="Arial"/>
              </a:rPr>
              <a:t>containing half-sphe</a:t>
            </a:r>
            <a:r>
              <a:rPr sz="3275" spc="-45" dirty="0">
                <a:cs typeface="Arial"/>
              </a:rPr>
              <a:t>r</a:t>
            </a:r>
            <a:r>
              <a:rPr sz="3275" spc="-67" dirty="0">
                <a:cs typeface="Arial"/>
              </a:rPr>
              <a:t>e</a:t>
            </a:r>
            <a:endParaRPr sz="3275" dirty="0">
              <a:cs typeface="Arial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42</a:t>
            </a:fld>
            <a:endParaRPr lang="en-US" sz="145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670" y="412407"/>
            <a:ext cx="11406660" cy="550649"/>
          </a:xfrm>
          <a:prstGeom prst="rect">
            <a:avLst/>
          </a:prstGeom>
        </p:spPr>
        <p:txBody>
          <a:bodyPr vert="horz" wrap="square" lIns="0" tIns="46214" rIns="0" bIns="0" rtlCol="0" anchor="ctr">
            <a:spAutoFit/>
          </a:bodyPr>
          <a:lstStyle/>
          <a:p>
            <a:pPr marL="13477">
              <a:lnSpc>
                <a:spcPct val="100000"/>
              </a:lnSpc>
            </a:pPr>
            <a:r>
              <a:rPr sz="3275" spc="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Shift</a:t>
            </a:r>
            <a:r>
              <a:rPr sz="3275" spc="-3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75" spc="73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3275" spc="-3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75" spc="12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43</a:t>
            </a:fld>
            <a:endParaRPr lang="en-US" sz="145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670" y="412407"/>
            <a:ext cx="11406660" cy="550649"/>
          </a:xfrm>
          <a:prstGeom prst="rect">
            <a:avLst/>
          </a:prstGeom>
        </p:spPr>
        <p:txBody>
          <a:bodyPr vert="horz" wrap="square" lIns="0" tIns="46214" rIns="0" bIns="0" rtlCol="0" anchor="ctr">
            <a:spAutoFit/>
          </a:bodyPr>
          <a:lstStyle/>
          <a:p>
            <a:pPr marL="13477">
              <a:lnSpc>
                <a:spcPct val="100000"/>
              </a:lnSpc>
            </a:pPr>
            <a:r>
              <a:rPr sz="3275" spc="12" dirty="0">
                <a:latin typeface="+mn-lt"/>
              </a:rPr>
              <a:t>St</a:t>
            </a:r>
            <a:r>
              <a:rPr sz="3275" spc="-45" dirty="0">
                <a:latin typeface="+mn-lt"/>
              </a:rPr>
              <a:t>r</a:t>
            </a:r>
            <a:r>
              <a:rPr sz="3275" spc="27" dirty="0">
                <a:latin typeface="+mn-lt"/>
              </a:rPr>
              <a:t>etch</a:t>
            </a:r>
            <a:r>
              <a:rPr sz="3275" spc="-3" dirty="0">
                <a:latin typeface="+mn-lt"/>
              </a:rPr>
              <a:t> </a:t>
            </a:r>
            <a:r>
              <a:rPr sz="3275" spc="73" dirty="0">
                <a:latin typeface="+mn-lt"/>
              </a:rPr>
              <a:t>to</a:t>
            </a:r>
            <a:r>
              <a:rPr sz="3275" spc="-3" dirty="0">
                <a:latin typeface="+mn-lt"/>
              </a:rPr>
              <a:t> </a:t>
            </a:r>
            <a:r>
              <a:rPr sz="3275" spc="27" dirty="0">
                <a:latin typeface="+mn-lt"/>
              </a:rPr>
              <a:t>get</a:t>
            </a:r>
            <a:r>
              <a:rPr sz="3275" spc="-3" dirty="0">
                <a:latin typeface="+mn-lt"/>
              </a:rPr>
              <a:t> </a:t>
            </a:r>
            <a:r>
              <a:rPr sz="3275" dirty="0">
                <a:latin typeface="+mn-lt"/>
              </a:rPr>
              <a:t>sphe</a:t>
            </a:r>
            <a:r>
              <a:rPr sz="3275" spc="-55" dirty="0">
                <a:latin typeface="+mn-lt"/>
              </a:rPr>
              <a:t>r</a:t>
            </a:r>
            <a:r>
              <a:rPr sz="3275" spc="-67" dirty="0">
                <a:latin typeface="+mn-lt"/>
              </a:rPr>
              <a:t>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3824" y="6478712"/>
            <a:ext cx="2803963" cy="223963"/>
          </a:xfrm>
          <a:prstGeom prst="rect">
            <a:avLst/>
          </a:prstGeom>
        </p:spPr>
        <p:txBody>
          <a:bodyPr/>
          <a:lstStyle/>
          <a:p>
            <a:pPr algn="l"/>
            <a:fld id="{859767C1-1CFC-4BF3-A3D8-E4104FCBBC17}" type="slidenum">
              <a:rPr lang="en-US" sz="1455"/>
              <a:pPr algn="l"/>
              <a:t>44</a:t>
            </a:fld>
            <a:endParaRPr lang="en-US" sz="1455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have been…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6988"/>
            <a:ext cx="9867900" cy="5200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Problems and major solution paradigms</a:t>
            </a:r>
          </a:p>
          <a:p>
            <a:r>
              <a:rPr lang="en-US" sz="2400" dirty="0"/>
              <a:t>Stable Matching</a:t>
            </a:r>
          </a:p>
          <a:p>
            <a:r>
              <a:rPr lang="en-US" sz="2400" dirty="0"/>
              <a:t>Graph Traversal</a:t>
            </a:r>
          </a:p>
          <a:p>
            <a:r>
              <a:rPr lang="en-US" sz="2400" dirty="0"/>
              <a:t>Greedy Algorithms</a:t>
            </a:r>
          </a:p>
          <a:p>
            <a:r>
              <a:rPr lang="en-US" sz="2400" dirty="0"/>
              <a:t>Divide and Conquer</a:t>
            </a:r>
          </a:p>
          <a:p>
            <a:r>
              <a:rPr lang="en-US" sz="2400" dirty="0"/>
              <a:t>Dynamic Programming</a:t>
            </a:r>
          </a:p>
          <a:p>
            <a:r>
              <a:rPr lang="en-US" sz="2400" dirty="0"/>
              <a:t>Network Flow</a:t>
            </a:r>
          </a:p>
          <a:p>
            <a:r>
              <a:rPr lang="en-US" sz="2400" dirty="0"/>
              <a:t>Linear Programming</a:t>
            </a:r>
          </a:p>
          <a:p>
            <a:pPr lvl="1"/>
            <a:r>
              <a:rPr lang="en-US" sz="2000" dirty="0"/>
              <a:t>Focus on encoding as LPs as opposed to how to solve them.</a:t>
            </a:r>
          </a:p>
          <a:p>
            <a:r>
              <a:rPr lang="en-US" sz="2400" dirty="0"/>
              <a:t>NP-completeness</a:t>
            </a:r>
          </a:p>
          <a:p>
            <a:r>
              <a:rPr lang="en-US" sz="2400" dirty="0"/>
              <a:t>Approximation algorithms &amp; other ways of side-stepping NP-hardness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63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these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61719"/>
            <a:ext cx="10891157" cy="5200045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:  See if your problem is a special case/close to/reminds you of one of the problems we have considered in the class</a:t>
            </a:r>
            <a:endParaRPr lang="en-US" sz="2400" dirty="0"/>
          </a:p>
          <a:p>
            <a:pPr>
              <a:spcBef>
                <a:spcPts val="500"/>
              </a:spcBef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: </a:t>
            </a:r>
            <a:r>
              <a:rPr lang="en-US" sz="2800" dirty="0"/>
              <a:t>Try these:</a:t>
            </a:r>
            <a:endParaRPr lang="en-US" sz="2400" dirty="0"/>
          </a:p>
          <a:p>
            <a:pPr lvl="1"/>
            <a:r>
              <a:rPr lang="en-US" sz="2400" dirty="0"/>
              <a:t>Graph traversal </a:t>
            </a:r>
          </a:p>
          <a:p>
            <a:pPr lvl="1"/>
            <a:r>
              <a:rPr lang="en-US" sz="2400" dirty="0"/>
              <a:t>Greedy algorithms</a:t>
            </a:r>
          </a:p>
          <a:p>
            <a:pPr lvl="2"/>
            <a:r>
              <a:rPr lang="en-US" sz="2400" dirty="0"/>
              <a:t>Be </a:t>
            </a:r>
            <a:r>
              <a:rPr lang="en-US" sz="2400" b="1" dirty="0"/>
              <a:t>skeptical</a:t>
            </a:r>
            <a:r>
              <a:rPr lang="en-US" sz="2400" dirty="0"/>
              <a:t>!  Your first greedy idea is probably wrong; maybe all greedy approaches are wrong.    Proving correctness is critical.</a:t>
            </a:r>
          </a:p>
          <a:p>
            <a:pPr>
              <a:spcBef>
                <a:spcPts val="500"/>
              </a:spcBef>
            </a:pPr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:  Try to solve it recursively</a:t>
            </a:r>
            <a:r>
              <a:rPr lang="en-US" sz="2400" dirty="0"/>
              <a:t> w/ smaller </a:t>
            </a:r>
            <a:r>
              <a:rPr lang="en-US" sz="2400" dirty="0" err="1"/>
              <a:t>subproblems</a:t>
            </a:r>
            <a:r>
              <a:rPr lang="en-US" sz="2400" dirty="0"/>
              <a:t> of the same type</a:t>
            </a:r>
          </a:p>
          <a:p>
            <a:pPr lvl="1"/>
            <a:r>
              <a:rPr lang="en-US" sz="2400" dirty="0"/>
              <a:t>If subproblems are a constant ratio smaller:  Divide and Conquer</a:t>
            </a:r>
          </a:p>
          <a:p>
            <a:pPr lvl="1"/>
            <a:r>
              <a:rPr lang="en-US" sz="2400" dirty="0"/>
              <a:t>If same </a:t>
            </a:r>
            <a:r>
              <a:rPr lang="en-US" sz="2400" dirty="0" err="1"/>
              <a:t>subproblems</a:t>
            </a:r>
            <a:r>
              <a:rPr lang="en-US" sz="2400" dirty="0"/>
              <a:t> show up repeatedly: Dynamic Programming</a:t>
            </a:r>
          </a:p>
          <a:p>
            <a:pPr lvl="2"/>
            <a:r>
              <a:rPr lang="en-US" sz="2400" dirty="0"/>
              <a:t>See how the pattern of recursion/</a:t>
            </a:r>
            <a:r>
              <a:rPr lang="en-US" sz="2400" dirty="0" err="1"/>
              <a:t>subproblems</a:t>
            </a:r>
            <a:r>
              <a:rPr lang="en-US" sz="2400" dirty="0"/>
              <a:t> matches example patterns you already know.  Maybe try a new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517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these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50881"/>
            <a:ext cx="10891157" cy="5200045"/>
          </a:xfrm>
        </p:spPr>
        <p:txBody>
          <a:bodyPr/>
          <a:lstStyle/>
          <a:p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:  See if you can express your problem as a Flow/Cut/Matching.</a:t>
            </a:r>
            <a:endParaRPr lang="en-US" sz="2400" dirty="0"/>
          </a:p>
          <a:p>
            <a:r>
              <a:rPr lang="en-US" sz="2400" dirty="0"/>
              <a:t>5</a:t>
            </a:r>
            <a:r>
              <a:rPr lang="en-US" sz="2400" baseline="30000" dirty="0"/>
              <a:t>th</a:t>
            </a:r>
            <a:r>
              <a:rPr lang="en-US" sz="2400" dirty="0"/>
              <a:t>  : </a:t>
            </a:r>
            <a:r>
              <a:rPr lang="en-US" sz="2800" dirty="0"/>
              <a:t>Try Linear Programming</a:t>
            </a:r>
            <a:endParaRPr lang="en-US" sz="2400" dirty="0"/>
          </a:p>
          <a:p>
            <a:r>
              <a:rPr lang="en-US" sz="2800" dirty="0"/>
              <a:t>6</a:t>
            </a:r>
            <a:r>
              <a:rPr lang="en-US" sz="2800" baseline="30000" dirty="0"/>
              <a:t>th</a:t>
            </a:r>
            <a:r>
              <a:rPr lang="en-US" sz="2800" dirty="0"/>
              <a:t> : Maybe your problem is NP-hard. Check out lists of NP-hard problems to see if yours is there, or try to show it directly.</a:t>
            </a:r>
          </a:p>
          <a:p>
            <a:r>
              <a:rPr lang="en-US" sz="2800" dirty="0"/>
              <a:t>7</a:t>
            </a:r>
            <a:r>
              <a:rPr lang="en-US" sz="2800" baseline="30000" dirty="0"/>
              <a:t>th</a:t>
            </a:r>
            <a:r>
              <a:rPr lang="en-US" sz="2800" dirty="0"/>
              <a:t> : If your problem is NP-hard, try to side-step that hardness.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2800" dirty="0"/>
              <a:t>There are other methods we have barely touched on and</a:t>
            </a:r>
          </a:p>
          <a:p>
            <a:pPr marL="0" indent="0">
              <a:buNone/>
            </a:pPr>
            <a:r>
              <a:rPr lang="en-US" sz="2800" dirty="0"/>
              <a:t>getting some polynomial-time algorithm isn’t the end of the story…</a:t>
            </a:r>
          </a:p>
          <a:p>
            <a:pPr marL="0" indent="0">
              <a:buNone/>
            </a:pPr>
            <a:r>
              <a:rPr lang="en-US" sz="2800" dirty="0"/>
              <a:t>… we have barely touched on the subject.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3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D1A83-C71E-FD48-ED2D-5A9F9787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comes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A4D57-05C8-72D3-20C8-D02E789B1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CSE 431 (complexity theory) </a:t>
            </a:r>
          </a:p>
          <a:p>
            <a:pPr lvl="1"/>
            <a:r>
              <a:rPr lang="en-US" dirty="0"/>
              <a:t>What can’t you do? (in polynomial time, at all, or in limited memory) </a:t>
            </a:r>
          </a:p>
          <a:p>
            <a:r>
              <a:rPr lang="en-US" dirty="0"/>
              <a:t>CSE 422 Toolkit for modern algorithms </a:t>
            </a:r>
          </a:p>
          <a:p>
            <a:pPr lvl="1"/>
            <a:r>
              <a:rPr lang="en-US" dirty="0"/>
              <a:t>Algorithmic principles behind modern stats and ML </a:t>
            </a:r>
          </a:p>
          <a:p>
            <a:r>
              <a:rPr lang="en-US" dirty="0"/>
              <a:t>CSE 426 [490C] Cryptography </a:t>
            </a:r>
          </a:p>
          <a:p>
            <a:pPr lvl="1"/>
            <a:r>
              <a:rPr lang="en-US" dirty="0"/>
              <a:t>a mix of math, algorithms, and complexity </a:t>
            </a:r>
          </a:p>
          <a:p>
            <a:r>
              <a:rPr lang="en-US" dirty="0"/>
              <a:t>CSE 521 and 525 </a:t>
            </a:r>
          </a:p>
          <a:p>
            <a:pPr lvl="1"/>
            <a:r>
              <a:rPr lang="en-US" dirty="0"/>
              <a:t>Graduate level courses in algorithms and randomized algorithms</a:t>
            </a:r>
          </a:p>
          <a:p>
            <a:r>
              <a:rPr lang="en-US" dirty="0"/>
              <a:t>Look ahead! These courses usually only run once-per-year.</a:t>
            </a:r>
          </a:p>
        </p:txBody>
      </p:sp>
    </p:spTree>
    <p:extLst>
      <p:ext uri="{BB962C8B-B14F-4D97-AF65-F5344CB8AC3E}">
        <p14:creationId xmlns:p14="http://schemas.microsoft.com/office/powerpoint/2010/main" val="119745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8F840-8363-FC57-289B-1520C78B7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B28C-31B6-6ABF-7BD7-1365204F1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If you need to solve an NP-Hard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8ABAC-F19E-ED2E-736B-A643B76FF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Look for assumptions that simplify the problem</a:t>
            </a:r>
          </a:p>
          <a:p>
            <a:r>
              <a:rPr lang="en-US" dirty="0"/>
              <a:t>Made design decisions so that you can make simplifying assumptions</a:t>
            </a:r>
          </a:p>
          <a:p>
            <a:r>
              <a:rPr lang="en-US" dirty="0"/>
              <a:t>Fix some parameter to a reasonable size, then write an algorithm that is exponential only in that parameter (and therefore polynomial when fixed)</a:t>
            </a:r>
          </a:p>
          <a:p>
            <a:r>
              <a:rPr lang="en-US" dirty="0"/>
              <a:t>Give up on trying to find the best solution, and instead approximate</a:t>
            </a:r>
          </a:p>
          <a:p>
            <a:pPr lvl="1"/>
            <a:r>
              <a:rPr lang="en-US" dirty="0"/>
              <a:t>When a minimization/maximization problem</a:t>
            </a:r>
          </a:p>
          <a:p>
            <a:pPr lvl="1"/>
            <a:r>
              <a:rPr lang="en-US" dirty="0"/>
              <a:t>May be helpful to find/create assumptions for better approximation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Sometimes a LP can help with this!</a:t>
            </a:r>
          </a:p>
          <a:p>
            <a:r>
              <a:rPr lang="en-US" dirty="0"/>
              <a:t>Give up on trying to write a polynomial time algorithm at all, and instead use a fast exponential time algorithm</a:t>
            </a:r>
          </a:p>
          <a:p>
            <a:pPr lvl="1"/>
            <a:r>
              <a:rPr lang="en-US" dirty="0"/>
              <a:t>For example, reduce your problem to SAT (if it’s NP-complete), then use an out-of-the-box SAT solver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3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99535-8CF2-F36C-A32D-B80A43A5E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FAF25-7EC8-5E6E-6F17-241282E1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Vertex Cover as a “01 Program”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F514C3-864E-D24D-DA2F-078C415C57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529" y="1391414"/>
                <a:ext cx="10515600" cy="4351338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Minimum Vertex-Cover: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Clr>
                    <a:srgbClr val="006600"/>
                  </a:buClr>
                  <a:buNone/>
                </a:pPr>
                <a:r>
                  <a:rPr lang="en-US" altLang="en-US" b="1" dirty="0">
                    <a:solidFill>
                      <a:srgbClr val="0066CC"/>
                    </a:solidFill>
                  </a:rPr>
                  <a:t>Given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 a graph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 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Clr>
                    <a:srgbClr val="006600"/>
                  </a:buClr>
                  <a:buNone/>
                </a:pPr>
                <a:r>
                  <a:rPr lang="en-US" altLang="en-US" dirty="0">
                    <a:solidFill>
                      <a:srgbClr val="000000"/>
                    </a:solidFill>
                  </a:rPr>
                  <a:t>	Find the largest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altLang="en-US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such that every edge of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 has an endpoint in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?   </a:t>
                </a:r>
                <a:r>
                  <a:rPr lang="en-US" altLang="en-US" dirty="0">
                    <a:solidFill>
                      <a:srgbClr val="69508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695082"/>
                    </a:solidFill>
                  </a:rPr>
                  <a:t>is a vertex cover, a set of vertices that covers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altLang="en-US" dirty="0">
                    <a:solidFill>
                      <a:srgbClr val="695082"/>
                    </a:solidFill>
                  </a:rPr>
                  <a:t>.)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Clr>
                    <a:srgbClr val="006600"/>
                  </a:buClr>
                  <a:buNone/>
                </a:pPr>
                <a:endParaRPr lang="en-US" altLang="en-US" dirty="0">
                  <a:solidFill>
                    <a:srgbClr val="695082"/>
                  </a:solidFill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Clr>
                    <a:srgbClr val="006600"/>
                  </a:buClr>
                  <a:buNone/>
                </a:pPr>
                <a:endParaRPr lang="en-US" altLang="en-US" dirty="0">
                  <a:solidFill>
                    <a:srgbClr val="695082"/>
                  </a:solidFill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Clr>
                    <a:srgbClr val="006600"/>
                  </a:buClr>
                  <a:buNone/>
                </a:pPr>
                <a:endParaRPr lang="en-US" altLang="en-US" dirty="0">
                  <a:solidFill>
                    <a:srgbClr val="695082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F514C3-864E-D24D-DA2F-078C415C57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529" y="1391414"/>
                <a:ext cx="10515600" cy="4351338"/>
              </a:xfrm>
              <a:blipFill>
                <a:blip r:embed="rId2"/>
                <a:stretch>
                  <a:fillRect l="-1217" t="-224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44A3F09-947C-3978-4AE5-4942D899A2E3}"/>
              </a:ext>
            </a:extLst>
          </p:cNvPr>
          <p:cNvGrpSpPr/>
          <p:nvPr/>
        </p:nvGrpSpPr>
        <p:grpSpPr>
          <a:xfrm>
            <a:off x="6719459" y="4255387"/>
            <a:ext cx="5098882" cy="2546298"/>
            <a:chOff x="3265059" y="1954151"/>
            <a:chExt cx="5098882" cy="2546298"/>
          </a:xfrm>
        </p:grpSpPr>
        <p:sp>
          <p:nvSpPr>
            <p:cNvPr id="5" name="Oval 8">
              <a:extLst>
                <a:ext uri="{FF2B5EF4-FFF2-40B4-BE49-F238E27FC236}">
                  <a16:creationId xmlns:a16="http://schemas.microsoft.com/office/drawing/2014/main" id="{F1904BE6-543A-6E02-21D1-7B6E195DE9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5059" y="3063240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C2F9D2CD-9684-81E2-222F-2C4C7520E4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90114" y="4134689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2</a:t>
              </a:r>
            </a:p>
          </p:txBody>
        </p:sp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CB795AE0-233F-0F39-B933-A22DCDAE9A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98180" y="2299390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7</a:t>
              </a: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CB4147A4-52DD-FD15-2E0B-329BF96A7D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29439" y="3416084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5E5B609-0EBB-5FED-0036-9F26782BCB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00126" y="1954151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6</a:t>
              </a: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287ED5A4-29E4-02EB-960A-4ACEF443E47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15300" y="4005373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5</a:t>
              </a: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459265A5-DDFD-B799-CDA7-20455239A2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11699" y="3259540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4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836CA7-4507-0CA9-73C9-F4F80CBDCBF0}"/>
                </a:ext>
              </a:extLst>
            </p:cNvPr>
            <p:cNvCxnSpPr>
              <a:cxnSpLocks/>
              <a:stCxn id="9" idx="2"/>
              <a:endCxn id="5" idx="7"/>
            </p:cNvCxnSpPr>
            <p:nvPr/>
          </p:nvCxnSpPr>
          <p:spPr>
            <a:xfrm flipH="1">
              <a:off x="3577256" y="2137031"/>
              <a:ext cx="2722870" cy="9797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F1851F-2988-B1E3-5152-E50E6164DEAE}"/>
                </a:ext>
              </a:extLst>
            </p:cNvPr>
            <p:cNvCxnSpPr>
              <a:cxnSpLocks/>
              <a:stCxn id="6" idx="1"/>
              <a:endCxn id="5" idx="5"/>
            </p:cNvCxnSpPr>
            <p:nvPr/>
          </p:nvCxnSpPr>
          <p:spPr>
            <a:xfrm flipH="1" flipV="1">
              <a:off x="3577256" y="3375436"/>
              <a:ext cx="466422" cy="8128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C996140-1FEF-304F-02DA-108FD4FCEAB6}"/>
                </a:ext>
              </a:extLst>
            </p:cNvPr>
            <p:cNvCxnSpPr>
              <a:cxnSpLocks/>
              <a:stCxn id="10" idx="2"/>
              <a:endCxn id="6" idx="6"/>
            </p:cNvCxnSpPr>
            <p:nvPr/>
          </p:nvCxnSpPr>
          <p:spPr>
            <a:xfrm flipH="1">
              <a:off x="4355875" y="4188253"/>
              <a:ext cx="3459425" cy="129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547AB66-AE37-AC33-C274-DD1D10FBC441}"/>
                </a:ext>
              </a:extLst>
            </p:cNvPr>
            <p:cNvCxnSpPr>
              <a:cxnSpLocks/>
              <a:stCxn id="9" idx="5"/>
              <a:endCxn id="10" idx="0"/>
            </p:cNvCxnSpPr>
            <p:nvPr/>
          </p:nvCxnSpPr>
          <p:spPr>
            <a:xfrm>
              <a:off x="6612323" y="2266347"/>
              <a:ext cx="1385858" cy="17390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E337A88-BA8C-BBC7-46B1-3C06004E9D79}"/>
                </a:ext>
              </a:extLst>
            </p:cNvPr>
            <p:cNvCxnSpPr>
              <a:cxnSpLocks/>
              <a:stCxn id="8" idx="2"/>
              <a:endCxn id="6" idx="7"/>
            </p:cNvCxnSpPr>
            <p:nvPr/>
          </p:nvCxnSpPr>
          <p:spPr>
            <a:xfrm flipH="1">
              <a:off x="4302311" y="3598964"/>
              <a:ext cx="427128" cy="5892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7BC98A-F7B5-A34C-4000-6704F8D2AB22}"/>
                </a:ext>
              </a:extLst>
            </p:cNvPr>
            <p:cNvCxnSpPr>
              <a:cxnSpLocks/>
              <a:stCxn id="11" idx="2"/>
              <a:endCxn id="8" idx="7"/>
            </p:cNvCxnSpPr>
            <p:nvPr/>
          </p:nvCxnSpPr>
          <p:spPr>
            <a:xfrm flipH="1">
              <a:off x="5041636" y="3442420"/>
              <a:ext cx="1070063" cy="272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C77764-A974-37FF-16EE-BA0426FCB9D2}"/>
                </a:ext>
              </a:extLst>
            </p:cNvPr>
            <p:cNvCxnSpPr>
              <a:cxnSpLocks/>
              <a:stCxn id="11" idx="6"/>
              <a:endCxn id="10" idx="1"/>
            </p:cNvCxnSpPr>
            <p:nvPr/>
          </p:nvCxnSpPr>
          <p:spPr>
            <a:xfrm>
              <a:off x="6477460" y="3442420"/>
              <a:ext cx="1391404" cy="6165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BE34EA6-AE60-F572-6919-32F7DEACDFB8}"/>
                </a:ext>
              </a:extLst>
            </p:cNvPr>
            <p:cNvCxnSpPr>
              <a:cxnSpLocks/>
              <a:stCxn id="9" idx="6"/>
              <a:endCxn id="7" idx="2"/>
            </p:cNvCxnSpPr>
            <p:nvPr/>
          </p:nvCxnSpPr>
          <p:spPr>
            <a:xfrm>
              <a:off x="6665887" y="2137031"/>
              <a:ext cx="1332293" cy="3452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28FE9C-C656-B613-E346-9D66E4AE2796}"/>
                  </a:ext>
                </a:extLst>
              </p:cNvPr>
              <p:cNvSpPr txBox="1"/>
              <p:nvPr/>
            </p:nvSpPr>
            <p:spPr>
              <a:xfrm>
                <a:off x="486010" y="3429000"/>
                <a:ext cx="5226239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Minimize: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  <a:p>
                <a:r>
                  <a:rPr lang="en-US" sz="2400" dirty="0"/>
                  <a:t>Subject to: </a:t>
                </a:r>
              </a:p>
              <a:p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400" dirty="0"/>
                  <a:t> indicates whether to include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is not expressible as an LP!</a:t>
                </a:r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28FE9C-C656-B613-E346-9D66E4AE2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10" y="3429000"/>
                <a:ext cx="5226239" cy="3046988"/>
              </a:xfrm>
              <a:prstGeom prst="rect">
                <a:avLst/>
              </a:prstGeom>
              <a:blipFill>
                <a:blip r:embed="rId3"/>
                <a:stretch>
                  <a:fillRect l="-1867" t="-19840" b="-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B956F5-E94C-5BC9-BB1A-71B28BEA7AEE}"/>
                  </a:ext>
                </a:extLst>
              </p:cNvPr>
              <p:cNvSpPr txBox="1"/>
              <p:nvPr/>
            </p:nvSpPr>
            <p:spPr>
              <a:xfrm>
                <a:off x="6294606" y="4903704"/>
                <a:ext cx="890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B956F5-E94C-5BC9-BB1A-71B28BEA7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606" y="4903704"/>
                <a:ext cx="8903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CE017D-99E5-13F1-2F25-8F20CE10291A}"/>
                  </a:ext>
                </a:extLst>
              </p:cNvPr>
              <p:cNvSpPr txBox="1"/>
              <p:nvPr/>
            </p:nvSpPr>
            <p:spPr>
              <a:xfrm>
                <a:off x="8016024" y="5305554"/>
                <a:ext cx="8956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CE017D-99E5-13F1-2F25-8F20CE102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024" y="5305554"/>
                <a:ext cx="8956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6D31FD1-1D8E-5739-8DCB-39D8739D7475}"/>
                  </a:ext>
                </a:extLst>
              </p:cNvPr>
              <p:cNvSpPr txBox="1"/>
              <p:nvPr/>
            </p:nvSpPr>
            <p:spPr>
              <a:xfrm>
                <a:off x="11190275" y="4169807"/>
                <a:ext cx="8956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6D31FD1-1D8E-5739-8DCB-39D8739D7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0275" y="4169807"/>
                <a:ext cx="89569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5F91E2-4232-4E25-675C-BC01EE360A5E}"/>
                  </a:ext>
                </a:extLst>
              </p:cNvPr>
              <p:cNvSpPr txBox="1"/>
              <p:nvPr/>
            </p:nvSpPr>
            <p:spPr>
              <a:xfrm>
                <a:off x="11353800" y="6504324"/>
                <a:ext cx="8956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5F91E2-4232-4E25-675C-BC01EE360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00" y="6504324"/>
                <a:ext cx="89569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A78CFA9-61F7-AA21-20F9-30290A876C9C}"/>
                  </a:ext>
                </a:extLst>
              </p:cNvPr>
              <p:cNvSpPr txBox="1"/>
              <p:nvPr/>
            </p:nvSpPr>
            <p:spPr>
              <a:xfrm>
                <a:off x="9613644" y="3885955"/>
                <a:ext cx="895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A78CFA9-61F7-AA21-20F9-30290A876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644" y="3885955"/>
                <a:ext cx="8956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A082758-A39E-9F06-DD3B-BC7DB791C8F8}"/>
                  </a:ext>
                </a:extLst>
              </p:cNvPr>
              <p:cNvSpPr txBox="1"/>
              <p:nvPr/>
            </p:nvSpPr>
            <p:spPr>
              <a:xfrm>
                <a:off x="9301132" y="5140148"/>
                <a:ext cx="8956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A082758-A39E-9F06-DD3B-BC7DB791C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132" y="5140148"/>
                <a:ext cx="89569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0C9F72-B479-9EE2-B167-0A0B147EEB48}"/>
                  </a:ext>
                </a:extLst>
              </p:cNvPr>
              <p:cNvSpPr txBox="1"/>
              <p:nvPr/>
            </p:nvSpPr>
            <p:spPr>
              <a:xfrm>
                <a:off x="6600740" y="6504324"/>
                <a:ext cx="8956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10C9F72-B479-9EE2-B167-0A0B147EE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740" y="6504324"/>
                <a:ext cx="89569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54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48336-4BD4-2212-3FF0-3A830C8B0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B894-87DD-2A3D-8005-D7966DA6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Vertex Cover as a LP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503ED-36E6-ABEF-9681-6D1F0E577C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2529" y="1391414"/>
                <a:ext cx="10515600" cy="4351338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800" b="1" dirty="0">
                    <a:solidFill>
                      <a:srgbClr val="695082"/>
                    </a:solidFill>
                  </a:rPr>
                  <a:t>Minimum Vertex-Cover: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Clr>
                    <a:srgbClr val="006600"/>
                  </a:buClr>
                  <a:buNone/>
                </a:pPr>
                <a:r>
                  <a:rPr lang="en-US" altLang="en-US" b="1" dirty="0">
                    <a:solidFill>
                      <a:srgbClr val="0066CC"/>
                    </a:solidFill>
                  </a:rPr>
                  <a:t>Given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 a graph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en-US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 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Clr>
                    <a:srgbClr val="006600"/>
                  </a:buClr>
                  <a:buNone/>
                </a:pPr>
                <a:r>
                  <a:rPr lang="en-US" altLang="en-US" dirty="0">
                    <a:solidFill>
                      <a:srgbClr val="000000"/>
                    </a:solidFill>
                  </a:rPr>
                  <a:t>	Find the largest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altLang="en-US" b="1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such that every edge of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 has an endpoint in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?   </a:t>
                </a:r>
                <a:r>
                  <a:rPr lang="en-US" altLang="en-US" dirty="0">
                    <a:solidFill>
                      <a:srgbClr val="69508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en-US" dirty="0">
                    <a:solidFill>
                      <a:srgbClr val="695082"/>
                    </a:solidFill>
                  </a:rPr>
                  <a:t>is a vertex cover, a set of vertices that covers</a:t>
                </a:r>
                <a:r>
                  <a:rPr lang="en-US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altLang="en-US" dirty="0">
                    <a:solidFill>
                      <a:srgbClr val="695082"/>
                    </a:solidFill>
                  </a:rPr>
                  <a:t>.)</a:t>
                </a:r>
              </a:p>
              <a:p>
                <a:pPr marL="457200" lvl="1" indent="0" eaLnBrk="1" hangingPunct="1">
                  <a:lnSpc>
                    <a:spcPct val="90000"/>
                  </a:lnSpc>
                  <a:buClr>
                    <a:srgbClr val="006600"/>
                  </a:buClr>
                  <a:buNone/>
                </a:pPr>
                <a:endParaRPr lang="en-US" altLang="en-US" dirty="0">
                  <a:solidFill>
                    <a:srgbClr val="695082"/>
                  </a:solidFill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Clr>
                    <a:srgbClr val="006600"/>
                  </a:buClr>
                  <a:buNone/>
                </a:pPr>
                <a:endParaRPr lang="en-US" altLang="en-US" dirty="0">
                  <a:solidFill>
                    <a:srgbClr val="695082"/>
                  </a:solidFill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Clr>
                    <a:srgbClr val="006600"/>
                  </a:buClr>
                  <a:buNone/>
                </a:pPr>
                <a:endParaRPr lang="en-US" altLang="en-US" dirty="0">
                  <a:solidFill>
                    <a:srgbClr val="695082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1503ED-36E6-ABEF-9681-6D1F0E577C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529" y="1391414"/>
                <a:ext cx="10515600" cy="4351338"/>
              </a:xfrm>
              <a:blipFill>
                <a:blip r:embed="rId2"/>
                <a:stretch>
                  <a:fillRect l="-1217" t="-224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EAEF176-88AE-DC79-891F-8D61BF832EA0}"/>
              </a:ext>
            </a:extLst>
          </p:cNvPr>
          <p:cNvGrpSpPr/>
          <p:nvPr/>
        </p:nvGrpSpPr>
        <p:grpSpPr>
          <a:xfrm>
            <a:off x="6719459" y="4255387"/>
            <a:ext cx="5098882" cy="2546298"/>
            <a:chOff x="3265059" y="1954151"/>
            <a:chExt cx="5098882" cy="2546298"/>
          </a:xfrm>
        </p:grpSpPr>
        <p:sp>
          <p:nvSpPr>
            <p:cNvPr id="5" name="Oval 8">
              <a:extLst>
                <a:ext uri="{FF2B5EF4-FFF2-40B4-BE49-F238E27FC236}">
                  <a16:creationId xmlns:a16="http://schemas.microsoft.com/office/drawing/2014/main" id="{2700EE18-B833-7A3F-2912-EFCB823D10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5059" y="3063240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3BE3602C-6D3F-FC62-7E94-D0BA0B2CED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90114" y="4134689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2</a:t>
              </a:r>
            </a:p>
          </p:txBody>
        </p:sp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B3915AD9-8CF3-C4F0-3F4D-40CE99BD17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98180" y="2299390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7</a:t>
              </a: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C66F454F-7219-54DA-1A1D-8FFE55F75B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29439" y="3416084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558369-3113-7FAE-42B1-2700F28C14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00126" y="1954151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6</a:t>
              </a: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D4BC807-3BBC-A7BE-67A4-BC4A4644CF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15300" y="4005373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5</a:t>
              </a: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E2A0CA1C-3FF7-B5AE-ABC6-C900C9DDA30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11699" y="3259540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4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151BB18-F610-E82D-5C3E-C16345B3DC82}"/>
                </a:ext>
              </a:extLst>
            </p:cNvPr>
            <p:cNvCxnSpPr>
              <a:cxnSpLocks/>
              <a:stCxn id="9" idx="2"/>
              <a:endCxn id="5" idx="7"/>
            </p:cNvCxnSpPr>
            <p:nvPr/>
          </p:nvCxnSpPr>
          <p:spPr>
            <a:xfrm flipH="1">
              <a:off x="3577256" y="2137031"/>
              <a:ext cx="2722870" cy="9797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E404157-DA63-4835-5472-30A8C3FC9E4E}"/>
                </a:ext>
              </a:extLst>
            </p:cNvPr>
            <p:cNvCxnSpPr>
              <a:cxnSpLocks/>
              <a:stCxn id="6" idx="1"/>
              <a:endCxn id="5" idx="5"/>
            </p:cNvCxnSpPr>
            <p:nvPr/>
          </p:nvCxnSpPr>
          <p:spPr>
            <a:xfrm flipH="1" flipV="1">
              <a:off x="3577256" y="3375436"/>
              <a:ext cx="466422" cy="8128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F0E147F-839B-A961-DA6A-E648B00220A6}"/>
                </a:ext>
              </a:extLst>
            </p:cNvPr>
            <p:cNvCxnSpPr>
              <a:cxnSpLocks/>
              <a:stCxn id="10" idx="2"/>
              <a:endCxn id="6" idx="6"/>
            </p:cNvCxnSpPr>
            <p:nvPr/>
          </p:nvCxnSpPr>
          <p:spPr>
            <a:xfrm flipH="1">
              <a:off x="4355875" y="4188253"/>
              <a:ext cx="3459425" cy="129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476C14-0A5D-C1A6-9A84-E17A36BC27EF}"/>
                </a:ext>
              </a:extLst>
            </p:cNvPr>
            <p:cNvCxnSpPr>
              <a:cxnSpLocks/>
              <a:stCxn id="9" idx="5"/>
              <a:endCxn id="10" idx="0"/>
            </p:cNvCxnSpPr>
            <p:nvPr/>
          </p:nvCxnSpPr>
          <p:spPr>
            <a:xfrm>
              <a:off x="6612323" y="2266347"/>
              <a:ext cx="1385858" cy="17390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11834B5-0FAC-D8B7-C75C-B82FE257BF19}"/>
                </a:ext>
              </a:extLst>
            </p:cNvPr>
            <p:cNvCxnSpPr>
              <a:cxnSpLocks/>
              <a:stCxn id="8" idx="2"/>
              <a:endCxn id="6" idx="7"/>
            </p:cNvCxnSpPr>
            <p:nvPr/>
          </p:nvCxnSpPr>
          <p:spPr>
            <a:xfrm flipH="1">
              <a:off x="4302311" y="3598964"/>
              <a:ext cx="427128" cy="5892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C1C0A8F-C70D-D418-0822-8A27D4C7A185}"/>
                </a:ext>
              </a:extLst>
            </p:cNvPr>
            <p:cNvCxnSpPr>
              <a:cxnSpLocks/>
              <a:stCxn id="11" idx="2"/>
              <a:endCxn id="8" idx="7"/>
            </p:cNvCxnSpPr>
            <p:nvPr/>
          </p:nvCxnSpPr>
          <p:spPr>
            <a:xfrm flipH="1">
              <a:off x="5041636" y="3442420"/>
              <a:ext cx="1070063" cy="272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20CACB-5D69-3996-CA1B-8A6C5BC98EFE}"/>
                </a:ext>
              </a:extLst>
            </p:cNvPr>
            <p:cNvCxnSpPr>
              <a:cxnSpLocks/>
              <a:stCxn id="11" idx="6"/>
              <a:endCxn id="10" idx="1"/>
            </p:cNvCxnSpPr>
            <p:nvPr/>
          </p:nvCxnSpPr>
          <p:spPr>
            <a:xfrm>
              <a:off x="6477460" y="3442420"/>
              <a:ext cx="1391404" cy="6165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372CE9F-63D5-94C0-8461-9453EBB677FC}"/>
                </a:ext>
              </a:extLst>
            </p:cNvPr>
            <p:cNvCxnSpPr>
              <a:cxnSpLocks/>
              <a:stCxn id="9" idx="6"/>
              <a:endCxn id="7" idx="2"/>
            </p:cNvCxnSpPr>
            <p:nvPr/>
          </p:nvCxnSpPr>
          <p:spPr>
            <a:xfrm>
              <a:off x="6665887" y="2137031"/>
              <a:ext cx="1332293" cy="3452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D4D17C-1E02-813F-FFFD-DE05B88D4AA7}"/>
                  </a:ext>
                </a:extLst>
              </p:cNvPr>
              <p:cNvSpPr txBox="1"/>
              <p:nvPr/>
            </p:nvSpPr>
            <p:spPr>
              <a:xfrm>
                <a:off x="486011" y="3429000"/>
                <a:ext cx="5163385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Minimize: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  <a:p>
                <a:r>
                  <a:rPr lang="en-US" sz="2400" dirty="0"/>
                  <a:t>Subject to: </a:t>
                </a:r>
              </a:p>
              <a:p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Solution: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be a value between 0 and 1, then round</a:t>
                </a:r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5D4D17C-1E02-813F-FFFD-DE05B88D4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11" y="3429000"/>
                <a:ext cx="5163385" cy="3046988"/>
              </a:xfrm>
              <a:prstGeom prst="rect">
                <a:avLst/>
              </a:prstGeom>
              <a:blipFill>
                <a:blip r:embed="rId3"/>
                <a:stretch>
                  <a:fillRect l="-1889" t="-19840" b="-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E51EA2-0494-686F-DB17-489C2493C2A9}"/>
                  </a:ext>
                </a:extLst>
              </p:cNvPr>
              <p:cNvSpPr txBox="1"/>
              <p:nvPr/>
            </p:nvSpPr>
            <p:spPr>
              <a:xfrm>
                <a:off x="6294606" y="4903704"/>
                <a:ext cx="890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E51EA2-0494-686F-DB17-489C2493C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606" y="4903704"/>
                <a:ext cx="8903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84279E1-10CD-33F2-95A8-6BA4EE14E2AC}"/>
                  </a:ext>
                </a:extLst>
              </p:cNvPr>
              <p:cNvSpPr txBox="1"/>
              <p:nvPr/>
            </p:nvSpPr>
            <p:spPr>
              <a:xfrm>
                <a:off x="8016024" y="5305554"/>
                <a:ext cx="8956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84279E1-10CD-33F2-95A8-6BA4EE14E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024" y="5305554"/>
                <a:ext cx="8956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006139-3B39-59CE-2D20-1C002EC53E1A}"/>
                  </a:ext>
                </a:extLst>
              </p:cNvPr>
              <p:cNvSpPr txBox="1"/>
              <p:nvPr/>
            </p:nvSpPr>
            <p:spPr>
              <a:xfrm>
                <a:off x="11190275" y="4169807"/>
                <a:ext cx="8956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006139-3B39-59CE-2D20-1C002EC53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0275" y="4169807"/>
                <a:ext cx="89569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7FDFA3-506B-4DD6-3EC0-A443386D2B13}"/>
                  </a:ext>
                </a:extLst>
              </p:cNvPr>
              <p:cNvSpPr txBox="1"/>
              <p:nvPr/>
            </p:nvSpPr>
            <p:spPr>
              <a:xfrm>
                <a:off x="11353800" y="6504324"/>
                <a:ext cx="8956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7FDFA3-506B-4DD6-3EC0-A443386D2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00" y="6504324"/>
                <a:ext cx="89569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7E9AE86-AB1C-3775-B0C2-CA617DEBF3B2}"/>
                  </a:ext>
                </a:extLst>
              </p:cNvPr>
              <p:cNvSpPr txBox="1"/>
              <p:nvPr/>
            </p:nvSpPr>
            <p:spPr>
              <a:xfrm>
                <a:off x="9613644" y="3885955"/>
                <a:ext cx="1137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7E9AE86-AB1C-3775-B0C2-CA617DEBF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644" y="3885955"/>
                <a:ext cx="1137747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D90C5CD-8BF3-89FB-31F1-E5F0613D4662}"/>
                  </a:ext>
                </a:extLst>
              </p:cNvPr>
              <p:cNvSpPr txBox="1"/>
              <p:nvPr/>
            </p:nvSpPr>
            <p:spPr>
              <a:xfrm>
                <a:off x="9301132" y="5140148"/>
                <a:ext cx="1137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D90C5CD-8BF3-89FB-31F1-E5F0613D4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132" y="5140148"/>
                <a:ext cx="1137747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DC02AF-FE08-B083-4FE1-6793BE1F636E}"/>
                  </a:ext>
                </a:extLst>
              </p:cNvPr>
              <p:cNvSpPr txBox="1"/>
              <p:nvPr/>
            </p:nvSpPr>
            <p:spPr>
              <a:xfrm>
                <a:off x="6388305" y="6504324"/>
                <a:ext cx="1137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DC02AF-FE08-B083-4FE1-6793BE1F6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305" y="6504324"/>
                <a:ext cx="1137747" cy="369332"/>
              </a:xfrm>
              <a:prstGeom prst="rect">
                <a:avLst/>
              </a:prstGeom>
              <a:blipFill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308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9B312-D9D9-A72D-585C-3DA750212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00D9-3729-670A-0693-B2C42407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11" y="365125"/>
            <a:ext cx="10515600" cy="1325563"/>
          </a:xfrm>
        </p:spPr>
        <p:txBody>
          <a:bodyPr/>
          <a:lstStyle/>
          <a:p>
            <a:r>
              <a:rPr lang="en-US" dirty="0"/>
              <a:t>Why is this a Vertex Cover?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D6B218-1067-066E-B9BF-9849F0D627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1192" y="2267467"/>
                <a:ext cx="5919197" cy="4351338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sz="2800" dirty="0"/>
                  <a:t>Why does this produce a VC?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800" dirty="0"/>
                  <a:t> guarantees at least 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, so </a:t>
                </a:r>
                <a:r>
                  <a:rPr lang="en-US" dirty="0"/>
                  <a:t>at least one end point is selected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D6B218-1067-066E-B9BF-9849F0D627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192" y="2267467"/>
                <a:ext cx="5919197" cy="4351338"/>
              </a:xfrm>
              <a:blipFill>
                <a:blip r:embed="rId2"/>
                <a:stretch>
                  <a:fillRect l="-2060" t="-2381" r="-1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5004BD8-1BCF-E7FA-6983-B764B50B8661}"/>
              </a:ext>
            </a:extLst>
          </p:cNvPr>
          <p:cNvGrpSpPr/>
          <p:nvPr/>
        </p:nvGrpSpPr>
        <p:grpSpPr>
          <a:xfrm>
            <a:off x="6719459" y="4255387"/>
            <a:ext cx="5098882" cy="2546298"/>
            <a:chOff x="3265059" y="1954151"/>
            <a:chExt cx="5098882" cy="2546298"/>
          </a:xfrm>
        </p:grpSpPr>
        <p:sp>
          <p:nvSpPr>
            <p:cNvPr id="5" name="Oval 8">
              <a:extLst>
                <a:ext uri="{FF2B5EF4-FFF2-40B4-BE49-F238E27FC236}">
                  <a16:creationId xmlns:a16="http://schemas.microsoft.com/office/drawing/2014/main" id="{B1C63431-C354-E574-8BCC-5878CCD62B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5059" y="3063240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6D302E37-DB47-2E2B-5823-7CF26E6EF58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90114" y="4134689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2</a:t>
              </a:r>
            </a:p>
          </p:txBody>
        </p:sp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D7F933F3-8CCA-D3E5-E6CE-6CABD03DB8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98180" y="2299390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7</a:t>
              </a: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D1A184A2-2483-19A5-C78E-3F90F74379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29439" y="3416084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CEE4582-F72A-212F-8497-6615C58B8D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00126" y="1954151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6</a:t>
              </a: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938EF44F-97A3-47B0-6650-83299BBB31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15300" y="4005373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5</a:t>
              </a: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3AE132DA-F9A9-5655-250E-3721BA4061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11699" y="3259540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4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F0F7DB3-127C-CF72-F5C7-FEB2F098DD35}"/>
                </a:ext>
              </a:extLst>
            </p:cNvPr>
            <p:cNvCxnSpPr>
              <a:cxnSpLocks/>
              <a:stCxn id="9" idx="2"/>
              <a:endCxn id="5" idx="7"/>
            </p:cNvCxnSpPr>
            <p:nvPr/>
          </p:nvCxnSpPr>
          <p:spPr>
            <a:xfrm flipH="1">
              <a:off x="3577256" y="2137031"/>
              <a:ext cx="2722870" cy="9797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0A09FAD-408F-7B6F-F9C4-1C35BFFFB82C}"/>
                </a:ext>
              </a:extLst>
            </p:cNvPr>
            <p:cNvCxnSpPr>
              <a:cxnSpLocks/>
              <a:stCxn id="6" idx="1"/>
              <a:endCxn id="5" idx="5"/>
            </p:cNvCxnSpPr>
            <p:nvPr/>
          </p:nvCxnSpPr>
          <p:spPr>
            <a:xfrm flipH="1" flipV="1">
              <a:off x="3577256" y="3375436"/>
              <a:ext cx="466422" cy="8128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F177CEF-0E3D-E3A4-BE33-28CABE9DC0F4}"/>
                </a:ext>
              </a:extLst>
            </p:cNvPr>
            <p:cNvCxnSpPr>
              <a:cxnSpLocks/>
              <a:stCxn id="10" idx="2"/>
              <a:endCxn id="6" idx="6"/>
            </p:cNvCxnSpPr>
            <p:nvPr/>
          </p:nvCxnSpPr>
          <p:spPr>
            <a:xfrm flipH="1">
              <a:off x="4355875" y="4188253"/>
              <a:ext cx="3459425" cy="129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18C26B-2019-D18C-6EB7-01D45C93C112}"/>
                </a:ext>
              </a:extLst>
            </p:cNvPr>
            <p:cNvCxnSpPr>
              <a:cxnSpLocks/>
              <a:stCxn id="9" idx="5"/>
              <a:endCxn id="10" idx="0"/>
            </p:cNvCxnSpPr>
            <p:nvPr/>
          </p:nvCxnSpPr>
          <p:spPr>
            <a:xfrm>
              <a:off x="6612323" y="2266347"/>
              <a:ext cx="1385858" cy="17390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028442D-CB4C-9355-D436-070772B74ACA}"/>
                </a:ext>
              </a:extLst>
            </p:cNvPr>
            <p:cNvCxnSpPr>
              <a:cxnSpLocks/>
              <a:stCxn id="8" idx="2"/>
              <a:endCxn id="6" idx="7"/>
            </p:cNvCxnSpPr>
            <p:nvPr/>
          </p:nvCxnSpPr>
          <p:spPr>
            <a:xfrm flipH="1">
              <a:off x="4302311" y="3598964"/>
              <a:ext cx="427128" cy="5892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E7592DD-AFD4-E691-F222-94846C738AB7}"/>
                </a:ext>
              </a:extLst>
            </p:cNvPr>
            <p:cNvCxnSpPr>
              <a:cxnSpLocks/>
              <a:stCxn id="11" idx="2"/>
              <a:endCxn id="8" idx="7"/>
            </p:cNvCxnSpPr>
            <p:nvPr/>
          </p:nvCxnSpPr>
          <p:spPr>
            <a:xfrm flipH="1">
              <a:off x="5041636" y="3442420"/>
              <a:ext cx="1070063" cy="272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C069BB7-79DA-9722-3554-4FA22E87F453}"/>
                </a:ext>
              </a:extLst>
            </p:cNvPr>
            <p:cNvCxnSpPr>
              <a:cxnSpLocks/>
              <a:stCxn id="11" idx="6"/>
              <a:endCxn id="10" idx="1"/>
            </p:cNvCxnSpPr>
            <p:nvPr/>
          </p:nvCxnSpPr>
          <p:spPr>
            <a:xfrm>
              <a:off x="6477460" y="3442420"/>
              <a:ext cx="1391404" cy="6165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535A404-B0AD-9CCB-0DAC-7BBDDB74CE0A}"/>
                </a:ext>
              </a:extLst>
            </p:cNvPr>
            <p:cNvCxnSpPr>
              <a:cxnSpLocks/>
              <a:stCxn id="9" idx="6"/>
              <a:endCxn id="7" idx="2"/>
            </p:cNvCxnSpPr>
            <p:nvPr/>
          </p:nvCxnSpPr>
          <p:spPr>
            <a:xfrm>
              <a:off x="6665887" y="2137031"/>
              <a:ext cx="1332293" cy="3452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C22352-27D4-622B-1D8C-8E9B91A83281}"/>
                  </a:ext>
                </a:extLst>
              </p:cNvPr>
              <p:cNvSpPr txBox="1"/>
              <p:nvPr/>
            </p:nvSpPr>
            <p:spPr>
              <a:xfrm>
                <a:off x="6294606" y="4903704"/>
                <a:ext cx="890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CC22352-27D4-622B-1D8C-8E9B91A83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606" y="4903704"/>
                <a:ext cx="8903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17E9CB-7445-E721-9308-3750E3B13933}"/>
                  </a:ext>
                </a:extLst>
              </p:cNvPr>
              <p:cNvSpPr txBox="1"/>
              <p:nvPr/>
            </p:nvSpPr>
            <p:spPr>
              <a:xfrm>
                <a:off x="8016024" y="5305554"/>
                <a:ext cx="8956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17E9CB-7445-E721-9308-3750E3B13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024" y="5305554"/>
                <a:ext cx="89569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734C16-8849-B64D-8002-D4C67C82A607}"/>
                  </a:ext>
                </a:extLst>
              </p:cNvPr>
              <p:cNvSpPr txBox="1"/>
              <p:nvPr/>
            </p:nvSpPr>
            <p:spPr>
              <a:xfrm>
                <a:off x="11190275" y="4169807"/>
                <a:ext cx="8956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734C16-8849-B64D-8002-D4C67C82A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0275" y="4169807"/>
                <a:ext cx="8956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5A31D2-2309-52CE-ECF6-2A6D11034549}"/>
                  </a:ext>
                </a:extLst>
              </p:cNvPr>
              <p:cNvSpPr txBox="1"/>
              <p:nvPr/>
            </p:nvSpPr>
            <p:spPr>
              <a:xfrm>
                <a:off x="11353800" y="6504324"/>
                <a:ext cx="8956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75A31D2-2309-52CE-ECF6-2A6D1103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00" y="6504324"/>
                <a:ext cx="89569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6C8AF8-66CA-0C2B-A6AB-B0DDD91B1AF1}"/>
                  </a:ext>
                </a:extLst>
              </p:cNvPr>
              <p:cNvSpPr txBox="1"/>
              <p:nvPr/>
            </p:nvSpPr>
            <p:spPr>
              <a:xfrm>
                <a:off x="9613644" y="3885955"/>
                <a:ext cx="1137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6C8AF8-66CA-0C2B-A6AB-B0DDD91B1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644" y="3885955"/>
                <a:ext cx="1137747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78E144E-D719-23EE-A3DF-EE4C8DB20DC0}"/>
                  </a:ext>
                </a:extLst>
              </p:cNvPr>
              <p:cNvSpPr txBox="1"/>
              <p:nvPr/>
            </p:nvSpPr>
            <p:spPr>
              <a:xfrm>
                <a:off x="9301132" y="5140148"/>
                <a:ext cx="1137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78E144E-D719-23EE-A3DF-EE4C8DB20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132" y="5140148"/>
                <a:ext cx="1137747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05F7FC-5DB3-F5E3-50EA-830E54C7679D}"/>
                  </a:ext>
                </a:extLst>
              </p:cNvPr>
              <p:cNvSpPr txBox="1"/>
              <p:nvPr/>
            </p:nvSpPr>
            <p:spPr>
              <a:xfrm>
                <a:off x="6388305" y="6504324"/>
                <a:ext cx="1137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05F7FC-5DB3-F5E3-50EA-830E54C76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305" y="6504324"/>
                <a:ext cx="1137747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F06C6B-D1AF-CC9D-29D4-2CCC9D69A41C}"/>
                  </a:ext>
                </a:extLst>
              </p:cNvPr>
              <p:cNvSpPr txBox="1"/>
              <p:nvPr/>
            </p:nvSpPr>
            <p:spPr>
              <a:xfrm>
                <a:off x="7184978" y="555554"/>
                <a:ext cx="5163385" cy="3199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Minimize: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  <a:p>
                <a:r>
                  <a:rPr lang="en-US" sz="2400" dirty="0"/>
                  <a:t>Subject to: </a:t>
                </a:r>
              </a:p>
              <a:p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Solve, then round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then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F06C6B-D1AF-CC9D-29D4-2CCC9D69A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978" y="555554"/>
                <a:ext cx="5163385" cy="3199209"/>
              </a:xfrm>
              <a:prstGeom prst="rect">
                <a:avLst/>
              </a:prstGeom>
              <a:blipFill>
                <a:blip r:embed="rId10"/>
                <a:stretch>
                  <a:fillRect l="-1889" t="-18857" b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810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FA870-A5F7-8DFE-15DF-D2524702C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81D8D-437F-895A-A2E6-3DDFD1D42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11" y="365125"/>
            <a:ext cx="10515600" cy="1325563"/>
          </a:xfrm>
        </p:spPr>
        <p:txBody>
          <a:bodyPr/>
          <a:lstStyle/>
          <a:p>
            <a:r>
              <a:rPr lang="en-US" dirty="0"/>
              <a:t>How good is it?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6BC31-1074-4A9B-0D76-896B22C0E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1192" y="1607127"/>
                <a:ext cx="5919197" cy="501167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𝐿𝑃</m:t>
                    </m:r>
                  </m:oMath>
                </a14:m>
                <a:r>
                  <a:rPr lang="en-US" sz="2800" dirty="0"/>
                  <a:t> refer to the value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𝐿𝑃</m:t>
                    </m:r>
                  </m:oMath>
                </a14:m>
                <a:r>
                  <a:rPr lang="en-US" sz="2800" dirty="0"/>
                  <a:t> solution (i.e.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r>
                  <a:rPr lang="en-US" dirty="0"/>
                  <a:t> refer to the size of the VC we select (i.e. number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/>
                  <a:t> rounded up)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refer to the size of the minimum vertex cover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𝑨𝑳𝑮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𝑳𝑷</m:t>
                    </m:r>
                  </m:oMath>
                </a14:m>
                <a:r>
                  <a:rPr lang="en-US" dirty="0"/>
                  <a:t> because we don’t do worse than doubling when rounding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𝑳𝑷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𝑶𝑷𝑻</m:t>
                    </m:r>
                  </m:oMath>
                </a14:m>
                <a:r>
                  <a:rPr lang="en-US" dirty="0"/>
                  <a:t> because the true minimum vertex cover is a feasible solution to the linear program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𝑨𝑳𝑮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𝑶𝑷𝑻</m:t>
                    </m:r>
                  </m:oMath>
                </a14:m>
                <a:r>
                  <a:rPr lang="en-US" dirty="0"/>
                  <a:t> by combining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A6BC31-1074-4A9B-0D76-896B22C0E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192" y="1607127"/>
                <a:ext cx="5919197" cy="5011678"/>
              </a:xfrm>
              <a:blipFill>
                <a:blip r:embed="rId2"/>
                <a:stretch>
                  <a:fillRect l="-1854" t="-2798" r="-2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CAD4F59-F041-D23E-8153-2B2F849EDC5A}"/>
              </a:ext>
            </a:extLst>
          </p:cNvPr>
          <p:cNvGrpSpPr/>
          <p:nvPr/>
        </p:nvGrpSpPr>
        <p:grpSpPr>
          <a:xfrm>
            <a:off x="6719459" y="4255387"/>
            <a:ext cx="5098882" cy="2546298"/>
            <a:chOff x="3265059" y="1954151"/>
            <a:chExt cx="5098882" cy="2546298"/>
          </a:xfrm>
        </p:grpSpPr>
        <p:sp>
          <p:nvSpPr>
            <p:cNvPr id="5" name="Oval 8">
              <a:extLst>
                <a:ext uri="{FF2B5EF4-FFF2-40B4-BE49-F238E27FC236}">
                  <a16:creationId xmlns:a16="http://schemas.microsoft.com/office/drawing/2014/main" id="{661CA83A-D9B7-6051-CCA4-F0517FEF507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265059" y="3063240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1</a:t>
              </a:r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1348D3E3-D7F1-E4F4-D28C-71623350D3F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90114" y="4134689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2</a:t>
              </a:r>
            </a:p>
          </p:txBody>
        </p:sp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06E0AFA1-8104-88AE-CF7A-CE7ACA752A9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98180" y="2299390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7</a:t>
              </a: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ED05A603-FE0E-66AE-5A03-55DD57C2F53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29439" y="3416084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F14443A-897F-A931-698E-4551A33A35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00126" y="1954151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6</a:t>
              </a: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054B605C-0BBD-CA06-C6EE-CE11A80667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15300" y="4005373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5</a:t>
              </a: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861651DA-4FC4-B37F-3534-A38658B720D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11699" y="3259540"/>
              <a:ext cx="365761" cy="36576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b="1" dirty="0">
                  <a:solidFill>
                    <a:srgbClr val="C00000"/>
                  </a:solidFill>
                  <a:latin typeface="+mn-lt"/>
                </a:rPr>
                <a:t>4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C39D58F-F432-5BE6-161C-BDEF515D13FE}"/>
                </a:ext>
              </a:extLst>
            </p:cNvPr>
            <p:cNvCxnSpPr>
              <a:cxnSpLocks/>
              <a:stCxn id="9" idx="2"/>
              <a:endCxn id="5" idx="7"/>
            </p:cNvCxnSpPr>
            <p:nvPr/>
          </p:nvCxnSpPr>
          <p:spPr>
            <a:xfrm flipH="1">
              <a:off x="3577256" y="2137031"/>
              <a:ext cx="2722870" cy="97977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D818F69-AF98-3F5F-454A-A8B319613C2E}"/>
                </a:ext>
              </a:extLst>
            </p:cNvPr>
            <p:cNvCxnSpPr>
              <a:cxnSpLocks/>
              <a:stCxn id="6" idx="1"/>
              <a:endCxn id="5" idx="5"/>
            </p:cNvCxnSpPr>
            <p:nvPr/>
          </p:nvCxnSpPr>
          <p:spPr>
            <a:xfrm flipH="1" flipV="1">
              <a:off x="3577256" y="3375436"/>
              <a:ext cx="466422" cy="8128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6AC6D1F-A589-530F-D230-5F400CFF8D9D}"/>
                </a:ext>
              </a:extLst>
            </p:cNvPr>
            <p:cNvCxnSpPr>
              <a:cxnSpLocks/>
              <a:stCxn id="10" idx="2"/>
              <a:endCxn id="6" idx="6"/>
            </p:cNvCxnSpPr>
            <p:nvPr/>
          </p:nvCxnSpPr>
          <p:spPr>
            <a:xfrm flipH="1">
              <a:off x="4355875" y="4188253"/>
              <a:ext cx="3459425" cy="129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9F79B7F-43A6-73D4-D9BA-CC1E637760C7}"/>
                </a:ext>
              </a:extLst>
            </p:cNvPr>
            <p:cNvCxnSpPr>
              <a:cxnSpLocks/>
              <a:stCxn id="9" idx="5"/>
              <a:endCxn id="10" idx="0"/>
            </p:cNvCxnSpPr>
            <p:nvPr/>
          </p:nvCxnSpPr>
          <p:spPr>
            <a:xfrm>
              <a:off x="6612323" y="2266347"/>
              <a:ext cx="1385858" cy="17390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24BD9E5-9DE8-8723-C46F-1D7683D40B3F}"/>
                </a:ext>
              </a:extLst>
            </p:cNvPr>
            <p:cNvCxnSpPr>
              <a:cxnSpLocks/>
              <a:stCxn id="8" idx="2"/>
              <a:endCxn id="6" idx="7"/>
            </p:cNvCxnSpPr>
            <p:nvPr/>
          </p:nvCxnSpPr>
          <p:spPr>
            <a:xfrm flipH="1">
              <a:off x="4302311" y="3598964"/>
              <a:ext cx="427128" cy="5892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4CDEA6E-F3FA-479E-22E4-B0825E519C37}"/>
                </a:ext>
              </a:extLst>
            </p:cNvPr>
            <p:cNvCxnSpPr>
              <a:cxnSpLocks/>
              <a:stCxn id="11" idx="2"/>
              <a:endCxn id="8" idx="7"/>
            </p:cNvCxnSpPr>
            <p:nvPr/>
          </p:nvCxnSpPr>
          <p:spPr>
            <a:xfrm flipH="1">
              <a:off x="5041636" y="3442420"/>
              <a:ext cx="1070063" cy="272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CAB1A98-CCF6-A6FB-C6F2-EB34D2BBC0A6}"/>
                </a:ext>
              </a:extLst>
            </p:cNvPr>
            <p:cNvCxnSpPr>
              <a:cxnSpLocks/>
              <a:stCxn id="11" idx="6"/>
              <a:endCxn id="10" idx="1"/>
            </p:cNvCxnSpPr>
            <p:nvPr/>
          </p:nvCxnSpPr>
          <p:spPr>
            <a:xfrm>
              <a:off x="6477460" y="3442420"/>
              <a:ext cx="1391404" cy="6165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0CC3280-AC35-719A-EFA9-9D8C62DCD25E}"/>
                </a:ext>
              </a:extLst>
            </p:cNvPr>
            <p:cNvCxnSpPr>
              <a:cxnSpLocks/>
              <a:stCxn id="9" idx="6"/>
              <a:endCxn id="7" idx="2"/>
            </p:cNvCxnSpPr>
            <p:nvPr/>
          </p:nvCxnSpPr>
          <p:spPr>
            <a:xfrm>
              <a:off x="6665887" y="2137031"/>
              <a:ext cx="1332293" cy="3452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AFF762-8C51-BEC3-2AC2-065739953C0B}"/>
                  </a:ext>
                </a:extLst>
              </p:cNvPr>
              <p:cNvSpPr txBox="1"/>
              <p:nvPr/>
            </p:nvSpPr>
            <p:spPr>
              <a:xfrm>
                <a:off x="6294606" y="4903704"/>
                <a:ext cx="890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AFF762-8C51-BEC3-2AC2-065739953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606" y="4903704"/>
                <a:ext cx="8903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E0D6FB-E566-7BE8-FB1A-7AB50D6B573E}"/>
                  </a:ext>
                </a:extLst>
              </p:cNvPr>
              <p:cNvSpPr txBox="1"/>
              <p:nvPr/>
            </p:nvSpPr>
            <p:spPr>
              <a:xfrm>
                <a:off x="8016024" y="5305554"/>
                <a:ext cx="8956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E0D6FB-E566-7BE8-FB1A-7AB50D6B5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024" y="5305554"/>
                <a:ext cx="89569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BFEAC7-B6B9-6046-9F7A-44EA6C037A95}"/>
                  </a:ext>
                </a:extLst>
              </p:cNvPr>
              <p:cNvSpPr txBox="1"/>
              <p:nvPr/>
            </p:nvSpPr>
            <p:spPr>
              <a:xfrm>
                <a:off x="11190275" y="4169807"/>
                <a:ext cx="8956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BFEAC7-B6B9-6046-9F7A-44EA6C037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0275" y="4169807"/>
                <a:ext cx="89569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6A4B240-4AAD-CA32-E531-B4231C882648}"/>
                  </a:ext>
                </a:extLst>
              </p:cNvPr>
              <p:cNvSpPr txBox="1"/>
              <p:nvPr/>
            </p:nvSpPr>
            <p:spPr>
              <a:xfrm>
                <a:off x="11353800" y="6504324"/>
                <a:ext cx="8956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6A4B240-4AAD-CA32-E531-B4231C882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3800" y="6504324"/>
                <a:ext cx="89569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AF7B02F-CA1B-C0B8-0F85-8057B2E7C471}"/>
                  </a:ext>
                </a:extLst>
              </p:cNvPr>
              <p:cNvSpPr txBox="1"/>
              <p:nvPr/>
            </p:nvSpPr>
            <p:spPr>
              <a:xfrm>
                <a:off x="9613644" y="3885955"/>
                <a:ext cx="1137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AF7B02F-CA1B-C0B8-0F85-8057B2E7C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644" y="3885955"/>
                <a:ext cx="1137747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61279E-CFC2-3625-B22B-BA8E3CDD1193}"/>
                  </a:ext>
                </a:extLst>
              </p:cNvPr>
              <p:cNvSpPr txBox="1"/>
              <p:nvPr/>
            </p:nvSpPr>
            <p:spPr>
              <a:xfrm>
                <a:off x="9301132" y="5140148"/>
                <a:ext cx="1137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261279E-CFC2-3625-B22B-BA8E3CDD1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132" y="5140148"/>
                <a:ext cx="1137747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0549E1-8D3C-3586-B8CD-052AF2DDD662}"/>
                  </a:ext>
                </a:extLst>
              </p:cNvPr>
              <p:cNvSpPr txBox="1"/>
              <p:nvPr/>
            </p:nvSpPr>
            <p:spPr>
              <a:xfrm>
                <a:off x="6388305" y="6504324"/>
                <a:ext cx="1137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0549E1-8D3C-3586-B8CD-052AF2DDD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305" y="6504324"/>
                <a:ext cx="1137747" cy="369332"/>
              </a:xfrm>
              <a:prstGeom prst="rect">
                <a:avLst/>
              </a:prstGeom>
              <a:blipFill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3B77A8-9F6B-7766-3C19-4C12919C61C9}"/>
                  </a:ext>
                </a:extLst>
              </p:cNvPr>
              <p:cNvSpPr txBox="1"/>
              <p:nvPr/>
            </p:nvSpPr>
            <p:spPr>
              <a:xfrm>
                <a:off x="7184978" y="555554"/>
                <a:ext cx="5163385" cy="3199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Minimize: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  <a:p>
                <a:r>
                  <a:rPr lang="en-US" sz="2400" dirty="0"/>
                  <a:t>Subject to: </a:t>
                </a:r>
              </a:p>
              <a:p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Solve, then round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then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33B77A8-9F6B-7766-3C19-4C12919C6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978" y="555554"/>
                <a:ext cx="5163385" cy="3199209"/>
              </a:xfrm>
              <a:prstGeom prst="rect">
                <a:avLst/>
              </a:prstGeom>
              <a:blipFill>
                <a:blip r:embed="rId10"/>
                <a:stretch>
                  <a:fillRect l="-1889" t="-18857" b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553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82037</TotalTime>
  <Words>2047</Words>
  <Application>Microsoft Office PowerPoint</Application>
  <PresentationFormat>Widescreen</PresentationFormat>
  <Paragraphs>345</Paragraphs>
  <Slides>48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Aptos</vt:lpstr>
      <vt:lpstr>Arial</vt:lpstr>
      <vt:lpstr>Calibri</vt:lpstr>
      <vt:lpstr>Calibri Light</vt:lpstr>
      <vt:lpstr>Cambria Math</vt:lpstr>
      <vt:lpstr>Comic Sans MS</vt:lpstr>
      <vt:lpstr>Symbol</vt:lpstr>
      <vt:lpstr>Tahoma</vt:lpstr>
      <vt:lpstr>Office Theme</vt:lpstr>
      <vt:lpstr>CSE 421 Winter 2025 Lecture 27: Finale</vt:lpstr>
      <vt:lpstr>Other Approches you might hear about</vt:lpstr>
      <vt:lpstr>Deep Neural Nets and NP-hardness?</vt:lpstr>
      <vt:lpstr>Quantum Computing and NP-hardness?</vt:lpstr>
      <vt:lpstr>Summary: If you need to solve an NP-Hard Problem</vt:lpstr>
      <vt:lpstr>Minimum Vertex Cover as a “01 Program”</vt:lpstr>
      <vt:lpstr>Minimum Vertex Cover as a LP</vt:lpstr>
      <vt:lpstr>Why is this a Vertex Cover?</vt:lpstr>
      <vt:lpstr>How good is it?</vt:lpstr>
      <vt:lpstr>Algorithms for Linear Programs</vt:lpstr>
      <vt:lpstr>The Simplex Algorithm</vt:lpstr>
      <vt:lpstr>The Simplex Algorithm:  The downside</vt:lpstr>
      <vt:lpstr>Interior Point Algorithms</vt:lpstr>
      <vt:lpstr>Ellipsoid Method</vt:lpstr>
      <vt:lpstr>Using binary search</vt:lpstr>
      <vt:lpstr>Check if polytope is empty using FindPoint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Check 0</vt:lpstr>
      <vt:lpstr>Find violated inequality</vt:lpstr>
      <vt:lpstr>Shift inequality to origin</vt:lpstr>
      <vt:lpstr>PowerPoint Presentation</vt:lpstr>
      <vt:lpstr>PowerPoint Presentation</vt:lpstr>
      <vt:lpstr>Shift to center</vt:lpstr>
      <vt:lpstr>Stretch to get sphere</vt:lpstr>
      <vt:lpstr>Check 0</vt:lpstr>
      <vt:lpstr>Find violated inequality</vt:lpstr>
      <vt:lpstr>Shift inequality to origin</vt:lpstr>
      <vt:lpstr>PowerPoint Presentation</vt:lpstr>
      <vt:lpstr>PowerPoint Presentation</vt:lpstr>
      <vt:lpstr>Shift to center</vt:lpstr>
      <vt:lpstr>Stretch to get sphere</vt:lpstr>
      <vt:lpstr>Where we have been… </vt:lpstr>
      <vt:lpstr>How to use these ideas</vt:lpstr>
      <vt:lpstr>How to use these ideas</vt:lpstr>
      <vt:lpstr>What comes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Brunelle</dc:creator>
  <cp:lastModifiedBy>Nathan Brunelle</cp:lastModifiedBy>
  <cp:revision>509</cp:revision>
  <cp:lastPrinted>2025-02-10T19:40:18Z</cp:lastPrinted>
  <dcterms:created xsi:type="dcterms:W3CDTF">2023-09-26T20:08:20Z</dcterms:created>
  <dcterms:modified xsi:type="dcterms:W3CDTF">2025-03-14T18:30:52Z</dcterms:modified>
</cp:coreProperties>
</file>