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619" r:id="rId3"/>
    <p:sldId id="621" r:id="rId4"/>
    <p:sldId id="622" r:id="rId5"/>
    <p:sldId id="915" r:id="rId6"/>
    <p:sldId id="916" r:id="rId7"/>
    <p:sldId id="913" r:id="rId8"/>
    <p:sldId id="914" r:id="rId9"/>
    <p:sldId id="917" r:id="rId10"/>
    <p:sldId id="920" r:id="rId11"/>
    <p:sldId id="922" r:id="rId12"/>
    <p:sldId id="918" r:id="rId13"/>
    <p:sldId id="923" r:id="rId14"/>
    <p:sldId id="620" r:id="rId15"/>
    <p:sldId id="919" r:id="rId16"/>
    <p:sldId id="699" r:id="rId17"/>
    <p:sldId id="637" r:id="rId18"/>
    <p:sldId id="702" r:id="rId19"/>
    <p:sldId id="638" r:id="rId20"/>
    <p:sldId id="701" r:id="rId21"/>
    <p:sldId id="700" r:id="rId22"/>
    <p:sldId id="703" r:id="rId23"/>
    <p:sldId id="706" r:id="rId24"/>
    <p:sldId id="924" r:id="rId25"/>
    <p:sldId id="710" r:id="rId26"/>
    <p:sldId id="693" r:id="rId27"/>
    <p:sldId id="696" r:id="rId28"/>
    <p:sldId id="927" r:id="rId29"/>
    <p:sldId id="925" r:id="rId30"/>
    <p:sldId id="708" r:id="rId31"/>
    <p:sldId id="707" r:id="rId32"/>
    <p:sldId id="698" r:id="rId33"/>
    <p:sldId id="928" r:id="rId34"/>
    <p:sldId id="627" r:id="rId35"/>
    <p:sldId id="628" r:id="rId36"/>
    <p:sldId id="630" r:id="rId3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33CC"/>
    <a:srgbClr val="006600"/>
    <a:srgbClr val="FFF2CC"/>
    <a:srgbClr val="FF7C80"/>
    <a:srgbClr val="FFD966"/>
    <a:srgbClr val="CCCCFF"/>
    <a:srgbClr val="CC99FF"/>
    <a:srgbClr val="FF7575"/>
    <a:srgbClr val="BC3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76BD1F-9CB7-4682-A929-396E8E5CDA41}" type="slidenum">
              <a:rPr lang="en-US" altLang="en-US" sz="1200" b="0">
                <a:latin typeface="Comic Sans MS" panose="030F0702030302020204" pitchFamily="66" charset="0"/>
              </a:rPr>
              <a:pPr/>
              <a:t>2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46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73357A-1816-4B40-8199-604250A0A925}" type="slidenum">
              <a:rPr lang="en-US" altLang="en-US" sz="1200" b="0">
                <a:latin typeface="Comic Sans MS" panose="030F0702030302020204" pitchFamily="66" charset="0"/>
              </a:rPr>
              <a:pPr/>
              <a:t>20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6537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73357A-1816-4B40-8199-604250A0A925}" type="slidenum">
              <a:rPr lang="en-US" altLang="en-US" sz="1200" b="0">
                <a:latin typeface="Comic Sans MS" panose="030F0702030302020204" pitchFamily="66" charset="0"/>
              </a:rPr>
              <a:pPr/>
              <a:t>21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7609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73357A-1816-4B40-8199-604250A0A925}" type="slidenum">
              <a:rPr lang="en-US" altLang="en-US" sz="1200" b="0">
                <a:latin typeface="Comic Sans MS" panose="030F0702030302020204" pitchFamily="66" charset="0"/>
              </a:rPr>
              <a:pPr/>
              <a:t>22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2032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B76278-D1E3-42CC-A076-7C5120C72E4D}" type="slidenum">
              <a:rPr lang="en-US" altLang="en-US" sz="1200" b="0">
                <a:latin typeface="Comic Sans MS" panose="030F0702030302020204" pitchFamily="66" charset="0"/>
              </a:rPr>
              <a:pPr/>
              <a:t>29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948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14FC7-D6AD-4ADD-B5A7-4CFAF3C7C22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014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580D9D-33D1-4005-B624-6C599AA533B4}" type="slidenum">
              <a:rPr lang="en-US" altLang="en-US" sz="1200" b="0">
                <a:latin typeface="Comic Sans MS" panose="030F0702030302020204" pitchFamily="66" charset="0"/>
              </a:rPr>
              <a:pPr/>
              <a:t>34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990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ED4FB1-5A4B-44E9-AC6F-961E647D408C}" type="slidenum">
              <a:rPr lang="en-US" altLang="en-US" sz="1200" b="0">
                <a:latin typeface="Comic Sans MS" panose="030F0702030302020204" pitchFamily="66" charset="0"/>
              </a:rPr>
              <a:pPr/>
              <a:t>35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94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9DEA00-9030-4860-B3E0-DD5DE6D2D456}" type="slidenum">
              <a:rPr lang="en-US" altLang="en-US" sz="1200" b="0">
                <a:latin typeface="Comic Sans MS" panose="030F0702030302020204" pitchFamily="66" charset="0"/>
              </a:rPr>
              <a:pPr/>
              <a:t>36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57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DC2E6-0BB3-7CB9-37B4-34EC698D2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F74ABCE-4E99-9B3E-F2FC-C59BC38E2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1CE75-B386-4913-B4BB-AA31059A93C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EBF22E9-DF70-4BAE-F8E0-31D4DC736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DD1587C-E54D-5682-6C6D-AE382D9D9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00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00A72-3031-7E05-9BFD-7B4EFD503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2297CA7A-CB56-2687-A5FF-7F112D7D3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1CE75-B386-4913-B4BB-AA31059A93C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D3EB953-894E-4A18-6741-BF152E228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32ABAA7-00E7-5D14-4AAF-B5BB39291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13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246DC-F5D8-424A-1465-2AA88C483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D769E608-30C7-5F9A-0FFA-3088CDC88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1CE75-B386-4913-B4BB-AA31059A93C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2500782-7031-827B-A3AA-92FFAD5C8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7845385-536F-510E-6F7B-F36BA529F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732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02F78-B5AE-059A-3536-D6964D087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8E2E9C9-E27B-2474-A717-43F92EAC3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CE75-B386-4913-B4BB-AA31059A93C4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EA28D03B-CC6A-BBDF-7D13-A278DED4E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4778410-DDD5-E167-6471-F1AB0947E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658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052C5-F244-9C9A-784B-554B8FA3C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FF7B9E2-F87A-33BA-C3EA-3C54CB89EA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76BD1F-9CB7-4682-A929-396E8E5CDA41}" type="slidenum">
              <a:rPr lang="en-US" altLang="en-US" sz="1200" b="0">
                <a:latin typeface="Comic Sans MS" panose="030F0702030302020204" pitchFamily="66" charset="0"/>
              </a:rPr>
              <a:pPr/>
              <a:t>14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4EC7A0A-808C-2B38-F684-9EDFEF33D8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9528E68-E254-01F7-6D0B-128F094B1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711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73357A-1816-4B40-8199-604250A0A925}" type="slidenum">
              <a:rPr lang="en-US" altLang="en-US" sz="1200" b="0">
                <a:latin typeface="Comic Sans MS" panose="030F0702030302020204" pitchFamily="66" charset="0"/>
              </a:rPr>
              <a:pPr/>
              <a:t>17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4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73357A-1816-4B40-8199-604250A0A925}" type="slidenum">
              <a:rPr lang="en-US" altLang="en-US" sz="1200" b="0">
                <a:latin typeface="Comic Sans MS" panose="030F0702030302020204" pitchFamily="66" charset="0"/>
              </a:rPr>
              <a:pPr/>
              <a:t>18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1417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DCF935-94CF-4010-A5B3-E95E148DDEEE}" type="slidenum">
              <a:rPr lang="en-US" altLang="en-US" sz="1200" b="0">
                <a:latin typeface="Comic Sans MS" panose="030F0702030302020204" pitchFamily="66" charset="0"/>
              </a:rPr>
              <a:pPr/>
              <a:t>19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8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 dirty="0"/>
              <a:t>Lecture 26:</a:t>
            </a:r>
            <a:br>
              <a:rPr lang="en-US" dirty="0"/>
            </a:br>
            <a:r>
              <a:rPr lang="en-US" dirty="0"/>
              <a:t>Coping with NP-Hardness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4142F-D961-4372-C045-8F727DF22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900F290D-7477-5F41-2FF6-636D8C52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4C5E3-6A2E-497D-BC08-7F23534D6CF4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0F4EEF1-7FD7-8EF1-3C87-4A03FDBC0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Vertex Covers Block Flows from s to 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Rectangle 3">
                <a:extLst>
                  <a:ext uri="{FF2B5EF4-FFF2-40B4-BE49-F238E27FC236}">
                    <a16:creationId xmlns:a16="http://schemas.microsoft.com/office/drawing/2014/main" id="{7D3B4F77-C458-6B70-32F3-6D5213509BB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526374"/>
                <a:ext cx="10891156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altLang="en-US" sz="28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all flow from </a:t>
                </a:r>
                <a:r>
                  <a:rPr lang="en-US" altLang="en-US" sz="2800" b="1" dirty="0">
                    <a:solidFill>
                      <a:srgbClr val="C00000"/>
                    </a:solidFill>
                  </a:rPr>
                  <a:t>s</a:t>
                </a:r>
                <a:r>
                  <a:rPr lang="en-US" altLang="en-US" sz="2800" dirty="0"/>
                  <a:t> to </a:t>
                </a:r>
                <a:r>
                  <a:rPr lang="en-US" altLang="en-US" sz="2800" b="1" dirty="0">
                    <a:solidFill>
                      <a:srgbClr val="C00000"/>
                    </a:solidFill>
                  </a:rPr>
                  <a:t>t</a:t>
                </a:r>
                <a:r>
                  <a:rPr lang="en-US" altLang="en-US" sz="2800" dirty="0"/>
                  <a:t> must go through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altLang="en-US" sz="2800" dirty="0"/>
                  <a:t>.</a:t>
                </a:r>
              </a:p>
            </p:txBody>
          </p:sp>
        </mc:Choice>
        <mc:Fallback>
          <p:sp>
            <p:nvSpPr>
              <p:cNvPr id="22532" name="Rectangle 3">
                <a:extLst>
                  <a:ext uri="{FF2B5EF4-FFF2-40B4-BE49-F238E27FC236}">
                    <a16:creationId xmlns:a16="http://schemas.microsoft.com/office/drawing/2014/main" id="{7D3B4F77-C458-6B70-32F3-6D5213509B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526374"/>
                <a:ext cx="10891156" cy="5200045"/>
              </a:xfrm>
              <a:blipFill>
                <a:blip r:embed="rId3"/>
                <a:stretch>
                  <a:fillRect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567" name="Group 22566">
            <a:extLst>
              <a:ext uri="{FF2B5EF4-FFF2-40B4-BE49-F238E27FC236}">
                <a16:creationId xmlns:a16="http://schemas.microsoft.com/office/drawing/2014/main" id="{2FE897D5-0783-A9BE-C38B-CDD2B9D13A6A}"/>
              </a:ext>
            </a:extLst>
          </p:cNvPr>
          <p:cNvGrpSpPr/>
          <p:nvPr/>
        </p:nvGrpSpPr>
        <p:grpSpPr>
          <a:xfrm>
            <a:off x="3447954" y="2767813"/>
            <a:ext cx="4335132" cy="2563813"/>
            <a:chOff x="3346354" y="2056993"/>
            <a:chExt cx="4335132" cy="2563813"/>
          </a:xfrm>
        </p:grpSpPr>
        <p:sp>
          <p:nvSpPr>
            <p:cNvPr id="22568" name="Oval 8">
              <a:extLst>
                <a:ext uri="{FF2B5EF4-FFF2-40B4-BE49-F238E27FC236}">
                  <a16:creationId xmlns:a16="http://schemas.microsoft.com/office/drawing/2014/main" id="{54A9F09B-AED1-79F4-A412-AF6AD9702B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2192177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22569" name="Oval 8">
              <a:extLst>
                <a:ext uri="{FF2B5EF4-FFF2-40B4-BE49-F238E27FC236}">
                  <a16:creationId xmlns:a16="http://schemas.microsoft.com/office/drawing/2014/main" id="{6CCCF8A6-DC10-92B8-C8C4-9EB0DF7D0B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15724" y="2056993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22570" name="Oval 8">
              <a:extLst>
                <a:ext uri="{FF2B5EF4-FFF2-40B4-BE49-F238E27FC236}">
                  <a16:creationId xmlns:a16="http://schemas.microsoft.com/office/drawing/2014/main" id="{D660380C-4B01-CFEB-6706-E7F5650D16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4255046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7</a:t>
              </a:r>
            </a:p>
          </p:txBody>
        </p:sp>
        <p:sp>
          <p:nvSpPr>
            <p:cNvPr id="22571" name="Oval 8">
              <a:extLst>
                <a:ext uri="{FF2B5EF4-FFF2-40B4-BE49-F238E27FC236}">
                  <a16:creationId xmlns:a16="http://schemas.microsoft.com/office/drawing/2014/main" id="{A1979FF5-1ABC-48F4-A2FB-7F474FBEEA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2836851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22572" name="Oval 8">
              <a:extLst>
                <a:ext uri="{FF2B5EF4-FFF2-40B4-BE49-F238E27FC236}">
                  <a16:creationId xmlns:a16="http://schemas.microsoft.com/office/drawing/2014/main" id="{A6B928A0-4B4B-E2C1-D794-9F7798A563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15724" y="3614966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6</a:t>
              </a:r>
            </a:p>
          </p:txBody>
        </p:sp>
        <p:sp>
          <p:nvSpPr>
            <p:cNvPr id="22573" name="Oval 8">
              <a:extLst>
                <a:ext uri="{FF2B5EF4-FFF2-40B4-BE49-F238E27FC236}">
                  <a16:creationId xmlns:a16="http://schemas.microsoft.com/office/drawing/2014/main" id="{23275013-A915-5DF5-115A-75CA7460DC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3536323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5</a:t>
              </a:r>
            </a:p>
          </p:txBody>
        </p:sp>
        <p:sp>
          <p:nvSpPr>
            <p:cNvPr id="22574" name="Oval 8">
              <a:extLst>
                <a:ext uri="{FF2B5EF4-FFF2-40B4-BE49-F238E27FC236}">
                  <a16:creationId xmlns:a16="http://schemas.microsoft.com/office/drawing/2014/main" id="{FA29D5AD-1939-4EEC-5FA7-06631CF1F5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15725" y="2649377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22575" name="Straight Connector 22574">
              <a:extLst>
                <a:ext uri="{FF2B5EF4-FFF2-40B4-BE49-F238E27FC236}">
                  <a16:creationId xmlns:a16="http://schemas.microsoft.com/office/drawing/2014/main" id="{B4AE83E4-37A8-ADF5-9242-1C85A11BFCCB}"/>
                </a:ext>
              </a:extLst>
            </p:cNvPr>
            <p:cNvCxnSpPr>
              <a:cxnSpLocks/>
              <a:stCxn id="22572" idx="2"/>
              <a:endCxn id="22568" idx="6"/>
            </p:cNvCxnSpPr>
            <p:nvPr/>
          </p:nvCxnSpPr>
          <p:spPr>
            <a:xfrm flipH="1" flipV="1">
              <a:off x="3712115" y="2375057"/>
              <a:ext cx="3603609" cy="1422789"/>
            </a:xfrm>
            <a:prstGeom prst="lin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6" name="Straight Connector 22575">
              <a:extLst>
                <a:ext uri="{FF2B5EF4-FFF2-40B4-BE49-F238E27FC236}">
                  <a16:creationId xmlns:a16="http://schemas.microsoft.com/office/drawing/2014/main" id="{14C78537-EEB4-7F50-2478-DADEB4A0311A}"/>
                </a:ext>
              </a:extLst>
            </p:cNvPr>
            <p:cNvCxnSpPr>
              <a:cxnSpLocks/>
              <a:stCxn id="22569" idx="2"/>
              <a:endCxn id="22568" idx="6"/>
            </p:cNvCxnSpPr>
            <p:nvPr/>
          </p:nvCxnSpPr>
          <p:spPr>
            <a:xfrm flipH="1">
              <a:off x="3712115" y="2239873"/>
              <a:ext cx="3603609" cy="135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7" name="Straight Connector 22576">
              <a:extLst>
                <a:ext uri="{FF2B5EF4-FFF2-40B4-BE49-F238E27FC236}">
                  <a16:creationId xmlns:a16="http://schemas.microsoft.com/office/drawing/2014/main" id="{CC65F7F5-51AF-2F88-FEFB-468A7EA497B7}"/>
                </a:ext>
              </a:extLst>
            </p:cNvPr>
            <p:cNvCxnSpPr>
              <a:cxnSpLocks/>
              <a:stCxn id="22573" idx="6"/>
              <a:endCxn id="22569" idx="2"/>
            </p:cNvCxnSpPr>
            <p:nvPr/>
          </p:nvCxnSpPr>
          <p:spPr>
            <a:xfrm flipV="1">
              <a:off x="3712115" y="2239873"/>
              <a:ext cx="3603609" cy="14793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8" name="Straight Connector 22577">
              <a:extLst>
                <a:ext uri="{FF2B5EF4-FFF2-40B4-BE49-F238E27FC236}">
                  <a16:creationId xmlns:a16="http://schemas.microsoft.com/office/drawing/2014/main" id="{6D9A9563-1272-90B6-8BF4-8A1B77D00E86}"/>
                </a:ext>
              </a:extLst>
            </p:cNvPr>
            <p:cNvCxnSpPr>
              <a:cxnSpLocks/>
              <a:stCxn id="22572" idx="2"/>
              <a:endCxn id="22573" idx="6"/>
            </p:cNvCxnSpPr>
            <p:nvPr/>
          </p:nvCxnSpPr>
          <p:spPr>
            <a:xfrm flipH="1" flipV="1">
              <a:off x="3712115" y="3719203"/>
              <a:ext cx="3603609" cy="786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9" name="Straight Connector 22578">
              <a:extLst>
                <a:ext uri="{FF2B5EF4-FFF2-40B4-BE49-F238E27FC236}">
                  <a16:creationId xmlns:a16="http://schemas.microsoft.com/office/drawing/2014/main" id="{6B8895C3-2A65-2548-5976-440F32E1AA3B}"/>
                </a:ext>
              </a:extLst>
            </p:cNvPr>
            <p:cNvCxnSpPr>
              <a:cxnSpLocks/>
              <a:stCxn id="22571" idx="6"/>
              <a:endCxn id="22569" idx="2"/>
            </p:cNvCxnSpPr>
            <p:nvPr/>
          </p:nvCxnSpPr>
          <p:spPr>
            <a:xfrm flipV="1">
              <a:off x="3712115" y="2239873"/>
              <a:ext cx="3603609" cy="7798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80" name="Straight Connector 22579">
              <a:extLst>
                <a:ext uri="{FF2B5EF4-FFF2-40B4-BE49-F238E27FC236}">
                  <a16:creationId xmlns:a16="http://schemas.microsoft.com/office/drawing/2014/main" id="{0B1655BE-CDC0-08C2-8A2D-7CA76776D7F2}"/>
                </a:ext>
              </a:extLst>
            </p:cNvPr>
            <p:cNvCxnSpPr>
              <a:cxnSpLocks/>
              <a:stCxn id="22574" idx="2"/>
              <a:endCxn id="22571" idx="6"/>
            </p:cNvCxnSpPr>
            <p:nvPr/>
          </p:nvCxnSpPr>
          <p:spPr>
            <a:xfrm flipH="1">
              <a:off x="3712115" y="2832257"/>
              <a:ext cx="3603610" cy="1874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81" name="Straight Connector 22580">
              <a:extLst>
                <a:ext uri="{FF2B5EF4-FFF2-40B4-BE49-F238E27FC236}">
                  <a16:creationId xmlns:a16="http://schemas.microsoft.com/office/drawing/2014/main" id="{FE479347-FA35-894F-E76E-4F0DC097F4F3}"/>
                </a:ext>
              </a:extLst>
            </p:cNvPr>
            <p:cNvCxnSpPr>
              <a:cxnSpLocks/>
              <a:stCxn id="22574" idx="2"/>
              <a:endCxn id="22573" idx="6"/>
            </p:cNvCxnSpPr>
            <p:nvPr/>
          </p:nvCxnSpPr>
          <p:spPr>
            <a:xfrm flipH="1">
              <a:off x="3712115" y="2832257"/>
              <a:ext cx="3603610" cy="8869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82" name="Straight Connector 22581">
              <a:extLst>
                <a:ext uri="{FF2B5EF4-FFF2-40B4-BE49-F238E27FC236}">
                  <a16:creationId xmlns:a16="http://schemas.microsoft.com/office/drawing/2014/main" id="{194A3681-C4A1-CA25-7ED1-AAD8AB648633}"/>
                </a:ext>
              </a:extLst>
            </p:cNvPr>
            <p:cNvCxnSpPr>
              <a:cxnSpLocks/>
              <a:stCxn id="22572" idx="2"/>
              <a:endCxn id="22570" idx="6"/>
            </p:cNvCxnSpPr>
            <p:nvPr/>
          </p:nvCxnSpPr>
          <p:spPr>
            <a:xfrm flipH="1">
              <a:off x="3712115" y="3797846"/>
              <a:ext cx="3603609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83" name="Oval 8">
            <a:extLst>
              <a:ext uri="{FF2B5EF4-FFF2-40B4-BE49-F238E27FC236}">
                <a16:creationId xmlns:a16="http://schemas.microsoft.com/office/drawing/2014/main" id="{EFC7BF90-83AC-F249-510F-3C8ED63BA6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8908" y="4123956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accent1"/>
                </a:solidFill>
                <a:latin typeface="+mn-lt"/>
              </a:rPr>
              <a:t>s</a:t>
            </a:r>
          </a:p>
        </p:txBody>
      </p:sp>
      <p:sp>
        <p:nvSpPr>
          <p:cNvPr id="22584" name="Oval 8">
            <a:extLst>
              <a:ext uri="{FF2B5EF4-FFF2-40B4-BE49-F238E27FC236}">
                <a16:creationId xmlns:a16="http://schemas.microsoft.com/office/drawing/2014/main" id="{D394F8D7-6BE5-09E2-571E-E974974B83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85684" y="3630870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accent1"/>
                </a:solidFill>
                <a:latin typeface="+mn-lt"/>
              </a:rPr>
              <a:t>t</a:t>
            </a:r>
          </a:p>
        </p:txBody>
      </p:sp>
      <p:cxnSp>
        <p:nvCxnSpPr>
          <p:cNvPr id="22585" name="Straight Connector 22584">
            <a:extLst>
              <a:ext uri="{FF2B5EF4-FFF2-40B4-BE49-F238E27FC236}">
                <a16:creationId xmlns:a16="http://schemas.microsoft.com/office/drawing/2014/main" id="{ED625566-E423-04BE-4CE1-EEBFEE5E8715}"/>
              </a:ext>
            </a:extLst>
          </p:cNvPr>
          <p:cNvCxnSpPr>
            <a:cxnSpLocks/>
            <a:stCxn id="22568" idx="2"/>
            <a:endCxn id="22583" idx="6"/>
          </p:cNvCxnSpPr>
          <p:nvPr/>
        </p:nvCxnSpPr>
        <p:spPr>
          <a:xfrm flipH="1">
            <a:off x="2134669" y="3085877"/>
            <a:ext cx="1313285" cy="12209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88" name="Straight Connector 22587">
            <a:extLst>
              <a:ext uri="{FF2B5EF4-FFF2-40B4-BE49-F238E27FC236}">
                <a16:creationId xmlns:a16="http://schemas.microsoft.com/office/drawing/2014/main" id="{B50135BF-BCED-0481-92EE-ED3E5BFB5211}"/>
              </a:ext>
            </a:extLst>
          </p:cNvPr>
          <p:cNvCxnSpPr>
            <a:cxnSpLocks/>
            <a:stCxn id="22571" idx="2"/>
            <a:endCxn id="22583" idx="6"/>
          </p:cNvCxnSpPr>
          <p:nvPr/>
        </p:nvCxnSpPr>
        <p:spPr>
          <a:xfrm flipH="1">
            <a:off x="2134669" y="3730551"/>
            <a:ext cx="1313285" cy="5762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93" name="Straight Connector 22592">
            <a:extLst>
              <a:ext uri="{FF2B5EF4-FFF2-40B4-BE49-F238E27FC236}">
                <a16:creationId xmlns:a16="http://schemas.microsoft.com/office/drawing/2014/main" id="{E2ED9ABD-95C7-B210-B90F-9211508BD32A}"/>
              </a:ext>
            </a:extLst>
          </p:cNvPr>
          <p:cNvCxnSpPr>
            <a:cxnSpLocks/>
            <a:stCxn id="22573" idx="2"/>
            <a:endCxn id="22583" idx="6"/>
          </p:cNvCxnSpPr>
          <p:nvPr/>
        </p:nvCxnSpPr>
        <p:spPr>
          <a:xfrm flipH="1" flipV="1">
            <a:off x="2134669" y="4306836"/>
            <a:ext cx="1313285" cy="1231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96" name="Straight Connector 22595">
            <a:extLst>
              <a:ext uri="{FF2B5EF4-FFF2-40B4-BE49-F238E27FC236}">
                <a16:creationId xmlns:a16="http://schemas.microsoft.com/office/drawing/2014/main" id="{E2632FEE-B23D-D384-2A4C-DE77E7710844}"/>
              </a:ext>
            </a:extLst>
          </p:cNvPr>
          <p:cNvCxnSpPr>
            <a:cxnSpLocks/>
            <a:stCxn id="22570" idx="2"/>
            <a:endCxn id="22583" idx="6"/>
          </p:cNvCxnSpPr>
          <p:nvPr/>
        </p:nvCxnSpPr>
        <p:spPr>
          <a:xfrm flipH="1" flipV="1">
            <a:off x="2134669" y="4306836"/>
            <a:ext cx="1313285" cy="8419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99" name="Straight Connector 22598">
            <a:extLst>
              <a:ext uri="{FF2B5EF4-FFF2-40B4-BE49-F238E27FC236}">
                <a16:creationId xmlns:a16="http://schemas.microsoft.com/office/drawing/2014/main" id="{1020AB7B-C498-89DE-D3A6-16C76EBC4FA0}"/>
              </a:ext>
            </a:extLst>
          </p:cNvPr>
          <p:cNvCxnSpPr>
            <a:cxnSpLocks/>
            <a:stCxn id="22584" idx="2"/>
            <a:endCxn id="22569" idx="6"/>
          </p:cNvCxnSpPr>
          <p:nvPr/>
        </p:nvCxnSpPr>
        <p:spPr>
          <a:xfrm flipH="1" flipV="1">
            <a:off x="7783085" y="2950693"/>
            <a:ext cx="1502599" cy="86305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03" name="Straight Connector 22602">
            <a:extLst>
              <a:ext uri="{FF2B5EF4-FFF2-40B4-BE49-F238E27FC236}">
                <a16:creationId xmlns:a16="http://schemas.microsoft.com/office/drawing/2014/main" id="{425F5DE4-CB5E-5486-6A2B-4B6BDAA9B8C1}"/>
              </a:ext>
            </a:extLst>
          </p:cNvPr>
          <p:cNvCxnSpPr>
            <a:cxnSpLocks/>
            <a:stCxn id="22584" idx="2"/>
            <a:endCxn id="22574" idx="6"/>
          </p:cNvCxnSpPr>
          <p:nvPr/>
        </p:nvCxnSpPr>
        <p:spPr>
          <a:xfrm flipH="1" flipV="1">
            <a:off x="7783086" y="3543077"/>
            <a:ext cx="1502598" cy="27067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06" name="Straight Connector 22605">
            <a:extLst>
              <a:ext uri="{FF2B5EF4-FFF2-40B4-BE49-F238E27FC236}">
                <a16:creationId xmlns:a16="http://schemas.microsoft.com/office/drawing/2014/main" id="{DAAF58EF-36E7-6C5F-1DA0-CCF7535E04BC}"/>
              </a:ext>
            </a:extLst>
          </p:cNvPr>
          <p:cNvCxnSpPr>
            <a:cxnSpLocks/>
            <a:stCxn id="22584" idx="2"/>
            <a:endCxn id="22572" idx="6"/>
          </p:cNvCxnSpPr>
          <p:nvPr/>
        </p:nvCxnSpPr>
        <p:spPr>
          <a:xfrm flipH="1">
            <a:off x="7783085" y="3813750"/>
            <a:ext cx="1502599" cy="69491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09" name="Oval 22608">
            <a:extLst>
              <a:ext uri="{FF2B5EF4-FFF2-40B4-BE49-F238E27FC236}">
                <a16:creationId xmlns:a16="http://schemas.microsoft.com/office/drawing/2014/main" id="{BCDE275E-CFFE-C443-3170-C284982D3CCA}"/>
              </a:ext>
            </a:extLst>
          </p:cNvPr>
          <p:cNvSpPr/>
          <p:nvPr/>
        </p:nvSpPr>
        <p:spPr>
          <a:xfrm>
            <a:off x="3297588" y="4129968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0" name="Oval 22609">
            <a:extLst>
              <a:ext uri="{FF2B5EF4-FFF2-40B4-BE49-F238E27FC236}">
                <a16:creationId xmlns:a16="http://schemas.microsoft.com/office/drawing/2014/main" id="{6FBAA233-5866-843C-2725-9055D99A5C5B}"/>
              </a:ext>
            </a:extLst>
          </p:cNvPr>
          <p:cNvSpPr/>
          <p:nvPr/>
        </p:nvSpPr>
        <p:spPr>
          <a:xfrm>
            <a:off x="7257104" y="2621892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1" name="Oval 22610">
            <a:extLst>
              <a:ext uri="{FF2B5EF4-FFF2-40B4-BE49-F238E27FC236}">
                <a16:creationId xmlns:a16="http://schemas.microsoft.com/office/drawing/2014/main" id="{4A2F39D7-52EA-FF25-D190-A6109F423E5B}"/>
              </a:ext>
            </a:extLst>
          </p:cNvPr>
          <p:cNvSpPr/>
          <p:nvPr/>
        </p:nvSpPr>
        <p:spPr>
          <a:xfrm>
            <a:off x="7257104" y="3260134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2" name="Oval 22611">
            <a:extLst>
              <a:ext uri="{FF2B5EF4-FFF2-40B4-BE49-F238E27FC236}">
                <a16:creationId xmlns:a16="http://schemas.microsoft.com/office/drawing/2014/main" id="{73D7EC66-0AFF-AA0B-1D02-49665A5D2F92}"/>
              </a:ext>
            </a:extLst>
          </p:cNvPr>
          <p:cNvSpPr/>
          <p:nvPr/>
        </p:nvSpPr>
        <p:spPr>
          <a:xfrm>
            <a:off x="3287448" y="4868273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7225B9-20C6-3376-8AE1-DEA060B80145}"/>
              </a:ext>
            </a:extLst>
          </p:cNvPr>
          <p:cNvSpPr txBox="1"/>
          <p:nvPr/>
        </p:nvSpPr>
        <p:spPr>
          <a:xfrm>
            <a:off x="6881091" y="5148746"/>
            <a:ext cx="4638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Not a vertex cover, we can still have flow through edge (1,6)</a:t>
            </a:r>
          </a:p>
        </p:txBody>
      </p:sp>
    </p:spTree>
    <p:extLst>
      <p:ext uri="{BB962C8B-B14F-4D97-AF65-F5344CB8AC3E}">
        <p14:creationId xmlns:p14="http://schemas.microsoft.com/office/powerpoint/2010/main" val="5700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DE1AC-5881-D626-5068-A6C64AB26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A4E611C0-68BE-61F1-E9F5-6A72CD32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4C5E3-6A2E-497D-BC08-7F23534D6CF4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9998CE-A85E-8D23-A929-D19C01F95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Vertex Covers Block Flows from s to t.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EA7E7B9-1772-CB72-2BA7-000F04309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526374"/>
            <a:ext cx="10891156" cy="5200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Recall that for any s-t cut in the graph, “clogging up” the crossing edges will stop the flow as well. This means we could stop flow by finding a cut, then selecting one end point for each edge in the cut.</a:t>
            </a:r>
          </a:p>
        </p:txBody>
      </p:sp>
      <p:grpSp>
        <p:nvGrpSpPr>
          <p:cNvPr id="22567" name="Group 22566">
            <a:extLst>
              <a:ext uri="{FF2B5EF4-FFF2-40B4-BE49-F238E27FC236}">
                <a16:creationId xmlns:a16="http://schemas.microsoft.com/office/drawing/2014/main" id="{632F1FB5-89BA-8706-8296-E82208DD8F89}"/>
              </a:ext>
            </a:extLst>
          </p:cNvPr>
          <p:cNvGrpSpPr/>
          <p:nvPr/>
        </p:nvGrpSpPr>
        <p:grpSpPr>
          <a:xfrm>
            <a:off x="3447954" y="2767813"/>
            <a:ext cx="4335132" cy="2563813"/>
            <a:chOff x="3346354" y="2056993"/>
            <a:chExt cx="4335132" cy="2563813"/>
          </a:xfrm>
        </p:grpSpPr>
        <p:sp>
          <p:nvSpPr>
            <p:cNvPr id="22568" name="Oval 8">
              <a:extLst>
                <a:ext uri="{FF2B5EF4-FFF2-40B4-BE49-F238E27FC236}">
                  <a16:creationId xmlns:a16="http://schemas.microsoft.com/office/drawing/2014/main" id="{1956D883-15D7-E0B9-BB3D-5EF7A991A8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2192177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22569" name="Oval 8">
              <a:extLst>
                <a:ext uri="{FF2B5EF4-FFF2-40B4-BE49-F238E27FC236}">
                  <a16:creationId xmlns:a16="http://schemas.microsoft.com/office/drawing/2014/main" id="{2C3551E3-BC2B-D821-B4F4-24CDEAF260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15724" y="2056993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22570" name="Oval 8">
              <a:extLst>
                <a:ext uri="{FF2B5EF4-FFF2-40B4-BE49-F238E27FC236}">
                  <a16:creationId xmlns:a16="http://schemas.microsoft.com/office/drawing/2014/main" id="{693385C3-6EF5-ED6E-056A-BE57CE6C0D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4255046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7</a:t>
              </a:r>
            </a:p>
          </p:txBody>
        </p:sp>
        <p:sp>
          <p:nvSpPr>
            <p:cNvPr id="22571" name="Oval 8">
              <a:extLst>
                <a:ext uri="{FF2B5EF4-FFF2-40B4-BE49-F238E27FC236}">
                  <a16:creationId xmlns:a16="http://schemas.microsoft.com/office/drawing/2014/main" id="{7E993842-56F4-F3CB-CBE8-43405F5BA4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2836851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22572" name="Oval 8">
              <a:extLst>
                <a:ext uri="{FF2B5EF4-FFF2-40B4-BE49-F238E27FC236}">
                  <a16:creationId xmlns:a16="http://schemas.microsoft.com/office/drawing/2014/main" id="{87775059-551A-D8CF-15D4-8BB86CFFF7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15724" y="3614966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6</a:t>
              </a:r>
            </a:p>
          </p:txBody>
        </p:sp>
        <p:sp>
          <p:nvSpPr>
            <p:cNvPr id="22573" name="Oval 8">
              <a:extLst>
                <a:ext uri="{FF2B5EF4-FFF2-40B4-BE49-F238E27FC236}">
                  <a16:creationId xmlns:a16="http://schemas.microsoft.com/office/drawing/2014/main" id="{193F6AA7-E4A3-92D2-37F2-B91FDB6E9A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3536323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5</a:t>
              </a:r>
            </a:p>
          </p:txBody>
        </p:sp>
        <p:sp>
          <p:nvSpPr>
            <p:cNvPr id="22574" name="Oval 8">
              <a:extLst>
                <a:ext uri="{FF2B5EF4-FFF2-40B4-BE49-F238E27FC236}">
                  <a16:creationId xmlns:a16="http://schemas.microsoft.com/office/drawing/2014/main" id="{3AC8C9D2-B990-3A3E-0BDB-03E763BE81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15725" y="2649377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22575" name="Straight Connector 22574">
              <a:extLst>
                <a:ext uri="{FF2B5EF4-FFF2-40B4-BE49-F238E27FC236}">
                  <a16:creationId xmlns:a16="http://schemas.microsoft.com/office/drawing/2014/main" id="{581954C7-0D7C-B2C8-0CFE-4BF52A11E0B1}"/>
                </a:ext>
              </a:extLst>
            </p:cNvPr>
            <p:cNvCxnSpPr>
              <a:cxnSpLocks/>
              <a:stCxn id="22572" idx="2"/>
              <a:endCxn id="22568" idx="6"/>
            </p:cNvCxnSpPr>
            <p:nvPr/>
          </p:nvCxnSpPr>
          <p:spPr>
            <a:xfrm flipH="1" flipV="1">
              <a:off x="3712115" y="2375057"/>
              <a:ext cx="3603609" cy="14227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6" name="Straight Connector 22575">
              <a:extLst>
                <a:ext uri="{FF2B5EF4-FFF2-40B4-BE49-F238E27FC236}">
                  <a16:creationId xmlns:a16="http://schemas.microsoft.com/office/drawing/2014/main" id="{ED12EAFF-C3BC-1629-F459-1F346854B361}"/>
                </a:ext>
              </a:extLst>
            </p:cNvPr>
            <p:cNvCxnSpPr>
              <a:cxnSpLocks/>
              <a:stCxn id="22569" idx="2"/>
              <a:endCxn id="22568" idx="6"/>
            </p:cNvCxnSpPr>
            <p:nvPr/>
          </p:nvCxnSpPr>
          <p:spPr>
            <a:xfrm flipH="1">
              <a:off x="3712115" y="2239873"/>
              <a:ext cx="3603609" cy="135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7" name="Straight Connector 22576">
              <a:extLst>
                <a:ext uri="{FF2B5EF4-FFF2-40B4-BE49-F238E27FC236}">
                  <a16:creationId xmlns:a16="http://schemas.microsoft.com/office/drawing/2014/main" id="{D94E2777-0962-1298-859A-CF6A208C0F66}"/>
                </a:ext>
              </a:extLst>
            </p:cNvPr>
            <p:cNvCxnSpPr>
              <a:cxnSpLocks/>
              <a:stCxn id="22573" idx="6"/>
              <a:endCxn id="22569" idx="2"/>
            </p:cNvCxnSpPr>
            <p:nvPr/>
          </p:nvCxnSpPr>
          <p:spPr>
            <a:xfrm flipV="1">
              <a:off x="3712115" y="2239873"/>
              <a:ext cx="3603609" cy="14793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8" name="Straight Connector 22577">
              <a:extLst>
                <a:ext uri="{FF2B5EF4-FFF2-40B4-BE49-F238E27FC236}">
                  <a16:creationId xmlns:a16="http://schemas.microsoft.com/office/drawing/2014/main" id="{9AB0494F-10D3-C9A6-31E5-7B61938BE967}"/>
                </a:ext>
              </a:extLst>
            </p:cNvPr>
            <p:cNvCxnSpPr>
              <a:cxnSpLocks/>
              <a:stCxn id="22572" idx="2"/>
              <a:endCxn id="22573" idx="6"/>
            </p:cNvCxnSpPr>
            <p:nvPr/>
          </p:nvCxnSpPr>
          <p:spPr>
            <a:xfrm flipH="1" flipV="1">
              <a:off x="3712115" y="3719203"/>
              <a:ext cx="3603609" cy="786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9" name="Straight Connector 22578">
              <a:extLst>
                <a:ext uri="{FF2B5EF4-FFF2-40B4-BE49-F238E27FC236}">
                  <a16:creationId xmlns:a16="http://schemas.microsoft.com/office/drawing/2014/main" id="{014E5FA1-D0B5-3340-816C-060D88BBBBCB}"/>
                </a:ext>
              </a:extLst>
            </p:cNvPr>
            <p:cNvCxnSpPr>
              <a:cxnSpLocks/>
              <a:stCxn id="22571" idx="6"/>
              <a:endCxn id="22569" idx="2"/>
            </p:cNvCxnSpPr>
            <p:nvPr/>
          </p:nvCxnSpPr>
          <p:spPr>
            <a:xfrm flipV="1">
              <a:off x="3712115" y="2239873"/>
              <a:ext cx="3603609" cy="7798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80" name="Straight Connector 22579">
              <a:extLst>
                <a:ext uri="{FF2B5EF4-FFF2-40B4-BE49-F238E27FC236}">
                  <a16:creationId xmlns:a16="http://schemas.microsoft.com/office/drawing/2014/main" id="{C2D5D94C-6CBF-6EF2-BDBF-4403CF6136F9}"/>
                </a:ext>
              </a:extLst>
            </p:cNvPr>
            <p:cNvCxnSpPr>
              <a:cxnSpLocks/>
              <a:stCxn id="22574" idx="2"/>
              <a:endCxn id="22571" idx="6"/>
            </p:cNvCxnSpPr>
            <p:nvPr/>
          </p:nvCxnSpPr>
          <p:spPr>
            <a:xfrm flipH="1">
              <a:off x="3712115" y="2832257"/>
              <a:ext cx="3603610" cy="1874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81" name="Straight Connector 22580">
              <a:extLst>
                <a:ext uri="{FF2B5EF4-FFF2-40B4-BE49-F238E27FC236}">
                  <a16:creationId xmlns:a16="http://schemas.microsoft.com/office/drawing/2014/main" id="{8F1CA050-31E9-98B1-F89E-11811EE25F2C}"/>
                </a:ext>
              </a:extLst>
            </p:cNvPr>
            <p:cNvCxnSpPr>
              <a:cxnSpLocks/>
              <a:stCxn id="22574" idx="2"/>
              <a:endCxn id="22573" idx="6"/>
            </p:cNvCxnSpPr>
            <p:nvPr/>
          </p:nvCxnSpPr>
          <p:spPr>
            <a:xfrm flipH="1">
              <a:off x="3712115" y="2832257"/>
              <a:ext cx="3603610" cy="8869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82" name="Straight Connector 22581">
              <a:extLst>
                <a:ext uri="{FF2B5EF4-FFF2-40B4-BE49-F238E27FC236}">
                  <a16:creationId xmlns:a16="http://schemas.microsoft.com/office/drawing/2014/main" id="{18E365A7-CD36-AA6A-80F5-356254F8AE2C}"/>
                </a:ext>
              </a:extLst>
            </p:cNvPr>
            <p:cNvCxnSpPr>
              <a:cxnSpLocks/>
              <a:stCxn id="22572" idx="2"/>
              <a:endCxn id="22570" idx="6"/>
            </p:cNvCxnSpPr>
            <p:nvPr/>
          </p:nvCxnSpPr>
          <p:spPr>
            <a:xfrm flipH="1">
              <a:off x="3712115" y="3797846"/>
              <a:ext cx="3603609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83" name="Oval 8">
            <a:extLst>
              <a:ext uri="{FF2B5EF4-FFF2-40B4-BE49-F238E27FC236}">
                <a16:creationId xmlns:a16="http://schemas.microsoft.com/office/drawing/2014/main" id="{189D73BC-082E-FDE1-EC8E-9842936B5E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8908" y="4123956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accent1"/>
                </a:solidFill>
                <a:latin typeface="+mn-lt"/>
              </a:rPr>
              <a:t>s</a:t>
            </a:r>
          </a:p>
        </p:txBody>
      </p:sp>
      <p:sp>
        <p:nvSpPr>
          <p:cNvPr id="22584" name="Oval 8">
            <a:extLst>
              <a:ext uri="{FF2B5EF4-FFF2-40B4-BE49-F238E27FC236}">
                <a16:creationId xmlns:a16="http://schemas.microsoft.com/office/drawing/2014/main" id="{43783DD8-14AE-936E-7C5E-E78F2F19AD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85684" y="3630870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accent1"/>
                </a:solidFill>
                <a:latin typeface="+mn-lt"/>
              </a:rPr>
              <a:t>t</a:t>
            </a:r>
          </a:p>
        </p:txBody>
      </p:sp>
      <p:cxnSp>
        <p:nvCxnSpPr>
          <p:cNvPr id="22585" name="Straight Connector 22584">
            <a:extLst>
              <a:ext uri="{FF2B5EF4-FFF2-40B4-BE49-F238E27FC236}">
                <a16:creationId xmlns:a16="http://schemas.microsoft.com/office/drawing/2014/main" id="{D9AA5DB1-D638-1D5E-37A9-7D9072B70F07}"/>
              </a:ext>
            </a:extLst>
          </p:cNvPr>
          <p:cNvCxnSpPr>
            <a:cxnSpLocks/>
            <a:stCxn id="22568" idx="2"/>
            <a:endCxn id="22583" idx="6"/>
          </p:cNvCxnSpPr>
          <p:nvPr/>
        </p:nvCxnSpPr>
        <p:spPr>
          <a:xfrm flipH="1">
            <a:off x="2134669" y="3085877"/>
            <a:ext cx="1313285" cy="12209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88" name="Straight Connector 22587">
            <a:extLst>
              <a:ext uri="{FF2B5EF4-FFF2-40B4-BE49-F238E27FC236}">
                <a16:creationId xmlns:a16="http://schemas.microsoft.com/office/drawing/2014/main" id="{E1E964FD-3739-7ED8-CD44-F6523C2CEFC1}"/>
              </a:ext>
            </a:extLst>
          </p:cNvPr>
          <p:cNvCxnSpPr>
            <a:cxnSpLocks/>
            <a:stCxn id="22571" idx="2"/>
            <a:endCxn id="22583" idx="6"/>
          </p:cNvCxnSpPr>
          <p:nvPr/>
        </p:nvCxnSpPr>
        <p:spPr>
          <a:xfrm flipH="1">
            <a:off x="2134669" y="3730551"/>
            <a:ext cx="1313285" cy="5762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93" name="Straight Connector 22592">
            <a:extLst>
              <a:ext uri="{FF2B5EF4-FFF2-40B4-BE49-F238E27FC236}">
                <a16:creationId xmlns:a16="http://schemas.microsoft.com/office/drawing/2014/main" id="{7F61C8A3-65EB-7C0D-AF30-4E6DE617BF51}"/>
              </a:ext>
            </a:extLst>
          </p:cNvPr>
          <p:cNvCxnSpPr>
            <a:cxnSpLocks/>
            <a:stCxn id="22573" idx="2"/>
            <a:endCxn id="22583" idx="6"/>
          </p:cNvCxnSpPr>
          <p:nvPr/>
        </p:nvCxnSpPr>
        <p:spPr>
          <a:xfrm flipH="1" flipV="1">
            <a:off x="2134669" y="4306836"/>
            <a:ext cx="1313285" cy="1231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96" name="Straight Connector 22595">
            <a:extLst>
              <a:ext uri="{FF2B5EF4-FFF2-40B4-BE49-F238E27FC236}">
                <a16:creationId xmlns:a16="http://schemas.microsoft.com/office/drawing/2014/main" id="{B4E5D8E3-6B4F-924F-4C93-14ADF5DEDCAA}"/>
              </a:ext>
            </a:extLst>
          </p:cNvPr>
          <p:cNvCxnSpPr>
            <a:cxnSpLocks/>
            <a:stCxn id="22570" idx="2"/>
            <a:endCxn id="22583" idx="6"/>
          </p:cNvCxnSpPr>
          <p:nvPr/>
        </p:nvCxnSpPr>
        <p:spPr>
          <a:xfrm flipH="1" flipV="1">
            <a:off x="2134669" y="4306836"/>
            <a:ext cx="1313285" cy="8419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99" name="Straight Connector 22598">
            <a:extLst>
              <a:ext uri="{FF2B5EF4-FFF2-40B4-BE49-F238E27FC236}">
                <a16:creationId xmlns:a16="http://schemas.microsoft.com/office/drawing/2014/main" id="{F7060234-9D70-8F6B-0E15-1CF2E89D6F88}"/>
              </a:ext>
            </a:extLst>
          </p:cNvPr>
          <p:cNvCxnSpPr>
            <a:cxnSpLocks/>
            <a:stCxn id="22584" idx="2"/>
            <a:endCxn id="22569" idx="6"/>
          </p:cNvCxnSpPr>
          <p:nvPr/>
        </p:nvCxnSpPr>
        <p:spPr>
          <a:xfrm flipH="1" flipV="1">
            <a:off x="7783085" y="2950693"/>
            <a:ext cx="1502599" cy="86305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03" name="Straight Connector 22602">
            <a:extLst>
              <a:ext uri="{FF2B5EF4-FFF2-40B4-BE49-F238E27FC236}">
                <a16:creationId xmlns:a16="http://schemas.microsoft.com/office/drawing/2014/main" id="{2378878C-7DA6-B158-8FD2-3E507048F253}"/>
              </a:ext>
            </a:extLst>
          </p:cNvPr>
          <p:cNvCxnSpPr>
            <a:cxnSpLocks/>
            <a:stCxn id="22584" idx="2"/>
            <a:endCxn id="22574" idx="6"/>
          </p:cNvCxnSpPr>
          <p:nvPr/>
        </p:nvCxnSpPr>
        <p:spPr>
          <a:xfrm flipH="1" flipV="1">
            <a:off x="7783086" y="3543077"/>
            <a:ext cx="1502598" cy="27067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06" name="Straight Connector 22605">
            <a:extLst>
              <a:ext uri="{FF2B5EF4-FFF2-40B4-BE49-F238E27FC236}">
                <a16:creationId xmlns:a16="http://schemas.microsoft.com/office/drawing/2014/main" id="{263C2807-9929-A7C3-B6F9-B00E7863CDA0}"/>
              </a:ext>
            </a:extLst>
          </p:cNvPr>
          <p:cNvCxnSpPr>
            <a:cxnSpLocks/>
            <a:stCxn id="22584" idx="2"/>
            <a:endCxn id="22572" idx="6"/>
          </p:cNvCxnSpPr>
          <p:nvPr/>
        </p:nvCxnSpPr>
        <p:spPr>
          <a:xfrm flipH="1">
            <a:off x="7783085" y="3813750"/>
            <a:ext cx="1502599" cy="69491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09" name="Oval 22608">
            <a:extLst>
              <a:ext uri="{FF2B5EF4-FFF2-40B4-BE49-F238E27FC236}">
                <a16:creationId xmlns:a16="http://schemas.microsoft.com/office/drawing/2014/main" id="{30174D3D-2B6D-04C6-9BF5-28404370515A}"/>
              </a:ext>
            </a:extLst>
          </p:cNvPr>
          <p:cNvSpPr/>
          <p:nvPr/>
        </p:nvSpPr>
        <p:spPr>
          <a:xfrm>
            <a:off x="3240650" y="2790962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0" name="Oval 22609">
            <a:extLst>
              <a:ext uri="{FF2B5EF4-FFF2-40B4-BE49-F238E27FC236}">
                <a16:creationId xmlns:a16="http://schemas.microsoft.com/office/drawing/2014/main" id="{05ABAA7F-80CA-26F8-B87B-72EF52EC97A8}"/>
              </a:ext>
            </a:extLst>
          </p:cNvPr>
          <p:cNvSpPr/>
          <p:nvPr/>
        </p:nvSpPr>
        <p:spPr>
          <a:xfrm>
            <a:off x="7257104" y="4220972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1" name="Oval 22610">
            <a:extLst>
              <a:ext uri="{FF2B5EF4-FFF2-40B4-BE49-F238E27FC236}">
                <a16:creationId xmlns:a16="http://schemas.microsoft.com/office/drawing/2014/main" id="{2AB16359-8329-BCA9-5E7B-A4321CFC9983}"/>
              </a:ext>
            </a:extLst>
          </p:cNvPr>
          <p:cNvSpPr/>
          <p:nvPr/>
        </p:nvSpPr>
        <p:spPr>
          <a:xfrm>
            <a:off x="3287734" y="3444490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2" name="Oval 22611">
            <a:extLst>
              <a:ext uri="{FF2B5EF4-FFF2-40B4-BE49-F238E27FC236}">
                <a16:creationId xmlns:a16="http://schemas.microsoft.com/office/drawing/2014/main" id="{95292438-5A36-582C-3842-35E401F9193D}"/>
              </a:ext>
            </a:extLst>
          </p:cNvPr>
          <p:cNvSpPr/>
          <p:nvPr/>
        </p:nvSpPr>
        <p:spPr>
          <a:xfrm>
            <a:off x="3287734" y="4138136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3" name="TextBox 22612">
            <a:extLst>
              <a:ext uri="{FF2B5EF4-FFF2-40B4-BE49-F238E27FC236}">
                <a16:creationId xmlns:a16="http://schemas.microsoft.com/office/drawing/2014/main" id="{52AA820E-EC28-CA1A-33BE-E7A98657200F}"/>
              </a:ext>
            </a:extLst>
          </p:cNvPr>
          <p:cNvSpPr txBox="1"/>
          <p:nvPr/>
        </p:nvSpPr>
        <p:spPr>
          <a:xfrm>
            <a:off x="6881091" y="5148746"/>
            <a:ext cx="4638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A vertex cover, and all flow must pass through a selected node.</a:t>
            </a:r>
          </a:p>
          <a:p>
            <a:r>
              <a:rPr lang="en-US" sz="2400" dirty="0">
                <a:solidFill>
                  <a:srgbClr val="FF33CC"/>
                </a:solidFill>
              </a:rPr>
              <a:t>“Clogging up” those nodes would stop the flow</a:t>
            </a:r>
          </a:p>
        </p:txBody>
      </p:sp>
    </p:spTree>
    <p:extLst>
      <p:ext uri="{BB962C8B-B14F-4D97-AF65-F5344CB8AC3E}">
        <p14:creationId xmlns:p14="http://schemas.microsoft.com/office/powerpoint/2010/main" val="39010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C9207-F407-87F4-93BC-7F6F6CF84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A49FF39F-9FFB-2B0E-954E-F5F8ADCC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54C5E3-6A2E-497D-BC08-7F23534D6CF4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B63473A-10C0-A053-1352-196552B2E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Max Vertex On Bipartite Graphs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Rectangle 3">
                <a:extLst>
                  <a:ext uri="{FF2B5EF4-FFF2-40B4-BE49-F238E27FC236}">
                    <a16:creationId xmlns:a16="http://schemas.microsoft.com/office/drawing/2014/main" id="{561DF653-02CA-A255-023A-D4CCD78FE14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89427"/>
                <a:ext cx="10891156" cy="520004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altLang="en-US" sz="2800" dirty="0">
                    <a:solidFill>
                      <a:prstClr val="black"/>
                    </a:solidFill>
                  </a:rPr>
                  <a:t>So… vertices of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>
                    <a:solidFill>
                      <a:prstClr val="black"/>
                    </a:solidFill>
                  </a:rPr>
                  <a:t> involved in Min Cut (one per edge crossing the cut) form a minimum vertex cover of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22532" name="Rectangle 3">
                <a:extLst>
                  <a:ext uri="{FF2B5EF4-FFF2-40B4-BE49-F238E27FC236}">
                    <a16:creationId xmlns:a16="http://schemas.microsoft.com/office/drawing/2014/main" id="{561DF653-02CA-A255-023A-D4CCD78FE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89427"/>
                <a:ext cx="10891156" cy="5200045"/>
              </a:xfrm>
              <a:blipFill>
                <a:blip r:embed="rId3"/>
                <a:stretch>
                  <a:fillRect l="-1119" t="-1876" r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8">
            <a:extLst>
              <a:ext uri="{FF2B5EF4-FFF2-40B4-BE49-F238E27FC236}">
                <a16:creationId xmlns:a16="http://schemas.microsoft.com/office/drawing/2014/main" id="{1D2EEC3D-56D8-6401-86E5-F31A7E186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7954" y="2902997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70" name="Oval 8">
            <a:extLst>
              <a:ext uri="{FF2B5EF4-FFF2-40B4-BE49-F238E27FC236}">
                <a16:creationId xmlns:a16="http://schemas.microsoft.com/office/drawing/2014/main" id="{1228BDD6-A4F8-D1A6-03BD-C9F7033956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7324" y="2767813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2D88F3AB-64AC-EB0D-FE7D-1D23698383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7954" y="4965866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7</a:t>
            </a:r>
          </a:p>
        </p:txBody>
      </p:sp>
      <p:sp>
        <p:nvSpPr>
          <p:cNvPr id="72" name="Oval 8">
            <a:extLst>
              <a:ext uri="{FF2B5EF4-FFF2-40B4-BE49-F238E27FC236}">
                <a16:creationId xmlns:a16="http://schemas.microsoft.com/office/drawing/2014/main" id="{1833DC89-2B19-BC9F-6DD4-2A0C8947D8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7954" y="3547671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3</a:t>
            </a:r>
          </a:p>
        </p:txBody>
      </p:sp>
      <p:sp>
        <p:nvSpPr>
          <p:cNvPr id="73" name="Oval 8">
            <a:extLst>
              <a:ext uri="{FF2B5EF4-FFF2-40B4-BE49-F238E27FC236}">
                <a16:creationId xmlns:a16="http://schemas.microsoft.com/office/drawing/2014/main" id="{64B72707-6110-6143-67E5-5753BC6D3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7324" y="4325786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6</a:t>
            </a:r>
          </a:p>
        </p:txBody>
      </p:sp>
      <p:sp>
        <p:nvSpPr>
          <p:cNvPr id="74" name="Oval 8">
            <a:extLst>
              <a:ext uri="{FF2B5EF4-FFF2-40B4-BE49-F238E27FC236}">
                <a16:creationId xmlns:a16="http://schemas.microsoft.com/office/drawing/2014/main" id="{0BD53BAE-EF35-5A29-0527-E845593873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7954" y="4247143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5</a:t>
            </a:r>
          </a:p>
        </p:txBody>
      </p:sp>
      <p:sp>
        <p:nvSpPr>
          <p:cNvPr id="75" name="Oval 8">
            <a:extLst>
              <a:ext uri="{FF2B5EF4-FFF2-40B4-BE49-F238E27FC236}">
                <a16:creationId xmlns:a16="http://schemas.microsoft.com/office/drawing/2014/main" id="{9BA873C6-D099-1509-1201-EA0C8DB233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7325" y="3360197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4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5A94EFB-4DAB-0616-4848-1F9B511F454E}"/>
              </a:ext>
            </a:extLst>
          </p:cNvPr>
          <p:cNvCxnSpPr>
            <a:cxnSpLocks/>
            <a:stCxn id="73" idx="2"/>
            <a:endCxn id="69" idx="6"/>
          </p:cNvCxnSpPr>
          <p:nvPr/>
        </p:nvCxnSpPr>
        <p:spPr>
          <a:xfrm flipH="1" flipV="1">
            <a:off x="3813715" y="3085877"/>
            <a:ext cx="3603609" cy="1422789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2D9EB08-B37C-0543-6B24-806164FD8358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>
            <a:off x="3813715" y="2950693"/>
            <a:ext cx="3603609" cy="135184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F945DA1-A909-8C17-9513-9F9DFFE974A4}"/>
              </a:ext>
            </a:extLst>
          </p:cNvPr>
          <p:cNvCxnSpPr>
            <a:cxnSpLocks/>
            <a:stCxn id="74" idx="6"/>
            <a:endCxn id="70" idx="2"/>
          </p:cNvCxnSpPr>
          <p:nvPr/>
        </p:nvCxnSpPr>
        <p:spPr>
          <a:xfrm flipV="1">
            <a:off x="3813715" y="2950693"/>
            <a:ext cx="3603609" cy="1479330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5D87CCC-04E4-786A-8A86-CCEC7E996544}"/>
              </a:ext>
            </a:extLst>
          </p:cNvPr>
          <p:cNvCxnSpPr>
            <a:cxnSpLocks/>
            <a:stCxn id="73" idx="2"/>
            <a:endCxn id="74" idx="6"/>
          </p:cNvCxnSpPr>
          <p:nvPr/>
        </p:nvCxnSpPr>
        <p:spPr>
          <a:xfrm flipH="1" flipV="1">
            <a:off x="3813715" y="4430023"/>
            <a:ext cx="3603609" cy="78643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FF7EA54-B294-BB6C-085B-5FD25D7655BE}"/>
              </a:ext>
            </a:extLst>
          </p:cNvPr>
          <p:cNvCxnSpPr>
            <a:cxnSpLocks/>
            <a:stCxn id="72" idx="6"/>
            <a:endCxn id="70" idx="2"/>
          </p:cNvCxnSpPr>
          <p:nvPr/>
        </p:nvCxnSpPr>
        <p:spPr>
          <a:xfrm flipV="1">
            <a:off x="3813715" y="2950693"/>
            <a:ext cx="3603609" cy="779858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911A1A6-6EA0-6D3E-5049-5EF229501CA8}"/>
              </a:ext>
            </a:extLst>
          </p:cNvPr>
          <p:cNvCxnSpPr>
            <a:cxnSpLocks/>
            <a:stCxn id="75" idx="2"/>
            <a:endCxn id="72" idx="6"/>
          </p:cNvCxnSpPr>
          <p:nvPr/>
        </p:nvCxnSpPr>
        <p:spPr>
          <a:xfrm flipH="1">
            <a:off x="3813715" y="3543077"/>
            <a:ext cx="3603610" cy="187474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55E672D-8E7C-D85C-B808-6D291EDA648F}"/>
              </a:ext>
            </a:extLst>
          </p:cNvPr>
          <p:cNvCxnSpPr>
            <a:cxnSpLocks/>
            <a:stCxn id="75" idx="2"/>
            <a:endCxn id="74" idx="6"/>
          </p:cNvCxnSpPr>
          <p:nvPr/>
        </p:nvCxnSpPr>
        <p:spPr>
          <a:xfrm flipH="1">
            <a:off x="3813715" y="3543077"/>
            <a:ext cx="3603610" cy="886946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1D82955-02A8-F511-50C0-42EEADB1CFE6}"/>
              </a:ext>
            </a:extLst>
          </p:cNvPr>
          <p:cNvCxnSpPr>
            <a:cxnSpLocks/>
            <a:stCxn id="73" idx="2"/>
            <a:endCxn id="71" idx="6"/>
          </p:cNvCxnSpPr>
          <p:nvPr/>
        </p:nvCxnSpPr>
        <p:spPr>
          <a:xfrm flipH="1">
            <a:off x="3813715" y="4508666"/>
            <a:ext cx="3603609" cy="640080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">
            <a:extLst>
              <a:ext uri="{FF2B5EF4-FFF2-40B4-BE49-F238E27FC236}">
                <a16:creationId xmlns:a16="http://schemas.microsoft.com/office/drawing/2014/main" id="{027BFA08-ED00-766F-F2DF-1FAD80A77F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8908" y="4123956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accent1"/>
                </a:solidFill>
                <a:latin typeface="+mn-lt"/>
              </a:rPr>
              <a:t>s</a:t>
            </a:r>
          </a:p>
        </p:txBody>
      </p:sp>
      <p:sp>
        <p:nvSpPr>
          <p:cNvPr id="85" name="Oval 8">
            <a:extLst>
              <a:ext uri="{FF2B5EF4-FFF2-40B4-BE49-F238E27FC236}">
                <a16:creationId xmlns:a16="http://schemas.microsoft.com/office/drawing/2014/main" id="{1933B709-7491-477D-2F69-5519714608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85684" y="3630870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accent1"/>
                </a:solidFill>
                <a:latin typeface="+mn-lt"/>
              </a:rPr>
              <a:t>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3E00F8F-CB01-8856-7FF3-DEF9326EF60F}"/>
              </a:ext>
            </a:extLst>
          </p:cNvPr>
          <p:cNvCxnSpPr>
            <a:cxnSpLocks/>
            <a:stCxn id="69" idx="2"/>
            <a:endCxn id="84" idx="6"/>
          </p:cNvCxnSpPr>
          <p:nvPr/>
        </p:nvCxnSpPr>
        <p:spPr>
          <a:xfrm flipH="1">
            <a:off x="2134669" y="3085877"/>
            <a:ext cx="1313285" cy="122095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5D414A4-B8F6-FFDD-DFFD-B392F7736D9E}"/>
              </a:ext>
            </a:extLst>
          </p:cNvPr>
          <p:cNvCxnSpPr>
            <a:cxnSpLocks/>
            <a:stCxn id="72" idx="2"/>
            <a:endCxn id="84" idx="6"/>
          </p:cNvCxnSpPr>
          <p:nvPr/>
        </p:nvCxnSpPr>
        <p:spPr>
          <a:xfrm flipH="1">
            <a:off x="2134669" y="3730551"/>
            <a:ext cx="1313285" cy="576285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2A36961-2943-6EB3-70F2-869E1475EAD9}"/>
              </a:ext>
            </a:extLst>
          </p:cNvPr>
          <p:cNvCxnSpPr>
            <a:cxnSpLocks/>
            <a:stCxn id="74" idx="2"/>
            <a:endCxn id="84" idx="6"/>
          </p:cNvCxnSpPr>
          <p:nvPr/>
        </p:nvCxnSpPr>
        <p:spPr>
          <a:xfrm flipH="1" flipV="1">
            <a:off x="2134669" y="4306836"/>
            <a:ext cx="1313285" cy="123187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700C373-4073-3FD4-CA66-4C08D7FA0E82}"/>
              </a:ext>
            </a:extLst>
          </p:cNvPr>
          <p:cNvCxnSpPr>
            <a:cxnSpLocks/>
            <a:stCxn id="71" idx="2"/>
            <a:endCxn id="84" idx="6"/>
          </p:cNvCxnSpPr>
          <p:nvPr/>
        </p:nvCxnSpPr>
        <p:spPr>
          <a:xfrm flipH="1" flipV="1">
            <a:off x="2134669" y="4306836"/>
            <a:ext cx="1313285" cy="841910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F1BAF56-77F7-8EE5-00AD-CA85D2B6F92B}"/>
              </a:ext>
            </a:extLst>
          </p:cNvPr>
          <p:cNvCxnSpPr>
            <a:cxnSpLocks/>
            <a:stCxn id="85" idx="2"/>
            <a:endCxn id="70" idx="6"/>
          </p:cNvCxnSpPr>
          <p:nvPr/>
        </p:nvCxnSpPr>
        <p:spPr>
          <a:xfrm flipH="1" flipV="1">
            <a:off x="7783085" y="2950693"/>
            <a:ext cx="1502599" cy="863057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D051D14-152C-9B1F-9B92-BD21C8182A3D}"/>
              </a:ext>
            </a:extLst>
          </p:cNvPr>
          <p:cNvCxnSpPr>
            <a:cxnSpLocks/>
            <a:stCxn id="85" idx="2"/>
            <a:endCxn id="75" idx="6"/>
          </p:cNvCxnSpPr>
          <p:nvPr/>
        </p:nvCxnSpPr>
        <p:spPr>
          <a:xfrm flipH="1" flipV="1">
            <a:off x="7783086" y="3543077"/>
            <a:ext cx="1502598" cy="270673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3B5BD6-97B6-DD69-77BF-AE84CD96C871}"/>
              </a:ext>
            </a:extLst>
          </p:cNvPr>
          <p:cNvCxnSpPr>
            <a:cxnSpLocks/>
            <a:stCxn id="85" idx="2"/>
            <a:endCxn id="73" idx="6"/>
          </p:cNvCxnSpPr>
          <p:nvPr/>
        </p:nvCxnSpPr>
        <p:spPr>
          <a:xfrm flipH="1">
            <a:off x="7783085" y="3813750"/>
            <a:ext cx="1502599" cy="694916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0BA9D937-E9F1-59CA-6790-EA4CF1436CE3}"/>
              </a:ext>
            </a:extLst>
          </p:cNvPr>
          <p:cNvSpPr/>
          <p:nvPr/>
        </p:nvSpPr>
        <p:spPr>
          <a:xfrm>
            <a:off x="7257104" y="3257409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2BD8CD5-7C70-61E2-4F8E-1F3FFFA1F0FE}"/>
              </a:ext>
            </a:extLst>
          </p:cNvPr>
          <p:cNvSpPr/>
          <p:nvPr/>
        </p:nvSpPr>
        <p:spPr>
          <a:xfrm>
            <a:off x="7257104" y="4220972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8" name="Oval 22527">
            <a:extLst>
              <a:ext uri="{FF2B5EF4-FFF2-40B4-BE49-F238E27FC236}">
                <a16:creationId xmlns:a16="http://schemas.microsoft.com/office/drawing/2014/main" id="{A8CFF083-A714-223D-22BE-34B25C5D4AE2}"/>
              </a:ext>
            </a:extLst>
          </p:cNvPr>
          <p:cNvSpPr/>
          <p:nvPr/>
        </p:nvSpPr>
        <p:spPr>
          <a:xfrm>
            <a:off x="7257104" y="2615303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Freeform: Shape 22528">
            <a:extLst>
              <a:ext uri="{FF2B5EF4-FFF2-40B4-BE49-F238E27FC236}">
                <a16:creationId xmlns:a16="http://schemas.microsoft.com/office/drawing/2014/main" id="{0DAF7B76-BFD9-558E-6651-D1FDF513DB72}"/>
              </a:ext>
            </a:extLst>
          </p:cNvPr>
          <p:cNvSpPr/>
          <p:nvPr/>
        </p:nvSpPr>
        <p:spPr>
          <a:xfrm>
            <a:off x="1403927" y="2484582"/>
            <a:ext cx="6797964" cy="3500582"/>
          </a:xfrm>
          <a:custGeom>
            <a:avLst/>
            <a:gdLst>
              <a:gd name="connsiteX0" fmla="*/ 0 w 6797964"/>
              <a:gd name="connsiteY0" fmla="*/ 1505527 h 3500582"/>
              <a:gd name="connsiteX1" fmla="*/ 36946 w 6797964"/>
              <a:gd name="connsiteY1" fmla="*/ 2189018 h 3500582"/>
              <a:gd name="connsiteX2" fmla="*/ 1025237 w 6797964"/>
              <a:gd name="connsiteY2" fmla="*/ 3500582 h 3500582"/>
              <a:gd name="connsiteX3" fmla="*/ 5745018 w 6797964"/>
              <a:gd name="connsiteY3" fmla="*/ 2863273 h 3500582"/>
              <a:gd name="connsiteX4" fmla="*/ 6770255 w 6797964"/>
              <a:gd name="connsiteY4" fmla="*/ 2346036 h 3500582"/>
              <a:gd name="connsiteX5" fmla="*/ 6797964 w 6797964"/>
              <a:gd name="connsiteY5" fmla="*/ 18473 h 3500582"/>
              <a:gd name="connsiteX6" fmla="*/ 2272146 w 6797964"/>
              <a:gd name="connsiteY6" fmla="*/ 0 h 3500582"/>
              <a:gd name="connsiteX7" fmla="*/ 0 w 6797964"/>
              <a:gd name="connsiteY7" fmla="*/ 1505527 h 350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7964" h="3500582">
                <a:moveTo>
                  <a:pt x="0" y="1505527"/>
                </a:moveTo>
                <a:lnTo>
                  <a:pt x="36946" y="2189018"/>
                </a:lnTo>
                <a:lnTo>
                  <a:pt x="1025237" y="3500582"/>
                </a:lnTo>
                <a:lnTo>
                  <a:pt x="5745018" y="2863273"/>
                </a:lnTo>
                <a:lnTo>
                  <a:pt x="6770255" y="2346036"/>
                </a:lnTo>
                <a:lnTo>
                  <a:pt x="6797964" y="18473"/>
                </a:lnTo>
                <a:lnTo>
                  <a:pt x="2272146" y="0"/>
                </a:lnTo>
                <a:lnTo>
                  <a:pt x="0" y="1505527"/>
                </a:lnTo>
                <a:close/>
              </a:path>
            </a:pathLst>
          </a:custGeom>
          <a:solidFill>
            <a:srgbClr val="4472C4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432A-01EF-141A-EEDA-F11404B7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B8FB-A722-A0DC-DC2C-C5C7E4255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to see if there are properties of your inputs you assume </a:t>
            </a:r>
          </a:p>
          <a:p>
            <a:pPr lvl="1"/>
            <a:r>
              <a:rPr lang="en-US" dirty="0"/>
              <a:t>Will your graph always be a tree?</a:t>
            </a:r>
          </a:p>
          <a:p>
            <a:pPr lvl="1"/>
            <a:r>
              <a:rPr lang="en-US" dirty="0"/>
              <a:t>Will it always be bipartite?</a:t>
            </a:r>
          </a:p>
          <a:p>
            <a:pPr lvl="1"/>
            <a:r>
              <a:rPr lang="en-US" dirty="0"/>
              <a:t>Do you know the maximum degree of each node?</a:t>
            </a:r>
          </a:p>
          <a:p>
            <a:pPr lvl="1"/>
            <a:r>
              <a:rPr lang="en-US" dirty="0"/>
              <a:t>Will it be a DAG?</a:t>
            </a:r>
          </a:p>
          <a:p>
            <a:pPr lvl="1"/>
            <a:r>
              <a:rPr lang="en-US" dirty="0"/>
              <a:t>Any of these may enable you to write an efficient algorithm to solve the problem for the specific instances you may see</a:t>
            </a:r>
          </a:p>
          <a:p>
            <a:r>
              <a:rPr lang="en-US" dirty="0"/>
              <a:t>Check to see if there are properties of your inputs that you can add in</a:t>
            </a:r>
          </a:p>
          <a:p>
            <a:pPr lvl="1"/>
            <a:r>
              <a:rPr lang="en-US" dirty="0"/>
              <a:t>Can you narrow the scope of your application or make other design decisions so that you can assume something above?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2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78744-E336-F619-97BE-9C33F539A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295E65C2-FBDE-2CD3-B2F4-8DEBE3A2F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What to do if the  problem you want to solve is NP-hard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8" name="Rectangle 3">
                <a:extLst>
                  <a:ext uri="{FF2B5EF4-FFF2-40B4-BE49-F238E27FC236}">
                    <a16:creationId xmlns:a16="http://schemas.microsoft.com/office/drawing/2014/main" id="{6F831B2F-B92C-3915-D8A9-2A2BD3D3C0E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600262"/>
                <a:ext cx="11056250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800" dirty="0"/>
                  <a:t>2</a:t>
                </a:r>
                <a:r>
                  <a:rPr lang="en-US" altLang="en-US" sz="2800" baseline="30000" dirty="0"/>
                  <a:t>nd</a:t>
                </a:r>
                <a:r>
                  <a:rPr lang="en-US" altLang="en-US" sz="2800" dirty="0"/>
                  <a:t> thing to try if your problem is a minimization or maximization problem</a:t>
                </a:r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r>
                  <a:rPr lang="en-US" altLang="en-US" sz="2800" dirty="0"/>
                  <a:t>Try to find a polynomial-time worst-case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approximation algorithm</a:t>
                </a:r>
              </a:p>
              <a:p>
                <a:pPr marL="457200" lvl="1" indent="0">
                  <a:buNone/>
                </a:pPr>
                <a:endParaRPr lang="en-US" altLang="en-US" sz="90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altLang="en-US" dirty="0"/>
                  <a:t>For a minimization problem </a:t>
                </a:r>
              </a:p>
              <a:p>
                <a:pPr lvl="2"/>
                <a:r>
                  <a:rPr lang="en-US" altLang="en-US" dirty="0"/>
                  <a:t>Find a solution with value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altLang="en-US" dirty="0"/>
                  <a:t> times the optimum</a:t>
                </a:r>
              </a:p>
              <a:p>
                <a:pPr lvl="2"/>
                <a:endParaRPr lang="en-US" altLang="en-US" sz="1200" dirty="0"/>
              </a:p>
              <a:p>
                <a:pPr lvl="1"/>
                <a:r>
                  <a:rPr lang="en-US" altLang="en-US" dirty="0"/>
                  <a:t>For a maximization problem</a:t>
                </a:r>
              </a:p>
              <a:p>
                <a:pPr lvl="2"/>
                <a:r>
                  <a:rPr lang="en-US" altLang="en-US" dirty="0"/>
                  <a:t>Find a solution with value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altLang="en-US" dirty="0"/>
                  <a:t> times the optimum</a:t>
                </a:r>
              </a:p>
              <a:p>
                <a:endParaRPr lang="en-US" altLang="en-US" sz="1800" dirty="0"/>
              </a:p>
              <a:p>
                <a:pPr marL="0" indent="0">
                  <a:buNone/>
                </a:pPr>
                <a:r>
                  <a:rPr lang="en-US" altLang="en-US" sz="2800" dirty="0"/>
                  <a:t>Want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altLang="en-US" sz="2800" dirty="0"/>
                  <a:t> to be as close to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800" dirty="0"/>
                  <a:t> as possible.</a:t>
                </a:r>
              </a:p>
              <a:p>
                <a:pPr lvl="1"/>
                <a:endParaRPr lang="en-US" altLang="en-US" sz="2400" dirty="0"/>
              </a:p>
              <a:p>
                <a:pPr lvl="1"/>
                <a:endParaRPr lang="en-US" altLang="en-US" sz="2400" dirty="0"/>
              </a:p>
            </p:txBody>
          </p:sp>
        </mc:Choice>
        <mc:Fallback>
          <p:sp>
            <p:nvSpPr>
              <p:cNvPr id="6148" name="Rectangle 3">
                <a:extLst>
                  <a:ext uri="{FF2B5EF4-FFF2-40B4-BE49-F238E27FC236}">
                    <a16:creationId xmlns:a16="http://schemas.microsoft.com/office/drawing/2014/main" id="{6F831B2F-B92C-3915-D8A9-2A2BD3D3C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600262"/>
                <a:ext cx="11056250" cy="5200045"/>
              </a:xfrm>
              <a:blipFill>
                <a:blip r:embed="rId3"/>
                <a:stretch>
                  <a:fillRect l="-1103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03499B2-3D6C-F6CB-9FAA-017BC46A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82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342B-491B-98A1-CFF1-E633F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5"/>
            <a:ext cx="10827327" cy="1325563"/>
          </a:xfrm>
        </p:spPr>
        <p:txBody>
          <a:bodyPr/>
          <a:lstStyle/>
          <a:p>
            <a:r>
              <a:rPr lang="en-US" dirty="0"/>
              <a:t>Approximation Algorithm for Min Vertex Cover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2882D6-5F62-4396-1FA2-407F57CEE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710" y="1797916"/>
                <a:ext cx="6283035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𝑢𝑛𝑐𝑜𝑣𝑒𝑟𝑒𝑑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While(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𝑢𝑛𝑐𝑜𝑣𝑒𝑟𝑒𝑑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/>
                  <a:t>){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b="1" dirty="0">
                    <a:solidFill>
                      <a:srgbClr val="4472C4"/>
                    </a:solidFill>
                  </a:rPr>
                  <a:t>consider</a:t>
                </a:r>
                <a:r>
                  <a:rPr lang="en-US" dirty="0"/>
                  <a:t>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𝑢𝑛𝑐𝑜𝑣𝑒𝑟𝑒𝑑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remove any edge connected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𝑢𝑛𝑐𝑜𝑣𝑒𝑟𝑒𝑑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2882D6-5F62-4396-1FA2-407F57CEE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10" y="1797916"/>
                <a:ext cx="6283035" cy="4351338"/>
              </a:xfrm>
              <a:blipFill>
                <a:blip r:embed="rId2"/>
                <a:stretch>
                  <a:fillRect l="-1940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ED01512-8A39-33E4-12AF-79BF1EE732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5382" y="1797915"/>
                <a:ext cx="5691907" cy="46949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Final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guaranteed to be a vertex cover, because edges could only be removed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𝑢𝑛𝑐𝑜𝑣𝑒𝑟𝑒𝑑</m:t>
                    </m:r>
                  </m:oMath>
                </a14:m>
                <a:r>
                  <a:rPr lang="en-US" dirty="0"/>
                  <a:t> when they were covered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sz="2800" dirty="0"/>
                  <a:t> At most a factor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800" dirty="0"/>
                  <a:t> larger than the optimal vertex-cover size. </a:t>
                </a:r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800" dirty="0"/>
                  <a:t> Edges “</a:t>
                </a:r>
                <a:r>
                  <a:rPr lang="en-US" altLang="en-US" sz="2800" dirty="0">
                    <a:solidFill>
                      <a:srgbClr val="4472C4"/>
                    </a:solidFill>
                  </a:rPr>
                  <a:t>considered</a:t>
                </a:r>
                <a:r>
                  <a:rPr lang="en-US" altLang="en-US" sz="2800" dirty="0"/>
                  <a:t>” don’t share any vertices. For any alternative vertex-cover, it must choose at least one of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dirty="0"/>
                  <a:t>to cover that “</a:t>
                </a:r>
                <a:r>
                  <a:rPr lang="en-US" altLang="en-US" dirty="0">
                    <a:solidFill>
                      <a:srgbClr val="4472C4"/>
                    </a:solidFill>
                  </a:rPr>
                  <a:t>considered</a:t>
                </a:r>
                <a:r>
                  <a:rPr lang="en-US" altLang="en-US" dirty="0"/>
                  <a:t>” edge. This means we didn’t do worse that twice as many</a:t>
                </a:r>
                <a:r>
                  <a:rPr lang="en-US" altLang="en-US" sz="2800" dirty="0"/>
                  <a:t> edges as necessary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ED01512-8A39-33E4-12AF-79BF1EE73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382" y="1797915"/>
                <a:ext cx="5691907" cy="4694959"/>
              </a:xfrm>
              <a:prstGeom prst="rect">
                <a:avLst/>
              </a:prstGeom>
              <a:blipFill>
                <a:blip r:embed="rId3"/>
                <a:stretch>
                  <a:fillRect l="-1927" t="-2597" r="-2463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87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Travelling-Salesperson Problem (TSP)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97065"/>
                <a:ext cx="10891157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  <a:ea typeface="+mj-ea"/>
                    <a:cs typeface="Calibri" panose="020F0502020204030204" pitchFamily="34" charset="0"/>
                  </a:rPr>
                  <a:t>Travelling-Salesperson Problem (TSP): 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695082"/>
                    </a:solidFill>
                    <a:ea typeface="+mj-ea"/>
                    <a:cs typeface="Calibri" panose="020F0502020204030204" pitchFamily="34" charset="0"/>
                  </a:rPr>
                  <a:t>    </a:t>
                </a:r>
                <a:r>
                  <a:rPr lang="en-US" sz="24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sz="2400" dirty="0"/>
                  <a:t> a set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/>
                  <a:t> 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and distance function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 that gives distance 	  	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between each pair of cities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Find the shortest tour that visits </a:t>
                </a:r>
                <a:r>
                  <a:rPr lang="en-US" sz="2400" dirty="0">
                    <a:solidFill>
                      <a:prstClr val="black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cities</a:t>
                </a:r>
                <a:r>
                  <a:rPr lang="en-US" sz="2400" dirty="0"/>
                  <a:t>.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695082"/>
                    </a:solidFill>
                  </a:rPr>
                  <a:t>MetricTSP</a:t>
                </a:r>
                <a:r>
                  <a:rPr lang="en-US" sz="2400" b="1" dirty="0">
                    <a:solidFill>
                      <a:srgbClr val="695082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     The distance function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satisfies the triangle inequality:</a:t>
                </a:r>
                <a:endParaRPr lang="en-US" sz="2400" b="1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400" dirty="0"/>
                  <a:t>     Proper tour: visit each city exactly once.</a:t>
                </a:r>
                <a:endParaRPr lang="en-US" sz="1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97065"/>
                <a:ext cx="10891157" cy="5200045"/>
              </a:xfrm>
              <a:blipFill>
                <a:blip r:embed="rId2"/>
                <a:stretch>
                  <a:fillRect l="-111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24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Minimum Spanning Tree Approximation: Factor of 2</a:t>
            </a:r>
          </a:p>
        </p:txBody>
      </p:sp>
      <p:grpSp>
        <p:nvGrpSpPr>
          <p:cNvPr id="10244" name="Group 30"/>
          <p:cNvGrpSpPr>
            <a:grpSpLocks/>
          </p:cNvGrpSpPr>
          <p:nvPr/>
        </p:nvGrpSpPr>
        <p:grpSpPr bwMode="auto">
          <a:xfrm>
            <a:off x="1796299" y="1643372"/>
            <a:ext cx="4779962" cy="3500438"/>
            <a:chOff x="1583" y="1154"/>
            <a:chExt cx="3011" cy="2205"/>
          </a:xfrm>
        </p:grpSpPr>
        <p:sp>
          <p:nvSpPr>
            <p:cNvPr id="10264" name="Oval 3"/>
            <p:cNvSpPr>
              <a:spLocks noChangeArrowheads="1"/>
            </p:cNvSpPr>
            <p:nvPr/>
          </p:nvSpPr>
          <p:spPr bwMode="auto">
            <a:xfrm rot="-63699">
              <a:off x="3947" y="1562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5" name="Line 4"/>
            <p:cNvSpPr>
              <a:spLocks noChangeShapeType="1"/>
            </p:cNvSpPr>
            <p:nvPr/>
          </p:nvSpPr>
          <p:spPr bwMode="auto">
            <a:xfrm rot="21536301" flipH="1">
              <a:off x="2817" y="1223"/>
              <a:ext cx="347" cy="21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Line 5"/>
            <p:cNvSpPr>
              <a:spLocks noChangeShapeType="1"/>
            </p:cNvSpPr>
            <p:nvPr/>
          </p:nvSpPr>
          <p:spPr bwMode="auto">
            <a:xfrm rot="21536301" flipH="1">
              <a:off x="2399" y="1556"/>
              <a:ext cx="231" cy="18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6"/>
            <p:cNvSpPr>
              <a:spLocks noChangeShapeType="1"/>
            </p:cNvSpPr>
            <p:nvPr/>
          </p:nvSpPr>
          <p:spPr bwMode="auto">
            <a:xfrm rot="-63699">
              <a:off x="2293" y="1919"/>
              <a:ext cx="0" cy="36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Line 7"/>
            <p:cNvSpPr>
              <a:spLocks noChangeShapeType="1"/>
            </p:cNvSpPr>
            <p:nvPr/>
          </p:nvSpPr>
          <p:spPr bwMode="auto">
            <a:xfrm rot="21536301" flipH="1">
              <a:off x="1692" y="2899"/>
              <a:ext cx="347" cy="7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Line 8"/>
            <p:cNvSpPr>
              <a:spLocks noChangeShapeType="1"/>
            </p:cNvSpPr>
            <p:nvPr/>
          </p:nvSpPr>
          <p:spPr bwMode="auto">
            <a:xfrm rot="-63699">
              <a:off x="1659" y="3153"/>
              <a:ext cx="155" cy="144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Line 9"/>
            <p:cNvSpPr>
              <a:spLocks noChangeShapeType="1"/>
            </p:cNvSpPr>
            <p:nvPr/>
          </p:nvSpPr>
          <p:spPr bwMode="auto">
            <a:xfrm rot="-63699">
              <a:off x="2433" y="2336"/>
              <a:ext cx="411" cy="6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Line 10"/>
            <p:cNvSpPr>
              <a:spLocks noChangeShapeType="1"/>
            </p:cNvSpPr>
            <p:nvPr/>
          </p:nvSpPr>
          <p:spPr bwMode="auto">
            <a:xfrm rot="-63699">
              <a:off x="2958" y="2520"/>
              <a:ext cx="0" cy="21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Line 11"/>
            <p:cNvSpPr>
              <a:spLocks noChangeShapeType="1"/>
            </p:cNvSpPr>
            <p:nvPr/>
          </p:nvSpPr>
          <p:spPr bwMode="auto">
            <a:xfrm rot="-63699">
              <a:off x="3319" y="1177"/>
              <a:ext cx="578" cy="36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Line 12"/>
            <p:cNvSpPr>
              <a:spLocks noChangeShapeType="1"/>
            </p:cNvSpPr>
            <p:nvPr/>
          </p:nvSpPr>
          <p:spPr bwMode="auto">
            <a:xfrm rot="-63699">
              <a:off x="4022" y="1709"/>
              <a:ext cx="0" cy="25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Line 13"/>
            <p:cNvSpPr>
              <a:spLocks noChangeShapeType="1"/>
            </p:cNvSpPr>
            <p:nvPr/>
          </p:nvSpPr>
          <p:spPr bwMode="auto">
            <a:xfrm rot="-63699">
              <a:off x="4104" y="2065"/>
              <a:ext cx="343" cy="12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Line 14"/>
            <p:cNvSpPr>
              <a:spLocks noChangeShapeType="1"/>
            </p:cNvSpPr>
            <p:nvPr/>
          </p:nvSpPr>
          <p:spPr bwMode="auto">
            <a:xfrm rot="-63699">
              <a:off x="4534" y="2313"/>
              <a:ext cx="0" cy="18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Line 15"/>
            <p:cNvSpPr>
              <a:spLocks noChangeShapeType="1"/>
            </p:cNvSpPr>
            <p:nvPr/>
          </p:nvSpPr>
          <p:spPr bwMode="auto">
            <a:xfrm rot="21536301" flipV="1">
              <a:off x="2139" y="2419"/>
              <a:ext cx="142" cy="39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7" name="Oval 16"/>
            <p:cNvSpPr>
              <a:spLocks noChangeArrowheads="1"/>
            </p:cNvSpPr>
            <p:nvPr/>
          </p:nvSpPr>
          <p:spPr bwMode="auto">
            <a:xfrm rot="-63699">
              <a:off x="3191" y="115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8" name="Oval 17"/>
            <p:cNvSpPr>
              <a:spLocks noChangeArrowheads="1"/>
            </p:cNvSpPr>
            <p:nvPr/>
          </p:nvSpPr>
          <p:spPr bwMode="auto">
            <a:xfrm rot="-63699">
              <a:off x="2285" y="178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9" name="Oval 18"/>
            <p:cNvSpPr>
              <a:spLocks noChangeArrowheads="1"/>
            </p:cNvSpPr>
            <p:nvPr/>
          </p:nvSpPr>
          <p:spPr bwMode="auto">
            <a:xfrm rot="-63699">
              <a:off x="4001" y="199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0" name="Oval 19"/>
            <p:cNvSpPr>
              <a:spLocks noChangeArrowheads="1"/>
            </p:cNvSpPr>
            <p:nvPr/>
          </p:nvSpPr>
          <p:spPr bwMode="auto">
            <a:xfrm rot="-63699">
              <a:off x="4469" y="217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1" name="Oval 20"/>
            <p:cNvSpPr>
              <a:spLocks noChangeArrowheads="1"/>
            </p:cNvSpPr>
            <p:nvPr/>
          </p:nvSpPr>
          <p:spPr bwMode="auto">
            <a:xfrm rot="-63699">
              <a:off x="2675" y="145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2" name="Oval 21"/>
            <p:cNvSpPr>
              <a:spLocks noChangeArrowheads="1"/>
            </p:cNvSpPr>
            <p:nvPr/>
          </p:nvSpPr>
          <p:spPr bwMode="auto">
            <a:xfrm rot="-63699">
              <a:off x="4505" y="250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3" name="Oval 22"/>
            <p:cNvSpPr>
              <a:spLocks noChangeArrowheads="1"/>
            </p:cNvSpPr>
            <p:nvPr/>
          </p:nvSpPr>
          <p:spPr bwMode="auto">
            <a:xfrm rot="-63699">
              <a:off x="2927" y="2750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4" name="Oval 23"/>
            <p:cNvSpPr>
              <a:spLocks noChangeArrowheads="1"/>
            </p:cNvSpPr>
            <p:nvPr/>
          </p:nvSpPr>
          <p:spPr bwMode="auto">
            <a:xfrm rot="-63699">
              <a:off x="2885" y="2378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5" name="Oval 24"/>
            <p:cNvSpPr>
              <a:spLocks noChangeArrowheads="1"/>
            </p:cNvSpPr>
            <p:nvPr/>
          </p:nvSpPr>
          <p:spPr bwMode="auto">
            <a:xfrm rot="-63699">
              <a:off x="1583" y="301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6" name="Oval 25"/>
            <p:cNvSpPr>
              <a:spLocks noChangeArrowheads="1"/>
            </p:cNvSpPr>
            <p:nvPr/>
          </p:nvSpPr>
          <p:spPr bwMode="auto">
            <a:xfrm rot="-63699">
              <a:off x="1835" y="328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7" name="Oval 26"/>
            <p:cNvSpPr>
              <a:spLocks noChangeArrowheads="1"/>
            </p:cNvSpPr>
            <p:nvPr/>
          </p:nvSpPr>
          <p:spPr bwMode="auto">
            <a:xfrm rot="-63699">
              <a:off x="2063" y="2846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8" name="Oval 27"/>
            <p:cNvSpPr>
              <a:spLocks noChangeArrowheads="1"/>
            </p:cNvSpPr>
            <p:nvPr/>
          </p:nvSpPr>
          <p:spPr bwMode="auto">
            <a:xfrm rot="-63699">
              <a:off x="2279" y="2300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9" name="Oval 28"/>
            <p:cNvSpPr>
              <a:spLocks noChangeArrowheads="1"/>
            </p:cNvSpPr>
            <p:nvPr/>
          </p:nvSpPr>
          <p:spPr bwMode="auto">
            <a:xfrm rot="-63699">
              <a:off x="1811" y="1556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0" name="Line 29"/>
            <p:cNvSpPr>
              <a:spLocks noChangeShapeType="1"/>
            </p:cNvSpPr>
            <p:nvPr/>
          </p:nvSpPr>
          <p:spPr bwMode="auto">
            <a:xfrm rot="-63699" flipH="1" flipV="1">
              <a:off x="1909" y="1631"/>
              <a:ext cx="344" cy="17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Slide Number Placeholder 1">
            <a:extLst>
              <a:ext uri="{FF2B5EF4-FFF2-40B4-BE49-F238E27FC236}">
                <a16:creationId xmlns:a16="http://schemas.microsoft.com/office/drawing/2014/main" id="{0EEDA476-52EE-477E-B03D-77086C06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6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TSP: Minimum Spanning Tree Factor 2 Approximation</a:t>
            </a:r>
          </a:p>
        </p:txBody>
      </p:sp>
      <p:grpSp>
        <p:nvGrpSpPr>
          <p:cNvPr id="10244" name="Group 30"/>
          <p:cNvGrpSpPr>
            <a:grpSpLocks/>
          </p:cNvGrpSpPr>
          <p:nvPr/>
        </p:nvGrpSpPr>
        <p:grpSpPr bwMode="auto">
          <a:xfrm>
            <a:off x="1796299" y="1938936"/>
            <a:ext cx="4779962" cy="3500438"/>
            <a:chOff x="1583" y="1154"/>
            <a:chExt cx="3011" cy="2205"/>
          </a:xfrm>
        </p:grpSpPr>
        <p:sp>
          <p:nvSpPr>
            <p:cNvPr id="10264" name="Oval 3"/>
            <p:cNvSpPr>
              <a:spLocks noChangeArrowheads="1"/>
            </p:cNvSpPr>
            <p:nvPr/>
          </p:nvSpPr>
          <p:spPr bwMode="auto">
            <a:xfrm rot="-63699">
              <a:off x="3947" y="1562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5" name="Line 4"/>
            <p:cNvSpPr>
              <a:spLocks noChangeShapeType="1"/>
            </p:cNvSpPr>
            <p:nvPr/>
          </p:nvSpPr>
          <p:spPr bwMode="auto">
            <a:xfrm rot="21536301" flipH="1">
              <a:off x="2817" y="1223"/>
              <a:ext cx="347" cy="21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Line 5"/>
            <p:cNvSpPr>
              <a:spLocks noChangeShapeType="1"/>
            </p:cNvSpPr>
            <p:nvPr/>
          </p:nvSpPr>
          <p:spPr bwMode="auto">
            <a:xfrm rot="21536301" flipH="1">
              <a:off x="2399" y="1556"/>
              <a:ext cx="231" cy="18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6"/>
            <p:cNvSpPr>
              <a:spLocks noChangeShapeType="1"/>
            </p:cNvSpPr>
            <p:nvPr/>
          </p:nvSpPr>
          <p:spPr bwMode="auto">
            <a:xfrm rot="-63699">
              <a:off x="2293" y="1919"/>
              <a:ext cx="0" cy="36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Line 7"/>
            <p:cNvSpPr>
              <a:spLocks noChangeShapeType="1"/>
            </p:cNvSpPr>
            <p:nvPr/>
          </p:nvSpPr>
          <p:spPr bwMode="auto">
            <a:xfrm rot="21536301" flipH="1">
              <a:off x="1692" y="2899"/>
              <a:ext cx="347" cy="7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Line 8"/>
            <p:cNvSpPr>
              <a:spLocks noChangeShapeType="1"/>
            </p:cNvSpPr>
            <p:nvPr/>
          </p:nvSpPr>
          <p:spPr bwMode="auto">
            <a:xfrm rot="-63699">
              <a:off x="1659" y="3153"/>
              <a:ext cx="155" cy="144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Line 9"/>
            <p:cNvSpPr>
              <a:spLocks noChangeShapeType="1"/>
            </p:cNvSpPr>
            <p:nvPr/>
          </p:nvSpPr>
          <p:spPr bwMode="auto">
            <a:xfrm rot="-63699">
              <a:off x="2433" y="2336"/>
              <a:ext cx="411" cy="6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Line 10"/>
            <p:cNvSpPr>
              <a:spLocks noChangeShapeType="1"/>
            </p:cNvSpPr>
            <p:nvPr/>
          </p:nvSpPr>
          <p:spPr bwMode="auto">
            <a:xfrm rot="-63699">
              <a:off x="2958" y="2520"/>
              <a:ext cx="0" cy="21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Line 11"/>
            <p:cNvSpPr>
              <a:spLocks noChangeShapeType="1"/>
            </p:cNvSpPr>
            <p:nvPr/>
          </p:nvSpPr>
          <p:spPr bwMode="auto">
            <a:xfrm rot="-63699">
              <a:off x="3319" y="1177"/>
              <a:ext cx="578" cy="36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Line 12"/>
            <p:cNvSpPr>
              <a:spLocks noChangeShapeType="1"/>
            </p:cNvSpPr>
            <p:nvPr/>
          </p:nvSpPr>
          <p:spPr bwMode="auto">
            <a:xfrm rot="-63699">
              <a:off x="4022" y="1709"/>
              <a:ext cx="0" cy="25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Line 13"/>
            <p:cNvSpPr>
              <a:spLocks noChangeShapeType="1"/>
            </p:cNvSpPr>
            <p:nvPr/>
          </p:nvSpPr>
          <p:spPr bwMode="auto">
            <a:xfrm rot="-63699">
              <a:off x="4104" y="2065"/>
              <a:ext cx="343" cy="12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Line 14"/>
            <p:cNvSpPr>
              <a:spLocks noChangeShapeType="1"/>
            </p:cNvSpPr>
            <p:nvPr/>
          </p:nvSpPr>
          <p:spPr bwMode="auto">
            <a:xfrm rot="-63699">
              <a:off x="4534" y="2313"/>
              <a:ext cx="0" cy="18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Line 15"/>
            <p:cNvSpPr>
              <a:spLocks noChangeShapeType="1"/>
            </p:cNvSpPr>
            <p:nvPr/>
          </p:nvSpPr>
          <p:spPr bwMode="auto">
            <a:xfrm rot="21536301" flipV="1">
              <a:off x="2139" y="2419"/>
              <a:ext cx="142" cy="39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7" name="Oval 16"/>
            <p:cNvSpPr>
              <a:spLocks noChangeArrowheads="1"/>
            </p:cNvSpPr>
            <p:nvPr/>
          </p:nvSpPr>
          <p:spPr bwMode="auto">
            <a:xfrm rot="-63699">
              <a:off x="3191" y="115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8" name="Oval 17"/>
            <p:cNvSpPr>
              <a:spLocks noChangeArrowheads="1"/>
            </p:cNvSpPr>
            <p:nvPr/>
          </p:nvSpPr>
          <p:spPr bwMode="auto">
            <a:xfrm rot="-63699">
              <a:off x="2285" y="178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9" name="Oval 18"/>
            <p:cNvSpPr>
              <a:spLocks noChangeArrowheads="1"/>
            </p:cNvSpPr>
            <p:nvPr/>
          </p:nvSpPr>
          <p:spPr bwMode="auto">
            <a:xfrm rot="-63699">
              <a:off x="4001" y="199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0" name="Oval 19"/>
            <p:cNvSpPr>
              <a:spLocks noChangeArrowheads="1"/>
            </p:cNvSpPr>
            <p:nvPr/>
          </p:nvSpPr>
          <p:spPr bwMode="auto">
            <a:xfrm rot="-63699">
              <a:off x="4469" y="217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1" name="Oval 20"/>
            <p:cNvSpPr>
              <a:spLocks noChangeArrowheads="1"/>
            </p:cNvSpPr>
            <p:nvPr/>
          </p:nvSpPr>
          <p:spPr bwMode="auto">
            <a:xfrm rot="-63699">
              <a:off x="2675" y="145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2" name="Oval 21"/>
            <p:cNvSpPr>
              <a:spLocks noChangeArrowheads="1"/>
            </p:cNvSpPr>
            <p:nvPr/>
          </p:nvSpPr>
          <p:spPr bwMode="auto">
            <a:xfrm rot="-63699">
              <a:off x="4505" y="250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3" name="Oval 22"/>
            <p:cNvSpPr>
              <a:spLocks noChangeArrowheads="1"/>
            </p:cNvSpPr>
            <p:nvPr/>
          </p:nvSpPr>
          <p:spPr bwMode="auto">
            <a:xfrm rot="-63699">
              <a:off x="2927" y="2750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4" name="Oval 23"/>
            <p:cNvSpPr>
              <a:spLocks noChangeArrowheads="1"/>
            </p:cNvSpPr>
            <p:nvPr/>
          </p:nvSpPr>
          <p:spPr bwMode="auto">
            <a:xfrm rot="-63699">
              <a:off x="2885" y="2378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5" name="Oval 24"/>
            <p:cNvSpPr>
              <a:spLocks noChangeArrowheads="1"/>
            </p:cNvSpPr>
            <p:nvPr/>
          </p:nvSpPr>
          <p:spPr bwMode="auto">
            <a:xfrm rot="-63699">
              <a:off x="1583" y="301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6" name="Oval 25"/>
            <p:cNvSpPr>
              <a:spLocks noChangeArrowheads="1"/>
            </p:cNvSpPr>
            <p:nvPr/>
          </p:nvSpPr>
          <p:spPr bwMode="auto">
            <a:xfrm rot="-63699">
              <a:off x="1835" y="328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7" name="Oval 26"/>
            <p:cNvSpPr>
              <a:spLocks noChangeArrowheads="1"/>
            </p:cNvSpPr>
            <p:nvPr/>
          </p:nvSpPr>
          <p:spPr bwMode="auto">
            <a:xfrm rot="-63699">
              <a:off x="2063" y="2846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8" name="Oval 27"/>
            <p:cNvSpPr>
              <a:spLocks noChangeArrowheads="1"/>
            </p:cNvSpPr>
            <p:nvPr/>
          </p:nvSpPr>
          <p:spPr bwMode="auto">
            <a:xfrm rot="-63699">
              <a:off x="2279" y="2300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9" name="Oval 28"/>
            <p:cNvSpPr>
              <a:spLocks noChangeArrowheads="1"/>
            </p:cNvSpPr>
            <p:nvPr/>
          </p:nvSpPr>
          <p:spPr bwMode="auto">
            <a:xfrm rot="-63699">
              <a:off x="1811" y="1556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0" name="Line 29"/>
            <p:cNvSpPr>
              <a:spLocks noChangeShapeType="1"/>
            </p:cNvSpPr>
            <p:nvPr/>
          </p:nvSpPr>
          <p:spPr bwMode="auto">
            <a:xfrm rot="-63699" flipH="1" flipV="1">
              <a:off x="1909" y="1631"/>
              <a:ext cx="344" cy="17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5" name="Line 33"/>
          <p:cNvSpPr>
            <a:spLocks noChangeShapeType="1"/>
          </p:cNvSpPr>
          <p:nvPr/>
        </p:nvSpPr>
        <p:spPr bwMode="auto">
          <a:xfrm rot="21536301" flipH="1">
            <a:off x="3802899" y="2134199"/>
            <a:ext cx="550862" cy="342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34"/>
          <p:cNvSpPr>
            <a:spLocks noChangeShapeType="1"/>
          </p:cNvSpPr>
          <p:nvPr/>
        </p:nvSpPr>
        <p:spPr bwMode="auto">
          <a:xfrm rot="21536301" flipH="1">
            <a:off x="3177424" y="2634261"/>
            <a:ext cx="366712" cy="285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35"/>
          <p:cNvSpPr>
            <a:spLocks noChangeShapeType="1"/>
          </p:cNvSpPr>
          <p:nvPr/>
        </p:nvSpPr>
        <p:spPr bwMode="auto">
          <a:xfrm rot="-63699">
            <a:off x="3009149" y="3210524"/>
            <a:ext cx="0" cy="571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36"/>
          <p:cNvSpPr>
            <a:spLocks noChangeShapeType="1"/>
          </p:cNvSpPr>
          <p:nvPr/>
        </p:nvSpPr>
        <p:spPr bwMode="auto">
          <a:xfrm rot="21536301" flipH="1">
            <a:off x="2016962" y="4813899"/>
            <a:ext cx="550863" cy="114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37"/>
          <p:cNvSpPr>
            <a:spLocks noChangeShapeType="1"/>
          </p:cNvSpPr>
          <p:nvPr/>
        </p:nvSpPr>
        <p:spPr bwMode="auto">
          <a:xfrm rot="-63699">
            <a:off x="2031249" y="5074249"/>
            <a:ext cx="246062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38"/>
          <p:cNvSpPr>
            <a:spLocks noChangeShapeType="1"/>
          </p:cNvSpPr>
          <p:nvPr/>
        </p:nvSpPr>
        <p:spPr bwMode="auto">
          <a:xfrm rot="-63699">
            <a:off x="3117099" y="3891561"/>
            <a:ext cx="652462" cy="968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39"/>
          <p:cNvSpPr>
            <a:spLocks noChangeShapeType="1"/>
          </p:cNvSpPr>
          <p:nvPr/>
        </p:nvSpPr>
        <p:spPr bwMode="auto">
          <a:xfrm rot="-63699">
            <a:off x="3874336" y="4088411"/>
            <a:ext cx="0" cy="342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40"/>
          <p:cNvSpPr>
            <a:spLocks noChangeShapeType="1"/>
          </p:cNvSpPr>
          <p:nvPr/>
        </p:nvSpPr>
        <p:spPr bwMode="auto">
          <a:xfrm rot="-63699">
            <a:off x="4542675" y="2089749"/>
            <a:ext cx="917575" cy="571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41"/>
          <p:cNvSpPr>
            <a:spLocks noChangeShapeType="1"/>
          </p:cNvSpPr>
          <p:nvPr/>
        </p:nvSpPr>
        <p:spPr bwMode="auto">
          <a:xfrm rot="-63699">
            <a:off x="5601536" y="2829524"/>
            <a:ext cx="0" cy="4000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42"/>
          <p:cNvSpPr>
            <a:spLocks noChangeShapeType="1"/>
          </p:cNvSpPr>
          <p:nvPr/>
        </p:nvSpPr>
        <p:spPr bwMode="auto">
          <a:xfrm rot="-63699">
            <a:off x="5760287" y="3480399"/>
            <a:ext cx="544513" cy="190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43"/>
          <p:cNvSpPr>
            <a:spLocks noChangeShapeType="1"/>
          </p:cNvSpPr>
          <p:nvPr/>
        </p:nvSpPr>
        <p:spPr bwMode="auto">
          <a:xfrm rot="-63699">
            <a:off x="6414336" y="3816949"/>
            <a:ext cx="0" cy="285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Line 44"/>
          <p:cNvSpPr>
            <a:spLocks noChangeShapeType="1"/>
          </p:cNvSpPr>
          <p:nvPr/>
        </p:nvSpPr>
        <p:spPr bwMode="auto">
          <a:xfrm rot="21536301" flipV="1">
            <a:off x="2764675" y="4004274"/>
            <a:ext cx="225425" cy="622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58"/>
          <p:cNvSpPr>
            <a:spLocks noChangeShapeType="1"/>
          </p:cNvSpPr>
          <p:nvPr/>
        </p:nvSpPr>
        <p:spPr bwMode="auto">
          <a:xfrm rot="-63699" flipH="1" flipV="1">
            <a:off x="2285249" y="2791425"/>
            <a:ext cx="546100" cy="26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Freeform 61"/>
          <p:cNvSpPr>
            <a:spLocks/>
          </p:cNvSpPr>
          <p:nvPr/>
        </p:nvSpPr>
        <p:spPr bwMode="auto">
          <a:xfrm>
            <a:off x="2661421" y="2478920"/>
            <a:ext cx="551008" cy="369332"/>
          </a:xfrm>
          <a:custGeom>
            <a:avLst/>
            <a:gdLst>
              <a:gd name="T0" fmla="*/ 861893438 w 342"/>
              <a:gd name="T1" fmla="*/ 0 h 157"/>
              <a:gd name="T2" fmla="*/ 498990938 w 342"/>
              <a:gd name="T3" fmla="*/ 362903228 h 157"/>
              <a:gd name="T4" fmla="*/ 0 w 342"/>
              <a:gd name="T5" fmla="*/ 196572582 h 1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2" h="157">
                <a:moveTo>
                  <a:pt x="342" y="0"/>
                </a:moveTo>
                <a:cubicBezTo>
                  <a:pt x="298" y="65"/>
                  <a:pt x="255" y="131"/>
                  <a:pt x="198" y="144"/>
                </a:cubicBezTo>
                <a:cubicBezTo>
                  <a:pt x="141" y="157"/>
                  <a:pt x="70" y="117"/>
                  <a:pt x="0" y="7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260" name="Freeform 63"/>
          <p:cNvSpPr>
            <a:spLocks/>
          </p:cNvSpPr>
          <p:nvPr/>
        </p:nvSpPr>
        <p:spPr bwMode="auto">
          <a:xfrm>
            <a:off x="2550362" y="3040661"/>
            <a:ext cx="184731" cy="369332"/>
          </a:xfrm>
          <a:custGeom>
            <a:avLst/>
            <a:gdLst>
              <a:gd name="T0" fmla="*/ 0 w 178"/>
              <a:gd name="T1" fmla="*/ 0 h 240"/>
              <a:gd name="T2" fmla="*/ 378023438 w 178"/>
              <a:gd name="T3" fmla="*/ 136088438 h 240"/>
              <a:gd name="T4" fmla="*/ 423386250 w 178"/>
              <a:gd name="T5" fmla="*/ 60483750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8" h="240">
                <a:moveTo>
                  <a:pt x="0" y="0"/>
                </a:moveTo>
                <a:cubicBezTo>
                  <a:pt x="61" y="7"/>
                  <a:pt x="122" y="14"/>
                  <a:pt x="150" y="54"/>
                </a:cubicBezTo>
                <a:cubicBezTo>
                  <a:pt x="178" y="94"/>
                  <a:pt x="173" y="167"/>
                  <a:pt x="168" y="24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61" name="Freeform 66"/>
          <p:cNvSpPr>
            <a:spLocks/>
          </p:cNvSpPr>
          <p:nvPr/>
        </p:nvSpPr>
        <p:spPr bwMode="auto">
          <a:xfrm>
            <a:off x="2950412" y="3978874"/>
            <a:ext cx="346528" cy="369332"/>
          </a:xfrm>
          <a:custGeom>
            <a:avLst/>
            <a:gdLst>
              <a:gd name="T0" fmla="*/ 0 w 294"/>
              <a:gd name="T1" fmla="*/ 688001069 h 273"/>
              <a:gd name="T2" fmla="*/ 196572188 w 294"/>
              <a:gd name="T3" fmla="*/ 98285187 h 273"/>
              <a:gd name="T4" fmla="*/ 740925938 w 294"/>
              <a:gd name="T5" fmla="*/ 98285187 h 2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4" h="273">
                <a:moveTo>
                  <a:pt x="0" y="273"/>
                </a:moveTo>
                <a:cubicBezTo>
                  <a:pt x="14" y="175"/>
                  <a:pt x="29" y="78"/>
                  <a:pt x="78" y="39"/>
                </a:cubicBezTo>
                <a:cubicBezTo>
                  <a:pt x="127" y="0"/>
                  <a:pt x="210" y="19"/>
                  <a:pt x="294" y="39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262" name="Freeform 67"/>
          <p:cNvSpPr>
            <a:spLocks/>
          </p:cNvSpPr>
          <p:nvPr/>
        </p:nvSpPr>
        <p:spPr bwMode="auto">
          <a:xfrm>
            <a:off x="3144832" y="3380601"/>
            <a:ext cx="184731" cy="369332"/>
          </a:xfrm>
          <a:custGeom>
            <a:avLst/>
            <a:gdLst>
              <a:gd name="T0" fmla="*/ 483870000 w 192"/>
              <a:gd name="T1" fmla="*/ 408266015 h 183"/>
              <a:gd name="T2" fmla="*/ 105846563 w 192"/>
              <a:gd name="T3" fmla="*/ 393145052 h 183"/>
              <a:gd name="T4" fmla="*/ 0 w 192"/>
              <a:gd name="T5" fmla="*/ 0 h 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83">
                <a:moveTo>
                  <a:pt x="192" y="162"/>
                </a:moveTo>
                <a:cubicBezTo>
                  <a:pt x="133" y="172"/>
                  <a:pt x="74" y="183"/>
                  <a:pt x="42" y="156"/>
                </a:cubicBezTo>
                <a:cubicBezTo>
                  <a:pt x="10" y="129"/>
                  <a:pt x="5" y="64"/>
                  <a:pt x="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63" name="Text Box 68"/>
              <p:cNvSpPr txBox="1">
                <a:spLocks noChangeArrowheads="1"/>
              </p:cNvSpPr>
              <p:nvPr/>
            </p:nvSpPr>
            <p:spPr bwMode="auto">
              <a:xfrm>
                <a:off x="7083301" y="3165478"/>
                <a:ext cx="443650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b="0" dirty="0">
                    <a:latin typeface="+mn-lt"/>
                  </a:rPr>
                  <a:t>Any tour contains a spanning tree 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𝑴𝑺𝑻</m:t>
                    </m:r>
                    <m:d>
                      <m:dPr>
                        <m:ctrlPr>
                          <a:rPr lang="en-US" altLang="en-US" sz="240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𝑻𝑶𝑼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𝑶𝑷𝑻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10263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3301" y="3165478"/>
                <a:ext cx="4436505" cy="830997"/>
              </a:xfrm>
              <a:prstGeom prst="rect">
                <a:avLst/>
              </a:prstGeom>
              <a:blipFill>
                <a:blip r:embed="rId3"/>
                <a:stretch>
                  <a:fillRect l="-2198" t="-5839" r="-1099" b="-15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 Box 68">
                <a:extLst>
                  <a:ext uri="{FF2B5EF4-FFF2-40B4-BE49-F238E27FC236}">
                    <a16:creationId xmlns:a16="http://schemas.microsoft.com/office/drawing/2014/main" id="{2DC92563-26AF-4109-A29D-ECEF433E6C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3300" y="1956968"/>
                <a:ext cx="443650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b="0" dirty="0">
                    <a:latin typeface="+mn-lt"/>
                  </a:rPr>
                  <a:t>Euler tour covers each edge twice 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𝑻𝑶𝑼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𝑴𝑺𝑻</m:t>
                        </m:r>
                      </m:sub>
                    </m:sSub>
                    <m:d>
                      <m:d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𝑴𝑺𝑻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51" name="Text Box 68">
                <a:extLst>
                  <a:ext uri="{FF2B5EF4-FFF2-40B4-BE49-F238E27FC236}">
                    <a16:creationId xmlns:a16="http://schemas.microsoft.com/office/drawing/2014/main" id="{2DC92563-26AF-4109-A29D-ECEF433E6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3300" y="1956968"/>
                <a:ext cx="4436505" cy="830997"/>
              </a:xfrm>
              <a:prstGeom prst="rect">
                <a:avLst/>
              </a:prstGeom>
              <a:blipFill>
                <a:blip r:embed="rId4"/>
                <a:stretch>
                  <a:fillRect l="-2198" t="-5882" r="-1511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F814048-6E64-4D37-8EA1-BE1FE34F0DB4}"/>
              </a:ext>
            </a:extLst>
          </p:cNvPr>
          <p:cNvSpPr txBox="1"/>
          <p:nvPr/>
        </p:nvSpPr>
        <p:spPr>
          <a:xfrm>
            <a:off x="3471905" y="5725358"/>
            <a:ext cx="7507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visits each node more than once, so not a proper tour.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C8E879-EB39-4AA3-8317-1FC5499B2A95}"/>
                  </a:ext>
                </a:extLst>
              </p:cNvPr>
              <p:cNvSpPr txBox="1"/>
              <p:nvPr/>
            </p:nvSpPr>
            <p:spPr>
              <a:xfrm>
                <a:off x="5010986" y="4648339"/>
                <a:ext cx="6569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𝑻𝑶𝑼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𝑴𝑺𝑻</m:t>
                        </m:r>
                      </m:sub>
                    </m:sSub>
                    <m:d>
                      <m:d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𝑴𝑺𝑻</m:t>
                    </m:r>
                    <m:d>
                      <m:d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𝑻𝑶𝑼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𝑶𝑷𝑻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C8E879-EB39-4AA3-8317-1FC5499B2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986" y="4648339"/>
                <a:ext cx="6569299" cy="461665"/>
              </a:xfrm>
              <a:prstGeom prst="rect">
                <a:avLst/>
              </a:prstGeom>
              <a:blipFill>
                <a:blip r:embed="rId5"/>
                <a:stretch>
                  <a:fillRect l="-139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800A7704-2F3D-42D9-A40F-F4CA6E52C7EB}"/>
              </a:ext>
            </a:extLst>
          </p:cNvPr>
          <p:cNvSpPr txBox="1"/>
          <p:nvPr/>
        </p:nvSpPr>
        <p:spPr>
          <a:xfrm>
            <a:off x="596260" y="1561355"/>
            <a:ext cx="363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Euler Tour of doubled MST: </a:t>
            </a:r>
          </a:p>
        </p:txBody>
      </p:sp>
      <p:sp>
        <p:nvSpPr>
          <p:cNvPr id="56" name="Slide Number Placeholder 1">
            <a:extLst>
              <a:ext uri="{FF2B5EF4-FFF2-40B4-BE49-F238E27FC236}">
                <a16:creationId xmlns:a16="http://schemas.microsoft.com/office/drawing/2014/main" id="{4A640B73-B9F8-46F6-B4A1-675F04E5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5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51" grpId="0"/>
      <p:bldP spid="5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did this work?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397063"/>
            <a:ext cx="8110748" cy="520004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We found an </a:t>
            </a:r>
            <a:r>
              <a:rPr lang="en-US" altLang="en-US" sz="2400" dirty="0">
                <a:solidFill>
                  <a:srgbClr val="C00000"/>
                </a:solidFill>
              </a:rPr>
              <a:t>Euler tour </a:t>
            </a:r>
            <a:r>
              <a:rPr lang="en-US" altLang="en-US" sz="2400" dirty="0"/>
              <a:t>on a graph that used the edges of the original graph (possibly repeated).</a:t>
            </a:r>
          </a:p>
          <a:p>
            <a:pPr eaLnBrk="1" hangingPunct="1"/>
            <a:r>
              <a:rPr lang="en-US" altLang="en-US" sz="2400" dirty="0"/>
              <a:t>The weight of the tour was the total weight of the new graph.</a:t>
            </a:r>
          </a:p>
          <a:p>
            <a:pPr eaLnBrk="1" hangingPunct="1"/>
            <a:r>
              <a:rPr lang="en-US" altLang="en-US" sz="2400" dirty="0"/>
              <a:t>Suppose now</a:t>
            </a:r>
          </a:p>
          <a:p>
            <a:pPr lvl="1" eaLnBrk="1" hangingPunct="1"/>
            <a:r>
              <a:rPr lang="en-US" altLang="en-US" sz="2400" dirty="0"/>
              <a:t>All edges possible</a:t>
            </a:r>
          </a:p>
          <a:p>
            <a:pPr lvl="1" eaLnBrk="1" hangingPunct="1"/>
            <a:r>
              <a:rPr lang="en-US" altLang="en-US" sz="2400" dirty="0"/>
              <a:t>Weights satisfy the triangle inequality (</a:t>
            </a:r>
            <a:r>
              <a:rPr lang="en-US" altLang="en-US" sz="2400" dirty="0" err="1"/>
              <a:t>MetricTSP</a:t>
            </a:r>
            <a:r>
              <a:rPr lang="en-US" altLang="en-US" sz="2400" dirty="0"/>
              <a:t>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8E952C6-9D07-4085-82D4-B8E9ED30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5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What to do if the  problem you want to solve is NP-hard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1066FFA-2F9D-4C05-A67B-202A10E1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4782C3-DD21-E0E9-EFCB-23623DB7922D}"/>
              </a:ext>
            </a:extLst>
          </p:cNvPr>
          <p:cNvGrpSpPr/>
          <p:nvPr/>
        </p:nvGrpSpPr>
        <p:grpSpPr>
          <a:xfrm>
            <a:off x="1524000" y="3752137"/>
            <a:ext cx="9144000" cy="3504872"/>
            <a:chOff x="0" y="3753178"/>
            <a:chExt cx="9144000" cy="350487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D72C8A6-23E5-1628-2246-64F975564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91125"/>
              <a:ext cx="2762250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907CA-12AF-C342-BBB9-7F1BC1B58D8A}"/>
                </a:ext>
              </a:extLst>
            </p:cNvPr>
            <p:cNvSpPr txBox="1"/>
            <p:nvPr/>
          </p:nvSpPr>
          <p:spPr>
            <a:xfrm>
              <a:off x="95126" y="4724400"/>
              <a:ext cx="4097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This isn’t the only answer!</a:t>
              </a:r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98DAA536-D01F-A520-B0D1-62D3965D3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0" y="5191125"/>
              <a:ext cx="2009775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FE8BDE74-FBED-834F-DA52-6783ADB5D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025" y="5191125"/>
              <a:ext cx="1568733" cy="1695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46DD52B5-9D98-0978-E085-11EB96309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0758" y="5191125"/>
              <a:ext cx="2000250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8">
              <a:extLst>
                <a:ext uri="{FF2B5EF4-FFF2-40B4-BE49-F238E27FC236}">
                  <a16:creationId xmlns:a16="http://schemas.microsoft.com/office/drawing/2014/main" id="{7B9135CA-8F09-C693-2ADA-32CAD1607D37}"/>
                </a:ext>
              </a:extLst>
            </p:cNvPr>
            <p:cNvSpPr/>
            <p:nvPr/>
          </p:nvSpPr>
          <p:spPr>
            <a:xfrm>
              <a:off x="7475483" y="3753178"/>
              <a:ext cx="1668517" cy="1000125"/>
            </a:xfrm>
            <a:prstGeom prst="wedgeRoundRectCallout">
              <a:avLst>
                <a:gd name="adj1" fmla="val -41523"/>
                <a:gd name="adj2" fmla="val 11396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I Quit!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25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err="1"/>
              <a:t>MetricTSP</a:t>
            </a:r>
            <a:r>
              <a:rPr lang="en-US" altLang="en-US" sz="3200" dirty="0"/>
              <a:t>: Minimum Spanning Tree Factor 2 Approximation</a:t>
            </a:r>
          </a:p>
        </p:txBody>
      </p:sp>
      <p:grpSp>
        <p:nvGrpSpPr>
          <p:cNvPr id="10244" name="Group 30"/>
          <p:cNvGrpSpPr>
            <a:grpSpLocks/>
          </p:cNvGrpSpPr>
          <p:nvPr/>
        </p:nvGrpSpPr>
        <p:grpSpPr bwMode="auto">
          <a:xfrm>
            <a:off x="1796299" y="1874281"/>
            <a:ext cx="4779962" cy="3500438"/>
            <a:chOff x="1583" y="1154"/>
            <a:chExt cx="3011" cy="2205"/>
          </a:xfrm>
        </p:grpSpPr>
        <p:sp>
          <p:nvSpPr>
            <p:cNvPr id="10264" name="Oval 3"/>
            <p:cNvSpPr>
              <a:spLocks noChangeArrowheads="1"/>
            </p:cNvSpPr>
            <p:nvPr/>
          </p:nvSpPr>
          <p:spPr bwMode="auto">
            <a:xfrm rot="-63699">
              <a:off x="3947" y="1562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5" name="Line 4"/>
            <p:cNvSpPr>
              <a:spLocks noChangeShapeType="1"/>
            </p:cNvSpPr>
            <p:nvPr/>
          </p:nvSpPr>
          <p:spPr bwMode="auto">
            <a:xfrm rot="21536301" flipH="1">
              <a:off x="2817" y="1223"/>
              <a:ext cx="347" cy="21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Line 5"/>
            <p:cNvSpPr>
              <a:spLocks noChangeShapeType="1"/>
            </p:cNvSpPr>
            <p:nvPr/>
          </p:nvSpPr>
          <p:spPr bwMode="auto">
            <a:xfrm rot="21536301" flipH="1">
              <a:off x="2399" y="1556"/>
              <a:ext cx="231" cy="18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6"/>
            <p:cNvSpPr>
              <a:spLocks noChangeShapeType="1"/>
            </p:cNvSpPr>
            <p:nvPr/>
          </p:nvSpPr>
          <p:spPr bwMode="auto">
            <a:xfrm rot="-63699">
              <a:off x="2293" y="1919"/>
              <a:ext cx="0" cy="36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Line 7"/>
            <p:cNvSpPr>
              <a:spLocks noChangeShapeType="1"/>
            </p:cNvSpPr>
            <p:nvPr/>
          </p:nvSpPr>
          <p:spPr bwMode="auto">
            <a:xfrm rot="21536301" flipH="1">
              <a:off x="1692" y="2899"/>
              <a:ext cx="347" cy="7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Line 8"/>
            <p:cNvSpPr>
              <a:spLocks noChangeShapeType="1"/>
            </p:cNvSpPr>
            <p:nvPr/>
          </p:nvSpPr>
          <p:spPr bwMode="auto">
            <a:xfrm rot="-63699">
              <a:off x="1659" y="3153"/>
              <a:ext cx="155" cy="144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Line 9"/>
            <p:cNvSpPr>
              <a:spLocks noChangeShapeType="1"/>
            </p:cNvSpPr>
            <p:nvPr/>
          </p:nvSpPr>
          <p:spPr bwMode="auto">
            <a:xfrm rot="-63699">
              <a:off x="2433" y="2336"/>
              <a:ext cx="411" cy="6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Line 10"/>
            <p:cNvSpPr>
              <a:spLocks noChangeShapeType="1"/>
            </p:cNvSpPr>
            <p:nvPr/>
          </p:nvSpPr>
          <p:spPr bwMode="auto">
            <a:xfrm rot="-63699">
              <a:off x="2958" y="2520"/>
              <a:ext cx="0" cy="21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Line 11"/>
            <p:cNvSpPr>
              <a:spLocks noChangeShapeType="1"/>
            </p:cNvSpPr>
            <p:nvPr/>
          </p:nvSpPr>
          <p:spPr bwMode="auto">
            <a:xfrm rot="-63699">
              <a:off x="3319" y="1177"/>
              <a:ext cx="578" cy="36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Line 12"/>
            <p:cNvSpPr>
              <a:spLocks noChangeShapeType="1"/>
            </p:cNvSpPr>
            <p:nvPr/>
          </p:nvSpPr>
          <p:spPr bwMode="auto">
            <a:xfrm rot="-63699">
              <a:off x="4022" y="1709"/>
              <a:ext cx="0" cy="25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Line 13"/>
            <p:cNvSpPr>
              <a:spLocks noChangeShapeType="1"/>
            </p:cNvSpPr>
            <p:nvPr/>
          </p:nvSpPr>
          <p:spPr bwMode="auto">
            <a:xfrm rot="-63699">
              <a:off x="4104" y="2065"/>
              <a:ext cx="343" cy="12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Line 14"/>
            <p:cNvSpPr>
              <a:spLocks noChangeShapeType="1"/>
            </p:cNvSpPr>
            <p:nvPr/>
          </p:nvSpPr>
          <p:spPr bwMode="auto">
            <a:xfrm rot="-63699">
              <a:off x="4534" y="2313"/>
              <a:ext cx="0" cy="18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Line 15"/>
            <p:cNvSpPr>
              <a:spLocks noChangeShapeType="1"/>
            </p:cNvSpPr>
            <p:nvPr/>
          </p:nvSpPr>
          <p:spPr bwMode="auto">
            <a:xfrm rot="21536301" flipV="1">
              <a:off x="2139" y="2419"/>
              <a:ext cx="142" cy="39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7" name="Oval 16"/>
            <p:cNvSpPr>
              <a:spLocks noChangeArrowheads="1"/>
            </p:cNvSpPr>
            <p:nvPr/>
          </p:nvSpPr>
          <p:spPr bwMode="auto">
            <a:xfrm rot="-63699">
              <a:off x="3191" y="115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8" name="Oval 17"/>
            <p:cNvSpPr>
              <a:spLocks noChangeArrowheads="1"/>
            </p:cNvSpPr>
            <p:nvPr/>
          </p:nvSpPr>
          <p:spPr bwMode="auto">
            <a:xfrm rot="-63699">
              <a:off x="2285" y="178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9" name="Oval 18"/>
            <p:cNvSpPr>
              <a:spLocks noChangeArrowheads="1"/>
            </p:cNvSpPr>
            <p:nvPr/>
          </p:nvSpPr>
          <p:spPr bwMode="auto">
            <a:xfrm rot="-63699">
              <a:off x="4001" y="199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0" name="Oval 19"/>
            <p:cNvSpPr>
              <a:spLocks noChangeArrowheads="1"/>
            </p:cNvSpPr>
            <p:nvPr/>
          </p:nvSpPr>
          <p:spPr bwMode="auto">
            <a:xfrm rot="-63699">
              <a:off x="4469" y="217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1" name="Oval 20"/>
            <p:cNvSpPr>
              <a:spLocks noChangeArrowheads="1"/>
            </p:cNvSpPr>
            <p:nvPr/>
          </p:nvSpPr>
          <p:spPr bwMode="auto">
            <a:xfrm rot="-63699">
              <a:off x="2675" y="145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2" name="Oval 21"/>
            <p:cNvSpPr>
              <a:spLocks noChangeArrowheads="1"/>
            </p:cNvSpPr>
            <p:nvPr/>
          </p:nvSpPr>
          <p:spPr bwMode="auto">
            <a:xfrm rot="-63699">
              <a:off x="4505" y="250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3" name="Oval 22"/>
            <p:cNvSpPr>
              <a:spLocks noChangeArrowheads="1"/>
            </p:cNvSpPr>
            <p:nvPr/>
          </p:nvSpPr>
          <p:spPr bwMode="auto">
            <a:xfrm rot="-63699">
              <a:off x="2927" y="2750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4" name="Oval 23"/>
            <p:cNvSpPr>
              <a:spLocks noChangeArrowheads="1"/>
            </p:cNvSpPr>
            <p:nvPr/>
          </p:nvSpPr>
          <p:spPr bwMode="auto">
            <a:xfrm rot="-63699">
              <a:off x="2885" y="2378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5" name="Oval 24"/>
            <p:cNvSpPr>
              <a:spLocks noChangeArrowheads="1"/>
            </p:cNvSpPr>
            <p:nvPr/>
          </p:nvSpPr>
          <p:spPr bwMode="auto">
            <a:xfrm rot="-63699">
              <a:off x="1583" y="301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6" name="Oval 25"/>
            <p:cNvSpPr>
              <a:spLocks noChangeArrowheads="1"/>
            </p:cNvSpPr>
            <p:nvPr/>
          </p:nvSpPr>
          <p:spPr bwMode="auto">
            <a:xfrm rot="-63699">
              <a:off x="1835" y="3284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7" name="Oval 26"/>
            <p:cNvSpPr>
              <a:spLocks noChangeArrowheads="1"/>
            </p:cNvSpPr>
            <p:nvPr/>
          </p:nvSpPr>
          <p:spPr bwMode="auto">
            <a:xfrm rot="-63699">
              <a:off x="2063" y="2846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8" name="Oval 27"/>
            <p:cNvSpPr>
              <a:spLocks noChangeArrowheads="1"/>
            </p:cNvSpPr>
            <p:nvPr/>
          </p:nvSpPr>
          <p:spPr bwMode="auto">
            <a:xfrm rot="-63699">
              <a:off x="2279" y="2300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9" name="Oval 28"/>
            <p:cNvSpPr>
              <a:spLocks noChangeArrowheads="1"/>
            </p:cNvSpPr>
            <p:nvPr/>
          </p:nvSpPr>
          <p:spPr bwMode="auto">
            <a:xfrm rot="-63699">
              <a:off x="1811" y="1556"/>
              <a:ext cx="89" cy="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0" name="Line 29"/>
            <p:cNvSpPr>
              <a:spLocks noChangeShapeType="1"/>
            </p:cNvSpPr>
            <p:nvPr/>
          </p:nvSpPr>
          <p:spPr bwMode="auto">
            <a:xfrm rot="-63699" flipH="1" flipV="1">
              <a:off x="1909" y="1631"/>
              <a:ext cx="344" cy="17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5" name="Line 33"/>
          <p:cNvSpPr>
            <a:spLocks noChangeShapeType="1"/>
          </p:cNvSpPr>
          <p:nvPr/>
        </p:nvSpPr>
        <p:spPr bwMode="auto">
          <a:xfrm rot="21536301" flipH="1">
            <a:off x="3802899" y="2069544"/>
            <a:ext cx="550862" cy="342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34"/>
          <p:cNvSpPr>
            <a:spLocks noChangeShapeType="1"/>
          </p:cNvSpPr>
          <p:nvPr/>
        </p:nvSpPr>
        <p:spPr bwMode="auto">
          <a:xfrm rot="21536301" flipH="1">
            <a:off x="3177424" y="2569606"/>
            <a:ext cx="366712" cy="285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35"/>
          <p:cNvSpPr>
            <a:spLocks noChangeShapeType="1"/>
          </p:cNvSpPr>
          <p:nvPr/>
        </p:nvSpPr>
        <p:spPr bwMode="auto">
          <a:xfrm rot="-63699">
            <a:off x="3009149" y="3145869"/>
            <a:ext cx="0" cy="571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36"/>
          <p:cNvSpPr>
            <a:spLocks noChangeShapeType="1"/>
          </p:cNvSpPr>
          <p:nvPr/>
        </p:nvSpPr>
        <p:spPr bwMode="auto">
          <a:xfrm rot="21536301" flipH="1">
            <a:off x="2016962" y="4749244"/>
            <a:ext cx="550863" cy="114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37"/>
          <p:cNvSpPr>
            <a:spLocks noChangeShapeType="1"/>
          </p:cNvSpPr>
          <p:nvPr/>
        </p:nvSpPr>
        <p:spPr bwMode="auto">
          <a:xfrm rot="-63699">
            <a:off x="2031249" y="5009594"/>
            <a:ext cx="246062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38"/>
          <p:cNvSpPr>
            <a:spLocks noChangeShapeType="1"/>
          </p:cNvSpPr>
          <p:nvPr/>
        </p:nvSpPr>
        <p:spPr bwMode="auto">
          <a:xfrm rot="-63699">
            <a:off x="3117099" y="3826906"/>
            <a:ext cx="652462" cy="968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39"/>
          <p:cNvSpPr>
            <a:spLocks noChangeShapeType="1"/>
          </p:cNvSpPr>
          <p:nvPr/>
        </p:nvSpPr>
        <p:spPr bwMode="auto">
          <a:xfrm rot="-63699">
            <a:off x="3874336" y="4023756"/>
            <a:ext cx="0" cy="342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40"/>
          <p:cNvSpPr>
            <a:spLocks noChangeShapeType="1"/>
          </p:cNvSpPr>
          <p:nvPr/>
        </p:nvSpPr>
        <p:spPr bwMode="auto">
          <a:xfrm rot="-63699">
            <a:off x="4542675" y="2025094"/>
            <a:ext cx="917575" cy="571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41"/>
          <p:cNvSpPr>
            <a:spLocks noChangeShapeType="1"/>
          </p:cNvSpPr>
          <p:nvPr/>
        </p:nvSpPr>
        <p:spPr bwMode="auto">
          <a:xfrm rot="-63699">
            <a:off x="5601536" y="2764869"/>
            <a:ext cx="0" cy="4000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42"/>
          <p:cNvSpPr>
            <a:spLocks noChangeShapeType="1"/>
          </p:cNvSpPr>
          <p:nvPr/>
        </p:nvSpPr>
        <p:spPr bwMode="auto">
          <a:xfrm rot="-63699">
            <a:off x="5760287" y="3415744"/>
            <a:ext cx="544513" cy="190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43"/>
          <p:cNvSpPr>
            <a:spLocks noChangeShapeType="1"/>
          </p:cNvSpPr>
          <p:nvPr/>
        </p:nvSpPr>
        <p:spPr bwMode="auto">
          <a:xfrm rot="-63699">
            <a:off x="6414336" y="3752294"/>
            <a:ext cx="0" cy="285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Line 44"/>
          <p:cNvSpPr>
            <a:spLocks noChangeShapeType="1"/>
          </p:cNvSpPr>
          <p:nvPr/>
        </p:nvSpPr>
        <p:spPr bwMode="auto">
          <a:xfrm rot="21536301" flipV="1">
            <a:off x="2764675" y="3939619"/>
            <a:ext cx="225425" cy="622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58"/>
          <p:cNvSpPr>
            <a:spLocks noChangeShapeType="1"/>
          </p:cNvSpPr>
          <p:nvPr/>
        </p:nvSpPr>
        <p:spPr bwMode="auto">
          <a:xfrm rot="-63699" flipH="1" flipV="1">
            <a:off x="2285249" y="2726770"/>
            <a:ext cx="546100" cy="26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Freeform 61"/>
          <p:cNvSpPr>
            <a:spLocks/>
          </p:cNvSpPr>
          <p:nvPr/>
        </p:nvSpPr>
        <p:spPr bwMode="auto">
          <a:xfrm>
            <a:off x="2661421" y="2414265"/>
            <a:ext cx="551008" cy="369332"/>
          </a:xfrm>
          <a:custGeom>
            <a:avLst/>
            <a:gdLst>
              <a:gd name="T0" fmla="*/ 861893438 w 342"/>
              <a:gd name="T1" fmla="*/ 0 h 157"/>
              <a:gd name="T2" fmla="*/ 498990938 w 342"/>
              <a:gd name="T3" fmla="*/ 362903228 h 157"/>
              <a:gd name="T4" fmla="*/ 0 w 342"/>
              <a:gd name="T5" fmla="*/ 196572582 h 1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2" h="157">
                <a:moveTo>
                  <a:pt x="342" y="0"/>
                </a:moveTo>
                <a:cubicBezTo>
                  <a:pt x="298" y="65"/>
                  <a:pt x="255" y="131"/>
                  <a:pt x="198" y="144"/>
                </a:cubicBezTo>
                <a:cubicBezTo>
                  <a:pt x="141" y="157"/>
                  <a:pt x="70" y="117"/>
                  <a:pt x="0" y="7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260" name="Freeform 63"/>
          <p:cNvSpPr>
            <a:spLocks/>
          </p:cNvSpPr>
          <p:nvPr/>
        </p:nvSpPr>
        <p:spPr bwMode="auto">
          <a:xfrm>
            <a:off x="2550362" y="2976006"/>
            <a:ext cx="184731" cy="369332"/>
          </a:xfrm>
          <a:custGeom>
            <a:avLst/>
            <a:gdLst>
              <a:gd name="T0" fmla="*/ 0 w 178"/>
              <a:gd name="T1" fmla="*/ 0 h 240"/>
              <a:gd name="T2" fmla="*/ 378023438 w 178"/>
              <a:gd name="T3" fmla="*/ 136088438 h 240"/>
              <a:gd name="T4" fmla="*/ 423386250 w 178"/>
              <a:gd name="T5" fmla="*/ 60483750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8" h="240">
                <a:moveTo>
                  <a:pt x="0" y="0"/>
                </a:moveTo>
                <a:cubicBezTo>
                  <a:pt x="61" y="7"/>
                  <a:pt x="122" y="14"/>
                  <a:pt x="150" y="54"/>
                </a:cubicBezTo>
                <a:cubicBezTo>
                  <a:pt x="178" y="94"/>
                  <a:pt x="173" y="167"/>
                  <a:pt x="168" y="24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61" name="Freeform 66"/>
          <p:cNvSpPr>
            <a:spLocks/>
          </p:cNvSpPr>
          <p:nvPr/>
        </p:nvSpPr>
        <p:spPr bwMode="auto">
          <a:xfrm>
            <a:off x="2950412" y="3914219"/>
            <a:ext cx="346528" cy="369332"/>
          </a:xfrm>
          <a:custGeom>
            <a:avLst/>
            <a:gdLst>
              <a:gd name="T0" fmla="*/ 0 w 294"/>
              <a:gd name="T1" fmla="*/ 688001069 h 273"/>
              <a:gd name="T2" fmla="*/ 196572188 w 294"/>
              <a:gd name="T3" fmla="*/ 98285187 h 273"/>
              <a:gd name="T4" fmla="*/ 740925938 w 294"/>
              <a:gd name="T5" fmla="*/ 98285187 h 2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4" h="273">
                <a:moveTo>
                  <a:pt x="0" y="273"/>
                </a:moveTo>
                <a:cubicBezTo>
                  <a:pt x="14" y="175"/>
                  <a:pt x="29" y="78"/>
                  <a:pt x="78" y="39"/>
                </a:cubicBezTo>
                <a:cubicBezTo>
                  <a:pt x="127" y="0"/>
                  <a:pt x="210" y="19"/>
                  <a:pt x="294" y="39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262" name="Freeform 67"/>
          <p:cNvSpPr>
            <a:spLocks/>
          </p:cNvSpPr>
          <p:nvPr/>
        </p:nvSpPr>
        <p:spPr bwMode="auto">
          <a:xfrm>
            <a:off x="3144832" y="3315946"/>
            <a:ext cx="184731" cy="369332"/>
          </a:xfrm>
          <a:custGeom>
            <a:avLst/>
            <a:gdLst>
              <a:gd name="T0" fmla="*/ 483870000 w 192"/>
              <a:gd name="T1" fmla="*/ 408266015 h 183"/>
              <a:gd name="T2" fmla="*/ 105846563 w 192"/>
              <a:gd name="T3" fmla="*/ 393145052 h 183"/>
              <a:gd name="T4" fmla="*/ 0 w 192"/>
              <a:gd name="T5" fmla="*/ 0 h 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83">
                <a:moveTo>
                  <a:pt x="192" y="162"/>
                </a:moveTo>
                <a:cubicBezTo>
                  <a:pt x="133" y="172"/>
                  <a:pt x="74" y="183"/>
                  <a:pt x="42" y="156"/>
                </a:cubicBezTo>
                <a:cubicBezTo>
                  <a:pt x="10" y="129"/>
                  <a:pt x="5" y="64"/>
                  <a:pt x="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63" name="Text Box 68"/>
              <p:cNvSpPr txBox="1">
                <a:spLocks noChangeArrowheads="1"/>
              </p:cNvSpPr>
              <p:nvPr/>
            </p:nvSpPr>
            <p:spPr bwMode="auto">
              <a:xfrm>
                <a:off x="7083301" y="3100823"/>
                <a:ext cx="443650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b="0" dirty="0">
                    <a:latin typeface="+mn-lt"/>
                  </a:rPr>
                  <a:t>Any tour contains a spanning tree 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𝑴𝑺𝑻</m:t>
                    </m:r>
                    <m:d>
                      <m:dPr>
                        <m:ctrlPr>
                          <a:rPr lang="en-US" altLang="en-US" sz="240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𝑻𝑶𝑼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𝑶𝑷𝑻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10263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3301" y="3100823"/>
                <a:ext cx="4436505" cy="830997"/>
              </a:xfrm>
              <a:prstGeom prst="rect">
                <a:avLst/>
              </a:prstGeom>
              <a:blipFill>
                <a:blip r:embed="rId3"/>
                <a:stretch>
                  <a:fillRect l="-2198" t="-5882" r="-1099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 Box 68">
                <a:extLst>
                  <a:ext uri="{FF2B5EF4-FFF2-40B4-BE49-F238E27FC236}">
                    <a16:creationId xmlns:a16="http://schemas.microsoft.com/office/drawing/2014/main" id="{2DC92563-26AF-4109-A29D-ECEF433E6C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3300" y="1892313"/>
                <a:ext cx="443650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b="0" dirty="0">
                    <a:latin typeface="+mn-lt"/>
                  </a:rPr>
                  <a:t>Euler tour covers each edge twice 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𝑻𝑶𝑼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𝑴𝑺𝑻</m:t>
                        </m:r>
                      </m:sub>
                    </m:sSub>
                    <m:d>
                      <m:d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𝑴𝑺𝑻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51" name="Text Box 68">
                <a:extLst>
                  <a:ext uri="{FF2B5EF4-FFF2-40B4-BE49-F238E27FC236}">
                    <a16:creationId xmlns:a16="http://schemas.microsoft.com/office/drawing/2014/main" id="{2DC92563-26AF-4109-A29D-ECEF433E6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3300" y="1892313"/>
                <a:ext cx="4436505" cy="830997"/>
              </a:xfrm>
              <a:prstGeom prst="rect">
                <a:avLst/>
              </a:prstGeom>
              <a:blipFill>
                <a:blip r:embed="rId4"/>
                <a:stretch>
                  <a:fillRect l="-2198" t="-5839" r="-1511" b="-15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99CDEF1-8CAA-422E-972B-B2BA3BA25DF1}"/>
              </a:ext>
            </a:extLst>
          </p:cNvPr>
          <p:cNvSpPr txBox="1"/>
          <p:nvPr/>
        </p:nvSpPr>
        <p:spPr>
          <a:xfrm>
            <a:off x="596260" y="1496700"/>
            <a:ext cx="363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Euler Tour of doubled MST: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14048-6E64-4D37-8EA1-BE1FE34F0DB4}"/>
              </a:ext>
            </a:extLst>
          </p:cNvPr>
          <p:cNvSpPr txBox="1"/>
          <p:nvPr/>
        </p:nvSpPr>
        <p:spPr>
          <a:xfrm>
            <a:off x="3471905" y="5660703"/>
            <a:ext cx="8157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Instead:  take shortcut to next unvisited vertex on the Euler tour</a:t>
            </a:r>
          </a:p>
          <a:p>
            <a:r>
              <a:rPr lang="en-US" sz="2400" dirty="0"/>
              <a:t>By triangle inequality this can only be shorter.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C8E879-EB39-4AA3-8317-1FC5499B2A95}"/>
                  </a:ext>
                </a:extLst>
              </p:cNvPr>
              <p:cNvSpPr txBox="1"/>
              <p:nvPr/>
            </p:nvSpPr>
            <p:spPr>
              <a:xfrm>
                <a:off x="5010986" y="4583684"/>
                <a:ext cx="6569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𝑻𝑶𝑼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𝑴𝑺𝑻</m:t>
                        </m:r>
                      </m:sub>
                    </m:sSub>
                    <m:d>
                      <m:d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𝑴𝑺𝑻</m:t>
                    </m:r>
                    <m:d>
                      <m:d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𝑻𝑶𝑼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𝑶𝑷𝑻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C8E879-EB39-4AA3-8317-1FC5499B2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986" y="4583684"/>
                <a:ext cx="6569299" cy="461665"/>
              </a:xfrm>
              <a:prstGeom prst="rect">
                <a:avLst/>
              </a:prstGeom>
              <a:blipFill>
                <a:blip r:embed="rId5"/>
                <a:stretch>
                  <a:fillRect l="-139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Slide Number Placeholder 1">
            <a:extLst>
              <a:ext uri="{FF2B5EF4-FFF2-40B4-BE49-F238E27FC236}">
                <a16:creationId xmlns:a16="http://schemas.microsoft.com/office/drawing/2014/main" id="{2963742D-356C-431D-B10E-54000235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85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Line 43"/>
          <p:cNvSpPr>
            <a:spLocks noChangeShapeType="1"/>
          </p:cNvSpPr>
          <p:nvPr/>
        </p:nvSpPr>
        <p:spPr bwMode="auto">
          <a:xfrm rot="-63699">
            <a:off x="6414336" y="3521385"/>
            <a:ext cx="0" cy="285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err="1"/>
              <a:t>MetricTSP</a:t>
            </a:r>
            <a:r>
              <a:rPr lang="en-US" altLang="en-US" sz="3200" dirty="0"/>
              <a:t>: Minimum Spanning Tree Factor 2 Approximation</a:t>
            </a:r>
          </a:p>
        </p:txBody>
      </p:sp>
      <p:sp>
        <p:nvSpPr>
          <p:cNvPr id="10264" name="Oval 3"/>
          <p:cNvSpPr>
            <a:spLocks noChangeArrowheads="1"/>
          </p:cNvSpPr>
          <p:nvPr/>
        </p:nvSpPr>
        <p:spPr bwMode="auto">
          <a:xfrm rot="21536301">
            <a:off x="5549149" y="2291072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5" name="Line 4"/>
          <p:cNvSpPr>
            <a:spLocks noChangeShapeType="1"/>
          </p:cNvSpPr>
          <p:nvPr/>
        </p:nvSpPr>
        <p:spPr bwMode="auto">
          <a:xfrm rot="21536301" flipH="1">
            <a:off x="3755274" y="1752910"/>
            <a:ext cx="550862" cy="3429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Line 5"/>
          <p:cNvSpPr>
            <a:spLocks noChangeShapeType="1"/>
          </p:cNvSpPr>
          <p:nvPr/>
        </p:nvSpPr>
        <p:spPr bwMode="auto">
          <a:xfrm rot="21536301" flipH="1">
            <a:off x="3091699" y="2281547"/>
            <a:ext cx="366712" cy="28575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Line 6"/>
          <p:cNvSpPr>
            <a:spLocks noChangeShapeType="1"/>
          </p:cNvSpPr>
          <p:nvPr/>
        </p:nvSpPr>
        <p:spPr bwMode="auto">
          <a:xfrm rot="21536301">
            <a:off x="2923424" y="2857810"/>
            <a:ext cx="0" cy="5715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Line 7"/>
          <p:cNvSpPr>
            <a:spLocks noChangeShapeType="1"/>
          </p:cNvSpPr>
          <p:nvPr/>
        </p:nvSpPr>
        <p:spPr bwMode="auto">
          <a:xfrm rot="21536301" flipH="1">
            <a:off x="1969336" y="4413560"/>
            <a:ext cx="550862" cy="1143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Line 8"/>
          <p:cNvSpPr>
            <a:spLocks noChangeShapeType="1"/>
          </p:cNvSpPr>
          <p:nvPr/>
        </p:nvSpPr>
        <p:spPr bwMode="auto">
          <a:xfrm rot="21536301">
            <a:off x="1916949" y="4816785"/>
            <a:ext cx="246062" cy="2286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Line 9"/>
          <p:cNvSpPr>
            <a:spLocks noChangeShapeType="1"/>
          </p:cNvSpPr>
          <p:nvPr/>
        </p:nvSpPr>
        <p:spPr bwMode="auto">
          <a:xfrm rot="21536301">
            <a:off x="3145674" y="3519797"/>
            <a:ext cx="652462" cy="96838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Line 10"/>
          <p:cNvSpPr>
            <a:spLocks noChangeShapeType="1"/>
          </p:cNvSpPr>
          <p:nvPr/>
        </p:nvSpPr>
        <p:spPr bwMode="auto">
          <a:xfrm rot="21536301">
            <a:off x="3979111" y="3811897"/>
            <a:ext cx="0" cy="3429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Line 11"/>
          <p:cNvSpPr>
            <a:spLocks noChangeShapeType="1"/>
          </p:cNvSpPr>
          <p:nvPr/>
        </p:nvSpPr>
        <p:spPr bwMode="auto">
          <a:xfrm rot="21536301">
            <a:off x="4552199" y="1679885"/>
            <a:ext cx="917575" cy="5715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Line 12"/>
          <p:cNvSpPr>
            <a:spLocks noChangeShapeType="1"/>
          </p:cNvSpPr>
          <p:nvPr/>
        </p:nvSpPr>
        <p:spPr bwMode="auto">
          <a:xfrm rot="21536301">
            <a:off x="5668211" y="2524435"/>
            <a:ext cx="0" cy="40005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Line 13"/>
          <p:cNvSpPr>
            <a:spLocks noChangeShapeType="1"/>
          </p:cNvSpPr>
          <p:nvPr/>
        </p:nvSpPr>
        <p:spPr bwMode="auto">
          <a:xfrm rot="21536301">
            <a:off x="5798386" y="3089585"/>
            <a:ext cx="544512" cy="1905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Line 14"/>
          <p:cNvSpPr>
            <a:spLocks noChangeShapeType="1"/>
          </p:cNvSpPr>
          <p:nvPr/>
        </p:nvSpPr>
        <p:spPr bwMode="auto">
          <a:xfrm rot="21536301">
            <a:off x="6481011" y="3483285"/>
            <a:ext cx="0" cy="28575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Line 15"/>
          <p:cNvSpPr>
            <a:spLocks noChangeShapeType="1"/>
          </p:cNvSpPr>
          <p:nvPr/>
        </p:nvSpPr>
        <p:spPr bwMode="auto">
          <a:xfrm rot="21536301" flipV="1">
            <a:off x="2678949" y="3651560"/>
            <a:ext cx="225425" cy="6223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Oval 16"/>
          <p:cNvSpPr>
            <a:spLocks noChangeArrowheads="1"/>
          </p:cNvSpPr>
          <p:nvPr/>
        </p:nvSpPr>
        <p:spPr bwMode="auto">
          <a:xfrm rot="21536301">
            <a:off x="4348999" y="1643372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8" name="Oval 17"/>
          <p:cNvSpPr>
            <a:spLocks noChangeArrowheads="1"/>
          </p:cNvSpPr>
          <p:nvPr/>
        </p:nvSpPr>
        <p:spPr bwMode="auto">
          <a:xfrm rot="21536301">
            <a:off x="2910724" y="2643497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9" name="Oval 18"/>
          <p:cNvSpPr>
            <a:spLocks noChangeArrowheads="1"/>
          </p:cNvSpPr>
          <p:nvPr/>
        </p:nvSpPr>
        <p:spPr bwMode="auto">
          <a:xfrm rot="21536301">
            <a:off x="5634874" y="2976872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0" name="Oval 19"/>
          <p:cNvSpPr>
            <a:spLocks noChangeArrowheads="1"/>
          </p:cNvSpPr>
          <p:nvPr/>
        </p:nvSpPr>
        <p:spPr bwMode="auto">
          <a:xfrm rot="21536301">
            <a:off x="6377824" y="3262622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1" name="Oval 20"/>
          <p:cNvSpPr>
            <a:spLocks noChangeArrowheads="1"/>
          </p:cNvSpPr>
          <p:nvPr/>
        </p:nvSpPr>
        <p:spPr bwMode="auto">
          <a:xfrm rot="21536301">
            <a:off x="3529849" y="2119622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2" name="Oval 21"/>
          <p:cNvSpPr>
            <a:spLocks noChangeArrowheads="1"/>
          </p:cNvSpPr>
          <p:nvPr/>
        </p:nvSpPr>
        <p:spPr bwMode="auto">
          <a:xfrm rot="21536301">
            <a:off x="6434974" y="3786497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3" name="Oval 22"/>
          <p:cNvSpPr>
            <a:spLocks noChangeArrowheads="1"/>
          </p:cNvSpPr>
          <p:nvPr/>
        </p:nvSpPr>
        <p:spPr bwMode="auto">
          <a:xfrm rot="21536301">
            <a:off x="3929899" y="4177022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4" name="Oval 23"/>
          <p:cNvSpPr>
            <a:spLocks noChangeArrowheads="1"/>
          </p:cNvSpPr>
          <p:nvPr/>
        </p:nvSpPr>
        <p:spPr bwMode="auto">
          <a:xfrm rot="21536301">
            <a:off x="3863224" y="3586472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5" name="Oval 24"/>
          <p:cNvSpPr>
            <a:spLocks noChangeArrowheads="1"/>
          </p:cNvSpPr>
          <p:nvPr/>
        </p:nvSpPr>
        <p:spPr bwMode="auto">
          <a:xfrm rot="21536301">
            <a:off x="1796299" y="4596122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6" name="Oval 25"/>
          <p:cNvSpPr>
            <a:spLocks noChangeArrowheads="1"/>
          </p:cNvSpPr>
          <p:nvPr/>
        </p:nvSpPr>
        <p:spPr bwMode="auto">
          <a:xfrm rot="21536301">
            <a:off x="2196349" y="5024747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7" name="Oval 26"/>
          <p:cNvSpPr>
            <a:spLocks noChangeArrowheads="1"/>
          </p:cNvSpPr>
          <p:nvPr/>
        </p:nvSpPr>
        <p:spPr bwMode="auto">
          <a:xfrm rot="21536301">
            <a:off x="2558299" y="4329422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8" name="Oval 27"/>
          <p:cNvSpPr>
            <a:spLocks noChangeArrowheads="1"/>
          </p:cNvSpPr>
          <p:nvPr/>
        </p:nvSpPr>
        <p:spPr bwMode="auto">
          <a:xfrm rot="21536301">
            <a:off x="2901199" y="3462647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9" name="Oval 28"/>
          <p:cNvSpPr>
            <a:spLocks noChangeArrowheads="1"/>
          </p:cNvSpPr>
          <p:nvPr/>
        </p:nvSpPr>
        <p:spPr bwMode="auto">
          <a:xfrm rot="21536301">
            <a:off x="2158249" y="2281547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0" name="Line 29"/>
          <p:cNvSpPr>
            <a:spLocks noChangeShapeType="1"/>
          </p:cNvSpPr>
          <p:nvPr/>
        </p:nvSpPr>
        <p:spPr bwMode="auto">
          <a:xfrm rot="21536301" flipH="1" flipV="1">
            <a:off x="2313824" y="2400610"/>
            <a:ext cx="546100" cy="26987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0C07BD5A-DD8A-4D92-B106-523DF07EE2A9}"/>
              </a:ext>
            </a:extLst>
          </p:cNvPr>
          <p:cNvSpPr>
            <a:spLocks noChangeShapeType="1"/>
          </p:cNvSpPr>
          <p:nvPr/>
        </p:nvSpPr>
        <p:spPr bwMode="auto">
          <a:xfrm rot="21536301">
            <a:off x="2167774" y="2483160"/>
            <a:ext cx="701675" cy="102235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">
            <a:extLst>
              <a:ext uri="{FF2B5EF4-FFF2-40B4-BE49-F238E27FC236}">
                <a16:creationId xmlns:a16="http://schemas.microsoft.com/office/drawing/2014/main" id="{5D42B86B-2291-438E-9D2F-92A9C8068329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332874" y="3734110"/>
            <a:ext cx="1533525" cy="123666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5">
            <a:extLst>
              <a:ext uri="{FF2B5EF4-FFF2-40B4-BE49-F238E27FC236}">
                <a16:creationId xmlns:a16="http://schemas.microsoft.com/office/drawing/2014/main" id="{751E0D91-B22F-4AC3-BDF6-5F81DD08A3F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169611" y="3892860"/>
            <a:ext cx="2243137" cy="21431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33"/>
          <p:cNvSpPr>
            <a:spLocks noChangeShapeType="1"/>
          </p:cNvSpPr>
          <p:nvPr/>
        </p:nvSpPr>
        <p:spPr bwMode="auto">
          <a:xfrm rot="21536301" flipH="1">
            <a:off x="3802899" y="1838635"/>
            <a:ext cx="550862" cy="342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34"/>
          <p:cNvSpPr>
            <a:spLocks noChangeShapeType="1"/>
          </p:cNvSpPr>
          <p:nvPr/>
        </p:nvSpPr>
        <p:spPr bwMode="auto">
          <a:xfrm rot="21536301" flipH="1">
            <a:off x="3177424" y="2338697"/>
            <a:ext cx="366712" cy="285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35"/>
          <p:cNvSpPr>
            <a:spLocks noChangeShapeType="1"/>
          </p:cNvSpPr>
          <p:nvPr/>
        </p:nvSpPr>
        <p:spPr bwMode="auto">
          <a:xfrm rot="-63699">
            <a:off x="3009149" y="2914960"/>
            <a:ext cx="0" cy="571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36"/>
          <p:cNvSpPr>
            <a:spLocks noChangeShapeType="1"/>
          </p:cNvSpPr>
          <p:nvPr/>
        </p:nvSpPr>
        <p:spPr bwMode="auto">
          <a:xfrm rot="21536301" flipH="1">
            <a:off x="2016962" y="4518335"/>
            <a:ext cx="550863" cy="114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37"/>
          <p:cNvSpPr>
            <a:spLocks noChangeShapeType="1"/>
          </p:cNvSpPr>
          <p:nvPr/>
        </p:nvSpPr>
        <p:spPr bwMode="auto">
          <a:xfrm rot="-63699">
            <a:off x="2031249" y="4778685"/>
            <a:ext cx="246062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38"/>
          <p:cNvSpPr>
            <a:spLocks noChangeShapeType="1"/>
          </p:cNvSpPr>
          <p:nvPr/>
        </p:nvSpPr>
        <p:spPr bwMode="auto">
          <a:xfrm rot="-63699">
            <a:off x="3117099" y="3595997"/>
            <a:ext cx="652462" cy="968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39"/>
          <p:cNvSpPr>
            <a:spLocks noChangeShapeType="1"/>
          </p:cNvSpPr>
          <p:nvPr/>
        </p:nvSpPr>
        <p:spPr bwMode="auto">
          <a:xfrm rot="-63699">
            <a:off x="3874336" y="3792847"/>
            <a:ext cx="0" cy="3429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40"/>
          <p:cNvSpPr>
            <a:spLocks noChangeShapeType="1"/>
          </p:cNvSpPr>
          <p:nvPr/>
        </p:nvSpPr>
        <p:spPr bwMode="auto">
          <a:xfrm rot="-63699">
            <a:off x="4542675" y="1794185"/>
            <a:ext cx="917575" cy="571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41"/>
          <p:cNvSpPr>
            <a:spLocks noChangeShapeType="1"/>
          </p:cNvSpPr>
          <p:nvPr/>
        </p:nvSpPr>
        <p:spPr bwMode="auto">
          <a:xfrm rot="-63699">
            <a:off x="5601536" y="2533960"/>
            <a:ext cx="0" cy="4000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42"/>
          <p:cNvSpPr>
            <a:spLocks noChangeShapeType="1"/>
          </p:cNvSpPr>
          <p:nvPr/>
        </p:nvSpPr>
        <p:spPr bwMode="auto">
          <a:xfrm rot="-63699">
            <a:off x="5760287" y="3184835"/>
            <a:ext cx="544513" cy="190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Line 44"/>
          <p:cNvSpPr>
            <a:spLocks noChangeShapeType="1"/>
          </p:cNvSpPr>
          <p:nvPr/>
        </p:nvSpPr>
        <p:spPr bwMode="auto">
          <a:xfrm rot="21536301" flipV="1">
            <a:off x="2764675" y="3708710"/>
            <a:ext cx="225425" cy="622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58"/>
          <p:cNvSpPr>
            <a:spLocks noChangeShapeType="1"/>
          </p:cNvSpPr>
          <p:nvPr/>
        </p:nvSpPr>
        <p:spPr bwMode="auto">
          <a:xfrm rot="-63699" flipH="1" flipV="1">
            <a:off x="2285249" y="2495861"/>
            <a:ext cx="546100" cy="26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Freeform 61"/>
          <p:cNvSpPr>
            <a:spLocks/>
          </p:cNvSpPr>
          <p:nvPr/>
        </p:nvSpPr>
        <p:spPr bwMode="auto">
          <a:xfrm>
            <a:off x="2661421" y="2183356"/>
            <a:ext cx="551008" cy="369332"/>
          </a:xfrm>
          <a:custGeom>
            <a:avLst/>
            <a:gdLst>
              <a:gd name="T0" fmla="*/ 861893438 w 342"/>
              <a:gd name="T1" fmla="*/ 0 h 157"/>
              <a:gd name="T2" fmla="*/ 498990938 w 342"/>
              <a:gd name="T3" fmla="*/ 362903228 h 157"/>
              <a:gd name="T4" fmla="*/ 0 w 342"/>
              <a:gd name="T5" fmla="*/ 196572582 h 1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2" h="157">
                <a:moveTo>
                  <a:pt x="342" y="0"/>
                </a:moveTo>
                <a:cubicBezTo>
                  <a:pt x="298" y="65"/>
                  <a:pt x="255" y="131"/>
                  <a:pt x="198" y="144"/>
                </a:cubicBezTo>
                <a:cubicBezTo>
                  <a:pt x="141" y="157"/>
                  <a:pt x="70" y="117"/>
                  <a:pt x="0" y="7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260" name="Freeform 63"/>
          <p:cNvSpPr>
            <a:spLocks/>
          </p:cNvSpPr>
          <p:nvPr/>
        </p:nvSpPr>
        <p:spPr bwMode="auto">
          <a:xfrm>
            <a:off x="2550362" y="2745097"/>
            <a:ext cx="184731" cy="369332"/>
          </a:xfrm>
          <a:custGeom>
            <a:avLst/>
            <a:gdLst>
              <a:gd name="T0" fmla="*/ 0 w 178"/>
              <a:gd name="T1" fmla="*/ 0 h 240"/>
              <a:gd name="T2" fmla="*/ 378023438 w 178"/>
              <a:gd name="T3" fmla="*/ 136088438 h 240"/>
              <a:gd name="T4" fmla="*/ 423386250 w 178"/>
              <a:gd name="T5" fmla="*/ 60483750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8" h="240">
                <a:moveTo>
                  <a:pt x="0" y="0"/>
                </a:moveTo>
                <a:cubicBezTo>
                  <a:pt x="61" y="7"/>
                  <a:pt x="122" y="14"/>
                  <a:pt x="150" y="54"/>
                </a:cubicBezTo>
                <a:cubicBezTo>
                  <a:pt x="178" y="94"/>
                  <a:pt x="173" y="167"/>
                  <a:pt x="168" y="24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61" name="Freeform 66"/>
          <p:cNvSpPr>
            <a:spLocks/>
          </p:cNvSpPr>
          <p:nvPr/>
        </p:nvSpPr>
        <p:spPr bwMode="auto">
          <a:xfrm>
            <a:off x="2950412" y="3683310"/>
            <a:ext cx="346528" cy="369332"/>
          </a:xfrm>
          <a:custGeom>
            <a:avLst/>
            <a:gdLst>
              <a:gd name="T0" fmla="*/ 0 w 294"/>
              <a:gd name="T1" fmla="*/ 688001069 h 273"/>
              <a:gd name="T2" fmla="*/ 196572188 w 294"/>
              <a:gd name="T3" fmla="*/ 98285187 h 273"/>
              <a:gd name="T4" fmla="*/ 740925938 w 294"/>
              <a:gd name="T5" fmla="*/ 98285187 h 2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4" h="273">
                <a:moveTo>
                  <a:pt x="0" y="273"/>
                </a:moveTo>
                <a:cubicBezTo>
                  <a:pt x="14" y="175"/>
                  <a:pt x="29" y="78"/>
                  <a:pt x="78" y="39"/>
                </a:cubicBezTo>
                <a:cubicBezTo>
                  <a:pt x="127" y="0"/>
                  <a:pt x="210" y="19"/>
                  <a:pt x="294" y="39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262" name="Freeform 67"/>
          <p:cNvSpPr>
            <a:spLocks/>
          </p:cNvSpPr>
          <p:nvPr/>
        </p:nvSpPr>
        <p:spPr bwMode="auto">
          <a:xfrm>
            <a:off x="3144832" y="3085037"/>
            <a:ext cx="184731" cy="369332"/>
          </a:xfrm>
          <a:custGeom>
            <a:avLst/>
            <a:gdLst>
              <a:gd name="T0" fmla="*/ 483870000 w 192"/>
              <a:gd name="T1" fmla="*/ 408266015 h 183"/>
              <a:gd name="T2" fmla="*/ 105846563 w 192"/>
              <a:gd name="T3" fmla="*/ 393145052 h 183"/>
              <a:gd name="T4" fmla="*/ 0 w 192"/>
              <a:gd name="T5" fmla="*/ 0 h 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83">
                <a:moveTo>
                  <a:pt x="192" y="162"/>
                </a:moveTo>
                <a:cubicBezTo>
                  <a:pt x="133" y="172"/>
                  <a:pt x="74" y="183"/>
                  <a:pt x="42" y="156"/>
                </a:cubicBezTo>
                <a:cubicBezTo>
                  <a:pt x="10" y="129"/>
                  <a:pt x="5" y="64"/>
                  <a:pt x="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63" name="Text Box 68"/>
              <p:cNvSpPr txBox="1">
                <a:spLocks noChangeArrowheads="1"/>
              </p:cNvSpPr>
              <p:nvPr/>
            </p:nvSpPr>
            <p:spPr bwMode="auto">
              <a:xfrm>
                <a:off x="7083301" y="2869914"/>
                <a:ext cx="443650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b="0" dirty="0">
                    <a:latin typeface="+mn-lt"/>
                  </a:rPr>
                  <a:t>Any tour contains a spanning tree 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𝑴𝑺𝑻</m:t>
                    </m:r>
                    <m:d>
                      <m:dPr>
                        <m:ctrlPr>
                          <a:rPr lang="en-US" altLang="en-US" sz="240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𝑻𝑶𝑼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𝑶𝑷𝑻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10263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3301" y="2869914"/>
                <a:ext cx="4436505" cy="830997"/>
              </a:xfrm>
              <a:prstGeom prst="rect">
                <a:avLst/>
              </a:prstGeom>
              <a:blipFill>
                <a:blip r:embed="rId3"/>
                <a:stretch>
                  <a:fillRect l="-2198" t="-5882" r="-1099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74F7F4-2DC7-4CC1-9EF4-34A7DD629B05}"/>
                  </a:ext>
                </a:extLst>
              </p:cNvPr>
              <p:cNvSpPr txBox="1"/>
              <p:nvPr/>
            </p:nvSpPr>
            <p:spPr>
              <a:xfrm>
                <a:off x="5010986" y="4352775"/>
                <a:ext cx="6569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𝑻𝑶𝑼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𝑴𝑺𝑻</m:t>
                        </m:r>
                      </m:sub>
                    </m:sSub>
                    <m:d>
                      <m:d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𝑴𝑺𝑻</m:t>
                    </m:r>
                    <m:d>
                      <m:d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𝑻𝑶𝑼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𝑶𝑷𝑻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74F7F4-2DC7-4CC1-9EF4-34A7DD629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986" y="4352775"/>
                <a:ext cx="6569299" cy="461665"/>
              </a:xfrm>
              <a:prstGeom prst="rect">
                <a:avLst/>
              </a:prstGeom>
              <a:blipFill>
                <a:blip r:embed="rId4"/>
                <a:stretch>
                  <a:fillRect l="-139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B217A0B1-65AD-4D40-88EB-33C7A5DB3AE5}"/>
              </a:ext>
            </a:extLst>
          </p:cNvPr>
          <p:cNvSpPr txBox="1"/>
          <p:nvPr/>
        </p:nvSpPr>
        <p:spPr>
          <a:xfrm>
            <a:off x="3471905" y="5429794"/>
            <a:ext cx="8157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Instead:  take shortcut to next unvisited vertex on the Euler tour</a:t>
            </a:r>
          </a:p>
          <a:p>
            <a:r>
              <a:rPr lang="en-US" sz="2400" dirty="0"/>
              <a:t>By triangle inequality this can only be shorter.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 Box 68">
                <a:extLst>
                  <a:ext uri="{FF2B5EF4-FFF2-40B4-BE49-F238E27FC236}">
                    <a16:creationId xmlns:a16="http://schemas.microsoft.com/office/drawing/2014/main" id="{883B201E-6FC7-472F-B48D-648D699805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3300" y="1661404"/>
                <a:ext cx="443650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b="0" dirty="0">
                    <a:latin typeface="+mn-lt"/>
                  </a:rPr>
                  <a:t>Euler tour covers each edge twice 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𝑻𝑶𝑼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𝑴𝑺𝑻</m:t>
                        </m:r>
                      </m:sub>
                    </m:sSub>
                    <m:d>
                      <m:d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𝑴𝑺𝑻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89" name="Text Box 68">
                <a:extLst>
                  <a:ext uri="{FF2B5EF4-FFF2-40B4-BE49-F238E27FC236}">
                    <a16:creationId xmlns:a16="http://schemas.microsoft.com/office/drawing/2014/main" id="{883B201E-6FC7-472F-B48D-648D69980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3300" y="1661404"/>
                <a:ext cx="4436505" cy="830997"/>
              </a:xfrm>
              <a:prstGeom prst="rect">
                <a:avLst/>
              </a:prstGeom>
              <a:blipFill>
                <a:blip r:embed="rId5"/>
                <a:stretch>
                  <a:fillRect l="-2198" t="-5882" r="-1511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Slide Number Placeholder 1">
            <a:extLst>
              <a:ext uri="{FF2B5EF4-FFF2-40B4-BE49-F238E27FC236}">
                <a16:creationId xmlns:a16="http://schemas.microsoft.com/office/drawing/2014/main" id="{564481EA-EB4B-48C9-8CE3-1639CBE2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04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err="1"/>
              <a:t>MetricTSP</a:t>
            </a:r>
            <a:r>
              <a:rPr lang="en-US" altLang="en-US" sz="3200" dirty="0"/>
              <a:t>: Minimum Spanning Tree Factor 2 Approximation</a:t>
            </a:r>
          </a:p>
        </p:txBody>
      </p:sp>
      <p:sp>
        <p:nvSpPr>
          <p:cNvPr id="10264" name="Oval 3"/>
          <p:cNvSpPr>
            <a:spLocks noChangeArrowheads="1"/>
          </p:cNvSpPr>
          <p:nvPr/>
        </p:nvSpPr>
        <p:spPr bwMode="auto">
          <a:xfrm rot="21536301">
            <a:off x="5549149" y="2346490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5" name="Line 4"/>
          <p:cNvSpPr>
            <a:spLocks noChangeShapeType="1"/>
          </p:cNvSpPr>
          <p:nvPr/>
        </p:nvSpPr>
        <p:spPr bwMode="auto">
          <a:xfrm rot="21536301" flipH="1">
            <a:off x="3755274" y="1808328"/>
            <a:ext cx="550862" cy="3429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Line 5"/>
          <p:cNvSpPr>
            <a:spLocks noChangeShapeType="1"/>
          </p:cNvSpPr>
          <p:nvPr/>
        </p:nvSpPr>
        <p:spPr bwMode="auto">
          <a:xfrm rot="21536301" flipH="1">
            <a:off x="3091699" y="2336965"/>
            <a:ext cx="366712" cy="28575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Line 7"/>
          <p:cNvSpPr>
            <a:spLocks noChangeShapeType="1"/>
          </p:cNvSpPr>
          <p:nvPr/>
        </p:nvSpPr>
        <p:spPr bwMode="auto">
          <a:xfrm rot="21536301" flipH="1">
            <a:off x="1969336" y="4468978"/>
            <a:ext cx="550862" cy="1143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Line 8"/>
          <p:cNvSpPr>
            <a:spLocks noChangeShapeType="1"/>
          </p:cNvSpPr>
          <p:nvPr/>
        </p:nvSpPr>
        <p:spPr bwMode="auto">
          <a:xfrm rot="21536301">
            <a:off x="1916949" y="4872203"/>
            <a:ext cx="246062" cy="2286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Line 11"/>
          <p:cNvSpPr>
            <a:spLocks noChangeShapeType="1"/>
          </p:cNvSpPr>
          <p:nvPr/>
        </p:nvSpPr>
        <p:spPr bwMode="auto">
          <a:xfrm rot="21536301">
            <a:off x="4552199" y="1735303"/>
            <a:ext cx="917575" cy="5715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Line 12"/>
          <p:cNvSpPr>
            <a:spLocks noChangeShapeType="1"/>
          </p:cNvSpPr>
          <p:nvPr/>
        </p:nvSpPr>
        <p:spPr bwMode="auto">
          <a:xfrm rot="21536301">
            <a:off x="5668211" y="2579853"/>
            <a:ext cx="0" cy="40005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Line 13"/>
          <p:cNvSpPr>
            <a:spLocks noChangeShapeType="1"/>
          </p:cNvSpPr>
          <p:nvPr/>
        </p:nvSpPr>
        <p:spPr bwMode="auto">
          <a:xfrm rot="21536301">
            <a:off x="5798386" y="3145003"/>
            <a:ext cx="544512" cy="1905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Line 14"/>
          <p:cNvSpPr>
            <a:spLocks noChangeShapeType="1"/>
          </p:cNvSpPr>
          <p:nvPr/>
        </p:nvSpPr>
        <p:spPr bwMode="auto">
          <a:xfrm rot="21536301">
            <a:off x="6481011" y="3538703"/>
            <a:ext cx="0" cy="28575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Line 15"/>
          <p:cNvSpPr>
            <a:spLocks noChangeShapeType="1"/>
          </p:cNvSpPr>
          <p:nvPr/>
        </p:nvSpPr>
        <p:spPr bwMode="auto">
          <a:xfrm rot="21536301" flipV="1">
            <a:off x="2678949" y="3706978"/>
            <a:ext cx="225425" cy="6223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Oval 16"/>
          <p:cNvSpPr>
            <a:spLocks noChangeArrowheads="1"/>
          </p:cNvSpPr>
          <p:nvPr/>
        </p:nvSpPr>
        <p:spPr bwMode="auto">
          <a:xfrm rot="21536301">
            <a:off x="4348999" y="1698790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8" name="Oval 17"/>
          <p:cNvSpPr>
            <a:spLocks noChangeArrowheads="1"/>
          </p:cNvSpPr>
          <p:nvPr/>
        </p:nvSpPr>
        <p:spPr bwMode="auto">
          <a:xfrm rot="21536301">
            <a:off x="2910724" y="2698915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9" name="Oval 18"/>
          <p:cNvSpPr>
            <a:spLocks noChangeArrowheads="1"/>
          </p:cNvSpPr>
          <p:nvPr/>
        </p:nvSpPr>
        <p:spPr bwMode="auto">
          <a:xfrm rot="21536301">
            <a:off x="5634874" y="3032290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0" name="Oval 19"/>
          <p:cNvSpPr>
            <a:spLocks noChangeArrowheads="1"/>
          </p:cNvSpPr>
          <p:nvPr/>
        </p:nvSpPr>
        <p:spPr bwMode="auto">
          <a:xfrm rot="21536301">
            <a:off x="6377824" y="3318040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1" name="Oval 20"/>
          <p:cNvSpPr>
            <a:spLocks noChangeArrowheads="1"/>
          </p:cNvSpPr>
          <p:nvPr/>
        </p:nvSpPr>
        <p:spPr bwMode="auto">
          <a:xfrm rot="21536301">
            <a:off x="3529849" y="2175040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2" name="Oval 21"/>
          <p:cNvSpPr>
            <a:spLocks noChangeArrowheads="1"/>
          </p:cNvSpPr>
          <p:nvPr/>
        </p:nvSpPr>
        <p:spPr bwMode="auto">
          <a:xfrm rot="21536301">
            <a:off x="6434974" y="3841915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3" name="Oval 22"/>
          <p:cNvSpPr>
            <a:spLocks noChangeArrowheads="1"/>
          </p:cNvSpPr>
          <p:nvPr/>
        </p:nvSpPr>
        <p:spPr bwMode="auto">
          <a:xfrm rot="21536301">
            <a:off x="3929899" y="4232440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4" name="Oval 23"/>
          <p:cNvSpPr>
            <a:spLocks noChangeArrowheads="1"/>
          </p:cNvSpPr>
          <p:nvPr/>
        </p:nvSpPr>
        <p:spPr bwMode="auto">
          <a:xfrm rot="21536301">
            <a:off x="3863224" y="3641890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5" name="Oval 24"/>
          <p:cNvSpPr>
            <a:spLocks noChangeArrowheads="1"/>
          </p:cNvSpPr>
          <p:nvPr/>
        </p:nvSpPr>
        <p:spPr bwMode="auto">
          <a:xfrm rot="21536301">
            <a:off x="1796299" y="4651540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6" name="Oval 25"/>
          <p:cNvSpPr>
            <a:spLocks noChangeArrowheads="1"/>
          </p:cNvSpPr>
          <p:nvPr/>
        </p:nvSpPr>
        <p:spPr bwMode="auto">
          <a:xfrm rot="21536301">
            <a:off x="2196349" y="5080165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7" name="Oval 26"/>
          <p:cNvSpPr>
            <a:spLocks noChangeArrowheads="1"/>
          </p:cNvSpPr>
          <p:nvPr/>
        </p:nvSpPr>
        <p:spPr bwMode="auto">
          <a:xfrm rot="21536301">
            <a:off x="2558299" y="4384840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8" name="Oval 27"/>
          <p:cNvSpPr>
            <a:spLocks noChangeArrowheads="1"/>
          </p:cNvSpPr>
          <p:nvPr/>
        </p:nvSpPr>
        <p:spPr bwMode="auto">
          <a:xfrm rot="21536301">
            <a:off x="2901199" y="3518065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9" name="Oval 28"/>
          <p:cNvSpPr>
            <a:spLocks noChangeArrowheads="1"/>
          </p:cNvSpPr>
          <p:nvPr/>
        </p:nvSpPr>
        <p:spPr bwMode="auto">
          <a:xfrm rot="21536301">
            <a:off x="2158249" y="2336965"/>
            <a:ext cx="141287" cy="1190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0" name="Line 29"/>
          <p:cNvSpPr>
            <a:spLocks noChangeShapeType="1"/>
          </p:cNvSpPr>
          <p:nvPr/>
        </p:nvSpPr>
        <p:spPr bwMode="auto">
          <a:xfrm rot="21536301" flipH="1" flipV="1">
            <a:off x="2313824" y="2456028"/>
            <a:ext cx="546100" cy="26987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0C07BD5A-DD8A-4D92-B106-523DF07EE2A9}"/>
              </a:ext>
            </a:extLst>
          </p:cNvPr>
          <p:cNvSpPr>
            <a:spLocks noChangeShapeType="1"/>
          </p:cNvSpPr>
          <p:nvPr/>
        </p:nvSpPr>
        <p:spPr bwMode="auto">
          <a:xfrm rot="21536301">
            <a:off x="2167774" y="2538578"/>
            <a:ext cx="701675" cy="102235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">
            <a:extLst>
              <a:ext uri="{FF2B5EF4-FFF2-40B4-BE49-F238E27FC236}">
                <a16:creationId xmlns:a16="http://schemas.microsoft.com/office/drawing/2014/main" id="{5D42B86B-2291-438E-9D2F-92A9C8068329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332874" y="3789528"/>
            <a:ext cx="1533525" cy="123666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5">
            <a:extLst>
              <a:ext uri="{FF2B5EF4-FFF2-40B4-BE49-F238E27FC236}">
                <a16:creationId xmlns:a16="http://schemas.microsoft.com/office/drawing/2014/main" id="{751E0D91-B22F-4AC3-BDF6-5F81DD08A3F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169611" y="3948278"/>
            <a:ext cx="2243137" cy="21431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39"/>
          <p:cNvSpPr>
            <a:spLocks noChangeShapeType="1"/>
          </p:cNvSpPr>
          <p:nvPr/>
        </p:nvSpPr>
        <p:spPr bwMode="auto">
          <a:xfrm rot="-63699">
            <a:off x="3874336" y="3848265"/>
            <a:ext cx="0" cy="3429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63" name="Text Box 68"/>
              <p:cNvSpPr txBox="1">
                <a:spLocks noChangeArrowheads="1"/>
              </p:cNvSpPr>
              <p:nvPr/>
            </p:nvSpPr>
            <p:spPr bwMode="auto">
              <a:xfrm>
                <a:off x="7083301" y="2925332"/>
                <a:ext cx="443650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b="0" dirty="0">
                    <a:latin typeface="+mn-lt"/>
                  </a:rPr>
                  <a:t>Any tour contains a spanning tree 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𝑴𝑺𝑻</m:t>
                    </m:r>
                    <m:d>
                      <m:dPr>
                        <m:ctrlPr>
                          <a:rPr lang="en-US" altLang="en-US" sz="240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𝑻𝑶𝑼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𝑶𝑷𝑻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10263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3301" y="2925332"/>
                <a:ext cx="4436505" cy="830997"/>
              </a:xfrm>
              <a:prstGeom prst="rect">
                <a:avLst/>
              </a:prstGeom>
              <a:blipFill>
                <a:blip r:embed="rId3"/>
                <a:stretch>
                  <a:fillRect l="-2198" t="-5882" r="-1099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74F7F4-2DC7-4CC1-9EF4-34A7DD629B05}"/>
                  </a:ext>
                </a:extLst>
              </p:cNvPr>
              <p:cNvSpPr txBox="1"/>
              <p:nvPr/>
            </p:nvSpPr>
            <p:spPr>
              <a:xfrm>
                <a:off x="5010986" y="4408193"/>
                <a:ext cx="6569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𝑻𝑶𝑼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𝑴𝑺𝑻</m:t>
                        </m:r>
                      </m:sub>
                    </m:sSub>
                    <m:d>
                      <m:d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𝑴𝑺𝑻</m:t>
                    </m:r>
                    <m:d>
                      <m:d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𝑻𝑶𝑼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𝑶𝑷𝑻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74F7F4-2DC7-4CC1-9EF4-34A7DD629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986" y="4408193"/>
                <a:ext cx="6569299" cy="461665"/>
              </a:xfrm>
              <a:prstGeom prst="rect">
                <a:avLst/>
              </a:prstGeom>
              <a:blipFill>
                <a:blip r:embed="rId4"/>
                <a:stretch>
                  <a:fillRect l="-139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3376A65A-930F-4B07-B8F1-9CBC72F4EA04}"/>
              </a:ext>
            </a:extLst>
          </p:cNvPr>
          <p:cNvSpPr txBox="1"/>
          <p:nvPr/>
        </p:nvSpPr>
        <p:spPr>
          <a:xfrm>
            <a:off x="706276" y="1491154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Final: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17A0B1-65AD-4D40-88EB-33C7A5DB3AE5}"/>
              </a:ext>
            </a:extLst>
          </p:cNvPr>
          <p:cNvSpPr txBox="1"/>
          <p:nvPr/>
        </p:nvSpPr>
        <p:spPr>
          <a:xfrm>
            <a:off x="3471905" y="5485212"/>
            <a:ext cx="8157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Instead:  take shortcut to next unvisited vertex on the Euler tour</a:t>
            </a:r>
          </a:p>
          <a:p>
            <a:r>
              <a:rPr lang="en-US" sz="2400" dirty="0"/>
              <a:t>By triangle inequality this can only be shorter.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 Box 68">
                <a:extLst>
                  <a:ext uri="{FF2B5EF4-FFF2-40B4-BE49-F238E27FC236}">
                    <a16:creationId xmlns:a16="http://schemas.microsoft.com/office/drawing/2014/main" id="{D5728324-F183-44B9-A949-E5283404EF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3300" y="1716822"/>
                <a:ext cx="443650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b="0" dirty="0">
                    <a:latin typeface="+mn-lt"/>
                  </a:rPr>
                  <a:t>Euler tour covers each edge twice 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𝑻𝑶𝑼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𝑴𝑺𝑻</m:t>
                        </m:r>
                      </m:sub>
                    </m:sSub>
                    <m:d>
                      <m:d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𝑴𝑺𝑻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57" name="Text Box 68">
                <a:extLst>
                  <a:ext uri="{FF2B5EF4-FFF2-40B4-BE49-F238E27FC236}">
                    <a16:creationId xmlns:a16="http://schemas.microsoft.com/office/drawing/2014/main" id="{D5728324-F183-44B9-A949-E5283404E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3300" y="1716822"/>
                <a:ext cx="4436505" cy="830997"/>
              </a:xfrm>
              <a:prstGeom prst="rect">
                <a:avLst/>
              </a:prstGeom>
              <a:blipFill>
                <a:blip r:embed="rId5"/>
                <a:stretch>
                  <a:fillRect l="-2198" t="-5882" r="-1511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lide Number Placeholder 1">
            <a:extLst>
              <a:ext uri="{FF2B5EF4-FFF2-40B4-BE49-F238E27FC236}">
                <a16:creationId xmlns:a16="http://schemas.microsoft.com/office/drawing/2014/main" id="{62F02D49-9691-4F86-AB3E-D6E3DF6C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82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E1D9-7326-42BB-A7DA-52569D67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Max-3SAT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252EA-78EB-426B-AC76-EC1ECDC8CE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452481"/>
                <a:ext cx="10692109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695082"/>
                    </a:solidFill>
                  </a:rPr>
                  <a:t>Max-3SAT: </a:t>
                </a:r>
                <a:r>
                  <a:rPr lang="en-US" sz="2800" dirty="0"/>
                  <a:t>Given a 3CNF formula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800" dirty="0"/>
                  <a:t> find a truth assignment that satisfies 	         the maximum possible # of clauses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695082"/>
                    </a:solidFill>
                  </a:rPr>
                  <a:t>Observation: </a:t>
                </a:r>
                <a:r>
                  <a:rPr lang="en-US" sz="2400" dirty="0"/>
                  <a:t> A single clause on 3 variables only rules out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dirty="0"/>
                  <a:t> of the possible truth 	assignments since each literal has to be false to be ruled out.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⇒</a:t>
                </a:r>
                <a:r>
                  <a:rPr lang="en-US" sz="2400" dirty="0"/>
                  <a:t> a random truth assignment will satisfy the clause with probability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400" dirty="0"/>
                  <a:t>So in expectation, if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/>
                  <a:t> clauses, a random assignment satisfies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dirty="0"/>
                  <a:t> of them.</a:t>
                </a:r>
              </a:p>
              <a:p>
                <a:pPr marL="0" indent="0">
                  <a:buNone/>
                </a:pPr>
                <a:r>
                  <a:rPr lang="en-US" sz="2400" dirty="0"/>
                  <a:t>A greedy algorithm can achieve this:  Choose most frequent literal appearing in clauses that are not yet satisfied and set it to true.</a:t>
                </a:r>
              </a:p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no better approximation is possible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252EA-78EB-426B-AC76-EC1ECDC8CE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52481"/>
                <a:ext cx="10692109" cy="5200045"/>
              </a:xfrm>
              <a:blipFill>
                <a:blip r:embed="rId2"/>
                <a:stretch>
                  <a:fillRect l="-1140" t="-1876" r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0B640-580F-43E1-8B42-37AFBF6D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5230A-31B6-4498-C126-F5FBD0FB8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1ACC-8AB6-A379-665C-DCAE262E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to approach Vertex Cover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03C4A-53DB-2492-0EB6-8ACACB9797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Far:</a:t>
                </a:r>
              </a:p>
              <a:p>
                <a:pPr lvl="1"/>
                <a:r>
                  <a:rPr lang="en-US" dirty="0"/>
                  <a:t>Make assumptions about the graph</a:t>
                </a:r>
              </a:p>
              <a:p>
                <a:pPr lvl="1"/>
                <a:r>
                  <a:rPr lang="en-US" dirty="0"/>
                  <a:t>Decide you don’t need to be perfect</a:t>
                </a:r>
              </a:p>
              <a:p>
                <a:r>
                  <a:rPr lang="en-US" dirty="0"/>
                  <a:t>Another Option:</a:t>
                </a:r>
              </a:p>
              <a:p>
                <a:pPr lvl="1"/>
                <a:r>
                  <a:rPr lang="en-US" dirty="0"/>
                  <a:t>For original Vertex Cover (the one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), will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advance?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03C4A-53DB-2492-0EB6-8ACACB9797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376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5BCA-3DB5-427E-AE1C-591DD65E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to do if the problem you want to solve is NP-hard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5D35CB-E614-4C39-950E-C0CD4ED91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507899"/>
                <a:ext cx="10635464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Maybe you only need to solve it if the solution size is small...</a:t>
                </a:r>
              </a:p>
              <a:p>
                <a:pPr lvl="1"/>
                <a:r>
                  <a:rPr lang="en-US" dirty="0"/>
                  <a:t>What if you only need to find cliques or vertex covers of constant size?</a:t>
                </a:r>
              </a:p>
              <a:p>
                <a:pPr lvl="1"/>
                <a:r>
                  <a:rPr lang="en-US" dirty="0"/>
                  <a:t>For both </a:t>
                </a:r>
                <a:r>
                  <a:rPr lang="en-US" b="1" dirty="0">
                    <a:solidFill>
                      <a:srgbClr val="695082"/>
                    </a:solidFill>
                  </a:rPr>
                  <a:t>Clique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695082"/>
                    </a:solidFill>
                  </a:rPr>
                  <a:t>Vertex Cover</a:t>
                </a:r>
                <a:r>
                  <a:rPr lang="en-US" dirty="0"/>
                  <a:t>, the obvious brute force algorithm would have time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try all subsets of size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 </a:t>
                </a:r>
                <a:r>
                  <a:rPr lang="en-US" b="1" dirty="0">
                    <a:solidFill>
                      <a:srgbClr val="695082"/>
                    </a:solidFill>
                  </a:rPr>
                  <a:t>Clique</a:t>
                </a:r>
                <a:r>
                  <a:rPr lang="en-US" dirty="0"/>
                  <a:t> the best algorithms known are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lang="en-US" b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However, </a:t>
                </a:r>
                <a:r>
                  <a:rPr lang="en-US" b="1" dirty="0">
                    <a:solidFill>
                      <a:srgbClr val="695082"/>
                    </a:solidFill>
                  </a:rPr>
                  <a:t>Vertex Cover</a:t>
                </a:r>
                <a:r>
                  <a:rPr lang="en-US" dirty="0"/>
                  <a:t> has a much better algorithm…</a:t>
                </a:r>
              </a:p>
              <a:p>
                <a:pPr marL="457200" lvl="1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800" dirty="0"/>
                  <a:t>The theory of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fixed parameter tractability</a:t>
                </a:r>
                <a:r>
                  <a:rPr lang="en-US" sz="2800" dirty="0"/>
                  <a:t> looks at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sz="2800" dirty="0"/>
                  <a:t> problems using a second parameter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dirty="0"/>
                  <a:t> in addition to input size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dirty="0"/>
                  <a:t> and seeks algorithms with running times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dirty="0"/>
                  <a:t> might be exponential.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5D35CB-E614-4C39-950E-C0CD4ED91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07899"/>
                <a:ext cx="10635464" cy="5200045"/>
              </a:xfrm>
              <a:blipFill>
                <a:blip r:embed="rId2"/>
                <a:stretch>
                  <a:fillRect l="-1146" t="-1876" r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1F326-8B9B-47DA-9D01-D7C4E324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78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5BCA-3DB5-427E-AE1C-591DD65E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Fixed Parameter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5D35CB-E614-4C39-950E-C0CD4ED91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97063"/>
                <a:ext cx="10635464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theory of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fixed parameter tractability</a:t>
                </a:r>
                <a:r>
                  <a:rPr lang="en-US" sz="2400" dirty="0"/>
                  <a:t> looks at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sz="2400" dirty="0"/>
                  <a:t> problems using a second parameter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 in addition to input size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/>
                  <a:t> and seeks algorithms with running times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dirty="0"/>
                  <a:t> might be exponential.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695082"/>
                    </a:solidFill>
                  </a:rPr>
                  <a:t>Clique:</a:t>
                </a:r>
                <a:r>
                  <a:rPr lang="en-US" sz="2400" dirty="0"/>
                  <a:t>  Extra parameter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 for clique size target:</a:t>
                </a:r>
              </a:p>
              <a:p>
                <a:pPr marL="0" indent="0">
                  <a:buNone/>
                </a:pPr>
                <a:r>
                  <a:rPr lang="en-US" sz="2400" dirty="0"/>
                  <a:t>Brute force algorithm: try all subsets of size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 and check: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time.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695082"/>
                    </a:solidFill>
                  </a:rPr>
                  <a:t>Vertex-Cover: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Extra parameter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for clique size target:</a:t>
                </a:r>
              </a:p>
              <a:p>
                <a:pPr marL="0" lv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Brute force algorithm: try all subsets of size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and check: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time.</a:t>
                </a:r>
              </a:p>
              <a:p>
                <a:pPr marL="457200" lvl="1" indent="0">
                  <a:buNone/>
                </a:pPr>
                <a:endParaRPr lang="en-US" sz="1200" dirty="0">
                  <a:solidFill>
                    <a:prstClr val="black"/>
                  </a:solidFill>
                </a:endParaRPr>
              </a:p>
              <a:p>
                <a:r>
                  <a:rPr lang="en-US" sz="2400" dirty="0">
                    <a:solidFill>
                      <a:prstClr val="black"/>
                    </a:solidFill>
                  </a:rPr>
                  <a:t>Neither is a good fixed parameter algorithm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5D35CB-E614-4C39-950E-C0CD4ED91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97063"/>
                <a:ext cx="10635464" cy="5200045"/>
              </a:xfrm>
              <a:blipFill>
                <a:blip r:embed="rId2"/>
                <a:stretch>
                  <a:fillRect l="-860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1F326-8B9B-47DA-9D01-D7C4E324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03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Vertex-Cover Fixed Parameter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250496"/>
                <a:ext cx="5181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66CC"/>
                    </a:solidFill>
                  </a:rPr>
                  <a:t> Vertex-Cover</a:t>
                </a:r>
                <a:r>
                  <a:rPr lang="en-US" sz="2000" dirty="0">
                    <a:solidFill>
                      <a:srgbClr val="0066CC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000" b="1" dirty="0">
                    <a:solidFill>
                      <a:srgbClr val="0066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)</a:t>
                </a:r>
                <a:r>
                  <a:rPr lang="en-US" sz="2000" b="1" dirty="0">
                    <a:solidFill>
                      <a:srgbClr val="0066CC"/>
                    </a:solidFill>
                  </a:rPr>
                  <a:t> 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66CC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2000" b="1" dirty="0">
                    <a:cs typeface="Courier New" panose="02070309020205020404" pitchFamily="49" charset="0"/>
                  </a:rPr>
                  <a:t>if </a:t>
                </a:r>
                <a:r>
                  <a:rPr lang="en-US" sz="2000" dirty="0">
                    <a:cs typeface="Courier New" panose="02070309020205020404" pitchFamily="49" charset="0"/>
                  </a:rPr>
                  <a:t>there is an edge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cs typeface="Courier New" panose="02070309020205020404" pitchFamily="49" charset="0"/>
                  </a:rPr>
                  <a:t> not covered by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66CC"/>
                    </a:solidFill>
                  </a:rPr>
                  <a:t>	   </a:t>
                </a:r>
                <a:r>
                  <a:rPr lang="en-US" sz="2000" b="1" dirty="0"/>
                  <a:t>if</a:t>
                </a:r>
                <a:r>
                  <a:rPr lang="en-US" sz="20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rgbClr val="0066CC"/>
                    </a:solidFill>
                  </a:rPr>
                  <a:t> </a:t>
                </a:r>
                <a:r>
                  <a:rPr lang="en-US" sz="2000" b="1" dirty="0"/>
                  <a:t>{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66CC"/>
                    </a:solidFill>
                  </a:rPr>
                  <a:t>                          Vertex-Cover</a:t>
                </a:r>
                <a:r>
                  <a:rPr lang="en-US" sz="2000" dirty="0">
                    <a:solidFill>
                      <a:srgbClr val="0066CC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66CC"/>
                    </a:solidFill>
                  </a:rPr>
                  <a:t>                          Vertex-Cover</a:t>
                </a:r>
                <a:r>
                  <a:rPr lang="en-US" sz="2000" dirty="0">
                    <a:solidFill>
                      <a:srgbClr val="0066CC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)</a:t>
                </a:r>
                <a:endParaRPr lang="en-US" sz="2000" b="1" dirty="0">
                  <a:solidFill>
                    <a:srgbClr val="0066CC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66CC"/>
                    </a:solidFill>
                  </a:rPr>
                  <a:t>               	    </a:t>
                </a:r>
                <a:r>
                  <a:rPr lang="en-US" sz="2000" b="1" dirty="0"/>
                  <a:t>}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66CC"/>
                    </a:solidFill>
                  </a:rPr>
                  <a:t>         </a:t>
                </a:r>
                <a:r>
                  <a:rPr lang="en-US" sz="2000" b="1" dirty="0"/>
                  <a:t>}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66CC"/>
                    </a:solidFill>
                  </a:rPr>
                  <a:t>         </a:t>
                </a:r>
                <a:r>
                  <a:rPr lang="en-US" sz="2000" b="1" dirty="0"/>
                  <a:t>else</a:t>
                </a:r>
                <a:r>
                  <a:rPr lang="en-US" sz="2000" b="1" dirty="0">
                    <a:solidFill>
                      <a:srgbClr val="0066CC"/>
                    </a:solidFill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66CC"/>
                    </a:solidFill>
                  </a:rPr>
                  <a:t>                   </a:t>
                </a:r>
                <a:r>
                  <a:rPr lang="en-US" sz="2000" dirty="0"/>
                  <a:t>Output</a:t>
                </a:r>
                <a:r>
                  <a:rPr lang="en-US" sz="2000" b="1" dirty="0">
                    <a:solidFill>
                      <a:srgbClr val="0066CC"/>
                    </a:solidFill>
                  </a:rPr>
                  <a:t> </a:t>
                </a:r>
                <a:r>
                  <a:rPr lang="en-US" sz="20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sz="2000" b="1" dirty="0">
                    <a:solidFill>
                      <a:srgbClr val="0066CC"/>
                    </a:solidFill>
                  </a:rPr>
                  <a:t> </a:t>
                </a:r>
                <a:r>
                  <a:rPr lang="en-US" sz="2000" dirty="0"/>
                  <a:t>(and set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000" dirty="0"/>
                  <a:t>) and halt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66CC"/>
                    </a:solidFill>
                  </a:rPr>
                  <a:t>         </a:t>
                </a:r>
                <a:r>
                  <a:rPr lang="en-US" sz="2000" b="1" dirty="0"/>
                  <a:t>}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66CC"/>
                    </a:solidFill>
                  </a:rPr>
                  <a:t> </a:t>
                </a:r>
                <a:r>
                  <a:rPr lang="en-US" sz="2000" b="1" dirty="0"/>
                  <a:t>}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000" b="1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/>
                  <a:t>Call </a:t>
                </a:r>
                <a:r>
                  <a:rPr lang="en-US" sz="2000" b="1" dirty="0">
                    <a:solidFill>
                      <a:srgbClr val="0066CC"/>
                    </a:solidFill>
                  </a:rPr>
                  <a:t>Vertex-Cover</a:t>
                </a:r>
                <a:r>
                  <a:rPr lang="en-US" sz="2000" dirty="0">
                    <a:solidFill>
                      <a:srgbClr val="0066CC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b="1" dirty="0">
                    <a:solidFill>
                      <a:srgbClr val="0066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000" dirty="0">
                    <a:solidFill>
                      <a:srgbClr val="0066CC"/>
                    </a:solidFill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/>
                  <a:t>if</a:t>
                </a:r>
                <a:r>
                  <a:rPr lang="en-US" sz="2000" dirty="0">
                    <a:solidFill>
                      <a:srgbClr val="0066CC"/>
                    </a:solidFill>
                  </a:rPr>
                  <a:t> </a:t>
                </a:r>
                <a:r>
                  <a:rPr lang="en-US" sz="2000" dirty="0"/>
                  <a:t>no answer, output</a:t>
                </a:r>
                <a:r>
                  <a:rPr lang="en-US" sz="2000" dirty="0">
                    <a:solidFill>
                      <a:srgbClr val="0066CC"/>
                    </a:solidFill>
                  </a:rPr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NO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250496"/>
                <a:ext cx="5181600" cy="4351338"/>
              </a:xfrm>
              <a:blipFill>
                <a:blip r:embed="rId2"/>
                <a:stretch>
                  <a:fillRect l="-1294" t="-1401" r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301228"/>
                <a:ext cx="5407572" cy="4854928"/>
              </a:xfrm>
            </p:spPr>
            <p:txBody>
              <a:bodyPr>
                <a:normAutofit/>
              </a:bodyPr>
              <a:lstStyle/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695082"/>
                    </a:solidFill>
                  </a:rPr>
                  <a:t>Analysis:</a:t>
                </a:r>
              </a:p>
              <a:p>
                <a:pPr lvl="1"/>
                <a:r>
                  <a:rPr lang="en-US" sz="2000" dirty="0"/>
                  <a:t>Time to identify possible edge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not covered (and modify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000" dirty="0"/>
                  <a:t>)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66CC"/>
                  </a:solidFill>
                </a:endParaRPr>
              </a:p>
              <a:p>
                <a:pPr lvl="1"/>
                <a:r>
                  <a:rPr lang="en-US" sz="2000" dirty="0"/>
                  <a:t># of recursive calls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66CC"/>
                    </a:solidFill>
                  </a:rPr>
                  <a:t> 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Total runtime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Somewhat of a “trick” of asymptotic analysis, but could be practical for small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and you’ve “baked in” your feasible input size for other developers.</a:t>
                </a:r>
              </a:p>
              <a:p>
                <a:pPr lvl="2"/>
                <a:r>
                  <a:rPr lang="en-US" sz="1600" dirty="0"/>
                  <a:t>Make it so the algorithm only works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is small enough for your application</a:t>
                </a:r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301228"/>
                <a:ext cx="5407572" cy="4854928"/>
              </a:xfrm>
              <a:blipFill>
                <a:blip r:embed="rId3"/>
                <a:stretch>
                  <a:fillRect l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3E0246-5893-4187-A63A-A7A5B131E92F}"/>
              </a:ext>
            </a:extLst>
          </p:cNvPr>
          <p:cNvCxnSpPr/>
          <p:nvPr/>
        </p:nvCxnSpPr>
        <p:spPr bwMode="auto">
          <a:xfrm>
            <a:off x="5904185" y="1128878"/>
            <a:ext cx="0" cy="5486400"/>
          </a:xfrm>
          <a:prstGeom prst="line">
            <a:avLst/>
          </a:prstGeom>
          <a:noFill/>
          <a:ln w="38100">
            <a:solidFill>
              <a:srgbClr val="695082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0373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238F3-B291-69BE-AEC8-5BFB59559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5B4F-E701-162F-253F-21B565B5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to approach 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F5A8-30DB-6657-1DBB-36E461BEE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Far:</a:t>
            </a:r>
          </a:p>
          <a:p>
            <a:pPr lvl="1"/>
            <a:r>
              <a:rPr lang="en-US" dirty="0"/>
              <a:t>Make assumptions about the graph</a:t>
            </a:r>
          </a:p>
          <a:p>
            <a:pPr lvl="1"/>
            <a:r>
              <a:rPr lang="en-US" dirty="0"/>
              <a:t>Decide you don’t need to be perfect</a:t>
            </a:r>
          </a:p>
          <a:p>
            <a:pPr lvl="1"/>
            <a:r>
              <a:rPr lang="en-US" dirty="0"/>
              <a:t>Fix some parameter to be constant so the running time is polynomial</a:t>
            </a:r>
          </a:p>
          <a:p>
            <a:r>
              <a:rPr lang="en-US" dirty="0"/>
              <a:t>Another Option:</a:t>
            </a:r>
          </a:p>
          <a:p>
            <a:pPr lvl="1"/>
            <a:r>
              <a:rPr lang="en-US" dirty="0"/>
              <a:t>Decide you’re ok with exponential time, but make your exponential time algorithm really fast</a:t>
            </a:r>
          </a:p>
          <a:p>
            <a:pPr lvl="2"/>
            <a:r>
              <a:rPr lang="en-US" dirty="0"/>
              <a:t>Many out-of-the-box algorithms for solving SAT, that are usually very fast (but occasionally slow or incorrect)</a:t>
            </a:r>
          </a:p>
        </p:txBody>
      </p:sp>
    </p:spTree>
    <p:extLst>
      <p:ext uri="{BB962C8B-B14F-4D97-AF65-F5344CB8AC3E}">
        <p14:creationId xmlns:p14="http://schemas.microsoft.com/office/powerpoint/2010/main" val="3669363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What to do if the problem you want to solve is NP-hard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97063"/>
                <a:ext cx="10805397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800" dirty="0"/>
                  <a:t>Try to make an exponential-time solution as efficient as possible. 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e.g. Try to search the space of possible hints/certificates in a more efficient way and hope that it is quick enough.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800" b="1" dirty="0">
                    <a:solidFill>
                      <a:srgbClr val="C00000"/>
                    </a:solidFill>
                  </a:rPr>
                  <a:t>Backtracking search (choose, explore, </a:t>
                </a:r>
                <a:r>
                  <a:rPr lang="en-US" altLang="en-US" sz="2800" b="1" dirty="0" err="1">
                    <a:solidFill>
                      <a:srgbClr val="C00000"/>
                    </a:solidFill>
                  </a:rPr>
                  <a:t>unchoose</a:t>
                </a:r>
                <a:r>
                  <a:rPr lang="en-US" altLang="en-US" sz="2800" b="1" dirty="0">
                    <a:solidFill>
                      <a:srgbClr val="C00000"/>
                    </a:solidFill>
                  </a:rPr>
                  <a:t>)</a:t>
                </a:r>
                <a:endParaRPr lang="en-US" altLang="en-US" dirty="0">
                  <a:solidFill>
                    <a:srgbClr val="C00000"/>
                  </a:solidFill>
                </a:endParaRPr>
              </a:p>
              <a:p>
                <a:pPr marL="914400" lvl="2" indent="0" eaLnBrk="1" hangingPunct="1">
                  <a:buNone/>
                </a:pPr>
                <a:r>
                  <a:rPr lang="en-US" altLang="en-US" sz="2400" dirty="0"/>
                  <a:t>e.g., for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SAT</a:t>
                </a:r>
                <a:r>
                  <a:rPr lang="en-US" altLang="en-US" sz="2400" dirty="0"/>
                  <a:t>, search through the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possible truth assignments...</a:t>
                </a:r>
              </a:p>
              <a:p>
                <a:pPr marL="914400" lvl="2" indent="0" eaLnBrk="1" hangingPunct="1">
                  <a:buNone/>
                </a:pPr>
                <a:r>
                  <a:rPr lang="en-US" altLang="en-US" sz="2400" dirty="0"/>
                  <a:t>...but set the truth values one-by-one so we can able to figure out whole parts of the space to avoid,</a:t>
                </a:r>
              </a:p>
              <a:p>
                <a:pPr marL="1371600" lvl="3" indent="0" eaLnBrk="1" hangingPunct="1">
                  <a:buNone/>
                </a:pPr>
                <a:r>
                  <a:rPr lang="en-US" altLang="en-US" dirty="0"/>
                  <a:t>e.g.  Given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=(¬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)∧</m:t>
                    </m:r>
                    <m:d>
                      <m:d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∧(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marL="1371600" lvl="3" indent="0" eaLnBrk="1" hangingPunct="1">
                  <a:buNone/>
                </a:pPr>
                <a:r>
                  <a:rPr lang="en-US" altLang="en-US" dirty="0"/>
                  <a:t>after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we don’t even need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to know that it won’t satisfy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.</a:t>
                </a:r>
              </a:p>
              <a:p>
                <a:pPr marL="1371600" lvl="3" indent="0" eaLnBrk="1" hangingPunct="1">
                  <a:buNone/>
                </a:pPr>
                <a:endParaRPr lang="en-US" altLang="en-US" sz="300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Today:  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More clever backtracking search for </a:t>
                </a:r>
                <a:r>
                  <a:rPr lang="en-US" altLang="en-US" sz="28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SAT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 solutions</a:t>
                </a:r>
              </a:p>
            </p:txBody>
          </p:sp>
        </mc:Choice>
        <mc:Fallback>
          <p:sp>
            <p:nvSpPr>
              <p:cNvPr id="204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97063"/>
                <a:ext cx="10805397" cy="5200045"/>
              </a:xfrm>
              <a:blipFill>
                <a:blip r:embed="rId3"/>
                <a:stretch>
                  <a:fillRect l="-1128" t="-1876" r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3CD280-F92B-499E-B761-E585B354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C24D-535F-2A47-8856-5B6B5320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02BDD-5A60-41A3-7B1E-2D26F834D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find that you need to solve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it’s NP-Hard</a:t>
                </a:r>
              </a:p>
              <a:p>
                <a:r>
                  <a:rPr lang="en-US" dirty="0"/>
                  <a:t>There could be some hope!</a:t>
                </a:r>
              </a:p>
              <a:p>
                <a:pPr lvl="1"/>
                <a:r>
                  <a:rPr lang="en-US" dirty="0"/>
                  <a:t>Are there properties of your input that will cause you to avoid the worst case?</a:t>
                </a:r>
              </a:p>
              <a:p>
                <a:pPr lvl="1"/>
                <a:r>
                  <a:rPr lang="en-US" dirty="0"/>
                  <a:t>Do to specifically need the “best” answer, or would “pretty good” suffice?</a:t>
                </a:r>
              </a:p>
              <a:p>
                <a:pPr lvl="2"/>
                <a:r>
                  <a:rPr lang="en-US" dirty="0"/>
                  <a:t>How good does “pretty good” NEED to be for you?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02BDD-5A60-41A3-7B1E-2D26F834D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889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32B6-9B57-4832-814D-A5D1BA82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Solving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44073-2F3A-4160-9BE4-D77B1D688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52481"/>
                <a:ext cx="995573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695082"/>
                    </a:solidFill>
                  </a:rPr>
                  <a:t>SAT</a:t>
                </a:r>
                <a:r>
                  <a:rPr lang="en-US" sz="2800" dirty="0"/>
                  <a:t> is an extremely flexible problem:</a:t>
                </a:r>
              </a:p>
              <a:p>
                <a:pPr lvl="1"/>
                <a:r>
                  <a:rPr lang="en-US" dirty="0"/>
                  <a:t>The fact that </a:t>
                </a:r>
                <a:r>
                  <a:rPr lang="en-US" b="1" dirty="0">
                    <a:solidFill>
                      <a:srgbClr val="695082"/>
                    </a:solidFill>
                  </a:rPr>
                  <a:t>SAT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dirty="0"/>
                  <a:t>-complete problem says that we can re-express a huge range of problems as </a:t>
                </a:r>
                <a:r>
                  <a:rPr lang="en-US" b="1" dirty="0">
                    <a:solidFill>
                      <a:srgbClr val="695082"/>
                    </a:solidFill>
                  </a:rPr>
                  <a:t>SAT</a:t>
                </a:r>
                <a:r>
                  <a:rPr lang="en-US" dirty="0"/>
                  <a:t> problems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sz="2800" dirty="0"/>
                  <a:t>This means that good algorithms for </a:t>
                </a:r>
                <a:r>
                  <a:rPr lang="en-US" sz="2800" b="1" dirty="0">
                    <a:solidFill>
                      <a:srgbClr val="695082"/>
                    </a:solidFill>
                  </a:rPr>
                  <a:t>SAT</a:t>
                </a:r>
                <a:r>
                  <a:rPr lang="en-US" sz="2800" dirty="0"/>
                  <a:t> solving would be useful for a huge range of tasks.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2800" dirty="0"/>
                  <a:t>Since roughly 2001, there has been a massive improvement in our ability to solve </a:t>
                </a:r>
                <a:r>
                  <a:rPr lang="en-US" sz="2800" b="1" dirty="0">
                    <a:solidFill>
                      <a:srgbClr val="695082"/>
                    </a:solidFill>
                  </a:rPr>
                  <a:t>SAT</a:t>
                </a:r>
                <a:r>
                  <a:rPr lang="en-US" sz="2800" dirty="0"/>
                  <a:t> on a wide range of practical instances</a:t>
                </a:r>
              </a:p>
              <a:p>
                <a:pPr lvl="1"/>
                <a:r>
                  <a:rPr lang="en-US" sz="2400" dirty="0"/>
                  <a:t>These algorithms aren’t perfect.  They fail on many worst-case instances.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44073-2F3A-4160-9BE4-D77B1D688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2481"/>
                <a:ext cx="9955732" cy="5200045"/>
              </a:xfrm>
              <a:blipFill>
                <a:blip r:embed="rId2"/>
                <a:stretch>
                  <a:fillRect l="-1225" t="-1876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7AD94-B7C0-4727-B1D2-61E94FFB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82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CNF Satisfiability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443244"/>
                <a:ext cx="10296853" cy="52000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695082"/>
                    </a:solidFill>
                  </a:rPr>
                  <a:t>SAT</a:t>
                </a:r>
                <a:r>
                  <a:rPr lang="en-US" sz="2800" dirty="0"/>
                  <a:t>: </a:t>
                </a:r>
                <a:r>
                  <a:rPr lang="en-US" sz="2400" dirty="0"/>
                  <a:t>satisfiability problem for CNF formulas with any clause size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400" dirty="0"/>
                  <a:t>Write CNFs with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dirty="0"/>
                  <a:t> between clauses implicit:</a:t>
                </a: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ba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bar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bar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bar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bar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0" dirty="0"/>
              </a:p>
              <a:p>
                <a:pPr marL="0" indent="0">
                  <a:buNone/>
                </a:pPr>
                <a:r>
                  <a:rPr lang="en-US" sz="2400" dirty="0"/>
                  <a:t>Write assignment as literals assigned true:</a:t>
                </a:r>
                <a:r>
                  <a:rPr 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bar>
                  </m:oMath>
                </a14:m>
                <a:endParaRPr lang="en-US" sz="2400" b="1" dirty="0">
                  <a:solidFill>
                    <a:srgbClr val="0066CC"/>
                  </a:solidFill>
                </a:endParaRPr>
              </a:p>
              <a:p>
                <a:pPr marL="0" lvl="0" indent="0">
                  <a:spcBef>
                    <a:spcPts val="1800"/>
                  </a:spcBef>
                  <a:buNone/>
                </a:pPr>
                <a:r>
                  <a:rPr 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sz="2400" b="1" dirty="0"/>
                  <a:t> </a:t>
                </a:r>
                <a:r>
                  <a:rPr lang="en-US" sz="2400" dirty="0"/>
                  <a:t>Given partial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400" dirty="0"/>
                  <a:t> where</a:t>
                </a:r>
                <a:endParaRPr lang="en-US" sz="2400" dirty="0">
                  <a:solidFill>
                    <a:srgbClr val="0066CC"/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bar>
                            <m:barPr>
                              <m:pos m:val="top"/>
                              <m:ctrlP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ba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bar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bar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bar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bar>
                      <m:r>
                        <a:rPr lang="en-US" sz="2400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            define </a:t>
                </a:r>
                <a:r>
                  <a:rPr lang="en-US" sz="2400" b="1" dirty="0"/>
                  <a:t>simplify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en-US" sz="2400" dirty="0">
                    <a:solidFill>
                      <a:srgbClr val="0066CC"/>
                    </a:solidFill>
                  </a:rPr>
                  <a:t> by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66CC"/>
                    </a:solidFill>
                  </a:rPr>
                  <a:t>      </a:t>
                </a:r>
                <a:r>
                  <a:rPr lang="en-US" sz="2400" b="1" dirty="0"/>
                  <a:t>simplify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ba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bar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)(</m:t>
                    </m:r>
                    <m:bar>
                      <m:barPr>
                        <m:pos m:val="top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bar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)(</m:t>
                    </m:r>
                    <m:bar>
                      <m:barPr>
                        <m:pos m:val="top"/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ba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bar>
                      <m:barPr>
                        <m:pos m:val="top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bar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That is: remove satisfied clauses and remove unsatisfied literals from clauses.</a:t>
                </a:r>
              </a:p>
              <a:p>
                <a:pPr marL="0" indent="0">
                  <a:buNone/>
                </a:pPr>
                <a:endParaRPr lang="en-US" sz="1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satisfiable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all clauses disappear under some assignment. It is not satisfiable under a partial assignment if we ever have 2 clauses containing only contradictory variables (e.g.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2400" dirty="0"/>
                  <a:t> and</a:t>
                </a:r>
                <a:r>
                  <a:rPr 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43244"/>
                <a:ext cx="10296853" cy="5200045"/>
              </a:xfrm>
              <a:blipFill>
                <a:blip r:embed="rId2"/>
                <a:stretch>
                  <a:fillRect l="-1184" t="-2696" r="-1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6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Satisfiability Algorithms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452481"/>
            <a:ext cx="10683109" cy="520004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Local search: Solve </a:t>
            </a:r>
            <a:r>
              <a:rPr lang="en-US" altLang="en-US" sz="2800" b="1" dirty="0">
                <a:solidFill>
                  <a:srgbClr val="695082"/>
                </a:solidFill>
              </a:rPr>
              <a:t>SAT</a:t>
            </a:r>
            <a:r>
              <a:rPr lang="en-US" altLang="en-US" sz="2800" dirty="0"/>
              <a:t> as a special case of </a:t>
            </a:r>
            <a:r>
              <a:rPr lang="en-US" altLang="en-US" sz="2800" b="1" dirty="0" err="1">
                <a:solidFill>
                  <a:srgbClr val="695082"/>
                </a:solidFill>
              </a:rPr>
              <a:t>MaxSAT</a:t>
            </a:r>
            <a:r>
              <a:rPr lang="en-US" altLang="en-US" sz="2800" dirty="0">
                <a:solidFill>
                  <a:schemeClr val="accent2"/>
                </a:solidFill>
              </a:rPr>
              <a:t> 				     	  </a:t>
            </a:r>
            <a:r>
              <a:rPr lang="en-US" altLang="en-US" sz="2400" dirty="0"/>
              <a:t>(incomplete, may fail to find satisfying assignment)</a:t>
            </a:r>
            <a:endParaRPr lang="en-US" altLang="en-US" sz="2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altLang="en-US" sz="2400" dirty="0">
                <a:solidFill>
                  <a:srgbClr val="00B050"/>
                </a:solidFill>
              </a:rPr>
              <a:t>GSAT</a:t>
            </a:r>
            <a:r>
              <a:rPr lang="en-US" altLang="en-US" dirty="0"/>
              <a:t> </a:t>
            </a:r>
            <a:r>
              <a:rPr lang="en-US" altLang="en-US" sz="2400" dirty="0"/>
              <a:t>–</a:t>
            </a:r>
            <a:r>
              <a:rPr lang="en-US" altLang="en-US" dirty="0"/>
              <a:t> </a:t>
            </a:r>
            <a:r>
              <a:rPr lang="en-US" altLang="en-US" sz="2400" dirty="0"/>
              <a:t>random local search</a:t>
            </a:r>
            <a:r>
              <a:rPr lang="en-US" altLang="en-US" dirty="0"/>
              <a:t> </a:t>
            </a:r>
            <a:r>
              <a:rPr lang="en-US" altLang="en-US" sz="2400" dirty="0">
                <a:solidFill>
                  <a:srgbClr val="0066CC"/>
                </a:solidFill>
              </a:rPr>
              <a:t>[</a:t>
            </a:r>
            <a:r>
              <a:rPr lang="en-US" altLang="en-US" sz="2400" dirty="0" err="1">
                <a:solidFill>
                  <a:srgbClr val="0066CC"/>
                </a:solidFill>
              </a:rPr>
              <a:t>Selman,Levesque,Mitchell</a:t>
            </a:r>
            <a:r>
              <a:rPr lang="en-US" altLang="en-US" sz="2400" dirty="0">
                <a:solidFill>
                  <a:srgbClr val="0066CC"/>
                </a:solidFill>
              </a:rPr>
              <a:t> 92]</a:t>
            </a:r>
            <a:r>
              <a:rPr lang="en-US" altLang="en-US" sz="2400" dirty="0">
                <a:solidFill>
                  <a:schemeClr val="accent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altLang="en-US" sz="2400" dirty="0" err="1">
                <a:solidFill>
                  <a:srgbClr val="00B050"/>
                </a:solidFill>
              </a:rPr>
              <a:t>Walksat</a:t>
            </a:r>
            <a:r>
              <a:rPr lang="en-US" altLang="en-US" dirty="0"/>
              <a:t> </a:t>
            </a:r>
            <a:r>
              <a:rPr lang="en-US" altLang="en-US" sz="2400" dirty="0"/>
              <a:t>–</a:t>
            </a:r>
            <a:r>
              <a:rPr lang="en-US" altLang="en-US" dirty="0"/>
              <a:t> </a:t>
            </a:r>
            <a:r>
              <a:rPr lang="en-US" altLang="en-US" sz="2400" dirty="0"/>
              <a:t>Metropolis</a:t>
            </a:r>
            <a:r>
              <a:rPr lang="en-US" altLang="en-US" dirty="0"/>
              <a:t> </a:t>
            </a:r>
            <a:r>
              <a:rPr lang="en-US" altLang="en-US" sz="2400" dirty="0">
                <a:solidFill>
                  <a:srgbClr val="0066CC"/>
                </a:solidFill>
              </a:rPr>
              <a:t>[</a:t>
            </a:r>
            <a:r>
              <a:rPr lang="en-US" altLang="en-US" sz="2400" dirty="0" err="1">
                <a:solidFill>
                  <a:srgbClr val="0066CC"/>
                </a:solidFill>
              </a:rPr>
              <a:t>Kautz,Selman</a:t>
            </a:r>
            <a:r>
              <a:rPr lang="en-US" altLang="en-US" sz="2400" dirty="0">
                <a:solidFill>
                  <a:srgbClr val="0066CC"/>
                </a:solidFill>
              </a:rPr>
              <a:t> 96]</a:t>
            </a:r>
            <a:endParaRPr lang="en-US" altLang="en-US" sz="2000" dirty="0">
              <a:solidFill>
                <a:srgbClr val="0066CC"/>
              </a:solidFill>
            </a:endParaRPr>
          </a:p>
          <a:p>
            <a:endParaRPr lang="en-US" alt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Backtracking search</a:t>
            </a: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en-US" altLang="en-US" sz="2800" dirty="0"/>
              <a:t>(complete)</a:t>
            </a:r>
          </a:p>
          <a:p>
            <a:pPr lvl="1"/>
            <a:r>
              <a:rPr lang="en-US" altLang="en-US" dirty="0"/>
              <a:t>DPLL    </a:t>
            </a:r>
            <a:r>
              <a:rPr lang="en-US" altLang="en-US" sz="2400" dirty="0">
                <a:solidFill>
                  <a:srgbClr val="0066CC"/>
                </a:solidFill>
              </a:rPr>
              <a:t>[</a:t>
            </a:r>
            <a:r>
              <a:rPr lang="en-US" altLang="en-US" sz="2400" dirty="0" err="1">
                <a:solidFill>
                  <a:srgbClr val="0066CC"/>
                </a:solidFill>
              </a:rPr>
              <a:t>Davis,Putnam</a:t>
            </a:r>
            <a:r>
              <a:rPr lang="en-US" altLang="en-US" sz="2400" dirty="0">
                <a:solidFill>
                  <a:srgbClr val="0066CC"/>
                </a:solidFill>
              </a:rPr>
              <a:t> 60], [</a:t>
            </a:r>
            <a:r>
              <a:rPr lang="en-US" altLang="en-US" sz="2400" dirty="0" err="1">
                <a:solidFill>
                  <a:srgbClr val="0066CC"/>
                </a:solidFill>
              </a:rPr>
              <a:t>Davis,Logeman,Loveland</a:t>
            </a:r>
            <a:r>
              <a:rPr lang="en-US" altLang="en-US" sz="2400" dirty="0">
                <a:solidFill>
                  <a:srgbClr val="0066CC"/>
                </a:solidFill>
              </a:rPr>
              <a:t> 62]</a:t>
            </a:r>
          </a:p>
          <a:p>
            <a:pPr lvl="1"/>
            <a:r>
              <a:rPr lang="en-US" altLang="en-US" dirty="0"/>
              <a:t>CDCL:  </a:t>
            </a:r>
            <a:r>
              <a:rPr lang="en-US" altLang="en-US" sz="2400" dirty="0"/>
              <a:t>Adds clause learning and restarts  </a:t>
            </a:r>
            <a:r>
              <a:rPr lang="en-US" altLang="en-US" dirty="0"/>
              <a:t>							</a:t>
            </a:r>
            <a:r>
              <a:rPr lang="en-US" altLang="en-US" sz="2400" dirty="0">
                <a:solidFill>
                  <a:srgbClr val="00B050"/>
                </a:solidFill>
              </a:rPr>
              <a:t>GRASP, SATO, </a:t>
            </a:r>
            <a:r>
              <a:rPr lang="en-US" altLang="en-US" sz="2400" dirty="0" err="1">
                <a:solidFill>
                  <a:srgbClr val="00B050"/>
                </a:solidFill>
              </a:rPr>
              <a:t>zchaff</a:t>
            </a:r>
            <a:r>
              <a:rPr lang="en-US" altLang="en-US" sz="2400" dirty="0">
                <a:solidFill>
                  <a:srgbClr val="00B050"/>
                </a:solidFill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</a:rPr>
              <a:t>MiniSAT</a:t>
            </a:r>
            <a:r>
              <a:rPr lang="en-US" altLang="en-US" sz="2400" dirty="0">
                <a:solidFill>
                  <a:srgbClr val="00B050"/>
                </a:solidFill>
              </a:rPr>
              <a:t>, Glucose, etc.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D7B9-B77E-4665-8AC1-5E8B2E198BF6}" type="slidenum">
              <a:rPr lang="en-US" altLang="en-US"/>
              <a:pPr/>
              <a:t>32</a:t>
            </a:fld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590550" y="3580840"/>
            <a:ext cx="9672802" cy="266962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8F840-8363-FC57-289B-1520C78B7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B28C-31B6-6ABF-7BD7-1365204F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If you need to solve an NP-Hard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8ABAC-F19E-ED2E-736B-A643B76F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Look for assumptions that simplify the problem</a:t>
            </a:r>
          </a:p>
          <a:p>
            <a:r>
              <a:rPr lang="en-US" dirty="0"/>
              <a:t>Made design decisions so that you can make simplifying assumptions</a:t>
            </a:r>
          </a:p>
          <a:p>
            <a:r>
              <a:rPr lang="en-US" dirty="0"/>
              <a:t>Fix some parameter to a reasonable size, then write an algorithm that is exponential only in that parameter (and therefore polynomial when fixed)</a:t>
            </a:r>
          </a:p>
          <a:p>
            <a:r>
              <a:rPr lang="en-US" dirty="0"/>
              <a:t>Give up on trying to find the best solution, and instead approximate</a:t>
            </a:r>
          </a:p>
          <a:p>
            <a:pPr lvl="1"/>
            <a:r>
              <a:rPr lang="en-US" dirty="0"/>
              <a:t>When a minimization/maximization problem</a:t>
            </a:r>
          </a:p>
          <a:p>
            <a:pPr lvl="1"/>
            <a:r>
              <a:rPr lang="en-US" dirty="0"/>
              <a:t>May be helpful to find/create assumptions for better approximation</a:t>
            </a:r>
          </a:p>
          <a:p>
            <a:r>
              <a:rPr lang="en-US" dirty="0"/>
              <a:t>Give up on trying to write a polynomial time algorithm at all, and instead use a fast exponential time algorithm</a:t>
            </a:r>
          </a:p>
          <a:p>
            <a:pPr lvl="1"/>
            <a:r>
              <a:rPr lang="en-US" dirty="0"/>
              <a:t>For example, reduce your problem to SAT (if it’s NP-complete), then use an out-of-the-box SAT solver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14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Other </a:t>
            </a:r>
            <a:r>
              <a:rPr lang="en-US" altLang="en-US" dirty="0" err="1"/>
              <a:t>Approches</a:t>
            </a:r>
            <a:r>
              <a:rPr lang="en-US" altLang="en-US" dirty="0"/>
              <a:t> you might hear about</a:t>
            </a:r>
            <a:endParaRPr lang="en-US" altLang="en-US" sz="3600" dirty="0">
              <a:sym typeface="Symbol" panose="05050102010706020507" pitchFamily="18" charset="2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49" y="1507899"/>
            <a:ext cx="10538359" cy="520004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695082"/>
                </a:solidFill>
              </a:rPr>
              <a:t>Genetic algorithms: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View each solution as a </a:t>
            </a:r>
            <a:r>
              <a:rPr lang="en-US" altLang="en-US" sz="2400" b="1" dirty="0">
                <a:solidFill>
                  <a:srgbClr val="C00000"/>
                </a:solidFill>
              </a:rPr>
              <a:t>string</a:t>
            </a:r>
            <a:r>
              <a:rPr lang="en-US" altLang="en-US" sz="2400" dirty="0"/>
              <a:t> (analogy with </a:t>
            </a:r>
            <a:r>
              <a:rPr lang="en-US" altLang="en-US" sz="2400" dirty="0">
                <a:solidFill>
                  <a:srgbClr val="009900"/>
                </a:solidFill>
              </a:rPr>
              <a:t>DNA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Maintain a </a:t>
            </a:r>
            <a:r>
              <a:rPr lang="en-US" altLang="en-US" sz="2400" b="1" dirty="0">
                <a:solidFill>
                  <a:srgbClr val="C00000"/>
                </a:solidFill>
              </a:rPr>
              <a:t>population of good solutions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Allow </a:t>
            </a:r>
            <a:r>
              <a:rPr lang="en-US" altLang="en-US" sz="2400" b="1" dirty="0">
                <a:solidFill>
                  <a:srgbClr val="C00000"/>
                </a:solidFill>
              </a:rPr>
              <a:t>random mutations</a:t>
            </a:r>
            <a:r>
              <a:rPr lang="en-US" altLang="en-US" sz="2400" dirty="0"/>
              <a:t> of single characters of individual solutions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C00000"/>
                </a:solidFill>
              </a:rPr>
              <a:t>Combine two solutions</a:t>
            </a:r>
            <a:r>
              <a:rPr lang="en-US" altLang="en-US" sz="2400" dirty="0"/>
              <a:t> by taking part of one and part of another (analogy with crossover in </a:t>
            </a:r>
            <a:r>
              <a:rPr lang="en-US" altLang="en-US" sz="2400" dirty="0">
                <a:solidFill>
                  <a:srgbClr val="009900"/>
                </a:solidFill>
              </a:rPr>
              <a:t>sexual reproduction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Get rid of solutions that have the worst values and make multiple copies of solutions that have the best values (analogy with </a:t>
            </a:r>
            <a:r>
              <a:rPr lang="en-US" altLang="en-US" sz="2400" dirty="0">
                <a:solidFill>
                  <a:srgbClr val="009900"/>
                </a:solidFill>
              </a:rPr>
              <a:t>natural selection</a:t>
            </a:r>
            <a:r>
              <a:rPr lang="en-US" altLang="en-US" sz="2400" dirty="0"/>
              <a:t> -- survival of the fittest).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b="1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i="1" dirty="0"/>
              <a:t>Usually very slow.   In the rare cases when they produce answers with better objective function values than other methods they tend to produce very </a:t>
            </a:r>
            <a:r>
              <a:rPr lang="en-US" altLang="en-US" sz="2400" b="1" i="1" dirty="0"/>
              <a:t>brittle</a:t>
            </a:r>
            <a:r>
              <a:rPr lang="en-US" altLang="en-US" sz="2400" i="1" dirty="0"/>
              <a:t> solutions – that are very bad with respect to small changes to the requirements.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3CD280-F92B-499E-B761-E585B354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04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Deep Neural Nets and NP-hardness?</a:t>
            </a:r>
            <a:endParaRPr lang="en-US" altLang="en-US" sz="3200" dirty="0">
              <a:sym typeface="Symbol" panose="05050102010706020507" pitchFamily="18" charset="2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397062"/>
            <a:ext cx="8984688" cy="52000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Artificial neural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based on very elementary model of human neurons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9900"/>
                </a:solidFill>
              </a:rPr>
              <a:t>Set up a circuit of artificial neurons</a:t>
            </a:r>
            <a:r>
              <a:rPr lang="en-US" altLang="en-US" sz="24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each artificial neuron is an analog circuit gate whose computation depends on a set of </a:t>
            </a:r>
            <a:r>
              <a:rPr lang="en-US" altLang="en-US" sz="2400" b="1" dirty="0">
                <a:solidFill>
                  <a:srgbClr val="C00000"/>
                </a:solidFill>
              </a:rPr>
              <a:t>connection strengths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9900"/>
                </a:solidFill>
              </a:rPr>
              <a:t>Train the circuit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Adjust the connection strengths of the neurons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/>
              <a:t>by giving many positive &amp; negative training examples and seeing if it behaves correctly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9900"/>
                </a:solidFill>
              </a:rPr>
              <a:t>The network is now ready to use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1600" dirty="0">
              <a:solidFill>
                <a:srgbClr val="0099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i="1" dirty="0"/>
              <a:t>Despite their wide array of applications, they have not been shown to be useful for NP-hard problems.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i="1" dirty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solidFill>
                <a:srgbClr val="0099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solidFill>
                <a:srgbClr val="0099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b="1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3CD280-F92B-499E-B761-E585B354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22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Quantum Computing and NP-hardness?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7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7" y="1350881"/>
                <a:ext cx="10991515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dirty="0"/>
                  <a:t>Use physical processes at the quantum level to implement “weird” kinds of circuit gates based on unitary transformations</a:t>
                </a:r>
              </a:p>
              <a:p>
                <a:r>
                  <a:rPr lang="en-US" altLang="en-US" sz="2400" dirty="0"/>
                  <a:t>Quantum objects can be in a “superposition” of many pure states at once</a:t>
                </a:r>
              </a:p>
              <a:p>
                <a:pPr lvl="1"/>
                <a:r>
                  <a:rPr lang="en-US" altLang="en-US" sz="2400" dirty="0"/>
                  <a:t>Can have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objects together in a superposition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states</a:t>
                </a:r>
              </a:p>
              <a:p>
                <a:r>
                  <a:rPr lang="en-US" altLang="en-US" sz="2400" dirty="0"/>
                  <a:t>Each quantum circuit gate operates on the whole superposition of states at once</a:t>
                </a:r>
              </a:p>
              <a:p>
                <a:pPr lvl="1"/>
                <a:r>
                  <a:rPr lang="en-US" altLang="en-US" sz="2400" dirty="0"/>
                  <a:t>Inherent parallelism but classical randomized algorithms have a similar parallelism:</a:t>
                </a:r>
                <a:r>
                  <a:rPr lang="en-US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i="1" dirty="0"/>
                  <a:t>not enough on its own</a:t>
                </a:r>
              </a:p>
              <a:p>
                <a:pPr lvl="1"/>
                <a:r>
                  <a:rPr lang="en-US" altLang="en-US" sz="2400" dirty="0"/>
                  <a:t>Advantage over classical: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copies interfere with each other.  </a:t>
                </a:r>
              </a:p>
              <a:p>
                <a:pPr lvl="4" eaLnBrk="1" hangingPunct="1"/>
                <a:endParaRPr lang="en-US" altLang="en-US" sz="100" b="1" dirty="0"/>
              </a:p>
              <a:p>
                <a:r>
                  <a:rPr lang="en-US" altLang="en-US" sz="2400" dirty="0"/>
                  <a:t>Exciting direction - theoretically able to factor efficiently. 				</a:t>
                </a:r>
                <a:r>
                  <a:rPr lang="en-US" altLang="en-US" sz="2400" i="1" dirty="0"/>
                  <a:t>Major practical problems </a:t>
                </a:r>
                <a:r>
                  <a:rPr lang="en-US" altLang="en-US" sz="2400" i="1" dirty="0" err="1"/>
                  <a:t>wrt</a:t>
                </a:r>
                <a:r>
                  <a:rPr lang="en-US" altLang="en-US" sz="2400" i="1" dirty="0"/>
                  <a:t> errors, decoherence to be overcome.</a:t>
                </a:r>
              </a:p>
              <a:p>
                <a:r>
                  <a:rPr lang="en-US" altLang="en-US" sz="2400" i="1" dirty="0"/>
                  <a:t>Small brute force improvement but unlikely to produce exponential advantage for NP.</a:t>
                </a:r>
                <a:endParaRPr lang="en-US" altLang="en-US" sz="2800" i="1" dirty="0"/>
              </a:p>
            </p:txBody>
          </p:sp>
        </mc:Choice>
        <mc:Fallback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7" y="1350881"/>
                <a:ext cx="10991515" cy="5200045"/>
              </a:xfrm>
              <a:blipFill>
                <a:blip r:embed="rId3"/>
                <a:stretch>
                  <a:fillRect l="-832" t="-1641" r="-1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3CD280-F92B-499E-B761-E585B354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1D14-6BC2-D2B5-06D2-2F26104A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Minimum Vertex Cover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7F2D80-D7B8-2F05-3F64-CB70D90B9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529" y="1391414"/>
                <a:ext cx="10515600" cy="4351338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Vertex-Cover: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r>
                  <a:rPr lang="en-US" altLang="en-US" b="1" dirty="0">
                    <a:solidFill>
                      <a:srgbClr val="0066CC"/>
                    </a:solidFill>
                  </a:rPr>
                  <a:t>Given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 a graph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and an integer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	Is there a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such that every edge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has an endpoint in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?   </a:t>
                </a:r>
                <a:r>
                  <a:rPr lang="en-US" altLang="en-US" dirty="0">
                    <a:solidFill>
                      <a:srgbClr val="6950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695082"/>
                    </a:solidFill>
                  </a:rPr>
                  <a:t>is a vertex cover, a set of vertices that covers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altLang="en-US" dirty="0">
                    <a:solidFill>
                      <a:srgbClr val="695082"/>
                    </a:solidFill>
                  </a:rPr>
                  <a:t>.)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Minimum Vertex-Cover: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r>
                  <a:rPr lang="en-US" altLang="en-US" b="1" dirty="0">
                    <a:solidFill>
                      <a:srgbClr val="0066CC"/>
                    </a:solidFill>
                  </a:rPr>
                  <a:t>Given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 a graph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	Find the largest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such that every edge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has an endpoint in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?   </a:t>
                </a:r>
                <a:r>
                  <a:rPr lang="en-US" altLang="en-US" dirty="0">
                    <a:solidFill>
                      <a:srgbClr val="6950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695082"/>
                    </a:solidFill>
                  </a:rPr>
                  <a:t>is a vertex cover, a set of vertices that covers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altLang="en-US" dirty="0">
                    <a:solidFill>
                      <a:srgbClr val="695082"/>
                    </a:solidFill>
                  </a:rPr>
                  <a:t>.)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endParaRPr lang="en-US" altLang="en-US" dirty="0">
                  <a:solidFill>
                    <a:srgbClr val="695082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endParaRPr lang="en-US" altLang="en-US" dirty="0">
                  <a:solidFill>
                    <a:srgbClr val="695082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endParaRPr lang="en-US" altLang="en-US" dirty="0">
                  <a:solidFill>
                    <a:srgbClr val="695082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7F2D80-D7B8-2F05-3F64-CB70D90B9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529" y="1391414"/>
                <a:ext cx="10515600" cy="4351338"/>
              </a:xfrm>
              <a:blipFill>
                <a:blip r:embed="rId2"/>
                <a:stretch>
                  <a:fillRect l="-1217" t="-224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34EF695-A64B-8A5F-9122-E5B179F7DB54}"/>
              </a:ext>
            </a:extLst>
          </p:cNvPr>
          <p:cNvGrpSpPr/>
          <p:nvPr/>
        </p:nvGrpSpPr>
        <p:grpSpPr>
          <a:xfrm>
            <a:off x="6719459" y="4255387"/>
            <a:ext cx="5098882" cy="2546298"/>
            <a:chOff x="3265059" y="1954151"/>
            <a:chExt cx="5098882" cy="2546298"/>
          </a:xfrm>
        </p:grpSpPr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AF69C4AF-7719-EACB-E6D7-8B876ECAE1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5059" y="306324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E7DF49E4-6F77-085A-5801-E49AB95AED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90114" y="4134689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9A925E27-94FC-BEB0-55EE-C96EA15D76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98180" y="229939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7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FFCC5271-1D2C-36B3-80BD-833185F7F6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9439" y="3416084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6344E44-0CA5-8FEC-AF75-6329C8DA23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00126" y="1954151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6</a:t>
              </a: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5A4C2A28-B036-65F3-DD32-817CB7375D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15300" y="4005373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5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D00EFDAB-96E1-82A8-E5EE-7627984374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11699" y="325954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ED42DB6-556F-EBFD-4630-0B1B629116CC}"/>
                </a:ext>
              </a:extLst>
            </p:cNvPr>
            <p:cNvCxnSpPr>
              <a:cxnSpLocks/>
              <a:stCxn id="9" idx="2"/>
              <a:endCxn id="5" idx="7"/>
            </p:cNvCxnSpPr>
            <p:nvPr/>
          </p:nvCxnSpPr>
          <p:spPr>
            <a:xfrm flipH="1">
              <a:off x="3577256" y="2137031"/>
              <a:ext cx="2722870" cy="979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704158-213C-B055-E7CF-485CF905D887}"/>
                </a:ext>
              </a:extLst>
            </p:cNvPr>
            <p:cNvCxnSpPr>
              <a:cxnSpLocks/>
              <a:stCxn id="6" idx="1"/>
              <a:endCxn id="5" idx="5"/>
            </p:cNvCxnSpPr>
            <p:nvPr/>
          </p:nvCxnSpPr>
          <p:spPr>
            <a:xfrm flipH="1" flipV="1">
              <a:off x="3577256" y="3375436"/>
              <a:ext cx="466422" cy="8128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D067B7-C410-507E-57DE-C3F1208187E7}"/>
                </a:ext>
              </a:extLst>
            </p:cNvPr>
            <p:cNvCxnSpPr>
              <a:cxnSpLocks/>
              <a:stCxn id="10" idx="2"/>
              <a:endCxn id="6" idx="6"/>
            </p:cNvCxnSpPr>
            <p:nvPr/>
          </p:nvCxnSpPr>
          <p:spPr>
            <a:xfrm flipH="1">
              <a:off x="4355875" y="4188253"/>
              <a:ext cx="3459425" cy="129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D29CE3-7778-2EFD-F526-417E475ACA34}"/>
                </a:ext>
              </a:extLst>
            </p:cNvPr>
            <p:cNvCxnSpPr>
              <a:cxnSpLocks/>
              <a:stCxn id="9" idx="5"/>
              <a:endCxn id="10" idx="0"/>
            </p:cNvCxnSpPr>
            <p:nvPr/>
          </p:nvCxnSpPr>
          <p:spPr>
            <a:xfrm>
              <a:off x="6612323" y="2266347"/>
              <a:ext cx="1385858" cy="17390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4D509D-FB65-B884-2974-AAE0AAAFFC53}"/>
                </a:ext>
              </a:extLst>
            </p:cNvPr>
            <p:cNvCxnSpPr>
              <a:cxnSpLocks/>
              <a:stCxn id="8" idx="2"/>
              <a:endCxn id="6" idx="7"/>
            </p:cNvCxnSpPr>
            <p:nvPr/>
          </p:nvCxnSpPr>
          <p:spPr>
            <a:xfrm flipH="1">
              <a:off x="4302311" y="3598964"/>
              <a:ext cx="427128" cy="5892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5EDBA01-08A5-61BC-AF48-4325FE076DE1}"/>
                </a:ext>
              </a:extLst>
            </p:cNvPr>
            <p:cNvCxnSpPr>
              <a:cxnSpLocks/>
              <a:stCxn id="11" idx="2"/>
              <a:endCxn id="8" idx="7"/>
            </p:cNvCxnSpPr>
            <p:nvPr/>
          </p:nvCxnSpPr>
          <p:spPr>
            <a:xfrm flipH="1">
              <a:off x="5041636" y="3442420"/>
              <a:ext cx="1070063" cy="27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7FC07C-ECCD-8C9A-1577-429832941F0E}"/>
                </a:ext>
              </a:extLst>
            </p:cNvPr>
            <p:cNvCxnSpPr>
              <a:cxnSpLocks/>
              <a:stCxn id="11" idx="6"/>
              <a:endCxn id="10" idx="1"/>
            </p:cNvCxnSpPr>
            <p:nvPr/>
          </p:nvCxnSpPr>
          <p:spPr>
            <a:xfrm>
              <a:off x="6477460" y="3442420"/>
              <a:ext cx="1391404" cy="6165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6F8760-C7D8-81B8-4483-1DE8F40C39A0}"/>
                </a:ext>
              </a:extLst>
            </p:cNvPr>
            <p:cNvCxnSpPr>
              <a:cxnSpLocks/>
              <a:stCxn id="9" idx="6"/>
              <a:endCxn id="7" idx="2"/>
            </p:cNvCxnSpPr>
            <p:nvPr/>
          </p:nvCxnSpPr>
          <p:spPr>
            <a:xfrm>
              <a:off x="6665887" y="2137031"/>
              <a:ext cx="1332293" cy="345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011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8731-0317-8CF9-1519-4944F9EE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“Hard” is Minimum Vertex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1199C-1280-5CC5-D5A1-D9CB270F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I could solve </a:t>
            </a:r>
            <a:r>
              <a:rPr lang="en-US" altLang="en-US" sz="2800" b="1" dirty="0">
                <a:solidFill>
                  <a:srgbClr val="695082"/>
                </a:solidFill>
              </a:rPr>
              <a:t>Vertex-Cover</a:t>
            </a:r>
            <a:r>
              <a:rPr lang="en-US" dirty="0"/>
              <a:t> in polynomial time, could I then solve </a:t>
            </a:r>
            <a:r>
              <a:rPr lang="en-US" altLang="en-US" b="1" dirty="0">
                <a:solidFill>
                  <a:srgbClr val="695082"/>
                </a:solidFill>
              </a:rPr>
              <a:t>Minimum </a:t>
            </a:r>
            <a:r>
              <a:rPr lang="en-US" altLang="en-US" sz="2800" b="1" dirty="0">
                <a:solidFill>
                  <a:srgbClr val="695082"/>
                </a:solidFill>
              </a:rPr>
              <a:t>Vertex-Cover</a:t>
            </a:r>
            <a:r>
              <a:rPr lang="en-US" dirty="0"/>
              <a:t> in polynomial time?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I could solve </a:t>
            </a:r>
            <a:r>
              <a:rPr lang="en-US" altLang="en-US" b="1" dirty="0">
                <a:solidFill>
                  <a:srgbClr val="695082"/>
                </a:solidFill>
              </a:rPr>
              <a:t>Minimum </a:t>
            </a:r>
            <a:r>
              <a:rPr lang="en-US" altLang="en-US" sz="2800" b="1" dirty="0">
                <a:solidFill>
                  <a:srgbClr val="695082"/>
                </a:solidFill>
              </a:rPr>
              <a:t>Vertex-Cover</a:t>
            </a:r>
            <a:r>
              <a:rPr lang="en-US" dirty="0"/>
              <a:t> in polynomial time, could I then solve </a:t>
            </a:r>
            <a:r>
              <a:rPr lang="en-US" altLang="en-US" sz="2800" b="1" dirty="0">
                <a:solidFill>
                  <a:srgbClr val="695082"/>
                </a:solidFill>
              </a:rPr>
              <a:t>Vertex-Cover</a:t>
            </a:r>
            <a:r>
              <a:rPr lang="en-US" dirty="0"/>
              <a:t> in polynomial time?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2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223E4-9214-79DE-50E7-77579BDA0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0BB86-D381-FD74-DAA0-D5AFAC79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“Hard” is Minimum Vertex Cover?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FA8F6-304A-0914-FAE3-0B0AB743A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I could solve 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Vertex-Cover</a:t>
                </a:r>
                <a:r>
                  <a:rPr lang="en-US" dirty="0"/>
                  <a:t> in polynomial time, could I then solve </a:t>
                </a:r>
                <a:r>
                  <a:rPr lang="en-US" altLang="en-US" b="1" dirty="0">
                    <a:solidFill>
                      <a:srgbClr val="695082"/>
                    </a:solidFill>
                  </a:rPr>
                  <a:t>Minimum 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Vertex-Cover</a:t>
                </a:r>
                <a:r>
                  <a:rPr lang="en-US" dirty="0"/>
                  <a:t> in polynomial time? </a:t>
                </a:r>
              </a:p>
              <a:p>
                <a:pPr lvl="1"/>
                <a:r>
                  <a:rPr lang="en-US" dirty="0"/>
                  <a:t>Call </a:t>
                </a:r>
                <a:r>
                  <a:rPr lang="en-US" altLang="en-US" b="1" dirty="0">
                    <a:solidFill>
                      <a:srgbClr val="695082"/>
                    </a:solidFill>
                  </a:rPr>
                  <a:t>Vertex-Cover</a:t>
                </a:r>
                <a:r>
                  <a:rPr lang="en-US" dirty="0"/>
                  <a:t> on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returns “No”, call it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returns “No”, call it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 first “Yes” must be the minimum</a:t>
                </a:r>
              </a:p>
              <a:p>
                <a:r>
                  <a:rPr lang="en-US" dirty="0"/>
                  <a:t>If I could solve </a:t>
                </a:r>
                <a:r>
                  <a:rPr lang="en-US" altLang="en-US" b="1" dirty="0">
                    <a:solidFill>
                      <a:srgbClr val="695082"/>
                    </a:solidFill>
                  </a:rPr>
                  <a:t>Minimum 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Vertex-Cover</a:t>
                </a:r>
                <a:r>
                  <a:rPr lang="en-US" dirty="0"/>
                  <a:t> in polynomial time, could I then solve 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Vertex-Cover</a:t>
                </a:r>
                <a:r>
                  <a:rPr lang="en-US" dirty="0"/>
                  <a:t> in polynomial time?</a:t>
                </a:r>
              </a:p>
              <a:p>
                <a:pPr lvl="1"/>
                <a:r>
                  <a:rPr lang="en-US" dirty="0"/>
                  <a:t>Call </a:t>
                </a:r>
                <a:r>
                  <a:rPr lang="en-US" altLang="en-US" b="1" dirty="0">
                    <a:solidFill>
                      <a:srgbClr val="695082"/>
                    </a:solidFill>
                  </a:rPr>
                  <a:t>Minimum Vertex-Cover</a:t>
                </a:r>
                <a:r>
                  <a:rPr lang="en-US" dirty="0"/>
                  <a:t> on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suppose it returns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Conclusion: We can’t expect to solve either in polynomial time….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FA8F6-304A-0914-FAE3-0B0AB743A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64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19920-1673-F037-4C74-34FF5A25C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5414-B193-BAEB-CEE1-F71C5F2B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graph is bipartite!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DC061-2C29-FEB6-B3E3-33D0DAA9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sp>
        <p:nvSpPr>
          <p:cNvPr id="5" name="AutoShape 14" descr="Image result for justin trudeau">
            <a:extLst>
              <a:ext uri="{FF2B5EF4-FFF2-40B4-BE49-F238E27FC236}">
                <a16:creationId xmlns:a16="http://schemas.microsoft.com/office/drawing/2014/main" id="{A941AEEC-99FB-7A5E-F711-F504F5378C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>
            <a:extLst>
              <a:ext uri="{FF2B5EF4-FFF2-40B4-BE49-F238E27FC236}">
                <a16:creationId xmlns:a16="http://schemas.microsoft.com/office/drawing/2014/main" id="{C77D5915-1073-DA44-F125-D8472D9D2C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>
            <a:extLst>
              <a:ext uri="{FF2B5EF4-FFF2-40B4-BE49-F238E27FC236}">
                <a16:creationId xmlns:a16="http://schemas.microsoft.com/office/drawing/2014/main" id="{AC2EF6BE-EFFB-6D3B-A285-051A83732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>
            <a:extLst>
              <a:ext uri="{FF2B5EF4-FFF2-40B4-BE49-F238E27FC236}">
                <a16:creationId xmlns:a16="http://schemas.microsoft.com/office/drawing/2014/main" id="{C6EE3C64-84C3-00FB-3921-B7C2866AB2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>
            <a:extLst>
              <a:ext uri="{FF2B5EF4-FFF2-40B4-BE49-F238E27FC236}">
                <a16:creationId xmlns:a16="http://schemas.microsoft.com/office/drawing/2014/main" id="{8A1F02CB-8AC6-92BF-B0A4-BCCF191D7E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>
            <a:extLst>
              <a:ext uri="{FF2B5EF4-FFF2-40B4-BE49-F238E27FC236}">
                <a16:creationId xmlns:a16="http://schemas.microsoft.com/office/drawing/2014/main" id="{99841F0A-CC20-C9EC-2D86-8B68FC10F8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Boris Johnson - Wikipedia">
            <a:extLst>
              <a:ext uri="{FF2B5EF4-FFF2-40B4-BE49-F238E27FC236}">
                <a16:creationId xmlns:a16="http://schemas.microsoft.com/office/drawing/2014/main" id="{7BD5F43A-E665-487C-B5C4-4279217B22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09731D-7C50-6C98-B5FB-606690316DE9}"/>
              </a:ext>
            </a:extLst>
          </p:cNvPr>
          <p:cNvSpPr/>
          <p:nvPr/>
        </p:nvSpPr>
        <p:spPr>
          <a:xfrm>
            <a:off x="3166725" y="2929079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1" name="Group 1100">
            <a:extLst>
              <a:ext uri="{FF2B5EF4-FFF2-40B4-BE49-F238E27FC236}">
                <a16:creationId xmlns:a16="http://schemas.microsoft.com/office/drawing/2014/main" id="{FC94F102-20EE-837B-CDA3-91D4744749F7}"/>
              </a:ext>
            </a:extLst>
          </p:cNvPr>
          <p:cNvGrpSpPr/>
          <p:nvPr/>
        </p:nvGrpSpPr>
        <p:grpSpPr>
          <a:xfrm>
            <a:off x="3265059" y="1954151"/>
            <a:ext cx="5098882" cy="2546298"/>
            <a:chOff x="3265059" y="1954151"/>
            <a:chExt cx="5098882" cy="2546298"/>
          </a:xfrm>
        </p:grpSpPr>
        <p:sp>
          <p:nvSpPr>
            <p:cNvPr id="1052" name="Oval 8">
              <a:extLst>
                <a:ext uri="{FF2B5EF4-FFF2-40B4-BE49-F238E27FC236}">
                  <a16:creationId xmlns:a16="http://schemas.microsoft.com/office/drawing/2014/main" id="{308B31FB-D1AD-7EDA-E256-AB42297230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5059" y="306324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1053" name="Oval 8">
              <a:extLst>
                <a:ext uri="{FF2B5EF4-FFF2-40B4-BE49-F238E27FC236}">
                  <a16:creationId xmlns:a16="http://schemas.microsoft.com/office/drawing/2014/main" id="{F1847D6E-6007-F529-17B0-44619064A6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90114" y="4134689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1054" name="Oval 8">
              <a:extLst>
                <a:ext uri="{FF2B5EF4-FFF2-40B4-BE49-F238E27FC236}">
                  <a16:creationId xmlns:a16="http://schemas.microsoft.com/office/drawing/2014/main" id="{68B35C7C-DBFE-B7F8-F3AE-BFEEB854EA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98180" y="229939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7</a:t>
              </a:r>
            </a:p>
          </p:txBody>
        </p:sp>
        <p:sp>
          <p:nvSpPr>
            <p:cNvPr id="1055" name="Oval 8">
              <a:extLst>
                <a:ext uri="{FF2B5EF4-FFF2-40B4-BE49-F238E27FC236}">
                  <a16:creationId xmlns:a16="http://schemas.microsoft.com/office/drawing/2014/main" id="{C2B0EFCC-F89F-DB3F-1932-E37125C9B8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9439" y="3416084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1056" name="Oval 8">
              <a:extLst>
                <a:ext uri="{FF2B5EF4-FFF2-40B4-BE49-F238E27FC236}">
                  <a16:creationId xmlns:a16="http://schemas.microsoft.com/office/drawing/2014/main" id="{3ED2F0BA-9529-6B43-B96F-3F491A4C4F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00126" y="1954151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6</a:t>
              </a:r>
            </a:p>
          </p:txBody>
        </p:sp>
        <p:sp>
          <p:nvSpPr>
            <p:cNvPr id="1057" name="Oval 8">
              <a:extLst>
                <a:ext uri="{FF2B5EF4-FFF2-40B4-BE49-F238E27FC236}">
                  <a16:creationId xmlns:a16="http://schemas.microsoft.com/office/drawing/2014/main" id="{7271C586-56DE-710D-530C-0B38547676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15300" y="4005373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5</a:t>
              </a:r>
            </a:p>
          </p:txBody>
        </p:sp>
        <p:sp>
          <p:nvSpPr>
            <p:cNvPr id="1059" name="Oval 8">
              <a:extLst>
                <a:ext uri="{FF2B5EF4-FFF2-40B4-BE49-F238E27FC236}">
                  <a16:creationId xmlns:a16="http://schemas.microsoft.com/office/drawing/2014/main" id="{670E862D-869B-E3C5-9AA4-2CB102A7FD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11699" y="325954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D6076017-3FDA-5783-DD6F-F9E39732D3A3}"/>
                </a:ext>
              </a:extLst>
            </p:cNvPr>
            <p:cNvCxnSpPr>
              <a:cxnSpLocks/>
              <a:stCxn id="1056" idx="2"/>
              <a:endCxn id="1052" idx="7"/>
            </p:cNvCxnSpPr>
            <p:nvPr/>
          </p:nvCxnSpPr>
          <p:spPr>
            <a:xfrm flipH="1">
              <a:off x="3577256" y="2137031"/>
              <a:ext cx="2722870" cy="979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123BB0DC-1DF5-43AC-BD9D-4657BA21DFC2}"/>
                </a:ext>
              </a:extLst>
            </p:cNvPr>
            <p:cNvCxnSpPr>
              <a:cxnSpLocks/>
              <a:stCxn id="1053" idx="1"/>
              <a:endCxn id="1052" idx="5"/>
            </p:cNvCxnSpPr>
            <p:nvPr/>
          </p:nvCxnSpPr>
          <p:spPr>
            <a:xfrm flipH="1" flipV="1">
              <a:off x="3577256" y="3375436"/>
              <a:ext cx="466422" cy="8128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EC313955-1840-6968-8BB4-D6A2C85F6E5C}"/>
                </a:ext>
              </a:extLst>
            </p:cNvPr>
            <p:cNvCxnSpPr>
              <a:cxnSpLocks/>
              <a:stCxn id="1057" idx="2"/>
              <a:endCxn id="1053" idx="6"/>
            </p:cNvCxnSpPr>
            <p:nvPr/>
          </p:nvCxnSpPr>
          <p:spPr>
            <a:xfrm flipH="1">
              <a:off x="4355875" y="4188253"/>
              <a:ext cx="3459425" cy="129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49422CF2-88D1-B442-8EF1-3180DD29932A}"/>
                </a:ext>
              </a:extLst>
            </p:cNvPr>
            <p:cNvCxnSpPr>
              <a:cxnSpLocks/>
              <a:stCxn id="1056" idx="5"/>
              <a:endCxn id="1057" idx="0"/>
            </p:cNvCxnSpPr>
            <p:nvPr/>
          </p:nvCxnSpPr>
          <p:spPr>
            <a:xfrm>
              <a:off x="6612323" y="2266347"/>
              <a:ext cx="1385858" cy="17390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A7F377C6-306B-EF16-BE05-0C0DC8E189D5}"/>
                </a:ext>
              </a:extLst>
            </p:cNvPr>
            <p:cNvCxnSpPr>
              <a:cxnSpLocks/>
              <a:stCxn id="1055" idx="2"/>
              <a:endCxn id="1053" idx="7"/>
            </p:cNvCxnSpPr>
            <p:nvPr/>
          </p:nvCxnSpPr>
          <p:spPr>
            <a:xfrm flipH="1">
              <a:off x="4302311" y="3598964"/>
              <a:ext cx="427128" cy="5892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>
              <a:extLst>
                <a:ext uri="{FF2B5EF4-FFF2-40B4-BE49-F238E27FC236}">
                  <a16:creationId xmlns:a16="http://schemas.microsoft.com/office/drawing/2014/main" id="{A9FE72D5-D7F4-77C3-9120-9A032F7033CB}"/>
                </a:ext>
              </a:extLst>
            </p:cNvPr>
            <p:cNvCxnSpPr>
              <a:cxnSpLocks/>
              <a:stCxn id="1059" idx="2"/>
              <a:endCxn id="1055" idx="7"/>
            </p:cNvCxnSpPr>
            <p:nvPr/>
          </p:nvCxnSpPr>
          <p:spPr>
            <a:xfrm flipH="1">
              <a:off x="5041636" y="3442420"/>
              <a:ext cx="1070063" cy="27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6CCCF1C4-0451-E847-0F0E-0EE054DCFFAD}"/>
                </a:ext>
              </a:extLst>
            </p:cNvPr>
            <p:cNvCxnSpPr>
              <a:cxnSpLocks/>
              <a:stCxn id="1059" idx="6"/>
              <a:endCxn id="1057" idx="1"/>
            </p:cNvCxnSpPr>
            <p:nvPr/>
          </p:nvCxnSpPr>
          <p:spPr>
            <a:xfrm>
              <a:off x="6477460" y="3442420"/>
              <a:ext cx="1391404" cy="6165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907AC472-AF27-4C17-A943-067A4384469C}"/>
                </a:ext>
              </a:extLst>
            </p:cNvPr>
            <p:cNvCxnSpPr>
              <a:cxnSpLocks/>
              <a:stCxn id="1056" idx="6"/>
              <a:endCxn id="1054" idx="2"/>
            </p:cNvCxnSpPr>
            <p:nvPr/>
          </p:nvCxnSpPr>
          <p:spPr>
            <a:xfrm>
              <a:off x="6665887" y="2137031"/>
              <a:ext cx="1332293" cy="345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2" name="Oval 1101">
            <a:extLst>
              <a:ext uri="{FF2B5EF4-FFF2-40B4-BE49-F238E27FC236}">
                <a16:creationId xmlns:a16="http://schemas.microsoft.com/office/drawing/2014/main" id="{4C1138A6-BEFB-FE5C-756C-88145BDF5220}"/>
              </a:ext>
            </a:extLst>
          </p:cNvPr>
          <p:cNvSpPr/>
          <p:nvPr/>
        </p:nvSpPr>
        <p:spPr>
          <a:xfrm>
            <a:off x="4594481" y="3246113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Oval 1102">
            <a:extLst>
              <a:ext uri="{FF2B5EF4-FFF2-40B4-BE49-F238E27FC236}">
                <a16:creationId xmlns:a16="http://schemas.microsoft.com/office/drawing/2014/main" id="{F971901A-82E0-EF5E-ABDA-8CD04CF32091}"/>
              </a:ext>
            </a:extLst>
          </p:cNvPr>
          <p:cNvSpPr/>
          <p:nvPr/>
        </p:nvSpPr>
        <p:spPr>
          <a:xfrm>
            <a:off x="7628299" y="3893608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Oval 1103">
            <a:extLst>
              <a:ext uri="{FF2B5EF4-FFF2-40B4-BE49-F238E27FC236}">
                <a16:creationId xmlns:a16="http://schemas.microsoft.com/office/drawing/2014/main" id="{4193B612-611B-E8A5-719D-C2D37C0710BB}"/>
              </a:ext>
            </a:extLst>
          </p:cNvPr>
          <p:cNvSpPr/>
          <p:nvPr/>
        </p:nvSpPr>
        <p:spPr>
          <a:xfrm>
            <a:off x="7837960" y="2203489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8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6D9EF-9A18-9C49-7221-276E1CC3E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B323-9B67-DD1A-0A1B-B3A413B1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-51279"/>
            <a:ext cx="10515600" cy="1325563"/>
          </a:xfrm>
        </p:spPr>
        <p:txBody>
          <a:bodyPr/>
          <a:lstStyle/>
          <a:p>
            <a:r>
              <a:rPr lang="en-US" dirty="0"/>
              <a:t>This graph is bipartite!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E11A6-D751-B761-4091-BAC85BCD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sp>
        <p:nvSpPr>
          <p:cNvPr id="3" name="AutoShape 2" descr="Boris Johnson - Wikipedia">
            <a:extLst>
              <a:ext uri="{FF2B5EF4-FFF2-40B4-BE49-F238E27FC236}">
                <a16:creationId xmlns:a16="http://schemas.microsoft.com/office/drawing/2014/main" id="{5E8DFF86-A9E5-6190-4E8D-B3328A8D23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61" name="Group 1160">
            <a:extLst>
              <a:ext uri="{FF2B5EF4-FFF2-40B4-BE49-F238E27FC236}">
                <a16:creationId xmlns:a16="http://schemas.microsoft.com/office/drawing/2014/main" id="{EA084926-0BB8-8B00-5869-448BF5C8910D}"/>
              </a:ext>
            </a:extLst>
          </p:cNvPr>
          <p:cNvGrpSpPr/>
          <p:nvPr/>
        </p:nvGrpSpPr>
        <p:grpSpPr>
          <a:xfrm>
            <a:off x="3346354" y="2056993"/>
            <a:ext cx="4335132" cy="2563813"/>
            <a:chOff x="3346354" y="2056993"/>
            <a:chExt cx="4335132" cy="2563813"/>
          </a:xfrm>
        </p:grpSpPr>
        <p:sp>
          <p:nvSpPr>
            <p:cNvPr id="1085" name="Oval 8">
              <a:extLst>
                <a:ext uri="{FF2B5EF4-FFF2-40B4-BE49-F238E27FC236}">
                  <a16:creationId xmlns:a16="http://schemas.microsoft.com/office/drawing/2014/main" id="{9520DAFB-F51E-7DE7-0393-17D2B093FC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2192177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1086" name="Oval 8">
              <a:extLst>
                <a:ext uri="{FF2B5EF4-FFF2-40B4-BE49-F238E27FC236}">
                  <a16:creationId xmlns:a16="http://schemas.microsoft.com/office/drawing/2014/main" id="{E4A9A50F-81E6-D88A-CD18-454A3F1EB2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15724" y="2056993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1087" name="Oval 8">
              <a:extLst>
                <a:ext uri="{FF2B5EF4-FFF2-40B4-BE49-F238E27FC236}">
                  <a16:creationId xmlns:a16="http://schemas.microsoft.com/office/drawing/2014/main" id="{2F4327A1-1C7C-B348-0D34-177779B688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4255046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7</a:t>
              </a:r>
            </a:p>
          </p:txBody>
        </p:sp>
        <p:sp>
          <p:nvSpPr>
            <p:cNvPr id="1088" name="Oval 8">
              <a:extLst>
                <a:ext uri="{FF2B5EF4-FFF2-40B4-BE49-F238E27FC236}">
                  <a16:creationId xmlns:a16="http://schemas.microsoft.com/office/drawing/2014/main" id="{3E30A447-1F29-F0D0-DF5B-9066A58231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2836851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1089" name="Oval 8">
              <a:extLst>
                <a:ext uri="{FF2B5EF4-FFF2-40B4-BE49-F238E27FC236}">
                  <a16:creationId xmlns:a16="http://schemas.microsoft.com/office/drawing/2014/main" id="{9E28208E-D019-0151-7699-6105D3A2A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15724" y="3614966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6</a:t>
              </a:r>
            </a:p>
          </p:txBody>
        </p:sp>
        <p:sp>
          <p:nvSpPr>
            <p:cNvPr id="1090" name="Oval 8">
              <a:extLst>
                <a:ext uri="{FF2B5EF4-FFF2-40B4-BE49-F238E27FC236}">
                  <a16:creationId xmlns:a16="http://schemas.microsoft.com/office/drawing/2014/main" id="{AB8C0E8F-12DB-00A8-7D66-0E3F9A91B6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3536323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5</a:t>
              </a:r>
            </a:p>
          </p:txBody>
        </p:sp>
        <p:sp>
          <p:nvSpPr>
            <p:cNvPr id="1091" name="Oval 8">
              <a:extLst>
                <a:ext uri="{FF2B5EF4-FFF2-40B4-BE49-F238E27FC236}">
                  <a16:creationId xmlns:a16="http://schemas.microsoft.com/office/drawing/2014/main" id="{E4F74CEA-EA90-992B-8F3C-3BBFE18B7F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15725" y="2649377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id="{0F9D5DE8-5E92-7649-D436-7132CD3C8CF8}"/>
                </a:ext>
              </a:extLst>
            </p:cNvPr>
            <p:cNvCxnSpPr>
              <a:cxnSpLocks/>
              <a:stCxn id="1089" idx="2"/>
              <a:endCxn id="1085" idx="6"/>
            </p:cNvCxnSpPr>
            <p:nvPr/>
          </p:nvCxnSpPr>
          <p:spPr>
            <a:xfrm flipH="1" flipV="1">
              <a:off x="3712115" y="2375057"/>
              <a:ext cx="3603609" cy="14227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27DB4366-08BF-C842-45D6-30BC7F384F29}"/>
                </a:ext>
              </a:extLst>
            </p:cNvPr>
            <p:cNvCxnSpPr>
              <a:cxnSpLocks/>
              <a:stCxn id="1086" idx="2"/>
              <a:endCxn id="1085" idx="6"/>
            </p:cNvCxnSpPr>
            <p:nvPr/>
          </p:nvCxnSpPr>
          <p:spPr>
            <a:xfrm flipH="1">
              <a:off x="3712115" y="2239873"/>
              <a:ext cx="3603609" cy="135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A1454D94-978B-46A6-1885-EA602D7C9DD4}"/>
                </a:ext>
              </a:extLst>
            </p:cNvPr>
            <p:cNvCxnSpPr>
              <a:cxnSpLocks/>
              <a:stCxn id="1090" idx="6"/>
              <a:endCxn id="1086" idx="2"/>
            </p:cNvCxnSpPr>
            <p:nvPr/>
          </p:nvCxnSpPr>
          <p:spPr>
            <a:xfrm flipV="1">
              <a:off x="3712115" y="2239873"/>
              <a:ext cx="3603609" cy="14793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F63C3F22-43F5-DC71-A45A-A057A073FB6D}"/>
                </a:ext>
              </a:extLst>
            </p:cNvPr>
            <p:cNvCxnSpPr>
              <a:cxnSpLocks/>
              <a:stCxn id="1089" idx="2"/>
              <a:endCxn id="1090" idx="6"/>
            </p:cNvCxnSpPr>
            <p:nvPr/>
          </p:nvCxnSpPr>
          <p:spPr>
            <a:xfrm flipH="1" flipV="1">
              <a:off x="3712115" y="3719203"/>
              <a:ext cx="3603609" cy="786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9A7E2B49-BC30-C5CB-1E8B-08EE88142074}"/>
                </a:ext>
              </a:extLst>
            </p:cNvPr>
            <p:cNvCxnSpPr>
              <a:cxnSpLocks/>
              <a:stCxn id="1088" idx="6"/>
              <a:endCxn id="1086" idx="2"/>
            </p:cNvCxnSpPr>
            <p:nvPr/>
          </p:nvCxnSpPr>
          <p:spPr>
            <a:xfrm flipV="1">
              <a:off x="3712115" y="2239873"/>
              <a:ext cx="3603609" cy="7798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E5D73ADD-1E6C-6B30-55F4-68EEDAD870BE}"/>
                </a:ext>
              </a:extLst>
            </p:cNvPr>
            <p:cNvCxnSpPr>
              <a:cxnSpLocks/>
              <a:stCxn id="1091" idx="2"/>
              <a:endCxn id="1088" idx="6"/>
            </p:cNvCxnSpPr>
            <p:nvPr/>
          </p:nvCxnSpPr>
          <p:spPr>
            <a:xfrm flipH="1">
              <a:off x="3712115" y="2832257"/>
              <a:ext cx="3603610" cy="1874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3ED3F69F-BEC2-3473-9D12-3B3F89F42041}"/>
                </a:ext>
              </a:extLst>
            </p:cNvPr>
            <p:cNvCxnSpPr>
              <a:cxnSpLocks/>
              <a:stCxn id="1091" idx="2"/>
              <a:endCxn id="1090" idx="6"/>
            </p:cNvCxnSpPr>
            <p:nvPr/>
          </p:nvCxnSpPr>
          <p:spPr>
            <a:xfrm flipH="1">
              <a:off x="3712115" y="2832257"/>
              <a:ext cx="3603610" cy="8869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F35DDCE2-9746-BF52-6C27-56210EA3188E}"/>
                </a:ext>
              </a:extLst>
            </p:cNvPr>
            <p:cNvCxnSpPr>
              <a:cxnSpLocks/>
              <a:stCxn id="1089" idx="2"/>
              <a:endCxn id="1087" idx="6"/>
            </p:cNvCxnSpPr>
            <p:nvPr/>
          </p:nvCxnSpPr>
          <p:spPr>
            <a:xfrm flipH="1">
              <a:off x="3712115" y="3797846"/>
              <a:ext cx="3603609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756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6877E-C0A8-DADC-EABB-B8CB15033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ACFF2BEF-AC4C-3D56-A14C-4D037E52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4C5E3-6A2E-497D-BC08-7F23534D6CF4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B80FBA2-3385-4F67-62AA-F1BF93C19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Vertex Covers Block Flow from s to 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Rectangle 3">
                <a:extLst>
                  <a:ext uri="{FF2B5EF4-FFF2-40B4-BE49-F238E27FC236}">
                    <a16:creationId xmlns:a16="http://schemas.microsoft.com/office/drawing/2014/main" id="{627584A1-CB70-B834-7BB9-3D43C59424F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526374"/>
                <a:ext cx="10891156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altLang="en-US" sz="28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all flow from </a:t>
                </a:r>
                <a:r>
                  <a:rPr lang="en-US" altLang="en-US" sz="2800" b="1" dirty="0">
                    <a:solidFill>
                      <a:srgbClr val="C00000"/>
                    </a:solidFill>
                  </a:rPr>
                  <a:t>s</a:t>
                </a:r>
                <a:r>
                  <a:rPr lang="en-US" altLang="en-US" sz="2800" dirty="0"/>
                  <a:t> to </a:t>
                </a:r>
                <a:r>
                  <a:rPr lang="en-US" altLang="en-US" sz="2800" b="1" dirty="0">
                    <a:solidFill>
                      <a:srgbClr val="C00000"/>
                    </a:solidFill>
                  </a:rPr>
                  <a:t>t</a:t>
                </a:r>
                <a:r>
                  <a:rPr lang="en-US" altLang="en-US" sz="2800" dirty="0"/>
                  <a:t> must go through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altLang="en-US" sz="2800" dirty="0"/>
                  <a:t>.</a:t>
                </a:r>
              </a:p>
            </p:txBody>
          </p:sp>
        </mc:Choice>
        <mc:Fallback>
          <p:sp>
            <p:nvSpPr>
              <p:cNvPr id="22532" name="Rectangle 3">
                <a:extLst>
                  <a:ext uri="{FF2B5EF4-FFF2-40B4-BE49-F238E27FC236}">
                    <a16:creationId xmlns:a16="http://schemas.microsoft.com/office/drawing/2014/main" id="{627584A1-CB70-B834-7BB9-3D43C59424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526374"/>
                <a:ext cx="10891156" cy="5200045"/>
              </a:xfrm>
              <a:blipFill>
                <a:blip r:embed="rId3"/>
                <a:stretch>
                  <a:fillRect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567" name="Group 22566">
            <a:extLst>
              <a:ext uri="{FF2B5EF4-FFF2-40B4-BE49-F238E27FC236}">
                <a16:creationId xmlns:a16="http://schemas.microsoft.com/office/drawing/2014/main" id="{BA800849-F9E3-45F9-F621-41D47B837F5E}"/>
              </a:ext>
            </a:extLst>
          </p:cNvPr>
          <p:cNvGrpSpPr/>
          <p:nvPr/>
        </p:nvGrpSpPr>
        <p:grpSpPr>
          <a:xfrm>
            <a:off x="3447954" y="2767813"/>
            <a:ext cx="4335132" cy="2563813"/>
            <a:chOff x="3346354" y="2056993"/>
            <a:chExt cx="4335132" cy="2563813"/>
          </a:xfrm>
        </p:grpSpPr>
        <p:sp>
          <p:nvSpPr>
            <p:cNvPr id="22568" name="Oval 8">
              <a:extLst>
                <a:ext uri="{FF2B5EF4-FFF2-40B4-BE49-F238E27FC236}">
                  <a16:creationId xmlns:a16="http://schemas.microsoft.com/office/drawing/2014/main" id="{CF67CBC6-E027-5D8D-88DD-3C5BC92E87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2192177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22569" name="Oval 8">
              <a:extLst>
                <a:ext uri="{FF2B5EF4-FFF2-40B4-BE49-F238E27FC236}">
                  <a16:creationId xmlns:a16="http://schemas.microsoft.com/office/drawing/2014/main" id="{5CEE20F2-DB92-016F-60BF-6AFC30894C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15724" y="2056993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22570" name="Oval 8">
              <a:extLst>
                <a:ext uri="{FF2B5EF4-FFF2-40B4-BE49-F238E27FC236}">
                  <a16:creationId xmlns:a16="http://schemas.microsoft.com/office/drawing/2014/main" id="{26E2DD5C-C5D9-38D6-0BE3-72ABC216DD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4255046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7</a:t>
              </a:r>
            </a:p>
          </p:txBody>
        </p:sp>
        <p:sp>
          <p:nvSpPr>
            <p:cNvPr id="22571" name="Oval 8">
              <a:extLst>
                <a:ext uri="{FF2B5EF4-FFF2-40B4-BE49-F238E27FC236}">
                  <a16:creationId xmlns:a16="http://schemas.microsoft.com/office/drawing/2014/main" id="{09107576-D9DC-C5CF-BE0E-FFAB9A6A2C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2836851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22572" name="Oval 8">
              <a:extLst>
                <a:ext uri="{FF2B5EF4-FFF2-40B4-BE49-F238E27FC236}">
                  <a16:creationId xmlns:a16="http://schemas.microsoft.com/office/drawing/2014/main" id="{62A1241D-B9A2-77B2-B8BF-38CFEB5282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15724" y="3614966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6</a:t>
              </a:r>
            </a:p>
          </p:txBody>
        </p:sp>
        <p:sp>
          <p:nvSpPr>
            <p:cNvPr id="22573" name="Oval 8">
              <a:extLst>
                <a:ext uri="{FF2B5EF4-FFF2-40B4-BE49-F238E27FC236}">
                  <a16:creationId xmlns:a16="http://schemas.microsoft.com/office/drawing/2014/main" id="{AFEB2A56-87A6-F49F-E8F1-6F934C8BCA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6354" y="3536323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5</a:t>
              </a:r>
            </a:p>
          </p:txBody>
        </p:sp>
        <p:sp>
          <p:nvSpPr>
            <p:cNvPr id="22574" name="Oval 8">
              <a:extLst>
                <a:ext uri="{FF2B5EF4-FFF2-40B4-BE49-F238E27FC236}">
                  <a16:creationId xmlns:a16="http://schemas.microsoft.com/office/drawing/2014/main" id="{2C584D88-E3E4-C1D5-313E-E6009BB451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15725" y="2649377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22575" name="Straight Connector 22574">
              <a:extLst>
                <a:ext uri="{FF2B5EF4-FFF2-40B4-BE49-F238E27FC236}">
                  <a16:creationId xmlns:a16="http://schemas.microsoft.com/office/drawing/2014/main" id="{343397C2-42DC-1AD9-6DC0-7317A49C3FD7}"/>
                </a:ext>
              </a:extLst>
            </p:cNvPr>
            <p:cNvCxnSpPr>
              <a:cxnSpLocks/>
              <a:stCxn id="22572" idx="2"/>
              <a:endCxn id="22568" idx="6"/>
            </p:cNvCxnSpPr>
            <p:nvPr/>
          </p:nvCxnSpPr>
          <p:spPr>
            <a:xfrm flipH="1" flipV="1">
              <a:off x="3712115" y="2375057"/>
              <a:ext cx="3603609" cy="14227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6" name="Straight Connector 22575">
              <a:extLst>
                <a:ext uri="{FF2B5EF4-FFF2-40B4-BE49-F238E27FC236}">
                  <a16:creationId xmlns:a16="http://schemas.microsoft.com/office/drawing/2014/main" id="{59E67269-E201-8E0E-FC70-A076AA159FFC}"/>
                </a:ext>
              </a:extLst>
            </p:cNvPr>
            <p:cNvCxnSpPr>
              <a:cxnSpLocks/>
              <a:stCxn id="22569" idx="2"/>
              <a:endCxn id="22568" idx="6"/>
            </p:cNvCxnSpPr>
            <p:nvPr/>
          </p:nvCxnSpPr>
          <p:spPr>
            <a:xfrm flipH="1">
              <a:off x="3712115" y="2239873"/>
              <a:ext cx="3603609" cy="135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7" name="Straight Connector 22576">
              <a:extLst>
                <a:ext uri="{FF2B5EF4-FFF2-40B4-BE49-F238E27FC236}">
                  <a16:creationId xmlns:a16="http://schemas.microsoft.com/office/drawing/2014/main" id="{CAF09D66-B599-E293-414A-3E2B2CF7DA0B}"/>
                </a:ext>
              </a:extLst>
            </p:cNvPr>
            <p:cNvCxnSpPr>
              <a:cxnSpLocks/>
              <a:stCxn id="22573" idx="6"/>
              <a:endCxn id="22569" idx="2"/>
            </p:cNvCxnSpPr>
            <p:nvPr/>
          </p:nvCxnSpPr>
          <p:spPr>
            <a:xfrm flipV="1">
              <a:off x="3712115" y="2239873"/>
              <a:ext cx="3603609" cy="14793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8" name="Straight Connector 22577">
              <a:extLst>
                <a:ext uri="{FF2B5EF4-FFF2-40B4-BE49-F238E27FC236}">
                  <a16:creationId xmlns:a16="http://schemas.microsoft.com/office/drawing/2014/main" id="{98C29ADC-1F16-983C-C393-026F4172DF97}"/>
                </a:ext>
              </a:extLst>
            </p:cNvPr>
            <p:cNvCxnSpPr>
              <a:cxnSpLocks/>
              <a:stCxn id="22572" idx="2"/>
              <a:endCxn id="22573" idx="6"/>
            </p:cNvCxnSpPr>
            <p:nvPr/>
          </p:nvCxnSpPr>
          <p:spPr>
            <a:xfrm flipH="1" flipV="1">
              <a:off x="3712115" y="3719203"/>
              <a:ext cx="3603609" cy="786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9" name="Straight Connector 22578">
              <a:extLst>
                <a:ext uri="{FF2B5EF4-FFF2-40B4-BE49-F238E27FC236}">
                  <a16:creationId xmlns:a16="http://schemas.microsoft.com/office/drawing/2014/main" id="{253CFD75-ECCB-927B-97EA-F30A5D11232C}"/>
                </a:ext>
              </a:extLst>
            </p:cNvPr>
            <p:cNvCxnSpPr>
              <a:cxnSpLocks/>
              <a:stCxn id="22571" idx="6"/>
              <a:endCxn id="22569" idx="2"/>
            </p:cNvCxnSpPr>
            <p:nvPr/>
          </p:nvCxnSpPr>
          <p:spPr>
            <a:xfrm flipV="1">
              <a:off x="3712115" y="2239873"/>
              <a:ext cx="3603609" cy="7798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80" name="Straight Connector 22579">
              <a:extLst>
                <a:ext uri="{FF2B5EF4-FFF2-40B4-BE49-F238E27FC236}">
                  <a16:creationId xmlns:a16="http://schemas.microsoft.com/office/drawing/2014/main" id="{387D8640-4E00-ED55-5C83-358F3F58CAFB}"/>
                </a:ext>
              </a:extLst>
            </p:cNvPr>
            <p:cNvCxnSpPr>
              <a:cxnSpLocks/>
              <a:stCxn id="22574" idx="2"/>
              <a:endCxn id="22571" idx="6"/>
            </p:cNvCxnSpPr>
            <p:nvPr/>
          </p:nvCxnSpPr>
          <p:spPr>
            <a:xfrm flipH="1">
              <a:off x="3712115" y="2832257"/>
              <a:ext cx="3603610" cy="1874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81" name="Straight Connector 22580">
              <a:extLst>
                <a:ext uri="{FF2B5EF4-FFF2-40B4-BE49-F238E27FC236}">
                  <a16:creationId xmlns:a16="http://schemas.microsoft.com/office/drawing/2014/main" id="{FDF51D45-FCE1-C868-EDF4-871A421421D7}"/>
                </a:ext>
              </a:extLst>
            </p:cNvPr>
            <p:cNvCxnSpPr>
              <a:cxnSpLocks/>
              <a:stCxn id="22574" idx="2"/>
              <a:endCxn id="22573" idx="6"/>
            </p:cNvCxnSpPr>
            <p:nvPr/>
          </p:nvCxnSpPr>
          <p:spPr>
            <a:xfrm flipH="1">
              <a:off x="3712115" y="2832257"/>
              <a:ext cx="3603610" cy="8869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82" name="Straight Connector 22581">
              <a:extLst>
                <a:ext uri="{FF2B5EF4-FFF2-40B4-BE49-F238E27FC236}">
                  <a16:creationId xmlns:a16="http://schemas.microsoft.com/office/drawing/2014/main" id="{C4341A49-ADED-F122-5C97-F163309CDF71}"/>
                </a:ext>
              </a:extLst>
            </p:cNvPr>
            <p:cNvCxnSpPr>
              <a:cxnSpLocks/>
              <a:stCxn id="22572" idx="2"/>
              <a:endCxn id="22570" idx="6"/>
            </p:cNvCxnSpPr>
            <p:nvPr/>
          </p:nvCxnSpPr>
          <p:spPr>
            <a:xfrm flipH="1">
              <a:off x="3712115" y="3797846"/>
              <a:ext cx="3603609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83" name="Oval 8">
            <a:extLst>
              <a:ext uri="{FF2B5EF4-FFF2-40B4-BE49-F238E27FC236}">
                <a16:creationId xmlns:a16="http://schemas.microsoft.com/office/drawing/2014/main" id="{3BE592A6-1294-63D2-6296-7FDA289CD5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8908" y="4123956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accent1"/>
                </a:solidFill>
                <a:latin typeface="+mn-lt"/>
              </a:rPr>
              <a:t>s</a:t>
            </a:r>
          </a:p>
        </p:txBody>
      </p:sp>
      <p:sp>
        <p:nvSpPr>
          <p:cNvPr id="22584" name="Oval 8">
            <a:extLst>
              <a:ext uri="{FF2B5EF4-FFF2-40B4-BE49-F238E27FC236}">
                <a16:creationId xmlns:a16="http://schemas.microsoft.com/office/drawing/2014/main" id="{1DFFC451-972C-0336-1722-D6EA668EA2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85684" y="3630870"/>
            <a:ext cx="365761" cy="3657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accent1"/>
                </a:solidFill>
                <a:latin typeface="+mn-lt"/>
              </a:rPr>
              <a:t>t</a:t>
            </a:r>
          </a:p>
        </p:txBody>
      </p:sp>
      <p:cxnSp>
        <p:nvCxnSpPr>
          <p:cNvPr id="22585" name="Straight Connector 22584">
            <a:extLst>
              <a:ext uri="{FF2B5EF4-FFF2-40B4-BE49-F238E27FC236}">
                <a16:creationId xmlns:a16="http://schemas.microsoft.com/office/drawing/2014/main" id="{58E0F72E-DA42-5DD3-ECDF-2CEF5A0F278F}"/>
              </a:ext>
            </a:extLst>
          </p:cNvPr>
          <p:cNvCxnSpPr>
            <a:cxnSpLocks/>
            <a:stCxn id="22568" idx="2"/>
            <a:endCxn id="22583" idx="6"/>
          </p:cNvCxnSpPr>
          <p:nvPr/>
        </p:nvCxnSpPr>
        <p:spPr>
          <a:xfrm flipH="1">
            <a:off x="2134669" y="3085877"/>
            <a:ext cx="1313285" cy="12209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88" name="Straight Connector 22587">
            <a:extLst>
              <a:ext uri="{FF2B5EF4-FFF2-40B4-BE49-F238E27FC236}">
                <a16:creationId xmlns:a16="http://schemas.microsoft.com/office/drawing/2014/main" id="{96CABD28-ADB3-A64E-7755-7F6BFF5E1554}"/>
              </a:ext>
            </a:extLst>
          </p:cNvPr>
          <p:cNvCxnSpPr>
            <a:cxnSpLocks/>
            <a:stCxn id="22571" idx="2"/>
            <a:endCxn id="22583" idx="6"/>
          </p:cNvCxnSpPr>
          <p:nvPr/>
        </p:nvCxnSpPr>
        <p:spPr>
          <a:xfrm flipH="1">
            <a:off x="2134669" y="3730551"/>
            <a:ext cx="1313285" cy="5762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93" name="Straight Connector 22592">
            <a:extLst>
              <a:ext uri="{FF2B5EF4-FFF2-40B4-BE49-F238E27FC236}">
                <a16:creationId xmlns:a16="http://schemas.microsoft.com/office/drawing/2014/main" id="{3F719CA2-E223-C05A-018D-5E4FE2D46252}"/>
              </a:ext>
            </a:extLst>
          </p:cNvPr>
          <p:cNvCxnSpPr>
            <a:cxnSpLocks/>
            <a:stCxn id="22573" idx="2"/>
            <a:endCxn id="22583" idx="6"/>
          </p:cNvCxnSpPr>
          <p:nvPr/>
        </p:nvCxnSpPr>
        <p:spPr>
          <a:xfrm flipH="1" flipV="1">
            <a:off x="2134669" y="4306836"/>
            <a:ext cx="1313285" cy="1231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96" name="Straight Connector 22595">
            <a:extLst>
              <a:ext uri="{FF2B5EF4-FFF2-40B4-BE49-F238E27FC236}">
                <a16:creationId xmlns:a16="http://schemas.microsoft.com/office/drawing/2014/main" id="{C984B82B-5E89-7B58-8144-DF144347C567}"/>
              </a:ext>
            </a:extLst>
          </p:cNvPr>
          <p:cNvCxnSpPr>
            <a:cxnSpLocks/>
            <a:stCxn id="22570" idx="2"/>
            <a:endCxn id="22583" idx="6"/>
          </p:cNvCxnSpPr>
          <p:nvPr/>
        </p:nvCxnSpPr>
        <p:spPr>
          <a:xfrm flipH="1" flipV="1">
            <a:off x="2134669" y="4306836"/>
            <a:ext cx="1313285" cy="8419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99" name="Straight Connector 22598">
            <a:extLst>
              <a:ext uri="{FF2B5EF4-FFF2-40B4-BE49-F238E27FC236}">
                <a16:creationId xmlns:a16="http://schemas.microsoft.com/office/drawing/2014/main" id="{5FEA89F8-C754-7FD9-077E-210034202935}"/>
              </a:ext>
            </a:extLst>
          </p:cNvPr>
          <p:cNvCxnSpPr>
            <a:cxnSpLocks/>
            <a:stCxn id="22584" idx="2"/>
            <a:endCxn id="22569" idx="6"/>
          </p:cNvCxnSpPr>
          <p:nvPr/>
        </p:nvCxnSpPr>
        <p:spPr>
          <a:xfrm flipH="1" flipV="1">
            <a:off x="7783085" y="2950693"/>
            <a:ext cx="1502599" cy="86305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03" name="Straight Connector 22602">
            <a:extLst>
              <a:ext uri="{FF2B5EF4-FFF2-40B4-BE49-F238E27FC236}">
                <a16:creationId xmlns:a16="http://schemas.microsoft.com/office/drawing/2014/main" id="{C0F8BE80-7B15-E4F3-979C-012C685CB7FB}"/>
              </a:ext>
            </a:extLst>
          </p:cNvPr>
          <p:cNvCxnSpPr>
            <a:cxnSpLocks/>
            <a:stCxn id="22584" idx="2"/>
            <a:endCxn id="22574" idx="6"/>
          </p:cNvCxnSpPr>
          <p:nvPr/>
        </p:nvCxnSpPr>
        <p:spPr>
          <a:xfrm flipH="1" flipV="1">
            <a:off x="7783086" y="3543077"/>
            <a:ext cx="1502598" cy="27067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06" name="Straight Connector 22605">
            <a:extLst>
              <a:ext uri="{FF2B5EF4-FFF2-40B4-BE49-F238E27FC236}">
                <a16:creationId xmlns:a16="http://schemas.microsoft.com/office/drawing/2014/main" id="{EDDDA146-8880-247B-728E-BA64B93A0BFE}"/>
              </a:ext>
            </a:extLst>
          </p:cNvPr>
          <p:cNvCxnSpPr>
            <a:cxnSpLocks/>
            <a:stCxn id="22584" idx="2"/>
            <a:endCxn id="22572" idx="6"/>
          </p:cNvCxnSpPr>
          <p:nvPr/>
        </p:nvCxnSpPr>
        <p:spPr>
          <a:xfrm flipH="1">
            <a:off x="7783085" y="3813750"/>
            <a:ext cx="1502599" cy="69491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09" name="Oval 22608">
            <a:extLst>
              <a:ext uri="{FF2B5EF4-FFF2-40B4-BE49-F238E27FC236}">
                <a16:creationId xmlns:a16="http://schemas.microsoft.com/office/drawing/2014/main" id="{E847F696-8325-B11E-3BC3-0CCB3C253737}"/>
              </a:ext>
            </a:extLst>
          </p:cNvPr>
          <p:cNvSpPr/>
          <p:nvPr/>
        </p:nvSpPr>
        <p:spPr>
          <a:xfrm>
            <a:off x="3240650" y="2790962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0" name="Oval 22609">
            <a:extLst>
              <a:ext uri="{FF2B5EF4-FFF2-40B4-BE49-F238E27FC236}">
                <a16:creationId xmlns:a16="http://schemas.microsoft.com/office/drawing/2014/main" id="{45A6F3A5-76D3-5C2B-4120-9956246B46AC}"/>
              </a:ext>
            </a:extLst>
          </p:cNvPr>
          <p:cNvSpPr/>
          <p:nvPr/>
        </p:nvSpPr>
        <p:spPr>
          <a:xfrm>
            <a:off x="7257104" y="4220972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1" name="Oval 22610">
            <a:extLst>
              <a:ext uri="{FF2B5EF4-FFF2-40B4-BE49-F238E27FC236}">
                <a16:creationId xmlns:a16="http://schemas.microsoft.com/office/drawing/2014/main" id="{3A508333-621F-2A61-C0D8-9F319002BCE3}"/>
              </a:ext>
            </a:extLst>
          </p:cNvPr>
          <p:cNvSpPr/>
          <p:nvPr/>
        </p:nvSpPr>
        <p:spPr>
          <a:xfrm>
            <a:off x="3287734" y="3444490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2" name="Oval 22611">
            <a:extLst>
              <a:ext uri="{FF2B5EF4-FFF2-40B4-BE49-F238E27FC236}">
                <a16:creationId xmlns:a16="http://schemas.microsoft.com/office/drawing/2014/main" id="{46DF0B8D-8102-FA1D-2C22-24D27D371E49}"/>
              </a:ext>
            </a:extLst>
          </p:cNvPr>
          <p:cNvSpPr/>
          <p:nvPr/>
        </p:nvSpPr>
        <p:spPr>
          <a:xfrm>
            <a:off x="3287734" y="4138136"/>
            <a:ext cx="686200" cy="634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3" name="TextBox 22612">
            <a:extLst>
              <a:ext uri="{FF2B5EF4-FFF2-40B4-BE49-F238E27FC236}">
                <a16:creationId xmlns:a16="http://schemas.microsoft.com/office/drawing/2014/main" id="{B553D1CD-850E-1728-AFA5-12DF02873E7B}"/>
              </a:ext>
            </a:extLst>
          </p:cNvPr>
          <p:cNvSpPr txBox="1"/>
          <p:nvPr/>
        </p:nvSpPr>
        <p:spPr>
          <a:xfrm>
            <a:off x="6881091" y="5148746"/>
            <a:ext cx="4638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A vertex cover, and all flow must pass through a selected node.</a:t>
            </a:r>
          </a:p>
          <a:p>
            <a:r>
              <a:rPr lang="en-US" sz="2400" dirty="0">
                <a:solidFill>
                  <a:srgbClr val="FF33CC"/>
                </a:solidFill>
              </a:rPr>
              <a:t>“Clogging up” those nodes would stop the flow</a:t>
            </a:r>
          </a:p>
        </p:txBody>
      </p:sp>
    </p:spTree>
    <p:extLst>
      <p:ext uri="{BB962C8B-B14F-4D97-AF65-F5344CB8AC3E}">
        <p14:creationId xmlns:p14="http://schemas.microsoft.com/office/powerpoint/2010/main" val="10289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79167</TotalTime>
  <Words>3076</Words>
  <Application>Microsoft Office PowerPoint</Application>
  <PresentationFormat>Widescreen</PresentationFormat>
  <Paragraphs>371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Aptos</vt:lpstr>
      <vt:lpstr>Arial</vt:lpstr>
      <vt:lpstr>Calibri</vt:lpstr>
      <vt:lpstr>Calibri Light</vt:lpstr>
      <vt:lpstr>Cambria Math</vt:lpstr>
      <vt:lpstr>Comic Sans MS</vt:lpstr>
      <vt:lpstr>Courier New</vt:lpstr>
      <vt:lpstr>Symbol</vt:lpstr>
      <vt:lpstr>Times New Roman</vt:lpstr>
      <vt:lpstr>Office Theme</vt:lpstr>
      <vt:lpstr>CSE 421 Winter 2025 Lecture 26: Coping with NP-Hardness</vt:lpstr>
      <vt:lpstr>What to do if the  problem you want to solve is NP-hard</vt:lpstr>
      <vt:lpstr>Things to consider</vt:lpstr>
      <vt:lpstr>Case study: Minimum Vertex Cover</vt:lpstr>
      <vt:lpstr>How “Hard” is Minimum Vertex Cover?</vt:lpstr>
      <vt:lpstr>How “Hard” is Minimum Vertex Cover?</vt:lpstr>
      <vt:lpstr>This graph is bipartite!</vt:lpstr>
      <vt:lpstr>This graph is bipartite!</vt:lpstr>
      <vt:lpstr>Vertex Covers Block Flow from s to t.</vt:lpstr>
      <vt:lpstr>Vertex Covers Block Flows from s to t.</vt:lpstr>
      <vt:lpstr>Vertex Covers Block Flows from s to t.</vt:lpstr>
      <vt:lpstr>Max Vertex On Bipartite Graphs</vt:lpstr>
      <vt:lpstr>Takeaway</vt:lpstr>
      <vt:lpstr>What to do if the  problem you want to solve is NP-hard</vt:lpstr>
      <vt:lpstr>Approximation Algorithm for Min Vertex Cover</vt:lpstr>
      <vt:lpstr>Travelling-Salesperson Problem (TSP)</vt:lpstr>
      <vt:lpstr>Minimum Spanning Tree Approximation: Factor of 2</vt:lpstr>
      <vt:lpstr>TSP: Minimum Spanning Tree Factor 2 Approximation</vt:lpstr>
      <vt:lpstr>Why did this work?</vt:lpstr>
      <vt:lpstr>MetricTSP: Minimum Spanning Tree Factor 2 Approximation</vt:lpstr>
      <vt:lpstr>MetricTSP: Minimum Spanning Tree Factor 2 Approximation</vt:lpstr>
      <vt:lpstr>MetricTSP: Minimum Spanning Tree Factor 2 Approximation</vt:lpstr>
      <vt:lpstr>Max-3SAT Approximation</vt:lpstr>
      <vt:lpstr>Other ways to approach Vertex Cover</vt:lpstr>
      <vt:lpstr>What to do if the problem you want to solve is NP-hard</vt:lpstr>
      <vt:lpstr>Fixed Parameter Algorithms</vt:lpstr>
      <vt:lpstr>Vertex-Cover Fixed Parameter Algorithm</vt:lpstr>
      <vt:lpstr>Other ways to approach Vertex Cover</vt:lpstr>
      <vt:lpstr>What to do if the problem you want to solve is NP-hard</vt:lpstr>
      <vt:lpstr>SAT Solving</vt:lpstr>
      <vt:lpstr>CNF Satisfiability</vt:lpstr>
      <vt:lpstr>Satisfiability Algorithms</vt:lpstr>
      <vt:lpstr>Summary: If you need to solve an NP-Hard Problem</vt:lpstr>
      <vt:lpstr>Other Approches you might hear about</vt:lpstr>
      <vt:lpstr>Deep Neural Nets and NP-hardness?</vt:lpstr>
      <vt:lpstr>Quantum Computing and NP-hardness?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498</cp:revision>
  <cp:lastPrinted>2025-02-10T19:40:18Z</cp:lastPrinted>
  <dcterms:created xsi:type="dcterms:W3CDTF">2023-09-26T20:08:20Z</dcterms:created>
  <dcterms:modified xsi:type="dcterms:W3CDTF">2025-03-12T18:35:46Z</dcterms:modified>
</cp:coreProperties>
</file>