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566" r:id="rId3"/>
    <p:sldId id="570" r:id="rId4"/>
    <p:sldId id="573" r:id="rId5"/>
    <p:sldId id="655" r:id="rId6"/>
    <p:sldId id="580" r:id="rId7"/>
    <p:sldId id="594" r:id="rId8"/>
    <p:sldId id="985" r:id="rId9"/>
    <p:sldId id="986" r:id="rId10"/>
    <p:sldId id="978" r:id="rId11"/>
    <p:sldId id="528" r:id="rId12"/>
    <p:sldId id="983" r:id="rId13"/>
    <p:sldId id="984" r:id="rId14"/>
    <p:sldId id="598" r:id="rId15"/>
    <p:sldId id="656" r:id="rId16"/>
    <p:sldId id="600" r:id="rId17"/>
    <p:sldId id="657" r:id="rId18"/>
    <p:sldId id="989" r:id="rId19"/>
    <p:sldId id="604" r:id="rId20"/>
    <p:sldId id="640" r:id="rId21"/>
    <p:sldId id="998" r:id="rId22"/>
    <p:sldId id="999" r:id="rId23"/>
    <p:sldId id="1000" r:id="rId24"/>
    <p:sldId id="1001" r:id="rId25"/>
    <p:sldId id="1002" r:id="rId26"/>
    <p:sldId id="1004" r:id="rId27"/>
    <p:sldId id="1003" r:id="rId28"/>
    <p:sldId id="536" r:id="rId29"/>
    <p:sldId id="987" r:id="rId30"/>
    <p:sldId id="988" r:id="rId31"/>
    <p:sldId id="630" r:id="rId32"/>
    <p:sldId id="652" r:id="rId33"/>
    <p:sldId id="991" r:id="rId34"/>
    <p:sldId id="994" r:id="rId35"/>
    <p:sldId id="992" r:id="rId36"/>
    <p:sldId id="990" r:id="rId37"/>
    <p:sldId id="995" r:id="rId38"/>
    <p:sldId id="996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2CC"/>
    <a:srgbClr val="FF7C80"/>
    <a:srgbClr val="FFD966"/>
    <a:srgbClr val="FF33CC"/>
    <a:srgbClr val="CCCCFF"/>
    <a:srgbClr val="CC99FF"/>
    <a:srgbClr val="FF7575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16E22-DFBC-4014-9F0B-48E73BFE40D1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47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42CC6A-BA27-4C4D-B0BA-84F482B3C2DD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98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37743-DC4F-4A2E-B7FB-EA64EA49799E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9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37743-DC4F-4A2E-B7FB-EA64EA49799E}" type="slidenum">
              <a:rPr lang="en-US" altLang="en-US" sz="1200">
                <a:latin typeface="Calibri" panose="020F0502020204030204" pitchFamily="34" charset="0"/>
              </a:rPr>
              <a:pPr/>
              <a:t>20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59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B818A-62BD-F06A-B533-C6B737B22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CD0B583-A9CC-B689-7033-AE9F24717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16E22-DFBC-4014-9F0B-48E73BFE40D1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C0B518B-7A40-753A-3701-E8677BB4D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915DAFB-46C2-01ED-9BC5-71A3BF836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EA3F1-4E1C-49F5-B054-E7364B922DA1}" type="slidenum">
              <a:rPr lang="en-US" altLang="en-US" sz="1200">
                <a:latin typeface="Calibri" panose="020F0502020204030204" pitchFamily="34" charset="0"/>
              </a:rPr>
              <a:pPr/>
              <a:t>28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63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50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6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5194-39BA-3DE3-9F14-9D0B6260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92EAB6C-6093-349E-E944-17848FEA9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A78FD03A-F3C2-5309-FF16-623249CF6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86BD406C-12F5-EC39-ED12-8C275F689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0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0202-EE0D-F171-1EC0-8DA355B43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7BE28CE-6364-4046-5A4A-0E50C1F46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3B3B6294-F5D1-B5AE-8984-293259897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3840BF5-5020-ACDC-5982-204679793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4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C93DB-56A1-B2E7-5350-801B15DE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8A350138-44E3-8DCD-422B-5149625C8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FF218E4D-F337-E04E-8A6F-DC258AABC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0DFF90D3-D5B9-ED69-0651-E16E80B27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92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3B651-C976-491B-B58D-E1CA2814DB3C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8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15F1E-537F-1815-4F39-4593972F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F2FF55CB-9495-B98E-10C0-0F9D9D9B2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776089E7-27B4-FD22-8A25-66F93322C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F722157-CAF1-AB08-2B8D-A28EEF34D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5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ABC0-96C3-E566-330D-E65F403A7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34B13DC-E3FF-EED0-3F23-C70BF5F6C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alibri" panose="020F0502020204030204" pitchFamily="34" charset="0"/>
              </a:rPr>
              <a:pPr/>
              <a:t>38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B6AE9789-229B-E9BC-0894-00AF5BDD7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39BD247-2307-DD40-30DF-A67A0E3BB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4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0D3900-4BEA-4C8E-AF72-B517C6D6F71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A64A2-8F01-4DEC-B716-8B08F03A7FA0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7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378EC-76D5-4885-B465-39769FF55AFC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7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479A45-3B2E-40BD-A8B8-7F775930E485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4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06FA8-3876-42C7-A993-39E91A9D3AF7}" type="slidenum">
              <a:rPr lang="en-US" altLang="en-US" sz="1200">
                <a:latin typeface="Calibri" panose="020F0502020204030204" pitchFamily="34" charset="0"/>
              </a:rPr>
              <a:pPr/>
              <a:t>11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66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A13AA8-2234-446B-A9A9-FEBC3EEA7E2D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8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30139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algn="ctr" defTabSz="93013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42CC6A-BA27-4C4D-B0BA-84F482B3C2DD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76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5.png"/><Relationship Id="rId3" Type="http://schemas.openxmlformats.org/officeDocument/2006/relationships/image" Target="../media/image33.png"/><Relationship Id="rId12" Type="http://schemas.openxmlformats.org/officeDocument/2006/relationships/image" Target="../media/image75.pn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67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0.png"/><Relationship Id="rId7" Type="http://schemas.openxmlformats.org/officeDocument/2006/relationships/image" Target="../media/image9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5.png"/><Relationship Id="rId4" Type="http://schemas.openxmlformats.org/officeDocument/2006/relationships/image" Target="../media/image771.png"/><Relationship Id="rId9" Type="http://schemas.openxmlformats.org/officeDocument/2006/relationships/image" Target="../media/image4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340.png"/><Relationship Id="rId1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0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Relationship Id="rId1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0.png"/><Relationship Id="rId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46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74.png"/><Relationship Id="rId18" Type="http://schemas.openxmlformats.org/officeDocument/2006/relationships/image" Target="../media/image80.png"/><Relationship Id="rId12" Type="http://schemas.openxmlformats.org/officeDocument/2006/relationships/image" Target="../media/image73.png"/><Relationship Id="rId17" Type="http://schemas.openxmlformats.org/officeDocument/2006/relationships/image" Target="../media/image79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15" Type="http://schemas.openxmlformats.org/officeDocument/2006/relationships/image" Target="../media/image77.png"/><Relationship Id="rId10" Type="http://schemas.openxmlformats.org/officeDocument/2006/relationships/image" Target="../media/image49.png"/><Relationship Id="rId19" Type="http://schemas.openxmlformats.org/officeDocument/2006/relationships/image" Target="../media/image81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0.png"/><Relationship Id="rId7" Type="http://schemas.openxmlformats.org/officeDocument/2006/relationships/image" Target="../media/image9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5.png"/><Relationship Id="rId4" Type="http://schemas.openxmlformats.org/officeDocument/2006/relationships/image" Target="../media/image771.png"/><Relationship Id="rId9" Type="http://schemas.openxmlformats.org/officeDocument/2006/relationships/image" Target="../media/image4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49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49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0.png"/><Relationship Id="rId7" Type="http://schemas.openxmlformats.org/officeDocument/2006/relationships/image" Target="../media/image9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5.png"/><Relationship Id="rId4" Type="http://schemas.openxmlformats.org/officeDocument/2006/relationships/image" Target="../media/image771.png"/><Relationship Id="rId9" Type="http://schemas.openxmlformats.org/officeDocument/2006/relationships/image" Target="../media/image4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9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11" Type="http://schemas.openxmlformats.org/officeDocument/2006/relationships/image" Target="../media/image95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7.png"/><Relationship Id="rId7" Type="http://schemas.openxmlformats.org/officeDocument/2006/relationships/image" Target="../media/image97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100.png"/><Relationship Id="rId4" Type="http://schemas.openxmlformats.org/officeDocument/2006/relationships/image" Target="../media/image108.png"/><Relationship Id="rId9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9.png"/><Relationship Id="rId7" Type="http://schemas.openxmlformats.org/officeDocument/2006/relationships/image" Target="../media/image97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100.png"/><Relationship Id="rId4" Type="http://schemas.openxmlformats.org/officeDocument/2006/relationships/image" Target="../media/image110.png"/><Relationship Id="rId9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31.png"/><Relationship Id="rId3" Type="http://schemas.openxmlformats.org/officeDocument/2006/relationships/image" Target="../media/image900.pn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92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25:</a:t>
            </a:r>
            <a:br>
              <a:rPr lang="en-US" dirty="0"/>
            </a:br>
            <a:r>
              <a:rPr lang="en-US" dirty="0"/>
              <a:t>NP-Complete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3354C-E046-5F1C-32A7-471DC1A2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F02FA-7270-53AC-1EAC-72725FF4F2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</p:spPr>
            <p:txBody>
              <a:bodyPr/>
              <a:lstStyle/>
              <a:p>
                <a:r>
                  <a:rPr lang="en-US" dirty="0"/>
                  <a:t>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F02FA-7270-53AC-1EAC-72725FF4F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  <a:blipFill>
                <a:blip r:embed="rId2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31465-92AE-77E5-227A-CC9F45AC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C5DE5-12F8-2CE7-A08C-D5EB005465C7}"/>
              </a:ext>
            </a:extLst>
          </p:cNvPr>
          <p:cNvSpPr txBox="1"/>
          <p:nvPr/>
        </p:nvSpPr>
        <p:spPr>
          <a:xfrm>
            <a:off x="170420" y="153270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9BCC3-7184-C346-BC71-4F9D9B97C368}"/>
              </a:ext>
            </a:extLst>
          </p:cNvPr>
          <p:cNvSpPr txBox="1"/>
          <p:nvPr/>
        </p:nvSpPr>
        <p:spPr>
          <a:xfrm>
            <a:off x="5497557" y="1733907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F3FEC2-9E38-9347-4FD9-425C67CB2A01}"/>
              </a:ext>
            </a:extLst>
          </p:cNvPr>
          <p:cNvSpPr txBox="1"/>
          <p:nvPr/>
        </p:nvSpPr>
        <p:spPr>
          <a:xfrm>
            <a:off x="4921942" y="4671447"/>
            <a:ext cx="233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satisfiability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927CE2-3076-7C07-7DE6-10DAEF4C9EF5}"/>
                  </a:ext>
                </a:extLst>
              </p:cNvPr>
              <p:cNvSpPr txBox="1"/>
              <p:nvPr/>
            </p:nvSpPr>
            <p:spPr>
              <a:xfrm>
                <a:off x="10751" y="4774704"/>
                <a:ext cx="205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927CE2-3076-7C07-7DE6-10DAEF4C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" y="4774704"/>
                <a:ext cx="2052108" cy="369332"/>
              </a:xfrm>
              <a:prstGeom prst="rect">
                <a:avLst/>
              </a:prstGeom>
              <a:blipFill>
                <a:blip r:embed="rId3"/>
                <a:stretch>
                  <a:fillRect l="-267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>
            <a:extLst>
              <a:ext uri="{FF2B5EF4-FFF2-40B4-BE49-F238E27FC236}">
                <a16:creationId xmlns:a16="http://schemas.microsoft.com/office/drawing/2014/main" id="{13D70B2A-EF42-8316-C5D4-CC3E692427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41750" y="382417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3D04A1B5-6E32-B16C-957E-32F2470DB186}"/>
              </a:ext>
            </a:extLst>
          </p:cNvPr>
          <p:cNvSpPr/>
          <p:nvPr/>
        </p:nvSpPr>
        <p:spPr>
          <a:xfrm>
            <a:off x="4905049" y="5290189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312F8-09AF-150D-CB9A-3FDC9B4E67A0}"/>
              </a:ext>
            </a:extLst>
          </p:cNvPr>
          <p:cNvSpPr txBox="1"/>
          <p:nvPr/>
        </p:nvSpPr>
        <p:spPr>
          <a:xfrm>
            <a:off x="5517126" y="3488474"/>
            <a:ext cx="14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3SAT</a:t>
            </a: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3AD9236-B879-FC24-A32E-B5E1C92FD073}"/>
              </a:ext>
            </a:extLst>
          </p:cNvPr>
          <p:cNvGrpSpPr/>
          <p:nvPr/>
        </p:nvGrpSpPr>
        <p:grpSpPr>
          <a:xfrm>
            <a:off x="2024776" y="1301875"/>
            <a:ext cx="2843693" cy="5249682"/>
            <a:chOff x="2024776" y="1301875"/>
            <a:chExt cx="3230084" cy="524968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DD163D-7762-D631-8928-4BB34472F0CB}"/>
                </a:ext>
              </a:extLst>
            </p:cNvPr>
            <p:cNvSpPr/>
            <p:nvPr/>
          </p:nvSpPr>
          <p:spPr>
            <a:xfrm>
              <a:off x="2039352" y="1707938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5F7A1956-974A-2863-18C9-0BE74159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94" y="1795807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9B686ECA-62B1-BBDF-3D93-96890FB9C4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92368" y="4774704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1F9255-6FBF-0AB7-6936-ED86B5552966}"/>
                </a:ext>
              </a:extLst>
            </p:cNvPr>
            <p:cNvSpPr txBox="1"/>
            <p:nvPr/>
          </p:nvSpPr>
          <p:spPr>
            <a:xfrm>
              <a:off x="3030205" y="6149780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53CEBE-8B04-94E5-4E95-2AAEF328ECAC}"/>
                    </a:ext>
                  </a:extLst>
                </p:cNvPr>
                <p:cNvSpPr txBox="1"/>
                <p:nvPr/>
              </p:nvSpPr>
              <p:spPr>
                <a:xfrm>
                  <a:off x="3039696" y="1301875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53CEBE-8B04-94E5-4E95-2AAEF328E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96" y="1301875"/>
                  <a:ext cx="106413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961" r="-11111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F1DA462-8E96-CCE2-83A4-DD34D1FFF3E0}"/>
                    </a:ext>
                  </a:extLst>
                </p:cNvPr>
                <p:cNvSpPr txBox="1"/>
                <p:nvPr/>
              </p:nvSpPr>
              <p:spPr>
                <a:xfrm>
                  <a:off x="2024776" y="2411335"/>
                  <a:ext cx="304032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Procedure for converting instances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dirty="0"/>
                    <a:t> into 3CNF formulas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F1DA462-8E96-CCE2-83A4-DD34D1FFF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4776" y="2411335"/>
                  <a:ext cx="3040322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1822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1FAC6A-5311-9C01-D664-99EAD2DCF21B}"/>
                </a:ext>
              </a:extLst>
            </p:cNvPr>
            <p:cNvSpPr txBox="1"/>
            <p:nvPr/>
          </p:nvSpPr>
          <p:spPr>
            <a:xfrm>
              <a:off x="2927188" y="4623447"/>
              <a:ext cx="224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the same answer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51777F-36D3-29D9-3362-ABCE21E4B2A2}"/>
              </a:ext>
            </a:extLst>
          </p:cNvPr>
          <p:cNvSpPr/>
          <p:nvPr/>
        </p:nvSpPr>
        <p:spPr>
          <a:xfrm>
            <a:off x="98006" y="5134260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6C2E5C-5ECE-8907-EA23-976D41F16D23}"/>
              </a:ext>
            </a:extLst>
          </p:cNvPr>
          <p:cNvGrpSpPr/>
          <p:nvPr/>
        </p:nvGrpSpPr>
        <p:grpSpPr>
          <a:xfrm>
            <a:off x="6853001" y="1302249"/>
            <a:ext cx="2728565" cy="5249682"/>
            <a:chOff x="7743595" y="1211461"/>
            <a:chExt cx="3230084" cy="524968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BD66B-3237-535F-C6F3-084683D3ACE2}"/>
                </a:ext>
              </a:extLst>
            </p:cNvPr>
            <p:cNvSpPr/>
            <p:nvPr/>
          </p:nvSpPr>
          <p:spPr>
            <a:xfrm>
              <a:off x="7758171" y="161752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0B76289D-5734-2A24-1496-2DC248250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013" y="1705393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0537923F-F9ED-5D3A-DA6D-EE449AD65A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11187" y="468429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103C0E-2720-26CE-6444-19AAF3FEB600}"/>
                </a:ext>
              </a:extLst>
            </p:cNvPr>
            <p:cNvSpPr txBox="1"/>
            <p:nvPr/>
          </p:nvSpPr>
          <p:spPr>
            <a:xfrm>
              <a:off x="8749024" y="605936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76112E5-4B19-63E1-11C4-A31F9C13BEDD}"/>
                    </a:ext>
                  </a:extLst>
                </p:cNvPr>
                <p:cNvSpPr txBox="1"/>
                <p:nvPr/>
              </p:nvSpPr>
              <p:spPr>
                <a:xfrm>
                  <a:off x="8758515" y="121146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76112E5-4B19-63E1-11C4-A31F9C13B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15" y="1211461"/>
                  <a:ext cx="1064137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041" r="-15646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B1F4EEF-0521-FE72-5C8F-BAB65E74C25F}"/>
                    </a:ext>
                  </a:extLst>
                </p:cNvPr>
                <p:cNvSpPr txBox="1"/>
                <p:nvPr/>
              </p:nvSpPr>
              <p:spPr>
                <a:xfrm>
                  <a:off x="7743595" y="2352725"/>
                  <a:ext cx="304032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Procedure for converting a 3CNF formula into an instance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B1F4EEF-0521-FE72-5C8F-BAB65E74C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595" y="2352725"/>
                  <a:ext cx="3040322" cy="923330"/>
                </a:xfrm>
                <a:prstGeom prst="rect">
                  <a:avLst/>
                </a:prstGeom>
                <a:blipFill>
                  <a:blip r:embed="rId13"/>
                  <a:stretch>
                    <a:fillRect l="-1900" t="-3974" r="-1425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977633-07B0-71CF-432E-053B5B0C2266}"/>
                </a:ext>
              </a:extLst>
            </p:cNvPr>
            <p:cNvSpPr txBox="1"/>
            <p:nvPr/>
          </p:nvSpPr>
          <p:spPr>
            <a:xfrm>
              <a:off x="8646007" y="4533033"/>
              <a:ext cx="224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the same answer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6AE9EDD7-9926-4924-79DB-1D8F95BE732E}"/>
                  </a:ext>
                </a:extLst>
              </p:cNvPr>
              <p:cNvSpPr txBox="1"/>
              <p:nvPr/>
            </p:nvSpPr>
            <p:spPr>
              <a:xfrm>
                <a:off x="9883593" y="1338606"/>
                <a:ext cx="119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Problem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6AE9EDD7-9926-4924-79DB-1D8F95BE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93" y="1338606"/>
                <a:ext cx="1195648" cy="369332"/>
              </a:xfrm>
              <a:prstGeom prst="rect">
                <a:avLst/>
              </a:prstGeom>
              <a:blipFill>
                <a:blip r:embed="rId14"/>
                <a:stretch>
                  <a:fillRect l="-408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9615489-3F93-791E-BE6D-16C69542D907}"/>
                  </a:ext>
                </a:extLst>
              </p:cNvPr>
              <p:cNvSpPr txBox="1"/>
              <p:nvPr/>
            </p:nvSpPr>
            <p:spPr>
              <a:xfrm>
                <a:off x="9710824" y="4674592"/>
                <a:ext cx="2123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9615489-3F93-791E-BE6D-16C69542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824" y="4674592"/>
                <a:ext cx="2123071" cy="369332"/>
              </a:xfrm>
              <a:prstGeom prst="rect">
                <a:avLst/>
              </a:prstGeom>
              <a:blipFill>
                <a:blip r:embed="rId15"/>
                <a:stretch>
                  <a:fillRect l="-25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AutoShape 5">
            <a:extLst>
              <a:ext uri="{FF2B5EF4-FFF2-40B4-BE49-F238E27FC236}">
                <a16:creationId xmlns:a16="http://schemas.microsoft.com/office/drawing/2014/main" id="{65983620-F741-4F09-E308-1AB878A91A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48159" y="3692787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22EE444-738C-C0AC-E68B-9D505E14B46C}"/>
              </a:ext>
            </a:extLst>
          </p:cNvPr>
          <p:cNvSpPr/>
          <p:nvPr/>
        </p:nvSpPr>
        <p:spPr>
          <a:xfrm>
            <a:off x="9764675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92AA5FC-03BA-650D-EBAC-107D4BAC2E6E}"/>
                  </a:ext>
                </a:extLst>
              </p:cNvPr>
              <p:cNvSpPr txBox="1"/>
              <p:nvPr/>
            </p:nvSpPr>
            <p:spPr>
              <a:xfrm>
                <a:off x="10612885" y="3612820"/>
                <a:ext cx="14632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92AA5FC-03BA-650D-EBAC-107D4BAC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885" y="3612820"/>
                <a:ext cx="1463265" cy="646331"/>
              </a:xfrm>
              <a:prstGeom prst="rect">
                <a:avLst/>
              </a:prstGeom>
              <a:blipFill>
                <a:blip r:embed="rId16"/>
                <a:stretch>
                  <a:fillRect l="-3750" t="-5660" r="-416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Flowchart: Magnetic Disk 328">
                <a:extLst>
                  <a:ext uri="{FF2B5EF4-FFF2-40B4-BE49-F238E27FC236}">
                    <a16:creationId xmlns:a16="http://schemas.microsoft.com/office/drawing/2014/main" id="{AC80CFDF-D698-F056-64D4-F68DCBA0DEEE}"/>
                  </a:ext>
                </a:extLst>
              </p:cNvPr>
              <p:cNvSpPr/>
              <p:nvPr/>
            </p:nvSpPr>
            <p:spPr>
              <a:xfrm>
                <a:off x="502599" y="210865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9" name="Flowchart: Magnetic Disk 328">
                <a:extLst>
                  <a:ext uri="{FF2B5EF4-FFF2-40B4-BE49-F238E27FC236}">
                    <a16:creationId xmlns:a16="http://schemas.microsoft.com/office/drawing/2014/main" id="{AC80CFDF-D698-F056-64D4-F68DCBA0D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9" y="2108655"/>
                <a:ext cx="625924" cy="1184190"/>
              </a:xfrm>
              <a:prstGeom prst="flowChartMagneticDisk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D096B8F-7F56-FF20-1002-51640F780008}"/>
                  </a:ext>
                </a:extLst>
              </p:cNvPr>
              <p:cNvSpPr txBox="1"/>
              <p:nvPr/>
            </p:nvSpPr>
            <p:spPr>
              <a:xfrm>
                <a:off x="4446291" y="2045616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D096B8F-7F56-FF20-1002-51640F780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91" y="2045616"/>
                <a:ext cx="2750781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TextBox 331">
            <a:extLst>
              <a:ext uri="{FF2B5EF4-FFF2-40B4-BE49-F238E27FC236}">
                <a16:creationId xmlns:a16="http://schemas.microsoft.com/office/drawing/2014/main" id="{FF2F28FB-A261-7808-14F9-D571BD4CE641}"/>
              </a:ext>
            </a:extLst>
          </p:cNvPr>
          <p:cNvSpPr txBox="1"/>
          <p:nvPr/>
        </p:nvSpPr>
        <p:spPr>
          <a:xfrm>
            <a:off x="1506666" y="1110109"/>
            <a:ext cx="389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We know this exists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F353D252-7EE3-0805-00EB-DBACCE1A3961}"/>
              </a:ext>
            </a:extLst>
          </p:cNvPr>
          <p:cNvSpPr txBox="1"/>
          <p:nvPr/>
        </p:nvSpPr>
        <p:spPr>
          <a:xfrm>
            <a:off x="6213424" y="1055625"/>
            <a:ext cx="389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We just need to provide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02A7317F-A407-2FC2-8AC8-244DE436E7DD}"/>
                  </a:ext>
                </a:extLst>
              </p:cNvPr>
              <p:cNvSpPr/>
              <p:nvPr/>
            </p:nvSpPr>
            <p:spPr>
              <a:xfrm>
                <a:off x="10227364" y="186811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02A7317F-A407-2FC2-8AC8-244DE436E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364" y="1868113"/>
                <a:ext cx="625924" cy="1004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4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69" grpId="0" animBg="1"/>
      <p:bldP spid="270" grpId="0" animBg="1"/>
      <p:bldP spid="328" grpId="0"/>
      <p:bldP spid="333" grpId="0"/>
      <p:bldP spid="3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Steps to Proving Problem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</a:t>
                </a:r>
              </a:p>
            </p:txBody>
          </p:sp>
        </mc:Choice>
        <mc:Fallback xmlns="">
          <p:sp>
            <p:nvSpPr>
              <p:cNvPr id="5017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77708"/>
                <a:ext cx="10457439" cy="520004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State what the hint/certificate is.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/>
                  <a:t>Argue that it is polynomial-time to check and you won’t get fooled.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-hard: 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State: “Reduction is from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/>
                  <a:t>hard Problem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”</a:t>
                </a:r>
                <a:endParaRPr lang="en-US" altLang="en-US" sz="20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Show what the reduction function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is.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Argue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is polynomial time.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Argue correctness in two directions: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/>
                  <a:t> implies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en-US" sz="2400" dirty="0"/>
              </a:p>
              <a:p>
                <a:pPr lvl="3"/>
                <a:r>
                  <a:rPr lang="en-US" altLang="en-US" sz="2000" dirty="0"/>
                  <a:t>Do this by showing how to convert a certificate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 being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to a certificate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being a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implies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… by converting certificates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to certificates 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01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77708"/>
                <a:ext cx="10457439" cy="5200045"/>
              </a:xfrm>
              <a:blipFill>
                <a:blip r:embed="rId4"/>
                <a:stretch>
                  <a:fillRect l="-1049" t="-1876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2A85A2-9014-46D7-B0A8-602FCA3E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1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FCE8-AEB8-DF93-C1F1-5DE041264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C7C54B-4C98-327B-F694-3792D11E71B9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BA186-8A52-D4A6-85AF-295ED602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Next up: Let’s show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CA67-CB9A-F0B2-EF54-9F59ACD2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949C4-712C-499B-81E5-C23DBFF9E984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949C4-712C-499B-81E5-C23DBFF9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blipFill>
                <a:blip r:embed="rId2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4170F9-66FC-14D5-CA6D-4300279A6D2C}"/>
                  </a:ext>
                </a:extLst>
              </p:cNvPr>
              <p:cNvSpPr txBox="1"/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4170F9-66FC-14D5-CA6D-4300279A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blipFill>
                <a:blip r:embed="rId3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36DB64-79B9-BD53-CB57-4C490729641B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723D76DE-6C0F-57C5-421B-07CFC975FD93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DD89AD-1A72-22B3-F8B1-91A4EBAA0BDC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9AD18D-BDDE-FD45-34BB-BA1EDBDE1588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C7F0B52E-5409-0B7E-078E-427055839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F29549D0-E66F-86EF-91E5-1B7BB3B599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1137E76-C4F6-46B8-0093-58D69191BF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84B48-5DB1-9E0F-53D2-210D314FB810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030D3715-1E7E-9B77-5296-3C0874E6C449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96CE50-B822-2C44-C358-EE5F43FD2D6D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0D1BB-3F17-4E19-4105-E732F40B9514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0D1BB-3F17-4E19-4105-E732F40B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753C9-9D85-FF82-D354-94B8B74D401B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753C9-9D85-FF82-D354-94B8B74D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0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230ABE-0320-0196-4892-D3D65C4E863E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C45CC-DEE0-2866-55A5-EB14E818CD93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203801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782E4-7F14-7F88-569B-6B620D44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EA4765B-ADF3-2F4F-EC69-B0B5048A1E10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9C765-8192-74DD-7C5E-6D458577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4881-FA97-F778-A19F-58E3CC09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C7031-C47C-4311-DEF2-266DEA15F802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FC99E-2D96-50D3-F417-7287A7D1733F}"/>
              </a:ext>
            </a:extLst>
          </p:cNvPr>
          <p:cNvSpPr txBox="1"/>
          <p:nvPr/>
        </p:nvSpPr>
        <p:spPr>
          <a:xfrm>
            <a:off x="7696200" y="1371600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BEF6E-B2CB-8271-C233-8311C34E9872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7DA6EB-1B26-177A-BBCD-DA981F822D96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F84FD86F-EDE1-B3B8-0A75-C763470B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0BA37C15-065F-9CD9-C800-52BC9B7BD2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1F2D2565-0EDC-ACBD-71AA-178580872A3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3A1B31-D37C-F554-E400-6ADEF0EF5C46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EDBC52-2C72-01D5-446E-14B13CCBBEC9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504FAC-B0C5-7240-2CD1-9A79E7904909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896814-A470-3892-9501-2F95A912D2D9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satisfying assignment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896814-A470-3892-9501-2F95A912D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blipFill>
                <a:blip r:embed="rId9"/>
                <a:stretch>
                  <a:fillRect l="-1670" t="-2058" r="-1670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454663-9D0B-280A-8956-ECF069F9F293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Independent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B81C6-EAD0-6841-197C-B90BD6C03AA2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B6F62-421F-6085-9F50-BF02D47AEC55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FC57ED-F4E4-89EA-1FB5-7E0D622D6FFD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FC57ED-F4E4-89EA-1FB5-7E0D622D6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4D10467-A0C5-17A1-1273-002D220A767A}"/>
              </a:ext>
            </a:extLst>
          </p:cNvPr>
          <p:cNvGrpSpPr/>
          <p:nvPr/>
        </p:nvGrpSpPr>
        <p:grpSpPr>
          <a:xfrm>
            <a:off x="7887120" y="1833707"/>
            <a:ext cx="1746443" cy="913964"/>
            <a:chOff x="143941" y="1858839"/>
            <a:chExt cx="1746443" cy="9139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9EFF31-D2C6-26E5-7A0D-812EAAC63127}"/>
                </a:ext>
              </a:extLst>
            </p:cNvPr>
            <p:cNvGrpSpPr/>
            <p:nvPr/>
          </p:nvGrpSpPr>
          <p:grpSpPr>
            <a:xfrm>
              <a:off x="143941" y="1937799"/>
              <a:ext cx="1746443" cy="835004"/>
              <a:chOff x="382069" y="2423160"/>
              <a:chExt cx="3404253" cy="162763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31CA2D-CBC4-6F01-5E62-A4F212FD704A}"/>
                  </a:ext>
                </a:extLst>
              </p:cNvPr>
              <p:cNvSpPr/>
              <p:nvPr/>
            </p:nvSpPr>
            <p:spPr>
              <a:xfrm>
                <a:off x="382069" y="2423160"/>
                <a:ext cx="3266387" cy="16276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159BF46-EE8F-0BFD-2AAA-B12CE75667C3}"/>
                  </a:ext>
                </a:extLst>
              </p:cNvPr>
              <p:cNvGrpSpPr/>
              <p:nvPr/>
            </p:nvGrpSpPr>
            <p:grpSpPr>
              <a:xfrm>
                <a:off x="838200" y="2618762"/>
                <a:ext cx="1395595" cy="1222107"/>
                <a:chOff x="9689018" y="5259623"/>
                <a:chExt cx="1395595" cy="1222107"/>
              </a:xfrm>
              <a:solidFill>
                <a:schemeClr val="tx1"/>
              </a:solidFill>
            </p:grpSpPr>
            <p:grpSp>
              <p:nvGrpSpPr>
                <p:cNvPr id="18" name="Group 17" descr="A 5-cycle showing that a 2-coloring is impossible.">
                  <a:extLst>
                    <a:ext uri="{FF2B5EF4-FFF2-40B4-BE49-F238E27FC236}">
                      <a16:creationId xmlns:a16="http://schemas.microsoft.com/office/drawing/2014/main" id="{1BEF2A7E-ED18-4234-DC35-420CAD11B609}"/>
                    </a:ext>
                  </a:extLst>
                </p:cNvPr>
                <p:cNvGrpSpPr/>
                <p:nvPr/>
              </p:nvGrpSpPr>
              <p:grpSpPr>
                <a:xfrm>
                  <a:off x="9689018" y="5259623"/>
                  <a:ext cx="1395595" cy="1222107"/>
                  <a:chOff x="3616411" y="4477002"/>
                  <a:chExt cx="1395595" cy="1222107"/>
                </a:xfrm>
                <a:grpFill/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A7AE2FB-208F-5264-A187-AF933CD819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6411" y="491798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4309628-1EB2-E272-C67E-17DE5E777D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57917" y="4477002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D9B1909-BE19-89BF-1159-660DBF2C0F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29126" y="4477002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49EA097-5F73-5AA5-CF7B-81ACC79F51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11862" y="5489447"/>
                    <a:ext cx="182880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22EAEFA-BDF7-7044-322B-346F082A7C7F}"/>
                      </a:ext>
                    </a:extLst>
                  </p:cNvPr>
                  <p:cNvCxnSpPr>
                    <a:stCxn id="25" idx="6"/>
                  </p:cNvCxnSpPr>
                  <p:nvPr/>
                </p:nvCxnSpPr>
                <p:spPr>
                  <a:xfrm>
                    <a:off x="4340797" y="4568442"/>
                    <a:ext cx="488329" cy="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9C0FFCDB-4E2D-510D-8AF3-FF860D069470}"/>
                      </a:ext>
                    </a:extLst>
                  </p:cNvPr>
                  <p:cNvCxnSpPr>
                    <a:stCxn id="25" idx="3"/>
                    <a:endCxn id="24" idx="7"/>
                  </p:cNvCxnSpPr>
                  <p:nvPr/>
                </p:nvCxnSpPr>
                <p:spPr>
                  <a:xfrm flipH="1">
                    <a:off x="3772509" y="4633100"/>
                    <a:ext cx="412190" cy="311671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8791A543-97D6-5F88-1221-1023E2394D4B}"/>
                      </a:ext>
                    </a:extLst>
                  </p:cNvPr>
                  <p:cNvCxnSpPr>
                    <a:stCxn id="24" idx="5"/>
                    <a:endCxn id="27" idx="1"/>
                  </p:cNvCxnSpPr>
                  <p:nvPr/>
                </p:nvCxnSpPr>
                <p:spPr>
                  <a:xfrm>
                    <a:off x="3772509" y="5074087"/>
                    <a:ext cx="266135" cy="44214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2B8B5320-4822-55D6-91ED-DFA6395A6C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794422" y="551622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12F36460-48B8-FC56-861F-59212F4D8842}"/>
                      </a:ext>
                    </a:extLst>
                  </p:cNvPr>
                  <p:cNvCxnSpPr>
                    <a:stCxn id="27" idx="6"/>
                    <a:endCxn id="37" idx="2"/>
                  </p:cNvCxnSpPr>
                  <p:nvPr/>
                </p:nvCxnSpPr>
                <p:spPr>
                  <a:xfrm>
                    <a:off x="4194742" y="5580887"/>
                    <a:ext cx="599680" cy="2678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74A1DBAC-5FC5-24B8-2D77-D75148121235}"/>
                      </a:ext>
                    </a:extLst>
                  </p:cNvPr>
                  <p:cNvCxnSpPr>
                    <a:stCxn id="37" idx="0"/>
                    <a:endCxn id="26" idx="4"/>
                  </p:cNvCxnSpPr>
                  <p:nvPr/>
                </p:nvCxnSpPr>
                <p:spPr>
                  <a:xfrm flipV="1">
                    <a:off x="4885862" y="4659882"/>
                    <a:ext cx="34704" cy="856347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03B83D5-0AA8-7C50-99E7-98A77E529021}"/>
                    </a:ext>
                  </a:extLst>
                </p:cNvPr>
                <p:cNvCxnSpPr>
                  <a:cxnSpLocks/>
                  <a:stCxn id="37" idx="1"/>
                  <a:endCxn id="24" idx="6"/>
                </p:cNvCxnSpPr>
                <p:nvPr/>
              </p:nvCxnSpPr>
              <p:spPr>
                <a:xfrm flipH="1" flipV="1">
                  <a:off x="9871898" y="5792050"/>
                  <a:ext cx="1021913" cy="533582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4DB14D8-934E-7769-7867-97D8399389BB}"/>
                      </a:ext>
                    </a:extLst>
                  </p:cNvPr>
                  <p:cNvSpPr txBox="1"/>
                  <p:nvPr/>
                </p:nvSpPr>
                <p:spPr>
                  <a:xfrm>
                    <a:off x="2225872" y="3292621"/>
                    <a:ext cx="1560450" cy="7199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B9881F0-B774-9675-288F-21C55B8CE9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5872" y="3292621"/>
                    <a:ext cx="1560450" cy="7199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A9943FB-6F6C-4016-F0BC-5E1B1DF72B0C}"/>
                    </a:ext>
                  </a:extLst>
                </p:cNvPr>
                <p:cNvSpPr txBox="1"/>
                <p:nvPr/>
              </p:nvSpPr>
              <p:spPr>
                <a:xfrm>
                  <a:off x="160981" y="1858839"/>
                  <a:ext cx="3107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51136803-5C78-3ED1-17B6-DDD78E46C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81" y="1858839"/>
                  <a:ext cx="310784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922" r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6C7E7D-98BF-7C4A-2B15-8EDB18AF28B0}"/>
              </a:ext>
            </a:extLst>
          </p:cNvPr>
          <p:cNvGrpSpPr/>
          <p:nvPr/>
        </p:nvGrpSpPr>
        <p:grpSpPr>
          <a:xfrm>
            <a:off x="9657192" y="1822558"/>
            <a:ext cx="1754277" cy="925113"/>
            <a:chOff x="1914013" y="1847690"/>
            <a:chExt cx="1754277" cy="925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67E913-52E4-875C-4189-D99F39D71D23}"/>
                </a:ext>
              </a:extLst>
            </p:cNvPr>
            <p:cNvGrpSpPr/>
            <p:nvPr/>
          </p:nvGrpSpPr>
          <p:grpSpPr>
            <a:xfrm>
              <a:off x="1923620" y="1939364"/>
              <a:ext cx="1744670" cy="833439"/>
              <a:chOff x="382069" y="2423160"/>
              <a:chExt cx="3407184" cy="162763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3C1B7C0-8F91-8692-4EB3-465A72F89C30}"/>
                  </a:ext>
                </a:extLst>
              </p:cNvPr>
              <p:cNvSpPr/>
              <p:nvPr/>
            </p:nvSpPr>
            <p:spPr>
              <a:xfrm>
                <a:off x="382069" y="2423160"/>
                <a:ext cx="3266387" cy="16276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A52F1A-AF52-5F9B-5493-849F7320B9B2}"/>
                  </a:ext>
                </a:extLst>
              </p:cNvPr>
              <p:cNvGrpSpPr/>
              <p:nvPr/>
            </p:nvGrpSpPr>
            <p:grpSpPr>
              <a:xfrm>
                <a:off x="838200" y="2618762"/>
                <a:ext cx="1395595" cy="1222107"/>
                <a:chOff x="9689018" y="5259623"/>
                <a:chExt cx="1395595" cy="1222107"/>
              </a:xfrm>
              <a:solidFill>
                <a:schemeClr val="tx1"/>
              </a:solidFill>
            </p:grpSpPr>
            <p:grpSp>
              <p:nvGrpSpPr>
                <p:cNvPr id="46" name="Group 45" descr="A 5-cycle showing that a 2-coloring is impossible.">
                  <a:extLst>
                    <a:ext uri="{FF2B5EF4-FFF2-40B4-BE49-F238E27FC236}">
                      <a16:creationId xmlns:a16="http://schemas.microsoft.com/office/drawing/2014/main" id="{391FEA89-BA26-2B49-E1D0-0C96BD481581}"/>
                    </a:ext>
                  </a:extLst>
                </p:cNvPr>
                <p:cNvGrpSpPr/>
                <p:nvPr/>
              </p:nvGrpSpPr>
              <p:grpSpPr>
                <a:xfrm>
                  <a:off x="9689018" y="5259623"/>
                  <a:ext cx="1395595" cy="1222107"/>
                  <a:chOff x="3616411" y="4477002"/>
                  <a:chExt cx="1395595" cy="1222107"/>
                </a:xfrm>
                <a:grpFill/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6F25A7B3-C59A-3A4A-C0D4-D9E87C3312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616411" y="491798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36C753E4-59BE-9899-C298-F6AA27FEDB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57917" y="4477002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146BBC91-26A9-320B-38A7-2E2AD2B1B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29126" y="4477002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E3468438-305F-DE1D-DFCD-D220B8DA93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11862" y="5489447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C64410AF-BA2E-5394-8B42-F992CD201ED0}"/>
                      </a:ext>
                    </a:extLst>
                  </p:cNvPr>
                  <p:cNvCxnSpPr>
                    <a:stCxn id="49" idx="6"/>
                  </p:cNvCxnSpPr>
                  <p:nvPr/>
                </p:nvCxnSpPr>
                <p:spPr>
                  <a:xfrm>
                    <a:off x="4340797" y="4568442"/>
                    <a:ext cx="488329" cy="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AD396D29-C365-86B4-7E96-AC46B1FC1415}"/>
                      </a:ext>
                    </a:extLst>
                  </p:cNvPr>
                  <p:cNvCxnSpPr>
                    <a:stCxn id="49" idx="3"/>
                    <a:endCxn id="48" idx="7"/>
                  </p:cNvCxnSpPr>
                  <p:nvPr/>
                </p:nvCxnSpPr>
                <p:spPr>
                  <a:xfrm flipH="1">
                    <a:off x="3772509" y="4633100"/>
                    <a:ext cx="412190" cy="311671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9A04DD91-B135-C1F0-9C8C-F8E7573EDCA7}"/>
                      </a:ext>
                    </a:extLst>
                  </p:cNvPr>
                  <p:cNvCxnSpPr>
                    <a:stCxn id="48" idx="5"/>
                    <a:endCxn id="51" idx="1"/>
                  </p:cNvCxnSpPr>
                  <p:nvPr/>
                </p:nvCxnSpPr>
                <p:spPr>
                  <a:xfrm>
                    <a:off x="3772509" y="5074087"/>
                    <a:ext cx="266135" cy="44214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70BACCD1-1296-C474-12BF-247E0A9B2D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794422" y="5516229"/>
                    <a:ext cx="182880" cy="182880"/>
                  </a:xfrm>
                  <a:prstGeom prst="ellipse">
                    <a:avLst/>
                  </a:prstGeom>
                  <a:grpFill/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FB685004-6B03-8A94-5B1F-6BC3928D29AD}"/>
                      </a:ext>
                    </a:extLst>
                  </p:cNvPr>
                  <p:cNvCxnSpPr>
                    <a:stCxn id="51" idx="6"/>
                    <a:endCxn id="55" idx="2"/>
                  </p:cNvCxnSpPr>
                  <p:nvPr/>
                </p:nvCxnSpPr>
                <p:spPr>
                  <a:xfrm>
                    <a:off x="4194742" y="5580887"/>
                    <a:ext cx="599680" cy="26782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82D89A50-3D5F-7A02-B982-B2073332ADD1}"/>
                      </a:ext>
                    </a:extLst>
                  </p:cNvPr>
                  <p:cNvCxnSpPr>
                    <a:stCxn id="55" idx="0"/>
                    <a:endCxn id="50" idx="4"/>
                  </p:cNvCxnSpPr>
                  <p:nvPr/>
                </p:nvCxnSpPr>
                <p:spPr>
                  <a:xfrm flipV="1">
                    <a:off x="4885862" y="4659882"/>
                    <a:ext cx="34704" cy="856347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C29FE48-084C-B436-B839-BECD41A3960D}"/>
                    </a:ext>
                  </a:extLst>
                </p:cNvPr>
                <p:cNvCxnSpPr>
                  <a:cxnSpLocks/>
                  <a:stCxn id="55" idx="1"/>
                  <a:endCxn id="48" idx="6"/>
                </p:cNvCxnSpPr>
                <p:nvPr/>
              </p:nvCxnSpPr>
              <p:spPr>
                <a:xfrm flipH="1" flipV="1">
                  <a:off x="9871898" y="5792050"/>
                  <a:ext cx="1021913" cy="533582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B0E726E-EB19-5E4C-0FCD-D3029B930184}"/>
                      </a:ext>
                    </a:extLst>
                  </p:cNvPr>
                  <p:cNvSpPr txBox="1"/>
                  <p:nvPr/>
                </p:nvSpPr>
                <p:spPr>
                  <a:xfrm>
                    <a:off x="2225872" y="3292621"/>
                    <a:ext cx="1563381" cy="721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21F6231-A0D7-18F5-90A7-82C314FF1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5872" y="3292621"/>
                    <a:ext cx="1563381" cy="7212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C73EC3-4CF2-89D5-98F2-8591378EB23A}"/>
                    </a:ext>
                  </a:extLst>
                </p:cNvPr>
                <p:cNvSpPr txBox="1"/>
                <p:nvPr/>
              </p:nvSpPr>
              <p:spPr>
                <a:xfrm>
                  <a:off x="1914013" y="1847690"/>
                  <a:ext cx="3107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0CB930AB-8185-1B51-3594-48880F0F4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4013" y="1847690"/>
                  <a:ext cx="310784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882" r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758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en-US" sz="3200" dirty="0"/>
                  <a:t>Another </a:t>
                </a:r>
                <a14:m>
                  <m:oMath xmlns:m="http://schemas.openxmlformats.org/officeDocument/2006/math">
                    <m:r>
                      <a:rPr lang="en-US" altLang="en-US" sz="3200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3200" dirty="0"/>
                  <a:t>-complete problem:</a:t>
                </a:r>
                <a:r>
                  <a:rPr lang="en-US" altLang="en-US" sz="3200" b="1" dirty="0">
                    <a:solidFill>
                      <a:srgbClr val="695082"/>
                    </a:solidFill>
                  </a:rPr>
                  <a:t>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32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3200" dirty="0"/>
                  <a:t>Independent-Set</a:t>
                </a:r>
                <a:endParaRPr lang="en-US" altLang="en-US" sz="3600" baseline="50000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9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99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85661"/>
                <a:ext cx="10132394" cy="5200045"/>
              </a:xfrm>
            </p:spPr>
            <p:txBody>
              <a:bodyPr/>
              <a:lstStyle/>
              <a:p>
                <a:pPr marL="514350" indent="-514350" eaLnBrk="1" hangingPunct="1">
                  <a:buFont typeface="+mj-lt"/>
                  <a:buAutoNum type="arabicPeriod"/>
                </a:pPr>
                <a:r>
                  <a:rPr lang="en-US" altLang="en-US" sz="2800" dirty="0"/>
                  <a:t>The reduction:</a:t>
                </a:r>
              </a:p>
              <a:p>
                <a:pPr lvl="1" eaLnBrk="1" hangingPunct="1"/>
                <a:r>
                  <a:rPr lang="en-US" altLang="en-US" sz="2400" dirty="0"/>
                  <a:t>Map CNF formula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to a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and integer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400" dirty="0"/>
                  <a:t> = # of clauses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Create a vertex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for each literal occurrence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total vertices</a:t>
                </a:r>
                <a:endParaRPr lang="en-US" altLang="en-US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Join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by an edge </a:t>
                </a:r>
                <a:r>
                  <a:rPr lang="en-US" altLang="en-US" sz="2400" dirty="0" err="1"/>
                  <a:t>iff</a:t>
                </a:r>
                <a:endParaRPr lang="en-US" altLang="en-US" sz="2400" dirty="0"/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correspond to literals in the same clause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or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correspond to literals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(or vice versa) for some variable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(i.e. they contradict).</a:t>
                </a:r>
              </a:p>
              <a:p>
                <a:pPr lvl="1" eaLnBrk="1" hangingPunct="1"/>
                <a:r>
                  <a:rPr lang="en-US" alt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800" dirty="0"/>
                  <a:t>Clearly polynomial-time computable</a:t>
                </a:r>
              </a:p>
            </p:txBody>
          </p:sp>
        </mc:Choice>
        <mc:Fallback xmlns="">
          <p:sp>
            <p:nvSpPr>
              <p:cNvPr id="419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85661"/>
                <a:ext cx="10132394" cy="5200045"/>
              </a:xfrm>
              <a:blipFill>
                <a:blip r:embed="rId5"/>
                <a:stretch>
                  <a:fillRect l="-1264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152400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419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E19E18-3F12-439D-8534-5E29D1B9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EC7B82-3DBE-4ECA-9E34-3A2ACCA47F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en-US" sz="3200" dirty="0"/>
                  <a:t>Another </a:t>
                </a:r>
                <a14:m>
                  <m:oMath xmlns:m="http://schemas.openxmlformats.org/officeDocument/2006/math">
                    <m:r>
                      <a:rPr lang="en-US" altLang="en-US" sz="3200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3200" dirty="0"/>
                  <a:t>-complete problem:</a:t>
                </a:r>
                <a:r>
                  <a:rPr lang="en-US" altLang="en-US" sz="3200" b="1" dirty="0">
                    <a:solidFill>
                      <a:srgbClr val="695082"/>
                    </a:solidFill>
                  </a:rPr>
                  <a:t>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32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3200" dirty="0"/>
                  <a:t>Independent-Set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EC7B82-3DBE-4ECA-9E34-3A2ACCA47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99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3734A-A3CD-44A1-BC2E-8BE361E2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18E491-4DD6-440E-92ED-1F2023BAD3D8}"/>
                  </a:ext>
                </a:extLst>
              </p:cNvPr>
              <p:cNvSpPr txBox="1"/>
              <p:nvPr/>
            </p:nvSpPr>
            <p:spPr>
              <a:xfrm>
                <a:off x="628988" y="1198634"/>
                <a:ext cx="79408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𝑭</m:t>
                      </m:r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18E491-4DD6-440E-92ED-1F2023BA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8" y="1198634"/>
                <a:ext cx="7940842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500FE-D45F-4A95-B2D3-74454B086560}"/>
                  </a:ext>
                </a:extLst>
              </p:cNvPr>
              <p:cNvSpPr txBox="1"/>
              <p:nvPr/>
            </p:nvSpPr>
            <p:spPr>
              <a:xfrm>
                <a:off x="6648094" y="1973165"/>
                <a:ext cx="1123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4500FE-D45F-4A95-B2D3-74454B08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94" y="1973165"/>
                <a:ext cx="11234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031AFC4-82C0-4D75-A4EC-429630F2DDC2}"/>
              </a:ext>
            </a:extLst>
          </p:cNvPr>
          <p:cNvGrpSpPr/>
          <p:nvPr/>
        </p:nvGrpSpPr>
        <p:grpSpPr>
          <a:xfrm>
            <a:off x="709124" y="1927158"/>
            <a:ext cx="5568791" cy="1999185"/>
            <a:chOff x="1938834" y="2148118"/>
            <a:chExt cx="5568791" cy="19991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B4902-D20C-4B55-BA83-FEA11894187C}"/>
                </a:ext>
              </a:extLst>
            </p:cNvPr>
            <p:cNvGrpSpPr/>
            <p:nvPr/>
          </p:nvGrpSpPr>
          <p:grpSpPr>
            <a:xfrm>
              <a:off x="2503289" y="2446426"/>
              <a:ext cx="137160" cy="1582721"/>
              <a:chOff x="2897003" y="2741028"/>
              <a:chExt cx="137160" cy="158272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9DA439-DD8F-4F62-AFD6-CD3541A4A3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274102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BE032F4-E98F-4E56-9A4F-AB2AAA0BB1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346380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87CEE3-A4F8-436C-B0B4-219FAF87EB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418658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9680D7-C711-42EE-AE91-72D8DE71052A}"/>
                </a:ext>
              </a:extLst>
            </p:cNvPr>
            <p:cNvGrpSpPr/>
            <p:nvPr/>
          </p:nvGrpSpPr>
          <p:grpSpPr>
            <a:xfrm>
              <a:off x="7357765" y="2446426"/>
              <a:ext cx="137160" cy="1582721"/>
              <a:chOff x="2897003" y="2741028"/>
              <a:chExt cx="137160" cy="15827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322818-255B-4C81-8676-9898CD816C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274102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9BBBE85-5E53-4A19-9E1C-EC518ACDE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346380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1B741F-12EE-49F5-B7EB-61476B1BE6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7003" y="418658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7C5E07-8BF2-4250-8C1C-CEEE9B202630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 bwMode="auto">
            <a:xfrm>
              <a:off x="2571869" y="2583586"/>
              <a:ext cx="0" cy="58562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F1260B-006C-48B9-901B-67FC63EA9256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 bwMode="auto">
            <a:xfrm>
              <a:off x="2571869" y="3306367"/>
              <a:ext cx="0" cy="5856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45ABFF7-BEC5-4DAD-B80A-1C11C7242F1A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 bwMode="auto">
            <a:xfrm>
              <a:off x="7426345" y="2583586"/>
              <a:ext cx="0" cy="58562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8D5B806-FF1B-414F-A35F-4A34080C2BE8}"/>
                </a:ext>
              </a:extLst>
            </p:cNvPr>
            <p:cNvCxnSpPr>
              <a:stCxn id="17" idx="4"/>
              <a:endCxn id="18" idx="0"/>
            </p:cNvCxnSpPr>
            <p:nvPr/>
          </p:nvCxnSpPr>
          <p:spPr bwMode="auto">
            <a:xfrm>
              <a:off x="7426345" y="3306367"/>
              <a:ext cx="0" cy="5856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E56F2051-67BA-483F-8E26-49BCAB7019C5}"/>
                </a:ext>
              </a:extLst>
            </p:cNvPr>
            <p:cNvCxnSpPr>
              <a:stCxn id="16" idx="6"/>
              <a:endCxn id="18" idx="6"/>
            </p:cNvCxnSpPr>
            <p:nvPr/>
          </p:nvCxnSpPr>
          <p:spPr bwMode="auto">
            <a:xfrm>
              <a:off x="7494925" y="2515006"/>
              <a:ext cx="12700" cy="1445561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1DA8610-5FA5-4A09-B2F8-B59791EC4CE8}"/>
                </a:ext>
              </a:extLst>
            </p:cNvPr>
            <p:cNvGrpSpPr/>
            <p:nvPr/>
          </p:nvGrpSpPr>
          <p:grpSpPr>
            <a:xfrm>
              <a:off x="4924177" y="2446426"/>
              <a:ext cx="149860" cy="1582721"/>
              <a:chOff x="6398995" y="2564668"/>
              <a:chExt cx="149860" cy="158272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9312D2D-0205-4DC4-8CF8-E93EF2963A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8995" y="256466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89E77C-FFB0-4002-9EF0-F41305FB12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8995" y="328744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D3D5E40-9C7B-4D5B-BA22-3E67DDD1B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8995" y="4010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l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B3533A8-2AC9-4F63-8146-7421B64DBEFF}"/>
                  </a:ext>
                </a:extLst>
              </p:cNvPr>
              <p:cNvCxnSpPr>
                <a:stCxn id="12" idx="4"/>
                <a:endCxn id="13" idx="0"/>
              </p:cNvCxnSpPr>
              <p:nvPr/>
            </p:nvCxnSpPr>
            <p:spPr bwMode="auto">
              <a:xfrm>
                <a:off x="6467575" y="2701828"/>
                <a:ext cx="0" cy="58562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F69FBFC-8B5F-44FA-A528-61E03AB5C86D}"/>
                  </a:ext>
                </a:extLst>
              </p:cNvPr>
              <p:cNvCxnSpPr>
                <a:stCxn id="14" idx="0"/>
                <a:endCxn id="13" idx="4"/>
              </p:cNvCxnSpPr>
              <p:nvPr/>
            </p:nvCxnSpPr>
            <p:spPr bwMode="auto">
              <a:xfrm flipV="1">
                <a:off x="6467575" y="3424609"/>
                <a:ext cx="0" cy="5856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675E6EF2-86A5-4B35-ACD8-FC9BE5B600FD}"/>
                  </a:ext>
                </a:extLst>
              </p:cNvPr>
              <p:cNvCxnSpPr>
                <a:stCxn id="12" idx="6"/>
                <a:endCxn id="14" idx="6"/>
              </p:cNvCxnSpPr>
              <p:nvPr/>
            </p:nvCxnSpPr>
            <p:spPr bwMode="auto">
              <a:xfrm>
                <a:off x="6536155" y="2633248"/>
                <a:ext cx="12700" cy="1445561"/>
              </a:xfrm>
              <a:prstGeom prst="curvedConnector3">
                <a:avLst>
                  <a:gd name="adj1" fmla="val 1800000"/>
                </a:avLst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FCDE6A0D-CD8C-441F-9B3A-39DD33CC65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0449" y="2515006"/>
              <a:ext cx="12700" cy="1445561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AD65595-125B-416E-9688-0DCD18E1E464}"/>
                </a:ext>
              </a:extLst>
            </p:cNvPr>
            <p:cNvGrpSpPr/>
            <p:nvPr/>
          </p:nvGrpSpPr>
          <p:grpSpPr>
            <a:xfrm>
              <a:off x="1938834" y="2280864"/>
              <a:ext cx="551754" cy="1865442"/>
              <a:chOff x="3413652" y="2399106"/>
              <a:chExt cx="551754" cy="1865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A854610-3932-4210-B661-6864A623BD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A854610-3932-4210-B661-6864A623BD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454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B1AC7AC-8BF0-447B-B580-82E9892B0F6B}"/>
                      </a:ext>
                    </a:extLst>
                  </p:cNvPr>
                  <p:cNvSpPr txBox="1"/>
                  <p:nvPr/>
                </p:nvSpPr>
                <p:spPr>
                  <a:xfrm>
                    <a:off x="3413652" y="3154290"/>
                    <a:ext cx="5517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B1AC7AC-8BF0-447B-B580-82E9892B0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3652" y="3154290"/>
                    <a:ext cx="551754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890"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608082E-C48A-4801-955B-80A0908DEE17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514" y="2399106"/>
                    <a:ext cx="40189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608082E-C48A-4801-955B-80A0908DE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514" y="2399106"/>
                    <a:ext cx="40189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E77754A-BC3F-4478-B145-61AEC5EDCD2D}"/>
                </a:ext>
              </a:extLst>
            </p:cNvPr>
            <p:cNvGrpSpPr/>
            <p:nvPr/>
          </p:nvGrpSpPr>
          <p:grpSpPr>
            <a:xfrm>
              <a:off x="4352337" y="2234293"/>
              <a:ext cx="551754" cy="1913010"/>
              <a:chOff x="3447801" y="2396913"/>
              <a:chExt cx="551754" cy="19130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5E79090-9966-4B21-9438-BF9F9B65BE8B}"/>
                      </a:ext>
                    </a:extLst>
                  </p:cNvPr>
                  <p:cNvSpPr txBox="1"/>
                  <p:nvPr/>
                </p:nvSpPr>
                <p:spPr>
                  <a:xfrm>
                    <a:off x="3586965" y="3909813"/>
                    <a:ext cx="4018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5E79090-9966-4B21-9438-BF9F9B65BE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6965" y="3909813"/>
                    <a:ext cx="401893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454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4A272E9-1463-453A-AD98-A188BDFC37A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7801" y="3085291"/>
                    <a:ext cx="5517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4A272E9-1463-453A-AD98-A188BDFC37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7801" y="3085291"/>
                    <a:ext cx="55175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9890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A0A7709-5C40-4523-9425-9E79A6342D93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253" y="2396913"/>
                    <a:ext cx="40189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A0A7709-5C40-4523-9425-9E79A6342D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8253" y="2396913"/>
                    <a:ext cx="401892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54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278072A-E8A5-4C6E-A235-04C92AC65113}"/>
                </a:ext>
              </a:extLst>
            </p:cNvPr>
            <p:cNvGrpSpPr/>
            <p:nvPr/>
          </p:nvGrpSpPr>
          <p:grpSpPr>
            <a:xfrm>
              <a:off x="6747021" y="2148118"/>
              <a:ext cx="562251" cy="1976328"/>
              <a:chOff x="3423241" y="2288220"/>
              <a:chExt cx="562251" cy="19763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870F0E89-9D18-4ED0-919A-34FC4668B3C6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870F0E89-9D18-4ED0-919A-34FC4668B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513" y="3864438"/>
                    <a:ext cx="401893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545"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92548BD-F0DA-4D3D-82F1-30018D61611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3738" y="3262828"/>
                    <a:ext cx="5517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92548BD-F0DA-4D3D-82F1-30018D616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3738" y="3262828"/>
                    <a:ext cx="55175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1111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A1C8ADFC-F72F-4DC0-95EF-D2C95DF99EE9}"/>
                      </a:ext>
                    </a:extLst>
                  </p:cNvPr>
                  <p:cNvSpPr txBox="1"/>
                  <p:nvPr/>
                </p:nvSpPr>
                <p:spPr>
                  <a:xfrm>
                    <a:off x="3423241" y="2288220"/>
                    <a:ext cx="40189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¬</m:t>
                              </m:r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A1C8ADFC-F72F-4DC0-95EF-D2C95DF99E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3241" y="2288220"/>
                    <a:ext cx="401892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51515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6" name="Connector: Curved 95">
              <a:extLst>
                <a:ext uri="{FF2B5EF4-FFF2-40B4-BE49-F238E27FC236}">
                  <a16:creationId xmlns:a16="http://schemas.microsoft.com/office/drawing/2014/main" id="{235E1634-D3DC-4A8B-BEE1-31805579E4B4}"/>
                </a:ext>
              </a:extLst>
            </p:cNvPr>
            <p:cNvCxnSpPr/>
            <p:nvPr/>
          </p:nvCxnSpPr>
          <p:spPr bwMode="auto">
            <a:xfrm>
              <a:off x="2607662" y="3275505"/>
              <a:ext cx="4770190" cy="661970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5C19A8-DEEF-4D3B-82B8-1C885527B88D}"/>
                </a:ext>
              </a:extLst>
            </p:cNvPr>
            <p:cNvCxnSpPr>
              <a:stCxn id="9" idx="6"/>
              <a:endCxn id="13" idx="3"/>
            </p:cNvCxnSpPr>
            <p:nvPr/>
          </p:nvCxnSpPr>
          <p:spPr bwMode="auto">
            <a:xfrm flipV="1">
              <a:off x="2640449" y="3286280"/>
              <a:ext cx="2303815" cy="6742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952BD8B-5A97-4705-9F0D-AEACCFE41017}"/>
                </a:ext>
              </a:extLst>
            </p:cNvPr>
            <p:cNvCxnSpPr>
              <a:stCxn id="8" idx="5"/>
              <a:endCxn id="14" idx="1"/>
            </p:cNvCxnSpPr>
            <p:nvPr/>
          </p:nvCxnSpPr>
          <p:spPr bwMode="auto">
            <a:xfrm>
              <a:off x="2620362" y="3286280"/>
              <a:ext cx="2323902" cy="6257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3BB1855-220A-4268-86E3-DF4338C984EA}"/>
                </a:ext>
              </a:extLst>
            </p:cNvPr>
            <p:cNvCxnSpPr>
              <a:stCxn id="7" idx="6"/>
              <a:endCxn id="17" idx="2"/>
            </p:cNvCxnSpPr>
            <p:nvPr/>
          </p:nvCxnSpPr>
          <p:spPr bwMode="auto">
            <a:xfrm>
              <a:off x="2640449" y="2515006"/>
              <a:ext cx="4717316" cy="722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7786C65-D935-4837-A572-E75A7E1B7DC9}"/>
                </a:ext>
              </a:extLst>
            </p:cNvPr>
            <p:cNvCxnSpPr>
              <a:stCxn id="12" idx="6"/>
              <a:endCxn id="16" idx="2"/>
            </p:cNvCxnSpPr>
            <p:nvPr/>
          </p:nvCxnSpPr>
          <p:spPr bwMode="auto">
            <a:xfrm>
              <a:off x="5061337" y="2515006"/>
              <a:ext cx="22964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1BFE1CF-EEC8-4BB9-A304-052400709C49}"/>
                  </a:ext>
                </a:extLst>
              </p:cNvPr>
              <p:cNvSpPr txBox="1"/>
              <p:nvPr/>
            </p:nvSpPr>
            <p:spPr>
              <a:xfrm>
                <a:off x="703235" y="4622721"/>
                <a:ext cx="69817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/>
                  <a:t> has both kinds of edges.</a:t>
                </a:r>
              </a:p>
              <a:p>
                <a:r>
                  <a:rPr lang="en-US" sz="2400" dirty="0"/>
                  <a:t>The color is just to show why the edges were included.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1BFE1CF-EEC8-4BB9-A304-05240070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35" y="4622721"/>
                <a:ext cx="6981783" cy="830997"/>
              </a:xfrm>
              <a:prstGeom prst="rect">
                <a:avLst/>
              </a:prstGeom>
              <a:blipFill>
                <a:blip r:embed="rId14"/>
                <a:stretch>
                  <a:fillRect l="-1309" t="-5839" r="-17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A1DF0C2-BB25-4456-BEFB-9575E58DDF9E}"/>
                  </a:ext>
                </a:extLst>
              </p:cNvPr>
              <p:cNvSpPr txBox="1"/>
              <p:nvPr/>
            </p:nvSpPr>
            <p:spPr>
              <a:xfrm>
                <a:off x="697550" y="5512944"/>
                <a:ext cx="1126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A1DF0C2-BB25-4456-BEFB-9575E58DD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0" y="5512944"/>
                <a:ext cx="112665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05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5B62E-E76B-4E93-BFD0-D792E12D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13" y="1758433"/>
            <a:ext cx="5512673" cy="1895378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ym typeface="Symbol" panose="05050102010706020507" pitchFamily="18" charset="2"/>
              </a:rPr>
              <a:t>Correctness </a:t>
            </a:r>
            <a:r>
              <a:rPr lang="en-US" altLang="en-US" sz="3600" b="0" dirty="0">
                <a:sym typeface="Symbol" panose="05050102010706020507" pitchFamily="18" charset="2"/>
              </a:rPr>
              <a:t>(</a:t>
            </a:r>
            <a:r>
              <a:rPr lang="en-US" altLang="en-US" sz="36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⇒</a:t>
            </a:r>
            <a:r>
              <a:rPr lang="en-US" altLang="en-US" sz="3600" b="0" dirty="0"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526474" y="1555475"/>
                <a:ext cx="5898540" cy="4854928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000" dirty="0"/>
                  <a:t> is satisfiable (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0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000" dirty="0"/>
                  <a:t> be a satisfying assignment; it satisfies at least one literal in each clause.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000" dirty="0"/>
                  <a:t>Choose the set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 to correspond to the </a:t>
                </a:r>
                <a:r>
                  <a:rPr lang="en-US" altLang="en-US" sz="2000" b="1" dirty="0"/>
                  <a:t>first satisfied literal in each clause</a:t>
                </a:r>
                <a:r>
                  <a:rPr lang="en-US" altLang="en-US" sz="2000" dirty="0"/>
                  <a:t>. </a:t>
                </a:r>
                <a:r>
                  <a:rPr lang="en-US" altLang="en-US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alt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has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vertex per clause,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no same-clause edges</a:t>
                </a:r>
                <a:r>
                  <a:rPr lang="en-US" altLang="en-US" sz="2000" dirty="0"/>
                  <a:t> inside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>
                    <a:solidFill>
                      <a:schemeClr val="hlink"/>
                    </a:solidFill>
                  </a:rPr>
                  <a:t>.</a:t>
                </a:r>
              </a:p>
              <a:p>
                <a:pPr lvl="1"/>
                <a:r>
                  <a:rPr lang="en-US" altLang="en-US" sz="2000" dirty="0"/>
                  <a:t>A truth assignment never satisfies both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sz="20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, so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no contradicting-variable edges</a:t>
                </a:r>
                <a:r>
                  <a:rPr lang="en-US" altLang="en-US" sz="2000" dirty="0"/>
                  <a:t> inside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</a:rPr>
                  <a:t>.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sz="20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is an independent set of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/>
                  <a:t>Therefore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000" dirty="0"/>
                  <a:t>.</a:t>
                </a:r>
                <a:endParaRPr lang="en-US" alt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440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6474" y="1555475"/>
                <a:ext cx="5898540" cy="4854928"/>
              </a:xfrm>
              <a:blipFill>
                <a:blip r:embed="rId4"/>
                <a:stretch>
                  <a:fillRect l="-1033" t="-1255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/>
              <p:nvPr/>
            </p:nvSpPr>
            <p:spPr>
              <a:xfrm>
                <a:off x="6760219" y="4058760"/>
                <a:ext cx="435452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Satisfying assignment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19" y="4058760"/>
                <a:ext cx="4354525" cy="784830"/>
              </a:xfrm>
              <a:prstGeom prst="rect">
                <a:avLst/>
              </a:prstGeom>
              <a:blipFill>
                <a:blip r:embed="rId5"/>
                <a:stretch>
                  <a:fillRect l="-1541"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61270" y="2400692"/>
            <a:ext cx="3524554" cy="1206021"/>
            <a:chOff x="6861270" y="1724830"/>
            <a:chExt cx="3524554" cy="120602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60C277-6468-4ACB-9DF2-D5B70782F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02944" y="2747971"/>
              <a:ext cx="182880" cy="182880"/>
            </a:xfrm>
            <a:prstGeom prst="ellipse">
              <a:avLst/>
            </a:prstGeom>
            <a:solidFill>
              <a:srgbClr val="7030A0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99290-FED9-4D0E-AFE6-EF04FCA0E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5996" y="1724830"/>
              <a:ext cx="182880" cy="182880"/>
            </a:xfrm>
            <a:prstGeom prst="ellipse">
              <a:avLst/>
            </a:prstGeom>
            <a:solidFill>
              <a:srgbClr val="7030A0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FE9B59-0BB1-42E5-8064-88615A928B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1270" y="1724830"/>
              <a:ext cx="182880" cy="182880"/>
            </a:xfrm>
            <a:prstGeom prst="ellipse">
              <a:avLst/>
            </a:prstGeom>
            <a:solidFill>
              <a:srgbClr val="7030A0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/>
              <p:nvPr/>
            </p:nvSpPr>
            <p:spPr>
              <a:xfrm>
                <a:off x="6760219" y="5048484"/>
                <a:ext cx="4274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 marked in </a:t>
                </a:r>
                <a:r>
                  <a:rPr lang="en-US" sz="2000" dirty="0">
                    <a:solidFill>
                      <a:srgbClr val="7030A0"/>
                    </a:solidFill>
                  </a:rPr>
                  <a:t>purple</a:t>
                </a:r>
                <a:r>
                  <a:rPr lang="en-US" sz="2000" dirty="0"/>
                  <a:t> is independent.</a:t>
                </a:r>
                <a:endParaRPr lang="en-US" sz="20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19" y="5048484"/>
                <a:ext cx="4274760" cy="400110"/>
              </a:xfrm>
              <a:prstGeom prst="rect">
                <a:avLst/>
              </a:prstGeom>
              <a:blipFill>
                <a:blip r:embed="rId6"/>
                <a:stretch>
                  <a:fillRect l="-1569" t="-7576" r="-85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EC705B7-0201-4279-94A0-366EC7E2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DB9610-3BC3-4FE0-8F04-3C7A6958668F}"/>
              </a:ext>
            </a:extLst>
          </p:cNvPr>
          <p:cNvGrpSpPr/>
          <p:nvPr/>
        </p:nvGrpSpPr>
        <p:grpSpPr>
          <a:xfrm>
            <a:off x="7488455" y="1885653"/>
            <a:ext cx="4366261" cy="361218"/>
            <a:chOff x="7488455" y="1082571"/>
            <a:chExt cx="4366261" cy="36121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EC17D5-4A2F-41D4-AC70-737647C201B8}"/>
                </a:ext>
              </a:extLst>
            </p:cNvPr>
            <p:cNvSpPr/>
            <p:nvPr/>
          </p:nvSpPr>
          <p:spPr bwMode="auto">
            <a:xfrm>
              <a:off x="7488455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15FC03-D69F-4797-BDE0-D91E712E46AD}"/>
                </a:ext>
              </a:extLst>
            </p:cNvPr>
            <p:cNvSpPr/>
            <p:nvPr/>
          </p:nvSpPr>
          <p:spPr bwMode="auto">
            <a:xfrm>
              <a:off x="8597436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DBCA29-63D0-4E73-BF52-FC4DE1ECCDAB}"/>
                </a:ext>
              </a:extLst>
            </p:cNvPr>
            <p:cNvSpPr/>
            <p:nvPr/>
          </p:nvSpPr>
          <p:spPr bwMode="auto">
            <a:xfrm>
              <a:off x="11479331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4617F9-F32D-4E15-9452-4DCCEE1008DA}"/>
                </a:ext>
              </a:extLst>
            </p:cNvPr>
            <p:cNvSpPr/>
            <p:nvPr/>
          </p:nvSpPr>
          <p:spPr bwMode="auto">
            <a:xfrm>
              <a:off x="9119775" y="1082571"/>
              <a:ext cx="375385" cy="361218"/>
            </a:xfrm>
            <a:prstGeom prst="rect">
              <a:avLst/>
            </a:prstGeom>
            <a:grpFill/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C5B62E-E76B-4E93-BFD0-D792E12D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13" y="1885653"/>
            <a:ext cx="5512673" cy="1895378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ym typeface="Symbol" panose="05050102010706020507" pitchFamily="18" charset="2"/>
              </a:rPr>
              <a:t>Correctness </a:t>
            </a:r>
            <a:r>
              <a:rPr lang="en-US" altLang="en-US" sz="3600" b="0" dirty="0">
                <a:sym typeface="Symbol" panose="05050102010706020507" pitchFamily="18" charset="2"/>
              </a:rPr>
              <a:t>(</a:t>
            </a:r>
            <a:r>
              <a:rPr lang="en-US" altLang="en-US" sz="36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⇐</a:t>
            </a:r>
            <a:r>
              <a:rPr lang="en-US" altLang="en-US" sz="3600" b="0" dirty="0"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48" y="1682695"/>
                <a:ext cx="5614497" cy="4854928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0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a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0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be the independent set of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000" dirty="0"/>
                  <a:t>;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must have one vertex per column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(same-clause edges)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sz="2000" dirty="0"/>
                  <a:t>Because of </a:t>
                </a:r>
                <a:r>
                  <a:rPr lang="en-US" altLang="en-US" sz="2000" dirty="0" err="1">
                    <a:solidFill>
                      <a:srgbClr val="FF0000"/>
                    </a:solidFill>
                  </a:rPr>
                  <a:t>contraidict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-variable edges</a:t>
                </a:r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doesn’t have vertex labels with conflicting literals.</a:t>
                </a:r>
                <a:r>
                  <a:rPr lang="en-US" altLang="en-US" sz="2400" dirty="0"/>
                  <a:t> </a:t>
                </a:r>
              </a:p>
              <a:p>
                <a:r>
                  <a:rPr lang="en-US" altLang="en-US" sz="2000" dirty="0"/>
                  <a:t>Set all literals labelling vertices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000" dirty="0"/>
                  <a:t> to true</a:t>
                </a:r>
              </a:p>
              <a:p>
                <a:r>
                  <a:rPr lang="en-US" altLang="en-US" sz="2000" dirty="0"/>
                  <a:t>This may not be a total assignment but just extend arbitrarily to a total assignment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This assignment satisfies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000" dirty="0"/>
                  <a:t> since it makes at least one literal per clause true.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Therefore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000" dirty="0"/>
                  <a:t> is satisfiable and 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000" dirty="0"/>
                  <a:t>.</a:t>
                </a:r>
                <a:endParaRPr lang="en-US" alt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440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682695"/>
                <a:ext cx="5614497" cy="4854928"/>
              </a:xfrm>
              <a:blipFill>
                <a:blip r:embed="rId4"/>
                <a:stretch>
                  <a:fillRect l="-1086" t="-1256" r="-2063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/>
              <p:nvPr/>
            </p:nvSpPr>
            <p:spPr>
              <a:xfrm>
                <a:off x="6760219" y="4185980"/>
                <a:ext cx="473995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Given independent 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rgbClr val="0066CC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Satisfying assignment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 Part defined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83C50-F787-4C3B-B7AD-5F526B1C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19" y="4185980"/>
                <a:ext cx="4739952" cy="1169551"/>
              </a:xfrm>
              <a:prstGeom prst="rect">
                <a:avLst/>
              </a:prstGeom>
              <a:blipFill>
                <a:blip r:embed="rId5"/>
                <a:stretch>
                  <a:fillRect l="-1414" t="-3125" r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CBDADE-F44E-4076-B9A6-94468749F6C1}"/>
              </a:ext>
            </a:extLst>
          </p:cNvPr>
          <p:cNvGrpSpPr/>
          <p:nvPr/>
        </p:nvGrpSpPr>
        <p:grpSpPr>
          <a:xfrm>
            <a:off x="6861270" y="2527912"/>
            <a:ext cx="3534180" cy="729315"/>
            <a:chOff x="6861270" y="1724830"/>
            <a:chExt cx="3534180" cy="7293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60C277-6468-4ACB-9DF2-D5B70782F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12570" y="2247333"/>
              <a:ext cx="182880" cy="182880"/>
            </a:xfrm>
            <a:prstGeom prst="ellipse">
              <a:avLst/>
            </a:prstGeom>
            <a:solidFill>
              <a:srgbClr val="0066CC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99290-FED9-4D0E-AFE6-EF04FCA0E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5996" y="1724830"/>
              <a:ext cx="182880" cy="182880"/>
            </a:xfrm>
            <a:prstGeom prst="ellipse">
              <a:avLst/>
            </a:prstGeom>
            <a:solidFill>
              <a:srgbClr val="0066CC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FE9B59-0BB1-42E5-8064-88615A928B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1270" y="2271265"/>
              <a:ext cx="182880" cy="182880"/>
            </a:xfrm>
            <a:prstGeom prst="ellipse">
              <a:avLst/>
            </a:prstGeom>
            <a:solidFill>
              <a:srgbClr val="0066CC"/>
            </a:solidFill>
            <a:ln w="38100" cap="flat" cmpd="sng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/>
              <p:nvPr/>
            </p:nvSpPr>
            <p:spPr>
              <a:xfrm>
                <a:off x="6749209" y="5360370"/>
                <a:ext cx="1782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.</a:t>
                </a:r>
                <a:endParaRPr lang="en-US" sz="20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B4F08-8DDA-460B-BD7D-3D3F1F68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09" y="5360370"/>
                <a:ext cx="1782026" cy="400110"/>
              </a:xfrm>
              <a:prstGeom prst="rect">
                <a:avLst/>
              </a:prstGeom>
              <a:blipFill>
                <a:blip r:embed="rId6"/>
                <a:stretch>
                  <a:fillRect l="-3425" t="-7576" r="-308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E58AC35E-7769-4F0E-BF54-6D672646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577-5F25-7961-E244-95D9349D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1B35A4D-199A-7A04-4F7E-34DB2AC420CC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D4EF2-B0CA-B822-85EA-E109DA34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EB0E0-1829-4138-09E7-64FD56D7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CC6D7-054C-F3F1-D379-DDA4A5DA30CD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8A988-DCDA-AC9A-267E-1C2D418F4E9D}"/>
              </a:ext>
            </a:extLst>
          </p:cNvPr>
          <p:cNvSpPr txBox="1"/>
          <p:nvPr/>
        </p:nvSpPr>
        <p:spPr>
          <a:xfrm>
            <a:off x="7696200" y="1371600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6079C-E8B7-2227-67D9-B8EBA30C1E9F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C4204-3BBC-5773-107B-893CB365BA3F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E91CB601-9D2D-FD34-1AF1-71F002B1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8049844-0F2A-FD9D-5172-B941B38D63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EACA25BD-DB90-E47B-C88A-E8B9238062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D4A8E7-B0EF-0463-29EB-CEF5891079FB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E4A2F6D-7561-56B0-63BD-EEA167BED54E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AE68F-2409-F50F-DACA-BD0E4243DB66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656810-ED16-683E-0642-86ABA7F21DD6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Make one node per literal, connect each to other nodes in the same clause, connect literals with their negations,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be the number of clauses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656810-ED16-683E-0642-86ABA7F21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blipFill>
                <a:blip r:embed="rId9"/>
                <a:stretch>
                  <a:fillRect l="-1670" t="-2058" r="-557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802B38D-AEB1-2583-95CF-3B2741E6DA2B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Independent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A50D-7BC6-D248-D472-5A46E59E88B5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A3028-8C61-0906-ECF9-562536483BAE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A0FF0-7489-7E37-74F6-88BC4BB12E3C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A0FF0-7489-7E37-74F6-88BC4BB12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0638BDD-3D70-8F84-A86A-F42F4D0FE5C6}"/>
              </a:ext>
            </a:extLst>
          </p:cNvPr>
          <p:cNvGrpSpPr/>
          <p:nvPr/>
        </p:nvGrpSpPr>
        <p:grpSpPr>
          <a:xfrm>
            <a:off x="7642651" y="1828802"/>
            <a:ext cx="4261354" cy="1286180"/>
            <a:chOff x="697579" y="3549261"/>
            <a:chExt cx="6964636" cy="2102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0864792-F237-7885-7EBF-470C1E179726}"/>
                    </a:ext>
                  </a:extLst>
                </p:cNvPr>
                <p:cNvSpPr txBox="1"/>
                <p:nvPr/>
              </p:nvSpPr>
              <p:spPr>
                <a:xfrm>
                  <a:off x="6636550" y="3595264"/>
                  <a:ext cx="1025665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0864792-F237-7885-7EBF-470C1E179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6550" y="3595264"/>
                  <a:ext cx="1025665" cy="461666"/>
                </a:xfrm>
                <a:prstGeom prst="rect">
                  <a:avLst/>
                </a:prstGeom>
                <a:blipFill>
                  <a:blip r:embed="rId11"/>
                  <a:stretch>
                    <a:fillRect l="-3883" r="-52427" b="-5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76675E-6E1B-26E5-2B44-5F9527697F9D}"/>
                </a:ext>
              </a:extLst>
            </p:cNvPr>
            <p:cNvGrpSpPr/>
            <p:nvPr/>
          </p:nvGrpSpPr>
          <p:grpSpPr>
            <a:xfrm>
              <a:off x="697579" y="3549261"/>
              <a:ext cx="5568791" cy="2102097"/>
              <a:chOff x="1938834" y="2148123"/>
              <a:chExt cx="5568791" cy="210209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75A3CE0-B11C-D793-77B3-28858C07F6C2}"/>
                  </a:ext>
                </a:extLst>
              </p:cNvPr>
              <p:cNvGrpSpPr/>
              <p:nvPr/>
            </p:nvGrpSpPr>
            <p:grpSpPr>
              <a:xfrm>
                <a:off x="2503289" y="2446427"/>
                <a:ext cx="137160" cy="1582724"/>
                <a:chOff x="2897003" y="2741029"/>
                <a:chExt cx="137160" cy="1582724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A7FDC39F-687B-1390-B838-0ECD8FC2E9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2741029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9828FE8A-DC9E-E9AA-6E79-68E85D3787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346381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E870C47B-F897-A78C-A882-39C58A1C71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4186593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0864600-11B8-CF9D-06D5-E42EC1A682D8}"/>
                  </a:ext>
                </a:extLst>
              </p:cNvPr>
              <p:cNvGrpSpPr/>
              <p:nvPr/>
            </p:nvGrpSpPr>
            <p:grpSpPr>
              <a:xfrm>
                <a:off x="7357765" y="2446429"/>
                <a:ext cx="137160" cy="1582722"/>
                <a:chOff x="2897003" y="2741031"/>
                <a:chExt cx="137160" cy="1582722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A4E0A53B-A280-3722-4BB9-79C86B8DD5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2741031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E94B62D-7369-992A-572B-6177385CA4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3463812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03AAB2E6-AF41-4FBF-8FC4-0B0ABC1CC7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97003" y="4186593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3ED7DB6-689E-5CDE-E18D-BEB7FF40C463}"/>
                  </a:ext>
                </a:extLst>
              </p:cNvPr>
              <p:cNvCxnSpPr>
                <a:cxnSpLocks/>
                <a:stCxn id="286" idx="4"/>
                <a:endCxn id="287" idx="0"/>
              </p:cNvCxnSpPr>
              <p:nvPr/>
            </p:nvCxnSpPr>
            <p:spPr bwMode="auto">
              <a:xfrm>
                <a:off x="2571869" y="2583586"/>
                <a:ext cx="0" cy="58562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5B53A89-590A-9ACF-5381-7A0BD6CE3079}"/>
                  </a:ext>
                </a:extLst>
              </p:cNvPr>
              <p:cNvCxnSpPr>
                <a:cxnSpLocks/>
                <a:stCxn id="287" idx="4"/>
                <a:endCxn id="288" idx="0"/>
              </p:cNvCxnSpPr>
              <p:nvPr/>
            </p:nvCxnSpPr>
            <p:spPr bwMode="auto">
              <a:xfrm>
                <a:off x="2571869" y="3306367"/>
                <a:ext cx="0" cy="5856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C4F9880-F01F-7E41-2754-5A9C61D899E0}"/>
                  </a:ext>
                </a:extLst>
              </p:cNvPr>
              <p:cNvCxnSpPr>
                <a:stCxn id="283" idx="4"/>
                <a:endCxn id="284" idx="0"/>
              </p:cNvCxnSpPr>
              <p:nvPr/>
            </p:nvCxnSpPr>
            <p:spPr bwMode="auto">
              <a:xfrm>
                <a:off x="7426345" y="2583586"/>
                <a:ext cx="0" cy="58562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F5E3A2B-7927-E3DC-E9A0-AAD4A42075F0}"/>
                  </a:ext>
                </a:extLst>
              </p:cNvPr>
              <p:cNvCxnSpPr>
                <a:stCxn id="284" idx="4"/>
                <a:endCxn id="285" idx="0"/>
              </p:cNvCxnSpPr>
              <p:nvPr/>
            </p:nvCxnSpPr>
            <p:spPr bwMode="auto">
              <a:xfrm>
                <a:off x="7426345" y="3306367"/>
                <a:ext cx="0" cy="5856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" name="Connector: Curved 255">
                <a:extLst>
                  <a:ext uri="{FF2B5EF4-FFF2-40B4-BE49-F238E27FC236}">
                    <a16:creationId xmlns:a16="http://schemas.microsoft.com/office/drawing/2014/main" id="{AF8C34CE-7C36-E343-B673-FF6470D50B7E}"/>
                  </a:ext>
                </a:extLst>
              </p:cNvPr>
              <p:cNvCxnSpPr>
                <a:stCxn id="283" idx="6"/>
                <a:endCxn id="285" idx="6"/>
              </p:cNvCxnSpPr>
              <p:nvPr/>
            </p:nvCxnSpPr>
            <p:spPr bwMode="auto">
              <a:xfrm>
                <a:off x="7494925" y="2515006"/>
                <a:ext cx="12700" cy="1445561"/>
              </a:xfrm>
              <a:prstGeom prst="curvedConnector3">
                <a:avLst>
                  <a:gd name="adj1" fmla="val 1800000"/>
                </a:avLst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6BD2FF1C-77C5-6B82-55A4-B7F20D932DFA}"/>
                  </a:ext>
                </a:extLst>
              </p:cNvPr>
              <p:cNvGrpSpPr/>
              <p:nvPr/>
            </p:nvGrpSpPr>
            <p:grpSpPr>
              <a:xfrm>
                <a:off x="4924179" y="2446428"/>
                <a:ext cx="149858" cy="1582722"/>
                <a:chOff x="6398997" y="2564670"/>
                <a:chExt cx="149858" cy="1582722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B1635937-B4C7-B203-2AF1-9285AE2816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997" y="256467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36C2E8D0-0EB0-7020-E346-0B55FC10E2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997" y="3287451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43C46FA4-326D-CEF1-D887-531DF6BC62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997" y="4010232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 rtlCol="0"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1224ADC-8665-0FAD-9641-C40B380A9ABB}"/>
                    </a:ext>
                  </a:extLst>
                </p:cNvPr>
                <p:cNvCxnSpPr>
                  <a:stCxn id="276" idx="4"/>
                  <a:endCxn id="277" idx="0"/>
                </p:cNvCxnSpPr>
                <p:nvPr/>
              </p:nvCxnSpPr>
              <p:spPr bwMode="auto">
                <a:xfrm>
                  <a:off x="6467575" y="2701828"/>
                  <a:ext cx="0" cy="585621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07706B4B-3911-BCED-7070-A03E1BD48C6C}"/>
                    </a:ext>
                  </a:extLst>
                </p:cNvPr>
                <p:cNvCxnSpPr>
                  <a:stCxn id="278" idx="0"/>
                  <a:endCxn id="277" idx="4"/>
                </p:cNvCxnSpPr>
                <p:nvPr/>
              </p:nvCxnSpPr>
              <p:spPr bwMode="auto">
                <a:xfrm flipV="1">
                  <a:off x="6467575" y="3424609"/>
                  <a:ext cx="0" cy="58562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2" name="Connector: Curved 281">
                  <a:extLst>
                    <a:ext uri="{FF2B5EF4-FFF2-40B4-BE49-F238E27FC236}">
                      <a16:creationId xmlns:a16="http://schemas.microsoft.com/office/drawing/2014/main" id="{3E2541B9-9CE8-5A52-46F6-E9C8B7E446ED}"/>
                    </a:ext>
                  </a:extLst>
                </p:cNvPr>
                <p:cNvCxnSpPr>
                  <a:stCxn id="276" idx="6"/>
                  <a:endCxn id="278" idx="6"/>
                </p:cNvCxnSpPr>
                <p:nvPr/>
              </p:nvCxnSpPr>
              <p:spPr bwMode="auto">
                <a:xfrm>
                  <a:off x="6536155" y="2633248"/>
                  <a:ext cx="12700" cy="1445561"/>
                </a:xfrm>
                <a:prstGeom prst="curvedConnector3">
                  <a:avLst>
                    <a:gd name="adj1" fmla="val 1800000"/>
                  </a:avLst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58" name="Connector: Curved 257">
                <a:extLst>
                  <a:ext uri="{FF2B5EF4-FFF2-40B4-BE49-F238E27FC236}">
                    <a16:creationId xmlns:a16="http://schemas.microsoft.com/office/drawing/2014/main" id="{4AA87F9C-232E-EF17-872E-CE3ECD8202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40449" y="2515006"/>
                <a:ext cx="12700" cy="1445561"/>
              </a:xfrm>
              <a:prstGeom prst="curvedConnector3">
                <a:avLst>
                  <a:gd name="adj1" fmla="val 1800000"/>
                </a:avLst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D93B6413-E1CA-F6B5-57FC-4F19113AD016}"/>
                  </a:ext>
                </a:extLst>
              </p:cNvPr>
              <p:cNvGrpSpPr/>
              <p:nvPr/>
            </p:nvGrpSpPr>
            <p:grpSpPr>
              <a:xfrm>
                <a:off x="1938834" y="2280867"/>
                <a:ext cx="551754" cy="1968358"/>
                <a:chOff x="3413652" y="2399109"/>
                <a:chExt cx="551754" cy="19683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3" name="TextBox 272">
                      <a:extLst>
                        <a:ext uri="{FF2B5EF4-FFF2-40B4-BE49-F238E27FC236}">
                          <a16:creationId xmlns:a16="http://schemas.microsoft.com/office/drawing/2014/main" id="{88FB6FE8-2596-AF5B-4E27-87DB195F69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3512" y="3864445"/>
                      <a:ext cx="40189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73" name="TextBox 272">
                      <a:extLst>
                        <a:ext uri="{FF2B5EF4-FFF2-40B4-BE49-F238E27FC236}">
                          <a16:creationId xmlns:a16="http://schemas.microsoft.com/office/drawing/2014/main" id="{88FB6FE8-2596-AF5B-4E27-87DB195F69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512" y="3864445"/>
                      <a:ext cx="401894" cy="50302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47E91D5A-E515-D483-980F-3724E7D4D7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3652" y="3154295"/>
                      <a:ext cx="55175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altLang="en-US" sz="1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47E91D5A-E515-D483-980F-3724E7D4D7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3652" y="3154295"/>
                      <a:ext cx="551754" cy="50302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3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5" name="TextBox 274">
                      <a:extLst>
                        <a:ext uri="{FF2B5EF4-FFF2-40B4-BE49-F238E27FC236}">
                          <a16:creationId xmlns:a16="http://schemas.microsoft.com/office/drawing/2014/main" id="{5F40705B-FF55-CDC6-541A-781459E4BE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3514" y="2399109"/>
                      <a:ext cx="401892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75" name="TextBox 274">
                      <a:extLst>
                        <a:ext uri="{FF2B5EF4-FFF2-40B4-BE49-F238E27FC236}">
                          <a16:creationId xmlns:a16="http://schemas.microsoft.com/office/drawing/2014/main" id="{5F40705B-FF55-CDC6-541A-781459E4BE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514" y="2399109"/>
                      <a:ext cx="401892" cy="50302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47F9EB8-A228-F269-0CAE-92BE23D88420}"/>
                  </a:ext>
                </a:extLst>
              </p:cNvPr>
              <p:cNvGrpSpPr/>
              <p:nvPr/>
            </p:nvGrpSpPr>
            <p:grpSpPr>
              <a:xfrm>
                <a:off x="4352339" y="2234296"/>
                <a:ext cx="551754" cy="2015924"/>
                <a:chOff x="3447803" y="2396916"/>
                <a:chExt cx="551754" cy="20159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0" name="TextBox 269">
                      <a:extLst>
                        <a:ext uri="{FF2B5EF4-FFF2-40B4-BE49-F238E27FC236}">
                          <a16:creationId xmlns:a16="http://schemas.microsoft.com/office/drawing/2014/main" id="{97AAF2A9-938B-A67F-1FFD-EE63E8ACCC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86965" y="3909818"/>
                      <a:ext cx="40189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70" name="TextBox 269">
                      <a:extLst>
                        <a:ext uri="{FF2B5EF4-FFF2-40B4-BE49-F238E27FC236}">
                          <a16:creationId xmlns:a16="http://schemas.microsoft.com/office/drawing/2014/main" id="{97AAF2A9-938B-A67F-1FFD-EE63E8ACCC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6965" y="3909818"/>
                      <a:ext cx="401894" cy="50302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1" name="TextBox 270">
                      <a:extLst>
                        <a:ext uri="{FF2B5EF4-FFF2-40B4-BE49-F238E27FC236}">
                          <a16:creationId xmlns:a16="http://schemas.microsoft.com/office/drawing/2014/main" id="{42EA4A5D-0A7A-02F4-9B0C-774136B29D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7803" y="3085295"/>
                      <a:ext cx="551754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altLang="en-US" sz="1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71" name="TextBox 270">
                      <a:extLst>
                        <a:ext uri="{FF2B5EF4-FFF2-40B4-BE49-F238E27FC236}">
                          <a16:creationId xmlns:a16="http://schemas.microsoft.com/office/drawing/2014/main" id="{42EA4A5D-0A7A-02F4-9B0C-774136B29D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47803" y="3085295"/>
                      <a:ext cx="551754" cy="50302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3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2" name="TextBox 271">
                      <a:extLst>
                        <a:ext uri="{FF2B5EF4-FFF2-40B4-BE49-F238E27FC236}">
                          <a16:creationId xmlns:a16="http://schemas.microsoft.com/office/drawing/2014/main" id="{0827388A-EBF4-651A-829A-28B6E33846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88254" y="2396916"/>
                      <a:ext cx="401892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72" name="TextBox 271">
                      <a:extLst>
                        <a:ext uri="{FF2B5EF4-FFF2-40B4-BE49-F238E27FC236}">
                          <a16:creationId xmlns:a16="http://schemas.microsoft.com/office/drawing/2014/main" id="{0827388A-EBF4-651A-829A-28B6E33846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8254" y="2396916"/>
                      <a:ext cx="401892" cy="50302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3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D3C302C0-D445-A2B6-BC0B-18FBF5F90416}"/>
                  </a:ext>
                </a:extLst>
              </p:cNvPr>
              <p:cNvGrpSpPr/>
              <p:nvPr/>
            </p:nvGrpSpPr>
            <p:grpSpPr>
              <a:xfrm>
                <a:off x="6747023" y="2148123"/>
                <a:ext cx="562251" cy="2079240"/>
                <a:chOff x="3423243" y="2288225"/>
                <a:chExt cx="562251" cy="207924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DA8E1E22-418D-2ED5-3C7E-5173B493A6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3513" y="3864443"/>
                      <a:ext cx="401893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DA8E1E22-418D-2ED5-3C7E-5173B493A6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513" y="3864443"/>
                      <a:ext cx="401893" cy="50302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292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8F0BCD0C-361C-1620-B269-114B2FFBA7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33739" y="3262832"/>
                      <a:ext cx="551755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US" altLang="en-US" sz="1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8F0BCD0C-361C-1620-B269-114B2FFBA7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33739" y="3262832"/>
                      <a:ext cx="551755" cy="50302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339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CCE836E2-1E30-C682-00FC-DC39AE079C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23243" y="2288225"/>
                      <a:ext cx="401892" cy="503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¬</m:t>
                                </m:r>
                                <m:r>
                                  <a:rPr lang="en-US" altLang="en-US" sz="1400" b="1" i="1" dirty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1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CCE836E2-1E30-C682-00FC-DC39AE079C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3243" y="2288225"/>
                      <a:ext cx="401892" cy="50302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829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2" name="Connector: Curved 261">
                <a:extLst>
                  <a:ext uri="{FF2B5EF4-FFF2-40B4-BE49-F238E27FC236}">
                    <a16:creationId xmlns:a16="http://schemas.microsoft.com/office/drawing/2014/main" id="{53AB2480-5C09-679D-4073-F20E030FA470}"/>
                  </a:ext>
                </a:extLst>
              </p:cNvPr>
              <p:cNvCxnSpPr/>
              <p:nvPr/>
            </p:nvCxnSpPr>
            <p:spPr bwMode="auto">
              <a:xfrm>
                <a:off x="2607662" y="3275505"/>
                <a:ext cx="4770190" cy="661970"/>
              </a:xfrm>
              <a:prstGeom prst="curvedConnector2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4E526D21-A64B-D30B-B3A4-69146757AC88}"/>
                  </a:ext>
                </a:extLst>
              </p:cNvPr>
              <p:cNvCxnSpPr>
                <a:stCxn id="288" idx="6"/>
                <a:endCxn id="277" idx="3"/>
              </p:cNvCxnSpPr>
              <p:nvPr/>
            </p:nvCxnSpPr>
            <p:spPr bwMode="auto">
              <a:xfrm flipV="1">
                <a:off x="2640449" y="3286280"/>
                <a:ext cx="2303815" cy="6742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5B06C79-72BA-ED67-C501-8FDDFDD3F805}"/>
                  </a:ext>
                </a:extLst>
              </p:cNvPr>
              <p:cNvCxnSpPr>
                <a:stCxn id="287" idx="5"/>
                <a:endCxn id="278" idx="1"/>
              </p:cNvCxnSpPr>
              <p:nvPr/>
            </p:nvCxnSpPr>
            <p:spPr bwMode="auto">
              <a:xfrm>
                <a:off x="2620362" y="3286280"/>
                <a:ext cx="2323902" cy="6257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C53D68E-2E9C-D6B1-87DC-8D7E7DAE68D9}"/>
                  </a:ext>
                </a:extLst>
              </p:cNvPr>
              <p:cNvCxnSpPr>
                <a:stCxn id="286" idx="6"/>
                <a:endCxn id="284" idx="2"/>
              </p:cNvCxnSpPr>
              <p:nvPr/>
            </p:nvCxnSpPr>
            <p:spPr bwMode="auto">
              <a:xfrm>
                <a:off x="2640449" y="2515006"/>
                <a:ext cx="4717316" cy="722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600F0F7-F385-537B-9459-DA88BFCB768B}"/>
                  </a:ext>
                </a:extLst>
              </p:cNvPr>
              <p:cNvCxnSpPr>
                <a:stCxn id="276" idx="6"/>
                <a:endCxn id="283" idx="2"/>
              </p:cNvCxnSpPr>
              <p:nvPr/>
            </p:nvCxnSpPr>
            <p:spPr bwMode="auto">
              <a:xfrm>
                <a:off x="5061337" y="2515006"/>
                <a:ext cx="22964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4898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Many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 problems</a:t>
                </a:r>
              </a:p>
            </p:txBody>
          </p:sp>
        </mc:Choice>
        <mc:Fallback xmlns="">
          <p:sp>
            <p:nvSpPr>
              <p:cNvPr id="4813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711664"/>
                <a:ext cx="10180522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Since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 Independent-Set</a:t>
                </a:r>
                <a:r>
                  <a:rPr lang="en-US" altLang="en-US" sz="2400" dirty="0"/>
                  <a:t>,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/>
                  <a:t>hard.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We already showed that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-complete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Corollary:</a:t>
                </a:r>
                <a:r>
                  <a:rPr lang="en-US" altLang="en-US" sz="2400" dirty="0"/>
                  <a:t> 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Vertex-Cover </a:t>
                </a:r>
                <a:r>
                  <a:rPr lang="en-US" altLang="en-US" sz="2400" dirty="0"/>
                  <a:t>are also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-complete.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 We already showed that all are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We also showed that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/>
                  <a:t> polytime reduces to all of them.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Combining this with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 Independent-Set </a:t>
                </a:r>
                <a:r>
                  <a:rPr lang="en-US" altLang="en-US" sz="2400" dirty="0"/>
                  <a:t>we get that all are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</p:txBody>
          </p:sp>
        </mc:Choice>
        <mc:Fallback xmlns="">
          <p:sp>
            <p:nvSpPr>
              <p:cNvPr id="481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711664"/>
                <a:ext cx="10180522" cy="5200045"/>
              </a:xfrm>
              <a:blipFill>
                <a:blip r:embed="rId4"/>
                <a:stretch>
                  <a:fillRect l="-898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4536D0F-0356-4F89-8352-054A378E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93598"/>
                <a:ext cx="11125200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CNF formula example: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0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endParaRPr lang="en-US" altLang="en-US" sz="6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b="1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Defn</a:t>
                </a: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If there is some assignment of 0’s and 1’s to the variables that makes 	it true then we say the formula is </a:t>
                </a:r>
                <a:r>
                  <a:rPr lang="en-US" altLang="en-US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satisfiable</a:t>
                </a:r>
                <a:endParaRPr lang="en-US" altLang="en-US" sz="2800" dirty="0">
                  <a:solidFill>
                    <a:prstClr val="black"/>
                  </a:solidFill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is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400" b="1" dirty="0"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6699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is not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endParaRPr lang="en-US" altLang="en-US" dirty="0">
                  <a:solidFill>
                    <a:srgbClr val="66990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3SAT: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 Given a CNF formula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with exactly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variables per clause,		  is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?</a:t>
                </a:r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93598"/>
                <a:ext cx="11125200" cy="5200045"/>
              </a:xfrm>
              <a:blipFill>
                <a:blip r:embed="rId3"/>
                <a:stretch>
                  <a:fillRect l="-1096" t="-1993" r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F70BC04-1CB8-4689-8888-EABE5C3E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6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 problems so far</a:t>
                </a:r>
              </a:p>
            </p:txBody>
          </p:sp>
        </mc:Choice>
        <mc:Fallback xmlns="">
          <p:sp>
            <p:nvSpPr>
              <p:cNvPr id="4813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891" y="1496979"/>
            <a:ext cx="10241281" cy="520004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dirty="0"/>
              <a:t>So far: 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3SAT </a:t>
            </a:r>
            <a:r>
              <a:rPr lang="en-US" altLang="en-US" sz="2400" b="1" dirty="0">
                <a:solidFill>
                  <a:srgbClr val="6950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altLang="en-US" sz="2400" b="1" dirty="0">
                <a:solidFill>
                  <a:srgbClr val="695082"/>
                </a:solidFill>
              </a:rPr>
              <a:t> Independent-Set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695082"/>
                </a:solidFill>
              </a:rPr>
              <a:t>Clique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                            </a:t>
            </a:r>
            <a:r>
              <a:rPr lang="en-US" altLang="en-US" sz="2400" b="1" dirty="0">
                <a:solidFill>
                  <a:srgbClr val="6950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en-US" altLang="en-US" sz="2400" b="1" dirty="0">
              <a:solidFill>
                <a:srgbClr val="695082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                Vertex-Cover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dirty="0"/>
              <a:t>	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4536D0F-0356-4F89-8352-054A378E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2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70AF-C59C-BEAB-8432-8B38FCE39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73DAA605-3C41-4143-7EBB-B58B9FD94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4-Satisfiability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Rectangle 3">
                <a:extLst>
                  <a:ext uri="{FF2B5EF4-FFF2-40B4-BE49-F238E27FC236}">
                    <a16:creationId xmlns:a16="http://schemas.microsoft.com/office/drawing/2014/main" id="{F591E101-48F2-6602-394A-5F7DD414391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93598"/>
                <a:ext cx="11125200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CNF formula example: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0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endParaRPr lang="en-US" altLang="en-US" sz="6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b="1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Defn</a:t>
                </a: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If there is some assignment of 0’s and 1’s to the variables that makes 	it true then we say the formula is </a:t>
                </a:r>
                <a:r>
                  <a:rPr lang="en-US" altLang="en-US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satisfiable</a:t>
                </a:r>
                <a:endParaRPr lang="en-US" altLang="en-US" sz="2800" dirty="0">
                  <a:solidFill>
                    <a:prstClr val="black"/>
                  </a:solidFill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𝟒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is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400" b="1" dirty="0"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¬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6699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is not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endParaRPr lang="en-US" altLang="en-US" dirty="0">
                  <a:solidFill>
                    <a:srgbClr val="66990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3SAT: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 Given a CNF formula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with exactly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variables per clause,		  is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satisfiable?</a:t>
                </a:r>
              </a:p>
              <a:p>
                <a:pPr marL="0" indent="0">
                  <a:buNone/>
                </a:pPr>
                <a:endParaRPr lang="en-US" altLang="en-US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4</a:t>
                </a:r>
                <a:r>
                  <a:rPr lang="en-US" altLang="en-US" sz="28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SAT: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 Given a CNF formula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with exactly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𝟒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variables per clause,		  is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?</a:t>
                </a:r>
              </a:p>
            </p:txBody>
          </p:sp>
        </mc:Choice>
        <mc:Fallback>
          <p:sp>
            <p:nvSpPr>
              <p:cNvPr id="23556" name="Rectangle 3">
                <a:extLst>
                  <a:ext uri="{FF2B5EF4-FFF2-40B4-BE49-F238E27FC236}">
                    <a16:creationId xmlns:a16="http://schemas.microsoft.com/office/drawing/2014/main" id="{F591E101-48F2-6602-394A-5F7DD4143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93598"/>
                <a:ext cx="11125200" cy="5200045"/>
              </a:xfrm>
              <a:blipFill>
                <a:blip r:embed="rId3"/>
                <a:stretch>
                  <a:fillRect l="-1096" t="-1993" r="-274" b="-7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BA79EB9-72E7-E555-3FF0-82245458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A527F-1972-E855-3693-66643E49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DE82F27-AFF8-0019-2035-C63880A89FD1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E20D-B3CB-C91A-3616-2944F743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Let’s show 4Sat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443CA-6737-2EDE-0233-222847D7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78CFB-C485-4A68-2346-A9225E515149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949C4-712C-499B-81E5-C23DBFF9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blipFill>
                <a:blip r:embed="rId2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53065-489F-0F4F-8588-34E214623A02}"/>
                  </a:ext>
                </a:extLst>
              </p:cNvPr>
              <p:cNvSpPr txBox="1"/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4170F9-66FC-14D5-CA6D-4300279A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blipFill>
                <a:blip r:embed="rId3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5492BC-2F69-B720-868F-DDF718E553EB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2E93DF5D-4B6B-F3B0-3D61-1215DB0D48E5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65B4856-B357-FB4B-5741-0519746B992D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12AA2-2FE9-6A60-E85C-5C42CEBAFAFF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E42AEA47-E051-0A11-0AAB-0CA1E208A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7C599FC3-B2B4-3346-8BDE-CAC4F26D01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0FC89252-5733-B773-0780-26EF50EA89B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564319-9D07-B1C9-2DA9-6A9E422B21A3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6E40C6-04BD-6101-DA2F-650D0817F6EF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F0A1AC-62CD-93E9-57A1-0A1B02B5272A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C16331-505C-801E-A528-FFDBC253D59C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E0D1BB-3F17-4E19-4105-E732F40B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AD4917-14E1-7966-8BCD-6255BB63E7DD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753C9-9D85-FF82-D354-94B8B74D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0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9DF5EA6-BC43-03A8-4AC1-86675FAF37A7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2DEA1-90AF-5583-D81C-4E21334B4B5E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75387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1CBDF-7DAE-1F33-B58A-4B8FC593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29AF890-3F4A-58AC-8493-CB5405B67131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7F969-2462-AE6A-0E89-81311558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9583F-DBCB-D8C8-ECD4-C30DB46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CB87E-A497-0573-A226-9EDDD5D45D83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532BB-4167-51BB-F4B5-931E6767DDCD}"/>
              </a:ext>
            </a:extLst>
          </p:cNvPr>
          <p:cNvSpPr txBox="1"/>
          <p:nvPr/>
        </p:nvSpPr>
        <p:spPr>
          <a:xfrm>
            <a:off x="7696200" y="1371600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4Sat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1AC64-92BE-E19E-7D62-6147D7D753A0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C85947-9420-7F73-C7F0-8A8B4C6DC4E7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B862825F-0DBC-0386-FD7E-30BB4717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DA78ACC2-60A5-4960-177A-9C43E60127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46493520-E812-9915-D6EC-14F2195F48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591088-A8AB-1ABE-4A57-07902F4F8477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7F99845-B1F6-9044-74D4-C0F8B7EAB684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C8AC7C-84C6-AAD5-49E8-E33DC2049333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509EBF-913E-5F46-C741-F11C47B2D449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4CNF formula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has a satisfying assignment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one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509EBF-913E-5F46-C741-F11C47B2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200329"/>
              </a:xfrm>
              <a:prstGeom prst="rect">
                <a:avLst/>
              </a:prstGeom>
              <a:blipFill>
                <a:blip r:embed="rId9"/>
                <a:stretch>
                  <a:fillRect l="-1670" t="-2538" r="-222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125F812-D77F-5365-00E1-AFA4838D4CB9}"/>
              </a:ext>
            </a:extLst>
          </p:cNvPr>
          <p:cNvSpPr txBox="1"/>
          <p:nvPr/>
        </p:nvSpPr>
        <p:spPr>
          <a:xfrm>
            <a:off x="9563665" y="34477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4Sat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21343-F6BB-8C88-4D64-AE75C5323A8B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E0BEE-0A93-129B-436B-89A45A0E4DCC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F90E2-3E79-FD99-CAF4-52FBC2F881C0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FC57ED-F4E4-89EA-1FB5-7E0D622D6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D16976-2CBF-2C8A-D9C4-20C6BB6568D6}"/>
                  </a:ext>
                </a:extLst>
              </p:cNvPr>
              <p:cNvSpPr txBox="1"/>
              <p:nvPr/>
            </p:nvSpPr>
            <p:spPr>
              <a:xfrm>
                <a:off x="8289661" y="1779599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D16976-2CBF-2C8A-D9C4-20C6BB65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61" y="1779599"/>
                <a:ext cx="2750781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267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4A8538-1517-45F9-DC2F-BA551FBA9A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4Sat: A False Start (pun intended)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4A8538-1517-45F9-DC2F-BA551FBA9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D097D-CEC6-96CE-EFBD-5D1601CE2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2473"/>
                <a:ext cx="10515600" cy="514465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4CNF formula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has a satisfying assignment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one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Given a 3CNF formula, add one more variable per clause without changing its satisfiability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𝑭</m:t>
                      </m:r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8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8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8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8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This almost works</a:t>
                </a:r>
                <a:r>
                  <a:rPr lang="en-US" dirty="0"/>
                  <a:t>: Add “false” to each clause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𝑭</m:t>
                          </m:r>
                        </m:e>
                        <m:sup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𝒇𝒂𝒍𝒔𝒆</m:t>
                          </m:r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𝒇𝒂𝒍𝒔𝒆</m:t>
                          </m:r>
                        </m:e>
                      </m:d>
                      <m:r>
                        <a:rPr lang="en-US" altLang="en-US" sz="24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4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4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𝒇𝒂𝒍𝒔𝒆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600" dirty="0"/>
                  <a:t>The resulting formula is logically equivalent to the original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/>
                  <a:t>Problem</a:t>
                </a:r>
                <a:r>
                  <a:rPr lang="en-US" sz="2600" dirty="0"/>
                  <a:t>: This violates the definition of a CNF formula. The definition doesn’t allow for Boolean constants, only variables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D097D-CEC6-96CE-EFBD-5D1601CE2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2473"/>
                <a:ext cx="10515600" cy="5144654"/>
              </a:xfrm>
              <a:blipFill>
                <a:blip r:embed="rId3"/>
                <a:stretch>
                  <a:fillRect l="-1043" t="-2370" r="-522"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78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BCB4D-3267-10D1-9CA4-F16E71DB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244CCE-C259-BA56-EC2F-9553A68F82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4Sat: The Reduction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244CCE-C259-BA56-EC2F-9553A68F8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477D0-AC13-DD91-EDE9-028107EC9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2473"/>
                <a:ext cx="10515600" cy="5144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4CNF formula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has a satisfying assignment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one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Given a 3CNF formula, add one more variable per clause without changing its satisfiability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𝑭</m:t>
                      </m:r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8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sz="28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8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sz="28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8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8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 Add the same variable to each clause, then add one or more clauses to guarantee that variable must be false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𝑭</m:t>
                          </m:r>
                        </m:e>
                        <m:sup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′</m:t>
                          </m:r>
                        </m:sup>
                      </m:sSup>
                      <m:r>
                        <a:rPr lang="en-US" alt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  <m:r>
                        <a:rPr lang="en-US" altLang="en-US" sz="20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  <m:r>
                        <a:rPr lang="en-US" altLang="en-US" sz="20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2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  <m:r>
                        <a:rPr lang="en-US" alt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r>
                            <a:rPr lang="en-US" alt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477D0-AC13-DD91-EDE9-028107EC9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2473"/>
                <a:ext cx="10515600" cy="5144654"/>
              </a:xfrm>
              <a:blipFill>
                <a:blip r:embed="rId3"/>
                <a:stretch>
                  <a:fillRect l="-1217" t="-1896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21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D827-BF72-93EA-A02B-129A3AC0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9955EFC-7B83-4FD5-3F77-10387505F3D0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82409-CC2F-FE60-380B-82BE705A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Independent Set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17E4-53CE-A44B-DFC9-D0C5DF6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1728A-2892-5C72-9F0A-E65B254815C7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FACEE-C47B-E31C-914E-6BA687E7402A}"/>
              </a:ext>
            </a:extLst>
          </p:cNvPr>
          <p:cNvSpPr txBox="1"/>
          <p:nvPr/>
        </p:nvSpPr>
        <p:spPr>
          <a:xfrm>
            <a:off x="7696200" y="1371600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4Sat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5ABC1-4ECF-1113-302D-A04DDCDF2767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0F4C11-5C96-0415-6B13-B5492AC4BEFA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8B3CB76B-AE92-3555-89D8-42A24C33A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FF0CA7BB-ED5F-D938-CBED-4F2E957DF9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FED35A5-3113-E577-B1F0-0E7AFBB7E1A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FC9EB0-9271-B1A1-3041-6EE76A8F9CCD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AADB8C3-1CDB-01D3-5D6D-5265311C61B5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BAC832-E31B-13C7-34AD-8D507AD54B5F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D29FEF-95F9-46B4-1243-2C5FBF258427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each clause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, then add the new clause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D29FEF-95F9-46B4-1243-2C5FBF258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923330"/>
              </a:xfrm>
              <a:prstGeom prst="rect">
                <a:avLst/>
              </a:prstGeom>
              <a:blipFill>
                <a:blip r:embed="rId9"/>
                <a:stretch>
                  <a:fillRect l="-1670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30E313-9C6A-725F-AA7B-D0A9DE11CD59}"/>
              </a:ext>
            </a:extLst>
          </p:cNvPr>
          <p:cNvSpPr txBox="1"/>
          <p:nvPr/>
        </p:nvSpPr>
        <p:spPr>
          <a:xfrm>
            <a:off x="9563665" y="34477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4Sat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D139E-2FB5-73A4-D228-08A14B278BFA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79FBB2-52FD-4F24-ED74-522E8A5B477C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28C05E-489E-302D-7143-CB439AC8E882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FC57ED-F4E4-89EA-1FB5-7E0D622D6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2B9FB1-928A-A176-91C8-1EC498514F62}"/>
                  </a:ext>
                </a:extLst>
              </p:cNvPr>
              <p:cNvSpPr txBox="1"/>
              <p:nvPr/>
            </p:nvSpPr>
            <p:spPr>
              <a:xfrm>
                <a:off x="8289661" y="1779599"/>
                <a:ext cx="2750781" cy="1181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¬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2B9FB1-928A-A176-91C8-1EC498514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61" y="1779599"/>
                <a:ext cx="2750781" cy="1181285"/>
              </a:xfrm>
              <a:prstGeom prst="rect">
                <a:avLst/>
              </a:prstGeom>
              <a:blipFill>
                <a:blip r:embed="rId11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79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5626-6AA5-C537-DDD1-5919045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7F995-C3C3-9644-1D14-9ADDCA5FD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dirty="0"/>
                  <a:t> satisfiable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dirty="0"/>
                  <a:t> satisfiable</a:t>
                </a:r>
              </a:p>
              <a:p>
                <a:pPr marL="0" indent="0"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assignment of true/false to each variable that satisfies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dirty="0"/>
                  <a:t>. In this case, since all except one clause of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dirty="0"/>
                  <a:t> share variables with clauses from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satisfies all clauses of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dirty="0"/>
                  <a:t> except that one new clause. This new clause can be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dirty="0"/>
                  <a:t> satisfiable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dirty="0"/>
                  <a:t> satisfiable</a:t>
                </a:r>
              </a:p>
              <a:p>
                <a:pPr marL="0" indent="0">
                  <a:buNone/>
                </a:pPr>
                <a:r>
                  <a:rPr lang="en-US" dirty="0"/>
                  <a:t>	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an assignment of true/false to each variable that satisfies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dirty="0"/>
                  <a:t>.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must satisfy all clauses, and the only way to satisfy the new clause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all other clauses are logically equivalent to the original clauses from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𝑭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7F995-C3C3-9644-1D14-9ADDCA5FD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81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Graph </a:t>
            </a:r>
            <a:r>
              <a:rPr lang="en-US" altLang="en-US" dirty="0" err="1"/>
              <a:t>Colorability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290244"/>
                <a:ext cx="10165730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sz="2400" dirty="0">
                    <a:solidFill>
                      <a:prstClr val="black"/>
                    </a:solidFill>
                  </a:rPr>
                  <a:t>  A undirected graph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-colorable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iff</a:t>
                </a:r>
                <a:r>
                  <a:rPr lang="en-US" sz="2400" dirty="0">
                    <a:solidFill>
                      <a:prstClr val="black"/>
                    </a:solidFill>
                  </a:rPr>
                  <a:t>   			        	we can assign one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colors to each vertex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sz="2400" dirty="0">
                    <a:solidFill>
                      <a:prstClr val="black"/>
                    </a:solidFill>
                  </a:rPr>
                  <a:t> 			for every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different colored endpoints,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		“edges are not monochromatic”</a:t>
                </a:r>
              </a:p>
              <a:p>
                <a:pPr marL="0" lvl="0" indent="0">
                  <a:lnSpc>
                    <a:spcPct val="90000"/>
                  </a:lnSpc>
                  <a:buNone/>
                </a:pPr>
                <a:endParaRPr lang="en-US" altLang="en-US" sz="600" b="1" dirty="0">
                  <a:solidFill>
                    <a:srgbClr val="695082"/>
                  </a:solidFill>
                </a:endParaRPr>
              </a:p>
              <a:p>
                <a:pPr marL="0" lv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-complete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</a:t>
                </a:r>
              </a:p>
              <a:p>
                <a:pPr marL="457200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We already showed this; the certificate was the coloring.</a:t>
                </a:r>
              </a:p>
              <a:p>
                <a:pPr marL="514350" indent="-51435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Claim: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3Color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       </a:t>
                </a:r>
                <a:r>
                  <a:rPr lang="en-US" altLang="en-US" sz="2400" dirty="0"/>
                  <a:t> We need to find a function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that maps a 3CNF formula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to a graph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	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is </a:t>
                </a:r>
                <a:r>
                  <a:rPr lang="en-US" altLang="en-US" sz="2400" dirty="0" err="1"/>
                  <a:t>satisfiable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3-colorable.</a:t>
                </a: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542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0244"/>
                <a:ext cx="10165730" cy="5200045"/>
              </a:xfrm>
              <a:blipFill>
                <a:blip r:embed="rId3"/>
                <a:stretch>
                  <a:fillRect l="-95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BC3621-789B-4664-B7B7-72D7E903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5BB5-AB98-E8B3-C794-C8A2E82F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499419E-71E1-5248-4F4C-7E4A5F31B171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70DA9-5442-FD8B-92F5-41189B80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Next up: Let’s show 3Color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989A-D7EB-8135-147F-B8ABDCE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CDF6B-06F2-B4E9-8B96-90D9A10AD82B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CDF6B-06F2-B4E9-8B96-90D9A10AD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2025042" cy="369332"/>
              </a:xfrm>
              <a:prstGeom prst="rect">
                <a:avLst/>
              </a:prstGeom>
              <a:blipFill>
                <a:blip r:embed="rId2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06256-00FF-3CFD-3100-9722E1F75EC4}"/>
                  </a:ext>
                </a:extLst>
              </p:cNvPr>
              <p:cNvSpPr txBox="1"/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706256-00FF-3CFD-3100-9722E1F75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2035429" cy="369332"/>
              </a:xfrm>
              <a:prstGeom prst="rect">
                <a:avLst/>
              </a:prstGeom>
              <a:blipFill>
                <a:blip r:embed="rId3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E34756-3C7E-4F62-99CB-147C74D5AF47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FCE49D58-907C-0758-A735-C2D1D91E5F78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385306-D5D3-3425-D80D-13409104AA34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2638F-0F23-2B53-FA48-68671D34CB41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5FB464AB-0B2C-0351-7065-E3F405F6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5C31DC45-03E7-F382-45E5-AE912ED419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B53C3A73-BE99-7DAA-1F3F-B9447893AE0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CEF441-35A7-433F-B15C-CDB438FFE007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52A86483-4BF0-4431-A9E7-C9BF51EF142A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E4B8E-C81C-7996-3C68-5EDDBFFB84E7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9A319-EF2F-37C9-0CBA-D614611B0BB8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9A319-EF2F-37C9-0CBA-D614611B0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5008-2F2F-3484-DBB3-F2EED2F82A04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5008-2F2F-3484-DBB3-F2EED2F82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0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E4D740-72ED-7E33-8588-849859D8F74B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455EB-2B8B-A5B7-DA3F-190860E4B961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174940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More precise definition of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dirty="0">
                  <a:solidFill>
                    <a:srgbClr val="0066CC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2598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33367"/>
                <a:ext cx="1004576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800" dirty="0"/>
                  <a:t>A decision problem 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there is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a polynomial time procedure </a:t>
                </a: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(.,.)</a:t>
                </a:r>
                <a:endParaRPr lang="en-US" altLang="en-US" sz="2400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800" dirty="0"/>
                  <a:t>S</a:t>
                </a:r>
                <a:r>
                  <a:rPr lang="en-US" altLang="en-US" dirty="0"/>
                  <a:t>uch that:</a:t>
                </a:r>
                <a:endParaRPr lang="en-US" altLang="en-US" sz="2800" dirty="0"/>
              </a:p>
              <a:p>
                <a:pPr lvl="1"/>
                <a:r>
                  <a:rPr lang="en-US" altLang="en-US" sz="2400" dirty="0"/>
                  <a:t>for every input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that is a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for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dirty="0"/>
                  <a:t> there is a certificate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en-US" sz="2400" dirty="0"/>
                  <a:t> polynomial in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=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 </a:t>
                </a:r>
              </a:p>
              <a:p>
                <a:pPr lvl="1"/>
                <a:r>
                  <a:rPr lang="en-US" altLang="en-US" sz="2400" dirty="0"/>
                  <a:t>for every input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that is a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400" dirty="0"/>
                  <a:t> for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dirty="0"/>
                  <a:t> there does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not</a:t>
                </a:r>
                <a:r>
                  <a:rPr lang="en-US" altLang="en-US" sz="2400" dirty="0"/>
                  <a:t> exist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a certificate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en-US" dirty="0"/>
                  <a:t> polynomial in </a:t>
                </a:r>
                <a14:m>
                  <m:oMath xmlns:m="http://schemas.openxmlformats.org/officeDocument/2006/math">
                    <m:r>
                      <a:rPr lang="en-US" altLang="en-US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with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=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endParaRPr lang="en-US" altLang="en-US" sz="2400" b="1" dirty="0">
                  <a:solidFill>
                    <a:schemeClr val="hlink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b="1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33367"/>
                <a:ext cx="10045767" cy="5200045"/>
              </a:xfrm>
              <a:blipFill>
                <a:blip r:embed="rId4"/>
                <a:stretch>
                  <a:fillRect l="-1214" t="-1876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2136E-F36F-4B5C-AB14-880E78B8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5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67F5-1C4A-A567-CA30-F75B54EFF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EE81C2-C4A0-9569-F99C-D4B45F145FF7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1870D-2E1C-D06A-064C-C489E6A3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3Color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64403-6E2B-9718-0E73-07CAB8F6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3066E-C780-CE96-294C-B0A8124DEEED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DB6E3-A490-825F-0957-51AFD03BD845}"/>
              </a:ext>
            </a:extLst>
          </p:cNvPr>
          <p:cNvSpPr txBox="1"/>
          <p:nvPr/>
        </p:nvSpPr>
        <p:spPr>
          <a:xfrm>
            <a:off x="8610600" y="134865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3Color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E46D5-FD5F-DB63-57C2-CE16AF52A0FF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Independent Set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ACD14-A697-702E-C1E7-CAFC67C1BCD3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23B4EDC8-92C4-4428-EC98-76C4A3C3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4A111037-CF37-74D9-24D6-5406D0C75A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FD541F4A-9972-A632-31C7-4FFFFC2DCD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A27E2F-678E-3B87-7311-6DD907A21130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242AC7B-6FF3-5D71-E3EA-C7E37EE86C7E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F90C2F-EFE8-E753-1540-74288821270C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FB85F7-4F34-124D-E818-0C6ED7B0429A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Covert a 3CNF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into a 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is 3 colorable if 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has a satisfying assignment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FB85F7-4F34-124D-E818-0C6ED7B0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200329"/>
              </a:xfrm>
              <a:prstGeom prst="rect">
                <a:avLst/>
              </a:prstGeom>
              <a:blipFill>
                <a:blip r:embed="rId9"/>
                <a:stretch>
                  <a:fillRect l="-167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D2D3FE-06EB-4A8A-15E0-DB5717B2F771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Independent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CAD27-D4A7-886A-3327-7AD225BB359F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09A18-4916-69C0-93D5-3A6D08F12C26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B5704-6E45-AED9-BA75-6D52B258C529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2B5704-6E45-AED9-BA75-6D52B258C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2841CFD-1E4A-FA72-43C9-CC266217C8A9}"/>
              </a:ext>
            </a:extLst>
          </p:cNvPr>
          <p:cNvGrpSpPr/>
          <p:nvPr/>
        </p:nvGrpSpPr>
        <p:grpSpPr>
          <a:xfrm>
            <a:off x="9932738" y="1773198"/>
            <a:ext cx="1395595" cy="1222107"/>
            <a:chOff x="9689018" y="5259623"/>
            <a:chExt cx="1395595" cy="1222107"/>
          </a:xfrm>
        </p:grpSpPr>
        <p:grpSp>
          <p:nvGrpSpPr>
            <p:cNvPr id="22" name="Group 21" descr="A 5-cycle showing that a 2-coloring is impossible.">
              <a:extLst>
                <a:ext uri="{FF2B5EF4-FFF2-40B4-BE49-F238E27FC236}">
                  <a16:creationId xmlns:a16="http://schemas.microsoft.com/office/drawing/2014/main" id="{6B8DC9EC-C812-D50D-244A-6BB53CD11AD7}"/>
                </a:ext>
              </a:extLst>
            </p:cNvPr>
            <p:cNvGrpSpPr/>
            <p:nvPr/>
          </p:nvGrpSpPr>
          <p:grpSpPr>
            <a:xfrm>
              <a:off x="9689018" y="5259623"/>
              <a:ext cx="1395595" cy="1222107"/>
              <a:chOff x="3616411" y="4477002"/>
              <a:chExt cx="1395595" cy="122210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13E946A-6F22-F386-3973-FA9E15E04E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6411" y="4917989"/>
                <a:ext cx="182880" cy="182880"/>
              </a:xfrm>
              <a:prstGeom prst="ellipse">
                <a:avLst/>
              </a:prstGeom>
              <a:solidFill>
                <a:srgbClr val="0066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236E9F2-9685-E563-78F5-6E016D106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7917" y="447700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D2D0C5F-E2FF-98B3-8817-DA0261A225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9126" y="4477002"/>
                <a:ext cx="182880" cy="18288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18D58BC-BBE7-8FED-2E75-28FA71BC7E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1862" y="548944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8EFA3A9-8A4D-6533-2E24-B3CFB293188F}"/>
                  </a:ext>
                </a:extLst>
              </p:cNvPr>
              <p:cNvCxnSpPr>
                <a:stCxn id="59" idx="6"/>
              </p:cNvCxnSpPr>
              <p:nvPr/>
            </p:nvCxnSpPr>
            <p:spPr>
              <a:xfrm>
                <a:off x="4340797" y="4568442"/>
                <a:ext cx="48832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DEA3338-2879-5877-1F93-877172252D33}"/>
                  </a:ext>
                </a:extLst>
              </p:cNvPr>
              <p:cNvCxnSpPr>
                <a:stCxn id="59" idx="3"/>
                <a:endCxn id="58" idx="7"/>
              </p:cNvCxnSpPr>
              <p:nvPr/>
            </p:nvCxnSpPr>
            <p:spPr>
              <a:xfrm flipH="1">
                <a:off x="3772509" y="4633100"/>
                <a:ext cx="412190" cy="31167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1373B26-0B30-A904-ACD8-402FFF5B6433}"/>
                  </a:ext>
                </a:extLst>
              </p:cNvPr>
              <p:cNvCxnSpPr>
                <a:stCxn id="58" idx="5"/>
                <a:endCxn id="61" idx="1"/>
              </p:cNvCxnSpPr>
              <p:nvPr/>
            </p:nvCxnSpPr>
            <p:spPr>
              <a:xfrm>
                <a:off x="3772509" y="5074087"/>
                <a:ext cx="266135" cy="44214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FD220AF2-6629-0413-41D3-9F1C97A046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4422" y="5516229"/>
                <a:ext cx="182880" cy="182880"/>
              </a:xfrm>
              <a:prstGeom prst="ellipse">
                <a:avLst/>
              </a:prstGeom>
              <a:solidFill>
                <a:srgbClr val="0066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33B083E-EB91-F604-E85F-61A51C167249}"/>
                  </a:ext>
                </a:extLst>
              </p:cNvPr>
              <p:cNvCxnSpPr>
                <a:stCxn id="61" idx="6"/>
                <a:endCxn id="257" idx="2"/>
              </p:cNvCxnSpPr>
              <p:nvPr/>
            </p:nvCxnSpPr>
            <p:spPr>
              <a:xfrm>
                <a:off x="4194742" y="5580887"/>
                <a:ext cx="599680" cy="267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BC161E4A-9426-86D5-4C03-B1EEFAFDE543}"/>
                  </a:ext>
                </a:extLst>
              </p:cNvPr>
              <p:cNvCxnSpPr>
                <a:stCxn id="257" idx="0"/>
                <a:endCxn id="60" idx="4"/>
              </p:cNvCxnSpPr>
              <p:nvPr/>
            </p:nvCxnSpPr>
            <p:spPr>
              <a:xfrm flipV="1">
                <a:off x="4885862" y="4659882"/>
                <a:ext cx="34704" cy="8563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4F97C9-3FCF-C94F-1BED-77536FE6FFE2}"/>
                </a:ext>
              </a:extLst>
            </p:cNvPr>
            <p:cNvCxnSpPr>
              <a:cxnSpLocks/>
              <a:stCxn id="257" idx="1"/>
              <a:endCxn id="59" idx="5"/>
            </p:cNvCxnSpPr>
            <p:nvPr/>
          </p:nvCxnSpPr>
          <p:spPr>
            <a:xfrm flipH="1" flipV="1">
              <a:off x="10386622" y="5415721"/>
              <a:ext cx="507189" cy="90991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1CFE6B7-490B-9169-E90D-C4BC3CBF6BCE}"/>
              </a:ext>
            </a:extLst>
          </p:cNvPr>
          <p:cNvGrpSpPr/>
          <p:nvPr/>
        </p:nvGrpSpPr>
        <p:grpSpPr>
          <a:xfrm>
            <a:off x="7805561" y="1803015"/>
            <a:ext cx="1395595" cy="1222107"/>
            <a:chOff x="6649947" y="4996202"/>
            <a:chExt cx="1395595" cy="1222107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5B0EB461-8E9D-8451-E401-B6841B4424FC}"/>
                </a:ext>
              </a:extLst>
            </p:cNvPr>
            <p:cNvGrpSpPr/>
            <p:nvPr/>
          </p:nvGrpSpPr>
          <p:grpSpPr>
            <a:xfrm>
              <a:off x="6649947" y="4996202"/>
              <a:ext cx="1395595" cy="1222107"/>
              <a:chOff x="9689018" y="5259623"/>
              <a:chExt cx="1395595" cy="1222107"/>
            </a:xfrm>
          </p:grpSpPr>
          <p:grpSp>
            <p:nvGrpSpPr>
              <p:cNvPr id="264" name="Group 263" descr="A 5-cycle showing that a 2-coloring is impossible.">
                <a:extLst>
                  <a:ext uri="{FF2B5EF4-FFF2-40B4-BE49-F238E27FC236}">
                    <a16:creationId xmlns:a16="http://schemas.microsoft.com/office/drawing/2014/main" id="{876895FC-9C43-E01A-02AF-664A8A30A287}"/>
                  </a:ext>
                </a:extLst>
              </p:cNvPr>
              <p:cNvGrpSpPr/>
              <p:nvPr/>
            </p:nvGrpSpPr>
            <p:grpSpPr>
              <a:xfrm>
                <a:off x="9689018" y="5259623"/>
                <a:ext cx="1395595" cy="1222107"/>
                <a:chOff x="3616411" y="4477002"/>
                <a:chExt cx="1395595" cy="1222107"/>
              </a:xfrm>
            </p:grpSpPr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19BCAFCA-BEBB-A1FB-33D5-C5A6ED86D5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16411" y="4917989"/>
                  <a:ext cx="182880" cy="18288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4553D4C7-9C5B-4F92-6F29-5D531F4AF1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7917" y="4477002"/>
                  <a:ext cx="182880" cy="182880"/>
                </a:xfrm>
                <a:prstGeom prst="ellipse">
                  <a:avLst/>
                </a:prstGeom>
                <a:solidFill>
                  <a:srgbClr val="0066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61B7F38C-CAB4-1033-0671-53DE8DD931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29126" y="4477002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59F00FD0-1DFB-636B-D21A-A505666C00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862" y="5489447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6F69886B-5224-2C77-C510-E26C2ABAEF2A}"/>
                    </a:ext>
                  </a:extLst>
                </p:cNvPr>
                <p:cNvCxnSpPr>
                  <a:stCxn id="267" idx="6"/>
                </p:cNvCxnSpPr>
                <p:nvPr/>
              </p:nvCxnSpPr>
              <p:spPr>
                <a:xfrm>
                  <a:off x="4340797" y="4568442"/>
                  <a:ext cx="48832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D3837F0A-52B4-4B35-BFED-16BC2ABE75D4}"/>
                    </a:ext>
                  </a:extLst>
                </p:cNvPr>
                <p:cNvCxnSpPr>
                  <a:stCxn id="267" idx="3"/>
                  <a:endCxn id="266" idx="7"/>
                </p:cNvCxnSpPr>
                <p:nvPr/>
              </p:nvCxnSpPr>
              <p:spPr>
                <a:xfrm flipH="1">
                  <a:off x="3772509" y="4633100"/>
                  <a:ext cx="412190" cy="31167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2FFAE5D-1197-1E2C-2999-A35DC60B4E37}"/>
                    </a:ext>
                  </a:extLst>
                </p:cNvPr>
                <p:cNvCxnSpPr>
                  <a:stCxn id="266" idx="5"/>
                  <a:endCxn id="269" idx="1"/>
                </p:cNvCxnSpPr>
                <p:nvPr/>
              </p:nvCxnSpPr>
              <p:spPr>
                <a:xfrm>
                  <a:off x="3772509" y="5074087"/>
                  <a:ext cx="266135" cy="44214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83EA7E7A-9A13-3A04-90F6-4B08C89B81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94422" y="5516229"/>
                  <a:ext cx="182880" cy="182880"/>
                </a:xfrm>
                <a:prstGeom prst="ellipse">
                  <a:avLst/>
                </a:prstGeom>
                <a:solidFill>
                  <a:srgbClr val="0066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1E337FB3-832D-AC42-08F1-7FB68F9BA545}"/>
                    </a:ext>
                  </a:extLst>
                </p:cNvPr>
                <p:cNvCxnSpPr>
                  <a:stCxn id="269" idx="6"/>
                  <a:endCxn id="273" idx="2"/>
                </p:cNvCxnSpPr>
                <p:nvPr/>
              </p:nvCxnSpPr>
              <p:spPr>
                <a:xfrm>
                  <a:off x="4194742" y="5580887"/>
                  <a:ext cx="599680" cy="2678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E1E55AAB-1D3E-E547-E7A5-7EF7FCE016A0}"/>
                    </a:ext>
                  </a:extLst>
                </p:cNvPr>
                <p:cNvCxnSpPr>
                  <a:stCxn id="273" idx="0"/>
                  <a:endCxn id="268" idx="4"/>
                </p:cNvCxnSpPr>
                <p:nvPr/>
              </p:nvCxnSpPr>
              <p:spPr>
                <a:xfrm flipV="1">
                  <a:off x="4885862" y="4659882"/>
                  <a:ext cx="34704" cy="85634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209D40F-EE75-4BB3-09C1-FA164C4C9403}"/>
                  </a:ext>
                </a:extLst>
              </p:cNvPr>
              <p:cNvCxnSpPr>
                <a:cxnSpLocks/>
                <a:stCxn id="273" idx="1"/>
                <a:endCxn id="266" idx="6"/>
              </p:cNvCxnSpPr>
              <p:nvPr/>
            </p:nvCxnSpPr>
            <p:spPr>
              <a:xfrm flipH="1" flipV="1">
                <a:off x="9871898" y="5792050"/>
                <a:ext cx="1021913" cy="5335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A8372F2-F62A-7C11-55DA-D93ACFA3E36B}"/>
                </a:ext>
              </a:extLst>
            </p:cNvPr>
            <p:cNvCxnSpPr>
              <a:cxnSpLocks/>
              <a:stCxn id="268" idx="3"/>
              <a:endCxn id="266" idx="6"/>
            </p:cNvCxnSpPr>
            <p:nvPr/>
          </p:nvCxnSpPr>
          <p:spPr>
            <a:xfrm flipH="1">
              <a:off x="6832827" y="5152300"/>
              <a:ext cx="1056617" cy="37632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2757E43-7DDC-FAF4-51F9-1420ED37599D}"/>
                </a:ext>
              </a:extLst>
            </p:cNvPr>
            <p:cNvCxnSpPr>
              <a:cxnSpLocks/>
              <a:stCxn id="273" idx="1"/>
              <a:endCxn id="267" idx="5"/>
            </p:cNvCxnSpPr>
            <p:nvPr/>
          </p:nvCxnSpPr>
          <p:spPr>
            <a:xfrm flipH="1" flipV="1">
              <a:off x="7347551" y="5152300"/>
              <a:ext cx="507189" cy="90991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9053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844276" y="6069824"/>
            <a:ext cx="1829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Base Triangle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5187176" y="4772192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5663426" y="4360911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6298426" y="562456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4785540" y="550409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62510" name="Oval 49"/>
          <p:cNvSpPr>
            <a:spLocks noChangeArrowheads="1"/>
          </p:cNvSpPr>
          <p:nvPr/>
        </p:nvSpPr>
        <p:spPr bwMode="auto">
          <a:xfrm>
            <a:off x="5682476" y="4715569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/>
          <p:cNvSpPr>
            <a:spLocks noChangeArrowheads="1"/>
          </p:cNvSpPr>
          <p:nvPr/>
        </p:nvSpPr>
        <p:spPr bwMode="auto">
          <a:xfrm>
            <a:off x="5127573" y="5604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/>
          <p:cNvSpPr>
            <a:spLocks noChangeArrowheads="1"/>
          </p:cNvSpPr>
          <p:nvPr/>
        </p:nvSpPr>
        <p:spPr bwMode="auto">
          <a:xfrm>
            <a:off x="6203176" y="557852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5875" y="1627522"/>
                <a:ext cx="9463247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Start with a base triangle with vertices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400" dirty="0"/>
                  <a:t>, 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400" dirty="0"/>
                  <a:t>.    							     We can assume that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</a:rPr>
                  <a:t>, 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400" dirty="0"/>
                  <a:t> are the three colors used.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Intuition: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400" dirty="0"/>
                  <a:t> will stand for </a:t>
                </a:r>
                <a:r>
                  <a:rPr lang="en-US" sz="2400" i="1" dirty="0"/>
                  <a:t>true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false</a:t>
                </a:r>
                <a:r>
                  <a:rPr lang="en-US" sz="2400" dirty="0"/>
                  <a:t>;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400" dirty="0"/>
                  <a:t> will stand for </a:t>
                </a:r>
                <a:r>
                  <a:rPr lang="en-US" sz="2400" i="1" dirty="0"/>
                  <a:t>other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To represent the properties of the 3CNF formula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/>
                  <a:t>we will need both a Boolean variable part and a clause part.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75" y="1627522"/>
                <a:ext cx="9463247" cy="2354491"/>
              </a:xfrm>
              <a:prstGeom prst="rect">
                <a:avLst/>
              </a:prstGeom>
              <a:blipFill>
                <a:blip r:embed="rId4"/>
                <a:stretch>
                  <a:fillRect l="-1031" t="-2073" b="-20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D60D573-5AAA-41ED-9D26-B98C188E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844276" y="6109558"/>
            <a:ext cx="1829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Base Triangle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5187176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5663426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6298426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4785540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H="1">
            <a:off x="3434576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4785540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>
            <a:off x="2901176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4050203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62486" name="Line 21"/>
          <p:cNvSpPr>
            <a:spLocks noChangeShapeType="1"/>
          </p:cNvSpPr>
          <p:nvPr/>
        </p:nvSpPr>
        <p:spPr bwMode="auto">
          <a:xfrm flipV="1">
            <a:off x="2901176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/>
          <p:cNvSpPr>
            <a:spLocks noChangeShapeType="1"/>
          </p:cNvSpPr>
          <p:nvPr/>
        </p:nvSpPr>
        <p:spPr bwMode="auto">
          <a:xfrm>
            <a:off x="2901176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/>
          <p:cNvSpPr>
            <a:spLocks noChangeShapeType="1"/>
          </p:cNvSpPr>
          <p:nvPr/>
        </p:nvSpPr>
        <p:spPr bwMode="auto">
          <a:xfrm>
            <a:off x="3434576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/>
          <p:cNvSpPr>
            <a:spLocks noChangeShapeType="1"/>
          </p:cNvSpPr>
          <p:nvPr/>
        </p:nvSpPr>
        <p:spPr bwMode="auto">
          <a:xfrm>
            <a:off x="3815576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/>
          <p:cNvSpPr>
            <a:spLocks noChangeShapeType="1"/>
          </p:cNvSpPr>
          <p:nvPr/>
        </p:nvSpPr>
        <p:spPr bwMode="auto">
          <a:xfrm>
            <a:off x="4785540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5415776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10" name="Oval 49"/>
          <p:cNvSpPr>
            <a:spLocks noChangeArrowheads="1"/>
          </p:cNvSpPr>
          <p:nvPr/>
        </p:nvSpPr>
        <p:spPr bwMode="auto">
          <a:xfrm>
            <a:off x="5682476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1" name="Oval 50"/>
          <p:cNvSpPr>
            <a:spLocks noChangeArrowheads="1"/>
          </p:cNvSpPr>
          <p:nvPr/>
        </p:nvSpPr>
        <p:spPr bwMode="auto">
          <a:xfrm>
            <a:off x="2853551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2" name="Oval 51"/>
          <p:cNvSpPr>
            <a:spLocks noChangeArrowheads="1"/>
          </p:cNvSpPr>
          <p:nvPr/>
        </p:nvSpPr>
        <p:spPr bwMode="auto">
          <a:xfrm>
            <a:off x="2844026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3" name="Oval 52"/>
          <p:cNvSpPr>
            <a:spLocks noChangeArrowheads="1"/>
          </p:cNvSpPr>
          <p:nvPr/>
        </p:nvSpPr>
        <p:spPr bwMode="auto">
          <a:xfrm>
            <a:off x="3396476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4" name="Oval 53"/>
          <p:cNvSpPr>
            <a:spLocks noChangeArrowheads="1"/>
          </p:cNvSpPr>
          <p:nvPr/>
        </p:nvSpPr>
        <p:spPr bwMode="auto">
          <a:xfrm>
            <a:off x="3777476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5" name="Oval 54"/>
          <p:cNvSpPr>
            <a:spLocks noChangeArrowheads="1"/>
          </p:cNvSpPr>
          <p:nvPr/>
        </p:nvSpPr>
        <p:spPr bwMode="auto">
          <a:xfrm>
            <a:off x="4749026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6" name="Oval 55"/>
          <p:cNvSpPr>
            <a:spLocks noChangeArrowheads="1"/>
          </p:cNvSpPr>
          <p:nvPr/>
        </p:nvSpPr>
        <p:spPr bwMode="auto">
          <a:xfrm>
            <a:off x="5387201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/>
          <p:cNvSpPr>
            <a:spLocks noChangeArrowheads="1"/>
          </p:cNvSpPr>
          <p:nvPr/>
        </p:nvSpPr>
        <p:spPr bwMode="auto">
          <a:xfrm>
            <a:off x="5127573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/>
          <p:cNvSpPr>
            <a:spLocks noChangeArrowheads="1"/>
          </p:cNvSpPr>
          <p:nvPr/>
        </p:nvSpPr>
        <p:spPr bwMode="auto">
          <a:xfrm>
            <a:off x="6238274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41906" y="4149820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06" y="4149820"/>
                <a:ext cx="578941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274060" y="2522931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60" y="2522931"/>
                <a:ext cx="57894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43837" y="1660645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37" y="1660645"/>
                <a:ext cx="5901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114851" y="4912584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51" y="4912584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622414" y="3042867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14" y="3042867"/>
                <a:ext cx="80817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179854" y="1786180"/>
                <a:ext cx="819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854" y="1786180"/>
                <a:ext cx="8193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794982" y="1527067"/>
            <a:ext cx="467814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b="1" dirty="0"/>
              <a:t>Boolean variable part: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For each Boolean variable add a triangle with two nodes labelled by literals as shown.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Since both nodes are joined to node </a:t>
            </a:r>
            <a:r>
              <a:rPr lang="en-US" sz="2400" b="1" dirty="0">
                <a:solidFill>
                  <a:srgbClr val="00B050"/>
                </a:solidFill>
              </a:rPr>
              <a:t>O</a:t>
            </a:r>
            <a:r>
              <a:rPr lang="en-US" sz="2400" dirty="0"/>
              <a:t> and to each other, they must have opposite colors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F</a:t>
            </a:r>
            <a:r>
              <a:rPr lang="en-US" sz="2400" dirty="0"/>
              <a:t> in any 3-coloring.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So, any 3-coloring corresponds to a unique truth assignment.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94DEAD78-0E88-48E2-9158-48CB1C1E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8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BA6AF-5AF2-F201-14FA-81E776DD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B61FEEF2-8A8C-93F5-08F2-8BDB2A91DBE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2" name="AutoShape 7">
            <a:extLst>
              <a:ext uri="{FF2B5EF4-FFF2-40B4-BE49-F238E27FC236}">
                <a16:creationId xmlns:a16="http://schemas.microsoft.com/office/drawing/2014/main" id="{89CDBE99-D45C-C26C-F8F6-E403BEE6A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>
            <a:extLst>
              <a:ext uri="{FF2B5EF4-FFF2-40B4-BE49-F238E27FC236}">
                <a16:creationId xmlns:a16="http://schemas.microsoft.com/office/drawing/2014/main" id="{047D238A-8B9E-27CC-FD54-1F24D52C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>
            <a:extLst>
              <a:ext uri="{FF2B5EF4-FFF2-40B4-BE49-F238E27FC236}">
                <a16:creationId xmlns:a16="http://schemas.microsoft.com/office/drawing/2014/main" id="{B255A5B1-CFC4-5E9B-DF66-5712102B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>
            <a:extLst>
              <a:ext uri="{FF2B5EF4-FFF2-40B4-BE49-F238E27FC236}">
                <a16:creationId xmlns:a16="http://schemas.microsoft.com/office/drawing/2014/main" id="{E6FF9142-ADD9-F3B0-84F2-85D5DDB3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62476" name="Line 11">
            <a:extLst>
              <a:ext uri="{FF2B5EF4-FFF2-40B4-BE49-F238E27FC236}">
                <a16:creationId xmlns:a16="http://schemas.microsoft.com/office/drawing/2014/main" id="{9DC61CF7-41DF-F71A-20F3-81E9B67A77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>
            <a:extLst>
              <a:ext uri="{FF2B5EF4-FFF2-40B4-BE49-F238E27FC236}">
                <a16:creationId xmlns:a16="http://schemas.microsoft.com/office/drawing/2014/main" id="{CE683707-A88B-3383-951F-25744CBEA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>
            <a:extLst>
              <a:ext uri="{FF2B5EF4-FFF2-40B4-BE49-F238E27FC236}">
                <a16:creationId xmlns:a16="http://schemas.microsoft.com/office/drawing/2014/main" id="{884EADDF-095C-C0FE-C755-A5E2BAEA8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>
            <a:extLst>
              <a:ext uri="{FF2B5EF4-FFF2-40B4-BE49-F238E27FC236}">
                <a16:creationId xmlns:a16="http://schemas.microsoft.com/office/drawing/2014/main" id="{82D18EB1-7EFD-67AE-723E-92B552E0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62486" name="Line 21">
            <a:extLst>
              <a:ext uri="{FF2B5EF4-FFF2-40B4-BE49-F238E27FC236}">
                <a16:creationId xmlns:a16="http://schemas.microsoft.com/office/drawing/2014/main" id="{CE7211E5-28F1-8CE8-4295-A3693284B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>
            <a:extLst>
              <a:ext uri="{FF2B5EF4-FFF2-40B4-BE49-F238E27FC236}">
                <a16:creationId xmlns:a16="http://schemas.microsoft.com/office/drawing/2014/main" id="{7FCD1A2B-5883-9238-D202-B4C82DE2E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>
            <a:extLst>
              <a:ext uri="{FF2B5EF4-FFF2-40B4-BE49-F238E27FC236}">
                <a16:creationId xmlns:a16="http://schemas.microsoft.com/office/drawing/2014/main" id="{75A8EB79-3D4E-C9E7-A6B5-B788455BE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>
            <a:extLst>
              <a:ext uri="{FF2B5EF4-FFF2-40B4-BE49-F238E27FC236}">
                <a16:creationId xmlns:a16="http://schemas.microsoft.com/office/drawing/2014/main" id="{1F792551-61B3-AF7A-A429-F1E235BEF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>
            <a:extLst>
              <a:ext uri="{FF2B5EF4-FFF2-40B4-BE49-F238E27FC236}">
                <a16:creationId xmlns:a16="http://schemas.microsoft.com/office/drawing/2014/main" id="{47EFD77A-DACD-9BD7-FF2A-127AC58B7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>
            <a:extLst>
              <a:ext uri="{FF2B5EF4-FFF2-40B4-BE49-F238E27FC236}">
                <a16:creationId xmlns:a16="http://schemas.microsoft.com/office/drawing/2014/main" id="{B5A517BA-664D-7AB7-6C60-9136485BE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7" name="Line 36">
            <a:extLst>
              <a:ext uri="{FF2B5EF4-FFF2-40B4-BE49-F238E27FC236}">
                <a16:creationId xmlns:a16="http://schemas.microsoft.com/office/drawing/2014/main" id="{E46C3A14-A7B5-5161-41EF-1D1E54EDF2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498" name="Line 37">
            <a:extLst>
              <a:ext uri="{FF2B5EF4-FFF2-40B4-BE49-F238E27FC236}">
                <a16:creationId xmlns:a16="http://schemas.microsoft.com/office/drawing/2014/main" id="{BFC2F3AB-0A41-4D79-B3B4-A399323BDB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9" name="Line 38">
            <a:extLst>
              <a:ext uri="{FF2B5EF4-FFF2-40B4-BE49-F238E27FC236}">
                <a16:creationId xmlns:a16="http://schemas.microsoft.com/office/drawing/2014/main" id="{B7709B83-3F6A-B699-312C-77A057962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0" name="Line 39">
            <a:extLst>
              <a:ext uri="{FF2B5EF4-FFF2-40B4-BE49-F238E27FC236}">
                <a16:creationId xmlns:a16="http://schemas.microsoft.com/office/drawing/2014/main" id="{3078394A-B053-C102-4AC3-D7BE7A3413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1" name="Line 40">
            <a:extLst>
              <a:ext uri="{FF2B5EF4-FFF2-40B4-BE49-F238E27FC236}">
                <a16:creationId xmlns:a16="http://schemas.microsoft.com/office/drawing/2014/main" id="{3B1562B9-EBA7-652B-93E0-A7C829214F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2" name="Line 41">
            <a:extLst>
              <a:ext uri="{FF2B5EF4-FFF2-40B4-BE49-F238E27FC236}">
                <a16:creationId xmlns:a16="http://schemas.microsoft.com/office/drawing/2014/main" id="{5BBE8299-549A-51DD-6724-0F19CBC72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5F02EE53-75B0-6E2A-5020-85158A5E0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5F02EE53-75B0-6E2A-5020-85158A5E0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4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04" name="Line 43">
            <a:extLst>
              <a:ext uri="{FF2B5EF4-FFF2-40B4-BE49-F238E27FC236}">
                <a16:creationId xmlns:a16="http://schemas.microsoft.com/office/drawing/2014/main" id="{5D2D1DC3-72CB-C472-9950-E772D5C37E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5" name="Line 44">
            <a:extLst>
              <a:ext uri="{FF2B5EF4-FFF2-40B4-BE49-F238E27FC236}">
                <a16:creationId xmlns:a16="http://schemas.microsoft.com/office/drawing/2014/main" id="{F6B676DA-B275-6D79-1812-03452D83B3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6" name="Line 45">
            <a:extLst>
              <a:ext uri="{FF2B5EF4-FFF2-40B4-BE49-F238E27FC236}">
                <a16:creationId xmlns:a16="http://schemas.microsoft.com/office/drawing/2014/main" id="{46086E92-303F-2ECF-97BE-B9DF16564C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7" name="Line 46">
            <a:extLst>
              <a:ext uri="{FF2B5EF4-FFF2-40B4-BE49-F238E27FC236}">
                <a16:creationId xmlns:a16="http://schemas.microsoft.com/office/drawing/2014/main" id="{43F11004-0034-4C01-12D8-52D797D877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8" name="Line 47">
            <a:extLst>
              <a:ext uri="{FF2B5EF4-FFF2-40B4-BE49-F238E27FC236}">
                <a16:creationId xmlns:a16="http://schemas.microsoft.com/office/drawing/2014/main" id="{96BC3357-24E7-FC0F-6498-5A5B80FB4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9" name="Line 48">
            <a:extLst>
              <a:ext uri="{FF2B5EF4-FFF2-40B4-BE49-F238E27FC236}">
                <a16:creationId xmlns:a16="http://schemas.microsoft.com/office/drawing/2014/main" id="{C89647F6-E1DC-4C30-18F4-B56C5278A6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10" name="Oval 49">
            <a:extLst>
              <a:ext uri="{FF2B5EF4-FFF2-40B4-BE49-F238E27FC236}">
                <a16:creationId xmlns:a16="http://schemas.microsoft.com/office/drawing/2014/main" id="{23CA0251-312A-ADC2-55EB-359AB99C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1" name="Oval 50">
            <a:extLst>
              <a:ext uri="{FF2B5EF4-FFF2-40B4-BE49-F238E27FC236}">
                <a16:creationId xmlns:a16="http://schemas.microsoft.com/office/drawing/2014/main" id="{3B3A548C-16F2-7E02-6667-7022C0A60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2" name="Oval 51">
            <a:extLst>
              <a:ext uri="{FF2B5EF4-FFF2-40B4-BE49-F238E27FC236}">
                <a16:creationId xmlns:a16="http://schemas.microsoft.com/office/drawing/2014/main" id="{E3FE3B40-D61D-21CB-1652-DA34942D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3" name="Oval 52">
            <a:extLst>
              <a:ext uri="{FF2B5EF4-FFF2-40B4-BE49-F238E27FC236}">
                <a16:creationId xmlns:a16="http://schemas.microsoft.com/office/drawing/2014/main" id="{C3BCC161-7B33-2A0C-8D90-FCC2266E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4" name="Oval 53">
            <a:extLst>
              <a:ext uri="{FF2B5EF4-FFF2-40B4-BE49-F238E27FC236}">
                <a16:creationId xmlns:a16="http://schemas.microsoft.com/office/drawing/2014/main" id="{F0FF23DD-9B42-0ABF-A55A-F2E28746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5" name="Oval 54">
            <a:extLst>
              <a:ext uri="{FF2B5EF4-FFF2-40B4-BE49-F238E27FC236}">
                <a16:creationId xmlns:a16="http://schemas.microsoft.com/office/drawing/2014/main" id="{7D2209AB-4042-DC55-38E6-9FEF5BD9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6" name="Oval 55">
            <a:extLst>
              <a:ext uri="{FF2B5EF4-FFF2-40B4-BE49-F238E27FC236}">
                <a16:creationId xmlns:a16="http://schemas.microsoft.com/office/drawing/2014/main" id="{6A010C0C-B872-3F02-C002-B80867D6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>
            <a:extLst>
              <a:ext uri="{FF2B5EF4-FFF2-40B4-BE49-F238E27FC236}">
                <a16:creationId xmlns:a16="http://schemas.microsoft.com/office/drawing/2014/main" id="{606A00D9-8A4B-C695-D9C9-6A98C8D1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>
            <a:extLst>
              <a:ext uri="{FF2B5EF4-FFF2-40B4-BE49-F238E27FC236}">
                <a16:creationId xmlns:a16="http://schemas.microsoft.com/office/drawing/2014/main" id="{62E8BD29-FDEC-94F7-8421-161B61D2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0" name="Oval 59">
            <a:extLst>
              <a:ext uri="{FF2B5EF4-FFF2-40B4-BE49-F238E27FC236}">
                <a16:creationId xmlns:a16="http://schemas.microsoft.com/office/drawing/2014/main" id="{0D820A25-CDFB-06E9-DB65-881864E9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3" name="Oval 62">
            <a:extLst>
              <a:ext uri="{FF2B5EF4-FFF2-40B4-BE49-F238E27FC236}">
                <a16:creationId xmlns:a16="http://schemas.microsoft.com/office/drawing/2014/main" id="{68E4FB07-D35F-6255-8F70-F86166B0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4" name="Oval 63">
            <a:extLst>
              <a:ext uri="{FF2B5EF4-FFF2-40B4-BE49-F238E27FC236}">
                <a16:creationId xmlns:a16="http://schemas.microsoft.com/office/drawing/2014/main" id="{B1039888-322E-3837-1EEC-503F39FE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5" name="Oval 64">
            <a:extLst>
              <a:ext uri="{FF2B5EF4-FFF2-40B4-BE49-F238E27FC236}">
                <a16:creationId xmlns:a16="http://schemas.microsoft.com/office/drawing/2014/main" id="{A97FC76F-53C8-DE34-1666-540E6F6FA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6" name="Oval 65">
            <a:extLst>
              <a:ext uri="{FF2B5EF4-FFF2-40B4-BE49-F238E27FC236}">
                <a16:creationId xmlns:a16="http://schemas.microsoft.com/office/drawing/2014/main" id="{D6429271-D5AC-5BD2-0ADC-D4613373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7" name="Oval 66">
            <a:extLst>
              <a:ext uri="{FF2B5EF4-FFF2-40B4-BE49-F238E27FC236}">
                <a16:creationId xmlns:a16="http://schemas.microsoft.com/office/drawing/2014/main" id="{74718730-6205-A2DF-B66C-A275B2A1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219935A-178E-D8B1-3EA6-915E48F7C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219935A-178E-D8B1-3EA6-915E48F7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5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121D2-A6BC-FD49-FD0D-9768BCB79FA7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121D2-A6BC-FD49-FD0D-9768BCB79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00EFE-63EB-8E45-C834-E1CC9B59D79D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00EFE-63EB-8E45-C834-E1CC9B59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73E7FB-55D5-CE2E-915C-6FEA78D4FB4F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73E7FB-55D5-CE2E-915C-6FEA78D4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427272-632C-086A-3F30-74D96AFE1B11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427272-632C-086A-3F30-74D96AFE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A962606-946E-8CCC-8B92-B0717F9449B0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A962606-946E-8CCC-8B92-B0717F94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9B486E0-0B82-50E4-73C6-D52862429237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9B486E0-0B82-50E4-73C6-D52862429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A6544E-838A-7E0F-CB83-A5849B9326FE}"/>
                  </a:ext>
                </a:extLst>
              </p:cNvPr>
              <p:cNvSpPr txBox="1"/>
              <p:nvPr/>
            </p:nvSpPr>
            <p:spPr>
              <a:xfrm>
                <a:off x="227666" y="1496158"/>
                <a:ext cx="3376457" cy="51706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Idea: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Create a “middle” node per literal for each clause, we will consider a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middle node to satisfy a clause.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In the graph: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 each clause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add 3 “middle” nodes. Then: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Join each middle node to it opposite literal node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Join each middle node to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Now each middle node must be either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, and any connect to something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must be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A6544E-838A-7E0F-CB83-A5849B93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66" y="1496158"/>
                <a:ext cx="3376457" cy="5170646"/>
              </a:xfrm>
              <a:prstGeom prst="rect">
                <a:avLst/>
              </a:prstGeom>
              <a:blipFill>
                <a:blip r:embed="rId12"/>
                <a:stretch>
                  <a:fillRect l="-1431" t="-351" b="-70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EC706E2D-470C-DF25-7D06-0A9BBA76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3EC29-A8DC-13A9-667F-D6571B7DB35A}"/>
                  </a:ext>
                </a:extLst>
              </p:cNvPr>
              <p:cNvSpPr txBox="1"/>
              <p:nvPr/>
            </p:nvSpPr>
            <p:spPr>
              <a:xfrm>
                <a:off x="8374989" y="1835407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3EC29-A8DC-13A9-667F-D6571B7D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89" y="1835407"/>
                <a:ext cx="59016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0E5A7D-4F4E-6F1D-D7D3-EC55BA98D418}"/>
                  </a:ext>
                </a:extLst>
              </p:cNvPr>
              <p:cNvSpPr txBox="1"/>
              <p:nvPr/>
            </p:nvSpPr>
            <p:spPr>
              <a:xfrm>
                <a:off x="9048017" y="2311831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0E5A7D-4F4E-6F1D-D7D3-EC55BA98D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017" y="2311831"/>
                <a:ext cx="578940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485798-D4B5-5677-2D27-8D6E33BEF351}"/>
                  </a:ext>
                </a:extLst>
              </p:cNvPr>
              <p:cNvSpPr txBox="1"/>
              <p:nvPr/>
            </p:nvSpPr>
            <p:spPr>
              <a:xfrm>
                <a:off x="9435349" y="2728216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485798-D4B5-5677-2D27-8D6E33BEF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49" y="2728216"/>
                <a:ext cx="808170" cy="461665"/>
              </a:xfrm>
              <a:prstGeom prst="rect">
                <a:avLst/>
              </a:prstGeom>
              <a:blipFill>
                <a:blip r:embed="rId1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74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568B-6397-DC3D-A3B4-FF79CBED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2364E395-A273-78AD-B51C-CF1AA9926392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76" name="AutoShape 32">
              <a:extLst>
                <a:ext uri="{FF2B5EF4-FFF2-40B4-BE49-F238E27FC236}">
                  <a16:creationId xmlns:a16="http://schemas.microsoft.com/office/drawing/2014/main" id="{39170D33-6387-A88A-DDA8-0F55970D7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7" name="Line 33">
              <a:extLst>
                <a:ext uri="{FF2B5EF4-FFF2-40B4-BE49-F238E27FC236}">
                  <a16:creationId xmlns:a16="http://schemas.microsoft.com/office/drawing/2014/main" id="{6CF3842E-7FB1-F992-7865-F8ACA9CF4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34">
              <a:extLst>
                <a:ext uri="{FF2B5EF4-FFF2-40B4-BE49-F238E27FC236}">
                  <a16:creationId xmlns:a16="http://schemas.microsoft.com/office/drawing/2014/main" id="{6EC93570-12CB-6B07-B62C-C4DEAF615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35">
              <a:extLst>
                <a:ext uri="{FF2B5EF4-FFF2-40B4-BE49-F238E27FC236}">
                  <a16:creationId xmlns:a16="http://schemas.microsoft.com/office/drawing/2014/main" id="{0CC5D741-C547-3E61-511C-AACAD2809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BD81B3B9-0982-0C70-4BF9-B17DE1614F47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2" name="AutoShape 7">
            <a:extLst>
              <a:ext uri="{FF2B5EF4-FFF2-40B4-BE49-F238E27FC236}">
                <a16:creationId xmlns:a16="http://schemas.microsoft.com/office/drawing/2014/main" id="{47123386-1D2D-52F9-3DB7-ADE479BF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473" name="Text Box 8">
            <a:extLst>
              <a:ext uri="{FF2B5EF4-FFF2-40B4-BE49-F238E27FC236}">
                <a16:creationId xmlns:a16="http://schemas.microsoft.com/office/drawing/2014/main" id="{24B2D40D-362C-D20F-D857-718C6760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2474" name="Text Box 9">
            <a:extLst>
              <a:ext uri="{FF2B5EF4-FFF2-40B4-BE49-F238E27FC236}">
                <a16:creationId xmlns:a16="http://schemas.microsoft.com/office/drawing/2014/main" id="{2C8413C6-099E-3063-4750-6F551479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2475" name="Text Box 10">
            <a:extLst>
              <a:ext uri="{FF2B5EF4-FFF2-40B4-BE49-F238E27FC236}">
                <a16:creationId xmlns:a16="http://schemas.microsoft.com/office/drawing/2014/main" id="{FA880F09-C4BD-CAD0-DF1E-B2CEBCB47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62476" name="Line 11">
            <a:extLst>
              <a:ext uri="{FF2B5EF4-FFF2-40B4-BE49-F238E27FC236}">
                <a16:creationId xmlns:a16="http://schemas.microsoft.com/office/drawing/2014/main" id="{EA2C4501-21ED-7CF5-0CB9-0066CDC096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>
            <a:extLst>
              <a:ext uri="{FF2B5EF4-FFF2-40B4-BE49-F238E27FC236}">
                <a16:creationId xmlns:a16="http://schemas.microsoft.com/office/drawing/2014/main" id="{58D64B78-C4BD-663E-9447-36C7EBAC11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>
            <a:extLst>
              <a:ext uri="{FF2B5EF4-FFF2-40B4-BE49-F238E27FC236}">
                <a16:creationId xmlns:a16="http://schemas.microsoft.com/office/drawing/2014/main" id="{2BF1C419-C422-2C20-F2B6-DCF4BDABC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>
            <a:extLst>
              <a:ext uri="{FF2B5EF4-FFF2-40B4-BE49-F238E27FC236}">
                <a16:creationId xmlns:a16="http://schemas.microsoft.com/office/drawing/2014/main" id="{6FF1BAB2-5686-99D5-3405-4D5FD211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62486" name="Line 21">
            <a:extLst>
              <a:ext uri="{FF2B5EF4-FFF2-40B4-BE49-F238E27FC236}">
                <a16:creationId xmlns:a16="http://schemas.microsoft.com/office/drawing/2014/main" id="{99A32B3D-5777-4523-2FDC-BCC369860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>
            <a:extLst>
              <a:ext uri="{FF2B5EF4-FFF2-40B4-BE49-F238E27FC236}">
                <a16:creationId xmlns:a16="http://schemas.microsoft.com/office/drawing/2014/main" id="{6AF0A49F-E461-E120-CC24-5A8623FF9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>
            <a:extLst>
              <a:ext uri="{FF2B5EF4-FFF2-40B4-BE49-F238E27FC236}">
                <a16:creationId xmlns:a16="http://schemas.microsoft.com/office/drawing/2014/main" id="{985802B9-ABD4-48BF-6E3C-B23C0CE95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>
            <a:extLst>
              <a:ext uri="{FF2B5EF4-FFF2-40B4-BE49-F238E27FC236}">
                <a16:creationId xmlns:a16="http://schemas.microsoft.com/office/drawing/2014/main" id="{E0DE49AB-E65B-28B3-D6E8-DA04A13B8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>
            <a:extLst>
              <a:ext uri="{FF2B5EF4-FFF2-40B4-BE49-F238E27FC236}">
                <a16:creationId xmlns:a16="http://schemas.microsoft.com/office/drawing/2014/main" id="{6C0B66CA-C56F-4AAC-0A92-8073510C3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>
            <a:extLst>
              <a:ext uri="{FF2B5EF4-FFF2-40B4-BE49-F238E27FC236}">
                <a16:creationId xmlns:a16="http://schemas.microsoft.com/office/drawing/2014/main" id="{D2E3697B-C64F-7F1B-FF89-A445241FF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BDB37F-DDCC-6E05-D76E-DBCFA3E13FBB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62534" name="AutoShape 32">
              <a:extLst>
                <a:ext uri="{FF2B5EF4-FFF2-40B4-BE49-F238E27FC236}">
                  <a16:creationId xmlns:a16="http://schemas.microsoft.com/office/drawing/2014/main" id="{CDFF90FA-EF89-7E1D-7FA5-CD920A50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535" name="Line 33">
              <a:extLst>
                <a:ext uri="{FF2B5EF4-FFF2-40B4-BE49-F238E27FC236}">
                  <a16:creationId xmlns:a16="http://schemas.microsoft.com/office/drawing/2014/main" id="{C42040A2-3B2F-14F2-D313-CAB2FC4C3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6" name="Line 34">
              <a:extLst>
                <a:ext uri="{FF2B5EF4-FFF2-40B4-BE49-F238E27FC236}">
                  <a16:creationId xmlns:a16="http://schemas.microsoft.com/office/drawing/2014/main" id="{A17EB0E5-4B83-F9B3-C6A9-9D58F901A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7" name="Line 35">
              <a:extLst>
                <a:ext uri="{FF2B5EF4-FFF2-40B4-BE49-F238E27FC236}">
                  <a16:creationId xmlns:a16="http://schemas.microsoft.com/office/drawing/2014/main" id="{ACB4760B-2DA2-1EF7-8CBD-0405D9407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497" name="Line 36">
            <a:extLst>
              <a:ext uri="{FF2B5EF4-FFF2-40B4-BE49-F238E27FC236}">
                <a16:creationId xmlns:a16="http://schemas.microsoft.com/office/drawing/2014/main" id="{F71E880E-CB8D-1E45-25ED-4B2C12330F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498" name="Line 37">
            <a:extLst>
              <a:ext uri="{FF2B5EF4-FFF2-40B4-BE49-F238E27FC236}">
                <a16:creationId xmlns:a16="http://schemas.microsoft.com/office/drawing/2014/main" id="{792CD247-744D-EEB8-5DF9-0BE081B83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9" name="Line 38">
            <a:extLst>
              <a:ext uri="{FF2B5EF4-FFF2-40B4-BE49-F238E27FC236}">
                <a16:creationId xmlns:a16="http://schemas.microsoft.com/office/drawing/2014/main" id="{1A801FC3-E0CB-DB2D-4BB5-420D069D3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0" name="Line 39">
            <a:extLst>
              <a:ext uri="{FF2B5EF4-FFF2-40B4-BE49-F238E27FC236}">
                <a16:creationId xmlns:a16="http://schemas.microsoft.com/office/drawing/2014/main" id="{66FBEC48-4AFA-AEC0-8830-BAA12ABD50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1" name="Line 40">
            <a:extLst>
              <a:ext uri="{FF2B5EF4-FFF2-40B4-BE49-F238E27FC236}">
                <a16:creationId xmlns:a16="http://schemas.microsoft.com/office/drawing/2014/main" id="{930D90EC-97D9-DB9F-2C66-5149590D9B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2" name="Line 41">
            <a:extLst>
              <a:ext uri="{FF2B5EF4-FFF2-40B4-BE49-F238E27FC236}">
                <a16:creationId xmlns:a16="http://schemas.microsoft.com/office/drawing/2014/main" id="{6E64FA77-DA5E-C217-728C-E107B8D2B5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C5D2BC37-C6CB-A8F6-D616-67023067D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C5D2BC37-C6CB-A8F6-D616-67023067D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4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04" name="Line 43">
            <a:extLst>
              <a:ext uri="{FF2B5EF4-FFF2-40B4-BE49-F238E27FC236}">
                <a16:creationId xmlns:a16="http://schemas.microsoft.com/office/drawing/2014/main" id="{DD13698F-74DC-198B-1417-80FB9C882D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5" name="Line 44">
            <a:extLst>
              <a:ext uri="{FF2B5EF4-FFF2-40B4-BE49-F238E27FC236}">
                <a16:creationId xmlns:a16="http://schemas.microsoft.com/office/drawing/2014/main" id="{5A4D4FB1-40D6-2203-942B-B007CDB4C4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6" name="Line 45">
            <a:extLst>
              <a:ext uri="{FF2B5EF4-FFF2-40B4-BE49-F238E27FC236}">
                <a16:creationId xmlns:a16="http://schemas.microsoft.com/office/drawing/2014/main" id="{66847687-B456-1CAE-3E78-7BFC8DB3CB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7" name="Line 46">
            <a:extLst>
              <a:ext uri="{FF2B5EF4-FFF2-40B4-BE49-F238E27FC236}">
                <a16:creationId xmlns:a16="http://schemas.microsoft.com/office/drawing/2014/main" id="{25D1763F-D562-1F3C-A299-8B38A0BAB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08" name="Line 47">
            <a:extLst>
              <a:ext uri="{FF2B5EF4-FFF2-40B4-BE49-F238E27FC236}">
                <a16:creationId xmlns:a16="http://schemas.microsoft.com/office/drawing/2014/main" id="{B93C27CC-6F35-1B16-97CA-EB601C3F8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9" name="Line 48">
            <a:extLst>
              <a:ext uri="{FF2B5EF4-FFF2-40B4-BE49-F238E27FC236}">
                <a16:creationId xmlns:a16="http://schemas.microsoft.com/office/drawing/2014/main" id="{98F2965A-E423-257F-5B94-62C0693035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2510" name="Oval 49">
            <a:extLst>
              <a:ext uri="{FF2B5EF4-FFF2-40B4-BE49-F238E27FC236}">
                <a16:creationId xmlns:a16="http://schemas.microsoft.com/office/drawing/2014/main" id="{B50571FE-284C-A7D3-1A54-85F8D225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1" name="Oval 50">
            <a:extLst>
              <a:ext uri="{FF2B5EF4-FFF2-40B4-BE49-F238E27FC236}">
                <a16:creationId xmlns:a16="http://schemas.microsoft.com/office/drawing/2014/main" id="{F6441311-93A4-2B38-733A-B76E3D7B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2" name="Oval 51">
            <a:extLst>
              <a:ext uri="{FF2B5EF4-FFF2-40B4-BE49-F238E27FC236}">
                <a16:creationId xmlns:a16="http://schemas.microsoft.com/office/drawing/2014/main" id="{BE6D65AF-4A5F-7DCB-7206-D620774E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3" name="Oval 52">
            <a:extLst>
              <a:ext uri="{FF2B5EF4-FFF2-40B4-BE49-F238E27FC236}">
                <a16:creationId xmlns:a16="http://schemas.microsoft.com/office/drawing/2014/main" id="{9923AD05-060A-3893-9198-0585486F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4" name="Oval 53">
            <a:extLst>
              <a:ext uri="{FF2B5EF4-FFF2-40B4-BE49-F238E27FC236}">
                <a16:creationId xmlns:a16="http://schemas.microsoft.com/office/drawing/2014/main" id="{B20DC4CC-E2E8-F81C-A998-B7540FC00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5" name="Oval 54">
            <a:extLst>
              <a:ext uri="{FF2B5EF4-FFF2-40B4-BE49-F238E27FC236}">
                <a16:creationId xmlns:a16="http://schemas.microsoft.com/office/drawing/2014/main" id="{9E71520A-1FF4-D56D-80E3-0458B619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6" name="Oval 55">
            <a:extLst>
              <a:ext uri="{FF2B5EF4-FFF2-40B4-BE49-F238E27FC236}">
                <a16:creationId xmlns:a16="http://schemas.microsoft.com/office/drawing/2014/main" id="{8F07CC16-FC6E-54ED-269B-47763402E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7" name="Oval 56">
            <a:extLst>
              <a:ext uri="{FF2B5EF4-FFF2-40B4-BE49-F238E27FC236}">
                <a16:creationId xmlns:a16="http://schemas.microsoft.com/office/drawing/2014/main" id="{5214EE96-C3CD-50D0-7037-3F831E53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18" name="Oval 57">
            <a:extLst>
              <a:ext uri="{FF2B5EF4-FFF2-40B4-BE49-F238E27FC236}">
                <a16:creationId xmlns:a16="http://schemas.microsoft.com/office/drawing/2014/main" id="{B82B755F-DC4A-B6F0-FD88-21B2AE3C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0" name="Oval 59">
            <a:extLst>
              <a:ext uri="{FF2B5EF4-FFF2-40B4-BE49-F238E27FC236}">
                <a16:creationId xmlns:a16="http://schemas.microsoft.com/office/drawing/2014/main" id="{111B59A8-5483-8A5A-BF33-2EBB1CB4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1" name="Oval 60">
            <a:extLst>
              <a:ext uri="{FF2B5EF4-FFF2-40B4-BE49-F238E27FC236}">
                <a16:creationId xmlns:a16="http://schemas.microsoft.com/office/drawing/2014/main" id="{6B25964D-3250-7D5F-37A1-A2D5DF12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2" name="Oval 61">
            <a:extLst>
              <a:ext uri="{FF2B5EF4-FFF2-40B4-BE49-F238E27FC236}">
                <a16:creationId xmlns:a16="http://schemas.microsoft.com/office/drawing/2014/main" id="{78C9694B-1202-2715-330D-B1FD4E63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3" name="Oval 62">
            <a:extLst>
              <a:ext uri="{FF2B5EF4-FFF2-40B4-BE49-F238E27FC236}">
                <a16:creationId xmlns:a16="http://schemas.microsoft.com/office/drawing/2014/main" id="{7527B20F-BD5E-82D4-F6A8-E33F0CED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4" name="Oval 63">
            <a:extLst>
              <a:ext uri="{FF2B5EF4-FFF2-40B4-BE49-F238E27FC236}">
                <a16:creationId xmlns:a16="http://schemas.microsoft.com/office/drawing/2014/main" id="{F2B3F353-F413-696B-4FCA-36F7BE6D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5" name="Oval 64">
            <a:extLst>
              <a:ext uri="{FF2B5EF4-FFF2-40B4-BE49-F238E27FC236}">
                <a16:creationId xmlns:a16="http://schemas.microsoft.com/office/drawing/2014/main" id="{7D58B13D-733B-7525-9CC7-3DB73B61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6" name="Oval 65">
            <a:extLst>
              <a:ext uri="{FF2B5EF4-FFF2-40B4-BE49-F238E27FC236}">
                <a16:creationId xmlns:a16="http://schemas.microsoft.com/office/drawing/2014/main" id="{0F2CD3A7-9C7E-8326-4C89-FFA4A54F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7" name="Oval 66">
            <a:extLst>
              <a:ext uri="{FF2B5EF4-FFF2-40B4-BE49-F238E27FC236}">
                <a16:creationId xmlns:a16="http://schemas.microsoft.com/office/drawing/2014/main" id="{696B9D15-4404-0635-BD9D-8C8B19DD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8" name="Oval 67">
            <a:extLst>
              <a:ext uri="{FF2B5EF4-FFF2-40B4-BE49-F238E27FC236}">
                <a16:creationId xmlns:a16="http://schemas.microsoft.com/office/drawing/2014/main" id="{2D57245B-12C9-F4C9-C589-92411228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29" name="Oval 68">
            <a:extLst>
              <a:ext uri="{FF2B5EF4-FFF2-40B4-BE49-F238E27FC236}">
                <a16:creationId xmlns:a16="http://schemas.microsoft.com/office/drawing/2014/main" id="{C3BDD078-2DD1-ECEE-56F2-D2275541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2530" name="Oval 69">
            <a:extLst>
              <a:ext uri="{FF2B5EF4-FFF2-40B4-BE49-F238E27FC236}">
                <a16:creationId xmlns:a16="http://schemas.microsoft.com/office/drawing/2014/main" id="{B60F5210-751C-D3E8-95B3-155C4FCD7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19956E9-D5E5-CEDA-C599-59524C859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531" name="Rectangle 70">
                <a:extLst>
                  <a:ext uri="{FF2B5EF4-FFF2-40B4-BE49-F238E27FC236}">
                    <a16:creationId xmlns:a16="http://schemas.microsoft.com/office/drawing/2014/main" id="{B19956E9-D5E5-CEDA-C599-59524C85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5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19" name="Oval 58">
            <a:extLst>
              <a:ext uri="{FF2B5EF4-FFF2-40B4-BE49-F238E27FC236}">
                <a16:creationId xmlns:a16="http://schemas.microsoft.com/office/drawing/2014/main" id="{0B2D52AC-54DA-CA67-071A-29E5E3F3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30B002-7751-3CA3-18DE-B975B47F7742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30B002-7751-3CA3-18DE-B975B47F7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77BE351-CACA-CFA8-56B8-064D801098FA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77BE351-CACA-CFA8-56B8-064D80109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00812E-269F-E676-580A-29094B82E17F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00812E-269F-E676-580A-29094B82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00896C7-A865-4E90-886E-206D3FF84C30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00896C7-A865-4E90-886E-206D3FF84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739119-9931-060A-2E98-62B55EB5018A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739119-9931-060A-2E98-62B55EB50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3D89927-24D5-5DFB-FAD3-13061B2ED42C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3D89927-24D5-5DFB-FAD3-13061B2E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AA36254-21D3-F530-8573-31AEC60B6223}"/>
                  </a:ext>
                </a:extLst>
              </p:cNvPr>
              <p:cNvSpPr txBox="1"/>
              <p:nvPr/>
            </p:nvSpPr>
            <p:spPr>
              <a:xfrm>
                <a:off x="227666" y="1496158"/>
                <a:ext cx="3376457" cy="4939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Idea: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Force at least one middle node per clause to be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In the graph: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 each clause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add an outer triangle.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Join each middle node a vertex in the triangle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 middle node can be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 (all connect to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Not all middle nodes are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 (because something in the outer triangle must be)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So at least one is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AA36254-21D3-F530-8573-31AEC60B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66" y="1496158"/>
                <a:ext cx="3376457" cy="4939814"/>
              </a:xfrm>
              <a:prstGeom prst="rect">
                <a:avLst/>
              </a:prstGeom>
              <a:blipFill>
                <a:blip r:embed="rId12"/>
                <a:stretch>
                  <a:fillRect l="-1431" t="-368" r="-2862" b="-85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E3D0FAC1-5107-3AD2-A054-2DCB3ADE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52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BED9C-33E4-C5BB-02A3-8656C7FA8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4837331F-A492-11FE-C795-31C4A1CC8E7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sym typeface="Symbol" panose="05050102010706020507" pitchFamily="18" charset="2"/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3Color</a:t>
                </a:r>
              </a:p>
            </p:txBody>
          </p:sp>
        </mc:Choice>
        <mc:Fallback xmlns="">
          <p:sp>
            <p:nvSpPr>
              <p:cNvPr id="624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22876184-BCC0-749A-11BD-728D97C973BC}"/>
              </a:ext>
            </a:extLst>
          </p:cNvPr>
          <p:cNvSpPr txBox="1"/>
          <p:nvPr/>
        </p:nvSpPr>
        <p:spPr>
          <a:xfrm>
            <a:off x="308172" y="1420767"/>
            <a:ext cx="2822893" cy="15542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Key property: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 any 3-coloring: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outer nodes either </a:t>
            </a:r>
            <a:r>
              <a:rPr lang="en-US" sz="2000" b="1" dirty="0">
                <a:solidFill>
                  <a:srgbClr val="00B050"/>
                </a:solidFill>
              </a:rPr>
              <a:t>T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inner triangle must use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en-US" sz="2000" dirty="0"/>
              <a:t> 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13F1A316-6752-F504-A7E3-B6EEC516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35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91A644-FAD9-557A-3BF3-B785D0E8352F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5" name="AutoShape 32">
              <a:extLst>
                <a:ext uri="{FF2B5EF4-FFF2-40B4-BE49-F238E27FC236}">
                  <a16:creationId xmlns:a16="http://schemas.microsoft.com/office/drawing/2014/main" id="{E01A44D7-FD0D-04C4-6EC2-7E112ED1D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BEF3D08F-348F-D536-8C90-546D15193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4164E4B3-14AA-87EC-519D-3CC54AD02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14DB1FBC-D10E-6518-0E09-FCB95F3DE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D14A80F0-782D-0141-917A-5B236884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85B9D18-C51E-F76E-B913-2B1B778D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267ECB7-858F-116C-C2FD-9237C5BF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0CE67FC-F4B5-5F5D-DA26-4DEF3274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B7274D86-0BD2-7499-9D9F-05EBC78FFA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8E4A28DB-CDD7-DC45-60D9-D8017FD2E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17CC9594-6A6B-02C1-33EB-616BAB733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13BD2A6B-9154-E989-8718-3CCACA2B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9E4E0E82-745B-EA5B-66FC-DCAB472C10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AF9AF24B-37BB-CF1A-D819-C5778EAF3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CD516200-7994-8B31-EB6B-6272ABFF4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41A5D415-12CF-5BED-9BC1-39B0C8635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C2AADDF2-123C-25D2-9070-9F848DE81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7AF62C95-1BFB-9A23-970E-92B969457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614510-3F12-D09D-735C-3CCD06381618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A8BB2320-6D88-EA65-8D98-9097F03ED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72ADD93C-2CBB-225A-64D4-8C56E62B0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6211690E-30B2-0479-8174-A77C2BE05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A46BAD46-1096-408E-4148-FF88C314E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4ADE1AAD-CA15-8344-C337-4575BF0B96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FA20506B-0DD8-3A51-3F01-17FA30D48D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B7F5E335-82C0-9EAF-56B2-A33E7B17E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103692AC-9AF2-BE35-7512-582152DD0C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E1B0F1A0-F659-7487-4701-160A413F7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4706CAD2-9408-B698-905F-59F0AD120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299ADF2E-DBB9-836E-49EE-9DE5F80E4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299ADF2E-DBB9-836E-49EE-9DE5F80E4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4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3">
            <a:extLst>
              <a:ext uri="{FF2B5EF4-FFF2-40B4-BE49-F238E27FC236}">
                <a16:creationId xmlns:a16="http://schemas.microsoft.com/office/drawing/2014/main" id="{A348AEE3-BE2F-B032-DBFC-BF6FEED9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A206B7C5-6921-EC22-6CAC-728C06F3EA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C97D3741-D8DF-DA18-90B8-B8E53D717E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5E232932-DE08-1E52-0306-E78747346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1764BEC5-D2CA-50A9-8FF4-591323900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A0954DBD-1A16-D67D-E280-1BD2B6B13C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A9F39C0E-BD99-8CA4-C1C8-35F181E3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37574219-5F1E-0DC0-62F5-7DD2F0DD0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id="{F6ADFAD2-5844-2345-9894-E18D85122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E0644B82-F9B1-7FD1-749A-688B8E2F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53">
            <a:extLst>
              <a:ext uri="{FF2B5EF4-FFF2-40B4-BE49-F238E27FC236}">
                <a16:creationId xmlns:a16="http://schemas.microsoft.com/office/drawing/2014/main" id="{21CAED04-8292-718E-720D-28058B8B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54">
            <a:extLst>
              <a:ext uri="{FF2B5EF4-FFF2-40B4-BE49-F238E27FC236}">
                <a16:creationId xmlns:a16="http://schemas.microsoft.com/office/drawing/2014/main" id="{A454025D-6C2B-8752-E551-C19CE9F7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7BD8F06F-5E57-BB0E-CEF3-574C8ACB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56">
            <a:extLst>
              <a:ext uri="{FF2B5EF4-FFF2-40B4-BE49-F238E27FC236}">
                <a16:creationId xmlns:a16="http://schemas.microsoft.com/office/drawing/2014/main" id="{A464DB50-8139-3FC2-D689-E12AF08E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0319E79B-2EAB-F3BE-5E1F-7604916E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0" name="Oval 59">
            <a:extLst>
              <a:ext uri="{FF2B5EF4-FFF2-40B4-BE49-F238E27FC236}">
                <a16:creationId xmlns:a16="http://schemas.microsoft.com/office/drawing/2014/main" id="{C7D4B9AA-025C-2296-BA6D-AD7CB356F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" name="Oval 60">
            <a:extLst>
              <a:ext uri="{FF2B5EF4-FFF2-40B4-BE49-F238E27FC236}">
                <a16:creationId xmlns:a16="http://schemas.microsoft.com/office/drawing/2014/main" id="{39025711-446E-35E0-9E8D-EBDCE422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61">
            <a:extLst>
              <a:ext uri="{FF2B5EF4-FFF2-40B4-BE49-F238E27FC236}">
                <a16:creationId xmlns:a16="http://schemas.microsoft.com/office/drawing/2014/main" id="{CE9952D5-CC7E-CDD0-BC4A-9D991AFA4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3" name="Oval 62">
            <a:extLst>
              <a:ext uri="{FF2B5EF4-FFF2-40B4-BE49-F238E27FC236}">
                <a16:creationId xmlns:a16="http://schemas.microsoft.com/office/drawing/2014/main" id="{503D73EF-CAFA-F222-DB21-761E1F02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4" name="Oval 63">
            <a:extLst>
              <a:ext uri="{FF2B5EF4-FFF2-40B4-BE49-F238E27FC236}">
                <a16:creationId xmlns:a16="http://schemas.microsoft.com/office/drawing/2014/main" id="{56361362-A68F-16C9-1122-CF746A17F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" name="Oval 64">
            <a:extLst>
              <a:ext uri="{FF2B5EF4-FFF2-40B4-BE49-F238E27FC236}">
                <a16:creationId xmlns:a16="http://schemas.microsoft.com/office/drawing/2014/main" id="{FFD973EF-F765-9D44-D4A9-D3D234A6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6" name="Oval 65">
            <a:extLst>
              <a:ext uri="{FF2B5EF4-FFF2-40B4-BE49-F238E27FC236}">
                <a16:creationId xmlns:a16="http://schemas.microsoft.com/office/drawing/2014/main" id="{F11CC568-224B-65FE-C247-1BA91EA4E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" name="Oval 66">
            <a:extLst>
              <a:ext uri="{FF2B5EF4-FFF2-40B4-BE49-F238E27FC236}">
                <a16:creationId xmlns:a16="http://schemas.microsoft.com/office/drawing/2014/main" id="{7C891B74-1840-13A3-225B-ED61CF04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8" name="Oval 67">
            <a:extLst>
              <a:ext uri="{FF2B5EF4-FFF2-40B4-BE49-F238E27FC236}">
                <a16:creationId xmlns:a16="http://schemas.microsoft.com/office/drawing/2014/main" id="{46DEDCF4-4245-DF9E-9196-576BA51A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2796F739-BCD2-BB27-27C1-8F627E32C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0" name="Oval 69">
            <a:extLst>
              <a:ext uri="{FF2B5EF4-FFF2-40B4-BE49-F238E27FC236}">
                <a16:creationId xmlns:a16="http://schemas.microsoft.com/office/drawing/2014/main" id="{25FDD318-8E6E-0E21-462D-DB69F082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717094E4-FB97-01A7-6F7E-E64FB4B9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C294A3-39DD-2853-5874-CC1EB00487CB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C294A3-39DD-2853-5874-CC1EB0048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788E7D-E2AF-AC53-B1C9-6A143E7A3348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788E7D-E2AF-AC53-B1C9-6A143E7A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21A103-CFF0-DE02-E94E-C420C53E8608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21A103-CFF0-DE02-E94E-C420C53E8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4F7371-C559-90AA-9FAF-6CBB2C919263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4F7371-C559-90AA-9FAF-6CBB2C91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20B030E-AAD2-41AA-AD9C-32CF34AB37F8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20B030E-AAD2-41AA-AD9C-32CF34AB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DFC027-0E1F-65EC-B5F1-7A4A5E8D386A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DFC027-0E1F-65EC-B5F1-7A4A5E8D3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70">
                <a:extLst>
                  <a:ext uri="{FF2B5EF4-FFF2-40B4-BE49-F238E27FC236}">
                    <a16:creationId xmlns:a16="http://schemas.microsoft.com/office/drawing/2014/main" id="{21132EF8-D5B7-6FAF-B74B-069D4874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9" name="Rectangle 70">
                <a:extLst>
                  <a:ext uri="{FF2B5EF4-FFF2-40B4-BE49-F238E27FC236}">
                    <a16:creationId xmlns:a16="http://schemas.microsoft.com/office/drawing/2014/main" id="{21132EF8-D5B7-6FAF-B74B-069D4874A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11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621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12BE-9C2B-4C5E-475D-6BC822FFB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A735CA-F357-F5C3-2B4D-C8BAC4A4E012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6F5D-569E-1FD9-06D1-19CEB545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Showing 3Color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EE71-FD40-68AC-AE54-FB5D6A70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67048-1867-94A4-BAE3-CAB179EF086C}"/>
              </a:ext>
            </a:extLst>
          </p:cNvPr>
          <p:cNvSpPr txBox="1"/>
          <p:nvPr/>
        </p:nvSpPr>
        <p:spPr>
          <a:xfrm>
            <a:off x="1615701" y="140386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D2F63-31F2-B89F-E613-ED87830391A7}"/>
              </a:ext>
            </a:extLst>
          </p:cNvPr>
          <p:cNvSpPr txBox="1"/>
          <p:nvPr/>
        </p:nvSpPr>
        <p:spPr>
          <a:xfrm>
            <a:off x="7696200" y="13716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3Color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3E2EC-983F-5137-4F99-0D20F484A480}"/>
              </a:ext>
            </a:extLst>
          </p:cNvPr>
          <p:cNvSpPr txBox="1"/>
          <p:nvPr/>
        </p:nvSpPr>
        <p:spPr>
          <a:xfrm>
            <a:off x="8387614" y="4578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3Color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D721F0-DF14-0E7B-ACCE-22514D3BFD39}"/>
              </a:ext>
            </a:extLst>
          </p:cNvPr>
          <p:cNvSpPr txBox="1"/>
          <p:nvPr/>
        </p:nvSpPr>
        <p:spPr>
          <a:xfrm>
            <a:off x="1754099" y="4603605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for the instance of 3Sat</a:t>
            </a:r>
            <a:endParaRPr lang="en-US" b="1" dirty="0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BCB74E56-D248-46AE-E0B6-90F75B49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5AD2D657-05BF-39B7-933B-B486EBF26A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54B18FFB-2C76-88D4-1D8B-73D6237F876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5165969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5D136B-7064-20C4-65A9-22DD6D65F98D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C997537-E95E-6AB4-93AA-5C2D6A1EED77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F5C817-2108-E8B3-63B4-5DBB3DDBE362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F80D26C-F418-CF4E-FB36-013C333B87CF}"/>
              </a:ext>
            </a:extLst>
          </p:cNvPr>
          <p:cNvSpPr txBox="1"/>
          <p:nvPr/>
        </p:nvSpPr>
        <p:spPr>
          <a:xfrm>
            <a:off x="4474144" y="2370266"/>
            <a:ext cx="3285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“base triangle” and one node per variable and negation. Connect each variable node to the “false color” node. Per clause, create a triangle and one middle node per literal. Connect each middle to the triangle, false, and the opposite 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4EE36-FD1B-683D-D0DD-AAA7CCCC1C88}"/>
              </a:ext>
            </a:extLst>
          </p:cNvPr>
          <p:cNvSpPr txBox="1"/>
          <p:nvPr/>
        </p:nvSpPr>
        <p:spPr>
          <a:xfrm>
            <a:off x="9563665" y="3447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3Color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2CDD8-C8FD-E81A-CEBA-E84387E08E60}"/>
              </a:ext>
            </a:extLst>
          </p:cNvPr>
          <p:cNvSpPr txBox="1"/>
          <p:nvPr/>
        </p:nvSpPr>
        <p:spPr>
          <a:xfrm>
            <a:off x="5376556" y="5014712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0FCCC-73BB-59AE-F393-3741BA7F2156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32928-BC6B-D4EA-2CB0-560CFAA30BB9}"/>
                  </a:ext>
                </a:extLst>
              </p:cNvPr>
              <p:cNvSpPr txBox="1"/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32928-BC6B-D4EA-2CB0-560CFAA30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" y="1875454"/>
                <a:ext cx="275078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1A03E84-B38A-56FA-9C6F-6E34F7375925}"/>
              </a:ext>
            </a:extLst>
          </p:cNvPr>
          <p:cNvGrpSpPr/>
          <p:nvPr/>
        </p:nvGrpSpPr>
        <p:grpSpPr>
          <a:xfrm>
            <a:off x="8219007" y="1185443"/>
            <a:ext cx="3134793" cy="1937815"/>
            <a:chOff x="4267309" y="1243787"/>
            <a:chExt cx="7267575" cy="44925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1832E3-5919-D891-222F-BCC8E60A9FF7}"/>
                </a:ext>
              </a:extLst>
            </p:cNvPr>
            <p:cNvGrpSpPr/>
            <p:nvPr/>
          </p:nvGrpSpPr>
          <p:grpSpPr>
            <a:xfrm rot="21250956">
              <a:off x="8836270" y="1285233"/>
              <a:ext cx="1688725" cy="1944359"/>
              <a:chOff x="10225388" y="1038226"/>
              <a:chExt cx="1688725" cy="1944359"/>
            </a:xfrm>
          </p:grpSpPr>
          <p:sp>
            <p:nvSpPr>
              <p:cNvPr id="10" name="AutoShape 32">
                <a:extLst>
                  <a:ext uri="{FF2B5EF4-FFF2-40B4-BE49-F238E27FC236}">
                    <a16:creationId xmlns:a16="http://schemas.microsoft.com/office/drawing/2014/main" id="{C842F6DF-1573-A3EC-E7AE-9EA4B07AD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9713" y="1047422"/>
                <a:ext cx="914400" cy="1052513"/>
              </a:xfrm>
              <a:prstGeom prst="rtTriangl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Line 33">
                <a:extLst>
                  <a:ext uri="{FF2B5EF4-FFF2-40B4-BE49-F238E27FC236}">
                    <a16:creationId xmlns:a16="http://schemas.microsoft.com/office/drawing/2014/main" id="{A2ED679F-5DDE-9644-3FA8-785545990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25388" y="1038226"/>
                <a:ext cx="762000" cy="914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34">
                <a:extLst>
                  <a:ext uri="{FF2B5EF4-FFF2-40B4-BE49-F238E27FC236}">
                    <a16:creationId xmlns:a16="http://schemas.microsoft.com/office/drawing/2014/main" id="{25144452-518F-7850-01DD-32235EC15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05807" y="2091579"/>
                <a:ext cx="304800" cy="4429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35">
                <a:extLst>
                  <a:ext uri="{FF2B5EF4-FFF2-40B4-BE49-F238E27FC236}">
                    <a16:creationId xmlns:a16="http://schemas.microsoft.com/office/drawing/2014/main" id="{004E258B-818E-B2C1-2186-4BAB3543E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52112" y="2099935"/>
                <a:ext cx="762000" cy="882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C64EF51D-5F19-C70F-04D2-3CD837808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459" y="4811926"/>
              <a:ext cx="1071205" cy="88317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EDAE4844-17AD-9A8C-CBDF-C7E063A49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7859" y="2955077"/>
              <a:ext cx="38100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EC7E6363-2BAE-6AE6-B49F-0CD75A8EF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8823" y="2269277"/>
              <a:ext cx="630237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BC7FA894-0C7B-63E3-FEA9-AAB4BFE7F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459" y="4402877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BD4942C6-9EB9-2E44-8963-5E615C10C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486" y="2176285"/>
              <a:ext cx="4587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dirty="0">
                  <a:latin typeface="Calibri" panose="020F0502020204030204" pitchFamily="34" charset="0"/>
                </a:rPr>
                <a:t>...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42196158-0C9B-1507-591E-185E3B092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4459" y="4783877"/>
              <a:ext cx="278288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1FE3D0BC-A953-9360-0866-29608861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459" y="4402877"/>
              <a:ext cx="278288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46F4C930-3D03-67F3-07E6-73C756308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859" y="3412277"/>
              <a:ext cx="2228850" cy="137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24">
              <a:extLst>
                <a:ext uri="{FF2B5EF4-FFF2-40B4-BE49-F238E27FC236}">
                  <a16:creationId xmlns:a16="http://schemas.microsoft.com/office/drawing/2014/main" id="{AF9E16C7-FFA5-ECE2-D0F7-89B576B30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859" y="2955077"/>
              <a:ext cx="1847850" cy="1828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2A0C13BC-6941-1F44-8569-E600930A7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8823" y="2345477"/>
              <a:ext cx="877887" cy="2438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AE46054D-908F-6311-36A4-A2F5FCACB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9059" y="2269277"/>
              <a:ext cx="268288" cy="2514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E542E65-FC95-DEEB-B4E4-A8DE816EF70E}"/>
                </a:ext>
              </a:extLst>
            </p:cNvPr>
            <p:cNvGrpSpPr/>
            <p:nvPr/>
          </p:nvGrpSpPr>
          <p:grpSpPr>
            <a:xfrm>
              <a:off x="9810513" y="3273700"/>
              <a:ext cx="1688725" cy="1944359"/>
              <a:chOff x="10225388" y="1038226"/>
              <a:chExt cx="1688725" cy="1944359"/>
            </a:xfrm>
          </p:grpSpPr>
          <p:sp>
            <p:nvSpPr>
              <p:cNvPr id="41" name="AutoShape 32">
                <a:extLst>
                  <a:ext uri="{FF2B5EF4-FFF2-40B4-BE49-F238E27FC236}">
                    <a16:creationId xmlns:a16="http://schemas.microsoft.com/office/drawing/2014/main" id="{CD63A647-B7A2-FBAD-FF89-D0138A00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9713" y="1047422"/>
                <a:ext cx="914400" cy="1052513"/>
              </a:xfrm>
              <a:prstGeom prst="rtTriangl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Line 33">
                <a:extLst>
                  <a:ext uri="{FF2B5EF4-FFF2-40B4-BE49-F238E27FC236}">
                    <a16:creationId xmlns:a16="http://schemas.microsoft.com/office/drawing/2014/main" id="{65ECCAF1-9738-11B0-BD24-E7F0638DC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25388" y="1038226"/>
                <a:ext cx="762000" cy="914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45DB6644-1AEF-0E17-68F4-CB1D350C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05807" y="2091579"/>
                <a:ext cx="304800" cy="4429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35">
                <a:extLst>
                  <a:ext uri="{FF2B5EF4-FFF2-40B4-BE49-F238E27FC236}">
                    <a16:creationId xmlns:a16="http://schemas.microsoft.com/office/drawing/2014/main" id="{1C974D09-B3FD-D0F4-F0F5-7E714E716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52112" y="2099935"/>
                <a:ext cx="762000" cy="882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3105CC89-609A-2AB6-F119-0CBAF7631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2314791"/>
              <a:ext cx="1162049" cy="33834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Line 37">
              <a:extLst>
                <a:ext uri="{FF2B5EF4-FFF2-40B4-BE49-F238E27FC236}">
                  <a16:creationId xmlns:a16="http://schemas.microsoft.com/office/drawing/2014/main" id="{849B26D8-5486-E809-3210-A7F58FC32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2788391"/>
              <a:ext cx="1685925" cy="29098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Line 38">
              <a:extLst>
                <a:ext uri="{FF2B5EF4-FFF2-40B4-BE49-F238E27FC236}">
                  <a16:creationId xmlns:a16="http://schemas.microsoft.com/office/drawing/2014/main" id="{0676188F-5A5B-6E5C-160B-E750C9B11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3229807"/>
              <a:ext cx="2142777" cy="24684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Line 39">
              <a:extLst>
                <a:ext uri="{FF2B5EF4-FFF2-40B4-BE49-F238E27FC236}">
                  <a16:creationId xmlns:a16="http://schemas.microsoft.com/office/drawing/2014/main" id="{7777D36C-DEAA-60A4-B211-41E777131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735" y="4213366"/>
              <a:ext cx="2114549" cy="1453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40">
              <a:extLst>
                <a:ext uri="{FF2B5EF4-FFF2-40B4-BE49-F238E27FC236}">
                  <a16:creationId xmlns:a16="http://schemas.microsoft.com/office/drawing/2014/main" id="{3CC704C7-B50E-9233-0ABA-2B372CF94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709" y="4758748"/>
              <a:ext cx="2550942" cy="9395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76ED5E8-F3C3-65E5-2B6C-C323BE2C4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709" y="5209327"/>
              <a:ext cx="3003550" cy="488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EFE490B2-7BFA-ADD3-C8A0-D8D3515A3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9102" y="4191142"/>
              <a:ext cx="2454406" cy="161877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44">
              <a:extLst>
                <a:ext uri="{FF2B5EF4-FFF2-40B4-BE49-F238E27FC236}">
                  <a16:creationId xmlns:a16="http://schemas.microsoft.com/office/drawing/2014/main" id="{81D02F99-35A7-C63B-65C1-7A29E910A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67859" y="4402878"/>
              <a:ext cx="1555750" cy="334963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708EE2F5-CDB9-BC2D-09EF-2BA2B2489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33061" y="4624038"/>
              <a:ext cx="1792198" cy="585289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931B56C4-0129-C0DE-6759-524AFC8C7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4459" y="3208899"/>
              <a:ext cx="5500518" cy="1955979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Line 47">
              <a:extLst>
                <a:ext uri="{FF2B5EF4-FFF2-40B4-BE49-F238E27FC236}">
                  <a16:creationId xmlns:a16="http://schemas.microsoft.com/office/drawing/2014/main" id="{2FF1C962-8BB9-9712-BD11-9559B08E4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8859" y="2788391"/>
              <a:ext cx="4114800" cy="166687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Line 48">
              <a:extLst>
                <a:ext uri="{FF2B5EF4-FFF2-40B4-BE49-F238E27FC236}">
                  <a16:creationId xmlns:a16="http://schemas.microsoft.com/office/drawing/2014/main" id="{2E973CAF-F135-03B8-8487-59B1B1D7C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39059" y="2269277"/>
              <a:ext cx="1955627" cy="11710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9">
              <a:extLst>
                <a:ext uri="{FF2B5EF4-FFF2-40B4-BE49-F238E27FC236}">
                  <a16:creationId xmlns:a16="http://schemas.microsoft.com/office/drawing/2014/main" id="{8FDCA292-23AC-3BCD-36A5-AF9C1E253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759" y="47553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0" name="Oval 50">
              <a:extLst>
                <a:ext uri="{FF2B5EF4-FFF2-40B4-BE49-F238E27FC236}">
                  <a16:creationId xmlns:a16="http://schemas.microsoft.com/office/drawing/2014/main" id="{35BADD9A-5750-CABB-17D2-CA873155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834" y="51267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1" name="Oval 51">
              <a:extLst>
                <a:ext uri="{FF2B5EF4-FFF2-40B4-BE49-F238E27FC236}">
                  <a16:creationId xmlns:a16="http://schemas.microsoft.com/office/drawing/2014/main" id="{9230BFBA-8BC4-7FFA-4CFF-A8A3BE6C0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309" y="43743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2" name="Oval 52">
              <a:extLst>
                <a:ext uri="{FF2B5EF4-FFF2-40B4-BE49-F238E27FC236}">
                  <a16:creationId xmlns:a16="http://schemas.microsoft.com/office/drawing/2014/main" id="{7CB6AC24-D65D-F13B-FD75-B9355DA4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759" y="33741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3" name="Oval 53">
              <a:extLst>
                <a:ext uri="{FF2B5EF4-FFF2-40B4-BE49-F238E27FC236}">
                  <a16:creationId xmlns:a16="http://schemas.microsoft.com/office/drawing/2014/main" id="{9139F996-EB51-B642-A49D-4AD33C4BD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759" y="290745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4" name="Oval 54">
              <a:extLst>
                <a:ext uri="{FF2B5EF4-FFF2-40B4-BE49-F238E27FC236}">
                  <a16:creationId xmlns:a16="http://schemas.microsoft.com/office/drawing/2014/main" id="{96013985-FEA5-3DA6-388E-5436BFA0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309" y="23169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5" name="Oval 55">
              <a:extLst>
                <a:ext uri="{FF2B5EF4-FFF2-40B4-BE49-F238E27FC236}">
                  <a16:creationId xmlns:a16="http://schemas.microsoft.com/office/drawing/2014/main" id="{91E0C3EC-12CE-8DC7-52E9-AC7A508B8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484" y="220260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6" name="Oval 56">
              <a:extLst>
                <a:ext uri="{FF2B5EF4-FFF2-40B4-BE49-F238E27FC236}">
                  <a16:creationId xmlns:a16="http://schemas.microsoft.com/office/drawing/2014/main" id="{82CD902D-E5A8-56FF-E92B-2F8AEED0C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856" y="5644262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7" name="Oval 57">
              <a:extLst>
                <a:ext uri="{FF2B5EF4-FFF2-40B4-BE49-F238E27FC236}">
                  <a16:creationId xmlns:a16="http://schemas.microsoft.com/office/drawing/2014/main" id="{D662182D-8C1D-7D47-05DF-4FF8C1D18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557" y="5628426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8" name="Oval 59">
              <a:extLst>
                <a:ext uri="{FF2B5EF4-FFF2-40B4-BE49-F238E27FC236}">
                  <a16:creationId xmlns:a16="http://schemas.microsoft.com/office/drawing/2014/main" id="{88BE3710-2130-28AE-6482-2ED86B4C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686" y="2222716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99" name="Oval 60">
              <a:extLst>
                <a:ext uri="{FF2B5EF4-FFF2-40B4-BE49-F238E27FC236}">
                  <a16:creationId xmlns:a16="http://schemas.microsoft.com/office/drawing/2014/main" id="{43A295B0-C78D-2FE3-C835-EA3ADDDF4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8983" y="22946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0" name="Oval 61">
              <a:extLst>
                <a:ext uri="{FF2B5EF4-FFF2-40B4-BE49-F238E27FC236}">
                  <a16:creationId xmlns:a16="http://schemas.microsoft.com/office/drawing/2014/main" id="{B3CC09BA-450F-5753-7C8E-E6FCAB9A3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2674" y="220716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1" name="Oval 62">
              <a:extLst>
                <a:ext uri="{FF2B5EF4-FFF2-40B4-BE49-F238E27FC236}">
                  <a16:creationId xmlns:a16="http://schemas.microsoft.com/office/drawing/2014/main" id="{A4435EAD-34D8-E46F-B3EF-20D6769C9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559" y="274552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2" name="Oval 63">
              <a:extLst>
                <a:ext uri="{FF2B5EF4-FFF2-40B4-BE49-F238E27FC236}">
                  <a16:creationId xmlns:a16="http://schemas.microsoft.com/office/drawing/2014/main" id="{5264EB1E-90AD-6A9D-16D3-984B5554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805" y="3162043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3" name="Oval 64">
              <a:extLst>
                <a:ext uri="{FF2B5EF4-FFF2-40B4-BE49-F238E27FC236}">
                  <a16:creationId xmlns:a16="http://schemas.microsoft.com/office/drawing/2014/main" id="{E73A2BC3-99A5-453B-1A33-5ACA2EECA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1737" y="4155885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4" name="Oval 65">
              <a:extLst>
                <a:ext uri="{FF2B5EF4-FFF2-40B4-BE49-F238E27FC236}">
                  <a16:creationId xmlns:a16="http://schemas.microsoft.com/office/drawing/2014/main" id="{DB5A4650-E38A-CBF4-E0CA-66BAFEF42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52" y="4687816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5" name="Oval 66">
              <a:extLst>
                <a:ext uri="{FF2B5EF4-FFF2-40B4-BE49-F238E27FC236}">
                  <a16:creationId xmlns:a16="http://schemas.microsoft.com/office/drawing/2014/main" id="{363EB249-BD65-3488-E6C7-533A49D18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634" y="51648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6" name="Oval 67">
              <a:extLst>
                <a:ext uri="{FF2B5EF4-FFF2-40B4-BE49-F238E27FC236}">
                  <a16:creationId xmlns:a16="http://schemas.microsoft.com/office/drawing/2014/main" id="{9A82001E-8551-172C-D619-A65E44FD2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710" y="428222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7" name="Oval 68">
              <a:extLst>
                <a:ext uri="{FF2B5EF4-FFF2-40B4-BE49-F238E27FC236}">
                  <a16:creationId xmlns:a16="http://schemas.microsoft.com/office/drawing/2014/main" id="{1946B542-77DE-F126-5797-E31E3565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000" y="323370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8" name="Oval 69">
              <a:extLst>
                <a:ext uri="{FF2B5EF4-FFF2-40B4-BE49-F238E27FC236}">
                  <a16:creationId xmlns:a16="http://schemas.microsoft.com/office/drawing/2014/main" id="{35BDF8D9-467E-BEAD-B822-E8717D532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9634" y="4288578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9" name="Oval 58">
              <a:extLst>
                <a:ext uri="{FF2B5EF4-FFF2-40B4-BE49-F238E27FC236}">
                  <a16:creationId xmlns:a16="http://schemas.microsoft.com/office/drawing/2014/main" id="{D8524423-1FF1-A1EB-0AE5-1AB581DEB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379" y="1243787"/>
              <a:ext cx="95250" cy="920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48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CB2B1-0304-19E7-6B99-BB66511D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39F7BF30-D807-085E-80D2-3F5C2964264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satisfiable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3 Colorable</a:t>
                </a:r>
              </a:p>
            </p:txBody>
          </p:sp>
        </mc:Choice>
        <mc:Fallback xmlns="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39F7BF30-D807-085E-80D2-3F5C29642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3E1A727-B8D4-FD35-AEAA-C80F2634AAA4}"/>
                  </a:ext>
                </a:extLst>
              </p:cNvPr>
              <p:cNvSpPr txBox="1"/>
              <p:nvPr/>
            </p:nvSpPr>
            <p:spPr>
              <a:xfrm>
                <a:off x="308171" y="1420767"/>
                <a:ext cx="3265353" cy="532453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satisfiable. We can then 3-Color the graph by: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each True literal node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each False literal node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one True middle node per clause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the remaining middle nodes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Color each outer triangle (node connect to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middle node will be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-colored, the others can be either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or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3E1A727-B8D4-FD35-AEAA-C80F2634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1" y="1420767"/>
                <a:ext cx="3265353" cy="5324535"/>
              </a:xfrm>
              <a:prstGeom prst="rect">
                <a:avLst/>
              </a:prstGeom>
              <a:blipFill>
                <a:blip r:embed="rId4"/>
                <a:stretch>
                  <a:fillRect l="-1667" t="-341" r="-1111" b="-6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18E63112-941D-AB27-5545-569182FE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37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595700-C338-929F-FFA3-4AA197E37756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5" name="AutoShape 32">
              <a:extLst>
                <a:ext uri="{FF2B5EF4-FFF2-40B4-BE49-F238E27FC236}">
                  <a16:creationId xmlns:a16="http://schemas.microsoft.com/office/drawing/2014/main" id="{2845A93B-6381-83B1-87A1-162EB30B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16B24AC7-3316-993A-46AC-ED11F6FCA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31EBCC31-F19A-8C70-3980-FDC26C1D2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8D4562FB-C5E3-3858-219B-3C6F5C974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403FDBDB-E4EF-2104-1347-B71524412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73A3C70-73CF-4616-85D1-A910F54B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76F4CCB-0DF0-1688-60B1-554A03E2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8C293AD-7360-F26E-E235-B3E73707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CCE0566-49AC-1522-71A4-F3DA04FE6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5B8A2B7-5980-84A0-170F-DD03984387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4C861D9F-07DC-FAA1-158B-8A21BCF33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AAE7E43-7A19-7095-3F66-4E4464CD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BA67AAFC-31E2-9EFD-50C7-F5D8A5763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45FADAD-D08B-7673-23F4-6C21ACF32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5ACB70D5-5072-B325-99CA-315D64289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9B7699EC-61AD-33F7-5019-CD1913799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79A33FCD-C0FA-DBCC-AB64-6EA7A837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7DEE8327-452C-E157-5ED8-75B742AE2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0C2A19-D629-CA07-3012-AFFBF6B560E9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9CB17586-5B0F-ADD2-480E-2A893796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3B64B280-F393-9939-1F86-D4A64A0C5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6BEC640C-0C61-D8A0-6B72-77B9ED73D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2BA7CBE4-2546-1445-ADA8-E0352A474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AF8C700C-0D75-E92D-961E-364384ECF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A7F4B31-8D25-3755-D70A-1A8297605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D5401CB0-9453-F4DC-9EB4-2E0E05B6A6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87956124-C432-1835-F4C1-E4AE89971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8C4FD4C0-354A-2522-8C90-8609C292B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EDA8777E-D930-4C70-A1F6-3689F7705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63F2564D-4E70-FC69-C270-65C63CDC0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63F2564D-4E70-FC69-C270-65C63CDC0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5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3">
            <a:extLst>
              <a:ext uri="{FF2B5EF4-FFF2-40B4-BE49-F238E27FC236}">
                <a16:creationId xmlns:a16="http://schemas.microsoft.com/office/drawing/2014/main" id="{9D0E24CC-4EE6-A88F-700C-039E0A9D3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85C880EE-7551-9FBF-69D2-030D2F8D84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BD1440B5-811C-F61B-F9C7-F9208F3D32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3F51CAB4-1967-B6E6-355C-6B4C90B3A3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91EF1836-AFD8-E9F3-9C90-BD0603E0A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5DD986AE-9909-8071-5012-0DA186CF3B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6CFCC6DF-E69B-78FC-FDA1-3506A5A9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DAA24A6C-2378-8108-ECD3-7FC486F4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id="{8B0089B3-6E45-210D-CE35-E732FDE9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02172F2B-C847-FE8F-682A-A770D4E4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53">
            <a:extLst>
              <a:ext uri="{FF2B5EF4-FFF2-40B4-BE49-F238E27FC236}">
                <a16:creationId xmlns:a16="http://schemas.microsoft.com/office/drawing/2014/main" id="{88D5BFF9-B8A7-D275-C4C8-9515FA29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54">
            <a:extLst>
              <a:ext uri="{FF2B5EF4-FFF2-40B4-BE49-F238E27FC236}">
                <a16:creationId xmlns:a16="http://schemas.microsoft.com/office/drawing/2014/main" id="{F7D967A4-1B5D-A23F-DBC8-B14A4807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7AF10783-9F17-9797-138C-19361739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56">
            <a:extLst>
              <a:ext uri="{FF2B5EF4-FFF2-40B4-BE49-F238E27FC236}">
                <a16:creationId xmlns:a16="http://schemas.microsoft.com/office/drawing/2014/main" id="{839B6C57-FBB3-0A77-2C91-83EDB0CB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45ED27B4-AB51-8136-1F40-33567049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0" name="Oval 59">
            <a:extLst>
              <a:ext uri="{FF2B5EF4-FFF2-40B4-BE49-F238E27FC236}">
                <a16:creationId xmlns:a16="http://schemas.microsoft.com/office/drawing/2014/main" id="{EDAF52CB-F4C3-EB71-7B68-9C4BD690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" name="Oval 60">
            <a:extLst>
              <a:ext uri="{FF2B5EF4-FFF2-40B4-BE49-F238E27FC236}">
                <a16:creationId xmlns:a16="http://schemas.microsoft.com/office/drawing/2014/main" id="{0C590345-BF5E-41E5-25CE-8B732B8B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61">
            <a:extLst>
              <a:ext uri="{FF2B5EF4-FFF2-40B4-BE49-F238E27FC236}">
                <a16:creationId xmlns:a16="http://schemas.microsoft.com/office/drawing/2014/main" id="{3882B4E4-9089-2190-70C8-B751BF6C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3" name="Oval 62">
            <a:extLst>
              <a:ext uri="{FF2B5EF4-FFF2-40B4-BE49-F238E27FC236}">
                <a16:creationId xmlns:a16="http://schemas.microsoft.com/office/drawing/2014/main" id="{98FF5D57-3A34-01CA-8124-CB7C9076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4" name="Oval 63">
            <a:extLst>
              <a:ext uri="{FF2B5EF4-FFF2-40B4-BE49-F238E27FC236}">
                <a16:creationId xmlns:a16="http://schemas.microsoft.com/office/drawing/2014/main" id="{FC19DC6B-BD33-729D-5A61-D2F06423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" name="Oval 64">
            <a:extLst>
              <a:ext uri="{FF2B5EF4-FFF2-40B4-BE49-F238E27FC236}">
                <a16:creationId xmlns:a16="http://schemas.microsoft.com/office/drawing/2014/main" id="{D0E7D57A-754F-823A-2AD8-E09E19AB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6" name="Oval 65">
            <a:extLst>
              <a:ext uri="{FF2B5EF4-FFF2-40B4-BE49-F238E27FC236}">
                <a16:creationId xmlns:a16="http://schemas.microsoft.com/office/drawing/2014/main" id="{00F5EA1E-254B-9303-F70C-D77BC73D3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" name="Oval 66">
            <a:extLst>
              <a:ext uri="{FF2B5EF4-FFF2-40B4-BE49-F238E27FC236}">
                <a16:creationId xmlns:a16="http://schemas.microsoft.com/office/drawing/2014/main" id="{1327890F-3013-7BFB-CA61-2135DE8B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8" name="Oval 67">
            <a:extLst>
              <a:ext uri="{FF2B5EF4-FFF2-40B4-BE49-F238E27FC236}">
                <a16:creationId xmlns:a16="http://schemas.microsoft.com/office/drawing/2014/main" id="{65573F74-6B08-2963-001F-EDC2114ED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8CAFD94B-BF8E-3EB5-150C-AA6080AD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0" name="Oval 69">
            <a:extLst>
              <a:ext uri="{FF2B5EF4-FFF2-40B4-BE49-F238E27FC236}">
                <a16:creationId xmlns:a16="http://schemas.microsoft.com/office/drawing/2014/main" id="{4DF32B37-8B53-3A90-734D-5C2E9C74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49206ACA-54C2-6A08-08BC-FF4B16EE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1AEACD-63A2-09F0-8725-14F822498FB6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1AEACD-63A2-09F0-8725-14F82249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9AB8190-D42F-99C3-AC12-E2B9793086D0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9AB8190-D42F-99C3-AC12-E2B979308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8276328-02D0-8396-EA41-98A419067FFA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8276328-02D0-8396-EA41-98A419067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26A3455-DE1F-195E-2220-B2916CB63872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26A3455-DE1F-195E-2220-B2916CB6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3E286EB-B317-937E-587F-C42E06F2C023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3E286EB-B317-937E-587F-C42E06F2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B48EEF-A921-BBD2-85CA-64C20DEBD337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B48EEF-A921-BBD2-85CA-64C20DEBD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E67A4F01-FAC1-265F-816A-A1F1D55C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E67A4F01-FAC1-265F-816A-A1F1D55C8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12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0">
            <a:extLst>
              <a:ext uri="{FF2B5EF4-FFF2-40B4-BE49-F238E27FC236}">
                <a16:creationId xmlns:a16="http://schemas.microsoft.com/office/drawing/2014/main" id="{E2581C8D-62CC-1B90-3107-10F06CE7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158" y="5146341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D5803E50-5F92-74FF-46F9-DBBD53408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10" y="339035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180E0AE5-D398-755C-BBD3-C3F9B4BF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95" y="2285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9C37E7A3-DFDD-4810-3528-C8B49A9F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37" y="4392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id="{255C02DC-D6E7-0675-43B2-862C12C8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391" y="292115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7" name="Text Box 10">
            <a:extLst>
              <a:ext uri="{FF2B5EF4-FFF2-40B4-BE49-F238E27FC236}">
                <a16:creationId xmlns:a16="http://schemas.microsoft.com/office/drawing/2014/main" id="{93421542-5A8F-EF40-9FD9-48E14310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904" y="219723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8" name="Text Box 10">
            <a:extLst>
              <a:ext uri="{FF2B5EF4-FFF2-40B4-BE49-F238E27FC236}">
                <a16:creationId xmlns:a16="http://schemas.microsoft.com/office/drawing/2014/main" id="{794F2238-FADF-A48E-6322-4901FEE1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979" y="317578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9" name="Text Box 8">
            <a:extLst>
              <a:ext uri="{FF2B5EF4-FFF2-40B4-BE49-F238E27FC236}">
                <a16:creationId xmlns:a16="http://schemas.microsoft.com/office/drawing/2014/main" id="{6411E901-44E2-CEE4-600E-659BDD72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706" y="217628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0" name="Text Box 8">
            <a:extLst>
              <a:ext uri="{FF2B5EF4-FFF2-40B4-BE49-F238E27FC236}">
                <a16:creationId xmlns:a16="http://schemas.microsoft.com/office/drawing/2014/main" id="{9D7A96BA-45A9-7A17-999B-4EEA6D1E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725" y="2754572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1" name="Text Box 8">
            <a:extLst>
              <a:ext uri="{FF2B5EF4-FFF2-40B4-BE49-F238E27FC236}">
                <a16:creationId xmlns:a16="http://schemas.microsoft.com/office/drawing/2014/main" id="{5DF2786E-AFC3-B542-9608-F6C0D8F1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0250" y="5157089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DE076A15-D252-682B-24E7-284B8EB8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35" y="409197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E4BA0B0D-AD94-C852-C248-F8453024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374" y="463147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B0F3D533-DD8C-34DD-66BF-C227C85B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956" y="111969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B93A7AA1-048E-D5AE-9DB1-5F817F64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8" y="20473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6" name="Text Box 10">
            <a:extLst>
              <a:ext uri="{FF2B5EF4-FFF2-40B4-BE49-F238E27FC236}">
                <a16:creationId xmlns:a16="http://schemas.microsoft.com/office/drawing/2014/main" id="{6990D428-4C41-083C-564E-E6F0E77C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350" y="30500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7" name="Text Box 10">
            <a:extLst>
              <a:ext uri="{FF2B5EF4-FFF2-40B4-BE49-F238E27FC236}">
                <a16:creationId xmlns:a16="http://schemas.microsoft.com/office/drawing/2014/main" id="{46CFF9BA-D0E1-4932-0091-0CE3B8AF8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098" y="4262106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598FA9D7-A15A-D89D-E589-7B866547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210" y="419520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0DE2450B-F883-9013-7526-509FF065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77" y="203391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42338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04BDF-7B4E-7A90-200A-4F38828ED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C221A936-C418-1951-D425-462E8B72456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ym typeface="Symbol" panose="05050102010706020507" pitchFamily="18" charset="2"/>
                  </a:rPr>
                  <a:t>3 Colorable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satisfiable</a:t>
                </a:r>
              </a:p>
            </p:txBody>
          </p:sp>
        </mc:Choice>
        <mc:Fallback xmlns="">
          <p:sp>
            <p:nvSpPr>
              <p:cNvPr id="62467" name="Rectangle 2">
                <a:extLst>
                  <a:ext uri="{FF2B5EF4-FFF2-40B4-BE49-F238E27FC236}">
                    <a16:creationId xmlns:a16="http://schemas.microsoft.com/office/drawing/2014/main" id="{C221A936-C418-1951-D425-462E8B724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6B59B4-3D68-0120-13B8-F6C2116DFEB7}"/>
                  </a:ext>
                </a:extLst>
              </p:cNvPr>
              <p:cNvSpPr txBox="1"/>
              <p:nvPr/>
            </p:nvSpPr>
            <p:spPr>
              <a:xfrm>
                <a:off x="10041" y="1420767"/>
                <a:ext cx="3582026" cy="501675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Suppose the graph is 3-colorable. We can satisfy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Making each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literal node True and each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</a:t>
                </a:r>
                <a:r>
                  <a:rPr lang="en-US" sz="2000" dirty="0"/>
                  <a:t>-colored literal node False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nodes are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-colored, so this will work out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know this satisfies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/>
                  <a:t> because: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Each clause will have one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</a:t>
                </a:r>
                <a:r>
                  <a:rPr lang="en-US" sz="2000" dirty="0"/>
                  <a:t>-colored middle node (connected to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O</a:t>
                </a:r>
                <a:r>
                  <a:rPr lang="en-US" sz="2000" dirty="0"/>
                  <a:t>-colored outer triangle node) which matches the color of its equivalent literal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6B59B4-3D68-0120-13B8-F6C2116DF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" y="1420767"/>
                <a:ext cx="3582026" cy="5016758"/>
              </a:xfrm>
              <a:prstGeom prst="rect">
                <a:avLst/>
              </a:prstGeom>
              <a:blipFill>
                <a:blip r:embed="rId4"/>
                <a:stretch>
                  <a:fillRect l="-1520" t="-362" r="-1351" b="-8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47A1C1E6-757E-7D02-BB82-06838915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A64C0509-5C3C-4AD0-BC99-A9BF9B30D7BE}" type="slidenum">
              <a:rPr lang="en-US" altLang="en-US" smtClean="0"/>
              <a:pPr/>
              <a:t>38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950A29-F0DA-8D55-D27F-13D3CA3E7126}"/>
              </a:ext>
            </a:extLst>
          </p:cNvPr>
          <p:cNvGrpSpPr/>
          <p:nvPr/>
        </p:nvGrpSpPr>
        <p:grpSpPr>
          <a:xfrm rot="21250956">
            <a:off x="8836270" y="1285233"/>
            <a:ext cx="1688725" cy="1944359"/>
            <a:chOff x="10225388" y="1038226"/>
            <a:chExt cx="1688725" cy="1944359"/>
          </a:xfrm>
        </p:grpSpPr>
        <p:sp>
          <p:nvSpPr>
            <p:cNvPr id="5" name="AutoShape 32">
              <a:extLst>
                <a:ext uri="{FF2B5EF4-FFF2-40B4-BE49-F238E27FC236}">
                  <a16:creationId xmlns:a16="http://schemas.microsoft.com/office/drawing/2014/main" id="{90E2E533-76BF-D6C6-3913-B5DFAA51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33">
              <a:extLst>
                <a:ext uri="{FF2B5EF4-FFF2-40B4-BE49-F238E27FC236}">
                  <a16:creationId xmlns:a16="http://schemas.microsoft.com/office/drawing/2014/main" id="{8E992B48-00CD-B731-453B-10A9A5698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54C152BE-FA6C-DF46-3921-FE4276E48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C2184984-CAF3-145C-3700-252B84322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6173C969-BD14-57AE-69CA-6AB085C7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59" y="4811926"/>
            <a:ext cx="1071205" cy="88317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3834E0C-C21A-36BD-FF60-4DCE7F9C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09" y="4400645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C6B4750-D449-8DF1-73A5-8CBDC37C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709" y="566429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49F36F9-958F-46C1-5C91-BFE05DE3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3" y="5543825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632962AD-F586-021C-2EDF-86220FB24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859" y="2955077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8B3CC999-3D97-95CD-CC83-E73882AFF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8823" y="2269277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937C3D76-A4B2-54FC-78A6-C418197A2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748209DC-89D2-CE1B-DF41-FE04763B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6" y="2176285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250ABBD3-98C9-7FA0-59E6-D18CA5396B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459" y="4783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B3B48921-B7AA-142D-666C-4AE5F829D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59" y="4402877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B9D00D10-7614-CC16-3365-DEE851730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859" y="3412277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EA75CA62-1FA6-623F-AABA-DBBEB68D4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859" y="2955077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5D1F15FA-2008-2D74-89CF-74B5D8406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823" y="2345477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6109DD75-C6C9-D7FA-4C90-354AB6965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059" y="2269277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675CB3-0727-3145-175A-22C785D5B2E3}"/>
              </a:ext>
            </a:extLst>
          </p:cNvPr>
          <p:cNvGrpSpPr/>
          <p:nvPr/>
        </p:nvGrpSpPr>
        <p:grpSpPr>
          <a:xfrm>
            <a:off x="9810513" y="3273700"/>
            <a:ext cx="1688725" cy="1944359"/>
            <a:chOff x="10225388" y="1038226"/>
            <a:chExt cx="1688725" cy="1944359"/>
          </a:xfrm>
        </p:grpSpPr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50AD81B4-1B60-C1C0-0016-16F97C45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13" y="1047422"/>
              <a:ext cx="914400" cy="1052513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BA4C08C4-7590-0379-FF1F-2F0D95B17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5388" y="1038226"/>
              <a:ext cx="762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C715C9B2-A321-4946-0228-7AF620822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5807" y="2091579"/>
              <a:ext cx="304800" cy="4429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43B2995B-541D-FF38-1C26-2E12D49CF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2112" y="2099935"/>
              <a:ext cx="76200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8579301C-3D8E-657F-5568-60AC07D68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314791"/>
            <a:ext cx="1162049" cy="33834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A0D571B6-C8BE-66E7-A0C5-A7BB0A9D5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2788391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49183F49-A61D-AE8F-910A-93E32A129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3229807"/>
            <a:ext cx="2142777" cy="24684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F7DA94A0-6773-17B5-4277-C3D8944953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735" y="4213366"/>
            <a:ext cx="2114549" cy="1453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9DCAD169-7474-D707-0C3C-08BC80954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4758748"/>
            <a:ext cx="2550942" cy="9395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23818622-1273-2B4B-869F-C74D94598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1709" y="5209327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155C11A8-7848-9382-7A83-4057CA0CF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¬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155C11A8-7848-9382-7A83-4057CA0CF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452379">
                <a:off x="9335873" y="1265326"/>
                <a:ext cx="2362506" cy="461665"/>
              </a:xfrm>
              <a:prstGeom prst="rect">
                <a:avLst/>
              </a:prstGeom>
              <a:blipFill>
                <a:blip r:embed="rId5"/>
                <a:stretch>
                  <a:fillRect l="-2616" b="-3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43">
            <a:extLst>
              <a:ext uri="{FF2B5EF4-FFF2-40B4-BE49-F238E27FC236}">
                <a16:creationId xmlns:a16="http://schemas.microsoft.com/office/drawing/2014/main" id="{9750289E-5403-DB5E-C051-332CB54836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102" y="4191142"/>
            <a:ext cx="2454406" cy="161877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9320C510-6000-8B2B-E266-50CB2D79ED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7859" y="4402878"/>
            <a:ext cx="1555750" cy="334963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B7B0ABBB-3AD4-4C01-6E7C-A6789C0E00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3061" y="4624038"/>
            <a:ext cx="1792198" cy="585289"/>
          </a:xfrm>
          <a:prstGeom prst="line">
            <a:avLst/>
          </a:prstGeom>
          <a:noFill/>
          <a:ln w="28575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B680E39D-4872-2D0B-6EE4-40C13F11B1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459" y="3208899"/>
            <a:ext cx="5500518" cy="1955979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42E9EA5D-5DD8-5A64-BBF3-7073CEFC1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859" y="2788391"/>
            <a:ext cx="4114800" cy="166687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4C374D6A-3E87-E259-D964-88135F1D41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39059" y="2269277"/>
            <a:ext cx="1955627" cy="1171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4A9F9FCB-AEE8-8DF3-3E1F-532C9F5B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759" y="4755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0407AD6B-9A68-B7D0-C617-0AD2BD78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834" y="51267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id="{647BEC68-2094-C5D6-7BEC-75E7048F5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09" y="43743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956A95A9-584E-1B8E-635C-6D246036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59" y="33741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5" name="Oval 53">
            <a:extLst>
              <a:ext uri="{FF2B5EF4-FFF2-40B4-BE49-F238E27FC236}">
                <a16:creationId xmlns:a16="http://schemas.microsoft.com/office/drawing/2014/main" id="{65DD879A-D387-DB1E-5212-05464214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59" y="290745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6" name="Oval 54">
            <a:extLst>
              <a:ext uri="{FF2B5EF4-FFF2-40B4-BE49-F238E27FC236}">
                <a16:creationId xmlns:a16="http://schemas.microsoft.com/office/drawing/2014/main" id="{BD1C5EE8-9F86-5D87-B8E5-A3903C7C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309" y="23169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AEECC14D-DE93-0206-181C-4EF0F668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484" y="220260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8" name="Oval 56">
            <a:extLst>
              <a:ext uri="{FF2B5EF4-FFF2-40B4-BE49-F238E27FC236}">
                <a16:creationId xmlns:a16="http://schemas.microsoft.com/office/drawing/2014/main" id="{1C1BA4AA-A53F-F9D4-DFFF-02D6C0DA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856" y="5644262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2C88248D-EDE1-B727-5FCD-5AA183C1D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557" y="562842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0" name="Oval 59">
            <a:extLst>
              <a:ext uri="{FF2B5EF4-FFF2-40B4-BE49-F238E27FC236}">
                <a16:creationId xmlns:a16="http://schemas.microsoft.com/office/drawing/2014/main" id="{73A842F0-6AD0-BF8C-039D-8A8D1BB8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686" y="22227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" name="Oval 60">
            <a:extLst>
              <a:ext uri="{FF2B5EF4-FFF2-40B4-BE49-F238E27FC236}">
                <a16:creationId xmlns:a16="http://schemas.microsoft.com/office/drawing/2014/main" id="{638AC91D-CE89-089D-3F0F-6FD17864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983" y="22946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2" name="Oval 61">
            <a:extLst>
              <a:ext uri="{FF2B5EF4-FFF2-40B4-BE49-F238E27FC236}">
                <a16:creationId xmlns:a16="http://schemas.microsoft.com/office/drawing/2014/main" id="{3779A9D1-9625-B7DA-BB51-24BBD5FFC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74" y="220716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3" name="Oval 62">
            <a:extLst>
              <a:ext uri="{FF2B5EF4-FFF2-40B4-BE49-F238E27FC236}">
                <a16:creationId xmlns:a16="http://schemas.microsoft.com/office/drawing/2014/main" id="{1962E7C5-A569-C329-7743-13711CE7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559" y="27455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4" name="Oval 63">
            <a:extLst>
              <a:ext uri="{FF2B5EF4-FFF2-40B4-BE49-F238E27FC236}">
                <a16:creationId xmlns:a16="http://schemas.microsoft.com/office/drawing/2014/main" id="{983D0A99-136F-7847-6567-16BE7616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05" y="3162043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" name="Oval 64">
            <a:extLst>
              <a:ext uri="{FF2B5EF4-FFF2-40B4-BE49-F238E27FC236}">
                <a16:creationId xmlns:a16="http://schemas.microsoft.com/office/drawing/2014/main" id="{52D74AC0-BACB-7405-DEC2-06E00286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415588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6" name="Oval 65">
            <a:extLst>
              <a:ext uri="{FF2B5EF4-FFF2-40B4-BE49-F238E27FC236}">
                <a16:creationId xmlns:a16="http://schemas.microsoft.com/office/drawing/2014/main" id="{D1782A71-7196-1EA6-C0BA-5BBBFE68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652" y="4687816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" name="Oval 66">
            <a:extLst>
              <a:ext uri="{FF2B5EF4-FFF2-40B4-BE49-F238E27FC236}">
                <a16:creationId xmlns:a16="http://schemas.microsoft.com/office/drawing/2014/main" id="{C0F24101-A888-ADBC-A69E-EDCBC16A9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634" y="51648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8" name="Oval 67">
            <a:extLst>
              <a:ext uri="{FF2B5EF4-FFF2-40B4-BE49-F238E27FC236}">
                <a16:creationId xmlns:a16="http://schemas.microsoft.com/office/drawing/2014/main" id="{1BED734E-AD44-C66B-A918-8B2B2239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710" y="428222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8EE15900-F6AF-11B4-A535-A91C1C70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000" y="323370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0" name="Oval 69">
            <a:extLst>
              <a:ext uri="{FF2B5EF4-FFF2-40B4-BE49-F238E27FC236}">
                <a16:creationId xmlns:a16="http://schemas.microsoft.com/office/drawing/2014/main" id="{8AB980A7-DDB4-61AC-F408-1FA82EED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634" y="4288578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1" name="Oval 58">
            <a:extLst>
              <a:ext uri="{FF2B5EF4-FFF2-40B4-BE49-F238E27FC236}">
                <a16:creationId xmlns:a16="http://schemas.microsoft.com/office/drawing/2014/main" id="{8C17D064-B85A-E365-9138-F363E25A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379" y="1243787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0DC3969-29F8-2CAC-51B4-09D1EE90401B}"/>
                  </a:ext>
                </a:extLst>
              </p:cNvPr>
              <p:cNvSpPr txBox="1"/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0DC3969-29F8-2CAC-51B4-09D1EE90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4" y="4149820"/>
                <a:ext cx="80817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391A5-EB7B-A402-72A3-A0C7AF6DDF67}"/>
                  </a:ext>
                </a:extLst>
              </p:cNvPr>
              <p:cNvSpPr txBox="1"/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391A5-EB7B-A402-72A3-A0C7AF6D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43" y="2522931"/>
                <a:ext cx="808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E78F97-0DD6-A5A3-72AF-A83FAD4941F1}"/>
                  </a:ext>
                </a:extLst>
              </p:cNvPr>
              <p:cNvSpPr txBox="1"/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E78F97-0DD6-A5A3-72AF-A83FAD494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20" y="1660645"/>
                <a:ext cx="8193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6003D9-D8E8-0CE9-6740-78AC5FDC220D}"/>
                  </a:ext>
                </a:extLst>
              </p:cNvPr>
              <p:cNvSpPr txBox="1"/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6003D9-D8E8-0CE9-6740-78AC5FDC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34" y="4912584"/>
                <a:ext cx="5789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B92A38-5C48-9E91-7A03-F8E9861F5146}"/>
                  </a:ext>
                </a:extLst>
              </p:cNvPr>
              <p:cNvSpPr txBox="1"/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B92A38-5C48-9E91-7A03-F8E9861F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7" y="3042867"/>
                <a:ext cx="57894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686B52-ED8C-77C0-B9E1-54D7913CF766}"/>
                  </a:ext>
                </a:extLst>
              </p:cNvPr>
              <p:cNvSpPr txBox="1"/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686B52-ED8C-77C0-B9E1-54D7913CF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7" y="1786180"/>
                <a:ext cx="5901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ACB14C14-1C38-12ED-4C6C-1AD3DDF7D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𝟔</m:t>
                          </m:r>
                        </m:sub>
                      </m:sSub>
                      <m:r>
                        <a:rPr lang="en-US" altLang="en-US" sz="2400" b="0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rgbClr val="0066CC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Rectangle 70">
                <a:extLst>
                  <a:ext uri="{FF2B5EF4-FFF2-40B4-BE49-F238E27FC236}">
                    <a16:creationId xmlns:a16="http://schemas.microsoft.com/office/drawing/2014/main" id="{ACB14C14-1C38-12ED-4C6C-1AD3DDF7D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818627">
                <a:off x="10228245" y="3389081"/>
                <a:ext cx="2122055" cy="461665"/>
              </a:xfrm>
              <a:prstGeom prst="rect">
                <a:avLst/>
              </a:prstGeom>
              <a:blipFill>
                <a:blip r:embed="rId12"/>
                <a:stretch>
                  <a:fillRect l="-3401" b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0">
            <a:extLst>
              <a:ext uri="{FF2B5EF4-FFF2-40B4-BE49-F238E27FC236}">
                <a16:creationId xmlns:a16="http://schemas.microsoft.com/office/drawing/2014/main" id="{C596F8FF-C995-05A0-58DF-8E2E2C5E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158" y="5146341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B461AD19-448B-F469-D7B9-EF90F8C1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10" y="339035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027D9DB4-4D13-B04B-B4A4-205CDA32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95" y="2285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64265FA6-C5C6-CC07-B5E9-356D94AE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37" y="4392501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id="{4F892986-E96C-93EF-F888-9A5FBD68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391" y="292115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7" name="Text Box 10">
            <a:extLst>
              <a:ext uri="{FF2B5EF4-FFF2-40B4-BE49-F238E27FC236}">
                <a16:creationId xmlns:a16="http://schemas.microsoft.com/office/drawing/2014/main" id="{8383C1C5-1871-9434-D9D6-6C80AB37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904" y="2197236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78" name="Text Box 10">
            <a:extLst>
              <a:ext uri="{FF2B5EF4-FFF2-40B4-BE49-F238E27FC236}">
                <a16:creationId xmlns:a16="http://schemas.microsoft.com/office/drawing/2014/main" id="{C9E8C215-E2CE-A186-3DD6-214568F2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979" y="317578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A509BA87-D0AD-C8A7-5A1E-2B53A7C8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374" y="4631477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43321159-C31E-B8B9-9AB4-422642D8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956" y="1119699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1AB82479-1E6A-87C9-AB24-C4EEA566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8" y="20473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6" name="Text Box 10">
            <a:extLst>
              <a:ext uri="{FF2B5EF4-FFF2-40B4-BE49-F238E27FC236}">
                <a16:creationId xmlns:a16="http://schemas.microsoft.com/office/drawing/2014/main" id="{35EC2A58-C176-14F6-7E6C-3571D6B5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350" y="305009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7" name="Text Box 10">
            <a:extLst>
              <a:ext uri="{FF2B5EF4-FFF2-40B4-BE49-F238E27FC236}">
                <a16:creationId xmlns:a16="http://schemas.microsoft.com/office/drawing/2014/main" id="{818A84B6-F212-3CB4-F91F-D299D3F8A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098" y="4262106"/>
            <a:ext cx="3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DDA10452-6159-41CA-0B46-FD901DDE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210" y="419520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71E861A5-97E6-A39F-BED7-70390743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77" y="2033917"/>
            <a:ext cx="393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5122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69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Steps for showing that a problem is in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2969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7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81077"/>
                <a:ext cx="10632908" cy="520004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400" dirty="0"/>
                  <a:t>Must be decision </a:t>
                </a:r>
                <a:r>
                  <a:rPr lang="en-US" altLang="en-US" sz="2400" dirty="0" err="1"/>
                  <a:t>probem</a:t>
                </a:r>
                <a:r>
                  <a:rPr lang="en-US" altLang="en-US" sz="2400" dirty="0"/>
                  <a:t> (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400" dirty="0"/>
                  <a:t>/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4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400" dirty="0"/>
                  <a:t>Describe what your certificates could look like for verification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400" dirty="0"/>
                  <a:t>Describe a verification algorithm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 VerifyA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)</a:t>
                </a:r>
                <a:r>
                  <a:rPr lang="en-US" alt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 is an instance of the problem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is one of the certificates you just described, and show that it has these properties: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en-US" sz="2000" dirty="0"/>
                  <a:t>For every given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r>
                  <a:rPr lang="en-US" altLang="en-US" sz="2000" dirty="0"/>
                  <a:t> input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, there is at least one choice of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dirty="0"/>
                  <a:t> where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0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dirty="0">
                    <a:solidFill>
                      <a:srgbClr val="695082"/>
                    </a:solidFill>
                  </a:rPr>
                  <a:t>) </a:t>
                </a:r>
                <a:r>
                  <a:rPr lang="en-US" altLang="en-US" sz="2000" dirty="0"/>
                  <a:t>is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endParaRPr lang="en-US" altLang="en-US" sz="20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en-US" sz="2000" dirty="0"/>
                  <a:t>For any given </a:t>
                </a:r>
                <a:r>
                  <a:rPr lang="en-US" altLang="en-US" sz="2000" b="1" dirty="0">
                    <a:solidFill>
                      <a:srgbClr val="C00000"/>
                    </a:solidFill>
                  </a:rPr>
                  <a:t>NO</a:t>
                </a:r>
                <a:r>
                  <a:rPr lang="en-US" altLang="en-US" sz="2000" dirty="0"/>
                  <a:t> input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/>
                  <a:t>, there is no choice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dirty="0"/>
                  <a:t> where 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0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dirty="0">
                    <a:solidFill>
                      <a:srgbClr val="695082"/>
                    </a:solidFill>
                  </a:rPr>
                  <a:t>) </a:t>
                </a:r>
                <a:r>
                  <a:rPr lang="en-US" altLang="en-US" sz="2000" dirty="0"/>
                  <a:t>is </a:t>
                </a:r>
                <a:r>
                  <a:rPr lang="en-US" altLang="en-US" sz="2000" b="1" dirty="0">
                    <a:solidFill>
                      <a:srgbClr val="006600"/>
                    </a:solidFill>
                  </a:rPr>
                  <a:t>YES</a:t>
                </a:r>
                <a:endParaRPr lang="en-US" altLang="en-US" sz="20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VerifyA</a:t>
                </a:r>
                <a:r>
                  <a:rPr lang="en-US" altLang="en-US" sz="2000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0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dirty="0">
                    <a:solidFill>
                      <a:srgbClr val="695082"/>
                    </a:solidFill>
                  </a:rPr>
                  <a:t>) </a:t>
                </a:r>
                <a:r>
                  <a:rPr lang="en-US" altLang="en-US" sz="2000" dirty="0"/>
                  <a:t>runs in polynomial time</a:t>
                </a:r>
              </a:p>
            </p:txBody>
          </p:sp>
        </mc:Choice>
        <mc:Fallback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81077"/>
                <a:ext cx="10632908" cy="5200045"/>
              </a:xfrm>
              <a:blipFill>
                <a:blip r:embed="rId4"/>
                <a:stretch>
                  <a:fillRect l="-917" t="-1758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6A85C0F-BD8A-4937-9766-87DFB16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Verifying the certificate is efficient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85661"/>
                <a:ext cx="10690659" cy="5200045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3Color</a:t>
                </a:r>
                <a:r>
                  <a:rPr lang="en-US" altLang="en-US" sz="2400" dirty="0"/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b="0" dirty="0"/>
                  <a:t>Certificate</a:t>
                </a:r>
                <a:r>
                  <a:rPr lang="en-US" altLang="en-US" sz="2400" b="0" dirty="0">
                    <a:latin typeface="Cambria Math" panose="02040503050406030204" pitchFamily="18" charset="0"/>
                  </a:rPr>
                  <a:t>: a coloring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r>
                  <a:rPr lang="en-US" altLang="en-US" sz="2400" dirty="0"/>
                  <a:t> algorithm: Check that each vertex has one of only 3 colors and check that the endpoints of every edge have different colors</a:t>
                </a:r>
              </a:p>
              <a:p>
                <a:pPr lvl="3"/>
                <a:r>
                  <a:rPr lang="en-US" altLang="en-US" sz="2200" dirty="0"/>
                  <a:t>A valid coloring exists for any 3-colorable graph, but not for one that isn’t 3-colorable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Independent-Set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 Clique</a:t>
                </a:r>
                <a:r>
                  <a:rPr lang="en-US" altLang="en-US" sz="2400" dirty="0"/>
                  <a:t>:</a:t>
                </a:r>
              </a:p>
              <a:p>
                <a:pPr lvl="2"/>
                <a:r>
                  <a:rPr lang="en-US" altLang="en-US" sz="2400" dirty="0"/>
                  <a:t>Certificate: the set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of vertices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r>
                  <a:rPr lang="en-US" altLang="en-US" sz="2400" dirty="0"/>
                  <a:t> algorithm: 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and either no (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IS</a:t>
                </a:r>
                <a:r>
                  <a:rPr lang="en-US" altLang="en-US" sz="2400" dirty="0"/>
                  <a:t>) or all (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Clique</a:t>
                </a:r>
                <a:r>
                  <a:rPr lang="en-US" altLang="en-US" sz="2400" dirty="0"/>
                  <a:t>) edges on present 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3"/>
                <a:r>
                  <a:rPr lang="en-US" altLang="en-US" sz="2200" dirty="0"/>
                  <a:t>A valid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only exists for yes instances</a:t>
                </a:r>
                <a:endParaRPr lang="en-US" altLang="en-US" sz="2200" b="1" dirty="0">
                  <a:solidFill>
                    <a:srgbClr val="0066CC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Vertex-Cover</a:t>
                </a:r>
                <a:r>
                  <a:rPr lang="en-US" altLang="en-US" sz="2400" dirty="0"/>
                  <a:t>:</a:t>
                </a:r>
              </a:p>
              <a:p>
                <a:pPr lvl="2"/>
                <a:r>
                  <a:rPr lang="en-US" altLang="en-US" sz="2400" dirty="0"/>
                  <a:t>Certificate: the set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2400" dirty="0"/>
                  <a:t> of vertices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r>
                  <a:rPr lang="en-US" altLang="en-US" sz="2400" dirty="0"/>
                  <a:t> algorithm: 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2400" dirty="0"/>
                  <a:t> touches every edge.</a:t>
                </a:r>
              </a:p>
              <a:p>
                <a:pPr lvl="3"/>
                <a:r>
                  <a:rPr lang="en-US" altLang="en-US" sz="2200" dirty="0"/>
                  <a:t>A valid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only exists for yes instances</a:t>
                </a: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3-SAT</a:t>
                </a:r>
                <a:r>
                  <a:rPr lang="en-US" altLang="en-US" sz="2400" dirty="0"/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Certificate: a truth assignment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400" dirty="0"/>
                  <a:t> that makes the CNF formula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true.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r>
                  <a:rPr lang="en-US" altLang="en-US" sz="2400" dirty="0"/>
                  <a:t> algorithm: Evaluate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en-US" sz="2400" dirty="0"/>
                  <a:t> on the truth assignment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3"/>
                <a:r>
                  <a:rPr lang="en-US" altLang="en-US" sz="2200" dirty="0"/>
                  <a:t>A valid truth assignment only exists for yes instances</a:t>
                </a:r>
              </a:p>
            </p:txBody>
          </p:sp>
        </mc:Choice>
        <mc:Fallback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85661"/>
                <a:ext cx="10690659" cy="5200045"/>
              </a:xfrm>
              <a:blipFill>
                <a:blip r:embed="rId3"/>
                <a:stretch>
                  <a:fillRect t="-2345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6B6E768-7F88-4F00-933D-4B837AD4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-hardness &amp; </a:t>
                </a:r>
                <a14:m>
                  <m:oMath xmlns:m="http://schemas.openxmlformats.org/officeDocument/2006/math">
                    <m:r>
                      <a:rPr lang="en-US" altLang="en-US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dirty="0"/>
                  <a:t>-completeness</a:t>
                </a:r>
              </a:p>
            </p:txBody>
          </p:sp>
        </mc:Choice>
        <mc:Fallback xmlns="">
          <p:sp>
            <p:nvSpPr>
              <p:cNvPr id="3481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386" b="-25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77708"/>
                <a:ext cx="10469279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Notion of hardness we </a:t>
                </a:r>
                <a:r>
                  <a:rPr lang="en-US" altLang="en-US" sz="2400" b="1" dirty="0"/>
                  <a:t>can</a:t>
                </a:r>
                <a:r>
                  <a:rPr lang="en-US" altLang="en-US" sz="2400" dirty="0"/>
                  <a:t> prove that is useful unless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b="1" dirty="0"/>
                  <a:t>  </a:t>
                </a:r>
                <a:r>
                  <a:rPr lang="en-US" altLang="en-US" sz="2400" dirty="0"/>
                  <a:t>Problem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-hard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/>
                  <a:t>every</a:t>
                </a:r>
                <a:r>
                  <a:rPr lang="en-US" altLang="en-US" sz="2400" dirty="0"/>
                  <a:t> problem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914400" lvl="2" indent="0">
                  <a:lnSpc>
                    <a:spcPct val="90000"/>
                  </a:lnSpc>
                  <a:buNone/>
                </a:pPr>
                <a:endParaRPr lang="en-US" altLang="en-US" sz="1200" dirty="0"/>
              </a:p>
              <a:p>
                <a:pPr marL="914400" lvl="2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This means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at least as hard as every problem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2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b="1" dirty="0"/>
                  <a:t>  </a:t>
                </a:r>
                <a:r>
                  <a:rPr lang="en-US" altLang="en-US" sz="2400" dirty="0"/>
                  <a:t>Problem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-complete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:endParaRPr lang="en-US" altLang="en-US" sz="2400" b="1" dirty="0"/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and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  <a:p>
                <a:pPr lvl="2">
                  <a:lnSpc>
                    <a:spcPct val="90000"/>
                  </a:lnSpc>
                </a:pPr>
                <a:endParaRPr lang="en-US" altLang="en-US" sz="1200" dirty="0"/>
              </a:p>
              <a:p>
                <a:pPr marL="914400" lvl="2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This means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 is a hardest problem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77708"/>
                <a:ext cx="10469279" cy="5200045"/>
              </a:xfrm>
              <a:blipFill>
                <a:blip r:embed="rId4"/>
                <a:stretch>
                  <a:fillRect l="-87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83F9A-9122-4341-B726-21F7AEBE5E73}"/>
              </a:ext>
            </a:extLst>
          </p:cNvPr>
          <p:cNvGrpSpPr/>
          <p:nvPr/>
        </p:nvGrpSpPr>
        <p:grpSpPr>
          <a:xfrm>
            <a:off x="10231655" y="3551722"/>
            <a:ext cx="1288152" cy="2098307"/>
            <a:chOff x="10231655" y="3551722"/>
            <a:chExt cx="1288152" cy="209830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BDA7173-840C-4693-8917-B884D9D975E6}"/>
                </a:ext>
              </a:extLst>
            </p:cNvPr>
            <p:cNvSpPr/>
            <p:nvPr/>
          </p:nvSpPr>
          <p:spPr bwMode="auto">
            <a:xfrm>
              <a:off x="10231655" y="3551722"/>
              <a:ext cx="1288152" cy="2098307"/>
            </a:xfrm>
            <a:prstGeom prst="ellipse">
              <a:avLst/>
            </a:prstGeom>
            <a:solidFill>
              <a:srgbClr val="0066CC">
                <a:alpha val="10196"/>
              </a:srgbClr>
            </a:solidFill>
            <a:ln w="38100" cap="flat" cmpd="sng">
              <a:solidFill>
                <a:srgbClr val="0066CC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29A1FA8-7CED-41A4-88CB-C18178A3C9DA}"/>
                    </a:ext>
                  </a:extLst>
                </p:cNvPr>
                <p:cNvSpPr txBox="1"/>
                <p:nvPr/>
              </p:nvSpPr>
              <p:spPr>
                <a:xfrm>
                  <a:off x="10617880" y="4290307"/>
                  <a:ext cx="5822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29A1FA8-7CED-41A4-88CB-C18178A3C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7880" y="4290307"/>
                  <a:ext cx="58221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E79CD5-E51B-4F47-9008-C116695D0C87}"/>
              </a:ext>
            </a:extLst>
          </p:cNvPr>
          <p:cNvGrpSpPr/>
          <p:nvPr/>
        </p:nvGrpSpPr>
        <p:grpSpPr>
          <a:xfrm>
            <a:off x="9980010" y="1224028"/>
            <a:ext cx="1970702" cy="3001540"/>
            <a:chOff x="9980010" y="1224028"/>
            <a:chExt cx="1970702" cy="30015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425B2E-5AAC-48D3-B89B-47E0634AFE0F}"/>
                </a:ext>
              </a:extLst>
            </p:cNvPr>
            <p:cNvSpPr/>
            <p:nvPr/>
          </p:nvSpPr>
          <p:spPr bwMode="auto">
            <a:xfrm>
              <a:off x="9980010" y="1224028"/>
              <a:ext cx="1970702" cy="3001540"/>
            </a:xfrm>
            <a:custGeom>
              <a:avLst/>
              <a:gdLst>
                <a:gd name="connsiteX0" fmla="*/ 973539 w 1970702"/>
                <a:gd name="connsiteY0" fmla="*/ 3001463 h 3001540"/>
                <a:gd name="connsiteX1" fmla="*/ 270895 w 1970702"/>
                <a:gd name="connsiteY1" fmla="*/ 2635703 h 3001540"/>
                <a:gd name="connsiteX2" fmla="*/ 39889 w 1970702"/>
                <a:gd name="connsiteY2" fmla="*/ 1365168 h 3001540"/>
                <a:gd name="connsiteX3" fmla="*/ 1031291 w 1970702"/>
                <a:gd name="connsiteY3" fmla="*/ 123509 h 3001540"/>
                <a:gd name="connsiteX4" fmla="*/ 1801312 w 1970702"/>
                <a:gd name="connsiteY4" fmla="*/ 152385 h 3001540"/>
                <a:gd name="connsiteX5" fmla="*/ 1955316 w 1970702"/>
                <a:gd name="connsiteY5" fmla="*/ 1076410 h 3001540"/>
                <a:gd name="connsiteX6" fmla="*/ 1714685 w 1970702"/>
                <a:gd name="connsiteY6" fmla="*/ 1625050 h 3001540"/>
                <a:gd name="connsiteX7" fmla="*/ 1945691 w 1970702"/>
                <a:gd name="connsiteY7" fmla="*/ 2616452 h 3001540"/>
                <a:gd name="connsiteX8" fmla="*/ 973539 w 1970702"/>
                <a:gd name="connsiteY8" fmla="*/ 3001463 h 300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702" h="3001540">
                  <a:moveTo>
                    <a:pt x="973539" y="3001463"/>
                  </a:moveTo>
                  <a:cubicBezTo>
                    <a:pt x="694406" y="3004672"/>
                    <a:pt x="426503" y="2908419"/>
                    <a:pt x="270895" y="2635703"/>
                  </a:cubicBezTo>
                  <a:cubicBezTo>
                    <a:pt x="115287" y="2362987"/>
                    <a:pt x="-86844" y="1783867"/>
                    <a:pt x="39889" y="1365168"/>
                  </a:cubicBezTo>
                  <a:cubicBezTo>
                    <a:pt x="166622" y="946469"/>
                    <a:pt x="737720" y="325639"/>
                    <a:pt x="1031291" y="123509"/>
                  </a:cubicBezTo>
                  <a:cubicBezTo>
                    <a:pt x="1324862" y="-78622"/>
                    <a:pt x="1647308" y="-6432"/>
                    <a:pt x="1801312" y="152385"/>
                  </a:cubicBezTo>
                  <a:cubicBezTo>
                    <a:pt x="1955316" y="311202"/>
                    <a:pt x="1969754" y="830966"/>
                    <a:pt x="1955316" y="1076410"/>
                  </a:cubicBezTo>
                  <a:cubicBezTo>
                    <a:pt x="1940878" y="1321854"/>
                    <a:pt x="1716289" y="1368376"/>
                    <a:pt x="1714685" y="1625050"/>
                  </a:cubicBezTo>
                  <a:cubicBezTo>
                    <a:pt x="1713081" y="1881724"/>
                    <a:pt x="2066007" y="2387050"/>
                    <a:pt x="1945691" y="2616452"/>
                  </a:cubicBezTo>
                  <a:cubicBezTo>
                    <a:pt x="1825375" y="2845854"/>
                    <a:pt x="1252672" y="2998254"/>
                    <a:pt x="973539" y="3001463"/>
                  </a:cubicBezTo>
                  <a:close/>
                </a:path>
              </a:pathLst>
            </a:custGeom>
            <a:solidFill>
              <a:srgbClr val="C00000">
                <a:alpha val="10196"/>
              </a:srgbClr>
            </a:solidFill>
            <a:ln w="38100" cap="flat" cmpd="sng">
              <a:solidFill>
                <a:srgbClr val="C00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rtlCol="0" anchor="ctr">
              <a:spAutoFit/>
            </a:bodyPr>
            <a:lstStyle/>
            <a:p>
              <a:pPr algn="l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A3261A-59B1-4C8D-8ADC-199BBC50C866}"/>
                    </a:ext>
                  </a:extLst>
                </p:cNvPr>
                <p:cNvSpPr txBox="1"/>
                <p:nvPr/>
              </p:nvSpPr>
              <p:spPr>
                <a:xfrm>
                  <a:off x="10447599" y="2495649"/>
                  <a:ext cx="1093633" cy="400110"/>
                </a:xfrm>
                <a:prstGeom prst="rect">
                  <a:avLst/>
                </a:prstGeom>
                <a:noFill/>
                <a:ln>
                  <a:noFill/>
                  <a:prstDash val="sysDot"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en-US" sz="2000" b="1" dirty="0">
                      <a:solidFill>
                        <a:srgbClr val="C00000"/>
                      </a:solidFill>
                    </a:rPr>
                    <a:t>-hard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A3261A-59B1-4C8D-8ADC-199BBC50C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599" y="2495649"/>
                  <a:ext cx="1093633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r="-5587" b="-25758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07DEF8-BD3B-4DD2-8E2B-02A204B69ED3}"/>
              </a:ext>
            </a:extLst>
          </p:cNvPr>
          <p:cNvGrpSpPr/>
          <p:nvPr/>
        </p:nvGrpSpPr>
        <p:grpSpPr>
          <a:xfrm>
            <a:off x="8427977" y="3707670"/>
            <a:ext cx="2447754" cy="400110"/>
            <a:chOff x="8427977" y="3707670"/>
            <a:chExt cx="244775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C359E2-961C-467A-993B-6D124B7A404F}"/>
                    </a:ext>
                  </a:extLst>
                </p:cNvPr>
                <p:cNvSpPr txBox="1"/>
                <p:nvPr/>
              </p:nvSpPr>
              <p:spPr>
                <a:xfrm>
                  <a:off x="8427977" y="3707670"/>
                  <a:ext cx="15987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695082"/>
                          </a:solidFill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en-US" sz="2000" b="1" dirty="0">
                      <a:solidFill>
                        <a:srgbClr val="695082"/>
                      </a:solidFill>
                    </a:rPr>
                    <a:t>-complete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C359E2-961C-467A-993B-6D124B7A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977" y="3707670"/>
                  <a:ext cx="1598771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 r="-3817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EF2A1B-0621-4E4C-AB07-2E6E9E88BB46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10026748" y="3907725"/>
              <a:ext cx="848983" cy="54517"/>
            </a:xfrm>
            <a:prstGeom prst="straightConnector1">
              <a:avLst/>
            </a:prstGeom>
            <a:noFill/>
            <a:ln w="38100">
              <a:solidFill>
                <a:srgbClr val="695082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B9BF5A1-14E7-457C-8D7B-FC0B744A879F}"/>
              </a:ext>
            </a:extLst>
          </p:cNvPr>
          <p:cNvSpPr/>
          <p:nvPr/>
        </p:nvSpPr>
        <p:spPr bwMode="auto">
          <a:xfrm>
            <a:off x="10543852" y="4745983"/>
            <a:ext cx="758983" cy="766731"/>
          </a:xfrm>
          <a:prstGeom prst="ellipse">
            <a:avLst/>
          </a:prstGeom>
          <a:noFill/>
          <a:ln w="38100" cap="flat" cmpd="sng">
            <a:solidFill>
              <a:srgbClr val="0066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09831-4B11-4796-92C6-3159063C1112}"/>
                  </a:ext>
                </a:extLst>
              </p:cNvPr>
              <p:cNvSpPr txBox="1"/>
              <p:nvPr/>
            </p:nvSpPr>
            <p:spPr>
              <a:xfrm>
                <a:off x="10744732" y="4901510"/>
                <a:ext cx="4042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</m:oMath>
                  </m:oMathPara>
                </a14:m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09831-4B11-4796-92C6-3159063C1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732" y="4901510"/>
                <a:ext cx="40427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4020207C-F7B5-49CC-AD83-AEE5621C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33369"/>
                <a:ext cx="9814761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</a:t>
                </a:r>
                <a:r>
                  <a:rPr lang="en-US" alt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[Cook 1971, Levin 1973]:</a:t>
                </a:r>
                <a:r>
                  <a:rPr lang="en-US" altLang="en-US" sz="2400" dirty="0"/>
                  <a:t>  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-complete</a:t>
                </a:r>
                <a:endParaRPr lang="en-US" altLang="en-US" sz="6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/>
                  <a:t>  See CSE 431.</a:t>
                </a:r>
              </a:p>
              <a:p>
                <a:pPr marL="0" indent="0" eaLnBrk="1" hangingPunct="1">
                  <a:buNone/>
                </a:pPr>
                <a:endParaRPr lang="en-US" altLang="en-US" sz="16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Corollary:</a:t>
                </a:r>
                <a:r>
                  <a:rPr lang="en-US" altLang="en-US" sz="2400" dirty="0"/>
                  <a:t>  If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 </a:t>
                </a:r>
                <a:r>
                  <a:rPr lang="en-US" altLang="en-US" sz="2400" dirty="0"/>
                  <a:t>then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  <a:p>
                <a:pPr marL="0" indent="0" eaLnBrk="1" hangingPunct="1">
                  <a:buNone/>
                </a:pPr>
                <a:endParaRPr lang="en-US" altLang="en-US" sz="1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 </a:t>
                </a:r>
                <a:r>
                  <a:rPr lang="en-US" altLang="en-US" sz="2400" dirty="0"/>
                  <a:t>Let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en-US" sz="2400" dirty="0"/>
                  <a:t>be an arbitrary problem in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.   			   	 	Since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 we have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3SAT.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Then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3SAT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 </a:t>
                </a:r>
                <a:r>
                  <a:rPr lang="en-US" altLang="en-US" sz="2400" dirty="0"/>
                  <a:t>imply that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Therefore every problem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</a:t>
                </a:r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b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 has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/>
                  <a:t> 				so 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B</a:t>
                </a:r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en-US" sz="2400" dirty="0"/>
                  <a:t>-hard.</a:t>
                </a:r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eaLnBrk="1" hangingPunct="1"/>
                <a:endParaRPr lang="en-US" altLang="en-US" sz="2800" dirty="0"/>
              </a:p>
              <a:p>
                <a:pPr lvl="1" eaLnBrk="1" hangingPunct="1"/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33369"/>
                <a:ext cx="9814761" cy="5200045"/>
              </a:xfrm>
              <a:blipFill>
                <a:blip r:embed="rId3"/>
                <a:stretch>
                  <a:fillRect l="-932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EBC28D-CF5B-4FEB-8619-75090BF47BBD}"/>
              </a:ext>
            </a:extLst>
          </p:cNvPr>
          <p:cNvSpPr txBox="1"/>
          <p:nvPr/>
        </p:nvSpPr>
        <p:spPr>
          <a:xfrm>
            <a:off x="8586384" y="2884350"/>
            <a:ext cx="2587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Cook &amp; Levin did the hard work.</a:t>
            </a: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We only need to give one reduction to show that a problem is     NP-hard!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E5DB0C0-57CB-474A-ABC4-4DE05BD0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48EF6-99CA-A58E-9017-6365BC399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059F4E3-44AE-7BF5-AED7-3170E28C9C25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BD6DE-92F5-BC0C-869F-FE9DE513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-171592"/>
            <a:ext cx="11108813" cy="1325563"/>
          </a:xfrm>
        </p:spPr>
        <p:txBody>
          <a:bodyPr/>
          <a:lstStyle/>
          <a:p>
            <a:r>
              <a:rPr lang="en-US" dirty="0"/>
              <a:t>What we know: 3Sat is 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F5FB-3125-6E23-341A-C0E3A928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F67EC-3B3B-DF4D-9E70-65EEC54C56E6}"/>
              </a:ext>
            </a:extLst>
          </p:cNvPr>
          <p:cNvSpPr txBox="1"/>
          <p:nvPr/>
        </p:nvSpPr>
        <p:spPr>
          <a:xfrm>
            <a:off x="1615701" y="140386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5995-835F-5E6D-6085-C6442D921280}"/>
              </a:ext>
            </a:extLst>
          </p:cNvPr>
          <p:cNvSpPr txBox="1"/>
          <p:nvPr/>
        </p:nvSpPr>
        <p:spPr>
          <a:xfrm>
            <a:off x="8523136" y="1367136"/>
            <a:ext cx="59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102D6-645A-E623-5D21-3D30CD4B16C1}"/>
              </a:ext>
            </a:extLst>
          </p:cNvPr>
          <p:cNvSpPr txBox="1"/>
          <p:nvPr/>
        </p:nvSpPr>
        <p:spPr>
          <a:xfrm>
            <a:off x="8454979" y="4873374"/>
            <a:ext cx="24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satisfiability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741ADB03-0681-01C9-A969-65570A6F4FC7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1E61C8-2DEC-3168-126F-5B5EA5E6C939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9C03BB51-14CA-CF37-F874-EA0F03855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BC97F457-AFD5-A09F-8C9C-59FA3D123E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75EF81B3-7DBF-D8AA-3940-692885BA72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1C78DF-5722-495D-A3C6-D29BDEC6D05D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3FE25BF-F4C1-D3D5-21FB-7ECD6F948EF2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67A8B7-53F9-378E-A821-E5701EAF4536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29BAC-9910-267E-3B7E-0BEE42C1CA68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3CNF formulas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29BAC-9910-267E-3B7E-0BEE42C1C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923330"/>
              </a:xfrm>
              <a:prstGeom prst="rect">
                <a:avLst/>
              </a:prstGeom>
              <a:blipFill>
                <a:blip r:embed="rId9"/>
                <a:stretch>
                  <a:fillRect l="-167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FCAC39D-06D4-A2AC-113E-B362C8F1CE12}"/>
              </a:ext>
            </a:extLst>
          </p:cNvPr>
          <p:cNvSpPr txBox="1"/>
          <p:nvPr/>
        </p:nvSpPr>
        <p:spPr>
          <a:xfrm>
            <a:off x="9563665" y="34477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for solving 3SAT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00E27-BDFA-F9F2-9DC9-C9A166600A82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E3A55-E7BA-A0B7-1D36-A552EB4AB34E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742098-FE4B-9B5C-1317-22DC48766D8C}"/>
                  </a:ext>
                </a:extLst>
              </p:cNvPr>
              <p:cNvSpPr txBox="1"/>
              <p:nvPr/>
            </p:nvSpPr>
            <p:spPr>
              <a:xfrm>
                <a:off x="8074950" y="2022087"/>
                <a:ext cx="27507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en-US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</m:oMath>
                  </m:oMathPara>
                </a14:m>
                <a:endParaRPr lang="en-US" altLang="en-US" b="1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742098-FE4B-9B5C-1317-22DC48766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950" y="2022087"/>
                <a:ext cx="275078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848F75B-82D7-BEE6-FD1F-E774C9B3BC31}"/>
              </a:ext>
            </a:extLst>
          </p:cNvPr>
          <p:cNvSpPr txBox="1"/>
          <p:nvPr/>
        </p:nvSpPr>
        <p:spPr>
          <a:xfrm>
            <a:off x="4252714" y="745806"/>
            <a:ext cx="37287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This reduction always exists!</a:t>
            </a:r>
          </a:p>
          <a:p>
            <a:pPr algn="ctr"/>
            <a:r>
              <a:rPr lang="en-US" dirty="0"/>
              <a:t>(by definition of NP-Hard)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11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A3B4-4B0D-6FF0-5D64-779FB343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4859128-1666-269B-9554-C9CE0918F111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59A34B-24D0-488B-98CB-1F97F68250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</p:spPr>
            <p:txBody>
              <a:bodyPr/>
              <a:lstStyle/>
              <a:p>
                <a:r>
                  <a:rPr lang="en-US" dirty="0"/>
                  <a:t>Goal: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59A34B-24D0-488B-98CB-1F97F6825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084" y="-171592"/>
                <a:ext cx="11108813" cy="1325563"/>
              </a:xfrm>
              <a:blipFill>
                <a:blip r:embed="rId2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B1386-0BA6-D2D2-99F1-1535A43A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6C471-A955-7993-D9DB-409066062432}"/>
              </a:ext>
            </a:extLst>
          </p:cNvPr>
          <p:cNvSpPr txBox="1"/>
          <p:nvPr/>
        </p:nvSpPr>
        <p:spPr>
          <a:xfrm>
            <a:off x="1615701" y="140386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D39B7470-401F-BE8B-EF20-E89A40ED1764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CC3748-4D5A-CAA8-8078-2011C3DD1ADF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5E3332F2-817E-724F-1D8E-65AA0512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B03D97A9-CDF8-8E5A-4A72-82B615611F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79304F2-B02C-8DF0-4B9E-05FEB764CF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F4A467-5214-FAFD-3DA3-C2989E50DFB8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0A4F382-21A9-1556-BE91-7BDE32008F12}"/>
              </a:ext>
            </a:extLst>
          </p:cNvPr>
          <p:cNvSpPr/>
          <p:nvPr/>
        </p:nvSpPr>
        <p:spPr>
          <a:xfrm>
            <a:off x="8937740" y="5242707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B3A407-B8A6-F30D-5A54-DE26CF5ED7A6}"/>
                  </a:ext>
                </a:extLst>
              </p:cNvPr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887BC-F31B-5F76-217C-DF6F18B47089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Procedure for converting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into instance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887BC-F31B-5F76-217C-DF6F18B4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9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22AE78-3361-2043-EFFA-FE45303D7FBB}"/>
              </a:ext>
            </a:extLst>
          </p:cNvPr>
          <p:cNvSpPr txBox="1"/>
          <p:nvPr/>
        </p:nvSpPr>
        <p:spPr>
          <a:xfrm>
            <a:off x="5376556" y="4688708"/>
            <a:ext cx="22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same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E2388-24A6-5119-29C0-C136B6EB8D33}"/>
              </a:ext>
            </a:extLst>
          </p:cNvPr>
          <p:cNvSpPr/>
          <p:nvPr/>
        </p:nvSpPr>
        <p:spPr>
          <a:xfrm>
            <a:off x="1951027" y="5199521"/>
            <a:ext cx="1854307" cy="1004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Yes/No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AC4DA-6C72-9F8E-B546-8AC17FA71EF7}"/>
                  </a:ext>
                </a:extLst>
              </p:cNvPr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AC4DA-6C72-9F8E-B546-8AC17FA71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10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E7419B-1E7C-0733-7814-9996BA20FD02}"/>
                  </a:ext>
                </a:extLst>
              </p:cNvPr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E7419B-1E7C-0733-7814-9996BA20F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4D401-00D9-375D-29A1-3EA2F3320477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for solving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4D401-00D9-375D-29A1-3EA2F3320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2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8DCFC4-5B60-9F2F-1900-BC0DB3046A02}"/>
                  </a:ext>
                </a:extLst>
              </p:cNvPr>
              <p:cNvSpPr txBox="1"/>
              <p:nvPr/>
            </p:nvSpPr>
            <p:spPr>
              <a:xfrm>
                <a:off x="8499282" y="1371600"/>
                <a:ext cx="1187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Problem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8DCFC4-5B60-9F2F-1900-BC0DB304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282" y="1371600"/>
                <a:ext cx="1187441" cy="369332"/>
              </a:xfrm>
              <a:prstGeom prst="rect">
                <a:avLst/>
              </a:prstGeom>
              <a:blipFill>
                <a:blip r:embed="rId13"/>
                <a:stretch>
                  <a:fillRect l="-41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1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76248</TotalTime>
  <Words>3485</Words>
  <Application>Microsoft Office PowerPoint</Application>
  <PresentationFormat>Widescreen</PresentationFormat>
  <Paragraphs>618</Paragraphs>
  <Slides>38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Cambria Math</vt:lpstr>
      <vt:lpstr>Symbol</vt:lpstr>
      <vt:lpstr>Office Theme</vt:lpstr>
      <vt:lpstr>Equation</vt:lpstr>
      <vt:lpstr>CSE 421 Winter 2025 Lecture 25: NP-Complete 2</vt:lpstr>
      <vt:lpstr>Satisfiability</vt:lpstr>
      <vt:lpstr>More precise definition of NP</vt:lpstr>
      <vt:lpstr>Steps for showing that a problem is in NP</vt:lpstr>
      <vt:lpstr>Verifying the certificate is efficient</vt:lpstr>
      <vt:lpstr>NP-hardness &amp; NP-completeness</vt:lpstr>
      <vt:lpstr>Cook-Levin Theorem</vt:lpstr>
      <vt:lpstr>What we know: 3Sat is NP-Hard</vt:lpstr>
      <vt:lpstr>Goal: B is NP-Hard</vt:lpstr>
      <vt:lpstr>Showing B is NP-Hard</vt:lpstr>
      <vt:lpstr>Steps to Proving Problem B is NP-complete</vt:lpstr>
      <vt:lpstr>Next up: Let’s show Independent Set is NP-Hard</vt:lpstr>
      <vt:lpstr>Showing Independent Set is NP-Hard</vt:lpstr>
      <vt:lpstr>Another NP-complete problem: 3SAT ≤_P Independent-Set</vt:lpstr>
      <vt:lpstr>Another NP-complete problem: 3SAT ≤_P Independent-Set</vt:lpstr>
      <vt:lpstr>Correctness (⇒)</vt:lpstr>
      <vt:lpstr>Correctness (⇐)</vt:lpstr>
      <vt:lpstr>Showing Independent Set is NP-Hard</vt:lpstr>
      <vt:lpstr>Many NP-complete problems</vt:lpstr>
      <vt:lpstr>NP-complete problems so far</vt:lpstr>
      <vt:lpstr>4-Satisfiability</vt:lpstr>
      <vt:lpstr>Let’s show 4Sat is NP-Hard</vt:lpstr>
      <vt:lpstr>Showing Independent Set is NP-Hard</vt:lpstr>
      <vt:lpstr>3Sat ≤_P 4Sat: A False Start (pun intended)</vt:lpstr>
      <vt:lpstr>3Sat ≤_P 4Sat: The Reduction</vt:lpstr>
      <vt:lpstr>Showing Independent Set is NP-Hard</vt:lpstr>
      <vt:lpstr>Correctness</vt:lpstr>
      <vt:lpstr>Recall: Graph Colorability</vt:lpstr>
      <vt:lpstr>Next up: Let’s show 3Color is NP-Hard</vt:lpstr>
      <vt:lpstr>Showing 3Color is NP-Hard</vt:lpstr>
      <vt:lpstr>3SAT ≤_P 3Color</vt:lpstr>
      <vt:lpstr>3SAT ≤_P 3Color</vt:lpstr>
      <vt:lpstr>3SAT ≤_P 3Color</vt:lpstr>
      <vt:lpstr>3SAT ≤_P 3Color</vt:lpstr>
      <vt:lpstr>3SAT ≤_P 3Color</vt:lpstr>
      <vt:lpstr>Showing 3Color is NP-Hard</vt:lpstr>
      <vt:lpstr>F satisfiable ⇒ 3 Colorable</vt:lpstr>
      <vt:lpstr>3 Colorable ⇒ F satisfiable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474</cp:revision>
  <cp:lastPrinted>2025-02-10T19:40:18Z</cp:lastPrinted>
  <dcterms:created xsi:type="dcterms:W3CDTF">2023-09-26T20:08:20Z</dcterms:created>
  <dcterms:modified xsi:type="dcterms:W3CDTF">2025-03-10T17:57:19Z</dcterms:modified>
</cp:coreProperties>
</file>