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632" r:id="rId3"/>
    <p:sldId id="964" r:id="rId4"/>
    <p:sldId id="965" r:id="rId5"/>
    <p:sldId id="360" r:id="rId6"/>
    <p:sldId id="648" r:id="rId7"/>
    <p:sldId id="361" r:id="rId8"/>
    <p:sldId id="646" r:id="rId9"/>
    <p:sldId id="967" r:id="rId10"/>
    <p:sldId id="363" r:id="rId11"/>
    <p:sldId id="968" r:id="rId12"/>
    <p:sldId id="649" r:id="rId13"/>
    <p:sldId id="650" r:id="rId14"/>
    <p:sldId id="370" r:id="rId15"/>
    <p:sldId id="651" r:id="rId16"/>
    <p:sldId id="969" r:id="rId17"/>
    <p:sldId id="590" r:id="rId18"/>
    <p:sldId id="970" r:id="rId19"/>
    <p:sldId id="971" r:id="rId20"/>
    <p:sldId id="972" r:id="rId21"/>
    <p:sldId id="591" r:id="rId22"/>
    <p:sldId id="973" r:id="rId23"/>
    <p:sldId id="652" r:id="rId24"/>
    <p:sldId id="975" r:id="rId25"/>
    <p:sldId id="592" r:id="rId26"/>
    <p:sldId id="976" r:id="rId27"/>
    <p:sldId id="974" r:id="rId28"/>
    <p:sldId id="977" r:id="rId29"/>
    <p:sldId id="637" r:id="rId30"/>
    <p:sldId id="614" r:id="rId31"/>
    <p:sldId id="978" r:id="rId32"/>
    <p:sldId id="979" r:id="rId33"/>
    <p:sldId id="560" r:id="rId34"/>
    <p:sldId id="654" r:id="rId35"/>
    <p:sldId id="980" r:id="rId36"/>
    <p:sldId id="562" r:id="rId37"/>
    <p:sldId id="565" r:id="rId38"/>
    <p:sldId id="566" r:id="rId39"/>
    <p:sldId id="568" r:id="rId40"/>
    <p:sldId id="569" r:id="rId41"/>
    <p:sldId id="570" r:id="rId42"/>
    <p:sldId id="655" r:id="rId43"/>
    <p:sldId id="573" r:id="rId44"/>
    <p:sldId id="574" r:id="rId45"/>
    <p:sldId id="575" r:id="rId46"/>
    <p:sldId id="580" r:id="rId47"/>
    <p:sldId id="594" r:id="rId48"/>
    <p:sldId id="598" r:id="rId49"/>
    <p:sldId id="656" r:id="rId50"/>
    <p:sldId id="600" r:id="rId51"/>
    <p:sldId id="657" r:id="rId52"/>
    <p:sldId id="604"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2CC"/>
    <a:srgbClr val="FF7C80"/>
    <a:srgbClr val="FFD966"/>
    <a:srgbClr val="FF33CC"/>
    <a:srgbClr val="CCCCFF"/>
    <a:srgbClr val="CC99FF"/>
    <a:srgbClr val="FF7575"/>
    <a:srgbClr val="BC3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3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B92A9476-F335-45DA-88BB-1EE6E26D573B}" type="datetimeFigureOut">
              <a:rPr lang="en-US" smtClean="0"/>
              <a:t>2/21/2025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CC20C24E-DBEF-4115-8ADA-4BEB97AB8503}" type="slidenum">
              <a:rPr lang="en-US" altLang="en-US" sz="1200"/>
              <a:pPr/>
              <a:t>2</a:t>
            </a:fld>
            <a:endParaRPr lang="en-US" alt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190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8985E-A254-B229-E320-05BF09FD7918}"/>
            </a:ext>
          </a:extLst>
        </p:cNvPr>
        <p:cNvGrpSpPr/>
        <p:nvPr/>
      </p:nvGrpSpPr>
      <p:grpSpPr>
        <a:xfrm>
          <a:off x="0" y="0"/>
          <a:ext cx="0" cy="0"/>
          <a:chOff x="0" y="0"/>
          <a:chExt cx="0" cy="0"/>
        </a:xfrm>
      </p:grpSpPr>
      <p:sp>
        <p:nvSpPr>
          <p:cNvPr id="80898" name="Rectangle 7">
            <a:extLst>
              <a:ext uri="{FF2B5EF4-FFF2-40B4-BE49-F238E27FC236}">
                <a16:creationId xmlns:a16="http://schemas.microsoft.com/office/drawing/2014/main" id="{D0A77FD7-AA77-DE60-FF8C-8FB4A962ADAB}"/>
              </a:ext>
            </a:extLst>
          </p:cNvPr>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CC20C24E-DBEF-4115-8ADA-4BEB97AB8503}" type="slidenum">
              <a:rPr lang="en-US" altLang="en-US" sz="1200"/>
              <a:pPr/>
              <a:t>35</a:t>
            </a:fld>
            <a:endParaRPr lang="en-US" altLang="en-US" sz="1200" dirty="0"/>
          </a:p>
        </p:txBody>
      </p:sp>
      <p:sp>
        <p:nvSpPr>
          <p:cNvPr id="80899" name="Rectangle 2">
            <a:extLst>
              <a:ext uri="{FF2B5EF4-FFF2-40B4-BE49-F238E27FC236}">
                <a16:creationId xmlns:a16="http://schemas.microsoft.com/office/drawing/2014/main" id="{B0619D76-39BB-94FB-DA7E-3AF881CF5C6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A5F17F1-35E0-7B6B-E3A3-DBD33821B7F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9138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079BEBE1-7CC1-43E5-8BEB-9DBE41894220}" type="slidenum">
              <a:rPr lang="en-US" altLang="en-US" sz="1200"/>
              <a:pPr/>
              <a:t>36</a:t>
            </a:fld>
            <a:endParaRPr lang="en-US" altLang="en-US" sz="12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8515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7E644E5B-2E12-4FB6-88EE-BF49AE1C1361}" type="slidenum">
              <a:rPr lang="en-US" altLang="en-US" sz="1200"/>
              <a:pPr/>
              <a:t>37</a:t>
            </a:fld>
            <a:endParaRPr lang="en-US" altLang="en-US" sz="12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3792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57816E22-DFBC-4014-9F0B-48E73BFE40D1}" type="slidenum">
              <a:rPr lang="en-US" altLang="en-US" sz="1200"/>
              <a:pPr/>
              <a:t>38</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6124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F01A64A2-8F01-4DEC-B716-8B08F03A7FA0}" type="slidenum">
              <a:rPr lang="en-US" altLang="en-US" sz="1200"/>
              <a:pPr/>
              <a:t>39</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1466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E222BDE6-9080-4C89-A717-5A24838846AC}" type="slidenum">
              <a:rPr lang="en-US" altLang="en-US" sz="1200"/>
              <a:pPr/>
              <a:t>40</a:t>
            </a:fld>
            <a:endParaRPr lang="en-US" alt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1279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35B3B651-C976-491B-B58D-E1CA2814DB3C}" type="slidenum">
              <a:rPr lang="en-US" altLang="en-US" sz="1200"/>
              <a:pPr/>
              <a:t>41</a:t>
            </a:fld>
            <a:endParaRPr lang="en-US" altLang="en-US" sz="1200" dirty="0"/>
          </a:p>
        </p:txBody>
      </p:sp>
      <p:sp>
        <p:nvSpPr>
          <p:cNvPr id="100355" name="Rectangle 2"/>
          <p:cNvSpPr>
            <a:spLocks noGrp="1" noRot="1" noChangeAspect="1" noChangeArrowheads="1" noTextEdit="1"/>
          </p:cNvSpPr>
          <p:nvPr>
            <p:ph type="sldImg"/>
          </p:nvPr>
        </p:nvSpPr>
        <p:spPr>
          <a:xfrm>
            <a:off x="685800" y="1143000"/>
            <a:ext cx="5486400" cy="3086100"/>
          </a:xfrm>
          <a:ln/>
        </p:spPr>
      </p:sp>
      <p:sp>
        <p:nvSpPr>
          <p:cNvPr id="1003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6358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F01A64A2-8F01-4DEC-B716-8B08F03A7FA0}" type="slidenum">
              <a:rPr lang="en-US" altLang="en-US" sz="1200"/>
              <a:pPr/>
              <a:t>42</a:t>
            </a:fld>
            <a:endParaRPr lang="en-US" alt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3187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8A0D3900-4BEA-4C8E-AF72-B517C6D6F715}" type="slidenum">
              <a:rPr lang="en-US" altLang="en-US" sz="1200"/>
              <a:pPr/>
              <a:t>43</a:t>
            </a:fld>
            <a:endParaRPr lang="en-US" altLang="en-US" sz="1200" dirty="0"/>
          </a:p>
        </p:txBody>
      </p:sp>
      <p:sp>
        <p:nvSpPr>
          <p:cNvPr id="103427" name="Rectangle 2"/>
          <p:cNvSpPr>
            <a:spLocks noGrp="1" noRot="1" noChangeAspect="1" noChangeArrowheads="1" noTextEdit="1"/>
          </p:cNvSpPr>
          <p:nvPr>
            <p:ph type="sldImg"/>
          </p:nvPr>
        </p:nvSpPr>
        <p:spPr>
          <a:xfrm>
            <a:off x="685800" y="1143000"/>
            <a:ext cx="5486400" cy="3086100"/>
          </a:xfrm>
          <a:ln/>
        </p:spPr>
      </p:sp>
      <p:sp>
        <p:nvSpPr>
          <p:cNvPr id="1034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718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9DBB77EC-AE1D-48DC-A8F0-FD8CAC817D84}" type="slidenum">
              <a:rPr lang="en-US" altLang="en-US" sz="1200"/>
              <a:pPr/>
              <a:t>44</a:t>
            </a:fld>
            <a:endParaRPr lang="en-US" altLang="en-US" sz="1200" dirty="0"/>
          </a:p>
        </p:txBody>
      </p:sp>
      <p:sp>
        <p:nvSpPr>
          <p:cNvPr id="104451" name="Rectangle 2"/>
          <p:cNvSpPr>
            <a:spLocks noGrp="1" noRot="1" noChangeAspect="1" noChangeArrowheads="1" noTextEdit="1"/>
          </p:cNvSpPr>
          <p:nvPr>
            <p:ph type="sldImg"/>
          </p:nvPr>
        </p:nvSpPr>
        <p:spPr>
          <a:xfrm>
            <a:off x="685800" y="1143000"/>
            <a:ext cx="5486400" cy="3086100"/>
          </a:xfrm>
          <a:ln/>
        </p:spPr>
      </p:sp>
      <p:sp>
        <p:nvSpPr>
          <p:cNvPr id="1044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6166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164E2CE4-9052-436C-90E3-8314E02B6E81}" type="slidenum">
              <a:rPr lang="en-US" altLang="en-US" sz="1200"/>
              <a:pPr/>
              <a:t>17</a:t>
            </a:fld>
            <a:endParaRPr lang="en-US" alt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5415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46B0DAFC-CECA-4272-AE13-B97CC42334FE}" type="slidenum">
              <a:rPr lang="en-US" altLang="en-US" sz="1200"/>
              <a:pPr/>
              <a:t>45</a:t>
            </a:fld>
            <a:endParaRPr lang="en-US" altLang="en-US" sz="120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90027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5A2378EC-76D5-4885-B465-39769FF55AFC}" type="slidenum">
              <a:rPr lang="en-US" altLang="en-US" sz="1200"/>
              <a:pPr/>
              <a:t>46</a:t>
            </a:fld>
            <a:endParaRPr lang="en-US" altLang="en-US" sz="1200" dirty="0"/>
          </a:p>
        </p:txBody>
      </p:sp>
      <p:sp>
        <p:nvSpPr>
          <p:cNvPr id="108547" name="Rectangle 2"/>
          <p:cNvSpPr>
            <a:spLocks noGrp="1" noRot="1" noChangeAspect="1" noChangeArrowheads="1" noTextEdit="1"/>
          </p:cNvSpPr>
          <p:nvPr>
            <p:ph type="sldImg"/>
          </p:nvPr>
        </p:nvSpPr>
        <p:spPr>
          <a:xfrm>
            <a:off x="685800" y="1143000"/>
            <a:ext cx="5486400" cy="3086100"/>
          </a:xfrm>
          <a:ln/>
        </p:spPr>
      </p:sp>
      <p:sp>
        <p:nvSpPr>
          <p:cNvPr id="1085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5427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33479A45-3B2E-40BD-A8B8-7F775930E485}" type="slidenum">
              <a:rPr lang="en-US" altLang="en-US" sz="1200"/>
              <a:pPr/>
              <a:t>47</a:t>
            </a:fld>
            <a:endParaRPr lang="en-US" altLang="en-US" sz="12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3674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CEA13AA8-2234-446B-A9A9-FEBC3EEA7E2D}" type="slidenum">
              <a:rPr lang="en-US" altLang="en-US" sz="1200"/>
              <a:pPr/>
              <a:t>48</a:t>
            </a:fld>
            <a:endParaRPr lang="en-US" altLang="en-US" sz="1200" dirty="0"/>
          </a:p>
        </p:txBody>
      </p:sp>
      <p:sp>
        <p:nvSpPr>
          <p:cNvPr id="115715" name="Rectangle 2"/>
          <p:cNvSpPr>
            <a:spLocks noGrp="1" noRot="1" noChangeAspect="1" noChangeArrowheads="1" noTextEdit="1"/>
          </p:cNvSpPr>
          <p:nvPr>
            <p:ph type="sldImg"/>
          </p:nvPr>
        </p:nvSpPr>
        <p:spPr>
          <a:xfrm>
            <a:off x="685800" y="1143000"/>
            <a:ext cx="5486400" cy="3086100"/>
          </a:xfrm>
          <a:ln/>
        </p:spPr>
      </p:sp>
      <p:sp>
        <p:nvSpPr>
          <p:cNvPr id="1157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7280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7142CC6A-BA27-4C4D-B0BA-84F482B3C2DD}" type="slidenum">
              <a:rPr lang="en-US" altLang="en-US" sz="1200"/>
              <a:pPr/>
              <a:t>50</a:t>
            </a:fld>
            <a:endParaRPr lang="en-US" alt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2876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7142CC6A-BA27-4C4D-B0BA-84F482B3C2DD}" type="slidenum">
              <a:rPr lang="en-US" altLang="en-US" sz="1200"/>
              <a:pPr/>
              <a:t>51</a:t>
            </a:fld>
            <a:endParaRPr lang="en-US" alt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0988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BDC37743-DC4F-4A2E-B7FB-EA64EA49799E}" type="slidenum">
              <a:rPr lang="en-US" altLang="en-US" sz="1200"/>
              <a:pPr/>
              <a:t>52</a:t>
            </a:fld>
            <a:endParaRPr lang="en-US" alt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0559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09829D1A-A7BF-49A6-B1DC-3BD7AF765980}" type="slidenum">
              <a:rPr lang="en-US" altLang="en-US" sz="1200"/>
              <a:pPr/>
              <a:t>21</a:t>
            </a:fld>
            <a:endParaRPr lang="en-US" alt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9198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09829D1A-A7BF-49A6-B1DC-3BD7AF765980}" type="slidenum">
              <a:rPr lang="en-US" altLang="en-US" sz="1200"/>
              <a:pPr/>
              <a:t>23</a:t>
            </a:fld>
            <a:endParaRPr lang="en-US" alt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8449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7E08847A-FBC4-4F7F-BA55-9A5416A8A09A}" type="slidenum">
              <a:rPr lang="en-US" altLang="en-US" sz="1200"/>
              <a:pPr/>
              <a:t>25</a:t>
            </a:fld>
            <a:endParaRPr lang="en-US" alt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996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F1EF1CB7-78E5-47B4-841E-C09A5A7B8184}" type="slidenum">
              <a:rPr lang="en-US" altLang="en-US" sz="1200"/>
              <a:pPr/>
              <a:t>29</a:t>
            </a:fld>
            <a:endParaRPr lang="en-US" alt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2912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4C1DBE66-6B54-4FF9-AE79-21EB24F4AFDB}" type="slidenum">
              <a:rPr lang="en-US" altLang="en-US" sz="1200"/>
              <a:pPr/>
              <a:t>30</a:t>
            </a:fld>
            <a:endParaRPr lang="en-US" alt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8188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2DABC3DE-7065-4BCB-96CF-484C655B8EB7}" type="slidenum">
              <a:rPr lang="en-US" altLang="en-US" sz="1200"/>
              <a:pPr/>
              <a:t>33</a:t>
            </a:fld>
            <a:endParaRPr lang="en-US" altLang="en-US" sz="12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5803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0139">
              <a:defRPr sz="2000">
                <a:solidFill>
                  <a:schemeClr val="tx1"/>
                </a:solidFill>
                <a:latin typeface="Arial" panose="020B0604020202020204" pitchFamily="34" charset="0"/>
              </a:defRPr>
            </a:lvl1pPr>
            <a:lvl2pPr marL="742842" indent="-285708" defTabSz="930139">
              <a:defRPr sz="2000">
                <a:solidFill>
                  <a:schemeClr val="tx1"/>
                </a:solidFill>
                <a:latin typeface="Arial" panose="020B0604020202020204" pitchFamily="34" charset="0"/>
              </a:defRPr>
            </a:lvl2pPr>
            <a:lvl3pPr marL="1142833" indent="-228567" defTabSz="930139">
              <a:defRPr sz="2000">
                <a:solidFill>
                  <a:schemeClr val="tx1"/>
                </a:solidFill>
                <a:latin typeface="Arial" panose="020B0604020202020204" pitchFamily="34" charset="0"/>
              </a:defRPr>
            </a:lvl3pPr>
            <a:lvl4pPr marL="1599966" indent="-228567" defTabSz="930139">
              <a:defRPr sz="2000">
                <a:solidFill>
                  <a:schemeClr val="tx1"/>
                </a:solidFill>
                <a:latin typeface="Arial" panose="020B0604020202020204" pitchFamily="34" charset="0"/>
              </a:defRPr>
            </a:lvl4pPr>
            <a:lvl5pPr marL="2057099" indent="-228567" defTabSz="930139">
              <a:defRPr sz="2000">
                <a:solidFill>
                  <a:schemeClr val="tx1"/>
                </a:solidFill>
                <a:latin typeface="Arial" panose="020B0604020202020204" pitchFamily="34" charset="0"/>
              </a:defRPr>
            </a:lvl5pPr>
            <a:lvl6pPr marL="2514232" indent="-228567" algn="ctr" defTabSz="930139" eaLnBrk="0" fontAlgn="base" hangingPunct="0">
              <a:spcBef>
                <a:spcPct val="0"/>
              </a:spcBef>
              <a:spcAft>
                <a:spcPct val="0"/>
              </a:spcAft>
              <a:defRPr sz="2000">
                <a:solidFill>
                  <a:schemeClr val="tx1"/>
                </a:solidFill>
                <a:latin typeface="Arial" panose="020B0604020202020204" pitchFamily="34" charset="0"/>
              </a:defRPr>
            </a:lvl6pPr>
            <a:lvl7pPr marL="2971365" indent="-228567" algn="ctr" defTabSz="930139" eaLnBrk="0" fontAlgn="base" hangingPunct="0">
              <a:spcBef>
                <a:spcPct val="0"/>
              </a:spcBef>
              <a:spcAft>
                <a:spcPct val="0"/>
              </a:spcAft>
              <a:defRPr sz="2000">
                <a:solidFill>
                  <a:schemeClr val="tx1"/>
                </a:solidFill>
                <a:latin typeface="Arial" panose="020B0604020202020204" pitchFamily="34" charset="0"/>
              </a:defRPr>
            </a:lvl7pPr>
            <a:lvl8pPr marL="3428497" indent="-228567" algn="ctr" defTabSz="930139" eaLnBrk="0" fontAlgn="base" hangingPunct="0">
              <a:spcBef>
                <a:spcPct val="0"/>
              </a:spcBef>
              <a:spcAft>
                <a:spcPct val="0"/>
              </a:spcAft>
              <a:defRPr sz="2000">
                <a:solidFill>
                  <a:schemeClr val="tx1"/>
                </a:solidFill>
                <a:latin typeface="Arial" panose="020B0604020202020204" pitchFamily="34" charset="0"/>
              </a:defRPr>
            </a:lvl8pPr>
            <a:lvl9pPr marL="3885630" indent="-228567" algn="ctr" defTabSz="930139" eaLnBrk="0" fontAlgn="base" hangingPunct="0">
              <a:spcBef>
                <a:spcPct val="0"/>
              </a:spcBef>
              <a:spcAft>
                <a:spcPct val="0"/>
              </a:spcAft>
              <a:defRPr sz="2000">
                <a:solidFill>
                  <a:schemeClr val="tx1"/>
                </a:solidFill>
                <a:latin typeface="Arial" panose="020B0604020202020204" pitchFamily="34" charset="0"/>
              </a:defRPr>
            </a:lvl9pPr>
          </a:lstStyle>
          <a:p>
            <a:fld id="{CC20C24E-DBEF-4115-8ADA-4BEB97AB8503}" type="slidenum">
              <a:rPr lang="en-US" altLang="en-US" sz="1200"/>
              <a:pPr/>
              <a:t>34</a:t>
            </a:fld>
            <a:endParaRPr lang="en-US" alt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6395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5.png"/><Relationship Id="rId1" Type="http://schemas.openxmlformats.org/officeDocument/2006/relationships/slideLayout" Target="../slideLayouts/slideLayout2.xml"/><Relationship Id="rId11" Type="http://schemas.openxmlformats.org/officeDocument/2006/relationships/image" Target="../media/image15.png"/><Relationship Id="rId10" Type="http://schemas.openxmlformats.org/officeDocument/2006/relationships/image" Target="../media/image19.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5.png"/><Relationship Id="rId1" Type="http://schemas.openxmlformats.org/officeDocument/2006/relationships/slideLayout" Target="../slideLayouts/slideLayout2.xml"/><Relationship Id="rId10" Type="http://schemas.openxmlformats.org/officeDocument/2006/relationships/image" Target="../media/image15.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2.xml"/><Relationship Id="rId11" Type="http://schemas.openxmlformats.org/officeDocument/2006/relationships/image" Target="../media/image33.png"/><Relationship Id="rId10" Type="http://schemas.openxmlformats.org/officeDocument/2006/relationships/image" Target="../media/image32.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42.png"/><Relationship Id="rId16" Type="http://schemas.openxmlformats.org/officeDocument/2006/relationships/image" Target="../media/image41.png"/><Relationship Id="rId1" Type="http://schemas.openxmlformats.org/officeDocument/2006/relationships/slideLayout" Target="../slideLayouts/slideLayout2.xml"/><Relationship Id="rId11"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2.png"/><Relationship Id="rId9" Type="http://schemas.openxmlformats.org/officeDocument/2006/relationships/image" Target="../media/image38.png"/><Relationship Id="rId1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8.png"/><Relationship Id="rId12" Type="http://schemas.openxmlformats.org/officeDocument/2006/relationships/image" Target="../media/image47.png"/><Relationship Id="rId17" Type="http://schemas.openxmlformats.org/officeDocument/2006/relationships/image" Target="../media/image52.png"/><Relationship Id="rId16" Type="http://schemas.openxmlformats.org/officeDocument/2006/relationships/image" Target="../media/image51.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50.png"/><Relationship Id="rId10" Type="http://schemas.openxmlformats.org/officeDocument/2006/relationships/image" Target="../media/image45.png"/><Relationship Id="rId9" Type="http://schemas.openxmlformats.org/officeDocument/2006/relationships/image" Target="../media/image38.png"/><Relationship Id="rId1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35.png"/><Relationship Id="rId12" Type="http://schemas.openxmlformats.org/officeDocument/2006/relationships/image" Target="../media/image34.png"/><Relationship Id="rId17" Type="http://schemas.openxmlformats.org/officeDocument/2006/relationships/image" Target="../media/image59.png"/><Relationship Id="rId16" Type="http://schemas.openxmlformats.org/officeDocument/2006/relationships/image" Target="../media/image58.png"/><Relationship Id="rId1" Type="http://schemas.openxmlformats.org/officeDocument/2006/relationships/slideLayout" Target="../slideLayouts/slideLayout2.xml"/><Relationship Id="rId11" Type="http://schemas.openxmlformats.org/officeDocument/2006/relationships/image" Target="../media/image33.png"/><Relationship Id="rId15" Type="http://schemas.openxmlformats.org/officeDocument/2006/relationships/image" Target="../media/image57.png"/><Relationship Id="rId10" Type="http://schemas.openxmlformats.org/officeDocument/2006/relationships/image" Target="../media/image32.png"/><Relationship Id="rId9" Type="http://schemas.openxmlformats.org/officeDocument/2006/relationships/image" Target="../media/image55.png"/><Relationship Id="rId14"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35.png"/><Relationship Id="rId12" Type="http://schemas.openxmlformats.org/officeDocument/2006/relationships/image" Target="../media/image61.png"/><Relationship Id="rId17" Type="http://schemas.openxmlformats.org/officeDocument/2006/relationships/image" Target="../media/image59.png"/><Relationship Id="rId16" Type="http://schemas.openxmlformats.org/officeDocument/2006/relationships/image" Target="../media/image63.png"/><Relationship Id="rId1" Type="http://schemas.openxmlformats.org/officeDocument/2006/relationships/slideLayout" Target="../slideLayouts/slideLayout2.xml"/><Relationship Id="rId11" Type="http://schemas.openxmlformats.org/officeDocument/2006/relationships/image" Target="../media/image33.png"/><Relationship Id="rId15" Type="http://schemas.openxmlformats.org/officeDocument/2006/relationships/image" Target="../media/image57.png"/><Relationship Id="rId10" Type="http://schemas.openxmlformats.org/officeDocument/2006/relationships/image" Target="../media/image60.png"/><Relationship Id="rId9" Type="http://schemas.openxmlformats.org/officeDocument/2006/relationships/image" Target="../media/image55.png"/><Relationship Id="rId1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340.png"/></Relationships>
</file>

<file path=ppt/slides/_rels/slide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92.pn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4.png"/><Relationship Id="rId5" Type="http://schemas.openxmlformats.org/officeDocument/2006/relationships/image" Target="../media/image900.png"/><Relationship Id="rId10" Type="http://schemas.openxmlformats.org/officeDocument/2006/relationships/image" Target="../media/image115.png"/><Relationship Id="rId4" Type="http://schemas.openxmlformats.org/officeDocument/2006/relationships/image" Target="../media/image771.png"/><Relationship Id="rId9" Type="http://schemas.openxmlformats.org/officeDocument/2006/relationships/image" Target="../media/image110.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6.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7.png"/><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70.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image" Target="../media/image50.png"/><Relationship Id="rId14"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8.png"/><Relationship Id="rId12" Type="http://schemas.openxmlformats.org/officeDocument/2006/relationships/image" Target="../media/image83.png"/><Relationship Id="rId17" Type="http://schemas.openxmlformats.org/officeDocument/2006/relationships/image" Target="../media/image52.png"/><Relationship Id="rId16" Type="http://schemas.openxmlformats.org/officeDocument/2006/relationships/image" Target="../media/image51.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50.png"/><Relationship Id="rId10" Type="http://schemas.openxmlformats.org/officeDocument/2006/relationships/image" Target="../media/image82.png"/><Relationship Id="rId9" Type="http://schemas.openxmlformats.org/officeDocument/2006/relationships/image" Target="../media/image81.png"/><Relationship Id="rId1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8.png"/><Relationship Id="rId7" Type="http://schemas.openxmlformats.org/officeDocument/2006/relationships/image" Target="../media/image9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11.png"/><Relationship Id="rId5" Type="http://schemas.openxmlformats.org/officeDocument/2006/relationships/image" Target="../media/image900.png"/><Relationship Id="rId10" Type="http://schemas.openxmlformats.org/officeDocument/2006/relationships/image" Target="../media/image5.png"/><Relationship Id="rId4" Type="http://schemas.openxmlformats.org/officeDocument/2006/relationships/image" Target="../media/image771.png"/><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80.png"/><Relationship Id="rId7" Type="http://schemas.openxmlformats.org/officeDocument/2006/relationships/image" Target="../media/image4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96.png"/><Relationship Id="rId9"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7" Type="http://schemas.openxmlformats.org/officeDocument/2006/relationships/image" Target="../media/image100.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99.png"/><Relationship Id="rId4" Type="http://schemas.openxmlformats.org/officeDocument/2006/relationships/image" Target="../media/image470.png"/></Relationships>
</file>

<file path=ppt/slides/_rels/slide49.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600.png"/><Relationship Id="rId3" Type="http://schemas.openxmlformats.org/officeDocument/2006/relationships/image" Target="../media/image500.png"/><Relationship Id="rId7" Type="http://schemas.openxmlformats.org/officeDocument/2006/relationships/image" Target="../media/image540.png"/><Relationship Id="rId12" Type="http://schemas.openxmlformats.org/officeDocument/2006/relationships/image" Target="../media/image590.png"/><Relationship Id="rId2" Type="http://schemas.openxmlformats.org/officeDocument/2006/relationships/image" Target="../media/image490.png"/><Relationship Id="rId1" Type="http://schemas.openxmlformats.org/officeDocument/2006/relationships/slideLayout" Target="../slideLayouts/slideLayout6.xml"/><Relationship Id="rId6" Type="http://schemas.openxmlformats.org/officeDocument/2006/relationships/image" Target="../media/image530.png"/><Relationship Id="rId11" Type="http://schemas.openxmlformats.org/officeDocument/2006/relationships/image" Target="../media/image580.png"/><Relationship Id="rId5" Type="http://schemas.openxmlformats.org/officeDocument/2006/relationships/image" Target="../media/image520.png"/><Relationship Id="rId15" Type="http://schemas.openxmlformats.org/officeDocument/2006/relationships/image" Target="../media/image620.png"/><Relationship Id="rId10" Type="http://schemas.openxmlformats.org/officeDocument/2006/relationships/image" Target="../media/image570.png"/><Relationship Id="rId4" Type="http://schemas.openxmlformats.org/officeDocument/2006/relationships/image" Target="../media/image460.png"/><Relationship Id="rId9" Type="http://schemas.openxmlformats.org/officeDocument/2006/relationships/image" Target="../media/image560.png"/><Relationship Id="rId14" Type="http://schemas.openxmlformats.org/officeDocument/2006/relationships/image" Target="../media/image610.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2.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5.png"/><Relationship Id="rId1" Type="http://schemas.openxmlformats.org/officeDocument/2006/relationships/slideLayout" Target="../slideLayouts/slideLayout2.xml"/><Relationship Id="rId11" Type="http://schemas.openxmlformats.org/officeDocument/2006/relationships/image" Target="../media/image15.png"/><Relationship Id="rId10" Type="http://schemas.openxmlformats.org/officeDocument/2006/relationships/image" Target="../media/image14.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fontScale="90000"/>
          </a:bodyPr>
          <a:lstStyle/>
          <a:p>
            <a:r>
              <a:rPr lang="en-US" dirty="0"/>
              <a:t>CSE 421 Winter 2025</a:t>
            </a:r>
            <a:br>
              <a:rPr lang="en-US" dirty="0"/>
            </a:br>
            <a:r>
              <a:rPr lang="en-US" dirty="0"/>
              <a:t>Lecture 23:</a:t>
            </a:r>
            <a:br>
              <a:rPr lang="en-US" dirty="0"/>
            </a:br>
            <a:r>
              <a:rPr lang="en-US" dirty="0"/>
              <a:t>NP</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a:xfrm>
                <a:off x="628650" y="1588882"/>
                <a:ext cx="10891156" cy="5200045"/>
              </a:xfrm>
            </p:spPr>
            <p:txBody>
              <a:bodyPr>
                <a:noAutofit/>
              </a:bodyPr>
              <a:lstStyle/>
              <a:p>
                <a:pPr marL="0" indent="0">
                  <a:buNone/>
                </a:pPr>
                <a:r>
                  <a:rPr lang="en-US" sz="2800" dirty="0"/>
                  <a:t>If we just ask the </a:t>
                </a:r>
                <a:r>
                  <a:rPr lang="en-US" sz="2800" b="1" dirty="0">
                    <a:solidFill>
                      <a:srgbClr val="695082"/>
                    </a:solidFill>
                  </a:rPr>
                  <a:t>3Color</a:t>
                </a:r>
                <a:r>
                  <a:rPr lang="en-US" sz="2800" dirty="0"/>
                  <a:t> algorithm about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if </a:t>
                </a:r>
                <a14:m>
                  <m:oMath xmlns:m="http://schemas.openxmlformats.org/officeDocument/2006/math">
                    <m:r>
                      <a:rPr lang="en-US" sz="2800" b="1" i="1" dirty="0" smtClean="0">
                        <a:solidFill>
                          <a:srgbClr val="0066CC"/>
                        </a:solidFill>
                        <a:latin typeface="Cambria Math" panose="02040503050406030204" pitchFamily="18" charset="0"/>
                      </a:rPr>
                      <m:t>𝑮</m:t>
                    </m:r>
                    <m:r>
                      <a:rPr lang="en-US" sz="2800" b="1" i="1" dirty="0" smtClean="0">
                        <a:solidFill>
                          <a:srgbClr val="0066CC"/>
                        </a:solidFill>
                        <a:latin typeface="Cambria Math" panose="02040503050406030204" pitchFamily="18" charset="0"/>
                      </a:rPr>
                      <m:t> </m:t>
                    </m:r>
                  </m:oMath>
                </a14:m>
                <a:r>
                  <a:rPr lang="en-US" sz="2800" dirty="0"/>
                  <a:t>is 3-colorable but not 2-colorable it will give the wrong answer because it has the 3</a:t>
                </a:r>
                <a:r>
                  <a:rPr lang="en-US" sz="2800" baseline="30000" dirty="0"/>
                  <a:t>rd</a:t>
                </a:r>
                <a:r>
                  <a:rPr lang="en-US" sz="2800" dirty="0"/>
                  <a:t> color available.</a:t>
                </a:r>
              </a:p>
              <a:p>
                <a:pPr marL="0" indent="0">
                  <a:buNone/>
                </a:pPr>
                <a:endParaRPr lang="en-US" sz="1400" dirty="0"/>
              </a:p>
              <a:p>
                <a:pPr marL="0" indent="0">
                  <a:buNone/>
                </a:pPr>
                <a:r>
                  <a:rPr lang="en-US" sz="2800" b="1" dirty="0"/>
                  <a:t>Idea:</a:t>
                </a:r>
                <a:r>
                  <a:rPr lang="en-US" sz="2800" dirty="0"/>
                  <a:t> Add extra vertices and edges to </a:t>
                </a:r>
                <a:r>
                  <a:rPr lang="en-US" sz="2800" dirty="0" err="1"/>
                  <a:t>to</a:t>
                </a:r>
                <a:r>
                  <a:rPr lang="en-US" sz="2800" dirty="0"/>
                  <a:t> </a:t>
                </a:r>
                <a:r>
                  <a:rPr lang="en-US" sz="2800" b="1" dirty="0">
                    <a:solidFill>
                      <a:srgbClr val="0066CC"/>
                    </a:solidFill>
                  </a:rPr>
                  <a:t>G</a:t>
                </a:r>
                <a:r>
                  <a:rPr lang="en-US" sz="2800" dirty="0"/>
                  <a:t> to force the 3</a:t>
                </a:r>
                <a:r>
                  <a:rPr lang="en-US" sz="2800" baseline="30000" dirty="0"/>
                  <a:t>rd</a:t>
                </a:r>
                <a:r>
                  <a:rPr lang="en-US" sz="2800" dirty="0"/>
                  <a:t> color to be used 	there but not on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a:t>
                </a:r>
              </a:p>
              <a:p>
                <a:pPr marL="0" indent="0">
                  <a:buNone/>
                </a:pPr>
                <a:endParaRPr lang="en-US" sz="1200" dirty="0"/>
              </a:p>
              <a:p>
                <a:pPr marL="0" indent="0">
                  <a:buNone/>
                </a:pPr>
                <a:r>
                  <a:rPr lang="en-US" sz="2800" dirty="0"/>
                  <a:t>Reduction </a:t>
                </a:r>
                <a14:m>
                  <m:oMath xmlns:m="http://schemas.openxmlformats.org/officeDocument/2006/math">
                    <m:r>
                      <a:rPr lang="en-US" sz="2800" b="1" i="1" dirty="0" smtClean="0">
                        <a:solidFill>
                          <a:srgbClr val="0066CC"/>
                        </a:solidFill>
                        <a:latin typeface="Cambria Math" panose="02040503050406030204" pitchFamily="18" charset="0"/>
                      </a:rPr>
                      <m:t>𝒇</m:t>
                    </m:r>
                  </m:oMath>
                </a14:m>
                <a:r>
                  <a:rPr lang="en-US" sz="2800" dirty="0"/>
                  <a:t>: Add one extra vertex </a:t>
                </a:r>
                <a14:m>
                  <m:oMath xmlns:m="http://schemas.openxmlformats.org/officeDocument/2006/math">
                    <m:r>
                      <a:rPr lang="en-US" sz="2800" b="1" i="1" smtClean="0">
                        <a:solidFill>
                          <a:srgbClr val="0066CC"/>
                        </a:solidFill>
                        <a:latin typeface="Cambria Math" panose="02040503050406030204" pitchFamily="18" charset="0"/>
                      </a:rPr>
                      <m:t>𝒗</m:t>
                    </m:r>
                  </m:oMath>
                </a14:m>
                <a:r>
                  <a:rPr lang="en-US" sz="2800" dirty="0"/>
                  <a:t> and attach it to </a:t>
                </a:r>
                <a:r>
                  <a:rPr lang="en-US" sz="2800" b="1" dirty="0"/>
                  <a:t>everything </a:t>
                </a:r>
                <a:r>
                  <a:rPr lang="en-US" sz="2800" dirty="0"/>
                  <a:t>in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a:t>
                </a:r>
              </a:p>
              <a:p>
                <a:pPr marL="0" indent="0">
                  <a:buNone/>
                </a:pPr>
                <a:r>
                  <a:rPr lang="en-US" sz="2800" dirty="0"/>
                  <a:t>Write </a:t>
                </a:r>
                <a14:m>
                  <m:oMath xmlns:m="http://schemas.openxmlformats.org/officeDocument/2006/math">
                    <m:r>
                      <a:rPr lang="en-US" sz="2800" b="1" i="1" smtClean="0">
                        <a:solidFill>
                          <a:srgbClr val="0066CC"/>
                        </a:solidFill>
                        <a:latin typeface="Cambria Math" panose="02040503050406030204" pitchFamily="18" charset="0"/>
                      </a:rPr>
                      <m:t>𝑯</m:t>
                    </m:r>
                    <m:r>
                      <a:rPr lang="en-US" sz="2800" b="1" i="1" smtClean="0">
                        <a:solidFill>
                          <a:srgbClr val="0066CC"/>
                        </a:solidFill>
                        <a:latin typeface="Cambria Math" panose="02040503050406030204" pitchFamily="18" charset="0"/>
                      </a:rPr>
                      <m:t>=</m:t>
                    </m:r>
                    <m:r>
                      <a:rPr lang="en-US" sz="2800" b="1" i="1" smtClean="0">
                        <a:solidFill>
                          <a:srgbClr val="0066CC"/>
                        </a:solidFill>
                        <a:latin typeface="Cambria Math" panose="02040503050406030204" pitchFamily="18" charset="0"/>
                      </a:rPr>
                      <m:t>𝒇</m:t>
                    </m:r>
                    <m:r>
                      <a:rPr lang="en-US" sz="2800" b="1" i="1" smtClean="0">
                        <a:solidFill>
                          <a:srgbClr val="0066CC"/>
                        </a:solidFill>
                        <a:latin typeface="Cambria Math" panose="02040503050406030204" pitchFamily="18" charset="0"/>
                      </a:rPr>
                      <m:t>(</m:t>
                    </m:r>
                    <m:r>
                      <a:rPr lang="en-US" sz="2800" b="1" i="1" smtClean="0">
                        <a:solidFill>
                          <a:srgbClr val="0066CC"/>
                        </a:solidFill>
                        <a:latin typeface="Cambria Math" panose="02040503050406030204" pitchFamily="18" charset="0"/>
                      </a:rPr>
                      <m:t>𝑮</m:t>
                    </m:r>
                    <m:r>
                      <a:rPr lang="en-US" sz="2800" b="1" i="1" smtClean="0">
                        <a:solidFill>
                          <a:srgbClr val="0066CC"/>
                        </a:solidFill>
                        <a:latin typeface="Cambria Math" panose="02040503050406030204" pitchFamily="18" charset="0"/>
                      </a:rPr>
                      <m:t>)</m:t>
                    </m:r>
                  </m:oMath>
                </a14:m>
                <a:r>
                  <a:rPr lang="en-US" sz="2800" dirty="0"/>
                  <a:t>.</a:t>
                </a:r>
              </a:p>
              <a:p>
                <a:pPr marL="0" indent="0">
                  <a:buNone/>
                </a:pPr>
                <a:endParaRPr lang="en-US" sz="600" dirty="0"/>
              </a:p>
              <a:p>
                <a:pPr marL="0" indent="0">
                  <a:buNone/>
                </a:pPr>
                <a:r>
                  <a:rPr lang="en-US" sz="2800" dirty="0"/>
                  <a:t>(</a:t>
                </a:r>
                <a14:m>
                  <m:oMath xmlns:m="http://schemas.openxmlformats.org/officeDocument/2006/math">
                    <m:r>
                      <a:rPr lang="en-US" sz="2800" b="1" i="1" dirty="0" smtClean="0">
                        <a:solidFill>
                          <a:srgbClr val="0066CC"/>
                        </a:solidFill>
                        <a:latin typeface="Cambria Math" panose="02040503050406030204" pitchFamily="18" charset="0"/>
                      </a:rPr>
                      <m:t>𝒇</m:t>
                    </m:r>
                  </m:oMath>
                </a14:m>
                <a:r>
                  <a:rPr lang="en-US" sz="2800" dirty="0"/>
                  <a:t> is polynomial time computable.)</a:t>
                </a:r>
              </a:p>
            </p:txBody>
          </p:sp>
        </mc:Choice>
        <mc:Fallback>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xfrm>
                <a:off x="628650" y="1588882"/>
                <a:ext cx="10891156" cy="5200045"/>
              </a:xfrm>
              <a:blipFill>
                <a:blip r:embed="rId2"/>
                <a:stretch>
                  <a:fillRect l="-1119" t="-1993" r="-16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CEB0FB8-C779-48A6-A589-F90A7A109B7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10</a:t>
            </a:fld>
            <a:endParaRPr lang="en-US" dirty="0"/>
          </a:p>
        </p:txBody>
      </p:sp>
    </p:spTree>
    <p:extLst>
      <p:ext uri="{BB962C8B-B14F-4D97-AF65-F5344CB8AC3E}">
        <p14:creationId xmlns:p14="http://schemas.microsoft.com/office/powerpoint/2010/main" val="21887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5F44-5584-B5CF-243F-D496BF950D8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C658472-9086-43DA-A085-0A6C1622C33A}"/>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56656-2009-F348-8277-670116EE6E1E}"/>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2Color</a:t>
            </a:r>
            <a:r>
              <a:rPr lang="en-US" dirty="0"/>
              <a:t> to </a:t>
            </a:r>
            <a:r>
              <a:rPr lang="en-US" sz="4400" b="1" dirty="0">
                <a:solidFill>
                  <a:srgbClr val="695082"/>
                </a:solidFill>
              </a:rPr>
              <a:t>3Color</a:t>
            </a:r>
            <a:endParaRPr lang="en-US" dirty="0"/>
          </a:p>
        </p:txBody>
      </p:sp>
      <p:sp>
        <p:nvSpPr>
          <p:cNvPr id="4" name="Slide Number Placeholder 3">
            <a:extLst>
              <a:ext uri="{FF2B5EF4-FFF2-40B4-BE49-F238E27FC236}">
                <a16:creationId xmlns:a16="http://schemas.microsoft.com/office/drawing/2014/main" id="{6D3963C2-D14D-B779-664D-6B3108E806AD}"/>
              </a:ext>
            </a:extLst>
          </p:cNvPr>
          <p:cNvSpPr>
            <a:spLocks noGrp="1"/>
          </p:cNvSpPr>
          <p:nvPr>
            <p:ph type="sldNum" sz="quarter" idx="12"/>
          </p:nvPr>
        </p:nvSpPr>
        <p:spPr/>
        <p:txBody>
          <a:bodyPr/>
          <a:lstStyle/>
          <a:p>
            <a:fld id="{86BADE50-950A-4D58-BFB2-FA2C6A8B385D}" type="slidenum">
              <a:rPr lang="en-US" smtClean="0"/>
              <a:t>11</a:t>
            </a:fld>
            <a:endParaRPr lang="en-US"/>
          </a:p>
        </p:txBody>
      </p:sp>
      <p:sp>
        <p:nvSpPr>
          <p:cNvPr id="12" name="TextBox 11">
            <a:extLst>
              <a:ext uri="{FF2B5EF4-FFF2-40B4-BE49-F238E27FC236}">
                <a16:creationId xmlns:a16="http://schemas.microsoft.com/office/drawing/2014/main" id="{E0FF78E7-50EE-D326-AB24-61B10A1A722A}"/>
              </a:ext>
            </a:extLst>
          </p:cNvPr>
          <p:cNvSpPr txBox="1"/>
          <p:nvPr/>
        </p:nvSpPr>
        <p:spPr>
          <a:xfrm>
            <a:off x="1615701" y="1403866"/>
            <a:ext cx="801823" cy="369332"/>
          </a:xfrm>
          <a:prstGeom prst="rect">
            <a:avLst/>
          </a:prstGeom>
          <a:noFill/>
        </p:spPr>
        <p:txBody>
          <a:bodyPr wrap="none" rtlCol="0">
            <a:spAutoFit/>
          </a:bodyPr>
          <a:lstStyle/>
          <a:p>
            <a:r>
              <a:rPr lang="en-US" sz="1800" b="1" dirty="0">
                <a:solidFill>
                  <a:srgbClr val="695082"/>
                </a:solidFill>
              </a:rPr>
              <a:t>2Color</a:t>
            </a:r>
            <a:endParaRPr lang="en-US" dirty="0"/>
          </a:p>
        </p:txBody>
      </p:sp>
      <p:sp>
        <p:nvSpPr>
          <p:cNvPr id="16" name="TextBox 15">
            <a:extLst>
              <a:ext uri="{FF2B5EF4-FFF2-40B4-BE49-F238E27FC236}">
                <a16:creationId xmlns:a16="http://schemas.microsoft.com/office/drawing/2014/main" id="{816E7FEE-A1A6-12D2-780D-51E666F24F46}"/>
              </a:ext>
            </a:extLst>
          </p:cNvPr>
          <p:cNvSpPr txBox="1"/>
          <p:nvPr/>
        </p:nvSpPr>
        <p:spPr>
          <a:xfrm>
            <a:off x="9056658" y="1338606"/>
            <a:ext cx="808235" cy="369332"/>
          </a:xfrm>
          <a:prstGeom prst="rect">
            <a:avLst/>
          </a:prstGeom>
          <a:noFill/>
        </p:spPr>
        <p:txBody>
          <a:bodyPr wrap="none" rtlCol="0">
            <a:spAutoFit/>
          </a:bodyPr>
          <a:lstStyle/>
          <a:p>
            <a:r>
              <a:rPr lang="en-US" b="1" dirty="0">
                <a:solidFill>
                  <a:srgbClr val="695082"/>
                </a:solidFill>
              </a:rPr>
              <a:t>3Color</a:t>
            </a:r>
            <a:endParaRPr lang="en-US" dirty="0"/>
          </a:p>
        </p:txBody>
      </p:sp>
      <p:sp>
        <p:nvSpPr>
          <p:cNvPr id="21" name="TextBox 20">
            <a:extLst>
              <a:ext uri="{FF2B5EF4-FFF2-40B4-BE49-F238E27FC236}">
                <a16:creationId xmlns:a16="http://schemas.microsoft.com/office/drawing/2014/main" id="{51522B66-BA02-F4C7-92FD-63D7CD31596B}"/>
              </a:ext>
            </a:extLst>
          </p:cNvPr>
          <p:cNvSpPr txBox="1"/>
          <p:nvPr/>
        </p:nvSpPr>
        <p:spPr>
          <a:xfrm>
            <a:off x="8454979" y="4873374"/>
            <a:ext cx="1957524" cy="646331"/>
          </a:xfrm>
          <a:prstGeom prst="rect">
            <a:avLst/>
          </a:prstGeom>
          <a:noFill/>
        </p:spPr>
        <p:txBody>
          <a:bodyPr wrap="none" rtlCol="0">
            <a:spAutoFit/>
          </a:bodyPr>
          <a:lstStyle/>
          <a:p>
            <a:r>
              <a:rPr lang="en-US" dirty="0"/>
              <a:t>Solution for </a:t>
            </a:r>
            <a:r>
              <a:rPr lang="en-US" b="1" dirty="0">
                <a:solidFill>
                  <a:srgbClr val="695082"/>
                </a:solidFill>
              </a:rPr>
              <a:t>3Color</a:t>
            </a:r>
            <a:endParaRPr lang="en-US" dirty="0"/>
          </a:p>
          <a:p>
            <a:endParaRPr lang="en-US" b="1" dirty="0"/>
          </a:p>
        </p:txBody>
      </p:sp>
      <p:sp>
        <p:nvSpPr>
          <p:cNvPr id="28" name="TextBox 27">
            <a:extLst>
              <a:ext uri="{FF2B5EF4-FFF2-40B4-BE49-F238E27FC236}">
                <a16:creationId xmlns:a16="http://schemas.microsoft.com/office/drawing/2014/main" id="{83974F6B-89B6-0F4F-E012-24948AE5870F}"/>
              </a:ext>
            </a:extLst>
          </p:cNvPr>
          <p:cNvSpPr txBox="1"/>
          <p:nvPr/>
        </p:nvSpPr>
        <p:spPr>
          <a:xfrm>
            <a:off x="2378525" y="4727933"/>
            <a:ext cx="1957524" cy="646331"/>
          </a:xfrm>
          <a:prstGeom prst="rect">
            <a:avLst/>
          </a:prstGeom>
          <a:noFill/>
        </p:spPr>
        <p:txBody>
          <a:bodyPr wrap="none" rtlCol="0">
            <a:spAutoFit/>
          </a:bodyPr>
          <a:lstStyle/>
          <a:p>
            <a:r>
              <a:rPr lang="en-US" dirty="0"/>
              <a:t>Solution for </a:t>
            </a:r>
            <a:r>
              <a:rPr lang="en-US" b="1" dirty="0">
                <a:solidFill>
                  <a:srgbClr val="695082"/>
                </a:solidFill>
              </a:rPr>
              <a:t>2Color</a:t>
            </a:r>
            <a:endParaRPr lang="en-US" dirty="0"/>
          </a:p>
          <a:p>
            <a:endParaRPr lang="en-US" b="1" dirty="0"/>
          </a:p>
        </p:txBody>
      </p:sp>
      <p:sp>
        <p:nvSpPr>
          <p:cNvPr id="30" name="AutoShape 5">
            <a:extLst>
              <a:ext uri="{FF2B5EF4-FFF2-40B4-BE49-F238E27FC236}">
                <a16:creationId xmlns:a16="http://schemas.microsoft.com/office/drawing/2014/main" id="{32A6EBB4-108A-AE29-02C9-872EE91554FD}"/>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C6579109-A810-5F2D-F419-3FEAFE02F68A}"/>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B1700445-5F07-E590-6D9A-49EDC4510A8D}"/>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229941DA-5E70-9A41-8B69-6D5309B34E02}"/>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FFC3AFC0-88D3-EA21-AA2B-7A040445F797}"/>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63AD9D9-BFB0-B9D9-0B46-17C808A05C96}"/>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939487C-8644-FD0B-C7B0-9CCABA41F406}"/>
                  </a:ext>
                </a:extLst>
              </p:cNvPr>
              <p:cNvSpPr txBox="1"/>
              <p:nvPr/>
            </p:nvSpPr>
            <p:spPr>
              <a:xfrm>
                <a:off x="4474144" y="2476596"/>
                <a:ext cx="3040322" cy="646331"/>
              </a:xfrm>
              <a:prstGeom prst="rect">
                <a:avLst/>
              </a:prstGeom>
              <a:noFill/>
            </p:spPr>
            <p:txBody>
              <a:bodyPr wrap="square" rtlCol="0">
                <a:spAutoFit/>
              </a:bodyPr>
              <a:lstStyle/>
              <a:p>
                <a:r>
                  <a:rPr lang="en-US" dirty="0"/>
                  <a:t>Add a new node to </a:t>
                </a:r>
                <a14:m>
                  <m:oMath xmlns:m="http://schemas.openxmlformats.org/officeDocument/2006/math">
                    <m:r>
                      <a:rPr lang="en-US" b="1" i="1">
                        <a:solidFill>
                          <a:srgbClr val="0066CC"/>
                        </a:solidFill>
                        <a:latin typeface="Cambria Math" panose="02040503050406030204" pitchFamily="18" charset="0"/>
                      </a:rPr>
                      <m:t>𝑮</m:t>
                    </m:r>
                  </m:oMath>
                </a14:m>
                <a:r>
                  <a:rPr lang="en-US" dirty="0"/>
                  <a:t>, connect every node to it</a:t>
                </a:r>
              </a:p>
            </p:txBody>
          </p:sp>
        </mc:Choice>
        <mc:Fallback>
          <p:sp>
            <p:nvSpPr>
              <p:cNvPr id="3" name="TextBox 2">
                <a:extLst>
                  <a:ext uri="{FF2B5EF4-FFF2-40B4-BE49-F238E27FC236}">
                    <a16:creationId xmlns:a16="http://schemas.microsoft.com/office/drawing/2014/main" id="{C939487C-8644-FD0B-C7B0-9CCABA41F406}"/>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r="-2004"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53C2BDB-B997-0446-DB74-9DA879869EED}"/>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3Color</a:t>
            </a:r>
            <a:endParaRPr lang="en-US" dirty="0"/>
          </a:p>
          <a:p>
            <a:endParaRPr lang="en-US" dirty="0"/>
          </a:p>
        </p:txBody>
      </p:sp>
      <p:sp>
        <p:nvSpPr>
          <p:cNvPr id="6" name="TextBox 5">
            <a:extLst>
              <a:ext uri="{FF2B5EF4-FFF2-40B4-BE49-F238E27FC236}">
                <a16:creationId xmlns:a16="http://schemas.microsoft.com/office/drawing/2014/main" id="{05C4E367-9E58-ECE1-125E-CF42732E1141}"/>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D9E4ED22-45EB-8776-9945-56815F36BFF3}"/>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8" name="Group 7" descr="A 5-cycle showing that a 2-coloring is impossible.">
            <a:extLst>
              <a:ext uri="{FF2B5EF4-FFF2-40B4-BE49-F238E27FC236}">
                <a16:creationId xmlns:a16="http://schemas.microsoft.com/office/drawing/2014/main" id="{F20A24CA-9C84-668E-4212-6638BD674520}"/>
              </a:ext>
            </a:extLst>
          </p:cNvPr>
          <p:cNvGrpSpPr/>
          <p:nvPr/>
        </p:nvGrpSpPr>
        <p:grpSpPr>
          <a:xfrm>
            <a:off x="173363" y="2271983"/>
            <a:ext cx="1395595" cy="1222107"/>
            <a:chOff x="3616411" y="4477002"/>
            <a:chExt cx="1395595" cy="1222107"/>
          </a:xfrm>
        </p:grpSpPr>
        <p:sp>
          <p:nvSpPr>
            <p:cNvPr id="9" name="Oval 8">
              <a:extLst>
                <a:ext uri="{FF2B5EF4-FFF2-40B4-BE49-F238E27FC236}">
                  <a16:creationId xmlns:a16="http://schemas.microsoft.com/office/drawing/2014/main" id="{6049F292-41A8-CE6D-E86F-63E631C31F3F}"/>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028EBDE2-D8CB-7F57-0EF8-F71A11EC197D}"/>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1" name="Oval 10">
              <a:extLst>
                <a:ext uri="{FF2B5EF4-FFF2-40B4-BE49-F238E27FC236}">
                  <a16:creationId xmlns:a16="http://schemas.microsoft.com/office/drawing/2014/main" id="{A6978002-90C0-3FEA-32E6-A896BF753BF3}"/>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3" name="Oval 12">
              <a:extLst>
                <a:ext uri="{FF2B5EF4-FFF2-40B4-BE49-F238E27FC236}">
                  <a16:creationId xmlns:a16="http://schemas.microsoft.com/office/drawing/2014/main" id="{7918514D-3B71-36DD-7DCD-534FB8D3AF6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26A1E210-1245-CCBA-DECC-679F84BDA301}"/>
                </a:ext>
              </a:extLst>
            </p:cNvPr>
            <p:cNvCxnSpPr>
              <a:stCxn id="10"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52058F05-BAD1-DAAC-DC83-E4B1B5912947}"/>
                </a:ext>
              </a:extLst>
            </p:cNvPr>
            <p:cNvCxnSpPr>
              <a:stCxn id="10" idx="3"/>
              <a:endCxn id="9"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17" name="Straight Connector 16">
              <a:extLst>
                <a:ext uri="{FF2B5EF4-FFF2-40B4-BE49-F238E27FC236}">
                  <a16:creationId xmlns:a16="http://schemas.microsoft.com/office/drawing/2014/main" id="{71B91E78-4806-2919-F619-BC6AD13DA421}"/>
                </a:ext>
              </a:extLst>
            </p:cNvPr>
            <p:cNvCxnSpPr>
              <a:stCxn id="9" idx="5"/>
              <a:endCxn id="1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18" name="Oval 17">
              <a:extLst>
                <a:ext uri="{FF2B5EF4-FFF2-40B4-BE49-F238E27FC236}">
                  <a16:creationId xmlns:a16="http://schemas.microsoft.com/office/drawing/2014/main" id="{FE814742-F0C1-3A8B-1919-D89B75BD1E23}"/>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9" name="Straight Connector 18">
              <a:extLst>
                <a:ext uri="{FF2B5EF4-FFF2-40B4-BE49-F238E27FC236}">
                  <a16:creationId xmlns:a16="http://schemas.microsoft.com/office/drawing/2014/main" id="{C119D408-3C85-9ABE-A3CE-DB017ED89C75}"/>
                </a:ext>
              </a:extLst>
            </p:cNvPr>
            <p:cNvCxnSpPr>
              <a:stCxn id="13" idx="6"/>
              <a:endCxn id="18"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8F22C466-282B-2367-FE3E-E0532CEE62D9}"/>
                </a:ext>
              </a:extLst>
            </p:cNvPr>
            <p:cNvCxnSpPr>
              <a:cxnSpLocks/>
              <a:stCxn id="18" idx="0"/>
              <a:endCxn id="10" idx="5"/>
            </p:cNvCxnSpPr>
            <p:nvPr/>
          </p:nvCxnSpPr>
          <p:spPr>
            <a:xfrm flipH="1" flipV="1">
              <a:off x="4314015" y="4633100"/>
              <a:ext cx="571847" cy="883129"/>
            </a:xfrm>
            <a:prstGeom prst="line">
              <a:avLst/>
            </a:prstGeom>
            <a:noFill/>
            <a:ln w="28575" cap="flat" cmpd="sng" algn="ctr">
              <a:solidFill>
                <a:schemeClr val="tx1"/>
              </a:solidFill>
              <a:prstDash val="solid"/>
              <a:miter lim="800000"/>
              <a:headEnd type="none" w="med" len="med"/>
              <a:tailEnd type="none" w="med" len="med"/>
            </a:ln>
            <a:effectLst/>
          </p:spPr>
        </p:cxnSp>
      </p:grpSp>
      <p:grpSp>
        <p:nvGrpSpPr>
          <p:cNvPr id="25" name="Group 24" descr="A 5-cycle showing that a 2-coloring is impossible.">
            <a:extLst>
              <a:ext uri="{FF2B5EF4-FFF2-40B4-BE49-F238E27FC236}">
                <a16:creationId xmlns:a16="http://schemas.microsoft.com/office/drawing/2014/main" id="{913CED4D-3627-4510-FAE3-AEE6523ECEF8}"/>
              </a:ext>
            </a:extLst>
          </p:cNvPr>
          <p:cNvGrpSpPr/>
          <p:nvPr/>
        </p:nvGrpSpPr>
        <p:grpSpPr>
          <a:xfrm>
            <a:off x="2388171" y="2232510"/>
            <a:ext cx="1395595" cy="1222107"/>
            <a:chOff x="3616411" y="4477002"/>
            <a:chExt cx="1395595" cy="1222107"/>
          </a:xfrm>
        </p:grpSpPr>
        <p:sp>
          <p:nvSpPr>
            <p:cNvPr id="26" name="Oval 25">
              <a:extLst>
                <a:ext uri="{FF2B5EF4-FFF2-40B4-BE49-F238E27FC236}">
                  <a16:creationId xmlns:a16="http://schemas.microsoft.com/office/drawing/2014/main" id="{2AF08A18-E324-76BF-A6F7-686D2A9D8DA0}"/>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7" name="Oval 26">
              <a:extLst>
                <a:ext uri="{FF2B5EF4-FFF2-40B4-BE49-F238E27FC236}">
                  <a16:creationId xmlns:a16="http://schemas.microsoft.com/office/drawing/2014/main" id="{77B64855-7261-9CC4-F712-39AD13BC02E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9" name="Oval 28">
              <a:extLst>
                <a:ext uri="{FF2B5EF4-FFF2-40B4-BE49-F238E27FC236}">
                  <a16:creationId xmlns:a16="http://schemas.microsoft.com/office/drawing/2014/main" id="{33431461-B8FB-DC9F-9E29-6C01CF1F8899}"/>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10959FC1-56CE-6714-D903-27693FEDB95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6" name="Straight Connector 35">
              <a:extLst>
                <a:ext uri="{FF2B5EF4-FFF2-40B4-BE49-F238E27FC236}">
                  <a16:creationId xmlns:a16="http://schemas.microsoft.com/office/drawing/2014/main" id="{A2AD0432-7BA4-D5B6-A9D1-E99790271D59}"/>
                </a:ext>
              </a:extLst>
            </p:cNvPr>
            <p:cNvCxnSpPr>
              <a:stCxn id="27"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E41A5192-2DBB-6C6D-05D5-EA53A873DE99}"/>
                </a:ext>
              </a:extLst>
            </p:cNvPr>
            <p:cNvCxnSpPr>
              <a:stCxn id="27" idx="3"/>
              <a:endCxn id="26"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0C818149-1240-E335-6BE0-27B913403F33}"/>
                </a:ext>
              </a:extLst>
            </p:cNvPr>
            <p:cNvCxnSpPr>
              <a:stCxn id="26" idx="5"/>
              <a:endCxn id="3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39" name="Oval 38">
              <a:extLst>
                <a:ext uri="{FF2B5EF4-FFF2-40B4-BE49-F238E27FC236}">
                  <a16:creationId xmlns:a16="http://schemas.microsoft.com/office/drawing/2014/main" id="{DAD399C4-EE07-8D14-A75A-EBA80BA5B46B}"/>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0" name="Straight Connector 39">
              <a:extLst>
                <a:ext uri="{FF2B5EF4-FFF2-40B4-BE49-F238E27FC236}">
                  <a16:creationId xmlns:a16="http://schemas.microsoft.com/office/drawing/2014/main" id="{AEC67B5B-0F98-A96D-FAB0-5EEAAF60272B}"/>
                </a:ext>
              </a:extLst>
            </p:cNvPr>
            <p:cNvCxnSpPr>
              <a:stCxn id="33" idx="6"/>
              <a:endCxn id="39"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E72ECAD7-7E69-1681-4413-DE91AA4A82FA}"/>
                </a:ext>
              </a:extLst>
            </p:cNvPr>
            <p:cNvCxnSpPr>
              <a:stCxn id="39" idx="0"/>
              <a:endCxn id="29"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C5531C88-06B6-4430-7DAC-6625BD2DAE67}"/>
                  </a:ext>
                </a:extLst>
              </p:cNvPr>
              <p:cNvSpPr txBox="1"/>
              <p:nvPr/>
            </p:nvSpPr>
            <p:spPr>
              <a:xfrm>
                <a:off x="8917760" y="1595487"/>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𝑯</m:t>
                      </m:r>
                    </m:oMath>
                  </m:oMathPara>
                </a14:m>
                <a:endParaRPr lang="en-US" sz="3200" dirty="0"/>
              </a:p>
            </p:txBody>
          </p:sp>
        </mc:Choice>
        <mc:Fallback>
          <p:sp>
            <p:nvSpPr>
              <p:cNvPr id="43" name="TextBox 42">
                <a:extLst>
                  <a:ext uri="{FF2B5EF4-FFF2-40B4-BE49-F238E27FC236}">
                    <a16:creationId xmlns:a16="http://schemas.microsoft.com/office/drawing/2014/main" id="{C5531C88-06B6-4430-7DAC-6625BD2DAE67}"/>
                  </a:ext>
                </a:extLst>
              </p:cNvPr>
              <p:cNvSpPr txBox="1">
                <a:spLocks noRot="1" noChangeAspect="1" noMove="1" noResize="1" noEditPoints="1" noAdjustHandles="1" noChangeArrowheads="1" noChangeShapeType="1" noTextEdit="1"/>
              </p:cNvSpPr>
              <p:nvPr/>
            </p:nvSpPr>
            <p:spPr>
              <a:xfrm>
                <a:off x="8917760" y="1595487"/>
                <a:ext cx="1685776"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5ABD2D52-A038-C31B-5781-F40B7E81DCA0}"/>
                  </a:ext>
                </a:extLst>
              </p:cNvPr>
              <p:cNvSpPr txBox="1"/>
              <p:nvPr/>
            </p:nvSpPr>
            <p:spPr>
              <a:xfrm>
                <a:off x="1118633" y="1787201"/>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𝑮</m:t>
                      </m:r>
                    </m:oMath>
                  </m:oMathPara>
                </a14:m>
                <a:endParaRPr lang="en-US" sz="3200" dirty="0"/>
              </a:p>
            </p:txBody>
          </p:sp>
        </mc:Choice>
        <mc:Fallback>
          <p:sp>
            <p:nvSpPr>
              <p:cNvPr id="44" name="TextBox 43">
                <a:extLst>
                  <a:ext uri="{FF2B5EF4-FFF2-40B4-BE49-F238E27FC236}">
                    <a16:creationId xmlns:a16="http://schemas.microsoft.com/office/drawing/2014/main" id="{5ABD2D52-A038-C31B-5781-F40B7E81DCA0}"/>
                  </a:ext>
                </a:extLst>
              </p:cNvPr>
              <p:cNvSpPr txBox="1">
                <a:spLocks noRot="1" noChangeAspect="1" noMove="1" noResize="1" noEditPoints="1" noAdjustHandles="1" noChangeArrowheads="1" noChangeShapeType="1" noTextEdit="1"/>
              </p:cNvSpPr>
              <p:nvPr/>
            </p:nvSpPr>
            <p:spPr>
              <a:xfrm>
                <a:off x="1118633" y="1787201"/>
                <a:ext cx="1685776" cy="584775"/>
              </a:xfrm>
              <a:prstGeom prst="rect">
                <a:avLst/>
              </a:prstGeom>
              <a:blipFill>
                <a:blip r:embed="rId11"/>
                <a:stretch>
                  <a:fillRect/>
                </a:stretch>
              </a:blipFill>
            </p:spPr>
            <p:txBody>
              <a:bodyPr/>
              <a:lstStyle/>
              <a:p>
                <a:r>
                  <a:rPr lang="en-US">
                    <a:noFill/>
                  </a:rPr>
                  <a:t> </a:t>
                </a:r>
              </a:p>
            </p:txBody>
          </p:sp>
        </mc:Fallback>
      </mc:AlternateContent>
      <p:grpSp>
        <p:nvGrpSpPr>
          <p:cNvPr id="275" name="Group 274">
            <a:extLst>
              <a:ext uri="{FF2B5EF4-FFF2-40B4-BE49-F238E27FC236}">
                <a16:creationId xmlns:a16="http://schemas.microsoft.com/office/drawing/2014/main" id="{582418DB-8686-DA97-FC7B-FD1FBD38908E}"/>
              </a:ext>
            </a:extLst>
          </p:cNvPr>
          <p:cNvGrpSpPr/>
          <p:nvPr/>
        </p:nvGrpSpPr>
        <p:grpSpPr>
          <a:xfrm>
            <a:off x="7843070" y="1881734"/>
            <a:ext cx="1395595" cy="1222107"/>
            <a:chOff x="7843070" y="1881734"/>
            <a:chExt cx="1395595" cy="1222107"/>
          </a:xfrm>
        </p:grpSpPr>
        <p:sp>
          <p:nvSpPr>
            <p:cNvPr id="23" name="Oval 22">
              <a:extLst>
                <a:ext uri="{FF2B5EF4-FFF2-40B4-BE49-F238E27FC236}">
                  <a16:creationId xmlns:a16="http://schemas.microsoft.com/office/drawing/2014/main" id="{914A299B-00CB-1439-9B77-61F77680FB30}"/>
                </a:ext>
              </a:extLst>
            </p:cNvPr>
            <p:cNvSpPr>
              <a:spLocks noChangeAspect="1"/>
            </p:cNvSpPr>
            <p:nvPr/>
          </p:nvSpPr>
          <p:spPr>
            <a:xfrm>
              <a:off x="7843070" y="232272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2" name="Oval 41">
              <a:extLst>
                <a:ext uri="{FF2B5EF4-FFF2-40B4-BE49-F238E27FC236}">
                  <a16:creationId xmlns:a16="http://schemas.microsoft.com/office/drawing/2014/main" id="{346AFC13-397E-BA95-2D71-D2D785631143}"/>
                </a:ext>
              </a:extLst>
            </p:cNvPr>
            <p:cNvSpPr>
              <a:spLocks noChangeAspect="1"/>
            </p:cNvSpPr>
            <p:nvPr/>
          </p:nvSpPr>
          <p:spPr>
            <a:xfrm>
              <a:off x="8384576" y="1881734"/>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1177375E-371A-CE9A-F563-38D7A00ABF56}"/>
                </a:ext>
              </a:extLst>
            </p:cNvPr>
            <p:cNvSpPr>
              <a:spLocks noChangeAspect="1"/>
            </p:cNvSpPr>
            <p:nvPr/>
          </p:nvSpPr>
          <p:spPr>
            <a:xfrm>
              <a:off x="9055785" y="1881734"/>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6" name="Oval 45">
              <a:extLst>
                <a:ext uri="{FF2B5EF4-FFF2-40B4-BE49-F238E27FC236}">
                  <a16:creationId xmlns:a16="http://schemas.microsoft.com/office/drawing/2014/main" id="{D8583E47-3080-739E-9529-0C24F89C538F}"/>
                </a:ext>
              </a:extLst>
            </p:cNvPr>
            <p:cNvSpPr>
              <a:spLocks noChangeAspect="1"/>
            </p:cNvSpPr>
            <p:nvPr/>
          </p:nvSpPr>
          <p:spPr>
            <a:xfrm>
              <a:off x="8238521" y="289417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7" name="Straight Connector 46">
              <a:extLst>
                <a:ext uri="{FF2B5EF4-FFF2-40B4-BE49-F238E27FC236}">
                  <a16:creationId xmlns:a16="http://schemas.microsoft.com/office/drawing/2014/main" id="{1ED5EDB7-08D5-8F37-B2CA-9350F271E150}"/>
                </a:ext>
              </a:extLst>
            </p:cNvPr>
            <p:cNvCxnSpPr>
              <a:stCxn id="42" idx="6"/>
            </p:cNvCxnSpPr>
            <p:nvPr/>
          </p:nvCxnSpPr>
          <p:spPr>
            <a:xfrm>
              <a:off x="8567456" y="1973174"/>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E5F6291F-8DA9-6C8A-AD14-748577CF8086}"/>
                </a:ext>
              </a:extLst>
            </p:cNvPr>
            <p:cNvCxnSpPr>
              <a:stCxn id="42" idx="3"/>
              <a:endCxn id="23" idx="7"/>
            </p:cNvCxnSpPr>
            <p:nvPr/>
          </p:nvCxnSpPr>
          <p:spPr>
            <a:xfrm flipH="1">
              <a:off x="7999168" y="2037832"/>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49" name="Straight Connector 48">
              <a:extLst>
                <a:ext uri="{FF2B5EF4-FFF2-40B4-BE49-F238E27FC236}">
                  <a16:creationId xmlns:a16="http://schemas.microsoft.com/office/drawing/2014/main" id="{3E8C819F-EEA0-32B1-107C-1F5C28D25D85}"/>
                </a:ext>
              </a:extLst>
            </p:cNvPr>
            <p:cNvCxnSpPr>
              <a:stCxn id="23" idx="5"/>
              <a:endCxn id="46" idx="1"/>
            </p:cNvCxnSpPr>
            <p:nvPr/>
          </p:nvCxnSpPr>
          <p:spPr>
            <a:xfrm>
              <a:off x="7999168" y="2478819"/>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50" name="Oval 49">
              <a:extLst>
                <a:ext uri="{FF2B5EF4-FFF2-40B4-BE49-F238E27FC236}">
                  <a16:creationId xmlns:a16="http://schemas.microsoft.com/office/drawing/2014/main" id="{0551FBF4-307F-E591-8D5B-176111C09FAD}"/>
                </a:ext>
              </a:extLst>
            </p:cNvPr>
            <p:cNvSpPr>
              <a:spLocks noChangeAspect="1"/>
            </p:cNvSpPr>
            <p:nvPr/>
          </p:nvSpPr>
          <p:spPr>
            <a:xfrm>
              <a:off x="9021081" y="292096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1" name="Straight Connector 50">
              <a:extLst>
                <a:ext uri="{FF2B5EF4-FFF2-40B4-BE49-F238E27FC236}">
                  <a16:creationId xmlns:a16="http://schemas.microsoft.com/office/drawing/2014/main" id="{64CDF9D2-6FA0-C141-83CA-D9DB80E281C0}"/>
                </a:ext>
              </a:extLst>
            </p:cNvPr>
            <p:cNvCxnSpPr>
              <a:stCxn id="46" idx="6"/>
              <a:endCxn id="50" idx="2"/>
            </p:cNvCxnSpPr>
            <p:nvPr/>
          </p:nvCxnSpPr>
          <p:spPr>
            <a:xfrm>
              <a:off x="8421401" y="2985619"/>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52" name="Straight Connector 51">
              <a:extLst>
                <a:ext uri="{FF2B5EF4-FFF2-40B4-BE49-F238E27FC236}">
                  <a16:creationId xmlns:a16="http://schemas.microsoft.com/office/drawing/2014/main" id="{A1F35F23-5F9C-8F20-BC51-1CC9457D4E97}"/>
                </a:ext>
              </a:extLst>
            </p:cNvPr>
            <p:cNvCxnSpPr>
              <a:cxnSpLocks/>
              <a:stCxn id="50" idx="0"/>
              <a:endCxn id="42" idx="5"/>
            </p:cNvCxnSpPr>
            <p:nvPr/>
          </p:nvCxnSpPr>
          <p:spPr>
            <a:xfrm flipH="1" flipV="1">
              <a:off x="8540674" y="2037832"/>
              <a:ext cx="571847" cy="883129"/>
            </a:xfrm>
            <a:prstGeom prst="line">
              <a:avLst/>
            </a:prstGeom>
            <a:noFill/>
            <a:ln w="28575" cap="flat" cmpd="sng" algn="ctr">
              <a:solidFill>
                <a:schemeClr val="tx1"/>
              </a:solidFill>
              <a:prstDash val="solid"/>
              <a:miter lim="800000"/>
              <a:headEnd type="none" w="med" len="med"/>
              <a:tailEnd type="none" w="med" len="med"/>
            </a:ln>
            <a:effectLst/>
          </p:spPr>
        </p:cxnSp>
        <p:sp>
          <p:nvSpPr>
            <p:cNvPr id="53" name="Oval 52">
              <a:extLst>
                <a:ext uri="{FF2B5EF4-FFF2-40B4-BE49-F238E27FC236}">
                  <a16:creationId xmlns:a16="http://schemas.microsoft.com/office/drawing/2014/main" id="{2D4E1BFE-1028-9787-FB5F-2B73662FB972}"/>
                </a:ext>
              </a:extLst>
            </p:cNvPr>
            <p:cNvSpPr>
              <a:spLocks noChangeAspect="1"/>
            </p:cNvSpPr>
            <p:nvPr/>
          </p:nvSpPr>
          <p:spPr>
            <a:xfrm>
              <a:off x="8519160" y="2529604"/>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4" name="Straight Connector 53">
              <a:extLst>
                <a:ext uri="{FF2B5EF4-FFF2-40B4-BE49-F238E27FC236}">
                  <a16:creationId xmlns:a16="http://schemas.microsoft.com/office/drawing/2014/main" id="{60FAB504-D101-A51D-8ED4-6360DEDFA618}"/>
                </a:ext>
              </a:extLst>
            </p:cNvPr>
            <p:cNvCxnSpPr>
              <a:cxnSpLocks/>
              <a:stCxn id="45" idx="4"/>
              <a:endCxn id="53" idx="7"/>
            </p:cNvCxnSpPr>
            <p:nvPr/>
          </p:nvCxnSpPr>
          <p:spPr>
            <a:xfrm flipH="1">
              <a:off x="8675258" y="2064614"/>
              <a:ext cx="471967" cy="491772"/>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59" name="Straight Connector 58">
              <a:extLst>
                <a:ext uri="{FF2B5EF4-FFF2-40B4-BE49-F238E27FC236}">
                  <a16:creationId xmlns:a16="http://schemas.microsoft.com/office/drawing/2014/main" id="{ED33ACB8-6C14-9E33-B600-CC5D2233E656}"/>
                </a:ext>
              </a:extLst>
            </p:cNvPr>
            <p:cNvCxnSpPr>
              <a:cxnSpLocks/>
              <a:stCxn id="50" idx="1"/>
              <a:endCxn id="53" idx="5"/>
            </p:cNvCxnSpPr>
            <p:nvPr/>
          </p:nvCxnSpPr>
          <p:spPr>
            <a:xfrm flipH="1" flipV="1">
              <a:off x="8675258" y="2685702"/>
              <a:ext cx="372605" cy="262041"/>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D4D5ED8E-14E5-165E-4382-1701D01B1A9D}"/>
                </a:ext>
              </a:extLst>
            </p:cNvPr>
            <p:cNvCxnSpPr>
              <a:cxnSpLocks/>
              <a:stCxn id="53" idx="3"/>
              <a:endCxn id="46" idx="0"/>
            </p:cNvCxnSpPr>
            <p:nvPr/>
          </p:nvCxnSpPr>
          <p:spPr>
            <a:xfrm flipH="1">
              <a:off x="8329961" y="2685702"/>
              <a:ext cx="215981" cy="208477"/>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58" name="Straight Connector 257">
              <a:extLst>
                <a:ext uri="{FF2B5EF4-FFF2-40B4-BE49-F238E27FC236}">
                  <a16:creationId xmlns:a16="http://schemas.microsoft.com/office/drawing/2014/main" id="{0EDB4D15-F153-D7D9-B844-C9F77CE0B573}"/>
                </a:ext>
              </a:extLst>
            </p:cNvPr>
            <p:cNvCxnSpPr>
              <a:cxnSpLocks/>
              <a:stCxn id="53" idx="2"/>
              <a:endCxn id="23" idx="6"/>
            </p:cNvCxnSpPr>
            <p:nvPr/>
          </p:nvCxnSpPr>
          <p:spPr>
            <a:xfrm flipH="1" flipV="1">
              <a:off x="8025950" y="2414161"/>
              <a:ext cx="493210" cy="206883"/>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DACC5AFD-FEC6-353E-5AC4-3C108606AAF0}"/>
                </a:ext>
              </a:extLst>
            </p:cNvPr>
            <p:cNvCxnSpPr>
              <a:cxnSpLocks/>
              <a:stCxn id="53" idx="0"/>
              <a:endCxn id="42" idx="4"/>
            </p:cNvCxnSpPr>
            <p:nvPr/>
          </p:nvCxnSpPr>
          <p:spPr>
            <a:xfrm flipH="1" flipV="1">
              <a:off x="8476016" y="2064614"/>
              <a:ext cx="134584" cy="464990"/>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grpSp>
      <p:grpSp>
        <p:nvGrpSpPr>
          <p:cNvPr id="296" name="Group 295">
            <a:extLst>
              <a:ext uri="{FF2B5EF4-FFF2-40B4-BE49-F238E27FC236}">
                <a16:creationId xmlns:a16="http://schemas.microsoft.com/office/drawing/2014/main" id="{94DF9334-8EB4-73EF-010F-DBEFAC2FB5BC}"/>
              </a:ext>
            </a:extLst>
          </p:cNvPr>
          <p:cNvGrpSpPr/>
          <p:nvPr/>
        </p:nvGrpSpPr>
        <p:grpSpPr>
          <a:xfrm>
            <a:off x="10277361" y="1881734"/>
            <a:ext cx="1395595" cy="1222107"/>
            <a:chOff x="10277361" y="1881734"/>
            <a:chExt cx="1395595" cy="1222107"/>
          </a:xfrm>
        </p:grpSpPr>
        <p:sp>
          <p:nvSpPr>
            <p:cNvPr id="265" name="Oval 264">
              <a:extLst>
                <a:ext uri="{FF2B5EF4-FFF2-40B4-BE49-F238E27FC236}">
                  <a16:creationId xmlns:a16="http://schemas.microsoft.com/office/drawing/2014/main" id="{AA977804-D7C9-B217-13F7-30AF1933F84D}"/>
                </a:ext>
              </a:extLst>
            </p:cNvPr>
            <p:cNvSpPr>
              <a:spLocks noChangeAspect="1"/>
            </p:cNvSpPr>
            <p:nvPr/>
          </p:nvSpPr>
          <p:spPr>
            <a:xfrm>
              <a:off x="10277361" y="232272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66" name="Oval 265">
              <a:extLst>
                <a:ext uri="{FF2B5EF4-FFF2-40B4-BE49-F238E27FC236}">
                  <a16:creationId xmlns:a16="http://schemas.microsoft.com/office/drawing/2014/main" id="{57CD84D7-951A-17F4-5362-536566F729AA}"/>
                </a:ext>
              </a:extLst>
            </p:cNvPr>
            <p:cNvSpPr>
              <a:spLocks noChangeAspect="1"/>
            </p:cNvSpPr>
            <p:nvPr/>
          </p:nvSpPr>
          <p:spPr>
            <a:xfrm>
              <a:off x="10818867" y="1881734"/>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67" name="Oval 266">
              <a:extLst>
                <a:ext uri="{FF2B5EF4-FFF2-40B4-BE49-F238E27FC236}">
                  <a16:creationId xmlns:a16="http://schemas.microsoft.com/office/drawing/2014/main" id="{352E9B9B-8151-5F07-C828-9B8E4CD7AA38}"/>
                </a:ext>
              </a:extLst>
            </p:cNvPr>
            <p:cNvSpPr>
              <a:spLocks noChangeAspect="1"/>
            </p:cNvSpPr>
            <p:nvPr/>
          </p:nvSpPr>
          <p:spPr>
            <a:xfrm>
              <a:off x="11490076" y="1881734"/>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68" name="Oval 267">
              <a:extLst>
                <a:ext uri="{FF2B5EF4-FFF2-40B4-BE49-F238E27FC236}">
                  <a16:creationId xmlns:a16="http://schemas.microsoft.com/office/drawing/2014/main" id="{5725DAA6-6C8E-54F0-118B-EA79483F32B4}"/>
                </a:ext>
              </a:extLst>
            </p:cNvPr>
            <p:cNvSpPr>
              <a:spLocks noChangeAspect="1"/>
            </p:cNvSpPr>
            <p:nvPr/>
          </p:nvSpPr>
          <p:spPr>
            <a:xfrm>
              <a:off x="10672812" y="289417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69" name="Straight Connector 268">
              <a:extLst>
                <a:ext uri="{FF2B5EF4-FFF2-40B4-BE49-F238E27FC236}">
                  <a16:creationId xmlns:a16="http://schemas.microsoft.com/office/drawing/2014/main" id="{682BF5EB-D0FF-A0F9-773A-6B250A0ACAE7}"/>
                </a:ext>
              </a:extLst>
            </p:cNvPr>
            <p:cNvCxnSpPr>
              <a:stCxn id="266" idx="6"/>
            </p:cNvCxnSpPr>
            <p:nvPr/>
          </p:nvCxnSpPr>
          <p:spPr>
            <a:xfrm>
              <a:off x="11001747" y="1973174"/>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270" name="Straight Connector 269">
              <a:extLst>
                <a:ext uri="{FF2B5EF4-FFF2-40B4-BE49-F238E27FC236}">
                  <a16:creationId xmlns:a16="http://schemas.microsoft.com/office/drawing/2014/main" id="{CF31C17D-91DD-E5CD-DC5A-7B13CB5C036E}"/>
                </a:ext>
              </a:extLst>
            </p:cNvPr>
            <p:cNvCxnSpPr>
              <a:stCxn id="266" idx="3"/>
              <a:endCxn id="265" idx="7"/>
            </p:cNvCxnSpPr>
            <p:nvPr/>
          </p:nvCxnSpPr>
          <p:spPr>
            <a:xfrm flipH="1">
              <a:off x="10433459" y="2037832"/>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271" name="Straight Connector 270">
              <a:extLst>
                <a:ext uri="{FF2B5EF4-FFF2-40B4-BE49-F238E27FC236}">
                  <a16:creationId xmlns:a16="http://schemas.microsoft.com/office/drawing/2014/main" id="{2EC96EDE-DE47-4C6A-268C-0A9B5D9A5A2B}"/>
                </a:ext>
              </a:extLst>
            </p:cNvPr>
            <p:cNvCxnSpPr>
              <a:stCxn id="265" idx="5"/>
              <a:endCxn id="268" idx="1"/>
            </p:cNvCxnSpPr>
            <p:nvPr/>
          </p:nvCxnSpPr>
          <p:spPr>
            <a:xfrm>
              <a:off x="10433459" y="2478819"/>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272" name="Oval 271">
              <a:extLst>
                <a:ext uri="{FF2B5EF4-FFF2-40B4-BE49-F238E27FC236}">
                  <a16:creationId xmlns:a16="http://schemas.microsoft.com/office/drawing/2014/main" id="{D1A3F38F-57F3-C72E-75C4-F5605231316D}"/>
                </a:ext>
              </a:extLst>
            </p:cNvPr>
            <p:cNvSpPr>
              <a:spLocks noChangeAspect="1"/>
            </p:cNvSpPr>
            <p:nvPr/>
          </p:nvSpPr>
          <p:spPr>
            <a:xfrm>
              <a:off x="11455372" y="2920961"/>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73" name="Straight Connector 272">
              <a:extLst>
                <a:ext uri="{FF2B5EF4-FFF2-40B4-BE49-F238E27FC236}">
                  <a16:creationId xmlns:a16="http://schemas.microsoft.com/office/drawing/2014/main" id="{B65CCC5B-F075-6ED6-A43B-6B844CEDB7B5}"/>
                </a:ext>
              </a:extLst>
            </p:cNvPr>
            <p:cNvCxnSpPr>
              <a:stCxn id="268" idx="6"/>
              <a:endCxn id="272" idx="2"/>
            </p:cNvCxnSpPr>
            <p:nvPr/>
          </p:nvCxnSpPr>
          <p:spPr>
            <a:xfrm>
              <a:off x="10855692" y="2985619"/>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74" name="Straight Connector 273">
              <a:extLst>
                <a:ext uri="{FF2B5EF4-FFF2-40B4-BE49-F238E27FC236}">
                  <a16:creationId xmlns:a16="http://schemas.microsoft.com/office/drawing/2014/main" id="{F18EB021-43F1-90B4-F5B1-4D92C7713633}"/>
                </a:ext>
              </a:extLst>
            </p:cNvPr>
            <p:cNvCxnSpPr>
              <a:stCxn id="272" idx="0"/>
              <a:endCxn id="267" idx="4"/>
            </p:cNvCxnSpPr>
            <p:nvPr/>
          </p:nvCxnSpPr>
          <p:spPr>
            <a:xfrm flipV="1">
              <a:off x="11546812" y="2064614"/>
              <a:ext cx="34704" cy="856347"/>
            </a:xfrm>
            <a:prstGeom prst="line">
              <a:avLst/>
            </a:prstGeom>
            <a:noFill/>
            <a:ln w="28575" cap="flat" cmpd="sng" algn="ctr">
              <a:solidFill>
                <a:schemeClr val="tx1"/>
              </a:solidFill>
              <a:prstDash val="solid"/>
              <a:miter lim="800000"/>
              <a:headEnd type="none" w="med" len="med"/>
              <a:tailEnd type="none" w="med" len="med"/>
            </a:ln>
            <a:effectLst/>
          </p:spPr>
        </p:cxnSp>
        <p:sp>
          <p:nvSpPr>
            <p:cNvPr id="276" name="Oval 275">
              <a:extLst>
                <a:ext uri="{FF2B5EF4-FFF2-40B4-BE49-F238E27FC236}">
                  <a16:creationId xmlns:a16="http://schemas.microsoft.com/office/drawing/2014/main" id="{6ED11822-154D-F479-3E37-E2D2B2088F46}"/>
                </a:ext>
              </a:extLst>
            </p:cNvPr>
            <p:cNvSpPr>
              <a:spLocks noChangeAspect="1"/>
            </p:cNvSpPr>
            <p:nvPr/>
          </p:nvSpPr>
          <p:spPr>
            <a:xfrm>
              <a:off x="10968481" y="2445648"/>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77" name="Straight Connector 276">
              <a:extLst>
                <a:ext uri="{FF2B5EF4-FFF2-40B4-BE49-F238E27FC236}">
                  <a16:creationId xmlns:a16="http://schemas.microsoft.com/office/drawing/2014/main" id="{F31DFC96-7FAC-0422-63EF-E4B31391748B}"/>
                </a:ext>
              </a:extLst>
            </p:cNvPr>
            <p:cNvCxnSpPr>
              <a:cxnSpLocks/>
              <a:stCxn id="272" idx="1"/>
              <a:endCxn id="276" idx="5"/>
            </p:cNvCxnSpPr>
            <p:nvPr/>
          </p:nvCxnSpPr>
          <p:spPr>
            <a:xfrm flipH="1" flipV="1">
              <a:off x="11124579" y="2601746"/>
              <a:ext cx="357575" cy="345997"/>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80" name="Straight Connector 279">
              <a:extLst>
                <a:ext uri="{FF2B5EF4-FFF2-40B4-BE49-F238E27FC236}">
                  <a16:creationId xmlns:a16="http://schemas.microsoft.com/office/drawing/2014/main" id="{F64B04B3-8680-132B-EA37-C22F25153FC0}"/>
                </a:ext>
              </a:extLst>
            </p:cNvPr>
            <p:cNvCxnSpPr>
              <a:cxnSpLocks/>
              <a:stCxn id="267" idx="3"/>
              <a:endCxn id="276" idx="7"/>
            </p:cNvCxnSpPr>
            <p:nvPr/>
          </p:nvCxnSpPr>
          <p:spPr>
            <a:xfrm flipH="1">
              <a:off x="11124579" y="2037832"/>
              <a:ext cx="392279" cy="434598"/>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83" name="Straight Connector 282">
              <a:extLst>
                <a:ext uri="{FF2B5EF4-FFF2-40B4-BE49-F238E27FC236}">
                  <a16:creationId xmlns:a16="http://schemas.microsoft.com/office/drawing/2014/main" id="{56F8A0A7-CF49-CE32-608B-5C3A455F54C4}"/>
                </a:ext>
              </a:extLst>
            </p:cNvPr>
            <p:cNvCxnSpPr>
              <a:cxnSpLocks/>
              <a:stCxn id="276" idx="0"/>
              <a:endCxn id="266" idx="4"/>
            </p:cNvCxnSpPr>
            <p:nvPr/>
          </p:nvCxnSpPr>
          <p:spPr>
            <a:xfrm flipH="1" flipV="1">
              <a:off x="10910307" y="2064614"/>
              <a:ext cx="149614" cy="381034"/>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88" name="Straight Connector 287">
              <a:extLst>
                <a:ext uri="{FF2B5EF4-FFF2-40B4-BE49-F238E27FC236}">
                  <a16:creationId xmlns:a16="http://schemas.microsoft.com/office/drawing/2014/main" id="{5842B018-46E7-8B7A-1EA8-9535BC2367F2}"/>
                </a:ext>
              </a:extLst>
            </p:cNvPr>
            <p:cNvCxnSpPr>
              <a:cxnSpLocks/>
              <a:stCxn id="276" idx="2"/>
              <a:endCxn id="265" idx="6"/>
            </p:cNvCxnSpPr>
            <p:nvPr/>
          </p:nvCxnSpPr>
          <p:spPr>
            <a:xfrm flipH="1" flipV="1">
              <a:off x="10460241" y="2414161"/>
              <a:ext cx="508240" cy="122927"/>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cxnSp>
          <p:nvCxnSpPr>
            <p:cNvPr id="292" name="Straight Connector 291">
              <a:extLst>
                <a:ext uri="{FF2B5EF4-FFF2-40B4-BE49-F238E27FC236}">
                  <a16:creationId xmlns:a16="http://schemas.microsoft.com/office/drawing/2014/main" id="{C71C375A-FC79-5DFD-F3E9-7A5C03D2924B}"/>
                </a:ext>
              </a:extLst>
            </p:cNvPr>
            <p:cNvCxnSpPr>
              <a:cxnSpLocks/>
              <a:stCxn id="276" idx="3"/>
              <a:endCxn id="268" idx="7"/>
            </p:cNvCxnSpPr>
            <p:nvPr/>
          </p:nvCxnSpPr>
          <p:spPr>
            <a:xfrm flipH="1">
              <a:off x="10828910" y="2601746"/>
              <a:ext cx="166353" cy="319215"/>
            </a:xfrm>
            <a:prstGeom prst="line">
              <a:avLst/>
            </a:prstGeom>
            <a:noFill/>
            <a:ln w="28575" cap="flat" cmpd="sng" algn="ctr">
              <a:solidFill>
                <a:schemeClr val="bg1">
                  <a:lumMod val="65000"/>
                </a:schemeClr>
              </a:solidFill>
              <a:prstDash val="sysDash"/>
              <a:miter lim="800000"/>
              <a:headEnd type="none" w="med" len="med"/>
              <a:tailEnd type="none" w="med" len="med"/>
            </a:ln>
            <a:effectLst/>
          </p:spPr>
        </p:cxnSp>
      </p:grpSp>
    </p:spTree>
    <p:extLst>
      <p:ext uri="{BB962C8B-B14F-4D97-AF65-F5344CB8AC3E}">
        <p14:creationId xmlns:p14="http://schemas.microsoft.com/office/powerpoint/2010/main" val="408737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a:xfrm>
                <a:off x="628649" y="1461292"/>
                <a:ext cx="10410826" cy="5200045"/>
              </a:xfrm>
            </p:spPr>
            <p:txBody>
              <a:bodyPr>
                <a:noAutofit/>
              </a:bodyPr>
              <a:lstStyle/>
              <a:p>
                <a:pPr marL="0" indent="0">
                  <a:buNone/>
                </a:pPr>
                <a:r>
                  <a:rPr lang="en-US" sz="2400" dirty="0"/>
                  <a:t>4 steps for reducing (decision problem)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to problem </a:t>
                </a:r>
                <a14:m>
                  <m:oMath xmlns:m="http://schemas.openxmlformats.org/officeDocument/2006/math">
                    <m:r>
                      <a:rPr lang="en-US" sz="2400" b="1" i="1" smtClean="0">
                        <a:solidFill>
                          <a:srgbClr val="695082"/>
                        </a:solidFill>
                        <a:latin typeface="Cambria Math" panose="02040503050406030204" pitchFamily="18" charset="0"/>
                      </a:rPr>
                      <m:t>𝑩</m:t>
                    </m:r>
                  </m:oMath>
                </a14:m>
                <a:endParaRPr lang="en-US" sz="2400" dirty="0"/>
              </a:p>
              <a:p>
                <a:pPr marL="514350" indent="-514350">
                  <a:spcBef>
                    <a:spcPts val="1200"/>
                  </a:spcBef>
                  <a:buFont typeface="+mj-lt"/>
                  <a:buAutoNum type="arabicPeriod"/>
                </a:pPr>
                <a:r>
                  <a:rPr lang="en-US" sz="2400" dirty="0">
                    <a:solidFill>
                      <a:schemeClr val="bg1">
                        <a:lumMod val="75000"/>
                      </a:schemeClr>
                    </a:solidFill>
                  </a:rPr>
                  <a:t>Describe the reduction itself</a:t>
                </a:r>
              </a:p>
              <a:p>
                <a:pPr lvl="1"/>
                <a:r>
                  <a:rPr lang="en-US" sz="2400" dirty="0">
                    <a:solidFill>
                      <a:schemeClr val="bg1">
                        <a:lumMod val="75000"/>
                      </a:schemeClr>
                    </a:solidFill>
                  </a:rPr>
                  <a:t> i.e., the function that converts the input for </a:t>
                </a:r>
                <a14:m>
                  <m:oMath xmlns:m="http://schemas.openxmlformats.org/officeDocument/2006/math">
                    <m:r>
                      <a:rPr lang="en-US" sz="2400" b="1" i="1" dirty="0" smtClean="0">
                        <a:solidFill>
                          <a:schemeClr val="bg1">
                            <a:lumMod val="75000"/>
                          </a:schemeClr>
                        </a:solidFill>
                        <a:latin typeface="Cambria Math" panose="02040503050406030204" pitchFamily="18" charset="0"/>
                      </a:rPr>
                      <m:t>𝑨</m:t>
                    </m:r>
                  </m:oMath>
                </a14:m>
                <a:r>
                  <a:rPr lang="en-US" sz="2400" dirty="0">
                    <a:solidFill>
                      <a:schemeClr val="bg1">
                        <a:lumMod val="75000"/>
                      </a:schemeClr>
                    </a:solidFill>
                  </a:rPr>
                  <a:t> to the one for problem </a:t>
                </a:r>
                <a14:m>
                  <m:oMath xmlns:m="http://schemas.openxmlformats.org/officeDocument/2006/math">
                    <m:r>
                      <a:rPr lang="en-US" sz="2400" b="1" i="1" smtClean="0">
                        <a:solidFill>
                          <a:schemeClr val="bg1">
                            <a:lumMod val="75000"/>
                          </a:schemeClr>
                        </a:solidFill>
                        <a:latin typeface="Cambria Math" panose="02040503050406030204" pitchFamily="18" charset="0"/>
                      </a:rPr>
                      <m:t>𝑩</m:t>
                    </m:r>
                  </m:oMath>
                </a14:m>
                <a:r>
                  <a:rPr lang="en-US" sz="2400" b="1" dirty="0">
                    <a:solidFill>
                      <a:schemeClr val="bg1">
                        <a:lumMod val="75000"/>
                      </a:schemeClr>
                    </a:solidFill>
                  </a:rPr>
                  <a:t>.</a:t>
                </a:r>
              </a:p>
              <a:p>
                <a:pPr marL="514350" indent="-514350">
                  <a:spcBef>
                    <a:spcPts val="1200"/>
                  </a:spcBef>
                  <a:buFont typeface="+mj-lt"/>
                  <a:buAutoNum type="arabicPeriod"/>
                </a:pPr>
                <a:r>
                  <a:rPr lang="en-US" sz="2400" dirty="0">
                    <a:solidFill>
                      <a:schemeClr val="bg1">
                        <a:lumMod val="75000"/>
                      </a:schemeClr>
                    </a:solidFill>
                  </a:rPr>
                  <a:t>Make sure the running time would be polynomial </a:t>
                </a:r>
              </a:p>
              <a:p>
                <a:pPr lvl="1"/>
                <a:r>
                  <a:rPr lang="en-US" sz="2400" dirty="0">
                    <a:solidFill>
                      <a:schemeClr val="bg1">
                        <a:lumMod val="75000"/>
                      </a:schemeClr>
                    </a:solidFill>
                  </a:rPr>
                  <a:t>In lecture, we’ll sometimes skip writing out this step.</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 	   		  then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a:p>
                <a:pPr marL="514350" indent="-514350">
                  <a:spcBef>
                    <a:spcPts val="1200"/>
                  </a:spcBef>
                  <a:buFont typeface="+mj-lt"/>
                  <a:buAutoNum type="arabicPeriod"/>
                </a:pPr>
                <a:r>
                  <a:rPr lang="en-US" sz="2400" dirty="0"/>
                  <a:t>Argue that if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a:solidFill>
                          <a:srgbClr val="695082"/>
                        </a:solidFill>
                        <a:latin typeface="Cambria Math" panose="02040503050406030204" pitchFamily="18" charset="0"/>
                      </a:rPr>
                      <m:t>𝑩</m:t>
                    </m:r>
                  </m:oMath>
                </a14:m>
                <a:r>
                  <a:rPr lang="en-US" sz="2400" dirty="0"/>
                  <a:t> 		        then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xfrm>
                <a:off x="628649" y="1461292"/>
                <a:ext cx="10410826" cy="5200045"/>
              </a:xfrm>
              <a:blipFill>
                <a:blip r:embed="rId2"/>
                <a:stretch>
                  <a:fillRect l="-93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49A0DA-90D1-49F0-B182-985EFF0EC7B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12</a:t>
            </a:fld>
            <a:endParaRPr lang="en-US" dirty="0"/>
          </a:p>
        </p:txBody>
      </p:sp>
    </p:spTree>
    <p:extLst>
      <p:ext uri="{BB962C8B-B14F-4D97-AF65-F5344CB8AC3E}">
        <p14:creationId xmlns:p14="http://schemas.microsoft.com/office/powerpoint/2010/main" val="301897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853D-18A0-42FE-9A16-071F1457F31D}"/>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68C05B-3FB0-4002-AC11-777CA848470E}"/>
                  </a:ext>
                </a:extLst>
              </p:cNvPr>
              <p:cNvSpPr>
                <a:spLocks noGrp="1"/>
              </p:cNvSpPr>
              <p:nvPr>
                <p:ph idx="1"/>
              </p:nvPr>
            </p:nvSpPr>
            <p:spPr>
              <a:xfrm>
                <a:off x="628650" y="1248645"/>
                <a:ext cx="11563350" cy="5200045"/>
              </a:xfrm>
            </p:spPr>
            <p:txBody>
              <a:bodyPr>
                <a:normAutofit/>
              </a:bodyPr>
              <a:lstStyle/>
              <a:p>
                <a:pPr marL="0" indent="0">
                  <a:buNone/>
                </a:pPr>
                <a:r>
                  <a:rPr lang="en-US" sz="2400" dirty="0"/>
                  <a:t>Two statements to prove (two directions):</a:t>
                </a:r>
              </a:p>
              <a:p>
                <a:pPr marL="0" indent="0">
                  <a:buNone/>
                </a:pPr>
                <a:r>
                  <a:rPr lang="en-US" sz="2400" dirty="0"/>
                  <a:t>If </a:t>
                </a:r>
                <a14:m>
                  <m:oMath xmlns:m="http://schemas.openxmlformats.org/officeDocument/2006/math">
                    <m:r>
                      <a:rPr lang="en-US" sz="2400" b="1" i="1" dirty="0">
                        <a:solidFill>
                          <a:srgbClr val="0066CC"/>
                        </a:solidFill>
                        <a:latin typeface="Cambria Math" panose="02040503050406030204" pitchFamily="18" charset="0"/>
                      </a:rPr>
                      <m:t>𝑮</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2Color</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t> is 2-colorable) then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3Color</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3-colorable)</a:t>
                </a:r>
              </a:p>
              <a:p>
                <a:pPr marL="0" indent="0">
                  <a:buNone/>
                </a:pPr>
                <a:endParaRPr lang="en-US" sz="2400" dirty="0"/>
              </a:p>
              <a:p>
                <a:pPr marL="0" indent="0">
                  <a:buNone/>
                </a:pPr>
                <a:endParaRPr lang="en-US" sz="2400" dirty="0"/>
              </a:p>
              <a:p>
                <a:pPr marL="457200" indent="-457200">
                  <a:buAutoNum type="arabicPeriod" startAt="3"/>
                </a:pPr>
                <a:endParaRPr lang="en-US" sz="2400" dirty="0"/>
              </a:p>
              <a:p>
                <a:pPr marL="0" indent="0">
                  <a:buNone/>
                </a:pPr>
                <a:endParaRPr lang="en-US" sz="2400" dirty="0"/>
              </a:p>
              <a:p>
                <a:pPr marL="0" indent="0">
                  <a:buNone/>
                </a:pPr>
                <a:r>
                  <a:rPr lang="en-US" sz="2400" dirty="0"/>
                  <a:t> If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3Color</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t> is 3-colorable) then </a:t>
                </a:r>
                <a14:m>
                  <m:oMath xmlns:m="http://schemas.openxmlformats.org/officeDocument/2006/math">
                    <m:r>
                      <a:rPr lang="en-US" sz="2400" b="1" i="1" dirty="0">
                        <a:solidFill>
                          <a:srgbClr val="0066CC"/>
                        </a:solidFill>
                        <a:latin typeface="Cambria Math" panose="02040503050406030204" pitchFamily="18" charset="0"/>
                      </a:rPr>
                      <m:t>𝑮</m:t>
                    </m:r>
                  </m:oMath>
                </a14:m>
                <a:r>
                  <a:rPr lang="en-US" sz="2400" dirty="0"/>
                  <a:t> is a </a:t>
                </a:r>
                <a:r>
                  <a:rPr lang="en-US" sz="2400" b="1" dirty="0">
                    <a:solidFill>
                      <a:srgbClr val="006600"/>
                    </a:solidFill>
                  </a:rPr>
                  <a:t>YES</a:t>
                </a:r>
                <a:r>
                  <a:rPr lang="en-US" sz="2400" dirty="0"/>
                  <a:t> for </a:t>
                </a:r>
                <a:r>
                  <a:rPr lang="en-US" sz="2400" b="1" dirty="0">
                    <a:solidFill>
                      <a:srgbClr val="695082"/>
                    </a:solidFill>
                  </a:rPr>
                  <a:t>2Color</a:t>
                </a:r>
                <a:r>
                  <a:rPr lang="en-US" sz="2400" dirty="0"/>
                  <a:t> on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t> is 2-colorable)</a:t>
                </a:r>
              </a:p>
            </p:txBody>
          </p:sp>
        </mc:Choice>
        <mc:Fallback>
          <p:sp>
            <p:nvSpPr>
              <p:cNvPr id="3" name="Content Placeholder 2">
                <a:extLst>
                  <a:ext uri="{FF2B5EF4-FFF2-40B4-BE49-F238E27FC236}">
                    <a16:creationId xmlns:a16="http://schemas.microsoft.com/office/drawing/2014/main" id="{4268C05B-3FB0-4002-AC11-777CA848470E}"/>
                  </a:ext>
                </a:extLst>
              </p:cNvPr>
              <p:cNvSpPr>
                <a:spLocks noGrp="1" noRot="1" noChangeAspect="1" noMove="1" noResize="1" noEditPoints="1" noAdjustHandles="1" noChangeArrowheads="1" noChangeShapeType="1" noTextEdit="1"/>
              </p:cNvSpPr>
              <p:nvPr>
                <p:ph idx="1"/>
              </p:nvPr>
            </p:nvSpPr>
            <p:spPr>
              <a:xfrm>
                <a:off x="628650" y="1248645"/>
                <a:ext cx="11563350" cy="5200045"/>
              </a:xfrm>
              <a:blipFill>
                <a:blip r:embed="rId2"/>
                <a:stretch>
                  <a:fillRect l="-791"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F4D357B-9ED5-4E20-BA7A-BF2F57BA9CB5}"/>
              </a:ext>
            </a:extLst>
          </p:cNvPr>
          <p:cNvSpPr>
            <a:spLocks noGrp="1"/>
          </p:cNvSpPr>
          <p:nvPr>
            <p:ph type="sldNum" sz="quarter" idx="12"/>
          </p:nvPr>
        </p:nvSpPr>
        <p:spPr/>
        <p:txBody>
          <a:bodyPr/>
          <a:lstStyle/>
          <a:p>
            <a:fld id="{859767C1-1CFC-4BF3-A3D8-E4104FCBBC17}" type="slidenum">
              <a:rPr lang="en-US" smtClean="0"/>
              <a:pPr/>
              <a:t>13</a:t>
            </a:fld>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DF0953-BBFB-48EA-877A-08DA1048B7D0}"/>
                  </a:ext>
                </a:extLst>
              </p:cNvPr>
              <p:cNvSpPr txBox="1"/>
              <p:nvPr/>
            </p:nvSpPr>
            <p:spPr>
              <a:xfrm>
                <a:off x="954404" y="2092696"/>
                <a:ext cx="10239647" cy="1495794"/>
              </a:xfrm>
              <a:prstGeom prst="rect">
                <a:avLst/>
              </a:prstGeom>
              <a:noFill/>
            </p:spPr>
            <p:txBody>
              <a:bodyPr wrap="square" rtlCol="0">
                <a:spAutoFit/>
              </a:bodyPr>
              <a:lstStyle/>
              <a:p>
                <a:pPr>
                  <a:lnSpc>
                    <a:spcPct val="95000"/>
                  </a:lnSpc>
                </a:pPr>
                <a:r>
                  <a:rPr lang="en-US" sz="2400" dirty="0">
                    <a:solidFill>
                      <a:srgbClr val="695082"/>
                    </a:solidFill>
                  </a:rPr>
                  <a:t>Suppose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is 2-colorable: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has a 2-coloring </a:t>
                </a:r>
                <a14:m>
                  <m:oMath xmlns:m="http://schemas.openxmlformats.org/officeDocument/2006/math">
                    <m:r>
                      <a:rPr lang="en-US" sz="2400" b="1" i="1" smtClean="0">
                        <a:solidFill>
                          <a:srgbClr val="0066CC"/>
                        </a:solidFill>
                        <a:latin typeface="Cambria Math" panose="02040503050406030204" pitchFamily="18" charset="0"/>
                      </a:rPr>
                      <m:t>𝝌</m:t>
                    </m:r>
                  </m:oMath>
                </a14:m>
                <a:r>
                  <a:rPr lang="en-US" sz="2400" dirty="0">
                    <a:solidFill>
                      <a:srgbClr val="695082"/>
                    </a:solidFill>
                  </a:rPr>
                  <a:t> so edges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have different colored endpoints.    We get a 3-coloring of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by using </a:t>
                </a:r>
                <a14:m>
                  <m:oMath xmlns:m="http://schemas.openxmlformats.org/officeDocument/2006/math">
                    <m:r>
                      <a:rPr lang="en-US" sz="2400" b="1" i="1" smtClean="0">
                        <a:solidFill>
                          <a:srgbClr val="0066CC"/>
                        </a:solidFill>
                        <a:latin typeface="Cambria Math" panose="02040503050406030204" pitchFamily="18" charset="0"/>
                      </a:rPr>
                      <m:t>𝝌</m:t>
                    </m:r>
                  </m:oMath>
                </a14:m>
                <a:r>
                  <a:rPr lang="en-US" sz="2400" dirty="0">
                    <a:solidFill>
                      <a:srgbClr val="695082"/>
                    </a:solidFill>
                  </a:rPr>
                  <a:t> for all the copies of original vertices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and a 3</a:t>
                </a:r>
                <a:r>
                  <a:rPr lang="en-US" sz="2400" baseline="30000" dirty="0">
                    <a:solidFill>
                      <a:srgbClr val="695082"/>
                    </a:solidFill>
                  </a:rPr>
                  <a:t>rd</a:t>
                </a:r>
                <a:r>
                  <a:rPr lang="en-US" sz="2400" dirty="0">
                    <a:solidFill>
                      <a:srgbClr val="695082"/>
                    </a:solidFill>
                  </a:rPr>
                  <a:t> color for the extra vertex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solidFill>
                      <a:srgbClr val="695082"/>
                    </a:solidFill>
                  </a:rPr>
                  <a:t>:   Original edges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have different colored endpoints; the extra edges too.  So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is 3-colorable.</a:t>
                </a:r>
              </a:p>
            </p:txBody>
          </p:sp>
        </mc:Choice>
        <mc:Fallback>
          <p:sp>
            <p:nvSpPr>
              <p:cNvPr id="5" name="TextBox 4">
                <a:extLst>
                  <a:ext uri="{FF2B5EF4-FFF2-40B4-BE49-F238E27FC236}">
                    <a16:creationId xmlns:a16="http://schemas.microsoft.com/office/drawing/2014/main" id="{84DF0953-BBFB-48EA-877A-08DA1048B7D0}"/>
                  </a:ext>
                </a:extLst>
              </p:cNvPr>
              <p:cNvSpPr txBox="1">
                <a:spLocks noRot="1" noChangeAspect="1" noMove="1" noResize="1" noEditPoints="1" noAdjustHandles="1" noChangeArrowheads="1" noChangeShapeType="1" noTextEdit="1"/>
              </p:cNvSpPr>
              <p:nvPr/>
            </p:nvSpPr>
            <p:spPr>
              <a:xfrm>
                <a:off x="954404" y="2092696"/>
                <a:ext cx="10239647" cy="1495794"/>
              </a:xfrm>
              <a:prstGeom prst="rect">
                <a:avLst/>
              </a:prstGeom>
              <a:blipFill>
                <a:blip r:embed="rId3"/>
                <a:stretch>
                  <a:fillRect l="-953" t="-4472" r="-1310" b="-81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A0C50DA-09B2-49AD-AA96-B6BB195B7C25}"/>
                  </a:ext>
                </a:extLst>
              </p:cNvPr>
              <p:cNvSpPr txBox="1"/>
              <p:nvPr/>
            </p:nvSpPr>
            <p:spPr>
              <a:xfrm>
                <a:off x="954403" y="4448254"/>
                <a:ext cx="10239647" cy="1846659"/>
              </a:xfrm>
              <a:prstGeom prst="rect">
                <a:avLst/>
              </a:prstGeom>
              <a:noFill/>
            </p:spPr>
            <p:txBody>
              <a:bodyPr wrap="square" rtlCol="0">
                <a:spAutoFit/>
              </a:bodyPr>
              <a:lstStyle/>
              <a:p>
                <a:pPr>
                  <a:lnSpc>
                    <a:spcPct val="95000"/>
                  </a:lnSpc>
                </a:pPr>
                <a:r>
                  <a:rPr lang="en-US" sz="2400" dirty="0">
                    <a:solidFill>
                      <a:srgbClr val="695082"/>
                    </a:solidFill>
                  </a:rPr>
                  <a:t>Suppose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is 3-colorable:  Consider a 3-coloring </a:t>
                </a:r>
                <a14:m>
                  <m:oMath xmlns:m="http://schemas.openxmlformats.org/officeDocument/2006/math">
                    <m:r>
                      <a:rPr lang="en-US" sz="2400" b="1" i="1" smtClean="0">
                        <a:solidFill>
                          <a:srgbClr val="0066CC"/>
                        </a:solidFill>
                        <a:latin typeface="Cambria Math" panose="02040503050406030204" pitchFamily="18" charset="0"/>
                      </a:rPr>
                      <m:t>𝝌</m:t>
                    </m:r>
                    <m:r>
                      <a:rPr lang="en-US" sz="2400" b="1" i="1" smtClean="0">
                        <a:solidFill>
                          <a:srgbClr val="0066CC"/>
                        </a:solidFill>
                        <a:latin typeface="Cambria Math" panose="02040503050406030204" pitchFamily="18" charset="0"/>
                      </a:rPr>
                      <m:t>′</m:t>
                    </m:r>
                  </m:oMath>
                </a14:m>
                <a:r>
                  <a:rPr lang="en-US" sz="2400" dirty="0">
                    <a:solidFill>
                      <a:srgbClr val="695082"/>
                    </a:solidFill>
                  </a:rPr>
                  <a:t> of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Consider the extra vertex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solidFill>
                      <a:srgbClr val="695082"/>
                    </a:solidFill>
                  </a:rPr>
                  <a:t> in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that was added to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For every vertex </a:t>
                </a:r>
                <a14:m>
                  <m:oMath xmlns:m="http://schemas.openxmlformats.org/officeDocument/2006/math">
                    <m:r>
                      <a:rPr lang="en-US" sz="2400" b="1" i="1" dirty="0" smtClean="0">
                        <a:solidFill>
                          <a:srgbClr val="0066CC"/>
                        </a:solidFill>
                        <a:latin typeface="Cambria Math" panose="02040503050406030204" pitchFamily="18" charset="0"/>
                      </a:rPr>
                      <m:t>𝒖</m:t>
                    </m:r>
                  </m:oMath>
                </a14:m>
                <a:r>
                  <a:rPr lang="en-US" sz="2400" dirty="0">
                    <a:solidFill>
                      <a:srgbClr val="695082"/>
                    </a:solidFill>
                  </a:rPr>
                  <a:t>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we have an edge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𝒖</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𝒗</m:t>
                    </m:r>
                    <m:r>
                      <a:rPr lang="en-US" sz="2400" b="1" i="1" dirty="0" smtClean="0">
                        <a:solidFill>
                          <a:srgbClr val="0066CC"/>
                        </a:solidFill>
                        <a:latin typeface="Cambria Math" panose="02040503050406030204" pitchFamily="18" charset="0"/>
                      </a:rPr>
                      <m:t>)</m:t>
                    </m:r>
                  </m:oMath>
                </a14:m>
                <a:r>
                  <a:rPr lang="en-US" sz="2400" dirty="0">
                    <a:solidFill>
                      <a:srgbClr val="695082"/>
                    </a:solidFill>
                  </a:rPr>
                  <a:t> so </a:t>
                </a:r>
                <a14:m>
                  <m:oMath xmlns:m="http://schemas.openxmlformats.org/officeDocument/2006/math">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𝝌</m:t>
                        </m:r>
                      </m:e>
                      <m:sup>
                        <m:r>
                          <a:rPr lang="en-US" sz="2400" b="1" i="1" smtClean="0">
                            <a:solidFill>
                              <a:srgbClr val="0066CC"/>
                            </a:solidFill>
                            <a:latin typeface="Cambria Math" panose="02040503050406030204" pitchFamily="18" charset="0"/>
                          </a:rPr>
                          <m:t>′</m:t>
                        </m:r>
                      </m:sup>
                    </m:sSup>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𝒖</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𝝌</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𝒗</m:t>
                    </m:r>
                    <m:r>
                      <a:rPr lang="en-US" sz="2400" b="1" i="1" smtClean="0">
                        <a:solidFill>
                          <a:srgbClr val="0066CC"/>
                        </a:solidFill>
                        <a:latin typeface="Cambria Math" panose="02040503050406030204" pitchFamily="18" charset="0"/>
                      </a:rPr>
                      <m:t>)</m:t>
                    </m:r>
                  </m:oMath>
                </a14:m>
                <a:r>
                  <a:rPr lang="en-US" sz="2400" dirty="0">
                    <a:solidFill>
                      <a:srgbClr val="695082"/>
                    </a:solidFill>
                  </a:rPr>
                  <a:t>.   This means that every vertex </a:t>
                </a:r>
                <a14:m>
                  <m:oMath xmlns:m="http://schemas.openxmlformats.org/officeDocument/2006/math">
                    <m:r>
                      <a:rPr lang="en-US" sz="2400" b="1" i="1" dirty="0" smtClean="0">
                        <a:solidFill>
                          <a:srgbClr val="0066CC"/>
                        </a:solidFill>
                        <a:latin typeface="Cambria Math" panose="02040503050406030204" pitchFamily="18" charset="0"/>
                      </a:rPr>
                      <m:t>𝒖</m:t>
                    </m:r>
                  </m:oMath>
                </a14:m>
                <a:r>
                  <a:rPr lang="en-US" sz="2400" dirty="0">
                    <a:solidFill>
                      <a:srgbClr val="695082"/>
                    </a:solidFill>
                  </a:rPr>
                  <a:t>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is colored with one of the two colors other than </a:t>
                </a:r>
                <a14:m>
                  <m:oMath xmlns:m="http://schemas.openxmlformats.org/officeDocument/2006/math">
                    <m:r>
                      <a:rPr lang="en-US" sz="2400" b="1" i="1">
                        <a:solidFill>
                          <a:srgbClr val="0066CC"/>
                        </a:solidFill>
                        <a:latin typeface="Cambria Math" panose="02040503050406030204" pitchFamily="18" charset="0"/>
                      </a:rPr>
                      <m:t>𝝌</m:t>
                    </m:r>
                    <m:r>
                      <a:rPr lang="en-US" sz="2400" b="1" i="1">
                        <a:solidFill>
                          <a:srgbClr val="0066CC"/>
                        </a:solidFill>
                        <a:latin typeface="Cambria Math" panose="02040503050406030204" pitchFamily="18" charset="0"/>
                      </a:rPr>
                      <m:t>′(</m:t>
                    </m:r>
                    <m:r>
                      <a:rPr lang="en-US" sz="2400" b="1" i="1">
                        <a:solidFill>
                          <a:srgbClr val="0066CC"/>
                        </a:solidFill>
                        <a:latin typeface="Cambria Math" panose="02040503050406030204" pitchFamily="18" charset="0"/>
                      </a:rPr>
                      <m:t>𝒗</m:t>
                    </m:r>
                    <m:r>
                      <a:rPr lang="en-US" sz="2400" b="1" i="1">
                        <a:solidFill>
                          <a:srgbClr val="0066CC"/>
                        </a:solidFill>
                        <a:latin typeface="Cambria Math" panose="02040503050406030204" pitchFamily="18" charset="0"/>
                      </a:rPr>
                      <m:t>)</m:t>
                    </m:r>
                  </m:oMath>
                </a14:m>
                <a:r>
                  <a:rPr lang="en-US" sz="2400" dirty="0">
                    <a:solidFill>
                      <a:srgbClr val="695082"/>
                    </a:solidFill>
                  </a:rPr>
                  <a:t>.  So we can use </a:t>
                </a:r>
                <a14:m>
                  <m:oMath xmlns:m="http://schemas.openxmlformats.org/officeDocument/2006/math">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𝝌</m:t>
                        </m:r>
                      </m:e>
                      <m:sup>
                        <m:r>
                          <a:rPr lang="en-US" sz="2400" b="1" i="1" smtClean="0">
                            <a:solidFill>
                              <a:srgbClr val="0066CC"/>
                            </a:solidFill>
                            <a:latin typeface="Cambria Math" panose="02040503050406030204" pitchFamily="18" charset="0"/>
                          </a:rPr>
                          <m:t>′</m:t>
                        </m:r>
                      </m:sup>
                    </m:sSup>
                  </m:oMath>
                </a14:m>
                <a:r>
                  <a:rPr lang="en-US" sz="2400" dirty="0">
                    <a:solidFill>
                      <a:srgbClr val="695082"/>
                    </a:solidFill>
                  </a:rPr>
                  <a:t> as a 2-coloring of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since all those edges had different colored endpoints in </a:t>
                </a:r>
                <a14:m>
                  <m:oMath xmlns:m="http://schemas.openxmlformats.org/officeDocument/2006/math">
                    <m:r>
                      <a:rPr lang="en-US" sz="2400" b="1" i="1" dirty="0" smtClean="0">
                        <a:solidFill>
                          <a:srgbClr val="0066CC"/>
                        </a:solidFill>
                        <a:latin typeface="Cambria Math" panose="02040503050406030204" pitchFamily="18" charset="0"/>
                      </a:rPr>
                      <m:t>𝑯</m:t>
                    </m:r>
                  </m:oMath>
                </a14:m>
                <a:r>
                  <a:rPr lang="en-US" sz="2400" dirty="0">
                    <a:solidFill>
                      <a:srgbClr val="695082"/>
                    </a:solidFill>
                  </a:rPr>
                  <a:t>.  So </a:t>
                </a:r>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solidFill>
                      <a:srgbClr val="695082"/>
                    </a:solidFill>
                  </a:rPr>
                  <a:t> is 2-colorable.</a:t>
                </a:r>
              </a:p>
            </p:txBody>
          </p:sp>
        </mc:Choice>
        <mc:Fallback>
          <p:sp>
            <p:nvSpPr>
              <p:cNvPr id="8" name="TextBox 7">
                <a:extLst>
                  <a:ext uri="{FF2B5EF4-FFF2-40B4-BE49-F238E27FC236}">
                    <a16:creationId xmlns:a16="http://schemas.microsoft.com/office/drawing/2014/main" id="{3A0C50DA-09B2-49AD-AA96-B6BB195B7C25}"/>
                  </a:ext>
                </a:extLst>
              </p:cNvPr>
              <p:cNvSpPr txBox="1">
                <a:spLocks noRot="1" noChangeAspect="1" noMove="1" noResize="1" noEditPoints="1" noAdjustHandles="1" noChangeArrowheads="1" noChangeShapeType="1" noTextEdit="1"/>
              </p:cNvSpPr>
              <p:nvPr/>
            </p:nvSpPr>
            <p:spPr>
              <a:xfrm>
                <a:off x="954403" y="4448254"/>
                <a:ext cx="10239647" cy="1846659"/>
              </a:xfrm>
              <a:prstGeom prst="rect">
                <a:avLst/>
              </a:prstGeom>
              <a:blipFill>
                <a:blip r:embed="rId4"/>
                <a:stretch>
                  <a:fillRect l="-953" t="-3630" b="-6601"/>
                </a:stretch>
              </a:blipFill>
            </p:spPr>
            <p:txBody>
              <a:bodyPr/>
              <a:lstStyle/>
              <a:p>
                <a:r>
                  <a:rPr lang="en-US">
                    <a:noFill/>
                  </a:rPr>
                  <a:t> </a:t>
                </a:r>
              </a:p>
            </p:txBody>
          </p:sp>
        </mc:Fallback>
      </mc:AlternateContent>
    </p:spTree>
    <p:extLst>
      <p:ext uri="{BB962C8B-B14F-4D97-AF65-F5344CB8AC3E}">
        <p14:creationId xmlns:p14="http://schemas.microsoft.com/office/powerpoint/2010/main" val="290112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a:xfrm>
            <a:off x="628650" y="1447680"/>
            <a:ext cx="10209396" cy="5200045"/>
          </a:xfrm>
        </p:spPr>
        <p:txBody>
          <a:bodyPr>
            <a:noAutofit/>
          </a:bodyPr>
          <a:lstStyle/>
          <a:p>
            <a:pPr marL="0" indent="0">
              <a:buNone/>
            </a:pPr>
            <a:r>
              <a:rPr lang="en-US" sz="2800" dirty="0"/>
              <a:t>The two directions we covered actually prove an if and only if.</a:t>
            </a:r>
          </a:p>
          <a:p>
            <a:pPr lvl="1"/>
            <a:endParaRPr lang="en-US" sz="2400" dirty="0"/>
          </a:p>
          <a:p>
            <a:pPr marL="0" indent="0">
              <a:buNone/>
            </a:pPr>
            <a:r>
              <a:rPr lang="en-US" sz="2800" dirty="0"/>
              <a:t>To make sure you handle both directions, I </a:t>
            </a:r>
            <a:r>
              <a:rPr lang="en-US" sz="2800" b="1" dirty="0"/>
              <a:t>strongly</a:t>
            </a:r>
            <a:r>
              <a:rPr lang="en-US" sz="2800" dirty="0"/>
              <a:t> recommend:</a:t>
            </a:r>
          </a:p>
          <a:p>
            <a:r>
              <a:rPr lang="en-US" sz="2800" dirty="0"/>
              <a:t>Always do two separate proofs! (Don’t try to prove both directions at once, don’t refer back to the prior proof and say “for the same reason”.  There are usually subtle differences.)</a:t>
            </a:r>
          </a:p>
          <a:p>
            <a:r>
              <a:rPr lang="en-US" sz="2800" dirty="0"/>
              <a:t>Don’t use contradiction! (It’s easy to start from the wrong spot and accidentally prove the same direction twice without realizing it.)</a:t>
            </a:r>
          </a:p>
        </p:txBody>
      </p:sp>
      <p:sp>
        <p:nvSpPr>
          <p:cNvPr id="4" name="Slide Number Placeholder 3">
            <a:extLst>
              <a:ext uri="{FF2B5EF4-FFF2-40B4-BE49-F238E27FC236}">
                <a16:creationId xmlns:a16="http://schemas.microsoft.com/office/drawing/2014/main" id="{616D5F80-5B8C-42EF-A349-1C97CE0C2E8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14</a:t>
            </a:fld>
            <a:endParaRPr lang="en-US" dirty="0"/>
          </a:p>
        </p:txBody>
      </p:sp>
    </p:spTree>
    <p:extLst>
      <p:ext uri="{BB962C8B-B14F-4D97-AF65-F5344CB8AC3E}">
        <p14:creationId xmlns:p14="http://schemas.microsoft.com/office/powerpoint/2010/main" val="25808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ABAA1D4-9757-40E0-91BE-BDE65D2F0885}"/>
                  </a:ext>
                </a:extLst>
              </p:cNvPr>
              <p:cNvSpPr>
                <a:spLocks noGrp="1"/>
              </p:cNvSpPr>
              <p:nvPr>
                <p:ph type="title"/>
              </p:nvPr>
            </p:nvSpPr>
            <p:spPr/>
            <p:txBody>
              <a:bodyPr/>
              <a:lstStyle/>
              <a:p>
                <a:r>
                  <a:rPr lang="en-US" dirty="0"/>
                  <a:t>Another proof of 2Color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m:t>
                        </m:r>
                      </m:e>
                      <m:sub>
                        <m:r>
                          <a:rPr lang="en-US" b="1" i="1" dirty="0" smtClean="0">
                            <a:latin typeface="Cambria Math" panose="02040503050406030204" pitchFamily="18" charset="0"/>
                          </a:rPr>
                          <m:t>𝑷</m:t>
                        </m:r>
                      </m:sub>
                    </m:sSub>
                  </m:oMath>
                </a14:m>
                <a:r>
                  <a:rPr lang="en-US" dirty="0"/>
                  <a:t> 3Color</a:t>
                </a:r>
              </a:p>
            </p:txBody>
          </p:sp>
        </mc:Choice>
        <mc:Fallback xmlns="">
          <p:sp>
            <p:nvSpPr>
              <p:cNvPr id="2" name="Title 1">
                <a:extLst>
                  <a:ext uri="{FF2B5EF4-FFF2-40B4-BE49-F238E27FC236}">
                    <a16:creationId xmlns:a16="http://schemas.microsoft.com/office/drawing/2014/main" id="{FABAA1D4-9757-40E0-91BE-BDE65D2F0885}"/>
                  </a:ext>
                </a:extLst>
              </p:cNvPr>
              <p:cNvSpPr>
                <a:spLocks noGrp="1" noRot="1" noChangeAspect="1" noMove="1" noResize="1" noEditPoints="1" noAdjustHandles="1" noChangeArrowheads="1" noChangeShapeType="1" noTextEdit="1"/>
              </p:cNvSpPr>
              <p:nvPr>
                <p:ph type="title"/>
              </p:nvPr>
            </p:nvSpPr>
            <p:spPr>
              <a:blipFill>
                <a:blip r:embed="rId2"/>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2599385-99D5-4725-8589-DF9E16F9907B}"/>
                  </a:ext>
                </a:extLst>
              </p:cNvPr>
              <p:cNvSpPr>
                <a:spLocks noGrp="1"/>
              </p:cNvSpPr>
              <p:nvPr>
                <p:ph idx="1"/>
              </p:nvPr>
            </p:nvSpPr>
            <p:spPr>
              <a:xfrm>
                <a:off x="628649" y="1401960"/>
                <a:ext cx="10690659" cy="5200045"/>
              </a:xfrm>
            </p:spPr>
            <p:txBody>
              <a:bodyPr/>
              <a:lstStyle/>
              <a:p>
                <a:pPr marL="0" indent="0">
                  <a:buNone/>
                </a:pPr>
                <a:r>
                  <a:rPr lang="en-US" dirty="0"/>
                  <a:t>We had an </a:t>
                </a:r>
                <a14:m>
                  <m:oMath xmlns:m="http://schemas.openxmlformats.org/officeDocument/2006/math">
                    <m:r>
                      <a:rPr lang="en-US" b="1" i="1" smtClean="0">
                        <a:solidFill>
                          <a:srgbClr val="0066CC"/>
                        </a:solidFill>
                        <a:latin typeface="Cambria Math" panose="02040503050406030204" pitchFamily="18" charset="0"/>
                      </a:rPr>
                      <m:t>𝑶</m:t>
                    </m:r>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𝒏</m:t>
                    </m:r>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𝒎</m:t>
                    </m:r>
                    <m:r>
                      <a:rPr lang="en-US" b="1" i="1" smtClean="0">
                        <a:solidFill>
                          <a:srgbClr val="0066CC"/>
                        </a:solidFill>
                        <a:latin typeface="Cambria Math" panose="02040503050406030204" pitchFamily="18" charset="0"/>
                      </a:rPr>
                      <m:t>)</m:t>
                    </m:r>
                  </m:oMath>
                </a14:m>
                <a:r>
                  <a:rPr lang="en-US" dirty="0"/>
                  <a:t> time algorithm for </a:t>
                </a:r>
                <a:r>
                  <a:rPr lang="en-US" b="1" dirty="0">
                    <a:solidFill>
                      <a:srgbClr val="695082"/>
                    </a:solidFill>
                  </a:rPr>
                  <a:t>2Color</a:t>
                </a:r>
                <a:r>
                  <a:rPr lang="en-US" dirty="0"/>
                  <a:t> based on BFS.</a:t>
                </a:r>
              </a:p>
              <a:p>
                <a:pPr marL="0" indent="0">
                  <a:buNone/>
                </a:pPr>
                <a:endParaRPr lang="en-US" dirty="0"/>
              </a:p>
              <a:p>
                <a:pPr marL="0" indent="0">
                  <a:buNone/>
                </a:pPr>
                <a:r>
                  <a:rPr lang="en-US" dirty="0"/>
                  <a:t>Simply solve the </a:t>
                </a:r>
                <a:r>
                  <a:rPr lang="en-US" b="1" dirty="0">
                    <a:solidFill>
                      <a:srgbClr val="695082"/>
                    </a:solidFill>
                  </a:rPr>
                  <a:t>2Color</a:t>
                </a:r>
                <a:r>
                  <a:rPr lang="en-US" dirty="0"/>
                  <a:t> problem without making any calls to a  </a:t>
                </a:r>
                <a:r>
                  <a:rPr lang="en-US" b="1" dirty="0">
                    <a:solidFill>
                      <a:srgbClr val="695082"/>
                    </a:solidFill>
                  </a:rPr>
                  <a:t>3Color</a:t>
                </a:r>
                <a:r>
                  <a:rPr lang="en-US" dirty="0"/>
                  <a:t> method!</a:t>
                </a:r>
              </a:p>
            </p:txBody>
          </p:sp>
        </mc:Choice>
        <mc:Fallback>
          <p:sp>
            <p:nvSpPr>
              <p:cNvPr id="3" name="Content Placeholder 2">
                <a:extLst>
                  <a:ext uri="{FF2B5EF4-FFF2-40B4-BE49-F238E27FC236}">
                    <a16:creationId xmlns:a16="http://schemas.microsoft.com/office/drawing/2014/main" id="{72599385-99D5-4725-8589-DF9E16F9907B}"/>
                  </a:ext>
                </a:extLst>
              </p:cNvPr>
              <p:cNvSpPr>
                <a:spLocks noGrp="1" noRot="1" noChangeAspect="1" noMove="1" noResize="1" noEditPoints="1" noAdjustHandles="1" noChangeArrowheads="1" noChangeShapeType="1" noTextEdit="1"/>
              </p:cNvSpPr>
              <p:nvPr>
                <p:ph idx="1"/>
              </p:nvPr>
            </p:nvSpPr>
            <p:spPr>
              <a:xfrm>
                <a:off x="628649" y="1401960"/>
                <a:ext cx="10690659" cy="5200045"/>
              </a:xfrm>
              <a:blipFill>
                <a:blip r:embed="rId3"/>
                <a:stretch>
                  <a:fillRect l="-1140" t="-19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F53F53-9C7D-4ACF-98F6-40A678065C91}"/>
              </a:ext>
            </a:extLst>
          </p:cNvPr>
          <p:cNvSpPr>
            <a:spLocks noGrp="1"/>
          </p:cNvSpPr>
          <p:nvPr>
            <p:ph type="sldNum" sz="quarter" idx="12"/>
          </p:nvPr>
        </p:nvSpPr>
        <p:spPr/>
        <p:txBody>
          <a:bodyPr/>
          <a:lstStyle/>
          <a:p>
            <a:fld id="{859767C1-1CFC-4BF3-A3D8-E4104FCBBC17}" type="slidenum">
              <a:rPr lang="en-US" smtClean="0"/>
              <a:pPr/>
              <a:t>15</a:t>
            </a:fld>
            <a:endParaRPr lang="en-US" dirty="0"/>
          </a:p>
        </p:txBody>
      </p:sp>
    </p:spTree>
    <p:extLst>
      <p:ext uri="{BB962C8B-B14F-4D97-AF65-F5344CB8AC3E}">
        <p14:creationId xmlns:p14="http://schemas.microsoft.com/office/powerpoint/2010/main" val="19498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945B6-EA67-7C77-081C-3125DC3270D8}"/>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D1E9B6BC-932D-9658-7D3D-83EE07AE3093}"/>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2A8908-1478-4349-A1F7-2C5E1E36CAC4}"/>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2Color</a:t>
            </a:r>
            <a:r>
              <a:rPr lang="en-US" dirty="0"/>
              <a:t> to </a:t>
            </a:r>
            <a:r>
              <a:rPr lang="en-US" sz="4400" b="1" dirty="0">
                <a:solidFill>
                  <a:srgbClr val="695082"/>
                </a:solidFill>
              </a:rPr>
              <a:t>3Color</a:t>
            </a:r>
            <a:endParaRPr lang="en-US" dirty="0"/>
          </a:p>
        </p:txBody>
      </p:sp>
      <p:sp>
        <p:nvSpPr>
          <p:cNvPr id="4" name="Slide Number Placeholder 3">
            <a:extLst>
              <a:ext uri="{FF2B5EF4-FFF2-40B4-BE49-F238E27FC236}">
                <a16:creationId xmlns:a16="http://schemas.microsoft.com/office/drawing/2014/main" id="{B16613CA-3D98-0275-2A2C-AF4048925F08}"/>
              </a:ext>
            </a:extLst>
          </p:cNvPr>
          <p:cNvSpPr>
            <a:spLocks noGrp="1"/>
          </p:cNvSpPr>
          <p:nvPr>
            <p:ph type="sldNum" sz="quarter" idx="12"/>
          </p:nvPr>
        </p:nvSpPr>
        <p:spPr/>
        <p:txBody>
          <a:bodyPr/>
          <a:lstStyle/>
          <a:p>
            <a:fld id="{86BADE50-950A-4D58-BFB2-FA2C6A8B385D}" type="slidenum">
              <a:rPr lang="en-US" smtClean="0"/>
              <a:t>16</a:t>
            </a:fld>
            <a:endParaRPr lang="en-US"/>
          </a:p>
        </p:txBody>
      </p:sp>
      <p:sp>
        <p:nvSpPr>
          <p:cNvPr id="12" name="TextBox 11">
            <a:extLst>
              <a:ext uri="{FF2B5EF4-FFF2-40B4-BE49-F238E27FC236}">
                <a16:creationId xmlns:a16="http://schemas.microsoft.com/office/drawing/2014/main" id="{7FF942DF-9789-88CF-A36A-421CA185BAC5}"/>
              </a:ext>
            </a:extLst>
          </p:cNvPr>
          <p:cNvSpPr txBox="1"/>
          <p:nvPr/>
        </p:nvSpPr>
        <p:spPr>
          <a:xfrm>
            <a:off x="1615701" y="1403866"/>
            <a:ext cx="801823" cy="369332"/>
          </a:xfrm>
          <a:prstGeom prst="rect">
            <a:avLst/>
          </a:prstGeom>
          <a:noFill/>
        </p:spPr>
        <p:txBody>
          <a:bodyPr wrap="none" rtlCol="0">
            <a:spAutoFit/>
          </a:bodyPr>
          <a:lstStyle/>
          <a:p>
            <a:r>
              <a:rPr lang="en-US" sz="1800" b="1" dirty="0">
                <a:solidFill>
                  <a:srgbClr val="695082"/>
                </a:solidFill>
              </a:rPr>
              <a:t>2Color</a:t>
            </a:r>
            <a:endParaRPr lang="en-US" dirty="0"/>
          </a:p>
        </p:txBody>
      </p:sp>
      <p:sp>
        <p:nvSpPr>
          <p:cNvPr id="16" name="TextBox 15">
            <a:extLst>
              <a:ext uri="{FF2B5EF4-FFF2-40B4-BE49-F238E27FC236}">
                <a16:creationId xmlns:a16="http://schemas.microsoft.com/office/drawing/2014/main" id="{F59AB1AF-7961-B155-0509-6D8F1BA9F7A1}"/>
              </a:ext>
            </a:extLst>
          </p:cNvPr>
          <p:cNvSpPr txBox="1"/>
          <p:nvPr/>
        </p:nvSpPr>
        <p:spPr>
          <a:xfrm>
            <a:off x="9056658" y="1338606"/>
            <a:ext cx="808235" cy="369332"/>
          </a:xfrm>
          <a:prstGeom prst="rect">
            <a:avLst/>
          </a:prstGeom>
          <a:noFill/>
        </p:spPr>
        <p:txBody>
          <a:bodyPr wrap="none" rtlCol="0">
            <a:spAutoFit/>
          </a:bodyPr>
          <a:lstStyle/>
          <a:p>
            <a:r>
              <a:rPr lang="en-US" b="1" dirty="0">
                <a:solidFill>
                  <a:srgbClr val="695082"/>
                </a:solidFill>
              </a:rPr>
              <a:t>3Color</a:t>
            </a:r>
            <a:endParaRPr lang="en-US" dirty="0"/>
          </a:p>
        </p:txBody>
      </p:sp>
      <p:sp>
        <p:nvSpPr>
          <p:cNvPr id="21" name="TextBox 20">
            <a:extLst>
              <a:ext uri="{FF2B5EF4-FFF2-40B4-BE49-F238E27FC236}">
                <a16:creationId xmlns:a16="http://schemas.microsoft.com/office/drawing/2014/main" id="{225BCAB4-8BB1-82B5-7D8F-1D215003CF7B}"/>
              </a:ext>
            </a:extLst>
          </p:cNvPr>
          <p:cNvSpPr txBox="1"/>
          <p:nvPr/>
        </p:nvSpPr>
        <p:spPr>
          <a:xfrm>
            <a:off x="8454979" y="4873374"/>
            <a:ext cx="1957524" cy="646331"/>
          </a:xfrm>
          <a:prstGeom prst="rect">
            <a:avLst/>
          </a:prstGeom>
          <a:noFill/>
        </p:spPr>
        <p:txBody>
          <a:bodyPr wrap="none" rtlCol="0">
            <a:spAutoFit/>
          </a:bodyPr>
          <a:lstStyle/>
          <a:p>
            <a:r>
              <a:rPr lang="en-US" dirty="0"/>
              <a:t>Solution for </a:t>
            </a:r>
            <a:r>
              <a:rPr lang="en-US" b="1" dirty="0">
                <a:solidFill>
                  <a:srgbClr val="695082"/>
                </a:solidFill>
              </a:rPr>
              <a:t>3Color</a:t>
            </a:r>
            <a:endParaRPr lang="en-US" dirty="0"/>
          </a:p>
          <a:p>
            <a:endParaRPr lang="en-US" b="1" dirty="0"/>
          </a:p>
        </p:txBody>
      </p:sp>
      <p:sp>
        <p:nvSpPr>
          <p:cNvPr id="28" name="TextBox 27">
            <a:extLst>
              <a:ext uri="{FF2B5EF4-FFF2-40B4-BE49-F238E27FC236}">
                <a16:creationId xmlns:a16="http://schemas.microsoft.com/office/drawing/2014/main" id="{6CE55842-071E-FECC-DB5E-2811AAD8168A}"/>
              </a:ext>
            </a:extLst>
          </p:cNvPr>
          <p:cNvSpPr txBox="1"/>
          <p:nvPr/>
        </p:nvSpPr>
        <p:spPr>
          <a:xfrm>
            <a:off x="2378525" y="4727933"/>
            <a:ext cx="1957524" cy="646331"/>
          </a:xfrm>
          <a:prstGeom prst="rect">
            <a:avLst/>
          </a:prstGeom>
          <a:noFill/>
        </p:spPr>
        <p:txBody>
          <a:bodyPr wrap="none" rtlCol="0">
            <a:spAutoFit/>
          </a:bodyPr>
          <a:lstStyle/>
          <a:p>
            <a:r>
              <a:rPr lang="en-US" dirty="0"/>
              <a:t>Solution for </a:t>
            </a:r>
            <a:r>
              <a:rPr lang="en-US" b="1" dirty="0">
                <a:solidFill>
                  <a:srgbClr val="695082"/>
                </a:solidFill>
              </a:rPr>
              <a:t>2Color</a:t>
            </a:r>
            <a:endParaRPr lang="en-US" dirty="0"/>
          </a:p>
          <a:p>
            <a:endParaRPr lang="en-US" b="1" dirty="0"/>
          </a:p>
        </p:txBody>
      </p:sp>
      <p:sp>
        <p:nvSpPr>
          <p:cNvPr id="30" name="AutoShape 5">
            <a:extLst>
              <a:ext uri="{FF2B5EF4-FFF2-40B4-BE49-F238E27FC236}">
                <a16:creationId xmlns:a16="http://schemas.microsoft.com/office/drawing/2014/main" id="{7C598A31-107D-BCAE-D956-4CBB9FA91B43}"/>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97D0D4BE-42C0-283C-928C-D9672FAB0F81}"/>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4C42AAC5-2D9D-269C-5B41-D97318BF0B36}"/>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37309A57-AB70-3CD0-3F26-596C636200C4}"/>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53AD3AB0-FB53-A391-282E-BA53F6DF08AF}"/>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0F7511E-D674-DF7E-D844-266B54445737}"/>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5D652E5-B845-4565-05E6-5B0BCCEC7366}"/>
              </a:ext>
            </a:extLst>
          </p:cNvPr>
          <p:cNvSpPr txBox="1"/>
          <p:nvPr/>
        </p:nvSpPr>
        <p:spPr>
          <a:xfrm>
            <a:off x="4474144" y="2476596"/>
            <a:ext cx="3239610" cy="1477328"/>
          </a:xfrm>
          <a:prstGeom prst="rect">
            <a:avLst/>
          </a:prstGeom>
          <a:noFill/>
        </p:spPr>
        <p:txBody>
          <a:bodyPr wrap="square" rtlCol="0">
            <a:spAutoFit/>
          </a:bodyPr>
          <a:lstStyle/>
          <a:p>
            <a:r>
              <a:rPr lang="en-US" dirty="0"/>
              <a:t>Check if graph is bipartite, if so then select a pre-chosen 3-colorable graph. If not then select a pre-chosen non-3-colorable graph</a:t>
            </a:r>
          </a:p>
        </p:txBody>
      </p:sp>
      <p:sp>
        <p:nvSpPr>
          <p:cNvPr id="5" name="TextBox 4">
            <a:extLst>
              <a:ext uri="{FF2B5EF4-FFF2-40B4-BE49-F238E27FC236}">
                <a16:creationId xmlns:a16="http://schemas.microsoft.com/office/drawing/2014/main" id="{3D9D42AC-400B-C025-82DF-1DF3C18F5EC3}"/>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3Color</a:t>
            </a:r>
            <a:endParaRPr lang="en-US" dirty="0"/>
          </a:p>
          <a:p>
            <a:endParaRPr lang="en-US" dirty="0"/>
          </a:p>
        </p:txBody>
      </p:sp>
      <p:sp>
        <p:nvSpPr>
          <p:cNvPr id="6" name="TextBox 5">
            <a:extLst>
              <a:ext uri="{FF2B5EF4-FFF2-40B4-BE49-F238E27FC236}">
                <a16:creationId xmlns:a16="http://schemas.microsoft.com/office/drawing/2014/main" id="{DF78B5B8-489B-32C2-26B5-BDC3052FDC52}"/>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2906D3CE-00F1-AF7B-DABF-F9614B648260}"/>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8EDEC455-3694-DE81-61C9-6D216B761D4C}"/>
                  </a:ext>
                </a:extLst>
              </p:cNvPr>
              <p:cNvSpPr txBox="1"/>
              <p:nvPr/>
            </p:nvSpPr>
            <p:spPr>
              <a:xfrm>
                <a:off x="8917760" y="1595487"/>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𝑯</m:t>
                      </m:r>
                    </m:oMath>
                  </m:oMathPara>
                </a14:m>
                <a:endParaRPr lang="en-US" sz="3200" dirty="0"/>
              </a:p>
            </p:txBody>
          </p:sp>
        </mc:Choice>
        <mc:Fallback>
          <p:sp>
            <p:nvSpPr>
              <p:cNvPr id="43" name="TextBox 42">
                <a:extLst>
                  <a:ext uri="{FF2B5EF4-FFF2-40B4-BE49-F238E27FC236}">
                    <a16:creationId xmlns:a16="http://schemas.microsoft.com/office/drawing/2014/main" id="{8EDEC455-3694-DE81-61C9-6D216B761D4C}"/>
                  </a:ext>
                </a:extLst>
              </p:cNvPr>
              <p:cNvSpPr txBox="1">
                <a:spLocks noRot="1" noChangeAspect="1" noMove="1" noResize="1" noEditPoints="1" noAdjustHandles="1" noChangeArrowheads="1" noChangeShapeType="1" noTextEdit="1"/>
              </p:cNvSpPr>
              <p:nvPr/>
            </p:nvSpPr>
            <p:spPr>
              <a:xfrm>
                <a:off x="8917760" y="1595487"/>
                <a:ext cx="1685776"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2242F910-555D-20D9-7903-F2B84F4C7559}"/>
                  </a:ext>
                </a:extLst>
              </p:cNvPr>
              <p:cNvSpPr txBox="1"/>
              <p:nvPr/>
            </p:nvSpPr>
            <p:spPr>
              <a:xfrm>
                <a:off x="1118633" y="1787201"/>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𝑮</m:t>
                      </m:r>
                    </m:oMath>
                  </m:oMathPara>
                </a14:m>
                <a:endParaRPr lang="en-US" sz="3200" dirty="0"/>
              </a:p>
            </p:txBody>
          </p:sp>
        </mc:Choice>
        <mc:Fallback>
          <p:sp>
            <p:nvSpPr>
              <p:cNvPr id="44" name="TextBox 43">
                <a:extLst>
                  <a:ext uri="{FF2B5EF4-FFF2-40B4-BE49-F238E27FC236}">
                    <a16:creationId xmlns:a16="http://schemas.microsoft.com/office/drawing/2014/main" id="{2242F910-555D-20D9-7903-F2B84F4C7559}"/>
                  </a:ext>
                </a:extLst>
              </p:cNvPr>
              <p:cNvSpPr txBox="1">
                <a:spLocks noRot="1" noChangeAspect="1" noMove="1" noResize="1" noEditPoints="1" noAdjustHandles="1" noChangeArrowheads="1" noChangeShapeType="1" noTextEdit="1"/>
              </p:cNvSpPr>
              <p:nvPr/>
            </p:nvSpPr>
            <p:spPr>
              <a:xfrm>
                <a:off x="1118633" y="1787201"/>
                <a:ext cx="1685776" cy="58477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131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altLang="en-US" dirty="0"/>
              <a:t>Two More Reductions</a:t>
            </a:r>
          </a:p>
        </p:txBody>
      </p:sp>
      <mc:AlternateContent xmlns:mc="http://schemas.openxmlformats.org/markup-compatibility/2006">
        <mc:Choice xmlns:a14="http://schemas.microsoft.com/office/drawing/2010/main" Requires="a14">
          <p:sp>
            <p:nvSpPr>
              <p:cNvPr id="11268" name="Rectangle 3"/>
              <p:cNvSpPr>
                <a:spLocks noGrp="1" noChangeArrowheads="1"/>
              </p:cNvSpPr>
              <p:nvPr>
                <p:ph type="body" idx="1"/>
              </p:nvPr>
            </p:nvSpPr>
            <p:spPr>
              <a:xfrm>
                <a:off x="628649" y="1502544"/>
                <a:ext cx="11309037" cy="5200045"/>
              </a:xfrm>
            </p:spPr>
            <p:txBody>
              <a:bodyPr/>
              <a:lstStyle/>
              <a:p>
                <a:pPr marL="0" lvl="0" indent="0" eaLnBrk="1" hangingPunct="1">
                  <a:lnSpc>
                    <a:spcPct val="90000"/>
                  </a:lnSpc>
                  <a:buClr>
                    <a:srgbClr val="3399FF"/>
                  </a:buClr>
                  <a:buNone/>
                </a:pPr>
                <a:r>
                  <a:rPr lang="en-US" altLang="en-US" b="1" dirty="0">
                    <a:solidFill>
                      <a:srgbClr val="695082"/>
                    </a:solidFill>
                  </a:rPr>
                  <a:t>Independent-Set:</a:t>
                </a:r>
                <a:r>
                  <a:rPr lang="en-US" altLang="en-US" dirty="0">
                    <a:solidFill>
                      <a:srgbClr val="000000"/>
                    </a:solidFill>
                  </a:rPr>
                  <a:t> </a:t>
                </a:r>
              </a:p>
              <a:p>
                <a:pPr marL="457200" lvl="1" indent="0" eaLnBrk="1" hangingPunct="1">
                  <a:lnSpc>
                    <a:spcPct val="90000"/>
                  </a:lnSpc>
                  <a:buClr>
                    <a:srgbClr val="006600"/>
                  </a:buClr>
                  <a:buNone/>
                </a:pPr>
                <a:r>
                  <a:rPr lang="en-US" altLang="en-US" b="1" dirty="0">
                    <a:solidFill>
                      <a:srgbClr val="0066CC"/>
                    </a:solidFill>
                  </a:rPr>
                  <a:t>Given</a:t>
                </a:r>
                <a:r>
                  <a:rPr lang="en-US" altLang="en-US" dirty="0">
                    <a:solidFill>
                      <a:srgbClr val="000000"/>
                    </a:solidFill>
                  </a:rPr>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r>
                  <a:rPr lang="en-US" altLang="en-US" dirty="0">
                    <a:solidFill>
                      <a:srgbClr val="000000"/>
                    </a:solidFill>
                  </a:rPr>
                  <a:t> </a:t>
                </a:r>
                <a:r>
                  <a:rPr lang="en-US" altLang="en-US" sz="2400" dirty="0">
                    <a:solidFill>
                      <a:srgbClr val="000000"/>
                    </a:solidFill>
                  </a:rPr>
                  <a:t>and</a:t>
                </a:r>
                <a:r>
                  <a:rPr lang="en-US" altLang="en-US" dirty="0">
                    <a:solidFill>
                      <a:srgbClr val="000000"/>
                    </a:solidFill>
                  </a:rPr>
                  <a:t>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r>
                  <a:rPr lang="en-US" altLang="en-US" dirty="0">
                    <a:solidFill>
                      <a:srgbClr val="000000"/>
                    </a:solidFill>
                  </a:rPr>
                  <a:t> </a:t>
                </a:r>
              </a:p>
              <a:p>
                <a:pPr marL="457200" lvl="1" indent="0" eaLnBrk="1" hangingPunct="1">
                  <a:lnSpc>
                    <a:spcPct val="90000"/>
                  </a:lnSpc>
                  <a:buClr>
                    <a:srgbClr val="006600"/>
                  </a:buClr>
                  <a:buNone/>
                </a:pPr>
                <a:r>
                  <a:rPr lang="en-US" altLang="en-US" dirty="0">
                    <a:solidFill>
                      <a:srgbClr val="000000"/>
                    </a:solidFill>
                  </a:rPr>
                  <a:t>	Is there a </a:t>
                </a:r>
                <a14:m>
                  <m:oMath xmlns:m="http://schemas.openxmlformats.org/officeDocument/2006/math">
                    <m:r>
                      <a:rPr lang="en-US" altLang="en-US" b="1" i="1" dirty="0" smtClean="0">
                        <a:solidFill>
                          <a:srgbClr val="0066CC"/>
                        </a:solidFill>
                        <a:latin typeface="Cambria Math" panose="02040503050406030204" pitchFamily="18" charset="0"/>
                      </a:rPr>
                      <m:t>𝑼</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𝑼</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a:t>
                </a:r>
                <a:r>
                  <a:rPr lang="en-US" altLang="en-US" dirty="0">
                    <a:solidFill>
                      <a:srgbClr val="C00000"/>
                    </a:solidFill>
                  </a:rPr>
                  <a:t>no two</a:t>
                </a:r>
                <a:r>
                  <a:rPr lang="en-US" altLang="en-US" dirty="0">
                    <a:solidFill>
                      <a:srgbClr val="000000"/>
                    </a:solidFill>
                  </a:rPr>
                  <a:t> vertices in </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are joined by an edge?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695082"/>
                    </a:solidFill>
                  </a:rPr>
                  <a:t> is called an independent set.)</a:t>
                </a:r>
              </a:p>
              <a:p>
                <a:pPr lvl="2" eaLnBrk="1" hangingPunct="1">
                  <a:lnSpc>
                    <a:spcPct val="90000"/>
                  </a:lnSpc>
                </a:pPr>
                <a:endParaRPr lang="en-US" altLang="en-US" sz="1400" dirty="0">
                  <a:solidFill>
                    <a:schemeClr val="hlink"/>
                  </a:solidFill>
                </a:endParaRPr>
              </a:p>
              <a:p>
                <a:pPr marL="0" indent="0" eaLnBrk="1" hangingPunct="1">
                  <a:lnSpc>
                    <a:spcPct val="90000"/>
                  </a:lnSpc>
                  <a:buNone/>
                </a:pPr>
                <a:r>
                  <a:rPr lang="en-US" altLang="en-US" b="1" dirty="0">
                    <a:solidFill>
                      <a:srgbClr val="695082"/>
                    </a:solidFill>
                  </a:rPr>
                  <a:t>Clique: </a:t>
                </a:r>
              </a:p>
              <a:p>
                <a:pPr marL="457200" lvl="1" indent="0" eaLnBrk="1" hangingPunct="1">
                  <a:lnSpc>
                    <a:spcPct val="90000"/>
                  </a:lnSpc>
                  <a:buNone/>
                </a:pPr>
                <a:r>
                  <a:rPr lang="en-US" altLang="en-US" b="1" dirty="0">
                    <a:solidFill>
                      <a:srgbClr val="0066CC"/>
                    </a:solidFill>
                  </a:rPr>
                  <a:t>Given</a:t>
                </a:r>
                <a:r>
                  <a:rPr lang="en-US" altLang="en-US" dirty="0"/>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66CC"/>
                  </a:solidFill>
                </a:endParaRPr>
              </a:p>
              <a:p>
                <a:pPr marL="457200" lvl="1" indent="0">
                  <a:lnSpc>
                    <a:spcPct val="90000"/>
                  </a:lnSpc>
                  <a:buClr>
                    <a:srgbClr val="006600"/>
                  </a:buClr>
                  <a:buNone/>
                </a:pPr>
                <a:r>
                  <a:rPr lang="en-US" altLang="en-US" sz="2400" dirty="0">
                    <a:solidFill>
                      <a:srgbClr val="000000"/>
                    </a:solidFill>
                  </a:rPr>
                  <a:t>	</a:t>
                </a:r>
                <a:r>
                  <a:rPr lang="en-US" altLang="en-US" dirty="0">
                    <a:solidFill>
                      <a:srgbClr val="000000"/>
                    </a:solidFill>
                  </a:rPr>
                  <a:t>Is there a </a:t>
                </a:r>
                <a14:m>
                  <m:oMath xmlns:m="http://schemas.openxmlformats.org/officeDocument/2006/math">
                    <m:r>
                      <a:rPr lang="en-US" altLang="en-US" b="1" i="1" dirty="0" smtClean="0">
                        <a:solidFill>
                          <a:srgbClr val="0066CC"/>
                        </a:solidFill>
                        <a:latin typeface="Cambria Math" panose="02040503050406030204" pitchFamily="18" charset="0"/>
                      </a:rPr>
                      <m:t>𝑼</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𝑼</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a:t>
                </a:r>
                <a:r>
                  <a:rPr lang="en-US" altLang="en-US" dirty="0">
                    <a:solidFill>
                      <a:srgbClr val="C00000"/>
                    </a:solidFill>
                  </a:rPr>
                  <a:t>every pair of</a:t>
                </a:r>
                <a:r>
                  <a:rPr lang="en-US" altLang="en-US" dirty="0">
                    <a:solidFill>
                      <a:srgbClr val="000000"/>
                    </a:solidFill>
                  </a:rPr>
                  <a:t> vertices in </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is joined by an edge?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a:t>
                </a:r>
                <a:r>
                  <a:rPr lang="en-US" altLang="en-US" dirty="0">
                    <a:solidFill>
                      <a:srgbClr val="695082"/>
                    </a:solidFill>
                  </a:rPr>
                  <a:t>is called a clique.)</a:t>
                </a:r>
              </a:p>
              <a:p>
                <a:pPr lvl="0" eaLnBrk="1" hangingPunct="1">
                  <a:lnSpc>
                    <a:spcPct val="90000"/>
                  </a:lnSpc>
                  <a:buClr>
                    <a:srgbClr val="3399FF"/>
                  </a:buClr>
                </a:pPr>
                <a:endParaRPr lang="en-US" altLang="en-US" sz="1200" dirty="0">
                  <a:solidFill>
                    <a:srgbClr val="000000"/>
                  </a:solidFill>
                </a:endParaRPr>
              </a:p>
              <a:p>
                <a:pPr marL="0" lvl="0" indent="0" eaLnBrk="1" hangingPunct="1">
                  <a:lnSpc>
                    <a:spcPct val="90000"/>
                  </a:lnSpc>
                  <a:buClr>
                    <a:srgbClr val="3399FF"/>
                  </a:buClr>
                  <a:buNone/>
                </a:pPr>
                <a:r>
                  <a:rPr lang="en-US" altLang="en-US" dirty="0">
                    <a:solidFill>
                      <a:srgbClr val="000000"/>
                    </a:solidFill>
                  </a:rPr>
                  <a:t>Claim:</a:t>
                </a:r>
                <a:r>
                  <a:rPr lang="en-US" altLang="en-US" sz="3600" dirty="0">
                    <a:solidFill>
                      <a:srgbClr val="000000"/>
                    </a:solidFill>
                  </a:rPr>
                  <a:t> </a:t>
                </a:r>
                <a:r>
                  <a:rPr lang="en-US" altLang="en-US" b="1" dirty="0">
                    <a:solidFill>
                      <a:srgbClr val="695082"/>
                    </a:solidFill>
                  </a:rPr>
                  <a:t>Independent-Set </a:t>
                </a:r>
                <a14:m>
                  <m:oMath xmlns:m="http://schemas.openxmlformats.org/officeDocument/2006/math">
                    <m:sSub>
                      <m:sSubPr>
                        <m:ctrlPr>
                          <a:rPr lang="en-US" altLang="en-US" b="1" i="1" smtClean="0">
                            <a:solidFill>
                              <a:srgbClr val="695082"/>
                            </a:solidFill>
                            <a:latin typeface="Cambria Math" panose="02040503050406030204" pitchFamily="18" charset="0"/>
                          </a:rPr>
                        </m:ctrlPr>
                      </m:sSubPr>
                      <m:e>
                        <m:r>
                          <a:rPr lang="en-US" altLang="en-US" b="1" i="1" smtClean="0">
                            <a:solidFill>
                              <a:srgbClr val="695082"/>
                            </a:solidFill>
                            <a:latin typeface="Cambria Math" panose="02040503050406030204" pitchFamily="18" charset="0"/>
                          </a:rPr>
                          <m:t>≤</m:t>
                        </m:r>
                      </m:e>
                      <m:sub>
                        <m:r>
                          <a:rPr lang="en-US" altLang="en-US" b="1" i="1" smtClean="0">
                            <a:solidFill>
                              <a:srgbClr val="695082"/>
                            </a:solidFill>
                            <a:latin typeface="Cambria Math" panose="02040503050406030204" pitchFamily="18" charset="0"/>
                          </a:rPr>
                          <m:t>𝑷</m:t>
                        </m:r>
                      </m:sub>
                    </m:sSub>
                  </m:oMath>
                </a14:m>
                <a:r>
                  <a:rPr lang="en-US" altLang="en-US" b="1" dirty="0">
                    <a:solidFill>
                      <a:srgbClr val="695082"/>
                    </a:solidFill>
                  </a:rPr>
                  <a:t> Clique</a:t>
                </a:r>
                <a:endParaRPr lang="en-US" altLang="en-US" dirty="0">
                  <a:solidFill>
                    <a:srgbClr val="006600"/>
                  </a:solidFill>
                </a:endParaRPr>
              </a:p>
              <a:p>
                <a:pPr eaLnBrk="1" hangingPunct="1">
                  <a:lnSpc>
                    <a:spcPct val="90000"/>
                  </a:lnSpc>
                </a:pPr>
                <a:endParaRPr lang="en-US" altLang="en-US" sz="3600" dirty="0"/>
              </a:p>
            </p:txBody>
          </p:sp>
        </mc:Choice>
        <mc:Fallback>
          <p:sp>
            <p:nvSpPr>
              <p:cNvPr id="11268" name="Rectangle 3"/>
              <p:cNvSpPr>
                <a:spLocks noGrp="1" noRot="1" noChangeAspect="1" noMove="1" noResize="1" noEditPoints="1" noAdjustHandles="1" noChangeArrowheads="1" noChangeShapeType="1" noTextEdit="1"/>
              </p:cNvSpPr>
              <p:nvPr>
                <p:ph type="body" idx="1"/>
              </p:nvPr>
            </p:nvSpPr>
            <p:spPr>
              <a:xfrm>
                <a:off x="628649" y="1502544"/>
                <a:ext cx="11309037" cy="5200045"/>
              </a:xfrm>
              <a:blipFill>
                <a:blip r:embed="rId3"/>
                <a:stretch>
                  <a:fillRect l="-1078" t="-1874"/>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F84D9284-6A5B-4909-B38A-8CFFF997463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17</a:t>
            </a:fld>
            <a:endParaRPr lang="en-US" dirty="0"/>
          </a:p>
        </p:txBody>
      </p:sp>
    </p:spTree>
    <p:extLst>
      <p:ext uri="{BB962C8B-B14F-4D97-AF65-F5344CB8AC3E}">
        <p14:creationId xmlns:p14="http://schemas.microsoft.com/office/powerpoint/2010/main" val="269349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4B8B-30D2-37DD-4840-9311BC819CE2}"/>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06D0254-155A-7D5A-32CE-0C9E909E589A}"/>
              </a:ext>
            </a:extLst>
          </p:cNvPr>
          <p:cNvSpPr>
            <a:spLocks noGrp="1"/>
          </p:cNvSpPr>
          <p:nvPr>
            <p:ph idx="1"/>
          </p:nvPr>
        </p:nvSpPr>
        <p:spPr/>
        <p:txBody>
          <a:bodyPr/>
          <a:lstStyle/>
          <a:p>
            <a:r>
              <a:rPr lang="en-US" dirty="0"/>
              <a:t>Independent Set</a:t>
            </a:r>
          </a:p>
          <a:p>
            <a:endParaRPr lang="en-US" dirty="0"/>
          </a:p>
          <a:p>
            <a:endParaRPr lang="en-US" dirty="0"/>
          </a:p>
          <a:p>
            <a:endParaRPr lang="en-US" dirty="0"/>
          </a:p>
          <a:p>
            <a:endParaRPr lang="en-US" dirty="0"/>
          </a:p>
          <a:p>
            <a:r>
              <a:rPr lang="en-US" dirty="0"/>
              <a:t>Clique</a:t>
            </a:r>
          </a:p>
        </p:txBody>
      </p:sp>
      <p:grpSp>
        <p:nvGrpSpPr>
          <p:cNvPr id="35" name="Group 34">
            <a:extLst>
              <a:ext uri="{FF2B5EF4-FFF2-40B4-BE49-F238E27FC236}">
                <a16:creationId xmlns:a16="http://schemas.microsoft.com/office/drawing/2014/main" id="{07279EAA-7E0F-EE83-8F94-4EE4BAE2DD6A}"/>
              </a:ext>
            </a:extLst>
          </p:cNvPr>
          <p:cNvGrpSpPr/>
          <p:nvPr/>
        </p:nvGrpSpPr>
        <p:grpSpPr>
          <a:xfrm>
            <a:off x="1826821" y="2423160"/>
            <a:ext cx="3266387" cy="1627632"/>
            <a:chOff x="382069" y="2423160"/>
            <a:chExt cx="3266387" cy="1627632"/>
          </a:xfrm>
        </p:grpSpPr>
        <p:sp>
          <p:nvSpPr>
            <p:cNvPr id="34" name="Rectangle 33">
              <a:extLst>
                <a:ext uri="{FF2B5EF4-FFF2-40B4-BE49-F238E27FC236}">
                  <a16:creationId xmlns:a16="http://schemas.microsoft.com/office/drawing/2014/main" id="{D4D0C1B3-0691-9CBD-77CE-653960BF8AF7}"/>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AA0BAAE-2E08-D1F4-4F16-C3FA027CFC79}"/>
                </a:ext>
              </a:extLst>
            </p:cNvPr>
            <p:cNvGrpSpPr/>
            <p:nvPr/>
          </p:nvGrpSpPr>
          <p:grpSpPr>
            <a:xfrm>
              <a:off x="838200" y="2618762"/>
              <a:ext cx="1395595" cy="1222107"/>
              <a:chOff x="9689018" y="5259623"/>
              <a:chExt cx="1395595" cy="1222107"/>
            </a:xfrm>
            <a:solidFill>
              <a:schemeClr val="tx1"/>
            </a:solidFill>
          </p:grpSpPr>
          <p:grpSp>
            <p:nvGrpSpPr>
              <p:cNvPr id="5" name="Group 4" descr="A 5-cycle showing that a 2-coloring is impossible.">
                <a:extLst>
                  <a:ext uri="{FF2B5EF4-FFF2-40B4-BE49-F238E27FC236}">
                    <a16:creationId xmlns:a16="http://schemas.microsoft.com/office/drawing/2014/main" id="{C7593B9E-A8C1-1933-BA32-38B91CD0444F}"/>
                  </a:ext>
                </a:extLst>
              </p:cNvPr>
              <p:cNvGrpSpPr/>
              <p:nvPr/>
            </p:nvGrpSpPr>
            <p:grpSpPr>
              <a:xfrm>
                <a:off x="9689018" y="5259623"/>
                <a:ext cx="1395595" cy="1222107"/>
                <a:chOff x="3616411" y="4477002"/>
                <a:chExt cx="1395595" cy="1222107"/>
              </a:xfrm>
              <a:grpFill/>
            </p:grpSpPr>
            <p:sp>
              <p:nvSpPr>
                <p:cNvPr id="7" name="Oval 6">
                  <a:extLst>
                    <a:ext uri="{FF2B5EF4-FFF2-40B4-BE49-F238E27FC236}">
                      <a16:creationId xmlns:a16="http://schemas.microsoft.com/office/drawing/2014/main" id="{9E955FF0-D933-971D-0C2C-AE851B60885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28E6D723-ADA3-1789-E9BD-A8D3AF0EEF90}"/>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8540B5B1-11CE-B1C9-39BF-209E3A5EACC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010C4A64-0C2E-ED67-A38F-7EB65E723CBA}"/>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1" name="Straight Connector 10">
                  <a:extLst>
                    <a:ext uri="{FF2B5EF4-FFF2-40B4-BE49-F238E27FC236}">
                      <a16:creationId xmlns:a16="http://schemas.microsoft.com/office/drawing/2014/main" id="{050CA456-AEBB-F37C-7204-C3AC302B7F3C}"/>
                    </a:ext>
                  </a:extLst>
                </p:cNvPr>
                <p:cNvCxnSpPr>
                  <a:stCxn id="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8BB6220F-0F3C-6B2C-3694-5D477189AB6D}"/>
                    </a:ext>
                  </a:extLst>
                </p:cNvPr>
                <p:cNvCxnSpPr>
                  <a:stCxn id="8" idx="3"/>
                  <a:endCxn id="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9A105BC3-7628-E691-C9D8-6A3C8AD91E69}"/>
                    </a:ext>
                  </a:extLst>
                </p:cNvPr>
                <p:cNvCxnSpPr>
                  <a:stCxn id="7" idx="5"/>
                  <a:endCxn id="1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4" name="Oval 13">
                  <a:extLst>
                    <a:ext uri="{FF2B5EF4-FFF2-40B4-BE49-F238E27FC236}">
                      <a16:creationId xmlns:a16="http://schemas.microsoft.com/office/drawing/2014/main" id="{683713B5-8DBD-59F8-C476-3A0828D039D0}"/>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5" name="Straight Connector 14">
                  <a:extLst>
                    <a:ext uri="{FF2B5EF4-FFF2-40B4-BE49-F238E27FC236}">
                      <a16:creationId xmlns:a16="http://schemas.microsoft.com/office/drawing/2014/main" id="{10EDEB3E-7E35-B13F-A3C3-5B0DC0868FFE}"/>
                    </a:ext>
                  </a:extLst>
                </p:cNvPr>
                <p:cNvCxnSpPr>
                  <a:stCxn id="10" idx="6"/>
                  <a:endCxn id="1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C911D8AD-23CD-3121-22E1-1AB9E15AE409}"/>
                    </a:ext>
                  </a:extLst>
                </p:cNvPr>
                <p:cNvCxnSpPr>
                  <a:stCxn id="14" idx="0"/>
                  <a:endCxn id="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 name="Straight Connector 5">
                <a:extLst>
                  <a:ext uri="{FF2B5EF4-FFF2-40B4-BE49-F238E27FC236}">
                    <a16:creationId xmlns:a16="http://schemas.microsoft.com/office/drawing/2014/main" id="{688F0284-772C-914A-545A-490C16E2F927}"/>
                  </a:ext>
                </a:extLst>
              </p:cNvPr>
              <p:cNvCxnSpPr>
                <a:cxnSpLocks/>
                <a:stCxn id="14" idx="1"/>
                <a:endCxn id="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EED4423F-83E8-102F-1A5A-822F5B5CCBA2}"/>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19" name="TextBox 18">
                  <a:extLst>
                    <a:ext uri="{FF2B5EF4-FFF2-40B4-BE49-F238E27FC236}">
                      <a16:creationId xmlns:a16="http://schemas.microsoft.com/office/drawing/2014/main" id="{EED4423F-83E8-102F-1A5A-822F5B5CCBA2}"/>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2"/>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53DBD748-1EB3-C774-8D42-A3D72B29C18D}"/>
              </a:ext>
            </a:extLst>
          </p:cNvPr>
          <p:cNvGrpSpPr/>
          <p:nvPr/>
        </p:nvGrpSpPr>
        <p:grpSpPr>
          <a:xfrm>
            <a:off x="6880405" y="2402031"/>
            <a:ext cx="3266387" cy="1627632"/>
            <a:chOff x="382069" y="2423160"/>
            <a:chExt cx="3266387" cy="1627632"/>
          </a:xfrm>
        </p:grpSpPr>
        <p:sp>
          <p:nvSpPr>
            <p:cNvPr id="37" name="Rectangle 36">
              <a:extLst>
                <a:ext uri="{FF2B5EF4-FFF2-40B4-BE49-F238E27FC236}">
                  <a16:creationId xmlns:a16="http://schemas.microsoft.com/office/drawing/2014/main" id="{90C7E874-5290-7637-684A-0EF0EA3770FB}"/>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7FE19FB-87F8-69CC-5672-EC8CE78963E9}"/>
                </a:ext>
              </a:extLst>
            </p:cNvPr>
            <p:cNvGrpSpPr/>
            <p:nvPr/>
          </p:nvGrpSpPr>
          <p:grpSpPr>
            <a:xfrm>
              <a:off x="838200" y="2618762"/>
              <a:ext cx="1395595" cy="1222107"/>
              <a:chOff x="9689018" y="5259623"/>
              <a:chExt cx="1395595" cy="1222107"/>
            </a:xfrm>
            <a:solidFill>
              <a:schemeClr val="tx1"/>
            </a:solidFill>
          </p:grpSpPr>
          <p:grpSp>
            <p:nvGrpSpPr>
              <p:cNvPr id="40" name="Group 39" descr="A 5-cycle showing that a 2-coloring is impossible.">
                <a:extLst>
                  <a:ext uri="{FF2B5EF4-FFF2-40B4-BE49-F238E27FC236}">
                    <a16:creationId xmlns:a16="http://schemas.microsoft.com/office/drawing/2014/main" id="{B94335C7-B372-52EF-8C1B-8E19EB91FBEF}"/>
                  </a:ext>
                </a:extLst>
              </p:cNvPr>
              <p:cNvGrpSpPr/>
              <p:nvPr/>
            </p:nvGrpSpPr>
            <p:grpSpPr>
              <a:xfrm>
                <a:off x="9689018" y="5259623"/>
                <a:ext cx="1395595" cy="1222107"/>
                <a:chOff x="3616411" y="4477002"/>
                <a:chExt cx="1395595" cy="1222107"/>
              </a:xfrm>
              <a:grpFill/>
            </p:grpSpPr>
            <p:sp>
              <p:nvSpPr>
                <p:cNvPr id="42" name="Oval 41">
                  <a:extLst>
                    <a:ext uri="{FF2B5EF4-FFF2-40B4-BE49-F238E27FC236}">
                      <a16:creationId xmlns:a16="http://schemas.microsoft.com/office/drawing/2014/main" id="{5DC7EC2D-F0A3-66DC-EAEF-38FF85C7822D}"/>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EAE13991-0952-8997-B36B-1CF80447D171}"/>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4" name="Oval 43">
                  <a:extLst>
                    <a:ext uri="{FF2B5EF4-FFF2-40B4-BE49-F238E27FC236}">
                      <a16:creationId xmlns:a16="http://schemas.microsoft.com/office/drawing/2014/main" id="{17548444-9456-5DD8-B6BA-EF4A78BD2FC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83F4D608-48A0-A7DF-5FC2-6AD7E01BC76A}"/>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6" name="Straight Connector 45">
                  <a:extLst>
                    <a:ext uri="{FF2B5EF4-FFF2-40B4-BE49-F238E27FC236}">
                      <a16:creationId xmlns:a16="http://schemas.microsoft.com/office/drawing/2014/main" id="{EC9337C3-C342-AD55-0A7B-E877E02E5ECB}"/>
                    </a:ext>
                  </a:extLst>
                </p:cNvPr>
                <p:cNvCxnSpPr>
                  <a:stCxn id="43"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6567DF4C-CB67-0438-D66F-63D2851B1478}"/>
                    </a:ext>
                  </a:extLst>
                </p:cNvPr>
                <p:cNvCxnSpPr>
                  <a:stCxn id="43" idx="3"/>
                  <a:endCxn id="42"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59DC638C-A2CC-BD33-5DF8-298F83D69E21}"/>
                    </a:ext>
                  </a:extLst>
                </p:cNvPr>
                <p:cNvCxnSpPr>
                  <a:stCxn id="42" idx="5"/>
                  <a:endCxn id="45"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49" name="Oval 48">
                  <a:extLst>
                    <a:ext uri="{FF2B5EF4-FFF2-40B4-BE49-F238E27FC236}">
                      <a16:creationId xmlns:a16="http://schemas.microsoft.com/office/drawing/2014/main" id="{1FAF7CCA-ED0D-0791-F6C9-DCDA54BD7F6E}"/>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0" name="Straight Connector 49">
                  <a:extLst>
                    <a:ext uri="{FF2B5EF4-FFF2-40B4-BE49-F238E27FC236}">
                      <a16:creationId xmlns:a16="http://schemas.microsoft.com/office/drawing/2014/main" id="{3A0CDDA0-74F9-A4DB-BE14-3C62FC58AF66}"/>
                    </a:ext>
                  </a:extLst>
                </p:cNvPr>
                <p:cNvCxnSpPr>
                  <a:stCxn id="45" idx="6"/>
                  <a:endCxn id="49"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4E19AD10-53FA-E9AC-5ADA-BEA5F5C53400}"/>
                    </a:ext>
                  </a:extLst>
                </p:cNvPr>
                <p:cNvCxnSpPr>
                  <a:stCxn id="49" idx="0"/>
                  <a:endCxn id="44"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2D780C5F-14C6-31F1-F2F5-55FB007F053E}"/>
                  </a:ext>
                </a:extLst>
              </p:cNvPr>
              <p:cNvCxnSpPr>
                <a:cxnSpLocks/>
                <a:stCxn id="49" idx="1"/>
                <a:endCxn id="42"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4225AFB-5B59-4F5C-C103-BB8B95E5BBCD}"/>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39" name="TextBox 38">
                  <a:extLst>
                    <a:ext uri="{FF2B5EF4-FFF2-40B4-BE49-F238E27FC236}">
                      <a16:creationId xmlns:a16="http://schemas.microsoft.com/office/drawing/2014/main" id="{E4225AFB-5B59-4F5C-C103-BB8B95E5BBCD}"/>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3"/>
                  <a:stretch>
                    <a:fillRect/>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77D9F81A-F693-76EA-3BD4-6FD20CD38266}"/>
              </a:ext>
            </a:extLst>
          </p:cNvPr>
          <p:cNvGrpSpPr/>
          <p:nvPr/>
        </p:nvGrpSpPr>
        <p:grpSpPr>
          <a:xfrm>
            <a:off x="1826821" y="4964691"/>
            <a:ext cx="3266387" cy="1627632"/>
            <a:chOff x="382069" y="2423160"/>
            <a:chExt cx="3266387" cy="1627632"/>
          </a:xfrm>
        </p:grpSpPr>
        <p:sp>
          <p:nvSpPr>
            <p:cNvPr id="53" name="Rectangle 52">
              <a:extLst>
                <a:ext uri="{FF2B5EF4-FFF2-40B4-BE49-F238E27FC236}">
                  <a16:creationId xmlns:a16="http://schemas.microsoft.com/office/drawing/2014/main" id="{22B5C82E-34A4-6F39-DD42-D3554AD8274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E449DC1-D8D9-897E-5437-BBEC0944F3EA}"/>
                </a:ext>
              </a:extLst>
            </p:cNvPr>
            <p:cNvGrpSpPr/>
            <p:nvPr/>
          </p:nvGrpSpPr>
          <p:grpSpPr>
            <a:xfrm>
              <a:off x="838200" y="2618762"/>
              <a:ext cx="1395595" cy="1222107"/>
              <a:chOff x="9689018" y="5259623"/>
              <a:chExt cx="1395595" cy="1222107"/>
            </a:xfrm>
            <a:solidFill>
              <a:schemeClr val="tx1"/>
            </a:solidFill>
          </p:grpSpPr>
          <p:grpSp>
            <p:nvGrpSpPr>
              <p:cNvPr id="56" name="Group 55" descr="A 5-cycle showing that a 2-coloring is impossible.">
                <a:extLst>
                  <a:ext uri="{FF2B5EF4-FFF2-40B4-BE49-F238E27FC236}">
                    <a16:creationId xmlns:a16="http://schemas.microsoft.com/office/drawing/2014/main" id="{FCE8D51C-20A9-8C58-92AB-F5362A33709C}"/>
                  </a:ext>
                </a:extLst>
              </p:cNvPr>
              <p:cNvGrpSpPr/>
              <p:nvPr/>
            </p:nvGrpSpPr>
            <p:grpSpPr>
              <a:xfrm>
                <a:off x="9689018" y="5259623"/>
                <a:ext cx="1395595" cy="1222107"/>
                <a:chOff x="3616411" y="4477002"/>
                <a:chExt cx="1395595" cy="1222107"/>
              </a:xfrm>
              <a:grpFill/>
            </p:grpSpPr>
            <p:sp>
              <p:nvSpPr>
                <p:cNvPr id="58" name="Oval 57">
                  <a:extLst>
                    <a:ext uri="{FF2B5EF4-FFF2-40B4-BE49-F238E27FC236}">
                      <a16:creationId xmlns:a16="http://schemas.microsoft.com/office/drawing/2014/main" id="{DD92F5AE-C9F4-CBB9-361B-B452ECF4E29B}"/>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Oval 58">
                  <a:extLst>
                    <a:ext uri="{FF2B5EF4-FFF2-40B4-BE49-F238E27FC236}">
                      <a16:creationId xmlns:a16="http://schemas.microsoft.com/office/drawing/2014/main" id="{DAA0F208-161B-B4BA-D61D-DEB202298AEC}"/>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Oval 59">
                  <a:extLst>
                    <a:ext uri="{FF2B5EF4-FFF2-40B4-BE49-F238E27FC236}">
                      <a16:creationId xmlns:a16="http://schemas.microsoft.com/office/drawing/2014/main" id="{52D32E2C-3C15-D2E3-66B5-2AA821CA17D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a:extLst>
                    <a:ext uri="{FF2B5EF4-FFF2-40B4-BE49-F238E27FC236}">
                      <a16:creationId xmlns:a16="http://schemas.microsoft.com/office/drawing/2014/main" id="{13CE0535-B8A4-0D6F-9DCD-1D93A48FDCDB}"/>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2" name="Straight Connector 61">
                  <a:extLst>
                    <a:ext uri="{FF2B5EF4-FFF2-40B4-BE49-F238E27FC236}">
                      <a16:creationId xmlns:a16="http://schemas.microsoft.com/office/drawing/2014/main" id="{1D58496C-A0F2-8092-FDF6-C4047C5898C1}"/>
                    </a:ext>
                  </a:extLst>
                </p:cNvPr>
                <p:cNvCxnSpPr>
                  <a:stCxn id="5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069F6262-B97E-D288-C02B-77FBAC75A585}"/>
                    </a:ext>
                  </a:extLst>
                </p:cNvPr>
                <p:cNvCxnSpPr>
                  <a:stCxn id="59" idx="3"/>
                  <a:endCxn id="5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75D2F99B-369E-C9B2-7858-63EB2744DF11}"/>
                    </a:ext>
                  </a:extLst>
                </p:cNvPr>
                <p:cNvCxnSpPr>
                  <a:stCxn id="58" idx="5"/>
                  <a:endCxn id="6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65" name="Oval 64">
                  <a:extLst>
                    <a:ext uri="{FF2B5EF4-FFF2-40B4-BE49-F238E27FC236}">
                      <a16:creationId xmlns:a16="http://schemas.microsoft.com/office/drawing/2014/main" id="{14E8FDAD-5FD0-54A8-CC8D-CC1FD5C62342}"/>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6" name="Straight Connector 65">
                  <a:extLst>
                    <a:ext uri="{FF2B5EF4-FFF2-40B4-BE49-F238E27FC236}">
                      <a16:creationId xmlns:a16="http://schemas.microsoft.com/office/drawing/2014/main" id="{21CB6E7E-6B1E-6691-7844-94688DF6106C}"/>
                    </a:ext>
                  </a:extLst>
                </p:cNvPr>
                <p:cNvCxnSpPr>
                  <a:stCxn id="61" idx="6"/>
                  <a:endCxn id="6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DB402889-3290-8E3F-F188-CD2153403FF6}"/>
                    </a:ext>
                  </a:extLst>
                </p:cNvPr>
                <p:cNvCxnSpPr>
                  <a:stCxn id="65" idx="0"/>
                  <a:endCxn id="6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57" name="Straight Connector 56">
                <a:extLst>
                  <a:ext uri="{FF2B5EF4-FFF2-40B4-BE49-F238E27FC236}">
                    <a16:creationId xmlns:a16="http://schemas.microsoft.com/office/drawing/2014/main" id="{022D69FA-2F3C-9764-085A-569BCD73424C}"/>
                  </a:ext>
                </a:extLst>
              </p:cNvPr>
              <p:cNvCxnSpPr>
                <a:cxnSpLocks/>
                <a:stCxn id="65" idx="1"/>
                <a:endCxn id="5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52452EE3-21A3-934D-0409-D663ADD2466E}"/>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55" name="TextBox 54">
                  <a:extLst>
                    <a:ext uri="{FF2B5EF4-FFF2-40B4-BE49-F238E27FC236}">
                      <a16:creationId xmlns:a16="http://schemas.microsoft.com/office/drawing/2014/main" id="{52452EE3-21A3-934D-0409-D663ADD2466E}"/>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4"/>
                  <a:stretch>
                    <a:fillRect/>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AAC4C46D-EA16-C5FC-0994-DD3FFBF17C3D}"/>
              </a:ext>
            </a:extLst>
          </p:cNvPr>
          <p:cNvGrpSpPr/>
          <p:nvPr/>
        </p:nvGrpSpPr>
        <p:grpSpPr>
          <a:xfrm>
            <a:off x="6880405" y="4943562"/>
            <a:ext cx="3266387" cy="1627632"/>
            <a:chOff x="382069" y="2423160"/>
            <a:chExt cx="3266387" cy="1627632"/>
          </a:xfrm>
        </p:grpSpPr>
        <p:sp>
          <p:nvSpPr>
            <p:cNvPr id="69" name="Rectangle 68">
              <a:extLst>
                <a:ext uri="{FF2B5EF4-FFF2-40B4-BE49-F238E27FC236}">
                  <a16:creationId xmlns:a16="http://schemas.microsoft.com/office/drawing/2014/main" id="{95FEAEA1-436E-7CC7-C390-A5215119A817}"/>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816C3D8C-807E-F1B7-E1C1-C37F6DB92069}"/>
                </a:ext>
              </a:extLst>
            </p:cNvPr>
            <p:cNvGrpSpPr/>
            <p:nvPr/>
          </p:nvGrpSpPr>
          <p:grpSpPr>
            <a:xfrm>
              <a:off x="838200" y="2618762"/>
              <a:ext cx="1395595" cy="1222107"/>
              <a:chOff x="9689018" y="5259623"/>
              <a:chExt cx="1395595" cy="1222107"/>
            </a:xfrm>
            <a:solidFill>
              <a:schemeClr val="tx1"/>
            </a:solidFill>
          </p:grpSpPr>
          <p:grpSp>
            <p:nvGrpSpPr>
              <p:cNvPr id="72" name="Group 71" descr="A 5-cycle showing that a 2-coloring is impossible.">
                <a:extLst>
                  <a:ext uri="{FF2B5EF4-FFF2-40B4-BE49-F238E27FC236}">
                    <a16:creationId xmlns:a16="http://schemas.microsoft.com/office/drawing/2014/main" id="{78B6B48B-ECB8-58B8-19FE-7C4C185D7133}"/>
                  </a:ext>
                </a:extLst>
              </p:cNvPr>
              <p:cNvGrpSpPr/>
              <p:nvPr/>
            </p:nvGrpSpPr>
            <p:grpSpPr>
              <a:xfrm>
                <a:off x="9689018" y="5259623"/>
                <a:ext cx="1395595" cy="1222107"/>
                <a:chOff x="3616411" y="4477002"/>
                <a:chExt cx="1395595" cy="1222107"/>
              </a:xfrm>
              <a:grpFill/>
            </p:grpSpPr>
            <p:sp>
              <p:nvSpPr>
                <p:cNvPr id="74" name="Oval 73">
                  <a:extLst>
                    <a:ext uri="{FF2B5EF4-FFF2-40B4-BE49-F238E27FC236}">
                      <a16:creationId xmlns:a16="http://schemas.microsoft.com/office/drawing/2014/main" id="{E4A2BCBF-A981-3270-A916-CAEA42645F8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5" name="Oval 74">
                  <a:extLst>
                    <a:ext uri="{FF2B5EF4-FFF2-40B4-BE49-F238E27FC236}">
                      <a16:creationId xmlns:a16="http://schemas.microsoft.com/office/drawing/2014/main" id="{41E081FF-9A9C-F3F5-CD02-FE2A6A7ABFF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Oval 75">
                  <a:extLst>
                    <a:ext uri="{FF2B5EF4-FFF2-40B4-BE49-F238E27FC236}">
                      <a16:creationId xmlns:a16="http://schemas.microsoft.com/office/drawing/2014/main" id="{722561A9-7384-78D7-EF29-DE09A5735966}"/>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E6034567-2B0A-0F57-86AF-4AB81EF1743A}"/>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78" name="Straight Connector 77">
                  <a:extLst>
                    <a:ext uri="{FF2B5EF4-FFF2-40B4-BE49-F238E27FC236}">
                      <a16:creationId xmlns:a16="http://schemas.microsoft.com/office/drawing/2014/main" id="{0A1863F9-F3BD-530C-FE0F-E625A324B85F}"/>
                    </a:ext>
                  </a:extLst>
                </p:cNvPr>
                <p:cNvCxnSpPr>
                  <a:stCxn id="75"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CDA1822F-567F-B64C-B4F6-1B8CB1B41195}"/>
                    </a:ext>
                  </a:extLst>
                </p:cNvPr>
                <p:cNvCxnSpPr>
                  <a:stCxn id="75" idx="3"/>
                  <a:endCxn id="74"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B5C7FC6F-0162-7C49-3311-4A55F5C61598}"/>
                    </a:ext>
                  </a:extLst>
                </p:cNvPr>
                <p:cNvCxnSpPr>
                  <a:stCxn id="74" idx="5"/>
                  <a:endCxn id="77"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81" name="Oval 80">
                  <a:extLst>
                    <a:ext uri="{FF2B5EF4-FFF2-40B4-BE49-F238E27FC236}">
                      <a16:creationId xmlns:a16="http://schemas.microsoft.com/office/drawing/2014/main" id="{884065AB-1DEF-EC1B-65CC-757AB80FAA1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82" name="Straight Connector 81">
                  <a:extLst>
                    <a:ext uri="{FF2B5EF4-FFF2-40B4-BE49-F238E27FC236}">
                      <a16:creationId xmlns:a16="http://schemas.microsoft.com/office/drawing/2014/main" id="{6537B533-8070-9D99-8B45-8AF6A13F4239}"/>
                    </a:ext>
                  </a:extLst>
                </p:cNvPr>
                <p:cNvCxnSpPr>
                  <a:stCxn id="77" idx="6"/>
                  <a:endCxn id="81"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83" name="Straight Connector 82">
                  <a:extLst>
                    <a:ext uri="{FF2B5EF4-FFF2-40B4-BE49-F238E27FC236}">
                      <a16:creationId xmlns:a16="http://schemas.microsoft.com/office/drawing/2014/main" id="{288576B7-7C80-8E03-00A6-4A15FBF5FDB2}"/>
                    </a:ext>
                  </a:extLst>
                </p:cNvPr>
                <p:cNvCxnSpPr>
                  <a:stCxn id="81" idx="0"/>
                  <a:endCxn id="76"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73" name="Straight Connector 72">
                <a:extLst>
                  <a:ext uri="{FF2B5EF4-FFF2-40B4-BE49-F238E27FC236}">
                    <a16:creationId xmlns:a16="http://schemas.microsoft.com/office/drawing/2014/main" id="{66A0ED95-F527-D311-13C0-E18BEF93662B}"/>
                  </a:ext>
                </a:extLst>
              </p:cNvPr>
              <p:cNvCxnSpPr>
                <a:cxnSpLocks/>
                <a:stCxn id="81" idx="1"/>
                <a:endCxn id="74"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BADBEA8F-B895-4489-F787-0CC268D2534B}"/>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=4</m:t>
                        </m:r>
                      </m:oMath>
                    </m:oMathPara>
                  </a14:m>
                  <a:endParaRPr lang="en-US" sz="2800" dirty="0"/>
                </a:p>
              </p:txBody>
            </p:sp>
          </mc:Choice>
          <mc:Fallback>
            <p:sp>
              <p:nvSpPr>
                <p:cNvPr id="71" name="TextBox 70">
                  <a:extLst>
                    <a:ext uri="{FF2B5EF4-FFF2-40B4-BE49-F238E27FC236}">
                      <a16:creationId xmlns:a16="http://schemas.microsoft.com/office/drawing/2014/main" id="{BADBEA8F-B895-4489-F787-0CC268D2534B}"/>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95436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160E1-7F19-9944-88FA-F0C51C2CB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678CF-E7E4-21EE-C1BF-8EE03C473CD8}"/>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895E64E-CA12-6869-D46E-EDF5B42A1EBC}"/>
              </a:ext>
            </a:extLst>
          </p:cNvPr>
          <p:cNvSpPr>
            <a:spLocks noGrp="1"/>
          </p:cNvSpPr>
          <p:nvPr>
            <p:ph idx="1"/>
          </p:nvPr>
        </p:nvSpPr>
        <p:spPr/>
        <p:txBody>
          <a:bodyPr/>
          <a:lstStyle/>
          <a:p>
            <a:r>
              <a:rPr lang="en-US" dirty="0"/>
              <a:t>Independent Set</a:t>
            </a:r>
          </a:p>
          <a:p>
            <a:endParaRPr lang="en-US" dirty="0"/>
          </a:p>
          <a:p>
            <a:endParaRPr lang="en-US" dirty="0"/>
          </a:p>
          <a:p>
            <a:endParaRPr lang="en-US" dirty="0"/>
          </a:p>
          <a:p>
            <a:endParaRPr lang="en-US" dirty="0"/>
          </a:p>
          <a:p>
            <a:r>
              <a:rPr lang="en-US" dirty="0"/>
              <a:t>Clique</a:t>
            </a:r>
          </a:p>
        </p:txBody>
      </p:sp>
      <p:grpSp>
        <p:nvGrpSpPr>
          <p:cNvPr id="35" name="Group 34">
            <a:extLst>
              <a:ext uri="{FF2B5EF4-FFF2-40B4-BE49-F238E27FC236}">
                <a16:creationId xmlns:a16="http://schemas.microsoft.com/office/drawing/2014/main" id="{21A1063D-8725-91F7-121A-FBB54E6C4145}"/>
              </a:ext>
            </a:extLst>
          </p:cNvPr>
          <p:cNvGrpSpPr/>
          <p:nvPr/>
        </p:nvGrpSpPr>
        <p:grpSpPr>
          <a:xfrm>
            <a:off x="1826821" y="2423160"/>
            <a:ext cx="3266387" cy="1627632"/>
            <a:chOff x="382069" y="2423160"/>
            <a:chExt cx="3266387" cy="1627632"/>
          </a:xfrm>
        </p:grpSpPr>
        <p:sp>
          <p:nvSpPr>
            <p:cNvPr id="34" name="Rectangle 33">
              <a:extLst>
                <a:ext uri="{FF2B5EF4-FFF2-40B4-BE49-F238E27FC236}">
                  <a16:creationId xmlns:a16="http://schemas.microsoft.com/office/drawing/2014/main" id="{833AE6D2-2F5B-9868-8A26-F226C354BF9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AD13F61-5BF1-6A71-891E-8C620E7A8111}"/>
                </a:ext>
              </a:extLst>
            </p:cNvPr>
            <p:cNvGrpSpPr/>
            <p:nvPr/>
          </p:nvGrpSpPr>
          <p:grpSpPr>
            <a:xfrm>
              <a:off x="838200" y="2618762"/>
              <a:ext cx="1395595" cy="1222107"/>
              <a:chOff x="9689018" y="5259623"/>
              <a:chExt cx="1395595" cy="1222107"/>
            </a:xfrm>
            <a:solidFill>
              <a:schemeClr val="tx1"/>
            </a:solidFill>
          </p:grpSpPr>
          <p:grpSp>
            <p:nvGrpSpPr>
              <p:cNvPr id="5" name="Group 4" descr="A 5-cycle showing that a 2-coloring is impossible.">
                <a:extLst>
                  <a:ext uri="{FF2B5EF4-FFF2-40B4-BE49-F238E27FC236}">
                    <a16:creationId xmlns:a16="http://schemas.microsoft.com/office/drawing/2014/main" id="{CD6B34B2-CD25-E24F-2B93-794F39046528}"/>
                  </a:ext>
                </a:extLst>
              </p:cNvPr>
              <p:cNvGrpSpPr/>
              <p:nvPr/>
            </p:nvGrpSpPr>
            <p:grpSpPr>
              <a:xfrm>
                <a:off x="9689018" y="5259623"/>
                <a:ext cx="1395595" cy="1222107"/>
                <a:chOff x="3616411" y="4477002"/>
                <a:chExt cx="1395595" cy="1222107"/>
              </a:xfrm>
              <a:grpFill/>
            </p:grpSpPr>
            <p:sp>
              <p:nvSpPr>
                <p:cNvPr id="7" name="Oval 6">
                  <a:extLst>
                    <a:ext uri="{FF2B5EF4-FFF2-40B4-BE49-F238E27FC236}">
                      <a16:creationId xmlns:a16="http://schemas.microsoft.com/office/drawing/2014/main" id="{1EDBD4EC-78A9-1635-54E5-F420901DFFAF}"/>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6BC2287A-4AAB-E26C-2B42-19FDBC78DAB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3B2EFBB4-8290-464B-96FA-0C1A3D806A75}"/>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4D85074F-87C2-1F18-F99C-B5EE2B2D5C02}"/>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1" name="Straight Connector 10">
                  <a:extLst>
                    <a:ext uri="{FF2B5EF4-FFF2-40B4-BE49-F238E27FC236}">
                      <a16:creationId xmlns:a16="http://schemas.microsoft.com/office/drawing/2014/main" id="{1608B497-D4F0-9A69-5738-8503CF04C6F1}"/>
                    </a:ext>
                  </a:extLst>
                </p:cNvPr>
                <p:cNvCxnSpPr>
                  <a:stCxn id="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DE42F278-837B-980B-2ADC-7D058F5000C4}"/>
                    </a:ext>
                  </a:extLst>
                </p:cNvPr>
                <p:cNvCxnSpPr>
                  <a:stCxn id="8" idx="3"/>
                  <a:endCxn id="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99F2601D-1E98-806A-4321-D96A54E050AA}"/>
                    </a:ext>
                  </a:extLst>
                </p:cNvPr>
                <p:cNvCxnSpPr>
                  <a:stCxn id="7" idx="5"/>
                  <a:endCxn id="1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4" name="Oval 13">
                  <a:extLst>
                    <a:ext uri="{FF2B5EF4-FFF2-40B4-BE49-F238E27FC236}">
                      <a16:creationId xmlns:a16="http://schemas.microsoft.com/office/drawing/2014/main" id="{8A61DB21-7071-5C74-2BD5-85F2BAEC4A6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5" name="Straight Connector 14">
                  <a:extLst>
                    <a:ext uri="{FF2B5EF4-FFF2-40B4-BE49-F238E27FC236}">
                      <a16:creationId xmlns:a16="http://schemas.microsoft.com/office/drawing/2014/main" id="{92535846-B822-7F6D-2954-A12A6FE161DA}"/>
                    </a:ext>
                  </a:extLst>
                </p:cNvPr>
                <p:cNvCxnSpPr>
                  <a:stCxn id="10" idx="6"/>
                  <a:endCxn id="1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E0ABD74B-DB8B-D6DB-D3BF-C1470B1FC184}"/>
                    </a:ext>
                  </a:extLst>
                </p:cNvPr>
                <p:cNvCxnSpPr>
                  <a:stCxn id="14" idx="0"/>
                  <a:endCxn id="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 name="Straight Connector 5">
                <a:extLst>
                  <a:ext uri="{FF2B5EF4-FFF2-40B4-BE49-F238E27FC236}">
                    <a16:creationId xmlns:a16="http://schemas.microsoft.com/office/drawing/2014/main" id="{FE8EB4E8-2DDF-C88E-9301-8F81066F1F73}"/>
                  </a:ext>
                </a:extLst>
              </p:cNvPr>
              <p:cNvCxnSpPr>
                <a:cxnSpLocks/>
                <a:stCxn id="14" idx="1"/>
                <a:endCxn id="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C4DC722-605E-C332-AC17-04A620E5658C}"/>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19" name="TextBox 18">
                  <a:extLst>
                    <a:ext uri="{FF2B5EF4-FFF2-40B4-BE49-F238E27FC236}">
                      <a16:creationId xmlns:a16="http://schemas.microsoft.com/office/drawing/2014/main" id="{CC4DC722-605E-C332-AC17-04A620E5658C}"/>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2"/>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E953DE53-13B2-8E5B-30F7-D061F0586632}"/>
              </a:ext>
            </a:extLst>
          </p:cNvPr>
          <p:cNvGrpSpPr/>
          <p:nvPr/>
        </p:nvGrpSpPr>
        <p:grpSpPr>
          <a:xfrm>
            <a:off x="6880405" y="2402031"/>
            <a:ext cx="3266387" cy="1627632"/>
            <a:chOff x="382069" y="2423160"/>
            <a:chExt cx="3266387" cy="1627632"/>
          </a:xfrm>
        </p:grpSpPr>
        <p:sp>
          <p:nvSpPr>
            <p:cNvPr id="37" name="Rectangle 36">
              <a:extLst>
                <a:ext uri="{FF2B5EF4-FFF2-40B4-BE49-F238E27FC236}">
                  <a16:creationId xmlns:a16="http://schemas.microsoft.com/office/drawing/2014/main" id="{45E7839B-87CA-F098-A6F8-F657A6580C78}"/>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3ACA106-A6D0-D6EF-C54F-2AC27726B106}"/>
                </a:ext>
              </a:extLst>
            </p:cNvPr>
            <p:cNvGrpSpPr/>
            <p:nvPr/>
          </p:nvGrpSpPr>
          <p:grpSpPr>
            <a:xfrm>
              <a:off x="838200" y="2618762"/>
              <a:ext cx="1395595" cy="1222107"/>
              <a:chOff x="9689018" y="5259623"/>
              <a:chExt cx="1395595" cy="1222107"/>
            </a:xfrm>
            <a:solidFill>
              <a:schemeClr val="tx1"/>
            </a:solidFill>
          </p:grpSpPr>
          <p:grpSp>
            <p:nvGrpSpPr>
              <p:cNvPr id="40" name="Group 39" descr="A 5-cycle showing that a 2-coloring is impossible.">
                <a:extLst>
                  <a:ext uri="{FF2B5EF4-FFF2-40B4-BE49-F238E27FC236}">
                    <a16:creationId xmlns:a16="http://schemas.microsoft.com/office/drawing/2014/main" id="{8245C21C-8B3E-A70D-F132-3B3F78A2634A}"/>
                  </a:ext>
                </a:extLst>
              </p:cNvPr>
              <p:cNvGrpSpPr/>
              <p:nvPr/>
            </p:nvGrpSpPr>
            <p:grpSpPr>
              <a:xfrm>
                <a:off x="9689018" y="5259623"/>
                <a:ext cx="1395595" cy="1222107"/>
                <a:chOff x="3616411" y="4477002"/>
                <a:chExt cx="1395595" cy="1222107"/>
              </a:xfrm>
              <a:grpFill/>
            </p:grpSpPr>
            <p:sp>
              <p:nvSpPr>
                <p:cNvPr id="42" name="Oval 41">
                  <a:extLst>
                    <a:ext uri="{FF2B5EF4-FFF2-40B4-BE49-F238E27FC236}">
                      <a16:creationId xmlns:a16="http://schemas.microsoft.com/office/drawing/2014/main" id="{6E1CB0F5-C5F2-633E-6C62-444D8E4A1D83}"/>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839DE911-9611-C018-9673-5F6A31322F11}"/>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4" name="Oval 43">
                  <a:extLst>
                    <a:ext uri="{FF2B5EF4-FFF2-40B4-BE49-F238E27FC236}">
                      <a16:creationId xmlns:a16="http://schemas.microsoft.com/office/drawing/2014/main" id="{A2A163B0-0051-43FB-51C7-8464A6B76AB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20A434B3-8B9A-9C5C-CDD8-63C875B75789}"/>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6" name="Straight Connector 45">
                  <a:extLst>
                    <a:ext uri="{FF2B5EF4-FFF2-40B4-BE49-F238E27FC236}">
                      <a16:creationId xmlns:a16="http://schemas.microsoft.com/office/drawing/2014/main" id="{722396F2-CD8B-5E83-69FE-51D2D02D669C}"/>
                    </a:ext>
                  </a:extLst>
                </p:cNvPr>
                <p:cNvCxnSpPr>
                  <a:stCxn id="43"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2A166528-3468-E768-2786-22BFA9A7F6EE}"/>
                    </a:ext>
                  </a:extLst>
                </p:cNvPr>
                <p:cNvCxnSpPr>
                  <a:stCxn id="43" idx="3"/>
                  <a:endCxn id="42"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12E9C545-B61B-7BC5-FCA5-B0D012B1BD4F}"/>
                    </a:ext>
                  </a:extLst>
                </p:cNvPr>
                <p:cNvCxnSpPr>
                  <a:stCxn id="42" idx="5"/>
                  <a:endCxn id="45"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49" name="Oval 48">
                  <a:extLst>
                    <a:ext uri="{FF2B5EF4-FFF2-40B4-BE49-F238E27FC236}">
                      <a16:creationId xmlns:a16="http://schemas.microsoft.com/office/drawing/2014/main" id="{D3C3AD51-7839-99A0-3751-7C1BB8C6D03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0" name="Straight Connector 49">
                  <a:extLst>
                    <a:ext uri="{FF2B5EF4-FFF2-40B4-BE49-F238E27FC236}">
                      <a16:creationId xmlns:a16="http://schemas.microsoft.com/office/drawing/2014/main" id="{5CF8796B-B94B-E851-1A67-42EC23D68608}"/>
                    </a:ext>
                  </a:extLst>
                </p:cNvPr>
                <p:cNvCxnSpPr>
                  <a:stCxn id="45" idx="6"/>
                  <a:endCxn id="49"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A72E625F-D663-C195-71B0-3437EF8CAA2D}"/>
                    </a:ext>
                  </a:extLst>
                </p:cNvPr>
                <p:cNvCxnSpPr>
                  <a:stCxn id="49" idx="0"/>
                  <a:endCxn id="44"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F60408B5-2B8F-B8B9-3F17-B9A27EE6AE89}"/>
                  </a:ext>
                </a:extLst>
              </p:cNvPr>
              <p:cNvCxnSpPr>
                <a:cxnSpLocks/>
                <a:stCxn id="49" idx="1"/>
                <a:endCxn id="42"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47F6CFE0-E199-FCE8-D846-DE2648A11F1E}"/>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39" name="TextBox 38">
                  <a:extLst>
                    <a:ext uri="{FF2B5EF4-FFF2-40B4-BE49-F238E27FC236}">
                      <a16:creationId xmlns:a16="http://schemas.microsoft.com/office/drawing/2014/main" id="{47F6CFE0-E199-FCE8-D846-DE2648A11F1E}"/>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3"/>
                  <a:stretch>
                    <a:fillRect/>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F6BDBE1C-E89E-83D8-CD99-D77E712705BD}"/>
              </a:ext>
            </a:extLst>
          </p:cNvPr>
          <p:cNvGrpSpPr/>
          <p:nvPr/>
        </p:nvGrpSpPr>
        <p:grpSpPr>
          <a:xfrm>
            <a:off x="1826821" y="4964691"/>
            <a:ext cx="3266387" cy="1627632"/>
            <a:chOff x="382069" y="2423160"/>
            <a:chExt cx="3266387" cy="1627632"/>
          </a:xfrm>
        </p:grpSpPr>
        <p:sp>
          <p:nvSpPr>
            <p:cNvPr id="53" name="Rectangle 52">
              <a:extLst>
                <a:ext uri="{FF2B5EF4-FFF2-40B4-BE49-F238E27FC236}">
                  <a16:creationId xmlns:a16="http://schemas.microsoft.com/office/drawing/2014/main" id="{A2B06A75-072C-752B-424C-EEFD95CEFB76}"/>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4BAB98C3-63CA-B619-14B7-211473E96E19}"/>
                </a:ext>
              </a:extLst>
            </p:cNvPr>
            <p:cNvGrpSpPr/>
            <p:nvPr/>
          </p:nvGrpSpPr>
          <p:grpSpPr>
            <a:xfrm>
              <a:off x="838200" y="2618762"/>
              <a:ext cx="1395595" cy="1222107"/>
              <a:chOff x="9689018" y="5259623"/>
              <a:chExt cx="1395595" cy="1222107"/>
            </a:xfrm>
            <a:solidFill>
              <a:schemeClr val="tx1"/>
            </a:solidFill>
          </p:grpSpPr>
          <p:grpSp>
            <p:nvGrpSpPr>
              <p:cNvPr id="56" name="Group 55" descr="A 5-cycle showing that a 2-coloring is impossible.">
                <a:extLst>
                  <a:ext uri="{FF2B5EF4-FFF2-40B4-BE49-F238E27FC236}">
                    <a16:creationId xmlns:a16="http://schemas.microsoft.com/office/drawing/2014/main" id="{D32E4023-A42B-2627-D926-EB1DB7EF5A31}"/>
                  </a:ext>
                </a:extLst>
              </p:cNvPr>
              <p:cNvGrpSpPr/>
              <p:nvPr/>
            </p:nvGrpSpPr>
            <p:grpSpPr>
              <a:xfrm>
                <a:off x="9689018" y="5259623"/>
                <a:ext cx="1395595" cy="1222107"/>
                <a:chOff x="3616411" y="4477002"/>
                <a:chExt cx="1395595" cy="1222107"/>
              </a:xfrm>
              <a:grpFill/>
            </p:grpSpPr>
            <p:sp>
              <p:nvSpPr>
                <p:cNvPr id="58" name="Oval 57">
                  <a:extLst>
                    <a:ext uri="{FF2B5EF4-FFF2-40B4-BE49-F238E27FC236}">
                      <a16:creationId xmlns:a16="http://schemas.microsoft.com/office/drawing/2014/main" id="{7199176D-FC4B-95E8-9D1E-BE8086BB9ADB}"/>
                    </a:ext>
                  </a:extLst>
                </p:cNvPr>
                <p:cNvSpPr>
                  <a:spLocks noChangeAspect="1"/>
                </p:cNvSpPr>
                <p:nvPr/>
              </p:nvSpPr>
              <p:spPr>
                <a:xfrm>
                  <a:off x="3616411" y="491798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Oval 58">
                  <a:extLst>
                    <a:ext uri="{FF2B5EF4-FFF2-40B4-BE49-F238E27FC236}">
                      <a16:creationId xmlns:a16="http://schemas.microsoft.com/office/drawing/2014/main" id="{4E6EDA33-E396-E1C1-6F67-D66DA1117B22}"/>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Oval 59">
                  <a:extLst>
                    <a:ext uri="{FF2B5EF4-FFF2-40B4-BE49-F238E27FC236}">
                      <a16:creationId xmlns:a16="http://schemas.microsoft.com/office/drawing/2014/main" id="{943C9E92-2C45-B0DA-0DBF-913155F04389}"/>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a:extLst>
                    <a:ext uri="{FF2B5EF4-FFF2-40B4-BE49-F238E27FC236}">
                      <a16:creationId xmlns:a16="http://schemas.microsoft.com/office/drawing/2014/main" id="{BC3FBDA8-4661-D1EE-E3B8-CB539611EBA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2" name="Straight Connector 61">
                  <a:extLst>
                    <a:ext uri="{FF2B5EF4-FFF2-40B4-BE49-F238E27FC236}">
                      <a16:creationId xmlns:a16="http://schemas.microsoft.com/office/drawing/2014/main" id="{A3827806-281E-1DFE-1175-1EDBC0BF2C6E}"/>
                    </a:ext>
                  </a:extLst>
                </p:cNvPr>
                <p:cNvCxnSpPr>
                  <a:stCxn id="5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2B45FA6E-67E7-97DC-BACD-9CBD0DE436CF}"/>
                    </a:ext>
                  </a:extLst>
                </p:cNvPr>
                <p:cNvCxnSpPr>
                  <a:stCxn id="59" idx="3"/>
                  <a:endCxn id="5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EFA02973-9F1F-A1A2-238E-B86A4BD313A6}"/>
                    </a:ext>
                  </a:extLst>
                </p:cNvPr>
                <p:cNvCxnSpPr>
                  <a:stCxn id="58" idx="5"/>
                  <a:endCxn id="6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65" name="Oval 64">
                  <a:extLst>
                    <a:ext uri="{FF2B5EF4-FFF2-40B4-BE49-F238E27FC236}">
                      <a16:creationId xmlns:a16="http://schemas.microsoft.com/office/drawing/2014/main" id="{D3C4252A-BBD0-220E-B3B3-EB70434978AB}"/>
                    </a:ext>
                  </a:extLst>
                </p:cNvPr>
                <p:cNvSpPr>
                  <a:spLocks noChangeAspect="1"/>
                </p:cNvSpPr>
                <p:nvPr/>
              </p:nvSpPr>
              <p:spPr>
                <a:xfrm>
                  <a:off x="4794422" y="551622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6" name="Straight Connector 65">
                  <a:extLst>
                    <a:ext uri="{FF2B5EF4-FFF2-40B4-BE49-F238E27FC236}">
                      <a16:creationId xmlns:a16="http://schemas.microsoft.com/office/drawing/2014/main" id="{A19FD8CF-57BD-5AF7-F221-C900E8A85047}"/>
                    </a:ext>
                  </a:extLst>
                </p:cNvPr>
                <p:cNvCxnSpPr>
                  <a:stCxn id="61" idx="6"/>
                  <a:endCxn id="6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F1E43946-7591-DE45-4D14-58948AD378BD}"/>
                    </a:ext>
                  </a:extLst>
                </p:cNvPr>
                <p:cNvCxnSpPr>
                  <a:stCxn id="65" idx="0"/>
                  <a:endCxn id="6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57" name="Straight Connector 56">
                <a:extLst>
                  <a:ext uri="{FF2B5EF4-FFF2-40B4-BE49-F238E27FC236}">
                    <a16:creationId xmlns:a16="http://schemas.microsoft.com/office/drawing/2014/main" id="{8DA43009-C471-D7D6-14FB-34D30C936ABB}"/>
                  </a:ext>
                </a:extLst>
              </p:cNvPr>
              <p:cNvCxnSpPr>
                <a:cxnSpLocks/>
                <a:stCxn id="65" idx="1"/>
                <a:endCxn id="5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4214B93D-0A28-58A8-0633-F2E5E7AE810F}"/>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55" name="TextBox 54">
                  <a:extLst>
                    <a:ext uri="{FF2B5EF4-FFF2-40B4-BE49-F238E27FC236}">
                      <a16:creationId xmlns:a16="http://schemas.microsoft.com/office/drawing/2014/main" id="{4214B93D-0A28-58A8-0633-F2E5E7AE810F}"/>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4"/>
                  <a:stretch>
                    <a:fillRect/>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2AF4BA62-457F-C04D-832F-F6199BEAE142}"/>
              </a:ext>
            </a:extLst>
          </p:cNvPr>
          <p:cNvGrpSpPr/>
          <p:nvPr/>
        </p:nvGrpSpPr>
        <p:grpSpPr>
          <a:xfrm>
            <a:off x="6880405" y="4943562"/>
            <a:ext cx="3266387" cy="1627632"/>
            <a:chOff x="382069" y="2423160"/>
            <a:chExt cx="3266387" cy="1627632"/>
          </a:xfrm>
        </p:grpSpPr>
        <p:sp>
          <p:nvSpPr>
            <p:cNvPr id="69" name="Rectangle 68">
              <a:extLst>
                <a:ext uri="{FF2B5EF4-FFF2-40B4-BE49-F238E27FC236}">
                  <a16:creationId xmlns:a16="http://schemas.microsoft.com/office/drawing/2014/main" id="{FCBFE3E5-B5AA-06D0-9D5C-6904CFB25EC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EAE81452-B4AE-6585-CA85-F422C2A8176A}"/>
                </a:ext>
              </a:extLst>
            </p:cNvPr>
            <p:cNvGrpSpPr/>
            <p:nvPr/>
          </p:nvGrpSpPr>
          <p:grpSpPr>
            <a:xfrm>
              <a:off x="838200" y="2618762"/>
              <a:ext cx="1395595" cy="1222107"/>
              <a:chOff x="9689018" y="5259623"/>
              <a:chExt cx="1395595" cy="1222107"/>
            </a:xfrm>
            <a:solidFill>
              <a:schemeClr val="tx1"/>
            </a:solidFill>
          </p:grpSpPr>
          <p:grpSp>
            <p:nvGrpSpPr>
              <p:cNvPr id="72" name="Group 71" descr="A 5-cycle showing that a 2-coloring is impossible.">
                <a:extLst>
                  <a:ext uri="{FF2B5EF4-FFF2-40B4-BE49-F238E27FC236}">
                    <a16:creationId xmlns:a16="http://schemas.microsoft.com/office/drawing/2014/main" id="{1B9A5DFB-DA00-6387-EDB0-D11B57BA0221}"/>
                  </a:ext>
                </a:extLst>
              </p:cNvPr>
              <p:cNvGrpSpPr/>
              <p:nvPr/>
            </p:nvGrpSpPr>
            <p:grpSpPr>
              <a:xfrm>
                <a:off x="9689018" y="5259623"/>
                <a:ext cx="1395595" cy="1222107"/>
                <a:chOff x="3616411" y="4477002"/>
                <a:chExt cx="1395595" cy="1222107"/>
              </a:xfrm>
              <a:grpFill/>
            </p:grpSpPr>
            <p:sp>
              <p:nvSpPr>
                <p:cNvPr id="74" name="Oval 73">
                  <a:extLst>
                    <a:ext uri="{FF2B5EF4-FFF2-40B4-BE49-F238E27FC236}">
                      <a16:creationId xmlns:a16="http://schemas.microsoft.com/office/drawing/2014/main" id="{6D1384CF-0AE6-8A3E-59AB-F817E69AA84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5" name="Oval 74">
                  <a:extLst>
                    <a:ext uri="{FF2B5EF4-FFF2-40B4-BE49-F238E27FC236}">
                      <a16:creationId xmlns:a16="http://schemas.microsoft.com/office/drawing/2014/main" id="{4BC951F0-131F-4C8A-99C6-4400752DB9F0}"/>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Oval 75">
                  <a:extLst>
                    <a:ext uri="{FF2B5EF4-FFF2-40B4-BE49-F238E27FC236}">
                      <a16:creationId xmlns:a16="http://schemas.microsoft.com/office/drawing/2014/main" id="{ED872AF6-3EA2-C40D-812C-73A3A9B393BB}"/>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7E2C4817-D5E5-EBB2-2A83-5CBDB3D2DED6}"/>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78" name="Straight Connector 77">
                  <a:extLst>
                    <a:ext uri="{FF2B5EF4-FFF2-40B4-BE49-F238E27FC236}">
                      <a16:creationId xmlns:a16="http://schemas.microsoft.com/office/drawing/2014/main" id="{65A2F3C1-39A4-C47A-0A02-169BF6CC9D95}"/>
                    </a:ext>
                  </a:extLst>
                </p:cNvPr>
                <p:cNvCxnSpPr>
                  <a:stCxn id="75"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5179D541-4750-48A0-B5E0-DDF4E562D724}"/>
                    </a:ext>
                  </a:extLst>
                </p:cNvPr>
                <p:cNvCxnSpPr>
                  <a:stCxn id="75" idx="3"/>
                  <a:endCxn id="74"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0D6256D2-B5BE-78FA-F9F2-4E2CE2001145}"/>
                    </a:ext>
                  </a:extLst>
                </p:cNvPr>
                <p:cNvCxnSpPr>
                  <a:stCxn id="74" idx="5"/>
                  <a:endCxn id="77"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81" name="Oval 80">
                  <a:extLst>
                    <a:ext uri="{FF2B5EF4-FFF2-40B4-BE49-F238E27FC236}">
                      <a16:creationId xmlns:a16="http://schemas.microsoft.com/office/drawing/2014/main" id="{8A2E64FB-4EAA-179A-CDA8-F9770625E0DD}"/>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82" name="Straight Connector 81">
                  <a:extLst>
                    <a:ext uri="{FF2B5EF4-FFF2-40B4-BE49-F238E27FC236}">
                      <a16:creationId xmlns:a16="http://schemas.microsoft.com/office/drawing/2014/main" id="{B98F74D1-9D1A-6E59-AB83-88BCA4B7EB83}"/>
                    </a:ext>
                  </a:extLst>
                </p:cNvPr>
                <p:cNvCxnSpPr>
                  <a:stCxn id="77" idx="6"/>
                  <a:endCxn id="81"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83" name="Straight Connector 82">
                  <a:extLst>
                    <a:ext uri="{FF2B5EF4-FFF2-40B4-BE49-F238E27FC236}">
                      <a16:creationId xmlns:a16="http://schemas.microsoft.com/office/drawing/2014/main" id="{F8E6C00C-705C-EB21-6B0A-82B4ACCA4001}"/>
                    </a:ext>
                  </a:extLst>
                </p:cNvPr>
                <p:cNvCxnSpPr>
                  <a:stCxn id="81" idx="0"/>
                  <a:endCxn id="76"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73" name="Straight Connector 72">
                <a:extLst>
                  <a:ext uri="{FF2B5EF4-FFF2-40B4-BE49-F238E27FC236}">
                    <a16:creationId xmlns:a16="http://schemas.microsoft.com/office/drawing/2014/main" id="{727044BD-7583-0969-41C0-33D0DF952ADB}"/>
                  </a:ext>
                </a:extLst>
              </p:cNvPr>
              <p:cNvCxnSpPr>
                <a:cxnSpLocks/>
                <a:stCxn id="81" idx="1"/>
                <a:endCxn id="74"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A81EA87B-457A-2379-1452-C87DE4DE1159}"/>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=4</m:t>
                        </m:r>
                      </m:oMath>
                    </m:oMathPara>
                  </a14:m>
                  <a:endParaRPr lang="en-US" sz="2800" dirty="0"/>
                </a:p>
              </p:txBody>
            </p:sp>
          </mc:Choice>
          <mc:Fallback>
            <p:sp>
              <p:nvSpPr>
                <p:cNvPr id="71" name="TextBox 70">
                  <a:extLst>
                    <a:ext uri="{FF2B5EF4-FFF2-40B4-BE49-F238E27FC236}">
                      <a16:creationId xmlns:a16="http://schemas.microsoft.com/office/drawing/2014/main" id="{A81EA87B-457A-2379-1452-C87DE4DE1159}"/>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5"/>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9B4EC5A6-2C2F-AAEF-1723-63F26089E025}"/>
              </a:ext>
            </a:extLst>
          </p:cNvPr>
          <p:cNvSpPr txBox="1"/>
          <p:nvPr/>
        </p:nvSpPr>
        <p:spPr>
          <a:xfrm>
            <a:off x="5187879" y="3701518"/>
            <a:ext cx="652615" cy="523220"/>
          </a:xfrm>
          <a:prstGeom prst="rect">
            <a:avLst/>
          </a:prstGeom>
          <a:noFill/>
        </p:spPr>
        <p:txBody>
          <a:bodyPr wrap="none" rtlCol="0">
            <a:spAutoFit/>
          </a:bodyPr>
          <a:lstStyle/>
          <a:p>
            <a:r>
              <a:rPr lang="en-US" sz="2800" dirty="0"/>
              <a:t>Yes</a:t>
            </a:r>
          </a:p>
        </p:txBody>
      </p:sp>
      <p:sp>
        <p:nvSpPr>
          <p:cNvPr id="20" name="TextBox 19">
            <a:extLst>
              <a:ext uri="{FF2B5EF4-FFF2-40B4-BE49-F238E27FC236}">
                <a16:creationId xmlns:a16="http://schemas.microsoft.com/office/drawing/2014/main" id="{5FB3254D-6DE7-621F-4697-889437C1110C}"/>
              </a:ext>
            </a:extLst>
          </p:cNvPr>
          <p:cNvSpPr txBox="1"/>
          <p:nvPr/>
        </p:nvSpPr>
        <p:spPr>
          <a:xfrm>
            <a:off x="10146792" y="3792958"/>
            <a:ext cx="606256" cy="523220"/>
          </a:xfrm>
          <a:prstGeom prst="rect">
            <a:avLst/>
          </a:prstGeom>
          <a:noFill/>
        </p:spPr>
        <p:txBody>
          <a:bodyPr wrap="none" rtlCol="0">
            <a:spAutoFit/>
          </a:bodyPr>
          <a:lstStyle/>
          <a:p>
            <a:r>
              <a:rPr lang="en-US" sz="2800" dirty="0"/>
              <a:t>No</a:t>
            </a:r>
          </a:p>
        </p:txBody>
      </p:sp>
      <p:sp>
        <p:nvSpPr>
          <p:cNvPr id="21" name="TextBox 20">
            <a:extLst>
              <a:ext uri="{FF2B5EF4-FFF2-40B4-BE49-F238E27FC236}">
                <a16:creationId xmlns:a16="http://schemas.microsoft.com/office/drawing/2014/main" id="{B838BB6A-3212-9F8A-2A43-92DEE04F73F5}"/>
              </a:ext>
            </a:extLst>
          </p:cNvPr>
          <p:cNvSpPr txBox="1"/>
          <p:nvPr/>
        </p:nvSpPr>
        <p:spPr>
          <a:xfrm>
            <a:off x="5148231" y="6221345"/>
            <a:ext cx="652615" cy="523220"/>
          </a:xfrm>
          <a:prstGeom prst="rect">
            <a:avLst/>
          </a:prstGeom>
          <a:noFill/>
        </p:spPr>
        <p:txBody>
          <a:bodyPr wrap="none" rtlCol="0">
            <a:spAutoFit/>
          </a:bodyPr>
          <a:lstStyle/>
          <a:p>
            <a:r>
              <a:rPr lang="en-US" sz="2800" dirty="0"/>
              <a:t>Yes</a:t>
            </a:r>
          </a:p>
        </p:txBody>
      </p:sp>
      <p:sp>
        <p:nvSpPr>
          <p:cNvPr id="22" name="TextBox 21">
            <a:extLst>
              <a:ext uri="{FF2B5EF4-FFF2-40B4-BE49-F238E27FC236}">
                <a16:creationId xmlns:a16="http://schemas.microsoft.com/office/drawing/2014/main" id="{5BD6E38D-C348-4EF7-4227-3DE175BDD5B4}"/>
              </a:ext>
            </a:extLst>
          </p:cNvPr>
          <p:cNvSpPr txBox="1"/>
          <p:nvPr/>
        </p:nvSpPr>
        <p:spPr>
          <a:xfrm>
            <a:off x="10173574" y="6290960"/>
            <a:ext cx="606256" cy="523220"/>
          </a:xfrm>
          <a:prstGeom prst="rect">
            <a:avLst/>
          </a:prstGeom>
          <a:noFill/>
        </p:spPr>
        <p:txBody>
          <a:bodyPr wrap="none" rtlCol="0">
            <a:spAutoFit/>
          </a:bodyPr>
          <a:lstStyle/>
          <a:p>
            <a:r>
              <a:rPr lang="en-US" sz="2800" dirty="0"/>
              <a:t>No</a:t>
            </a:r>
          </a:p>
        </p:txBody>
      </p:sp>
    </p:spTree>
    <p:extLst>
      <p:ext uri="{BB962C8B-B14F-4D97-AF65-F5344CB8AC3E}">
        <p14:creationId xmlns:p14="http://schemas.microsoft.com/office/powerpoint/2010/main" val="48115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a:t>Polynomial Time Reduction </a:t>
            </a:r>
          </a:p>
        </p:txBody>
      </p:sp>
      <mc:AlternateContent xmlns:mc="http://schemas.openxmlformats.org/markup-compatibility/2006">
        <mc:Choice xmlns:a14="http://schemas.microsoft.com/office/drawing/2010/main" Requires="a14">
          <p:sp>
            <p:nvSpPr>
              <p:cNvPr id="7172" name="Rectangle 3"/>
              <p:cNvSpPr>
                <a:spLocks noGrp="1" noChangeArrowheads="1"/>
              </p:cNvSpPr>
              <p:nvPr>
                <p:ph type="body" idx="1"/>
              </p:nvPr>
            </p:nvSpPr>
            <p:spPr>
              <a:xfrm>
                <a:off x="628649" y="1291176"/>
                <a:ext cx="10891157" cy="5200045"/>
              </a:xfrm>
            </p:spPr>
            <p:txBody>
              <a:bodyPr/>
              <a:lstStyle/>
              <a:p>
                <a:pPr marL="0" indent="0" eaLnBrk="1" hangingPunct="1">
                  <a:buNone/>
                </a:pPr>
                <a:r>
                  <a:rPr lang="en-US" altLang="en-US" sz="2400" b="1" dirty="0">
                    <a:solidFill>
                      <a:srgbClr val="695082"/>
                    </a:solidFill>
                  </a:rPr>
                  <a:t>Defn: </a:t>
                </a:r>
                <a:r>
                  <a:rPr lang="en-US" altLang="en-US" sz="2400" dirty="0"/>
                  <a:t>We write </a:t>
                </a:r>
                <a14:m>
                  <m:oMath xmlns:m="http://schemas.openxmlformats.org/officeDocument/2006/math">
                    <m:r>
                      <a:rPr lang="en-US" altLang="en-US" sz="2400" b="1" i="1" smtClean="0">
                        <a:solidFill>
                          <a:srgbClr val="0066CC"/>
                        </a:solidFill>
                        <a:latin typeface="Cambria Math" panose="02040503050406030204" pitchFamily="18" charset="0"/>
                      </a:rPr>
                      <m:t>𝑨</m:t>
                    </m:r>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m:t>
                        </m:r>
                      </m:e>
                      <m:sub>
                        <m:r>
                          <a:rPr lang="en-US" altLang="en-US" sz="2400" b="1" i="1" smtClean="0">
                            <a:solidFill>
                              <a:srgbClr val="0066CC"/>
                            </a:solidFill>
                            <a:latin typeface="Cambria Math" panose="02040503050406030204" pitchFamily="18" charset="0"/>
                          </a:rPr>
                          <m:t>𝑷</m:t>
                        </m:r>
                      </m:sub>
                    </m:sSub>
                    <m:r>
                      <a:rPr lang="en-US" altLang="en-US" sz="2400" b="1" i="1" smtClean="0">
                        <a:solidFill>
                          <a:srgbClr val="0066CC"/>
                        </a:solidFill>
                        <a:latin typeface="Cambria Math" panose="02040503050406030204" pitchFamily="18" charset="0"/>
                      </a:rPr>
                      <m:t>𝑩</m:t>
                    </m:r>
                  </m:oMath>
                </a14:m>
                <a:r>
                  <a:rPr lang="en-US" altLang="en-US" sz="2400" dirty="0"/>
                  <a:t> </a:t>
                </a:r>
                <a:r>
                  <a:rPr lang="en-US" altLang="en-US" sz="2400" dirty="0" err="1"/>
                  <a:t>iff</a:t>
                </a:r>
                <a:r>
                  <a:rPr lang="en-US" altLang="en-US" sz="2400" dirty="0"/>
                  <a:t> there is an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solidFill>
                      <a:srgbClr val="0033CC"/>
                    </a:solidFill>
                  </a:rPr>
                  <a:t> </a:t>
                </a:r>
                <a:r>
                  <a:rPr lang="en-US" altLang="en-US" sz="2400" dirty="0"/>
                  <a:t>using a ‘black box’ (subroutine 	or method) that solves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solidFill>
                      <a:srgbClr val="0033CC"/>
                    </a:solidFill>
                  </a:rPr>
                  <a:t> </a:t>
                </a:r>
                <a:r>
                  <a:rPr lang="en-US" altLang="en-US" sz="2400" dirty="0"/>
                  <a:t>that</a:t>
                </a:r>
              </a:p>
              <a:p>
                <a:pPr lvl="1" eaLnBrk="1" hangingPunct="1"/>
                <a:r>
                  <a:rPr lang="en-US" altLang="en-US" sz="2400" dirty="0"/>
                  <a:t>uses only a polynomial number of steps, and </a:t>
                </a:r>
              </a:p>
              <a:p>
                <a:pPr lvl="1" eaLnBrk="1" hangingPunct="1"/>
                <a:r>
                  <a:rPr lang="en-US" altLang="en-US" sz="2400" dirty="0"/>
                  <a:t>makes only a polynomial number of calls to a method for</a:t>
                </a:r>
                <a:r>
                  <a:rPr lang="en-US" altLang="en-US" sz="2400" dirty="0">
                    <a:solidFill>
                      <a:srgbClr val="0033CC"/>
                    </a:solidFill>
                  </a:rPr>
                  <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lvl="4" eaLnBrk="1" hangingPunct="1"/>
                <a:endParaRPr lang="en-US" altLang="en-US" sz="700" dirty="0">
                  <a:solidFill>
                    <a:srgbClr val="0033CC"/>
                  </a:solidFill>
                </a:endParaRPr>
              </a:p>
              <a:p>
                <a:pPr marL="0" indent="0">
                  <a:buNone/>
                </a:pPr>
                <a:r>
                  <a:rPr lang="en-US" altLang="en-US" sz="2400" b="1" dirty="0">
                    <a:solidFill>
                      <a:srgbClr val="695082"/>
                    </a:solidFill>
                  </a:rPr>
                  <a:t>Theorem:</a:t>
                </a:r>
                <a:r>
                  <a:rPr lang="en-US" altLang="en-US" sz="2400" dirty="0"/>
                  <a:t> If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then a poly time algorithm for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a:t>
                </a:r>
                <a:r>
                  <a:rPr lang="en-US" altLang="en-US" sz="2400" dirty="0">
                    <a:latin typeface="Cambria Math" panose="02040503050406030204" pitchFamily="18" charset="0"/>
                    <a:ea typeface="Cambria Math" panose="02040503050406030204" pitchFamily="18" charset="0"/>
                  </a:rPr>
                  <a:t>⇒</a:t>
                </a:r>
                <a:r>
                  <a:rPr lang="en-US" altLang="en-US" sz="2400" dirty="0"/>
                  <a:t> poly time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endParaRPr lang="en-US" altLang="en-US" sz="2400" b="1" dirty="0">
                  <a:solidFill>
                    <a:srgbClr val="0066CC"/>
                  </a:solidFill>
                </a:endParaRPr>
              </a:p>
              <a:p>
                <a:pPr marL="0" indent="0">
                  <a:buNone/>
                </a:pPr>
                <a:r>
                  <a:rPr lang="en-US" altLang="en-US" sz="2400" b="1" dirty="0">
                    <a:solidFill>
                      <a:srgbClr val="006600"/>
                    </a:solidFill>
                  </a:rPr>
                  <a:t>Proof:</a:t>
                </a:r>
                <a:r>
                  <a:rPr lang="en-US" altLang="en-US" sz="2400" dirty="0"/>
                  <a:t>  Not only is the number of calls polynomial but the size of the inputs on which 	the calls are made is polynomial!</a:t>
                </a:r>
              </a:p>
              <a:p>
                <a:pPr marL="0" indent="0">
                  <a:buNone/>
                </a:pPr>
                <a:r>
                  <a:rPr lang="en-US" altLang="en-US" sz="2400" b="1" dirty="0">
                    <a:solidFill>
                      <a:srgbClr val="695082"/>
                    </a:solidFill>
                  </a:rPr>
                  <a:t>Corollary:</a:t>
                </a:r>
                <a:r>
                  <a:rPr lang="en-US" altLang="en-US" sz="2400" dirty="0"/>
                  <a:t>  If you can prove there is </a:t>
                </a:r>
                <a:r>
                  <a:rPr lang="en-US" altLang="en-US" sz="2400" dirty="0">
                    <a:solidFill>
                      <a:srgbClr val="C00000"/>
                    </a:solidFill>
                  </a:rPr>
                  <a:t>no</a:t>
                </a:r>
                <a:r>
                  <a:rPr lang="en-US" altLang="en-US" sz="2400" dirty="0"/>
                  <a:t> fast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then that proves there is 		</a:t>
                </a:r>
                <a:r>
                  <a:rPr lang="en-US" altLang="en-US" sz="2400" dirty="0">
                    <a:solidFill>
                      <a:srgbClr val="C00000"/>
                    </a:solidFill>
                  </a:rPr>
                  <a:t>no</a:t>
                </a:r>
                <a:r>
                  <a:rPr lang="en-US" altLang="en-US" sz="2400" dirty="0"/>
                  <a:t> fast algorithm for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marL="0" indent="0">
                  <a:buNone/>
                </a:pPr>
                <a:endParaRPr lang="en-US" altLang="en-US" sz="800" b="1" dirty="0">
                  <a:solidFill>
                    <a:srgbClr val="006600"/>
                  </a:solidFill>
                </a:endParaRPr>
              </a:p>
              <a:p>
                <a:pPr marL="0" indent="0">
                  <a:buNone/>
                </a:pPr>
                <a:r>
                  <a:rPr lang="en-US" altLang="en-US" sz="2400" b="1" dirty="0">
                    <a:solidFill>
                      <a:srgbClr val="006600"/>
                    </a:solidFill>
                  </a:rPr>
                  <a:t>Intuition</a:t>
                </a:r>
                <a:r>
                  <a:rPr lang="en-US" altLang="en-US" sz="2400" dirty="0"/>
                  <a:t> for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is at least as hard</a:t>
                </a:r>
                <a:r>
                  <a:rPr lang="en-US" altLang="en-US" sz="2400" baseline="30000" dirty="0"/>
                  <a:t>*</a:t>
                </a:r>
                <a:r>
                  <a:rPr lang="en-US" altLang="en-US" sz="2400" dirty="0"/>
                  <a:t> as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a:t>
                </a:r>
                <a:r>
                  <a:rPr lang="en-US" altLang="en-US" sz="2400" baseline="30000" dirty="0"/>
                  <a:t>*</a:t>
                </a:r>
                <a:r>
                  <a:rPr lang="en-US" altLang="en-US" sz="2400" dirty="0"/>
                  <a:t>up to polynomial-time slop.</a:t>
                </a:r>
              </a:p>
              <a:p>
                <a:pPr eaLnBrk="1" hangingPunct="1"/>
                <a:endParaRPr lang="en-US" altLang="en-US" sz="2400" b="1" dirty="0">
                  <a:solidFill>
                    <a:srgbClr val="0033CC"/>
                  </a:solidFill>
                </a:endParaRPr>
              </a:p>
            </p:txBody>
          </p:sp>
        </mc:Choice>
        <mc:Fallback>
          <p:sp>
            <p:nvSpPr>
              <p:cNvPr id="7172" name="Rectangle 3"/>
              <p:cNvSpPr>
                <a:spLocks noGrp="1" noRot="1" noChangeAspect="1" noMove="1" noResize="1" noEditPoints="1" noAdjustHandles="1" noChangeArrowheads="1" noChangeShapeType="1" noTextEdit="1"/>
              </p:cNvSpPr>
              <p:nvPr>
                <p:ph type="body" idx="1"/>
              </p:nvPr>
            </p:nvSpPr>
            <p:spPr>
              <a:xfrm>
                <a:off x="628649" y="1291176"/>
                <a:ext cx="10891157" cy="5200045"/>
              </a:xfrm>
              <a:blipFill>
                <a:blip r:embed="rId3"/>
                <a:stretch>
                  <a:fillRect l="-839" t="-1641"/>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51D74D32-002F-4E14-8A6D-B3F832F5EFC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a:t>
            </a:fld>
            <a:endParaRPr lang="en-US" dirty="0"/>
          </a:p>
        </p:txBody>
      </p:sp>
    </p:spTree>
    <p:extLst>
      <p:ext uri="{BB962C8B-B14F-4D97-AF65-F5344CB8AC3E}">
        <p14:creationId xmlns:p14="http://schemas.microsoft.com/office/powerpoint/2010/main" val="35384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D5E3-7294-3806-A803-286B797F13F4}"/>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E5D7CB22-F193-85C4-3EDF-ADD28757A754}"/>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80D9E4-CC51-438B-4BE2-4F5D244D36FA}"/>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Independent Set</a:t>
            </a:r>
            <a:r>
              <a:rPr lang="en-US" dirty="0"/>
              <a:t> to </a:t>
            </a:r>
            <a:r>
              <a:rPr lang="en-US" sz="4400" b="1" dirty="0">
                <a:solidFill>
                  <a:srgbClr val="695082"/>
                </a:solidFill>
              </a:rPr>
              <a:t>Clique</a:t>
            </a:r>
            <a:endParaRPr lang="en-US" dirty="0"/>
          </a:p>
        </p:txBody>
      </p:sp>
      <p:sp>
        <p:nvSpPr>
          <p:cNvPr id="4" name="Slide Number Placeholder 3">
            <a:extLst>
              <a:ext uri="{FF2B5EF4-FFF2-40B4-BE49-F238E27FC236}">
                <a16:creationId xmlns:a16="http://schemas.microsoft.com/office/drawing/2014/main" id="{3A006D47-2F21-D67E-145C-CC6E567C260A}"/>
              </a:ext>
            </a:extLst>
          </p:cNvPr>
          <p:cNvSpPr>
            <a:spLocks noGrp="1"/>
          </p:cNvSpPr>
          <p:nvPr>
            <p:ph type="sldNum" sz="quarter" idx="12"/>
          </p:nvPr>
        </p:nvSpPr>
        <p:spPr/>
        <p:txBody>
          <a:bodyPr/>
          <a:lstStyle/>
          <a:p>
            <a:fld id="{86BADE50-950A-4D58-BFB2-FA2C6A8B385D}" type="slidenum">
              <a:rPr lang="en-US" smtClean="0"/>
              <a:t>20</a:t>
            </a:fld>
            <a:endParaRPr lang="en-US"/>
          </a:p>
        </p:txBody>
      </p:sp>
      <p:sp>
        <p:nvSpPr>
          <p:cNvPr id="12" name="TextBox 11">
            <a:extLst>
              <a:ext uri="{FF2B5EF4-FFF2-40B4-BE49-F238E27FC236}">
                <a16:creationId xmlns:a16="http://schemas.microsoft.com/office/drawing/2014/main" id="{779004A9-3DD6-2FA8-FA25-407EC0D8FEA2}"/>
              </a:ext>
            </a:extLst>
          </p:cNvPr>
          <p:cNvSpPr txBox="1"/>
          <p:nvPr/>
        </p:nvSpPr>
        <p:spPr>
          <a:xfrm>
            <a:off x="1615701" y="140386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16" name="TextBox 15">
            <a:extLst>
              <a:ext uri="{FF2B5EF4-FFF2-40B4-BE49-F238E27FC236}">
                <a16:creationId xmlns:a16="http://schemas.microsoft.com/office/drawing/2014/main" id="{DA234BF0-7394-C75A-E26B-88B7532805E2}"/>
              </a:ext>
            </a:extLst>
          </p:cNvPr>
          <p:cNvSpPr txBox="1"/>
          <p:nvPr/>
        </p:nvSpPr>
        <p:spPr>
          <a:xfrm>
            <a:off x="9056658" y="1338606"/>
            <a:ext cx="780983" cy="369332"/>
          </a:xfrm>
          <a:prstGeom prst="rect">
            <a:avLst/>
          </a:prstGeom>
          <a:noFill/>
        </p:spPr>
        <p:txBody>
          <a:bodyPr wrap="none" rtlCol="0">
            <a:spAutoFit/>
          </a:bodyPr>
          <a:lstStyle/>
          <a:p>
            <a:r>
              <a:rPr lang="en-US" b="1" dirty="0">
                <a:solidFill>
                  <a:srgbClr val="695082"/>
                </a:solidFill>
              </a:rPr>
              <a:t>Clique</a:t>
            </a:r>
            <a:endParaRPr lang="en-US" dirty="0"/>
          </a:p>
        </p:txBody>
      </p:sp>
      <p:sp>
        <p:nvSpPr>
          <p:cNvPr id="21" name="TextBox 20">
            <a:extLst>
              <a:ext uri="{FF2B5EF4-FFF2-40B4-BE49-F238E27FC236}">
                <a16:creationId xmlns:a16="http://schemas.microsoft.com/office/drawing/2014/main" id="{4974807F-1145-703A-8575-E8FDA908A1C3}"/>
              </a:ext>
            </a:extLst>
          </p:cNvPr>
          <p:cNvSpPr txBox="1"/>
          <p:nvPr/>
        </p:nvSpPr>
        <p:spPr>
          <a:xfrm>
            <a:off x="8454979" y="4873374"/>
            <a:ext cx="1930272" cy="646331"/>
          </a:xfrm>
          <a:prstGeom prst="rect">
            <a:avLst/>
          </a:prstGeom>
          <a:noFill/>
        </p:spPr>
        <p:txBody>
          <a:bodyPr wrap="none" rtlCol="0">
            <a:spAutoFit/>
          </a:bodyPr>
          <a:lstStyle/>
          <a:p>
            <a:r>
              <a:rPr lang="en-US" dirty="0"/>
              <a:t>Solution for </a:t>
            </a:r>
            <a:r>
              <a:rPr lang="en-US" b="1" dirty="0">
                <a:solidFill>
                  <a:srgbClr val="695082"/>
                </a:solidFill>
              </a:rPr>
              <a:t>Clique</a:t>
            </a:r>
            <a:endParaRPr lang="en-US" dirty="0"/>
          </a:p>
          <a:p>
            <a:endParaRPr lang="en-US" b="1" dirty="0"/>
          </a:p>
        </p:txBody>
      </p:sp>
      <p:sp>
        <p:nvSpPr>
          <p:cNvPr id="28" name="TextBox 27">
            <a:extLst>
              <a:ext uri="{FF2B5EF4-FFF2-40B4-BE49-F238E27FC236}">
                <a16:creationId xmlns:a16="http://schemas.microsoft.com/office/drawing/2014/main" id="{E7512AE1-AB91-92C1-4875-E9C1C502148A}"/>
              </a:ext>
            </a:extLst>
          </p:cNvPr>
          <p:cNvSpPr txBox="1"/>
          <p:nvPr/>
        </p:nvSpPr>
        <p:spPr>
          <a:xfrm>
            <a:off x="2378525" y="4609061"/>
            <a:ext cx="1909570" cy="923330"/>
          </a:xfrm>
          <a:prstGeom prst="rect">
            <a:avLst/>
          </a:prstGeom>
          <a:noFill/>
        </p:spPr>
        <p:txBody>
          <a:bodyPr wrap="squar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30" name="AutoShape 5">
            <a:extLst>
              <a:ext uri="{FF2B5EF4-FFF2-40B4-BE49-F238E27FC236}">
                <a16:creationId xmlns:a16="http://schemas.microsoft.com/office/drawing/2014/main" id="{0F3E7297-BE1F-EAC7-4DA8-7FF0AFC5AFCD}"/>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7C4C9B00-C161-1165-4349-BDC04800D3D3}"/>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D9BEC691-D2D9-B07F-B74B-1CCC1E65165F}"/>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F57FFD3C-A861-F2C6-C0EC-26F241912E03}"/>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A6C5DE74-2884-76FE-F8A8-7BB892387B1A}"/>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A60630F-C627-0F3C-475F-B1FE93088E59}"/>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EEAC326-0CF3-90B3-7798-7AABDF872182}"/>
                  </a:ext>
                </a:extLst>
              </p:cNvPr>
              <p:cNvSpPr txBox="1"/>
              <p:nvPr/>
            </p:nvSpPr>
            <p:spPr>
              <a:xfrm>
                <a:off x="4474144" y="2476596"/>
                <a:ext cx="3040322" cy="1477328"/>
              </a:xfrm>
              <a:prstGeom prst="rect">
                <a:avLst/>
              </a:prstGeom>
              <a:noFill/>
            </p:spPr>
            <p:txBody>
              <a:bodyPr wrap="square" rtlCol="0">
                <a:spAutoFit/>
              </a:bodyPr>
              <a:lstStyle/>
              <a:p>
                <a:r>
                  <a:rPr lang="en-US" dirty="0"/>
                  <a:t>Transform given graph </a:t>
                </a:r>
                <a14:m>
                  <m:oMath xmlns:m="http://schemas.openxmlformats.org/officeDocument/2006/math">
                    <m:r>
                      <a:rPr lang="en-US" b="1" i="1">
                        <a:solidFill>
                          <a:srgbClr val="0066CC"/>
                        </a:solidFill>
                        <a:latin typeface="Cambria Math" panose="02040503050406030204" pitchFamily="18" charset="0"/>
                      </a:rPr>
                      <m:t>𝑮</m:t>
                    </m:r>
                  </m:oMath>
                </a14:m>
                <a:r>
                  <a:rPr lang="en-US" dirty="0"/>
                  <a:t> and number </a:t>
                </a:r>
                <a14:m>
                  <m:oMath xmlns:m="http://schemas.openxmlformats.org/officeDocument/2006/math">
                    <m:r>
                      <a:rPr lang="en-US" b="1" i="1" smtClean="0">
                        <a:solidFill>
                          <a:schemeClr val="accent5">
                            <a:lumMod val="75000"/>
                          </a:schemeClr>
                        </a:solidFill>
                        <a:latin typeface="Cambria Math" panose="02040503050406030204" pitchFamily="18" charset="0"/>
                      </a:rPr>
                      <m:t>𝒌</m:t>
                    </m:r>
                  </m:oMath>
                </a14:m>
                <a:r>
                  <a:rPr lang="en-US" dirty="0"/>
                  <a:t> into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and </a:t>
                </a:r>
                <a14:m>
                  <m:oMath xmlns:m="http://schemas.openxmlformats.org/officeDocument/2006/math">
                    <m:r>
                      <a:rPr lang="en-US" b="1" i="1" smtClean="0">
                        <a:solidFill>
                          <a:schemeClr val="accent5">
                            <a:lumMod val="75000"/>
                          </a:schemeClr>
                        </a:solidFill>
                        <a:latin typeface="Cambria Math" panose="02040503050406030204" pitchFamily="18" charset="0"/>
                      </a:rPr>
                      <m:t>𝒌</m:t>
                    </m:r>
                    <m:r>
                      <a:rPr lang="en-US" b="1" i="1" smtClean="0">
                        <a:solidFill>
                          <a:schemeClr val="accent5">
                            <a:lumMod val="75000"/>
                          </a:schemeClr>
                        </a:solidFill>
                        <a:latin typeface="Cambria Math" panose="02040503050406030204" pitchFamily="18" charset="0"/>
                      </a:rPr>
                      <m:t>′</m:t>
                    </m:r>
                  </m:oMath>
                </a14:m>
                <a:r>
                  <a:rPr lang="en-US" dirty="0"/>
                  <a:t> such that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has an Independent Set of size </a:t>
                </a:r>
                <a14:m>
                  <m:oMath xmlns:m="http://schemas.openxmlformats.org/officeDocument/2006/math">
                    <m:r>
                      <a:rPr lang="en-US" b="1" i="1" smtClean="0">
                        <a:solidFill>
                          <a:schemeClr val="accent5">
                            <a:lumMod val="75000"/>
                          </a:schemeClr>
                        </a:solidFill>
                        <a:latin typeface="Cambria Math" panose="02040503050406030204" pitchFamily="18" charset="0"/>
                      </a:rPr>
                      <m:t>𝒌</m:t>
                    </m:r>
                  </m:oMath>
                </a14:m>
                <a:r>
                  <a:rPr lang="en-US" dirty="0"/>
                  <a:t> </a:t>
                </a:r>
                <a:r>
                  <a:rPr lang="en-US" dirty="0" err="1"/>
                  <a:t>iff</a:t>
                </a:r>
                <a:r>
                  <a:rPr lang="en-US" dirty="0"/>
                  <a: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has a Clique of size </a:t>
                </a:r>
                <a14:m>
                  <m:oMath xmlns:m="http://schemas.openxmlformats.org/officeDocument/2006/math">
                    <m:r>
                      <a:rPr lang="en-US" b="1" i="1" smtClean="0">
                        <a:solidFill>
                          <a:schemeClr val="accent5">
                            <a:lumMod val="75000"/>
                          </a:schemeClr>
                        </a:solidFill>
                        <a:latin typeface="Cambria Math" panose="02040503050406030204" pitchFamily="18" charset="0"/>
                      </a:rPr>
                      <m:t>𝒌</m:t>
                    </m:r>
                    <m:r>
                      <a:rPr lang="en-US" b="1" i="1" smtClean="0">
                        <a:solidFill>
                          <a:schemeClr val="accent5">
                            <a:lumMod val="75000"/>
                          </a:schemeClr>
                        </a:solidFill>
                        <a:latin typeface="Cambria Math" panose="02040503050406030204" pitchFamily="18" charset="0"/>
                      </a:rPr>
                      <m:t>′</m:t>
                    </m:r>
                  </m:oMath>
                </a14:m>
                <a:endParaRPr lang="en-US" b="1" dirty="0"/>
              </a:p>
            </p:txBody>
          </p:sp>
        </mc:Choice>
        <mc:Fallback>
          <p:sp>
            <p:nvSpPr>
              <p:cNvPr id="3" name="TextBox 2">
                <a:extLst>
                  <a:ext uri="{FF2B5EF4-FFF2-40B4-BE49-F238E27FC236}">
                    <a16:creationId xmlns:a16="http://schemas.microsoft.com/office/drawing/2014/main" id="{2EEAC326-0CF3-90B3-7798-7AABDF872182}"/>
                  </a:ext>
                </a:extLst>
              </p:cNvPr>
              <p:cNvSpPr txBox="1">
                <a:spLocks noRot="1" noChangeAspect="1" noMove="1" noResize="1" noEditPoints="1" noAdjustHandles="1" noChangeArrowheads="1" noChangeShapeType="1" noTextEdit="1"/>
              </p:cNvSpPr>
              <p:nvPr/>
            </p:nvSpPr>
            <p:spPr>
              <a:xfrm>
                <a:off x="4474144" y="2476596"/>
                <a:ext cx="3040322" cy="1477328"/>
              </a:xfrm>
              <a:prstGeom prst="rect">
                <a:avLst/>
              </a:prstGeom>
              <a:blipFill>
                <a:blip r:embed="rId9"/>
                <a:stretch>
                  <a:fillRect l="-1804" t="-2058" r="-2605" b="-535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6C44D5F-99FD-82D7-680C-94C7E0CD3128}"/>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Clique</a:t>
            </a:r>
            <a:endParaRPr lang="en-US" dirty="0"/>
          </a:p>
          <a:p>
            <a:endParaRPr lang="en-US" dirty="0"/>
          </a:p>
        </p:txBody>
      </p:sp>
      <p:sp>
        <p:nvSpPr>
          <p:cNvPr id="6" name="TextBox 5">
            <a:extLst>
              <a:ext uri="{FF2B5EF4-FFF2-40B4-BE49-F238E27FC236}">
                <a16:creationId xmlns:a16="http://schemas.microsoft.com/office/drawing/2014/main" id="{27C0D998-88E1-9E1A-3DA1-6C95680A6A4A}"/>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03388602-E9F4-759F-9F41-392D4193C130}"/>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12C85195-154C-4395-F625-1714CEC1B1CD}"/>
              </a:ext>
            </a:extLst>
          </p:cNvPr>
          <p:cNvGrpSpPr/>
          <p:nvPr/>
        </p:nvGrpSpPr>
        <p:grpSpPr>
          <a:xfrm>
            <a:off x="143941" y="1858839"/>
            <a:ext cx="1746443" cy="913964"/>
            <a:chOff x="143941" y="1858839"/>
            <a:chExt cx="1746443" cy="913964"/>
          </a:xfrm>
        </p:grpSpPr>
        <p:grpSp>
          <p:nvGrpSpPr>
            <p:cNvPr id="22" name="Group 21">
              <a:extLst>
                <a:ext uri="{FF2B5EF4-FFF2-40B4-BE49-F238E27FC236}">
                  <a16:creationId xmlns:a16="http://schemas.microsoft.com/office/drawing/2014/main" id="{28C2B893-B723-747A-5A26-39190FFDDA51}"/>
                </a:ext>
              </a:extLst>
            </p:cNvPr>
            <p:cNvGrpSpPr/>
            <p:nvPr/>
          </p:nvGrpSpPr>
          <p:grpSpPr>
            <a:xfrm>
              <a:off x="143941" y="1937799"/>
              <a:ext cx="1746443" cy="835004"/>
              <a:chOff x="382069" y="2423160"/>
              <a:chExt cx="3404253" cy="1627632"/>
            </a:xfrm>
          </p:grpSpPr>
          <p:sp>
            <p:nvSpPr>
              <p:cNvPr id="23" name="Rectangle 22">
                <a:extLst>
                  <a:ext uri="{FF2B5EF4-FFF2-40B4-BE49-F238E27FC236}">
                    <a16:creationId xmlns:a16="http://schemas.microsoft.com/office/drawing/2014/main" id="{0C7C57A0-699D-B747-4398-4D2D976AB24A}"/>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CBF4371D-5C5F-4405-7824-36B105DA01DC}"/>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D28E73B8-14D0-62C2-EFCD-E8CF7EF301C8}"/>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F79264E1-8859-AAA1-0B28-0C77C61FDC8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59EA6BA7-5758-631A-3941-E1C391C13E3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14432395-0041-EB79-A5B4-1F92181EC0F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36AA52B5-45E5-EDE0-BB0B-A96CF3C9E210}"/>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824B8866-78BC-09FA-7F01-ADD024751850}"/>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B340DFBF-0194-E9EB-C55B-08BF263D7DAA}"/>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297F0FAC-4D5A-5A89-E586-CAA8987687BB}"/>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812B7FC6-F953-A6A8-6CCB-FA150736F939}"/>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319B7D9E-FEBE-1518-876A-35589AFD8317}"/>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AD422E1E-4BBD-BD31-30B7-F4C2AB6372D5}"/>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25D3E7CC-3E9A-C514-9704-7DB35BC1182D}"/>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9A4849EB-EEC5-8319-40D8-E0CD6E6AA88F}"/>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9A4849EB-EEC5-8319-40D8-E0CD6E6AA88F}"/>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B21A39C3-C508-AEFC-28B7-4AD74806D125}"/>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B21A39C3-C508-AEFC-28B7-4AD74806D125}"/>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7BD63924-A91C-5076-22CE-088E1109FDC1}"/>
              </a:ext>
            </a:extLst>
          </p:cNvPr>
          <p:cNvGrpSpPr/>
          <p:nvPr/>
        </p:nvGrpSpPr>
        <p:grpSpPr>
          <a:xfrm>
            <a:off x="1914013" y="1847690"/>
            <a:ext cx="1754277" cy="925113"/>
            <a:chOff x="1914013" y="1847690"/>
            <a:chExt cx="1754277" cy="925113"/>
          </a:xfrm>
        </p:grpSpPr>
        <p:grpSp>
          <p:nvGrpSpPr>
            <p:cNvPr id="58" name="Group 57">
              <a:extLst>
                <a:ext uri="{FF2B5EF4-FFF2-40B4-BE49-F238E27FC236}">
                  <a16:creationId xmlns:a16="http://schemas.microsoft.com/office/drawing/2014/main" id="{893E090F-0019-A192-9D5B-DF3E1BF96C22}"/>
                </a:ext>
              </a:extLst>
            </p:cNvPr>
            <p:cNvGrpSpPr/>
            <p:nvPr/>
          </p:nvGrpSpPr>
          <p:grpSpPr>
            <a:xfrm>
              <a:off x="1923620" y="1939364"/>
              <a:ext cx="1744670" cy="833439"/>
              <a:chOff x="382069" y="2423160"/>
              <a:chExt cx="3407184" cy="1627632"/>
            </a:xfrm>
          </p:grpSpPr>
          <p:sp>
            <p:nvSpPr>
              <p:cNvPr id="59" name="Rectangle 58">
                <a:extLst>
                  <a:ext uri="{FF2B5EF4-FFF2-40B4-BE49-F238E27FC236}">
                    <a16:creationId xmlns:a16="http://schemas.microsoft.com/office/drawing/2014/main" id="{D0BED541-244C-88F0-D1A7-DE95981E2C6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4E9A0123-F17C-82BF-51F7-B789E75F78F7}"/>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7F091197-9F81-5D8E-1590-74FABD59D531}"/>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A8F4D6A5-AD4F-E247-8CA1-52768E45EDC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7601A207-4118-5545-90C6-F4B64ACEA23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CB224030-1DAD-4B7C-40EE-1840B5E18C9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208BF68A-61D6-51E1-0357-D1D95727328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A0717077-5995-E263-E94D-D9949594D78A}"/>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E3F84E39-9771-CBB4-DE52-7CB9699C270E}"/>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7D9526E0-9EE7-9F6D-7EEF-BCA6097050D3}"/>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9D52F40C-12EA-C751-78D4-04A223697AAE}"/>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6520325B-E922-623C-94EB-C85A67A490CB}"/>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9D18439F-2AA4-00BF-D2F6-36AC024CD935}"/>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1D17D0B9-2063-6556-1CE6-E7B24C6EB753}"/>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1BA321BA-2FA0-16DB-FD8A-75C08D8F8230}"/>
                      </a:ext>
                    </a:extLst>
                  </p:cNvPr>
                  <p:cNvSpPr txBox="1"/>
                  <p:nvPr/>
                </p:nvSpPr>
                <p:spPr>
                  <a:xfrm>
                    <a:off x="2225872" y="3292621"/>
                    <a:ext cx="1563381"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1BA321BA-2FA0-16DB-FD8A-75C08D8F8230}"/>
                      </a:ext>
                    </a:extLst>
                  </p:cNvPr>
                  <p:cNvSpPr txBox="1">
                    <a:spLocks noRot="1" noChangeAspect="1" noMove="1" noResize="1" noEditPoints="1" noAdjustHandles="1" noChangeArrowheads="1" noChangeShapeType="1" noTextEdit="1"/>
                  </p:cNvSpPr>
                  <p:nvPr/>
                </p:nvSpPr>
                <p:spPr>
                  <a:xfrm>
                    <a:off x="2225872" y="3292621"/>
                    <a:ext cx="1563381"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C41EC1F4-1A2D-A26C-F9EC-84A4239DDFAE}"/>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C41EC1F4-1A2D-A26C-F9EC-84A4239DDFAE}"/>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4" name="TextBox 303">
                <a:extLst>
                  <a:ext uri="{FF2B5EF4-FFF2-40B4-BE49-F238E27FC236}">
                    <a16:creationId xmlns:a16="http://schemas.microsoft.com/office/drawing/2014/main" id="{FD4E7DC7-523B-FB5D-B7DB-1457486E4401}"/>
                  </a:ext>
                </a:extLst>
              </p:cNvPr>
              <p:cNvSpPr txBox="1"/>
              <p:nvPr/>
            </p:nvSpPr>
            <p:spPr>
              <a:xfrm>
                <a:off x="8726210" y="2047137"/>
                <a:ext cx="2277365" cy="646331"/>
              </a:xfrm>
              <a:prstGeom prst="rect">
                <a:avLst/>
              </a:prstGeom>
              <a:noFill/>
            </p:spPr>
            <p:txBody>
              <a:bodyPr wrap="square">
                <a:spAutoFit/>
              </a:bodyPr>
              <a:lstStyle/>
              <a:p>
                <a:pPr/>
                <a14:m>
                  <m:oMath xmlns:m="http://schemas.openxmlformats.org/officeDocument/2006/math">
                    <m:r>
                      <a:rPr lang="en-US" sz="3600" b="1" i="1" smtClean="0">
                        <a:solidFill>
                          <a:srgbClr val="0066CC"/>
                        </a:solidFill>
                        <a:latin typeface="Cambria Math" panose="02040503050406030204" pitchFamily="18" charset="0"/>
                      </a:rPr>
                      <m:t>𝑮</m:t>
                    </m:r>
                    <m:r>
                      <a:rPr lang="en-US" sz="3600" b="1" i="1" smtClean="0">
                        <a:solidFill>
                          <a:srgbClr val="0066CC"/>
                        </a:solidFill>
                        <a:latin typeface="Cambria Math" panose="02040503050406030204" pitchFamily="18" charset="0"/>
                      </a:rPr>
                      <m:t>′</m:t>
                    </m:r>
                  </m:oMath>
                </a14:m>
                <a:r>
                  <a:rPr lang="en-US" sz="3600" dirty="0"/>
                  <a:t>, </a:t>
                </a:r>
                <a14:m>
                  <m:oMath xmlns:m="http://schemas.openxmlformats.org/officeDocument/2006/math">
                    <m:r>
                      <a:rPr lang="en-US" sz="3600" b="1" i="1" dirty="0" smtClean="0">
                        <a:solidFill>
                          <a:schemeClr val="accent5">
                            <a:lumMod val="75000"/>
                          </a:schemeClr>
                        </a:solidFill>
                        <a:latin typeface="Cambria Math" panose="02040503050406030204" pitchFamily="18" charset="0"/>
                      </a:rPr>
                      <m:t>𝒌</m:t>
                    </m:r>
                    <m:r>
                      <a:rPr lang="en-US" sz="3600" b="1" i="1" dirty="0" smtClean="0">
                        <a:solidFill>
                          <a:schemeClr val="accent5">
                            <a:lumMod val="75000"/>
                          </a:schemeClr>
                        </a:solidFill>
                        <a:latin typeface="Cambria Math" panose="02040503050406030204" pitchFamily="18" charset="0"/>
                      </a:rPr>
                      <m:t>′</m:t>
                    </m:r>
                  </m:oMath>
                </a14:m>
                <a:endParaRPr lang="en-US" sz="3600" b="1" dirty="0"/>
              </a:p>
            </p:txBody>
          </p:sp>
        </mc:Choice>
        <mc:Fallback>
          <p:sp>
            <p:nvSpPr>
              <p:cNvPr id="304" name="TextBox 303">
                <a:extLst>
                  <a:ext uri="{FF2B5EF4-FFF2-40B4-BE49-F238E27FC236}">
                    <a16:creationId xmlns:a16="http://schemas.microsoft.com/office/drawing/2014/main" id="{FD4E7DC7-523B-FB5D-B7DB-1457486E4401}"/>
                  </a:ext>
                </a:extLst>
              </p:cNvPr>
              <p:cNvSpPr txBox="1">
                <a:spLocks noRot="1" noChangeAspect="1" noMove="1" noResize="1" noEditPoints="1" noAdjustHandles="1" noChangeArrowheads="1" noChangeShapeType="1" noTextEdit="1"/>
              </p:cNvSpPr>
              <p:nvPr/>
            </p:nvSpPr>
            <p:spPr>
              <a:xfrm>
                <a:off x="8726210" y="2047137"/>
                <a:ext cx="2277365" cy="646331"/>
              </a:xfrm>
              <a:prstGeom prst="rect">
                <a:avLst/>
              </a:prstGeom>
              <a:blipFill>
                <a:blip r:embed="rId14"/>
                <a:stretch>
                  <a:fillRect t="-15094" b="-34906"/>
                </a:stretch>
              </a:blipFill>
            </p:spPr>
            <p:txBody>
              <a:bodyPr/>
              <a:lstStyle/>
              <a:p>
                <a:r>
                  <a:rPr lang="en-US">
                    <a:noFill/>
                  </a:rPr>
                  <a:t> </a:t>
                </a:r>
              </a:p>
            </p:txBody>
          </p:sp>
        </mc:Fallback>
      </mc:AlternateContent>
    </p:spTree>
    <p:extLst>
      <p:ext uri="{BB962C8B-B14F-4D97-AF65-F5344CB8AC3E}">
        <p14:creationId xmlns:p14="http://schemas.microsoft.com/office/powerpoint/2010/main" val="27343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91" name="Rectangle 2"/>
              <p:cNvSpPr>
                <a:spLocks noGrp="1" noChangeArrowheads="1"/>
              </p:cNvSpPr>
              <p:nvPr>
                <p:ph type="title"/>
              </p:nvPr>
            </p:nvSpPr>
            <p:spPr/>
            <p:txBody>
              <a:bodyPr/>
              <a:lstStyle/>
              <a:p>
                <a:pPr eaLnBrk="1" hangingPunct="1"/>
                <a:r>
                  <a:rPr lang="en-US" altLang="en-US" b="1" dirty="0">
                    <a:solidFill>
                      <a:srgbClr val="695082"/>
                    </a:solidFill>
                  </a:rPr>
                  <a:t>Independent-Set </a:t>
                </a:r>
                <a14:m>
                  <m:oMath xmlns:m="http://schemas.openxmlformats.org/officeDocument/2006/math">
                    <m:sSub>
                      <m:sSubPr>
                        <m:ctrlPr>
                          <a:rPr lang="en-US" altLang="en-US" b="1" i="1" smtClean="0">
                            <a:solidFill>
                              <a:srgbClr val="695082"/>
                            </a:solidFill>
                            <a:latin typeface="Cambria Math" panose="02040503050406030204" pitchFamily="18" charset="0"/>
                          </a:rPr>
                        </m:ctrlPr>
                      </m:sSubPr>
                      <m:e>
                        <m:r>
                          <a:rPr lang="en-US" altLang="en-US" b="1" i="1" smtClean="0">
                            <a:solidFill>
                              <a:srgbClr val="695082"/>
                            </a:solidFill>
                            <a:latin typeface="Cambria Math" panose="02040503050406030204" pitchFamily="18" charset="0"/>
                          </a:rPr>
                          <m:t>≤</m:t>
                        </m:r>
                      </m:e>
                      <m:sub>
                        <m:r>
                          <a:rPr lang="en-US" altLang="en-US" b="1" i="1" smtClean="0">
                            <a:solidFill>
                              <a:srgbClr val="695082"/>
                            </a:solidFill>
                            <a:latin typeface="Cambria Math" panose="02040503050406030204" pitchFamily="18" charset="0"/>
                          </a:rPr>
                          <m:t>𝑷</m:t>
                        </m:r>
                      </m:sub>
                    </m:sSub>
                  </m:oMath>
                </a14:m>
                <a:r>
                  <a:rPr lang="en-US" altLang="en-US" b="1" dirty="0">
                    <a:solidFill>
                      <a:srgbClr val="695082"/>
                    </a:solidFill>
                  </a:rPr>
                  <a:t> Clique</a:t>
                </a:r>
                <a:endParaRPr lang="en-US" altLang="en-US" dirty="0">
                  <a:solidFill>
                    <a:schemeClr val="hlink"/>
                  </a:solidFill>
                </a:endParaRPr>
              </a:p>
            </p:txBody>
          </p:sp>
        </mc:Choice>
        <mc:Fallback xmlns="">
          <p:sp>
            <p:nvSpPr>
              <p:cNvPr id="12291"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92" name="Rectangle 3"/>
              <p:cNvSpPr>
                <a:spLocks noGrp="1" noChangeArrowheads="1"/>
              </p:cNvSpPr>
              <p:nvPr>
                <p:ph type="body" idx="1"/>
              </p:nvPr>
            </p:nvSpPr>
            <p:spPr>
              <a:xfrm>
                <a:off x="628649" y="1374528"/>
                <a:ext cx="9160243" cy="5200045"/>
              </a:xfrm>
            </p:spPr>
            <p:txBody>
              <a:bodyPr>
                <a:noAutofit/>
              </a:bodyPr>
              <a:lstStyle/>
              <a:p>
                <a:pPr marL="0" indent="0" eaLnBrk="1" hangingPunct="1">
                  <a:buNone/>
                </a:pPr>
                <a:r>
                  <a:rPr lang="en-US" altLang="en-US" sz="2800" dirty="0"/>
                  <a:t>Given:</a:t>
                </a:r>
              </a:p>
              <a:p>
                <a:pPr lvl="1" eaLnBrk="1" hangingPunct="1"/>
                <a14:m>
                  <m:oMath xmlns:m="http://schemas.openxmlformats.org/officeDocument/2006/math">
                    <m:r>
                      <a:rPr lang="en-US" altLang="en-US" i="1" dirty="0" smtClean="0">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𝑮</m:t>
                    </m:r>
                    <m:r>
                      <a:rPr lang="en-US" altLang="en-US" i="1" dirty="0" err="1">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𝒌</m:t>
                    </m:r>
                    <m:r>
                      <a:rPr lang="en-US" altLang="en-US" i="1" dirty="0">
                        <a:solidFill>
                          <a:srgbClr val="0066CC"/>
                        </a:solidFill>
                        <a:latin typeface="Cambria Math" panose="02040503050406030204" pitchFamily="18" charset="0"/>
                      </a:rPr>
                      <m:t>)</m:t>
                    </m:r>
                  </m:oMath>
                </a14:m>
                <a:r>
                  <a:rPr lang="en-US" altLang="en-US" dirty="0"/>
                  <a:t> as input to </a:t>
                </a:r>
                <a:r>
                  <a:rPr lang="en-US" altLang="en-US" b="1" dirty="0">
                    <a:solidFill>
                      <a:srgbClr val="695082"/>
                    </a:solidFill>
                  </a:rPr>
                  <a:t>Independent-Set </a:t>
                </a:r>
                <a:r>
                  <a:rPr lang="en-US" altLang="en-US" dirty="0"/>
                  <a:t>where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endParaRPr lang="en-US" altLang="en-US" dirty="0">
                  <a:solidFill>
                    <a:srgbClr val="0066CC"/>
                  </a:solidFill>
                </a:endParaRPr>
              </a:p>
              <a:p>
                <a:pPr lvl="1" eaLnBrk="1" hangingPunct="1"/>
                <a:endParaRPr lang="en-US" altLang="en-US" sz="500" dirty="0">
                  <a:solidFill>
                    <a:srgbClr val="0066CC"/>
                  </a:solidFill>
                </a:endParaRPr>
              </a:p>
              <a:p>
                <a:pPr marL="0" indent="0" eaLnBrk="1" hangingPunct="1">
                  <a:buNone/>
                </a:pPr>
                <a:r>
                  <a:rPr lang="en-US" altLang="en-US" sz="2800" dirty="0"/>
                  <a:t>Use function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that transforms </a:t>
                </a:r>
                <a14:m>
                  <m:oMath xmlns:m="http://schemas.openxmlformats.org/officeDocument/2006/math">
                    <m:r>
                      <a:rPr lang="en-US" altLang="en-US" sz="2800"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𝑮</m:t>
                    </m:r>
                    <m:r>
                      <a:rPr lang="en-US" altLang="en-US" sz="2800" i="1" dirty="0" err="1">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i="1" dirty="0">
                        <a:solidFill>
                          <a:srgbClr val="0066CC"/>
                        </a:solidFill>
                        <a:latin typeface="Cambria Math" panose="02040503050406030204" pitchFamily="18" charset="0"/>
                      </a:rPr>
                      <m:t>) </m:t>
                    </m:r>
                  </m:oMath>
                </a14:m>
                <a:r>
                  <a:rPr lang="en-US" altLang="en-US" sz="2800" dirty="0"/>
                  <a:t>to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b="1" i="1" dirty="0">
                        <a:solidFill>
                          <a:srgbClr val="0066CC"/>
                        </a:solidFill>
                        <a:latin typeface="Cambria Math" panose="02040503050406030204" pitchFamily="18" charset="0"/>
                      </a:rPr>
                      <m:t>)</m:t>
                    </m:r>
                  </m:oMath>
                </a14:m>
                <a:r>
                  <a:rPr lang="en-US" altLang="en-US" sz="2800" dirty="0"/>
                  <a:t> where</a:t>
                </a:r>
              </a:p>
              <a:p>
                <a:pPr lvl="1" eaLnBrk="1" hangingPunct="1"/>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0"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oMath>
                </a14:m>
                <a:r>
                  <a:rPr lang="en-US" altLang="en-US" dirty="0"/>
                  <a:t> has the same vertices as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t> </a:t>
                </a:r>
                <a:r>
                  <a:rPr lang="en-US" altLang="en-US" dirty="0">
                    <a:solidFill>
                      <a:srgbClr val="C00000"/>
                    </a:solidFill>
                  </a:rPr>
                  <a:t>but</a:t>
                </a:r>
                <a:r>
                  <a:rPr lang="en-US" altLang="en-US" dirty="0"/>
                  <a:t> </a:t>
                </a:r>
                <a14:m>
                  <m:oMath xmlns:m="http://schemas.openxmlformats.org/officeDocument/2006/math">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consists of </a:t>
                </a:r>
                <a:r>
                  <a:rPr lang="en-US" altLang="en-US" b="1" dirty="0"/>
                  <a:t>precisely</a:t>
                </a:r>
                <a:r>
                  <a:rPr lang="en-US" altLang="en-US" dirty="0"/>
                  <a:t> those edges on </a:t>
                </a:r>
                <a14:m>
                  <m:oMath xmlns:m="http://schemas.openxmlformats.org/officeDocument/2006/math">
                    <m:r>
                      <a:rPr lang="en-US" altLang="en-US" b="1" i="1" dirty="0" smtClean="0">
                        <a:solidFill>
                          <a:srgbClr val="0066CC"/>
                        </a:solidFill>
                        <a:latin typeface="Cambria Math" panose="02040503050406030204" pitchFamily="18" charset="0"/>
                      </a:rPr>
                      <m:t>𝑽</m:t>
                    </m:r>
                  </m:oMath>
                </a14:m>
                <a:r>
                  <a:rPr lang="en-US" altLang="en-US" dirty="0"/>
                  <a:t> that are </a:t>
                </a:r>
                <a:r>
                  <a:rPr lang="en-US" altLang="en-US" dirty="0">
                    <a:solidFill>
                      <a:srgbClr val="C00000"/>
                    </a:solidFill>
                  </a:rPr>
                  <a:t>not</a:t>
                </a:r>
                <a:r>
                  <a:rPr lang="en-US" altLang="en-US" dirty="0"/>
                  <a:t> edges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66CC"/>
                    </a:solidFill>
                  </a:rPr>
                  <a:t>.</a:t>
                </a:r>
              </a:p>
              <a:p>
                <a:pPr lvl="1" eaLnBrk="1" hangingPunct="1"/>
                <a:endParaRPr lang="en-US" altLang="en-US" sz="1800" dirty="0">
                  <a:solidFill>
                    <a:srgbClr val="0066CC"/>
                  </a:solidFill>
                </a:endParaRPr>
              </a:p>
              <a:p>
                <a:pPr marL="0" indent="0" eaLnBrk="1" hangingPunct="1">
                  <a:buNone/>
                </a:pPr>
                <a:r>
                  <a:rPr lang="en-US" altLang="en-US" sz="2800" dirty="0"/>
                  <a:t>From the definitions,</a:t>
                </a:r>
                <a:r>
                  <a:rPr lang="en-US" altLang="en-US" sz="2800" b="1"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independent set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endParaRPr lang="en-US" altLang="en-US" sz="2800" b="1" dirty="0">
                  <a:solidFill>
                    <a:srgbClr val="0066CC"/>
                  </a:solidFill>
                </a:endParaRPr>
              </a:p>
              <a:p>
                <a:pPr eaLnBrk="1" hangingPunct="1">
                  <a:buFont typeface="Wingdings" panose="05000000000000000000" pitchFamily="2" charset="2"/>
                  <a:buNone/>
                </a:pPr>
                <a:r>
                  <a:rPr lang="en-US" altLang="en-US" sz="2800" dirty="0">
                    <a:solidFill>
                      <a:schemeClr val="accent2"/>
                    </a:solidFill>
                    <a:sym typeface="Symbol" panose="05050102010706020507" pitchFamily="18" charset="2"/>
                  </a:rPr>
                  <a:t>				    </a:t>
                </a:r>
                <a:r>
                  <a:rPr lang="en-US" altLang="en-US" sz="2800" b="1" dirty="0">
                    <a:sym typeface="Symbol" panose="05050102010706020507" pitchFamily="18" charset="2"/>
                  </a:rPr>
                  <a:t></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 clique in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oMath>
                </a14:m>
                <a:endParaRPr lang="en-US" altLang="en-US" sz="2800" b="1" dirty="0">
                  <a:solidFill>
                    <a:srgbClr val="0066CC"/>
                  </a:solidFill>
                </a:endParaRPr>
              </a:p>
              <a:p>
                <a:pPr eaLnBrk="1" hangingPunct="1">
                  <a:buFont typeface="Wingdings" panose="05000000000000000000" pitchFamily="2" charset="2"/>
                  <a:buNone/>
                </a:pPr>
                <a:endParaRPr lang="en-US" altLang="en-US" sz="1050" b="1" dirty="0">
                  <a:solidFill>
                    <a:srgbClr val="0066CC"/>
                  </a:solidFill>
                </a:endParaRPr>
              </a:p>
            </p:txBody>
          </p:sp>
        </mc:Choice>
        <mc:Fallback>
          <p:sp>
            <p:nvSpPr>
              <p:cNvPr id="12292" name="Rectangle 3"/>
              <p:cNvSpPr>
                <a:spLocks noGrp="1" noRot="1" noChangeAspect="1" noMove="1" noResize="1" noEditPoints="1" noAdjustHandles="1" noChangeArrowheads="1" noChangeShapeType="1" noTextEdit="1"/>
              </p:cNvSpPr>
              <p:nvPr>
                <p:ph type="body" idx="1"/>
              </p:nvPr>
            </p:nvSpPr>
            <p:spPr>
              <a:xfrm>
                <a:off x="628649" y="1374528"/>
                <a:ext cx="9160243" cy="5200045"/>
              </a:xfrm>
              <a:blipFill>
                <a:blip r:embed="rId4"/>
                <a:stretch>
                  <a:fillRect l="-1331" t="-1874" r="-66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A0E8208-7DE6-4FFD-A9E8-F7ED9FC4440A}"/>
              </a:ext>
            </a:extLst>
          </p:cNvPr>
          <p:cNvSpPr txBox="1"/>
          <p:nvPr/>
        </p:nvSpPr>
        <p:spPr>
          <a:xfrm>
            <a:off x="9880286" y="2767233"/>
            <a:ext cx="1766189" cy="830997"/>
          </a:xfrm>
          <a:prstGeom prst="rect">
            <a:avLst/>
          </a:prstGeom>
          <a:noFill/>
        </p:spPr>
        <p:txBody>
          <a:bodyPr wrap="none" rtlCol="0">
            <a:spAutoFit/>
          </a:bodyPr>
          <a:lstStyle/>
          <a:p>
            <a:pPr algn="ctr"/>
            <a:r>
              <a:rPr lang="en-US" sz="2400" dirty="0">
                <a:solidFill>
                  <a:srgbClr val="006600"/>
                </a:solidFill>
              </a:rPr>
              <a:t>graph</a:t>
            </a:r>
          </a:p>
          <a:p>
            <a:pPr algn="ctr"/>
            <a:r>
              <a:rPr lang="en-US" sz="2400" dirty="0">
                <a:solidFill>
                  <a:srgbClr val="006600"/>
                </a:solidFill>
              </a:rPr>
              <a:t>complement</a:t>
            </a:r>
          </a:p>
        </p:txBody>
      </p:sp>
      <p:sp>
        <p:nvSpPr>
          <p:cNvPr id="6" name="Slide Number Placeholder 3">
            <a:extLst>
              <a:ext uri="{FF2B5EF4-FFF2-40B4-BE49-F238E27FC236}">
                <a16:creationId xmlns:a16="http://schemas.microsoft.com/office/drawing/2014/main" id="{2B36E658-0E0F-4861-B563-7229F7FEE02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21</a:t>
            </a:fld>
            <a:endParaRPr lang="en-US" dirty="0"/>
          </a:p>
        </p:txBody>
      </p:sp>
    </p:spTree>
    <p:extLst>
      <p:ext uri="{BB962C8B-B14F-4D97-AF65-F5344CB8AC3E}">
        <p14:creationId xmlns:p14="http://schemas.microsoft.com/office/powerpoint/2010/main" val="35704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3873-5ABA-8AF7-91E0-B7E0EEC98739}"/>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C64D003A-1124-243E-D4B2-551ED7171027}"/>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083B9D-3B55-F162-5478-4E6ECDB94074}"/>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Independent Set</a:t>
            </a:r>
            <a:r>
              <a:rPr lang="en-US" dirty="0"/>
              <a:t> to </a:t>
            </a:r>
            <a:r>
              <a:rPr lang="en-US" sz="4400" b="1" dirty="0">
                <a:solidFill>
                  <a:srgbClr val="695082"/>
                </a:solidFill>
              </a:rPr>
              <a:t>Clique</a:t>
            </a:r>
            <a:endParaRPr lang="en-US" dirty="0"/>
          </a:p>
        </p:txBody>
      </p:sp>
      <p:sp>
        <p:nvSpPr>
          <p:cNvPr id="4" name="Slide Number Placeholder 3">
            <a:extLst>
              <a:ext uri="{FF2B5EF4-FFF2-40B4-BE49-F238E27FC236}">
                <a16:creationId xmlns:a16="http://schemas.microsoft.com/office/drawing/2014/main" id="{6126C6A4-9448-7C20-7937-29B4DAC5AD90}"/>
              </a:ext>
            </a:extLst>
          </p:cNvPr>
          <p:cNvSpPr>
            <a:spLocks noGrp="1"/>
          </p:cNvSpPr>
          <p:nvPr>
            <p:ph type="sldNum" sz="quarter" idx="12"/>
          </p:nvPr>
        </p:nvSpPr>
        <p:spPr/>
        <p:txBody>
          <a:bodyPr/>
          <a:lstStyle/>
          <a:p>
            <a:fld id="{86BADE50-950A-4D58-BFB2-FA2C6A8B385D}" type="slidenum">
              <a:rPr lang="en-US" smtClean="0"/>
              <a:t>22</a:t>
            </a:fld>
            <a:endParaRPr lang="en-US"/>
          </a:p>
        </p:txBody>
      </p:sp>
      <p:sp>
        <p:nvSpPr>
          <p:cNvPr id="12" name="TextBox 11">
            <a:extLst>
              <a:ext uri="{FF2B5EF4-FFF2-40B4-BE49-F238E27FC236}">
                <a16:creationId xmlns:a16="http://schemas.microsoft.com/office/drawing/2014/main" id="{848FFC8D-6947-F4C8-1236-0A7644750489}"/>
              </a:ext>
            </a:extLst>
          </p:cNvPr>
          <p:cNvSpPr txBox="1"/>
          <p:nvPr/>
        </p:nvSpPr>
        <p:spPr>
          <a:xfrm>
            <a:off x="1615701" y="140386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16" name="TextBox 15">
            <a:extLst>
              <a:ext uri="{FF2B5EF4-FFF2-40B4-BE49-F238E27FC236}">
                <a16:creationId xmlns:a16="http://schemas.microsoft.com/office/drawing/2014/main" id="{DDDF0CC0-CCDB-752A-BFF3-3216F5DDD867}"/>
              </a:ext>
            </a:extLst>
          </p:cNvPr>
          <p:cNvSpPr txBox="1"/>
          <p:nvPr/>
        </p:nvSpPr>
        <p:spPr>
          <a:xfrm>
            <a:off x="9056658" y="1338606"/>
            <a:ext cx="780983" cy="369332"/>
          </a:xfrm>
          <a:prstGeom prst="rect">
            <a:avLst/>
          </a:prstGeom>
          <a:noFill/>
        </p:spPr>
        <p:txBody>
          <a:bodyPr wrap="none" rtlCol="0">
            <a:spAutoFit/>
          </a:bodyPr>
          <a:lstStyle/>
          <a:p>
            <a:r>
              <a:rPr lang="en-US" b="1" dirty="0">
                <a:solidFill>
                  <a:srgbClr val="695082"/>
                </a:solidFill>
              </a:rPr>
              <a:t>Clique</a:t>
            </a:r>
            <a:endParaRPr lang="en-US" dirty="0"/>
          </a:p>
        </p:txBody>
      </p:sp>
      <p:sp>
        <p:nvSpPr>
          <p:cNvPr id="21" name="TextBox 20">
            <a:extLst>
              <a:ext uri="{FF2B5EF4-FFF2-40B4-BE49-F238E27FC236}">
                <a16:creationId xmlns:a16="http://schemas.microsoft.com/office/drawing/2014/main" id="{299BF66D-E92B-0C7C-CDDC-FA8061D3EFF4}"/>
              </a:ext>
            </a:extLst>
          </p:cNvPr>
          <p:cNvSpPr txBox="1"/>
          <p:nvPr/>
        </p:nvSpPr>
        <p:spPr>
          <a:xfrm>
            <a:off x="8454979" y="4873374"/>
            <a:ext cx="1930272" cy="646331"/>
          </a:xfrm>
          <a:prstGeom prst="rect">
            <a:avLst/>
          </a:prstGeom>
          <a:noFill/>
        </p:spPr>
        <p:txBody>
          <a:bodyPr wrap="none" rtlCol="0">
            <a:spAutoFit/>
          </a:bodyPr>
          <a:lstStyle/>
          <a:p>
            <a:r>
              <a:rPr lang="en-US" dirty="0"/>
              <a:t>Solution for </a:t>
            </a:r>
            <a:r>
              <a:rPr lang="en-US" b="1" dirty="0">
                <a:solidFill>
                  <a:srgbClr val="695082"/>
                </a:solidFill>
              </a:rPr>
              <a:t>Clique</a:t>
            </a:r>
            <a:endParaRPr lang="en-US" dirty="0"/>
          </a:p>
          <a:p>
            <a:endParaRPr lang="en-US" b="1" dirty="0"/>
          </a:p>
        </p:txBody>
      </p:sp>
      <p:sp>
        <p:nvSpPr>
          <p:cNvPr id="28" name="TextBox 27">
            <a:extLst>
              <a:ext uri="{FF2B5EF4-FFF2-40B4-BE49-F238E27FC236}">
                <a16:creationId xmlns:a16="http://schemas.microsoft.com/office/drawing/2014/main" id="{6CFDC8CC-8788-9241-28E0-D0EF22243BA8}"/>
              </a:ext>
            </a:extLst>
          </p:cNvPr>
          <p:cNvSpPr txBox="1"/>
          <p:nvPr/>
        </p:nvSpPr>
        <p:spPr>
          <a:xfrm>
            <a:off x="2378525" y="4609061"/>
            <a:ext cx="1909570" cy="923330"/>
          </a:xfrm>
          <a:prstGeom prst="rect">
            <a:avLst/>
          </a:prstGeom>
          <a:noFill/>
        </p:spPr>
        <p:txBody>
          <a:bodyPr wrap="squar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30" name="AutoShape 5">
            <a:extLst>
              <a:ext uri="{FF2B5EF4-FFF2-40B4-BE49-F238E27FC236}">
                <a16:creationId xmlns:a16="http://schemas.microsoft.com/office/drawing/2014/main" id="{FBCE23FC-A794-B727-9084-30E6466F6597}"/>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D6CFC20C-7D5A-C3F2-CEE9-4A10DCF829D7}"/>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A08CE3D4-8D9F-BB3C-7D7D-B48AFB1D6D38}"/>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6A868BFF-154F-45C2-FF3B-F1B70CB2C148}"/>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696FF0EF-5CE8-DC62-9CCF-686813A99491}"/>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23A8FE3-5059-8A95-7E77-827C1FF60575}"/>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EBAA964-1A13-028D-88F6-AD368EF026A9}"/>
                  </a:ext>
                </a:extLst>
              </p:cNvPr>
              <p:cNvSpPr txBox="1"/>
              <p:nvPr/>
            </p:nvSpPr>
            <p:spPr>
              <a:xfrm>
                <a:off x="4474144" y="2476596"/>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4EBAA964-1A13-028D-88F6-AD368EF026A9}"/>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CEFE883-AF2A-5CA8-EF0C-8621982A31BE}"/>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Clique</a:t>
            </a:r>
            <a:endParaRPr lang="en-US" dirty="0"/>
          </a:p>
          <a:p>
            <a:endParaRPr lang="en-US" dirty="0"/>
          </a:p>
        </p:txBody>
      </p:sp>
      <p:sp>
        <p:nvSpPr>
          <p:cNvPr id="6" name="TextBox 5">
            <a:extLst>
              <a:ext uri="{FF2B5EF4-FFF2-40B4-BE49-F238E27FC236}">
                <a16:creationId xmlns:a16="http://schemas.microsoft.com/office/drawing/2014/main" id="{27A18234-A238-67BB-8265-1D0BC7AAC3DC}"/>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AB166208-D407-3EDE-2D2B-8BCFB44955AE}"/>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35795621-0D6E-6A21-CF49-1556CAABB3B1}"/>
              </a:ext>
            </a:extLst>
          </p:cNvPr>
          <p:cNvGrpSpPr/>
          <p:nvPr/>
        </p:nvGrpSpPr>
        <p:grpSpPr>
          <a:xfrm>
            <a:off x="143941" y="1858839"/>
            <a:ext cx="1746443" cy="913964"/>
            <a:chOff x="143941" y="1858839"/>
            <a:chExt cx="1746443" cy="913964"/>
          </a:xfrm>
        </p:grpSpPr>
        <p:grpSp>
          <p:nvGrpSpPr>
            <p:cNvPr id="22" name="Group 21">
              <a:extLst>
                <a:ext uri="{FF2B5EF4-FFF2-40B4-BE49-F238E27FC236}">
                  <a16:creationId xmlns:a16="http://schemas.microsoft.com/office/drawing/2014/main" id="{AF537624-A1E9-E33C-177B-100952D8CC9C}"/>
                </a:ext>
              </a:extLst>
            </p:cNvPr>
            <p:cNvGrpSpPr/>
            <p:nvPr/>
          </p:nvGrpSpPr>
          <p:grpSpPr>
            <a:xfrm>
              <a:off x="143941" y="1937799"/>
              <a:ext cx="1746443" cy="835004"/>
              <a:chOff x="382069" y="2423160"/>
              <a:chExt cx="3404253" cy="1627632"/>
            </a:xfrm>
          </p:grpSpPr>
          <p:sp>
            <p:nvSpPr>
              <p:cNvPr id="23" name="Rectangle 22">
                <a:extLst>
                  <a:ext uri="{FF2B5EF4-FFF2-40B4-BE49-F238E27FC236}">
                    <a16:creationId xmlns:a16="http://schemas.microsoft.com/office/drawing/2014/main" id="{E94393FF-DE88-1AC8-69CD-66BAD81F044C}"/>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B0D8BB32-CE34-5A0E-BB74-A045041B900B}"/>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5BBF9BE0-FDC9-2B54-9770-EBA3F2DCB58F}"/>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1E8C664E-16E3-6646-AA1F-BE2005B4EB33}"/>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ECB6B2E8-9282-C51E-AB62-CB968E48D6DE}"/>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04DF2F79-736B-C4A9-C256-A689C7F6255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9F2C829A-C897-F9F5-C86D-BE4B4AB98F8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9534FF0F-D592-4F15-137A-F1F16111D583}"/>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B74C2022-7B88-AA03-3CA1-07059E4E4CAF}"/>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42917172-D307-4A7A-7D7E-4CE726381035}"/>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D06C9D05-8D0F-7597-2DF1-684E20E8D6D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005EA30D-232E-2492-716C-45D515083FF1}"/>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6829F626-2D65-11F8-6868-C7813F293D5C}"/>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A22249C6-2F8C-C6B7-7857-95034D90982D}"/>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AB9881F0-B774-9675-288F-21C55B8CE923}"/>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AB9881F0-B774-9675-288F-21C55B8CE923}"/>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51136803-5C78-3ED1-17B6-DDD78E46C78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51136803-5C78-3ED1-17B6-DDD78E46C78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3B0D3398-1E9C-8ED7-425E-2457DEB69D0B}"/>
              </a:ext>
            </a:extLst>
          </p:cNvPr>
          <p:cNvGrpSpPr/>
          <p:nvPr/>
        </p:nvGrpSpPr>
        <p:grpSpPr>
          <a:xfrm>
            <a:off x="1914013" y="1847690"/>
            <a:ext cx="1754277" cy="925113"/>
            <a:chOff x="1914013" y="1847690"/>
            <a:chExt cx="1754277" cy="925113"/>
          </a:xfrm>
        </p:grpSpPr>
        <p:grpSp>
          <p:nvGrpSpPr>
            <p:cNvPr id="58" name="Group 57">
              <a:extLst>
                <a:ext uri="{FF2B5EF4-FFF2-40B4-BE49-F238E27FC236}">
                  <a16:creationId xmlns:a16="http://schemas.microsoft.com/office/drawing/2014/main" id="{9C4E031A-8879-81FA-B207-1C10F7895804}"/>
                </a:ext>
              </a:extLst>
            </p:cNvPr>
            <p:cNvGrpSpPr/>
            <p:nvPr/>
          </p:nvGrpSpPr>
          <p:grpSpPr>
            <a:xfrm>
              <a:off x="1923620" y="1939364"/>
              <a:ext cx="1744670" cy="833439"/>
              <a:chOff x="382069" y="2423160"/>
              <a:chExt cx="3407184" cy="1627632"/>
            </a:xfrm>
          </p:grpSpPr>
          <p:sp>
            <p:nvSpPr>
              <p:cNvPr id="59" name="Rectangle 58">
                <a:extLst>
                  <a:ext uri="{FF2B5EF4-FFF2-40B4-BE49-F238E27FC236}">
                    <a16:creationId xmlns:a16="http://schemas.microsoft.com/office/drawing/2014/main" id="{B64B3FDD-26BD-6457-1514-727929EAA72A}"/>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1B6B939D-E660-A353-44A8-6EB8E8E3BECB}"/>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D81F001C-49A7-84BA-0A1D-7852AB15BDEF}"/>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C72B8AF7-15F7-D0D8-D1AD-1A3EBF0F4E93}"/>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87E98AAB-3AFC-27AB-4C1D-89FD160CE93E}"/>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9690E699-D42F-7F2E-79C8-116FA5691EAE}"/>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5246976D-B821-F117-8CD8-E4296BF78F9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85788397-4281-B126-F279-444F944045C1}"/>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47E7732A-96BC-1B61-7A70-39D1A958858C}"/>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00D11D1E-4E13-F938-05AB-75AE9409DA9F}"/>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2583B719-3179-B182-D5B0-264B45B74C42}"/>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7404357F-FA7F-7B03-5A07-33870431C07D}"/>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447F748C-72EC-B10D-9EAE-B6B5AD855979}"/>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1A66B1A3-1AA0-ADC2-2F52-55CB98E3EC3D}"/>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F21F6231-A0D7-18F5-90A7-82C314FF1ED1}"/>
                      </a:ext>
                    </a:extLst>
                  </p:cNvPr>
                  <p:cNvSpPr txBox="1"/>
                  <p:nvPr/>
                </p:nvSpPr>
                <p:spPr>
                  <a:xfrm>
                    <a:off x="2225872" y="3292621"/>
                    <a:ext cx="1563381"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F21F6231-A0D7-18F5-90A7-82C314FF1ED1}"/>
                      </a:ext>
                    </a:extLst>
                  </p:cNvPr>
                  <p:cNvSpPr txBox="1">
                    <a:spLocks noRot="1" noChangeAspect="1" noMove="1" noResize="1" noEditPoints="1" noAdjustHandles="1" noChangeArrowheads="1" noChangeShapeType="1" noTextEdit="1"/>
                  </p:cNvSpPr>
                  <p:nvPr/>
                </p:nvSpPr>
                <p:spPr>
                  <a:xfrm>
                    <a:off x="2225872" y="3292621"/>
                    <a:ext cx="1563381"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0CB930AB-8185-1B51-3594-48880F0F4106}"/>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0CB930AB-8185-1B51-3594-48880F0F4106}"/>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19CFC1AF-EA70-2500-1C9A-13C3A5279EEC}"/>
              </a:ext>
            </a:extLst>
          </p:cNvPr>
          <p:cNvGrpSpPr/>
          <p:nvPr/>
        </p:nvGrpSpPr>
        <p:grpSpPr>
          <a:xfrm>
            <a:off x="7873104" y="1811883"/>
            <a:ext cx="1799023" cy="913964"/>
            <a:chOff x="143941" y="1858839"/>
            <a:chExt cx="1799023" cy="913964"/>
          </a:xfrm>
        </p:grpSpPr>
        <p:grpSp>
          <p:nvGrpSpPr>
            <p:cNvPr id="9" name="Group 8">
              <a:extLst>
                <a:ext uri="{FF2B5EF4-FFF2-40B4-BE49-F238E27FC236}">
                  <a16:creationId xmlns:a16="http://schemas.microsoft.com/office/drawing/2014/main" id="{ACDC4FF3-AFC0-2ED2-3437-EDB83BE4CF5E}"/>
                </a:ext>
              </a:extLst>
            </p:cNvPr>
            <p:cNvGrpSpPr/>
            <p:nvPr/>
          </p:nvGrpSpPr>
          <p:grpSpPr>
            <a:xfrm>
              <a:off x="143941" y="1937799"/>
              <a:ext cx="1799023" cy="835004"/>
              <a:chOff x="382069" y="2423160"/>
              <a:chExt cx="3506745" cy="1627632"/>
            </a:xfrm>
          </p:grpSpPr>
          <p:sp>
            <p:nvSpPr>
              <p:cNvPr id="11" name="Rectangle 10">
                <a:extLst>
                  <a:ext uri="{FF2B5EF4-FFF2-40B4-BE49-F238E27FC236}">
                    <a16:creationId xmlns:a16="http://schemas.microsoft.com/office/drawing/2014/main" id="{1DBDBC7F-B555-BBFE-003A-F3DDE8C99F96}"/>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03C0FEA6-D53E-B33D-E31C-68A2C79480C5}"/>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EE3D7ADD-78BA-3352-EA7A-F1766721B9BB}"/>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14C55CA3-4240-4078-A58F-CF4162686831}"/>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C8A3A786-F82A-9392-CB9A-35034C6745FC}"/>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82C43512-D23B-65DE-700F-0CFC25C3D95E}"/>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6A3E97CA-F3BA-A8C4-A92D-1097325860B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06D87621-A868-0879-76C2-53A71E8D99C9}"/>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9F2915EB-BF74-C759-B7A9-7345DAD0669D}"/>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34173412-74A9-1AE0-B170-A07E291CCB6F}"/>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A5E04649-5200-E831-55C9-91119CAD6806}"/>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38CB940A-429E-B07D-2CDA-7F8934F9FFF0}"/>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6A0A5AD-E7BF-6C27-A36E-781811873879}"/>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86A0A5AD-E7BF-6C27-A36E-781811873879}"/>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6705A4C-65F6-A9EA-28C3-E9B1B93CFFB4}"/>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10" name="TextBox 9">
                  <a:extLst>
                    <a:ext uri="{FF2B5EF4-FFF2-40B4-BE49-F238E27FC236}">
                      <a16:creationId xmlns:a16="http://schemas.microsoft.com/office/drawing/2014/main" id="{D6705A4C-65F6-A9EA-28C3-E9B1B93CFFB4}"/>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60784"/>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093B5B2A-B71C-C235-4AD1-BF950EDACE0A}"/>
              </a:ext>
            </a:extLst>
          </p:cNvPr>
          <p:cNvGrpSpPr/>
          <p:nvPr/>
        </p:nvGrpSpPr>
        <p:grpSpPr>
          <a:xfrm>
            <a:off x="9918825" y="1820782"/>
            <a:ext cx="1799023" cy="913964"/>
            <a:chOff x="143941" y="1858839"/>
            <a:chExt cx="1799023" cy="913964"/>
          </a:xfrm>
        </p:grpSpPr>
        <p:grpSp>
          <p:nvGrpSpPr>
            <p:cNvPr id="288" name="Group 287">
              <a:extLst>
                <a:ext uri="{FF2B5EF4-FFF2-40B4-BE49-F238E27FC236}">
                  <a16:creationId xmlns:a16="http://schemas.microsoft.com/office/drawing/2014/main" id="{1674DBE1-8603-5594-971C-5F979219E0D1}"/>
                </a:ext>
              </a:extLst>
            </p:cNvPr>
            <p:cNvGrpSpPr/>
            <p:nvPr/>
          </p:nvGrpSpPr>
          <p:grpSpPr>
            <a:xfrm>
              <a:off x="143941" y="1937799"/>
              <a:ext cx="1799023" cy="835004"/>
              <a:chOff x="382069" y="2423160"/>
              <a:chExt cx="3506745" cy="1627632"/>
            </a:xfrm>
          </p:grpSpPr>
          <p:sp>
            <p:nvSpPr>
              <p:cNvPr id="290" name="Rectangle 289">
                <a:extLst>
                  <a:ext uri="{FF2B5EF4-FFF2-40B4-BE49-F238E27FC236}">
                    <a16:creationId xmlns:a16="http://schemas.microsoft.com/office/drawing/2014/main" id="{FDBFEFC5-0A5C-7775-0CD3-E74C39DC0C4A}"/>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F0E27D82-94D9-480C-4957-54973E1B8B55}"/>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2DEE3028-1656-8223-4C97-687ECD7A7FFB}"/>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23F76211-C285-4D0C-5F35-8D11DC63AB5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2523A35A-5811-3500-16E3-9511F9E720C2}"/>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730BDFA0-89A2-4535-4CAD-45D4851894B0}"/>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497E2846-9D3A-780E-C053-3D75AB8D9B62}"/>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2B4B20B2-2DDC-5EA1-2799-CE8BFB3259EC}"/>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C9619241-DC37-AD06-3FD9-2727652AE191}"/>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D5D98448-8F6C-6EF1-CB2D-EF4EBAB9B93F}"/>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D6413D19-571A-BDA5-F02E-E6A6427E4540}"/>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21785F44-6522-8688-64FF-7720F805D39E}"/>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55863FB1-7289-0675-FDA0-0B6DCE60EB60}"/>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55863FB1-7289-0675-FDA0-0B6DCE60EB60}"/>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6F9CD362-D303-5F7A-6648-0F8ED0E450D3}"/>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89" name="TextBox 288">
                  <a:extLst>
                    <a:ext uri="{FF2B5EF4-FFF2-40B4-BE49-F238E27FC236}">
                      <a16:creationId xmlns:a16="http://schemas.microsoft.com/office/drawing/2014/main" id="{6F9CD362-D303-5F7A-6648-0F8ED0E450D3}"/>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7"/>
                  <a:stretch>
                    <a:fillRect l="-9804" r="-5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52598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291" name="Rectangle 2"/>
              <p:cNvSpPr>
                <a:spLocks noGrp="1" noChangeArrowheads="1"/>
              </p:cNvSpPr>
              <p:nvPr>
                <p:ph type="title"/>
              </p:nvPr>
            </p:nvSpPr>
            <p:spPr/>
            <p:txBody>
              <a:bodyPr/>
              <a:lstStyle/>
              <a:p>
                <a:r>
                  <a:rPr lang="en-US" altLang="en-US" b="1" dirty="0">
                    <a:solidFill>
                      <a:srgbClr val="695082"/>
                    </a:solidFill>
                  </a:rPr>
                  <a:t>Clique </a:t>
                </a:r>
                <a14:m>
                  <m:oMath xmlns:m="http://schemas.openxmlformats.org/officeDocument/2006/math">
                    <m:sSub>
                      <m:sSubPr>
                        <m:ctrlPr>
                          <a:rPr lang="en-US" altLang="en-US" b="1" i="1" smtClean="0">
                            <a:solidFill>
                              <a:srgbClr val="695082"/>
                            </a:solidFill>
                            <a:latin typeface="Cambria Math" panose="02040503050406030204" pitchFamily="18" charset="0"/>
                          </a:rPr>
                        </m:ctrlPr>
                      </m:sSubPr>
                      <m:e>
                        <m:r>
                          <a:rPr lang="en-US" altLang="en-US" b="1" i="1" smtClean="0">
                            <a:solidFill>
                              <a:srgbClr val="695082"/>
                            </a:solidFill>
                            <a:latin typeface="Cambria Math" panose="02040503050406030204" pitchFamily="18" charset="0"/>
                          </a:rPr>
                          <m:t>≤</m:t>
                        </m:r>
                      </m:e>
                      <m:sub>
                        <m:r>
                          <a:rPr lang="en-US" altLang="en-US" b="1" i="1" smtClean="0">
                            <a:solidFill>
                              <a:srgbClr val="695082"/>
                            </a:solidFill>
                            <a:latin typeface="Cambria Math" panose="02040503050406030204" pitchFamily="18" charset="0"/>
                          </a:rPr>
                          <m:t>𝑷</m:t>
                        </m:r>
                      </m:sub>
                    </m:sSub>
                  </m:oMath>
                </a14:m>
                <a:r>
                  <a:rPr lang="en-US" altLang="en-US" b="1" dirty="0">
                    <a:solidFill>
                      <a:srgbClr val="695082"/>
                    </a:solidFill>
                  </a:rPr>
                  <a:t> </a:t>
                </a:r>
                <a:r>
                  <a:rPr lang="en-US" b="1" dirty="0">
                    <a:solidFill>
                      <a:srgbClr val="695082"/>
                    </a:solidFill>
                  </a:rPr>
                  <a:t>Independent Set</a:t>
                </a:r>
                <a:endParaRPr lang="en-US" altLang="en-US" dirty="0">
                  <a:solidFill>
                    <a:schemeClr val="hlink"/>
                  </a:solidFill>
                </a:endParaRPr>
              </a:p>
            </p:txBody>
          </p:sp>
        </mc:Choice>
        <mc:Fallback>
          <p:sp>
            <p:nvSpPr>
              <p:cNvPr id="12291" name="Rectangle 2"/>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292" name="Rectangle 3"/>
              <p:cNvSpPr>
                <a:spLocks noGrp="1" noChangeArrowheads="1"/>
              </p:cNvSpPr>
              <p:nvPr>
                <p:ph type="body" idx="1"/>
              </p:nvPr>
            </p:nvSpPr>
            <p:spPr>
              <a:xfrm>
                <a:off x="628649" y="1393612"/>
                <a:ext cx="9160243" cy="5200045"/>
              </a:xfrm>
            </p:spPr>
            <p:txBody>
              <a:bodyPr>
                <a:noAutofit/>
              </a:bodyPr>
              <a:lstStyle/>
              <a:p>
                <a:pPr marL="0" indent="0" eaLnBrk="1" hangingPunct="1">
                  <a:buNone/>
                </a:pPr>
                <a:r>
                  <a:rPr lang="en-US" altLang="en-US" sz="2800" dirty="0"/>
                  <a:t>Given:</a:t>
                </a:r>
              </a:p>
              <a:p>
                <a:pPr lvl="1" eaLnBrk="1" hangingPunct="1"/>
                <a14:m>
                  <m:oMath xmlns:m="http://schemas.openxmlformats.org/officeDocument/2006/math">
                    <m:r>
                      <a:rPr lang="en-US" altLang="en-US" i="1" dirty="0" smtClean="0">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𝑮</m:t>
                    </m:r>
                    <m:r>
                      <a:rPr lang="en-US" altLang="en-US" i="1" dirty="0" err="1">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𝒌</m:t>
                    </m:r>
                    <m:r>
                      <a:rPr lang="en-US" altLang="en-US" i="1" dirty="0">
                        <a:solidFill>
                          <a:srgbClr val="0066CC"/>
                        </a:solidFill>
                        <a:latin typeface="Cambria Math" panose="02040503050406030204" pitchFamily="18" charset="0"/>
                      </a:rPr>
                      <m:t>)</m:t>
                    </m:r>
                  </m:oMath>
                </a14:m>
                <a:r>
                  <a:rPr lang="en-US" altLang="en-US" dirty="0"/>
                  <a:t> as input to </a:t>
                </a:r>
                <a:r>
                  <a:rPr lang="en-US" altLang="en-US" b="1" dirty="0">
                    <a:solidFill>
                      <a:srgbClr val="695082"/>
                    </a:solidFill>
                  </a:rPr>
                  <a:t>Clique </a:t>
                </a:r>
                <a:r>
                  <a:rPr lang="en-US" altLang="en-US" dirty="0"/>
                  <a:t>where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endParaRPr lang="en-US" altLang="en-US" dirty="0">
                  <a:solidFill>
                    <a:srgbClr val="0066CC"/>
                  </a:solidFill>
                </a:endParaRPr>
              </a:p>
              <a:p>
                <a:pPr lvl="1" eaLnBrk="1" hangingPunct="1"/>
                <a:endParaRPr lang="en-US" altLang="en-US" sz="500" dirty="0">
                  <a:solidFill>
                    <a:srgbClr val="0066CC"/>
                  </a:solidFill>
                </a:endParaRPr>
              </a:p>
              <a:p>
                <a:pPr marL="0" indent="0" eaLnBrk="1" hangingPunct="1">
                  <a:buNone/>
                </a:pPr>
                <a:r>
                  <a:rPr lang="en-US" altLang="en-US" sz="2800" dirty="0"/>
                  <a:t>Use function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that transforms </a:t>
                </a:r>
                <a14:m>
                  <m:oMath xmlns:m="http://schemas.openxmlformats.org/officeDocument/2006/math">
                    <m:r>
                      <a:rPr lang="en-US" altLang="en-US" sz="2800"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𝑮</m:t>
                    </m:r>
                    <m:r>
                      <a:rPr lang="en-US" altLang="en-US" sz="2800" i="1" dirty="0" err="1">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i="1" dirty="0">
                        <a:solidFill>
                          <a:srgbClr val="0066CC"/>
                        </a:solidFill>
                        <a:latin typeface="Cambria Math" panose="02040503050406030204" pitchFamily="18" charset="0"/>
                      </a:rPr>
                      <m:t>) </m:t>
                    </m:r>
                  </m:oMath>
                </a14:m>
                <a:r>
                  <a:rPr lang="en-US" altLang="en-US" sz="2800" dirty="0"/>
                  <a:t>to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err="1">
                        <a:solidFill>
                          <a:srgbClr val="0066CC"/>
                        </a:solidFill>
                        <a:latin typeface="Cambria Math" panose="02040503050406030204" pitchFamily="18" charset="0"/>
                      </a:rPr>
                      <m:t>𝒌</m:t>
                    </m:r>
                    <m:r>
                      <a:rPr lang="en-US" altLang="en-US" sz="2800" b="1" i="1" dirty="0">
                        <a:solidFill>
                          <a:srgbClr val="0066CC"/>
                        </a:solidFill>
                        <a:latin typeface="Cambria Math" panose="02040503050406030204" pitchFamily="18" charset="0"/>
                      </a:rPr>
                      <m:t>)</m:t>
                    </m:r>
                  </m:oMath>
                </a14:m>
                <a:r>
                  <a:rPr lang="en-US" altLang="en-US" sz="2800" dirty="0"/>
                  <a:t> where</a:t>
                </a:r>
              </a:p>
              <a:p>
                <a:pPr lvl="1" eaLnBrk="1" hangingPunct="1"/>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0" i="1" dirty="0" smtClean="0">
                        <a:solidFill>
                          <a:srgbClr val="0066CC"/>
                        </a:solidFill>
                        <a:latin typeface="Cambria Math" panose="02040503050406030204" pitchFamily="18" charset="0"/>
                      </a:rPr>
                      <m:t>′</m:t>
                    </m:r>
                    <m:r>
                      <a:rPr lang="en-US" altLang="en-US" i="1" dirty="0" smtClean="0">
                        <a:solidFill>
                          <a:srgbClr val="0066CC"/>
                        </a:solidFill>
                        <a:latin typeface="Cambria Math" panose="02040503050406030204" pitchFamily="18" charset="0"/>
                      </a:rPr>
                      <m:t>)</m:t>
                    </m:r>
                  </m:oMath>
                </a14:m>
                <a:r>
                  <a:rPr lang="en-US" altLang="en-US" dirty="0"/>
                  <a:t> has the same vertices as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t> </a:t>
                </a:r>
                <a:r>
                  <a:rPr lang="en-US" altLang="en-US" dirty="0">
                    <a:solidFill>
                      <a:srgbClr val="C00000"/>
                    </a:solidFill>
                  </a:rPr>
                  <a:t>but</a:t>
                </a:r>
                <a:r>
                  <a:rPr lang="en-US" altLang="en-US" dirty="0"/>
                  <a:t> </a:t>
                </a:r>
                <a14:m>
                  <m:oMath xmlns:m="http://schemas.openxmlformats.org/officeDocument/2006/math">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consists of </a:t>
                </a:r>
                <a:r>
                  <a:rPr lang="en-US" altLang="en-US" b="1" dirty="0"/>
                  <a:t>precisely</a:t>
                </a:r>
                <a:r>
                  <a:rPr lang="en-US" altLang="en-US" dirty="0"/>
                  <a:t> those edges on </a:t>
                </a:r>
                <a14:m>
                  <m:oMath xmlns:m="http://schemas.openxmlformats.org/officeDocument/2006/math">
                    <m:r>
                      <a:rPr lang="en-US" altLang="en-US" b="1" i="1" dirty="0" smtClean="0">
                        <a:solidFill>
                          <a:srgbClr val="0066CC"/>
                        </a:solidFill>
                        <a:latin typeface="Cambria Math" panose="02040503050406030204" pitchFamily="18" charset="0"/>
                      </a:rPr>
                      <m:t>𝑽</m:t>
                    </m:r>
                  </m:oMath>
                </a14:m>
                <a:r>
                  <a:rPr lang="en-US" altLang="en-US" dirty="0"/>
                  <a:t> that are </a:t>
                </a:r>
                <a:r>
                  <a:rPr lang="en-US" altLang="en-US" dirty="0">
                    <a:solidFill>
                      <a:srgbClr val="C00000"/>
                    </a:solidFill>
                  </a:rPr>
                  <a:t>not</a:t>
                </a:r>
                <a:r>
                  <a:rPr lang="en-US" altLang="en-US" dirty="0"/>
                  <a:t> edges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66CC"/>
                    </a:solidFill>
                  </a:rPr>
                  <a:t>.</a:t>
                </a:r>
              </a:p>
              <a:p>
                <a:pPr lvl="1" eaLnBrk="1" hangingPunct="1"/>
                <a:endParaRPr lang="en-US" altLang="en-US" sz="1800" dirty="0">
                  <a:solidFill>
                    <a:srgbClr val="0066CC"/>
                  </a:solidFill>
                </a:endParaRPr>
              </a:p>
              <a:p>
                <a:pPr marL="0" indent="0" eaLnBrk="1" hangingPunct="1">
                  <a:buNone/>
                </a:pPr>
                <a:r>
                  <a:rPr lang="en-US" altLang="en-US" sz="2800" dirty="0"/>
                  <a:t>From the definitions,</a:t>
                </a:r>
                <a:r>
                  <a:rPr lang="en-US" altLang="en-US" sz="2800" b="1"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clique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endParaRPr lang="en-US" altLang="en-US" sz="2800" b="1" dirty="0">
                  <a:solidFill>
                    <a:srgbClr val="0066CC"/>
                  </a:solidFill>
                </a:endParaRPr>
              </a:p>
              <a:p>
                <a:pPr eaLnBrk="1" hangingPunct="1">
                  <a:buFont typeface="Wingdings" panose="05000000000000000000" pitchFamily="2" charset="2"/>
                  <a:buNone/>
                </a:pPr>
                <a:r>
                  <a:rPr lang="en-US" altLang="en-US" sz="2800" dirty="0">
                    <a:solidFill>
                      <a:schemeClr val="accent2"/>
                    </a:solidFill>
                    <a:sym typeface="Symbol" panose="05050102010706020507" pitchFamily="18" charset="2"/>
                  </a:rPr>
                  <a:t>				    </a:t>
                </a:r>
                <a:r>
                  <a:rPr lang="en-US" altLang="en-US" sz="2800" b="1" dirty="0">
                    <a:sym typeface="Symbol" panose="05050102010706020507" pitchFamily="18" charset="2"/>
                  </a:rPr>
                  <a:t></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independent set in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oMath>
                </a14:m>
                <a:endParaRPr lang="en-US" altLang="en-US" sz="2800" b="1" dirty="0">
                  <a:solidFill>
                    <a:srgbClr val="0066CC"/>
                  </a:solidFill>
                </a:endParaRPr>
              </a:p>
              <a:p>
                <a:pPr eaLnBrk="1" hangingPunct="1">
                  <a:buFont typeface="Wingdings" panose="05000000000000000000" pitchFamily="2" charset="2"/>
                  <a:buNone/>
                </a:pPr>
                <a:endParaRPr lang="en-US" altLang="en-US" sz="1050" b="1" dirty="0">
                  <a:solidFill>
                    <a:srgbClr val="0066CC"/>
                  </a:solidFill>
                </a:endParaRPr>
              </a:p>
              <a:p>
                <a:pPr eaLnBrk="1" hangingPunct="1">
                  <a:buFont typeface="Wingdings" panose="05000000000000000000" pitchFamily="2" charset="2"/>
                  <a:buNone/>
                </a:pPr>
                <a:endParaRPr lang="en-US" altLang="en-US" sz="2800" dirty="0"/>
              </a:p>
            </p:txBody>
          </p:sp>
        </mc:Choice>
        <mc:Fallback>
          <p:sp>
            <p:nvSpPr>
              <p:cNvPr id="12292" name="Rectangle 3"/>
              <p:cNvSpPr>
                <a:spLocks noGrp="1" noRot="1" noChangeAspect="1" noMove="1" noResize="1" noEditPoints="1" noAdjustHandles="1" noChangeArrowheads="1" noChangeShapeType="1" noTextEdit="1"/>
              </p:cNvSpPr>
              <p:nvPr>
                <p:ph type="body" idx="1"/>
              </p:nvPr>
            </p:nvSpPr>
            <p:spPr>
              <a:xfrm>
                <a:off x="628649" y="1393612"/>
                <a:ext cx="9160243" cy="5200045"/>
              </a:xfrm>
              <a:blipFill>
                <a:blip r:embed="rId4"/>
                <a:stretch>
                  <a:fillRect l="-1331" t="-1993" r="-665"/>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517E658D-BA7C-4939-87E3-9560CD3B8BCF}"/>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23</a:t>
            </a:fld>
            <a:endParaRPr lang="en-US" dirty="0"/>
          </a:p>
        </p:txBody>
      </p:sp>
    </p:spTree>
    <p:extLst>
      <p:ext uri="{BB962C8B-B14F-4D97-AF65-F5344CB8AC3E}">
        <p14:creationId xmlns:p14="http://schemas.microsoft.com/office/powerpoint/2010/main" val="107228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072E0-BF63-EC8B-103C-ACFCDFCD558B}"/>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F897576-9620-212F-2CA3-B993D0181633}"/>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1B2AA0-23B8-C1D1-2E73-4398EFA8271A}"/>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Clique</a:t>
            </a:r>
            <a:r>
              <a:rPr lang="en-US" dirty="0"/>
              <a:t> to </a:t>
            </a:r>
            <a:r>
              <a:rPr lang="en-US" sz="4400" b="1" dirty="0">
                <a:solidFill>
                  <a:srgbClr val="695082"/>
                </a:solidFill>
              </a:rPr>
              <a:t>Independent Set</a:t>
            </a:r>
            <a:endParaRPr lang="en-US" dirty="0"/>
          </a:p>
        </p:txBody>
      </p:sp>
      <p:sp>
        <p:nvSpPr>
          <p:cNvPr id="4" name="Slide Number Placeholder 3">
            <a:extLst>
              <a:ext uri="{FF2B5EF4-FFF2-40B4-BE49-F238E27FC236}">
                <a16:creationId xmlns:a16="http://schemas.microsoft.com/office/drawing/2014/main" id="{5EE0F6A2-D00A-CB9D-6C04-5624C8EFBAF9}"/>
              </a:ext>
            </a:extLst>
          </p:cNvPr>
          <p:cNvSpPr>
            <a:spLocks noGrp="1"/>
          </p:cNvSpPr>
          <p:nvPr>
            <p:ph type="sldNum" sz="quarter" idx="12"/>
          </p:nvPr>
        </p:nvSpPr>
        <p:spPr/>
        <p:txBody>
          <a:bodyPr/>
          <a:lstStyle/>
          <a:p>
            <a:fld id="{86BADE50-950A-4D58-BFB2-FA2C6A8B385D}" type="slidenum">
              <a:rPr lang="en-US" smtClean="0"/>
              <a:t>24</a:t>
            </a:fld>
            <a:endParaRPr lang="en-US"/>
          </a:p>
        </p:txBody>
      </p:sp>
      <p:sp>
        <p:nvSpPr>
          <p:cNvPr id="12" name="TextBox 11">
            <a:extLst>
              <a:ext uri="{FF2B5EF4-FFF2-40B4-BE49-F238E27FC236}">
                <a16:creationId xmlns:a16="http://schemas.microsoft.com/office/drawing/2014/main" id="{9DF69B40-EE45-6A3F-6104-01CBA75F4755}"/>
              </a:ext>
            </a:extLst>
          </p:cNvPr>
          <p:cNvSpPr txBox="1"/>
          <p:nvPr/>
        </p:nvSpPr>
        <p:spPr>
          <a:xfrm>
            <a:off x="1615701" y="1403866"/>
            <a:ext cx="780983" cy="369332"/>
          </a:xfrm>
          <a:prstGeom prst="rect">
            <a:avLst/>
          </a:prstGeom>
          <a:noFill/>
        </p:spPr>
        <p:txBody>
          <a:bodyPr wrap="none" rtlCol="0">
            <a:spAutoFit/>
          </a:bodyPr>
          <a:lstStyle/>
          <a:p>
            <a:r>
              <a:rPr lang="en-US" sz="1800" b="1" dirty="0">
                <a:solidFill>
                  <a:srgbClr val="695082"/>
                </a:solidFill>
              </a:rPr>
              <a:t>Clique</a:t>
            </a:r>
            <a:endParaRPr lang="en-US" dirty="0"/>
          </a:p>
        </p:txBody>
      </p:sp>
      <p:sp>
        <p:nvSpPr>
          <p:cNvPr id="16" name="TextBox 15">
            <a:extLst>
              <a:ext uri="{FF2B5EF4-FFF2-40B4-BE49-F238E27FC236}">
                <a16:creationId xmlns:a16="http://schemas.microsoft.com/office/drawing/2014/main" id="{386C4D5D-4973-F58B-D542-4B2593F65CFD}"/>
              </a:ext>
            </a:extLst>
          </p:cNvPr>
          <p:cNvSpPr txBox="1"/>
          <p:nvPr/>
        </p:nvSpPr>
        <p:spPr>
          <a:xfrm>
            <a:off x="9056658" y="133860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21" name="TextBox 20">
            <a:extLst>
              <a:ext uri="{FF2B5EF4-FFF2-40B4-BE49-F238E27FC236}">
                <a16:creationId xmlns:a16="http://schemas.microsoft.com/office/drawing/2014/main" id="{BEE33CA0-9C6C-AE0F-DBFE-6D87E0CEDCFC}"/>
              </a:ext>
            </a:extLst>
          </p:cNvPr>
          <p:cNvSpPr txBox="1"/>
          <p:nvPr/>
        </p:nvSpPr>
        <p:spPr>
          <a:xfrm>
            <a:off x="8454979" y="4873374"/>
            <a:ext cx="2915606" cy="923330"/>
          </a:xfrm>
          <a:prstGeom prst="rect">
            <a:avLst/>
          </a:prstGeom>
          <a:noFill/>
        </p:spPr>
        <p:txBody>
          <a:bodyPr wrap="none" rtlCol="0">
            <a:spAutoFit/>
          </a:bodyPr>
          <a:lstStyle/>
          <a:p>
            <a:r>
              <a:rPr lang="en-US" dirty="0"/>
              <a:t>Solution for </a:t>
            </a:r>
            <a:r>
              <a:rPr lang="en-US" sz="1800" b="1" dirty="0">
                <a:solidFill>
                  <a:srgbClr val="695082"/>
                </a:solidFill>
              </a:rPr>
              <a:t>Independent Set</a:t>
            </a:r>
            <a:endParaRPr lang="en-US" dirty="0"/>
          </a:p>
          <a:p>
            <a:endParaRPr lang="en-US" dirty="0"/>
          </a:p>
          <a:p>
            <a:endParaRPr lang="en-US" b="1" dirty="0"/>
          </a:p>
        </p:txBody>
      </p:sp>
      <p:sp>
        <p:nvSpPr>
          <p:cNvPr id="28" name="TextBox 27">
            <a:extLst>
              <a:ext uri="{FF2B5EF4-FFF2-40B4-BE49-F238E27FC236}">
                <a16:creationId xmlns:a16="http://schemas.microsoft.com/office/drawing/2014/main" id="{59E268A1-3C59-D19D-C0E1-D44B6676CB36}"/>
              </a:ext>
            </a:extLst>
          </p:cNvPr>
          <p:cNvSpPr txBox="1"/>
          <p:nvPr/>
        </p:nvSpPr>
        <p:spPr>
          <a:xfrm>
            <a:off x="2094919" y="4836155"/>
            <a:ext cx="2052108" cy="646331"/>
          </a:xfrm>
          <a:prstGeom prst="rect">
            <a:avLst/>
          </a:prstGeom>
          <a:noFill/>
        </p:spPr>
        <p:txBody>
          <a:bodyPr wrap="square" rtlCol="0">
            <a:spAutoFit/>
          </a:bodyPr>
          <a:lstStyle/>
          <a:p>
            <a:r>
              <a:rPr lang="en-US" dirty="0"/>
              <a:t>Solution for </a:t>
            </a:r>
            <a:r>
              <a:rPr lang="en-US" b="1" dirty="0">
                <a:solidFill>
                  <a:srgbClr val="695082"/>
                </a:solidFill>
              </a:rPr>
              <a:t>Clique</a:t>
            </a:r>
            <a:endParaRPr lang="en-US" dirty="0"/>
          </a:p>
          <a:p>
            <a:endParaRPr lang="en-US" b="1" dirty="0"/>
          </a:p>
        </p:txBody>
      </p:sp>
      <p:sp>
        <p:nvSpPr>
          <p:cNvPr id="30" name="AutoShape 5">
            <a:extLst>
              <a:ext uri="{FF2B5EF4-FFF2-40B4-BE49-F238E27FC236}">
                <a16:creationId xmlns:a16="http://schemas.microsoft.com/office/drawing/2014/main" id="{211595DC-3A32-D95B-5FD0-04769A581F30}"/>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66E0DE7F-B8F3-D288-9163-859095C9B320}"/>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0F117EBA-DCF7-F2BC-DB0E-DE59DC7C84A5}"/>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65CB3A13-9DC4-ECA8-98D0-AFE24CB205E2}"/>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320F2AF7-217D-454C-CBDF-14157B418373}"/>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1260B6A-9482-7A7C-2997-A99DE519CDF2}"/>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43DE94E-E93E-E3D2-62B0-6397893CB3ED}"/>
                  </a:ext>
                </a:extLst>
              </p:cNvPr>
              <p:cNvSpPr txBox="1"/>
              <p:nvPr/>
            </p:nvSpPr>
            <p:spPr>
              <a:xfrm>
                <a:off x="4474144" y="2476596"/>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F43DE94E-E93E-E3D2-62B0-6397893CB3ED}"/>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A90AE5B-12E6-69C4-FA2C-35107A991B16}"/>
              </a:ext>
            </a:extLst>
          </p:cNvPr>
          <p:cNvSpPr txBox="1"/>
          <p:nvPr/>
        </p:nvSpPr>
        <p:spPr>
          <a:xfrm>
            <a:off x="9563665" y="3447731"/>
            <a:ext cx="2743200" cy="1200329"/>
          </a:xfrm>
          <a:prstGeom prst="rect">
            <a:avLst/>
          </a:prstGeom>
          <a:noFill/>
        </p:spPr>
        <p:txBody>
          <a:bodyPr wrap="square" rtlCol="0">
            <a:spAutoFit/>
          </a:bodyPr>
          <a:lstStyle/>
          <a:p>
            <a:r>
              <a:rPr lang="en-US" dirty="0"/>
              <a:t>Algorithm for solving </a:t>
            </a:r>
            <a:r>
              <a:rPr lang="en-US" sz="1800" b="1" dirty="0">
                <a:solidFill>
                  <a:srgbClr val="695082"/>
                </a:solidFill>
              </a:rPr>
              <a:t>Independent Set</a:t>
            </a:r>
            <a:endParaRPr lang="en-US" dirty="0"/>
          </a:p>
          <a:p>
            <a:endParaRPr lang="en-US" dirty="0"/>
          </a:p>
          <a:p>
            <a:endParaRPr lang="en-US" dirty="0"/>
          </a:p>
        </p:txBody>
      </p:sp>
      <p:sp>
        <p:nvSpPr>
          <p:cNvPr id="6" name="TextBox 5">
            <a:extLst>
              <a:ext uri="{FF2B5EF4-FFF2-40B4-BE49-F238E27FC236}">
                <a16:creationId xmlns:a16="http://schemas.microsoft.com/office/drawing/2014/main" id="{7CE63DE9-2F80-8D1F-D2EE-A4DC6DFDD8B1}"/>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27B8ADC8-F75A-E1B9-2B4F-E6B898F1C4DA}"/>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F6F8499A-0DF2-6C52-4F0C-8349F8FC0D13}"/>
              </a:ext>
            </a:extLst>
          </p:cNvPr>
          <p:cNvGrpSpPr/>
          <p:nvPr/>
        </p:nvGrpSpPr>
        <p:grpSpPr>
          <a:xfrm>
            <a:off x="8070191" y="1832376"/>
            <a:ext cx="1799023" cy="913964"/>
            <a:chOff x="143941" y="1858839"/>
            <a:chExt cx="1799023" cy="913964"/>
          </a:xfrm>
        </p:grpSpPr>
        <p:grpSp>
          <p:nvGrpSpPr>
            <p:cNvPr id="22" name="Group 21">
              <a:extLst>
                <a:ext uri="{FF2B5EF4-FFF2-40B4-BE49-F238E27FC236}">
                  <a16:creationId xmlns:a16="http://schemas.microsoft.com/office/drawing/2014/main" id="{747B38AA-E28B-81B1-28C7-04BE929868F2}"/>
                </a:ext>
              </a:extLst>
            </p:cNvPr>
            <p:cNvGrpSpPr/>
            <p:nvPr/>
          </p:nvGrpSpPr>
          <p:grpSpPr>
            <a:xfrm>
              <a:off x="143941" y="1937799"/>
              <a:ext cx="1799023" cy="835004"/>
              <a:chOff x="382069" y="2423160"/>
              <a:chExt cx="3506745" cy="1627632"/>
            </a:xfrm>
          </p:grpSpPr>
          <p:sp>
            <p:nvSpPr>
              <p:cNvPr id="23" name="Rectangle 22">
                <a:extLst>
                  <a:ext uri="{FF2B5EF4-FFF2-40B4-BE49-F238E27FC236}">
                    <a16:creationId xmlns:a16="http://schemas.microsoft.com/office/drawing/2014/main" id="{FDCE7E51-123E-F193-A61B-8F2D649E64C3}"/>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0C3036F6-A53D-C5A4-DA03-6B1536AFFE2A}"/>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DEC5C8FA-AED0-69A5-C0D2-518CE1549545}"/>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9C0AF477-BDB0-6E08-4818-2FAF67AAB0BB}"/>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D4D9C408-0853-A29F-9276-E79671BA281C}"/>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4965A676-6468-0CAB-539E-D6ED9ABEF178}"/>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AE041220-E99D-9828-1D7F-2F65DFC742BC}"/>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0A1A6B5B-D51C-6BBA-DAEC-CFBA5498BB52}"/>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42E66DB8-AFA2-D3BC-132D-C47EDBC03F03}"/>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D7AF7D1D-0E3A-22E0-38EA-ADA250492E5A}"/>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32A1F6D6-C74A-D65A-B61E-7D9643D6A212}"/>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2049C0F2-3689-CE73-FDD1-EC3EAEA6D7D7}"/>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D976D3CE-23AC-C1E3-35DB-73B99646C9EE}"/>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E2AD5522-1D4B-D24E-7D78-DD25A258A8A0}"/>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6CE11B08-BC1F-3707-B9AA-BB2620C0B928}"/>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6CE11B08-BC1F-3707-B9AA-BB2620C0B928}"/>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0A81AC23-9778-3C3E-1036-DEFABE87C33F}"/>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99" name="TextBox 298">
                  <a:extLst>
                    <a:ext uri="{FF2B5EF4-FFF2-40B4-BE49-F238E27FC236}">
                      <a16:creationId xmlns:a16="http://schemas.microsoft.com/office/drawing/2014/main" id="{0A81AC23-9778-3C3E-1036-DEFABE87C33F}"/>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9804" r="-58824"/>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FA534E51-30FC-1D5C-D8A9-B7D6B707BB0D}"/>
              </a:ext>
            </a:extLst>
          </p:cNvPr>
          <p:cNvGrpSpPr/>
          <p:nvPr/>
        </p:nvGrpSpPr>
        <p:grpSpPr>
          <a:xfrm>
            <a:off x="9840263" y="1821227"/>
            <a:ext cx="1806857" cy="925113"/>
            <a:chOff x="1914013" y="1847690"/>
            <a:chExt cx="1806857" cy="925113"/>
          </a:xfrm>
        </p:grpSpPr>
        <p:grpSp>
          <p:nvGrpSpPr>
            <p:cNvPr id="58" name="Group 57">
              <a:extLst>
                <a:ext uri="{FF2B5EF4-FFF2-40B4-BE49-F238E27FC236}">
                  <a16:creationId xmlns:a16="http://schemas.microsoft.com/office/drawing/2014/main" id="{007D76B7-8799-2C18-3F5E-029A97CC1D4B}"/>
                </a:ext>
              </a:extLst>
            </p:cNvPr>
            <p:cNvGrpSpPr/>
            <p:nvPr/>
          </p:nvGrpSpPr>
          <p:grpSpPr>
            <a:xfrm>
              <a:off x="1923620" y="1939364"/>
              <a:ext cx="1797250" cy="833439"/>
              <a:chOff x="382069" y="2423160"/>
              <a:chExt cx="3509868" cy="1627632"/>
            </a:xfrm>
          </p:grpSpPr>
          <p:sp>
            <p:nvSpPr>
              <p:cNvPr id="59" name="Rectangle 58">
                <a:extLst>
                  <a:ext uri="{FF2B5EF4-FFF2-40B4-BE49-F238E27FC236}">
                    <a16:creationId xmlns:a16="http://schemas.microsoft.com/office/drawing/2014/main" id="{82AC5E16-B247-003B-FF3E-35A40B91B6AC}"/>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75878466-C59E-EE40-A6BD-410F8FE09C27}"/>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EEB5FC6B-ADD2-BF38-EB36-32C13CFDA742}"/>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27F0922A-07D4-C505-434A-C3575FA2517D}"/>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F7B8370C-BBA2-A3A6-6FDC-8A1CCD715151}"/>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DE42E6E6-1214-2084-B359-23860337C16A}"/>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D86BC6F0-AF61-6FB9-2CFB-F16A6A30CD7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F987E3D2-022A-4636-95BA-9FEF7D5E7FEC}"/>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4F898D9B-3B5E-C6FD-487F-B2068413646F}"/>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821D13C1-7573-15E3-A56D-8C328E1A34FC}"/>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B2D684BF-B1FC-FCBD-AE60-1D1F3C97B038}"/>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4F7617E6-C5F0-3C45-13A7-04828549D1C2}"/>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BC168674-707F-C721-8728-3EE5D702F6DD}"/>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4C2CEEB1-0B61-D54F-B4DC-A604841722BB}"/>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8987A0F9-F385-0968-67A1-23E8506726D8}"/>
                      </a:ext>
                    </a:extLst>
                  </p:cNvPr>
                  <p:cNvSpPr txBox="1"/>
                  <p:nvPr/>
                </p:nvSpPr>
                <p:spPr>
                  <a:xfrm>
                    <a:off x="2225872" y="3292621"/>
                    <a:ext cx="1666065"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8987A0F9-F385-0968-67A1-23E8506726D8}"/>
                      </a:ext>
                    </a:extLst>
                  </p:cNvPr>
                  <p:cNvSpPr txBox="1">
                    <a:spLocks noRot="1" noChangeAspect="1" noMove="1" noResize="1" noEditPoints="1" noAdjustHandles="1" noChangeArrowheads="1" noChangeShapeType="1" noTextEdit="1"/>
                  </p:cNvSpPr>
                  <p:nvPr/>
                </p:nvSpPr>
                <p:spPr>
                  <a:xfrm>
                    <a:off x="2225872" y="3292621"/>
                    <a:ext cx="1666065"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418450B1-758D-79DF-FCA7-8200C87D3591}"/>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01" name="TextBox 300">
                  <a:extLst>
                    <a:ext uri="{FF2B5EF4-FFF2-40B4-BE49-F238E27FC236}">
                      <a16:creationId xmlns:a16="http://schemas.microsoft.com/office/drawing/2014/main" id="{418450B1-758D-79DF-FCA7-8200C87D3591}"/>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7843" r="-60784"/>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12B29A17-CE13-038E-6224-4BC2F7846406}"/>
              </a:ext>
            </a:extLst>
          </p:cNvPr>
          <p:cNvGrpSpPr/>
          <p:nvPr/>
        </p:nvGrpSpPr>
        <p:grpSpPr>
          <a:xfrm>
            <a:off x="173226" y="1797506"/>
            <a:ext cx="1746443" cy="913964"/>
            <a:chOff x="143941" y="1858839"/>
            <a:chExt cx="1746443" cy="913964"/>
          </a:xfrm>
        </p:grpSpPr>
        <p:grpSp>
          <p:nvGrpSpPr>
            <p:cNvPr id="9" name="Group 8">
              <a:extLst>
                <a:ext uri="{FF2B5EF4-FFF2-40B4-BE49-F238E27FC236}">
                  <a16:creationId xmlns:a16="http://schemas.microsoft.com/office/drawing/2014/main" id="{107C7CD2-8879-5950-9F2A-0982F51AD613}"/>
                </a:ext>
              </a:extLst>
            </p:cNvPr>
            <p:cNvGrpSpPr/>
            <p:nvPr/>
          </p:nvGrpSpPr>
          <p:grpSpPr>
            <a:xfrm>
              <a:off x="143941" y="1937799"/>
              <a:ext cx="1746443" cy="835004"/>
              <a:chOff x="382069" y="2423160"/>
              <a:chExt cx="3404253" cy="1627632"/>
            </a:xfrm>
          </p:grpSpPr>
          <p:sp>
            <p:nvSpPr>
              <p:cNvPr id="11" name="Rectangle 10">
                <a:extLst>
                  <a:ext uri="{FF2B5EF4-FFF2-40B4-BE49-F238E27FC236}">
                    <a16:creationId xmlns:a16="http://schemas.microsoft.com/office/drawing/2014/main" id="{461DE969-5C8F-669B-FC61-98F9EB981B7F}"/>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52CD730A-101E-00AB-64DE-C8EA2074D27F}"/>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74AF2507-885B-6910-01C2-24D637728440}"/>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765DEE09-3065-A15A-A60E-F480EDFA4DC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1AC642C0-471C-D796-DC90-72F48BF599CE}"/>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1A2B72E1-EF93-1213-7414-92556609A7C0}"/>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5B38269C-2453-6ED3-8CC0-1031A2C6D6C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D3065F30-342F-E8A7-BC21-3865347E1551}"/>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AB30133F-CA55-1EF9-B861-F313E694D7F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0100C014-4FD4-3594-2C59-D8EB302061C8}"/>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0C0DE214-5CF8-E1D1-7387-DACC06F60662}"/>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604E2795-58FB-069A-9082-75973606D318}"/>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4E6439A-FFC8-CEEA-0242-49E6BFDF581F}"/>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24E6439A-FFC8-CEEA-0242-49E6BFDF581F}"/>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429272F-FCDC-5905-55DE-1F307369002E}"/>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10" name="TextBox 9">
                  <a:extLst>
                    <a:ext uri="{FF2B5EF4-FFF2-40B4-BE49-F238E27FC236}">
                      <a16:creationId xmlns:a16="http://schemas.microsoft.com/office/drawing/2014/main" id="{9429272F-FCDC-5905-55DE-1F307369002E}"/>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3922" r="-31373"/>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F6857311-9F16-A324-0E9F-F9E7C9D79B39}"/>
              </a:ext>
            </a:extLst>
          </p:cNvPr>
          <p:cNvGrpSpPr/>
          <p:nvPr/>
        </p:nvGrpSpPr>
        <p:grpSpPr>
          <a:xfrm>
            <a:off x="2218947" y="1806405"/>
            <a:ext cx="1746444" cy="913964"/>
            <a:chOff x="143941" y="1858839"/>
            <a:chExt cx="1746444" cy="913964"/>
          </a:xfrm>
        </p:grpSpPr>
        <p:grpSp>
          <p:nvGrpSpPr>
            <p:cNvPr id="288" name="Group 287">
              <a:extLst>
                <a:ext uri="{FF2B5EF4-FFF2-40B4-BE49-F238E27FC236}">
                  <a16:creationId xmlns:a16="http://schemas.microsoft.com/office/drawing/2014/main" id="{2778257D-A0B3-F9EE-E250-77597E91C94C}"/>
                </a:ext>
              </a:extLst>
            </p:cNvPr>
            <p:cNvGrpSpPr/>
            <p:nvPr/>
          </p:nvGrpSpPr>
          <p:grpSpPr>
            <a:xfrm>
              <a:off x="143941" y="1937799"/>
              <a:ext cx="1746444" cy="835004"/>
              <a:chOff x="382069" y="2423160"/>
              <a:chExt cx="3404255" cy="1627632"/>
            </a:xfrm>
          </p:grpSpPr>
          <p:sp>
            <p:nvSpPr>
              <p:cNvPr id="290" name="Rectangle 289">
                <a:extLst>
                  <a:ext uri="{FF2B5EF4-FFF2-40B4-BE49-F238E27FC236}">
                    <a16:creationId xmlns:a16="http://schemas.microsoft.com/office/drawing/2014/main" id="{E0D7E383-9D04-ABC9-5749-DB63EF9D6322}"/>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E0860786-5B94-F865-0609-FAA9A8428359}"/>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BAF498C9-3764-D0FF-7BDB-D4DE60EA8FD2}"/>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6A047983-1BBD-B086-1DB2-241670C23C42}"/>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30761AD5-7B3A-E8FB-396D-FB9DEE83C647}"/>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CD55B506-88FC-CD81-3A35-224D24B1DD3D}"/>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008A33E5-A9D2-7695-AE62-C0D8747718CF}"/>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8CC72666-047B-0B0F-A8FF-0CA7C224C761}"/>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5B228BFE-5E5F-1169-3E08-15B9EBAA5F0B}"/>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484FA52D-9536-BFDE-71A5-938F81C5B815}"/>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99BB9651-0268-DE15-8E6B-E2AB451DAB11}"/>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FFEE2249-B91A-51F4-69FC-D20AF090FF72}"/>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A954E020-6A72-66F2-E38B-148190273DC0}"/>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A954E020-6A72-66F2-E38B-148190273DC0}"/>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99F55187-0D4B-373D-E39F-BE0C9C8A95AD}"/>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89" name="TextBox 288">
                  <a:extLst>
                    <a:ext uri="{FF2B5EF4-FFF2-40B4-BE49-F238E27FC236}">
                      <a16:creationId xmlns:a16="http://schemas.microsoft.com/office/drawing/2014/main" id="{99F55187-0D4B-373D-E39F-BE0C9C8A95AD}"/>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7"/>
                  <a:stretch>
                    <a:fillRect l="-5882" r="-29412"/>
                  </a:stretch>
                </a:blipFill>
              </p:spPr>
              <p:txBody>
                <a:bodyPr/>
                <a:lstStyle/>
                <a:p>
                  <a:r>
                    <a:rPr lang="en-US">
                      <a:noFill/>
                    </a:rPr>
                    <a:t> </a:t>
                  </a:r>
                </a:p>
              </p:txBody>
            </p:sp>
          </mc:Fallback>
        </mc:AlternateContent>
      </p:grpSp>
    </p:spTree>
    <p:extLst>
      <p:ext uri="{BB962C8B-B14F-4D97-AF65-F5344CB8AC3E}">
        <p14:creationId xmlns:p14="http://schemas.microsoft.com/office/powerpoint/2010/main" val="143962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dirty="0"/>
              <a:t>Another Reduction</a:t>
            </a:r>
          </a:p>
        </p:txBody>
      </p:sp>
      <mc:AlternateContent xmlns:mc="http://schemas.openxmlformats.org/markup-compatibility/2006">
        <mc:Choice xmlns:a14="http://schemas.microsoft.com/office/drawing/2010/main" Requires="a14">
          <p:sp>
            <p:nvSpPr>
              <p:cNvPr id="13316" name="Rectangle 3"/>
              <p:cNvSpPr>
                <a:spLocks noGrp="1" noChangeArrowheads="1"/>
              </p:cNvSpPr>
              <p:nvPr>
                <p:ph type="body" idx="1"/>
              </p:nvPr>
            </p:nvSpPr>
            <p:spPr>
              <a:xfrm>
                <a:off x="628650" y="1433369"/>
                <a:ext cx="11173490" cy="5200045"/>
              </a:xfrm>
            </p:spPr>
            <p:txBody>
              <a:bodyPr/>
              <a:lstStyle/>
              <a:p>
                <a:pPr marL="0" indent="0" eaLnBrk="1" hangingPunct="1">
                  <a:lnSpc>
                    <a:spcPct val="90000"/>
                  </a:lnSpc>
                  <a:buNone/>
                </a:pPr>
                <a:r>
                  <a:rPr lang="en-US" altLang="en-US" sz="2800" b="1" dirty="0">
                    <a:solidFill>
                      <a:srgbClr val="695082"/>
                    </a:solidFill>
                  </a:rPr>
                  <a:t>Vertex-Cover:</a:t>
                </a:r>
              </a:p>
              <a:p>
                <a:pPr marL="457200" lvl="1" indent="0" eaLnBrk="1" hangingPunct="1">
                  <a:lnSpc>
                    <a:spcPct val="90000"/>
                  </a:lnSpc>
                  <a:buClr>
                    <a:srgbClr val="006600"/>
                  </a:buClr>
                  <a:buNone/>
                </a:pPr>
                <a:r>
                  <a:rPr lang="en-US" altLang="en-US" b="1" dirty="0">
                    <a:solidFill>
                      <a:srgbClr val="0066CC"/>
                    </a:solidFill>
                  </a:rPr>
                  <a:t>Given</a:t>
                </a:r>
                <a:r>
                  <a:rPr lang="en-US" altLang="en-US" dirty="0">
                    <a:solidFill>
                      <a:srgbClr val="000000"/>
                    </a:solidFill>
                  </a:rPr>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r>
                  <a:rPr lang="en-US" altLang="en-US" dirty="0">
                    <a:solidFill>
                      <a:srgbClr val="000000"/>
                    </a:solidFill>
                  </a:rPr>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0000"/>
                  </a:solidFill>
                </a:endParaRPr>
              </a:p>
              <a:p>
                <a:pPr marL="457200" lvl="1" indent="0" eaLnBrk="1" hangingPunct="1">
                  <a:lnSpc>
                    <a:spcPct val="90000"/>
                  </a:lnSpc>
                  <a:buClr>
                    <a:srgbClr val="006600"/>
                  </a:buClr>
                  <a:buNone/>
                </a:pPr>
                <a:r>
                  <a:rPr lang="en-US" altLang="en-US" dirty="0">
                    <a:solidFill>
                      <a:srgbClr val="000000"/>
                    </a:solidFill>
                  </a:rPr>
                  <a:t>	Is there a </a:t>
                </a:r>
                <a14:m>
                  <m:oMath xmlns:m="http://schemas.openxmlformats.org/officeDocument/2006/math">
                    <m:r>
                      <a:rPr lang="en-US" altLang="en-US" b="1" i="1" dirty="0" smtClean="0">
                        <a:solidFill>
                          <a:srgbClr val="0066CC"/>
                        </a:solidFill>
                        <a:latin typeface="Cambria Math" panose="02040503050406030204" pitchFamily="18" charset="0"/>
                      </a:rPr>
                      <m:t>𝑾</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𝑾</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every edge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0000"/>
                    </a:solidFill>
                  </a:rPr>
                  <a:t> has an endpoint in </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r>
                  <a:rPr lang="en-US" altLang="en-US" dirty="0">
                    <a:solidFill>
                      <a:srgbClr val="695082"/>
                    </a:solidFill>
                  </a:rPr>
                  <a:t>is a vertex cover, a set of vertices that covers</a:t>
                </a:r>
                <a:r>
                  <a:rPr lang="en-US" altLang="en-US" dirty="0">
                    <a:solidFill>
                      <a:srgbClr val="000000"/>
                    </a:solidFill>
                  </a:rPr>
                  <a:t> </a:t>
                </a:r>
                <a14:m>
                  <m:oMath xmlns:m="http://schemas.openxmlformats.org/officeDocument/2006/math">
                    <m:r>
                      <a:rPr lang="en-US" altLang="en-US" b="1" i="1" dirty="0" smtClean="0">
                        <a:solidFill>
                          <a:srgbClr val="0066CC"/>
                        </a:solidFill>
                        <a:latin typeface="Cambria Math" panose="02040503050406030204" pitchFamily="18" charset="0"/>
                      </a:rPr>
                      <m:t>𝑬</m:t>
                    </m:r>
                  </m:oMath>
                </a14:m>
                <a:r>
                  <a:rPr lang="en-US" altLang="en-US" dirty="0">
                    <a:solidFill>
                      <a:srgbClr val="695082"/>
                    </a:solidFill>
                  </a:rPr>
                  <a:t>.)</a:t>
                </a:r>
              </a:p>
              <a:p>
                <a:pPr marL="0" indent="0" eaLnBrk="1" hangingPunct="1">
                  <a:lnSpc>
                    <a:spcPct val="90000"/>
                  </a:lnSpc>
                  <a:buNone/>
                </a:pPr>
                <a:endParaRPr lang="en-US" altLang="en-US" sz="2800" dirty="0"/>
              </a:p>
              <a:p>
                <a:pPr marL="0" indent="0">
                  <a:lnSpc>
                    <a:spcPct val="90000"/>
                  </a:lnSpc>
                  <a:buNone/>
                </a:pPr>
                <a:r>
                  <a:rPr lang="en-US" altLang="en-US" sz="2800" dirty="0"/>
                  <a:t>Claim: </a:t>
                </a:r>
                <a:r>
                  <a:rPr lang="en-US" altLang="en-US" sz="2800" b="1" dirty="0">
                    <a:solidFill>
                      <a:srgbClr val="695082"/>
                    </a:solidFill>
                  </a:rPr>
                  <a:t>Independent-Set </a:t>
                </a:r>
                <a14:m>
                  <m:oMath xmlns:m="http://schemas.openxmlformats.org/officeDocument/2006/math">
                    <m:sSub>
                      <m:sSubPr>
                        <m:ctrlPr>
                          <a:rPr lang="en-US" altLang="en-US" sz="2800" b="1" i="1" smtClean="0">
                            <a:solidFill>
                              <a:srgbClr val="695082"/>
                            </a:solidFill>
                            <a:latin typeface="Cambria Math" panose="02040503050406030204" pitchFamily="18" charset="0"/>
                          </a:rPr>
                        </m:ctrlPr>
                      </m:sSubPr>
                      <m:e>
                        <m:r>
                          <a:rPr lang="en-US" altLang="en-US" sz="2800" b="1" i="1" smtClean="0">
                            <a:solidFill>
                              <a:srgbClr val="695082"/>
                            </a:solidFill>
                            <a:latin typeface="Cambria Math" panose="02040503050406030204" pitchFamily="18" charset="0"/>
                          </a:rPr>
                          <m:t>≤</m:t>
                        </m:r>
                      </m:e>
                      <m:sub>
                        <m:r>
                          <a:rPr lang="en-US" altLang="en-US" sz="2800" b="1" i="1" smtClean="0">
                            <a:solidFill>
                              <a:srgbClr val="695082"/>
                            </a:solidFill>
                            <a:latin typeface="Cambria Math" panose="02040503050406030204" pitchFamily="18" charset="0"/>
                          </a:rPr>
                          <m:t>𝑷</m:t>
                        </m:r>
                      </m:sub>
                    </m:sSub>
                  </m:oMath>
                </a14:m>
                <a:r>
                  <a:rPr lang="en-US" altLang="en-US" sz="2800" b="1" dirty="0">
                    <a:solidFill>
                      <a:srgbClr val="695082"/>
                    </a:solidFill>
                  </a:rPr>
                  <a:t> Vertex-Cover</a:t>
                </a:r>
                <a:endParaRPr lang="en-US" altLang="en-US" sz="2800" dirty="0">
                  <a:solidFill>
                    <a:schemeClr val="hlink"/>
                  </a:solidFill>
                </a:endParaRPr>
              </a:p>
              <a:p>
                <a:pPr marL="0" indent="0" eaLnBrk="1" hangingPunct="1">
                  <a:lnSpc>
                    <a:spcPct val="90000"/>
                  </a:lnSpc>
                  <a:buNone/>
                </a:pPr>
                <a:endParaRPr lang="en-US" altLang="en-US" sz="2800" dirty="0"/>
              </a:p>
              <a:p>
                <a:pPr marL="0" indent="0">
                  <a:lnSpc>
                    <a:spcPct val="90000"/>
                  </a:lnSpc>
                  <a:buNone/>
                </a:pPr>
                <a:r>
                  <a:rPr lang="en-US" altLang="en-US" sz="2800" b="1" dirty="0">
                    <a:solidFill>
                      <a:srgbClr val="695082"/>
                    </a:solidFill>
                  </a:rPr>
                  <a:t>Lemma:</a:t>
                </a:r>
                <a:r>
                  <a:rPr lang="en-US" altLang="en-US" sz="2800" b="1" dirty="0">
                    <a:solidFill>
                      <a:srgbClr val="669900"/>
                    </a:solidFill>
                  </a:rPr>
                  <a:t> </a:t>
                </a:r>
                <a:r>
                  <a:rPr lang="en-US" altLang="en-US" sz="2800" dirty="0"/>
                  <a:t>In a graph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𝑽</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𝑬</m:t>
                    </m:r>
                    <m:r>
                      <a:rPr lang="en-US" altLang="en-US" sz="2800" b="1" i="1" dirty="0" smtClean="0">
                        <a:solidFill>
                          <a:srgbClr val="0066CC"/>
                        </a:solidFill>
                        <a:latin typeface="Cambria Math" panose="02040503050406030204" pitchFamily="18" charset="0"/>
                      </a:rPr>
                      <m:t>)</m:t>
                    </m:r>
                  </m:oMath>
                </a14:m>
                <a:r>
                  <a:rPr lang="en-US" altLang="en-US" sz="2800" dirty="0"/>
                  <a:t> and </a:t>
                </a:r>
                <a14:m>
                  <m:oMath xmlns:m="http://schemas.openxmlformats.org/officeDocument/2006/math">
                    <m:r>
                      <a:rPr lang="en-US" altLang="en-US" sz="2800" b="1" i="1" smtClean="0">
                        <a:solidFill>
                          <a:srgbClr val="0066CC"/>
                        </a:solidFill>
                        <a:latin typeface="Cambria Math" panose="02040503050406030204" pitchFamily="18" charset="0"/>
                      </a:rPr>
                      <m:t>𝑼</m:t>
                    </m:r>
                    <m:r>
                      <a:rPr lang="en-US" altLang="en-US" sz="2800" b="1" i="1" smtClean="0">
                        <a:solidFill>
                          <a:srgbClr val="0066CC"/>
                        </a:solidFill>
                        <a:latin typeface="Cambria Math" panose="02040503050406030204" pitchFamily="18" charset="0"/>
                      </a:rPr>
                      <m:t>⊆</m:t>
                    </m:r>
                    <m:r>
                      <a:rPr lang="en-US" altLang="en-US" sz="2800" b="1" i="1" smtClean="0">
                        <a:solidFill>
                          <a:srgbClr val="0066CC"/>
                        </a:solidFill>
                        <a:latin typeface="Cambria Math" panose="02040503050406030204" pitchFamily="18" charset="0"/>
                      </a:rPr>
                      <m:t>𝑽</m:t>
                    </m:r>
                  </m:oMath>
                </a14:m>
                <a:r>
                  <a:rPr lang="en-US" altLang="en-US" sz="2800" dirty="0"/>
                  <a:t> </a:t>
                </a:r>
              </a:p>
              <a:p>
                <a:pPr marL="0" indent="0">
                  <a:lnSpc>
                    <a:spcPct val="90000"/>
                  </a:lnSpc>
                  <a:buNone/>
                </a:pP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𝑼</m:t>
                    </m:r>
                  </m:oMath>
                </a14:m>
                <a:r>
                  <a:rPr lang="en-US" altLang="en-US" sz="2800" dirty="0"/>
                  <a:t> is an independent set </a:t>
                </a:r>
                <a:r>
                  <a:rPr lang="en-US" altLang="en-US" sz="2800" dirty="0">
                    <a:latin typeface="Cambria Math" panose="02040503050406030204" pitchFamily="18" charset="0"/>
                    <a:ea typeface="Cambria Math" panose="02040503050406030204" pitchFamily="18" charset="0"/>
                  </a:rPr>
                  <a:t>⇔</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𝑽</m:t>
                    </m:r>
                    <m:r>
                      <a:rPr lang="en-US" altLang="en-US" sz="2800" i="1" dirty="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𝑼</m:t>
                    </m:r>
                  </m:oMath>
                </a14:m>
                <a:r>
                  <a:rPr lang="en-US" altLang="en-US" sz="2800" dirty="0"/>
                  <a:t> is a vertex cover</a:t>
                </a:r>
              </a:p>
              <a:p>
                <a:pPr marL="0" indent="0" eaLnBrk="1" hangingPunct="1">
                  <a:lnSpc>
                    <a:spcPct val="90000"/>
                  </a:lnSpc>
                  <a:buNone/>
                </a:pPr>
                <a:endParaRPr lang="en-US" altLang="en-US" dirty="0"/>
              </a:p>
            </p:txBody>
          </p:sp>
        </mc:Choice>
        <mc:Fallback>
          <p:sp>
            <p:nvSpPr>
              <p:cNvPr id="13316" name="Rectangle 3"/>
              <p:cNvSpPr>
                <a:spLocks noGrp="1" noRot="1" noChangeAspect="1" noMove="1" noResize="1" noEditPoints="1" noAdjustHandles="1" noChangeArrowheads="1" noChangeShapeType="1" noTextEdit="1"/>
              </p:cNvSpPr>
              <p:nvPr>
                <p:ph type="body" idx="1"/>
              </p:nvPr>
            </p:nvSpPr>
            <p:spPr>
              <a:xfrm>
                <a:off x="628650" y="1433369"/>
                <a:ext cx="11173490" cy="5200045"/>
              </a:xfrm>
              <a:blipFill>
                <a:blip r:embed="rId3"/>
                <a:stretch>
                  <a:fillRect l="-1091" t="-1876" r="-1800"/>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75022082-0A65-45B8-91A7-86F050D9B4CD}"/>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25</a:t>
            </a:fld>
            <a:endParaRPr lang="en-US" dirty="0"/>
          </a:p>
        </p:txBody>
      </p:sp>
    </p:spTree>
    <p:extLst>
      <p:ext uri="{BB962C8B-B14F-4D97-AF65-F5344CB8AC3E}">
        <p14:creationId xmlns:p14="http://schemas.microsoft.com/office/powerpoint/2010/main" val="22008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F4479-5035-833B-50D7-307EA1D2F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1311A-9728-8053-6AB3-96CA91CDB7BD}"/>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16D5EF5-31A3-B064-54A1-33B8A8328512}"/>
              </a:ext>
            </a:extLst>
          </p:cNvPr>
          <p:cNvSpPr>
            <a:spLocks noGrp="1"/>
          </p:cNvSpPr>
          <p:nvPr>
            <p:ph idx="1"/>
          </p:nvPr>
        </p:nvSpPr>
        <p:spPr/>
        <p:txBody>
          <a:bodyPr/>
          <a:lstStyle/>
          <a:p>
            <a:r>
              <a:rPr lang="en-US" dirty="0"/>
              <a:t>Independent Set</a:t>
            </a:r>
          </a:p>
          <a:p>
            <a:endParaRPr lang="en-US" dirty="0"/>
          </a:p>
          <a:p>
            <a:endParaRPr lang="en-US" dirty="0"/>
          </a:p>
          <a:p>
            <a:endParaRPr lang="en-US" dirty="0"/>
          </a:p>
          <a:p>
            <a:endParaRPr lang="en-US" dirty="0"/>
          </a:p>
          <a:p>
            <a:r>
              <a:rPr lang="en-US" dirty="0"/>
              <a:t>Vertex Cover</a:t>
            </a:r>
          </a:p>
        </p:txBody>
      </p:sp>
      <p:grpSp>
        <p:nvGrpSpPr>
          <p:cNvPr id="35" name="Group 34">
            <a:extLst>
              <a:ext uri="{FF2B5EF4-FFF2-40B4-BE49-F238E27FC236}">
                <a16:creationId xmlns:a16="http://schemas.microsoft.com/office/drawing/2014/main" id="{AA1FF3CC-8BA7-808E-143A-B6C549B3BB7F}"/>
              </a:ext>
            </a:extLst>
          </p:cNvPr>
          <p:cNvGrpSpPr/>
          <p:nvPr/>
        </p:nvGrpSpPr>
        <p:grpSpPr>
          <a:xfrm>
            <a:off x="1826821" y="2423160"/>
            <a:ext cx="3266387" cy="1627632"/>
            <a:chOff x="382069" y="2423160"/>
            <a:chExt cx="3266387" cy="1627632"/>
          </a:xfrm>
        </p:grpSpPr>
        <p:sp>
          <p:nvSpPr>
            <p:cNvPr id="34" name="Rectangle 33">
              <a:extLst>
                <a:ext uri="{FF2B5EF4-FFF2-40B4-BE49-F238E27FC236}">
                  <a16:creationId xmlns:a16="http://schemas.microsoft.com/office/drawing/2014/main" id="{FE83B0A0-5F8A-7F13-7EA2-56CBC7CBECD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02C78F5-084D-D4C4-9034-9FEEB5E7C84B}"/>
                </a:ext>
              </a:extLst>
            </p:cNvPr>
            <p:cNvGrpSpPr/>
            <p:nvPr/>
          </p:nvGrpSpPr>
          <p:grpSpPr>
            <a:xfrm>
              <a:off x="838200" y="2618762"/>
              <a:ext cx="1395595" cy="1222107"/>
              <a:chOff x="9689018" y="5259623"/>
              <a:chExt cx="1395595" cy="1222107"/>
            </a:xfrm>
            <a:solidFill>
              <a:schemeClr val="tx1"/>
            </a:solidFill>
          </p:grpSpPr>
          <p:grpSp>
            <p:nvGrpSpPr>
              <p:cNvPr id="5" name="Group 4" descr="A 5-cycle showing that a 2-coloring is impossible.">
                <a:extLst>
                  <a:ext uri="{FF2B5EF4-FFF2-40B4-BE49-F238E27FC236}">
                    <a16:creationId xmlns:a16="http://schemas.microsoft.com/office/drawing/2014/main" id="{41308D52-C3DD-84DF-6F77-5323AAD3039E}"/>
                  </a:ext>
                </a:extLst>
              </p:cNvPr>
              <p:cNvGrpSpPr/>
              <p:nvPr/>
            </p:nvGrpSpPr>
            <p:grpSpPr>
              <a:xfrm>
                <a:off x="9689018" y="5259623"/>
                <a:ext cx="1395595" cy="1222107"/>
                <a:chOff x="3616411" y="4477002"/>
                <a:chExt cx="1395595" cy="1222107"/>
              </a:xfrm>
              <a:grpFill/>
            </p:grpSpPr>
            <p:sp>
              <p:nvSpPr>
                <p:cNvPr id="7" name="Oval 6">
                  <a:extLst>
                    <a:ext uri="{FF2B5EF4-FFF2-40B4-BE49-F238E27FC236}">
                      <a16:creationId xmlns:a16="http://schemas.microsoft.com/office/drawing/2014/main" id="{4971F0BD-4519-54B4-4EEF-312AE43C2E26}"/>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7A82E22D-04AB-8C81-4ADB-61CD6056A33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DD958CE6-3F30-B9DF-01B0-40771A03058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AD2AC8FC-37AD-4EF0-BB29-D95455E2F7BA}"/>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1" name="Straight Connector 10">
                  <a:extLst>
                    <a:ext uri="{FF2B5EF4-FFF2-40B4-BE49-F238E27FC236}">
                      <a16:creationId xmlns:a16="http://schemas.microsoft.com/office/drawing/2014/main" id="{6846D31B-F045-7AAB-D39E-1E31E7F6E25C}"/>
                    </a:ext>
                  </a:extLst>
                </p:cNvPr>
                <p:cNvCxnSpPr>
                  <a:stCxn id="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AECA7627-3667-4842-C997-0BC4946144A9}"/>
                    </a:ext>
                  </a:extLst>
                </p:cNvPr>
                <p:cNvCxnSpPr>
                  <a:stCxn id="8" idx="3"/>
                  <a:endCxn id="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CA58D6A8-EF15-2F49-4AD1-48BDC80E4C00}"/>
                    </a:ext>
                  </a:extLst>
                </p:cNvPr>
                <p:cNvCxnSpPr>
                  <a:stCxn id="7" idx="5"/>
                  <a:endCxn id="1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14" name="Oval 13">
                  <a:extLst>
                    <a:ext uri="{FF2B5EF4-FFF2-40B4-BE49-F238E27FC236}">
                      <a16:creationId xmlns:a16="http://schemas.microsoft.com/office/drawing/2014/main" id="{48CD7C38-47C9-6F80-29B9-098C979CE99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5" name="Straight Connector 14">
                  <a:extLst>
                    <a:ext uri="{FF2B5EF4-FFF2-40B4-BE49-F238E27FC236}">
                      <a16:creationId xmlns:a16="http://schemas.microsoft.com/office/drawing/2014/main" id="{EC88E0C7-EEF4-965B-B815-A9D90FB793B2}"/>
                    </a:ext>
                  </a:extLst>
                </p:cNvPr>
                <p:cNvCxnSpPr>
                  <a:stCxn id="10" idx="6"/>
                  <a:endCxn id="1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82F323C5-6780-9A64-0813-F54C617017F2}"/>
                    </a:ext>
                  </a:extLst>
                </p:cNvPr>
                <p:cNvCxnSpPr>
                  <a:stCxn id="14" idx="0"/>
                  <a:endCxn id="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 name="Straight Connector 5">
                <a:extLst>
                  <a:ext uri="{FF2B5EF4-FFF2-40B4-BE49-F238E27FC236}">
                    <a16:creationId xmlns:a16="http://schemas.microsoft.com/office/drawing/2014/main" id="{1006A79A-9176-681C-9350-75AC8CFB3147}"/>
                  </a:ext>
                </a:extLst>
              </p:cNvPr>
              <p:cNvCxnSpPr>
                <a:cxnSpLocks/>
                <a:stCxn id="14" idx="1"/>
                <a:endCxn id="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29F1024-ADE6-DE65-379F-293AEB89FE3C}"/>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19" name="TextBox 18">
                  <a:extLst>
                    <a:ext uri="{FF2B5EF4-FFF2-40B4-BE49-F238E27FC236}">
                      <a16:creationId xmlns:a16="http://schemas.microsoft.com/office/drawing/2014/main" id="{729F1024-ADE6-DE65-379F-293AEB89FE3C}"/>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2"/>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7DEE66E4-2D45-E4AA-6A53-A3E146FDCD2C}"/>
              </a:ext>
            </a:extLst>
          </p:cNvPr>
          <p:cNvGrpSpPr/>
          <p:nvPr/>
        </p:nvGrpSpPr>
        <p:grpSpPr>
          <a:xfrm>
            <a:off x="6880405" y="2402031"/>
            <a:ext cx="3266387" cy="1627632"/>
            <a:chOff x="382069" y="2423160"/>
            <a:chExt cx="3266387" cy="1627632"/>
          </a:xfrm>
        </p:grpSpPr>
        <p:sp>
          <p:nvSpPr>
            <p:cNvPr id="37" name="Rectangle 36">
              <a:extLst>
                <a:ext uri="{FF2B5EF4-FFF2-40B4-BE49-F238E27FC236}">
                  <a16:creationId xmlns:a16="http://schemas.microsoft.com/office/drawing/2014/main" id="{404B5465-4879-1D2E-36F2-10C88807D7C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631C722-9113-CB01-71D7-723E41B89012}"/>
                </a:ext>
              </a:extLst>
            </p:cNvPr>
            <p:cNvGrpSpPr/>
            <p:nvPr/>
          </p:nvGrpSpPr>
          <p:grpSpPr>
            <a:xfrm>
              <a:off x="838200" y="2618762"/>
              <a:ext cx="1395595" cy="1222107"/>
              <a:chOff x="9689018" y="5259623"/>
              <a:chExt cx="1395595" cy="1222107"/>
            </a:xfrm>
            <a:solidFill>
              <a:schemeClr val="tx1"/>
            </a:solidFill>
          </p:grpSpPr>
          <p:grpSp>
            <p:nvGrpSpPr>
              <p:cNvPr id="40" name="Group 39" descr="A 5-cycle showing that a 2-coloring is impossible.">
                <a:extLst>
                  <a:ext uri="{FF2B5EF4-FFF2-40B4-BE49-F238E27FC236}">
                    <a16:creationId xmlns:a16="http://schemas.microsoft.com/office/drawing/2014/main" id="{C3B0AA0D-20C0-CF23-F16D-3527B7F35801}"/>
                  </a:ext>
                </a:extLst>
              </p:cNvPr>
              <p:cNvGrpSpPr/>
              <p:nvPr/>
            </p:nvGrpSpPr>
            <p:grpSpPr>
              <a:xfrm>
                <a:off x="9689018" y="5259623"/>
                <a:ext cx="1395595" cy="1222107"/>
                <a:chOff x="3616411" y="4477002"/>
                <a:chExt cx="1395595" cy="1222107"/>
              </a:xfrm>
              <a:grpFill/>
            </p:grpSpPr>
            <p:sp>
              <p:nvSpPr>
                <p:cNvPr id="42" name="Oval 41">
                  <a:extLst>
                    <a:ext uri="{FF2B5EF4-FFF2-40B4-BE49-F238E27FC236}">
                      <a16:creationId xmlns:a16="http://schemas.microsoft.com/office/drawing/2014/main" id="{3A8AA723-FBBD-F927-0575-DBA0A3781DB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562D5348-ECCE-EA3B-95EA-2851AF92FF2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4" name="Oval 43">
                  <a:extLst>
                    <a:ext uri="{FF2B5EF4-FFF2-40B4-BE49-F238E27FC236}">
                      <a16:creationId xmlns:a16="http://schemas.microsoft.com/office/drawing/2014/main" id="{13A57C10-D9EA-B8C9-3A32-C82170A08B12}"/>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3C74FC2E-BB7E-7413-E60C-FBC8A3B1327E}"/>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6" name="Straight Connector 45">
                  <a:extLst>
                    <a:ext uri="{FF2B5EF4-FFF2-40B4-BE49-F238E27FC236}">
                      <a16:creationId xmlns:a16="http://schemas.microsoft.com/office/drawing/2014/main" id="{3B11560D-C754-DFB0-98BC-EF4019F4DD84}"/>
                    </a:ext>
                  </a:extLst>
                </p:cNvPr>
                <p:cNvCxnSpPr>
                  <a:stCxn id="43"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C6994002-65F4-4FF4-62C2-E78DD4E79C96}"/>
                    </a:ext>
                  </a:extLst>
                </p:cNvPr>
                <p:cNvCxnSpPr>
                  <a:stCxn id="43" idx="3"/>
                  <a:endCxn id="42"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421BBFC0-C3D2-6BA0-C327-6B9060702623}"/>
                    </a:ext>
                  </a:extLst>
                </p:cNvPr>
                <p:cNvCxnSpPr>
                  <a:stCxn id="42" idx="5"/>
                  <a:endCxn id="45"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49" name="Oval 48">
                  <a:extLst>
                    <a:ext uri="{FF2B5EF4-FFF2-40B4-BE49-F238E27FC236}">
                      <a16:creationId xmlns:a16="http://schemas.microsoft.com/office/drawing/2014/main" id="{4FEB7323-3E77-61BD-1ACB-705F946F469E}"/>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0" name="Straight Connector 49">
                  <a:extLst>
                    <a:ext uri="{FF2B5EF4-FFF2-40B4-BE49-F238E27FC236}">
                      <a16:creationId xmlns:a16="http://schemas.microsoft.com/office/drawing/2014/main" id="{F6ACC0B7-1ED0-51D2-85E5-AB82870C5CF9}"/>
                    </a:ext>
                  </a:extLst>
                </p:cNvPr>
                <p:cNvCxnSpPr>
                  <a:stCxn id="45" idx="6"/>
                  <a:endCxn id="49"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1" name="Straight Connector 50">
                  <a:extLst>
                    <a:ext uri="{FF2B5EF4-FFF2-40B4-BE49-F238E27FC236}">
                      <a16:creationId xmlns:a16="http://schemas.microsoft.com/office/drawing/2014/main" id="{84660941-2008-448E-E1D5-BD032F17AF83}"/>
                    </a:ext>
                  </a:extLst>
                </p:cNvPr>
                <p:cNvCxnSpPr>
                  <a:stCxn id="49" idx="0"/>
                  <a:endCxn id="44"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671E765F-BBDF-2510-E5AE-88E90366B6B2}"/>
                  </a:ext>
                </a:extLst>
              </p:cNvPr>
              <p:cNvCxnSpPr>
                <a:cxnSpLocks/>
                <a:stCxn id="49" idx="1"/>
                <a:endCxn id="42"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1EA58828-BD73-4271-65CD-D42BEFD5D201}"/>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39" name="TextBox 38">
                  <a:extLst>
                    <a:ext uri="{FF2B5EF4-FFF2-40B4-BE49-F238E27FC236}">
                      <a16:creationId xmlns:a16="http://schemas.microsoft.com/office/drawing/2014/main" id="{1EA58828-BD73-4271-65CD-D42BEFD5D201}"/>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3"/>
                  <a:stretch>
                    <a:fillRect/>
                  </a:stretch>
                </a:blipFill>
              </p:spPr>
              <p:txBody>
                <a:bodyPr/>
                <a:lstStyle/>
                <a:p>
                  <a:r>
                    <a:rPr lang="en-US">
                      <a:noFill/>
                    </a:rPr>
                    <a:t> </a:t>
                  </a:r>
                </a:p>
              </p:txBody>
            </p:sp>
          </mc:Fallback>
        </mc:AlternateContent>
      </p:grpSp>
      <p:grpSp>
        <p:nvGrpSpPr>
          <p:cNvPr id="52" name="Group 51">
            <a:extLst>
              <a:ext uri="{FF2B5EF4-FFF2-40B4-BE49-F238E27FC236}">
                <a16:creationId xmlns:a16="http://schemas.microsoft.com/office/drawing/2014/main" id="{B6A6FCB0-AEFD-4591-E7CA-0005D9AB72CF}"/>
              </a:ext>
            </a:extLst>
          </p:cNvPr>
          <p:cNvGrpSpPr/>
          <p:nvPr/>
        </p:nvGrpSpPr>
        <p:grpSpPr>
          <a:xfrm>
            <a:off x="1826821" y="4964691"/>
            <a:ext cx="3266387" cy="1627632"/>
            <a:chOff x="382069" y="2423160"/>
            <a:chExt cx="3266387" cy="1627632"/>
          </a:xfrm>
        </p:grpSpPr>
        <p:sp>
          <p:nvSpPr>
            <p:cNvPr id="53" name="Rectangle 52">
              <a:extLst>
                <a:ext uri="{FF2B5EF4-FFF2-40B4-BE49-F238E27FC236}">
                  <a16:creationId xmlns:a16="http://schemas.microsoft.com/office/drawing/2014/main" id="{9D4DC420-2BB5-DB15-D9E8-BF3B265D9E5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310E8C1-CCD4-E9DB-4006-D9D13ADD3510}"/>
                </a:ext>
              </a:extLst>
            </p:cNvPr>
            <p:cNvGrpSpPr/>
            <p:nvPr/>
          </p:nvGrpSpPr>
          <p:grpSpPr>
            <a:xfrm>
              <a:off x="838200" y="2618762"/>
              <a:ext cx="1395595" cy="1222107"/>
              <a:chOff x="9689018" y="5259623"/>
              <a:chExt cx="1395595" cy="1222107"/>
            </a:xfrm>
            <a:solidFill>
              <a:schemeClr val="tx1"/>
            </a:solidFill>
          </p:grpSpPr>
          <p:grpSp>
            <p:nvGrpSpPr>
              <p:cNvPr id="56" name="Group 55" descr="A 5-cycle showing that a 2-coloring is impossible.">
                <a:extLst>
                  <a:ext uri="{FF2B5EF4-FFF2-40B4-BE49-F238E27FC236}">
                    <a16:creationId xmlns:a16="http://schemas.microsoft.com/office/drawing/2014/main" id="{50ED3890-B3FD-2937-C881-4D70ED4DF2AD}"/>
                  </a:ext>
                </a:extLst>
              </p:cNvPr>
              <p:cNvGrpSpPr/>
              <p:nvPr/>
            </p:nvGrpSpPr>
            <p:grpSpPr>
              <a:xfrm>
                <a:off x="9689018" y="5259623"/>
                <a:ext cx="1395595" cy="1222107"/>
                <a:chOff x="3616411" y="4477002"/>
                <a:chExt cx="1395595" cy="1222107"/>
              </a:xfrm>
              <a:grpFill/>
            </p:grpSpPr>
            <p:sp>
              <p:nvSpPr>
                <p:cNvPr id="58" name="Oval 57">
                  <a:extLst>
                    <a:ext uri="{FF2B5EF4-FFF2-40B4-BE49-F238E27FC236}">
                      <a16:creationId xmlns:a16="http://schemas.microsoft.com/office/drawing/2014/main" id="{890115E4-A2C2-9FBF-DF61-5868C263BDE9}"/>
                    </a:ext>
                  </a:extLst>
                </p:cNvPr>
                <p:cNvSpPr>
                  <a:spLocks noChangeAspect="1"/>
                </p:cNvSpPr>
                <p:nvPr/>
              </p:nvSpPr>
              <p:spPr>
                <a:xfrm>
                  <a:off x="3616411" y="491798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Oval 58">
                  <a:extLst>
                    <a:ext uri="{FF2B5EF4-FFF2-40B4-BE49-F238E27FC236}">
                      <a16:creationId xmlns:a16="http://schemas.microsoft.com/office/drawing/2014/main" id="{85703BEE-F8EE-C1E8-A54E-22475143203C}"/>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0" name="Oval 59">
                  <a:extLst>
                    <a:ext uri="{FF2B5EF4-FFF2-40B4-BE49-F238E27FC236}">
                      <a16:creationId xmlns:a16="http://schemas.microsoft.com/office/drawing/2014/main" id="{AE23C307-04D4-99C1-B29F-A3FBED393DCB}"/>
                    </a:ext>
                  </a:extLst>
                </p:cNvPr>
                <p:cNvSpPr>
                  <a:spLocks noChangeAspect="1"/>
                </p:cNvSpPr>
                <p:nvPr/>
              </p:nvSpPr>
              <p:spPr>
                <a:xfrm>
                  <a:off x="4829126"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a:extLst>
                    <a:ext uri="{FF2B5EF4-FFF2-40B4-BE49-F238E27FC236}">
                      <a16:creationId xmlns:a16="http://schemas.microsoft.com/office/drawing/2014/main" id="{CD421A69-D631-E4E0-38F8-51EF8B0B231A}"/>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2" name="Straight Connector 61">
                  <a:extLst>
                    <a:ext uri="{FF2B5EF4-FFF2-40B4-BE49-F238E27FC236}">
                      <a16:creationId xmlns:a16="http://schemas.microsoft.com/office/drawing/2014/main" id="{B011A7AA-D628-8956-ADC7-3EB85FDCF4D6}"/>
                    </a:ext>
                  </a:extLst>
                </p:cNvPr>
                <p:cNvCxnSpPr>
                  <a:stCxn id="5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F360F287-DDBC-FD33-EE09-CB2FBB3D9DD8}"/>
                    </a:ext>
                  </a:extLst>
                </p:cNvPr>
                <p:cNvCxnSpPr>
                  <a:stCxn id="59" idx="3"/>
                  <a:endCxn id="5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213423F8-190C-4AE1-FA8C-E0EAABDEF785}"/>
                    </a:ext>
                  </a:extLst>
                </p:cNvPr>
                <p:cNvCxnSpPr>
                  <a:stCxn id="58" idx="5"/>
                  <a:endCxn id="6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65" name="Oval 64">
                  <a:extLst>
                    <a:ext uri="{FF2B5EF4-FFF2-40B4-BE49-F238E27FC236}">
                      <a16:creationId xmlns:a16="http://schemas.microsoft.com/office/drawing/2014/main" id="{1860EB29-2195-C36D-E9A3-BDBCD9993E72}"/>
                    </a:ext>
                  </a:extLst>
                </p:cNvPr>
                <p:cNvSpPr>
                  <a:spLocks noChangeAspect="1"/>
                </p:cNvSpPr>
                <p:nvPr/>
              </p:nvSpPr>
              <p:spPr>
                <a:xfrm>
                  <a:off x="4794422" y="5516229"/>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66" name="Straight Connector 65">
                  <a:extLst>
                    <a:ext uri="{FF2B5EF4-FFF2-40B4-BE49-F238E27FC236}">
                      <a16:creationId xmlns:a16="http://schemas.microsoft.com/office/drawing/2014/main" id="{9B8C56D5-AA87-68F9-C72A-5A09E0919EE9}"/>
                    </a:ext>
                  </a:extLst>
                </p:cNvPr>
                <p:cNvCxnSpPr>
                  <a:stCxn id="61" idx="6"/>
                  <a:endCxn id="6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9B3FCA86-82F9-C7D1-8517-F80E9732E10B}"/>
                    </a:ext>
                  </a:extLst>
                </p:cNvPr>
                <p:cNvCxnSpPr>
                  <a:stCxn id="65" idx="0"/>
                  <a:endCxn id="6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57" name="Straight Connector 56">
                <a:extLst>
                  <a:ext uri="{FF2B5EF4-FFF2-40B4-BE49-F238E27FC236}">
                    <a16:creationId xmlns:a16="http://schemas.microsoft.com/office/drawing/2014/main" id="{C6B01565-A53B-0929-558B-855EC103B45D}"/>
                  </a:ext>
                </a:extLst>
              </p:cNvPr>
              <p:cNvCxnSpPr>
                <a:cxnSpLocks/>
                <a:stCxn id="65" idx="1"/>
                <a:endCxn id="5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BDCC75C8-4BAA-1857-2A9C-3F9E8F8DB4E6}"/>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=3</m:t>
                        </m:r>
                      </m:oMath>
                    </m:oMathPara>
                  </a14:m>
                  <a:endParaRPr lang="en-US" sz="2800" dirty="0"/>
                </a:p>
              </p:txBody>
            </p:sp>
          </mc:Choice>
          <mc:Fallback>
            <p:sp>
              <p:nvSpPr>
                <p:cNvPr id="55" name="TextBox 54">
                  <a:extLst>
                    <a:ext uri="{FF2B5EF4-FFF2-40B4-BE49-F238E27FC236}">
                      <a16:creationId xmlns:a16="http://schemas.microsoft.com/office/drawing/2014/main" id="{BDCC75C8-4BAA-1857-2A9C-3F9E8F8DB4E6}"/>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4"/>
                  <a:stretch>
                    <a:fillRect/>
                  </a:stretch>
                </a:blipFill>
              </p:spPr>
              <p:txBody>
                <a:bodyPr/>
                <a:lstStyle/>
                <a:p>
                  <a:r>
                    <a:rPr lang="en-US">
                      <a:noFill/>
                    </a:rPr>
                    <a:t> </a:t>
                  </a:r>
                </a:p>
              </p:txBody>
            </p:sp>
          </mc:Fallback>
        </mc:AlternateContent>
      </p:grpSp>
      <p:grpSp>
        <p:nvGrpSpPr>
          <p:cNvPr id="68" name="Group 67">
            <a:extLst>
              <a:ext uri="{FF2B5EF4-FFF2-40B4-BE49-F238E27FC236}">
                <a16:creationId xmlns:a16="http://schemas.microsoft.com/office/drawing/2014/main" id="{C572EAFA-5136-4E31-14EB-717F1177A537}"/>
              </a:ext>
            </a:extLst>
          </p:cNvPr>
          <p:cNvGrpSpPr/>
          <p:nvPr/>
        </p:nvGrpSpPr>
        <p:grpSpPr>
          <a:xfrm>
            <a:off x="6880405" y="4943562"/>
            <a:ext cx="3266387" cy="1627632"/>
            <a:chOff x="382069" y="2423160"/>
            <a:chExt cx="3266387" cy="1627632"/>
          </a:xfrm>
        </p:grpSpPr>
        <p:sp>
          <p:nvSpPr>
            <p:cNvPr id="69" name="Rectangle 68">
              <a:extLst>
                <a:ext uri="{FF2B5EF4-FFF2-40B4-BE49-F238E27FC236}">
                  <a16:creationId xmlns:a16="http://schemas.microsoft.com/office/drawing/2014/main" id="{752F7B79-BC13-C3AB-FBDF-58D4E85757F9}"/>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E6F37104-46CB-DCE6-3009-8B114EC85BB3}"/>
                </a:ext>
              </a:extLst>
            </p:cNvPr>
            <p:cNvGrpSpPr/>
            <p:nvPr/>
          </p:nvGrpSpPr>
          <p:grpSpPr>
            <a:xfrm>
              <a:off x="838200" y="2618762"/>
              <a:ext cx="1395595" cy="1222107"/>
              <a:chOff x="9689018" y="5259623"/>
              <a:chExt cx="1395595" cy="1222107"/>
            </a:xfrm>
            <a:solidFill>
              <a:schemeClr val="tx1"/>
            </a:solidFill>
          </p:grpSpPr>
          <p:grpSp>
            <p:nvGrpSpPr>
              <p:cNvPr id="72" name="Group 71" descr="A 5-cycle showing that a 2-coloring is impossible.">
                <a:extLst>
                  <a:ext uri="{FF2B5EF4-FFF2-40B4-BE49-F238E27FC236}">
                    <a16:creationId xmlns:a16="http://schemas.microsoft.com/office/drawing/2014/main" id="{C9FB8C12-D7B8-ECED-9521-4814358C1C5A}"/>
                  </a:ext>
                </a:extLst>
              </p:cNvPr>
              <p:cNvGrpSpPr/>
              <p:nvPr/>
            </p:nvGrpSpPr>
            <p:grpSpPr>
              <a:xfrm>
                <a:off x="9689018" y="5259623"/>
                <a:ext cx="1395595" cy="1222107"/>
                <a:chOff x="3616411" y="4477002"/>
                <a:chExt cx="1395595" cy="1222107"/>
              </a:xfrm>
              <a:grpFill/>
            </p:grpSpPr>
            <p:sp>
              <p:nvSpPr>
                <p:cNvPr id="74" name="Oval 73">
                  <a:extLst>
                    <a:ext uri="{FF2B5EF4-FFF2-40B4-BE49-F238E27FC236}">
                      <a16:creationId xmlns:a16="http://schemas.microsoft.com/office/drawing/2014/main" id="{CB5FE3DD-2901-7561-9C9B-E0D2F79F1790}"/>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5" name="Oval 74">
                  <a:extLst>
                    <a:ext uri="{FF2B5EF4-FFF2-40B4-BE49-F238E27FC236}">
                      <a16:creationId xmlns:a16="http://schemas.microsoft.com/office/drawing/2014/main" id="{BDBFF657-F6CB-BD86-056D-B808CB189055}"/>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Oval 75">
                  <a:extLst>
                    <a:ext uri="{FF2B5EF4-FFF2-40B4-BE49-F238E27FC236}">
                      <a16:creationId xmlns:a16="http://schemas.microsoft.com/office/drawing/2014/main" id="{530FF3A6-A1BA-7E2B-944B-D5F4D7677362}"/>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AFDB637C-0AE5-DF7B-1765-3A0198998ACC}"/>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78" name="Straight Connector 77">
                  <a:extLst>
                    <a:ext uri="{FF2B5EF4-FFF2-40B4-BE49-F238E27FC236}">
                      <a16:creationId xmlns:a16="http://schemas.microsoft.com/office/drawing/2014/main" id="{79FB2A88-E8DB-52CF-67B4-D3615D587659}"/>
                    </a:ext>
                  </a:extLst>
                </p:cNvPr>
                <p:cNvCxnSpPr>
                  <a:stCxn id="75"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3C41C7A1-AE02-1099-9771-5BDFF70C2093}"/>
                    </a:ext>
                  </a:extLst>
                </p:cNvPr>
                <p:cNvCxnSpPr>
                  <a:stCxn id="75" idx="3"/>
                  <a:endCxn id="74"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80" name="Straight Connector 79">
                  <a:extLst>
                    <a:ext uri="{FF2B5EF4-FFF2-40B4-BE49-F238E27FC236}">
                      <a16:creationId xmlns:a16="http://schemas.microsoft.com/office/drawing/2014/main" id="{4420D2C7-4FF0-D521-CE9C-E8B89DDE95D4}"/>
                    </a:ext>
                  </a:extLst>
                </p:cNvPr>
                <p:cNvCxnSpPr>
                  <a:stCxn id="74" idx="5"/>
                  <a:endCxn id="77"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81" name="Oval 80">
                  <a:extLst>
                    <a:ext uri="{FF2B5EF4-FFF2-40B4-BE49-F238E27FC236}">
                      <a16:creationId xmlns:a16="http://schemas.microsoft.com/office/drawing/2014/main" id="{F63A3883-D460-5439-2590-6E5A426B515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82" name="Straight Connector 81">
                  <a:extLst>
                    <a:ext uri="{FF2B5EF4-FFF2-40B4-BE49-F238E27FC236}">
                      <a16:creationId xmlns:a16="http://schemas.microsoft.com/office/drawing/2014/main" id="{08B4055C-1E00-F217-E6B7-186F347097F8}"/>
                    </a:ext>
                  </a:extLst>
                </p:cNvPr>
                <p:cNvCxnSpPr>
                  <a:stCxn id="77" idx="6"/>
                  <a:endCxn id="81"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83" name="Straight Connector 82">
                  <a:extLst>
                    <a:ext uri="{FF2B5EF4-FFF2-40B4-BE49-F238E27FC236}">
                      <a16:creationId xmlns:a16="http://schemas.microsoft.com/office/drawing/2014/main" id="{F2D54674-9D08-C92E-C37F-696803EA1E2F}"/>
                    </a:ext>
                  </a:extLst>
                </p:cNvPr>
                <p:cNvCxnSpPr>
                  <a:stCxn id="81" idx="0"/>
                  <a:endCxn id="76"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73" name="Straight Connector 72">
                <a:extLst>
                  <a:ext uri="{FF2B5EF4-FFF2-40B4-BE49-F238E27FC236}">
                    <a16:creationId xmlns:a16="http://schemas.microsoft.com/office/drawing/2014/main" id="{8A3BF890-D775-A2AF-2E69-9129501B4A32}"/>
                  </a:ext>
                </a:extLst>
              </p:cNvPr>
              <p:cNvCxnSpPr>
                <a:cxnSpLocks/>
                <a:stCxn id="81" idx="1"/>
                <a:endCxn id="74"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73DA219E-2CC9-79C6-FB60-128E94EDEA66}"/>
                    </a:ext>
                  </a:extLst>
                </p:cNvPr>
                <p:cNvSpPr txBox="1"/>
                <p:nvPr/>
              </p:nvSpPr>
              <p:spPr>
                <a:xfrm>
                  <a:off x="2225873" y="3292622"/>
                  <a:ext cx="11417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=2</m:t>
                        </m:r>
                      </m:oMath>
                    </m:oMathPara>
                  </a14:m>
                  <a:endParaRPr lang="en-US" sz="2800" dirty="0"/>
                </a:p>
              </p:txBody>
            </p:sp>
          </mc:Choice>
          <mc:Fallback>
            <p:sp>
              <p:nvSpPr>
                <p:cNvPr id="71" name="TextBox 70">
                  <a:extLst>
                    <a:ext uri="{FF2B5EF4-FFF2-40B4-BE49-F238E27FC236}">
                      <a16:creationId xmlns:a16="http://schemas.microsoft.com/office/drawing/2014/main" id="{73DA219E-2CC9-79C6-FB60-128E94EDEA66}"/>
                    </a:ext>
                  </a:extLst>
                </p:cNvPr>
                <p:cNvSpPr txBox="1">
                  <a:spLocks noRot="1" noChangeAspect="1" noMove="1" noResize="1" noEditPoints="1" noAdjustHandles="1" noChangeArrowheads="1" noChangeShapeType="1" noTextEdit="1"/>
                </p:cNvSpPr>
                <p:nvPr/>
              </p:nvSpPr>
              <p:spPr>
                <a:xfrm>
                  <a:off x="2225873" y="3292622"/>
                  <a:ext cx="1141723" cy="523220"/>
                </a:xfrm>
                <a:prstGeom prst="rect">
                  <a:avLst/>
                </a:prstGeom>
                <a:blipFill>
                  <a:blip r:embed="rId5"/>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C3EFE35A-BDB6-A44D-7771-E358913DCB5C}"/>
              </a:ext>
            </a:extLst>
          </p:cNvPr>
          <p:cNvSpPr txBox="1"/>
          <p:nvPr/>
        </p:nvSpPr>
        <p:spPr>
          <a:xfrm>
            <a:off x="5187879" y="3701518"/>
            <a:ext cx="652615" cy="523220"/>
          </a:xfrm>
          <a:prstGeom prst="rect">
            <a:avLst/>
          </a:prstGeom>
          <a:noFill/>
        </p:spPr>
        <p:txBody>
          <a:bodyPr wrap="none" rtlCol="0">
            <a:spAutoFit/>
          </a:bodyPr>
          <a:lstStyle/>
          <a:p>
            <a:r>
              <a:rPr lang="en-US" sz="2800" dirty="0"/>
              <a:t>Yes</a:t>
            </a:r>
          </a:p>
        </p:txBody>
      </p:sp>
      <p:sp>
        <p:nvSpPr>
          <p:cNvPr id="20" name="TextBox 19">
            <a:extLst>
              <a:ext uri="{FF2B5EF4-FFF2-40B4-BE49-F238E27FC236}">
                <a16:creationId xmlns:a16="http://schemas.microsoft.com/office/drawing/2014/main" id="{9804DA22-C9C3-6082-C96B-291BE44D5454}"/>
              </a:ext>
            </a:extLst>
          </p:cNvPr>
          <p:cNvSpPr txBox="1"/>
          <p:nvPr/>
        </p:nvSpPr>
        <p:spPr>
          <a:xfrm>
            <a:off x="10146792" y="3792958"/>
            <a:ext cx="606256" cy="523220"/>
          </a:xfrm>
          <a:prstGeom prst="rect">
            <a:avLst/>
          </a:prstGeom>
          <a:noFill/>
        </p:spPr>
        <p:txBody>
          <a:bodyPr wrap="none" rtlCol="0">
            <a:spAutoFit/>
          </a:bodyPr>
          <a:lstStyle/>
          <a:p>
            <a:r>
              <a:rPr lang="en-US" sz="2800" dirty="0"/>
              <a:t>No</a:t>
            </a:r>
          </a:p>
        </p:txBody>
      </p:sp>
      <p:sp>
        <p:nvSpPr>
          <p:cNvPr id="21" name="TextBox 20">
            <a:extLst>
              <a:ext uri="{FF2B5EF4-FFF2-40B4-BE49-F238E27FC236}">
                <a16:creationId xmlns:a16="http://schemas.microsoft.com/office/drawing/2014/main" id="{D11E859F-560A-7320-567F-7997B7ECD34A}"/>
              </a:ext>
            </a:extLst>
          </p:cNvPr>
          <p:cNvSpPr txBox="1"/>
          <p:nvPr/>
        </p:nvSpPr>
        <p:spPr>
          <a:xfrm>
            <a:off x="5148231" y="6221345"/>
            <a:ext cx="652615" cy="523220"/>
          </a:xfrm>
          <a:prstGeom prst="rect">
            <a:avLst/>
          </a:prstGeom>
          <a:noFill/>
        </p:spPr>
        <p:txBody>
          <a:bodyPr wrap="none" rtlCol="0">
            <a:spAutoFit/>
          </a:bodyPr>
          <a:lstStyle/>
          <a:p>
            <a:r>
              <a:rPr lang="en-US" sz="2800" dirty="0"/>
              <a:t>Yes</a:t>
            </a:r>
          </a:p>
        </p:txBody>
      </p:sp>
      <p:sp>
        <p:nvSpPr>
          <p:cNvPr id="22" name="TextBox 21">
            <a:extLst>
              <a:ext uri="{FF2B5EF4-FFF2-40B4-BE49-F238E27FC236}">
                <a16:creationId xmlns:a16="http://schemas.microsoft.com/office/drawing/2014/main" id="{25768391-E90E-A396-68C3-64CE04B4C1EC}"/>
              </a:ext>
            </a:extLst>
          </p:cNvPr>
          <p:cNvSpPr txBox="1"/>
          <p:nvPr/>
        </p:nvSpPr>
        <p:spPr>
          <a:xfrm>
            <a:off x="10173574" y="6290960"/>
            <a:ext cx="606256" cy="523220"/>
          </a:xfrm>
          <a:prstGeom prst="rect">
            <a:avLst/>
          </a:prstGeom>
          <a:noFill/>
        </p:spPr>
        <p:txBody>
          <a:bodyPr wrap="none" rtlCol="0">
            <a:spAutoFit/>
          </a:bodyPr>
          <a:lstStyle/>
          <a:p>
            <a:r>
              <a:rPr lang="en-US" sz="2800" dirty="0"/>
              <a:t>No</a:t>
            </a:r>
          </a:p>
        </p:txBody>
      </p:sp>
    </p:spTree>
    <p:extLst>
      <p:ext uri="{BB962C8B-B14F-4D97-AF65-F5344CB8AC3E}">
        <p14:creationId xmlns:p14="http://schemas.microsoft.com/office/powerpoint/2010/main" val="391230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A26C-29D3-BC44-580A-ED9309B708E3}"/>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D6B9559D-F003-6010-ECD2-B0721C72E08B}"/>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A07AD8-4E73-9A18-769F-6FDDF8317D8D}"/>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Independent Set</a:t>
            </a:r>
            <a:r>
              <a:rPr lang="en-US" dirty="0"/>
              <a:t> to </a:t>
            </a:r>
            <a:r>
              <a:rPr lang="en-US" sz="4400" b="1" dirty="0">
                <a:solidFill>
                  <a:srgbClr val="695082"/>
                </a:solidFill>
              </a:rPr>
              <a:t>Vertex Cover</a:t>
            </a:r>
            <a:endParaRPr lang="en-US" dirty="0"/>
          </a:p>
        </p:txBody>
      </p:sp>
      <p:sp>
        <p:nvSpPr>
          <p:cNvPr id="4" name="Slide Number Placeholder 3">
            <a:extLst>
              <a:ext uri="{FF2B5EF4-FFF2-40B4-BE49-F238E27FC236}">
                <a16:creationId xmlns:a16="http://schemas.microsoft.com/office/drawing/2014/main" id="{5BDBC2FD-86B7-515A-1DBE-CB315A1F5374}"/>
              </a:ext>
            </a:extLst>
          </p:cNvPr>
          <p:cNvSpPr>
            <a:spLocks noGrp="1"/>
          </p:cNvSpPr>
          <p:nvPr>
            <p:ph type="sldNum" sz="quarter" idx="12"/>
          </p:nvPr>
        </p:nvSpPr>
        <p:spPr/>
        <p:txBody>
          <a:bodyPr/>
          <a:lstStyle/>
          <a:p>
            <a:fld id="{86BADE50-950A-4D58-BFB2-FA2C6A8B385D}" type="slidenum">
              <a:rPr lang="en-US" smtClean="0"/>
              <a:t>27</a:t>
            </a:fld>
            <a:endParaRPr lang="en-US"/>
          </a:p>
        </p:txBody>
      </p:sp>
      <p:sp>
        <p:nvSpPr>
          <p:cNvPr id="12" name="TextBox 11">
            <a:extLst>
              <a:ext uri="{FF2B5EF4-FFF2-40B4-BE49-F238E27FC236}">
                <a16:creationId xmlns:a16="http://schemas.microsoft.com/office/drawing/2014/main" id="{FDE0E4C9-646E-57D2-2E01-48B2DD255586}"/>
              </a:ext>
            </a:extLst>
          </p:cNvPr>
          <p:cNvSpPr txBox="1"/>
          <p:nvPr/>
        </p:nvSpPr>
        <p:spPr>
          <a:xfrm>
            <a:off x="1615701" y="1403866"/>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16" name="TextBox 15">
            <a:extLst>
              <a:ext uri="{FF2B5EF4-FFF2-40B4-BE49-F238E27FC236}">
                <a16:creationId xmlns:a16="http://schemas.microsoft.com/office/drawing/2014/main" id="{5B717D36-AD6B-0F1E-692E-A1C6BF884614}"/>
              </a:ext>
            </a:extLst>
          </p:cNvPr>
          <p:cNvSpPr txBox="1"/>
          <p:nvPr/>
        </p:nvSpPr>
        <p:spPr>
          <a:xfrm>
            <a:off x="9056658" y="1338606"/>
            <a:ext cx="1402692" cy="369332"/>
          </a:xfrm>
          <a:prstGeom prst="rect">
            <a:avLst/>
          </a:prstGeom>
          <a:noFill/>
        </p:spPr>
        <p:txBody>
          <a:bodyPr wrap="none" rtlCol="0">
            <a:spAutoFit/>
          </a:bodyPr>
          <a:lstStyle/>
          <a:p>
            <a:r>
              <a:rPr lang="en-US" b="1" dirty="0">
                <a:solidFill>
                  <a:srgbClr val="695082"/>
                </a:solidFill>
              </a:rPr>
              <a:t>Vertex Cover</a:t>
            </a:r>
            <a:endParaRPr lang="en-US" dirty="0"/>
          </a:p>
        </p:txBody>
      </p:sp>
      <p:sp>
        <p:nvSpPr>
          <p:cNvPr id="21" name="TextBox 20">
            <a:extLst>
              <a:ext uri="{FF2B5EF4-FFF2-40B4-BE49-F238E27FC236}">
                <a16:creationId xmlns:a16="http://schemas.microsoft.com/office/drawing/2014/main" id="{32FB0D26-13CA-E542-C484-15EB063E1A3E}"/>
              </a:ext>
            </a:extLst>
          </p:cNvPr>
          <p:cNvSpPr txBox="1"/>
          <p:nvPr/>
        </p:nvSpPr>
        <p:spPr>
          <a:xfrm>
            <a:off x="8454979" y="4873374"/>
            <a:ext cx="2551981" cy="646331"/>
          </a:xfrm>
          <a:prstGeom prst="rect">
            <a:avLst/>
          </a:prstGeom>
          <a:noFill/>
        </p:spPr>
        <p:txBody>
          <a:bodyPr wrap="none" rtlCol="0">
            <a:spAutoFit/>
          </a:bodyPr>
          <a:lstStyle/>
          <a:p>
            <a:r>
              <a:rPr lang="en-US" dirty="0"/>
              <a:t>Solution for </a:t>
            </a:r>
            <a:r>
              <a:rPr lang="en-US" b="1" dirty="0">
                <a:solidFill>
                  <a:srgbClr val="695082"/>
                </a:solidFill>
              </a:rPr>
              <a:t>Vertex Cover</a:t>
            </a:r>
            <a:endParaRPr lang="en-US" dirty="0"/>
          </a:p>
          <a:p>
            <a:endParaRPr lang="en-US" b="1" dirty="0"/>
          </a:p>
        </p:txBody>
      </p:sp>
      <p:sp>
        <p:nvSpPr>
          <p:cNvPr id="28" name="TextBox 27">
            <a:extLst>
              <a:ext uri="{FF2B5EF4-FFF2-40B4-BE49-F238E27FC236}">
                <a16:creationId xmlns:a16="http://schemas.microsoft.com/office/drawing/2014/main" id="{DE52A239-2231-0196-7C57-4D91BBC4C598}"/>
              </a:ext>
            </a:extLst>
          </p:cNvPr>
          <p:cNvSpPr txBox="1"/>
          <p:nvPr/>
        </p:nvSpPr>
        <p:spPr>
          <a:xfrm>
            <a:off x="2378525" y="4609061"/>
            <a:ext cx="1909570" cy="923330"/>
          </a:xfrm>
          <a:prstGeom prst="rect">
            <a:avLst/>
          </a:prstGeom>
          <a:noFill/>
        </p:spPr>
        <p:txBody>
          <a:bodyPr wrap="squar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30" name="AutoShape 5">
            <a:extLst>
              <a:ext uri="{FF2B5EF4-FFF2-40B4-BE49-F238E27FC236}">
                <a16:creationId xmlns:a16="http://schemas.microsoft.com/office/drawing/2014/main" id="{760DE12B-2611-D31A-FB94-3517A6BA3CFE}"/>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910FE757-3D26-40CA-331C-9565E51D567E}"/>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4A838C52-F8AF-7393-89AD-2AA7BF8C404B}"/>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D9C2F90D-5F67-A9D2-2A20-500639516D68}"/>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FB5D02BB-2F88-9B6E-0CF4-6D1A2275BB46}"/>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414B375-C594-1126-81C3-0B2BBA6CB295}"/>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9CA1B2E-2151-9559-EAB3-27ED72AFD732}"/>
                  </a:ext>
                </a:extLst>
              </p:cNvPr>
              <p:cNvSpPr txBox="1"/>
              <p:nvPr/>
            </p:nvSpPr>
            <p:spPr>
              <a:xfrm>
                <a:off x="4474144" y="2508400"/>
                <a:ext cx="3040322" cy="369332"/>
              </a:xfrm>
              <a:prstGeom prst="rect">
                <a:avLst/>
              </a:prstGeom>
              <a:noFill/>
            </p:spPr>
            <p:txBody>
              <a:bodyPr wrap="square" rtlCol="0">
                <a:spAutoFit/>
              </a:bodyPr>
              <a:lstStyle/>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𝑮</m:t>
                        </m:r>
                      </m:e>
                      <m:sup>
                        <m:r>
                          <a:rPr lang="en-US" b="1" i="1">
                            <a:solidFill>
                              <a:schemeClr val="accent5">
                                <a:lumMod val="75000"/>
                              </a:schemeClr>
                            </a:solidFill>
                            <a:latin typeface="Cambria Math" panose="02040503050406030204" pitchFamily="18" charset="0"/>
                          </a:rPr>
                          <m:t>′</m:t>
                        </m:r>
                      </m:sup>
                    </m:sSup>
                    <m:r>
                      <a:rPr lang="en-US" b="1" i="1" smtClean="0">
                        <a:solidFill>
                          <a:schemeClr val="tx1"/>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𝒌</m:t>
                        </m:r>
                      </m:e>
                      <m:sup>
                        <m:r>
                          <a:rPr lang="en-US" b="1" i="1">
                            <a:solidFill>
                              <a:schemeClr val="accent5">
                                <a:lumMod val="75000"/>
                              </a:schemeClr>
                            </a:solidFill>
                            <a:latin typeface="Cambria Math" panose="02040503050406030204" pitchFamily="18" charset="0"/>
                          </a:rPr>
                          <m:t>′</m:t>
                        </m:r>
                      </m:sup>
                    </m:sSup>
                    <m:r>
                      <a:rPr lang="en-US" i="1">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59CA1B2E-2151-9559-EAB3-27ED72AFD732}"/>
                  </a:ext>
                </a:extLst>
              </p:cNvPr>
              <p:cNvSpPr txBox="1">
                <a:spLocks noRot="1" noChangeAspect="1" noMove="1" noResize="1" noEditPoints="1" noAdjustHandles="1" noChangeArrowheads="1" noChangeShapeType="1" noTextEdit="1"/>
              </p:cNvSpPr>
              <p:nvPr/>
            </p:nvSpPr>
            <p:spPr>
              <a:xfrm>
                <a:off x="4474144" y="2508400"/>
                <a:ext cx="3040322" cy="369332"/>
              </a:xfrm>
              <a:prstGeom prst="rect">
                <a:avLst/>
              </a:prstGeom>
              <a:blipFill>
                <a:blip r:embed="rId9"/>
                <a:stretch>
                  <a:fillRect l="-1804" t="-8197" b="-2459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CBC4854-F7EF-42C1-C693-9E9CEBEBBCF1}"/>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Vertex Cover</a:t>
            </a:r>
            <a:endParaRPr lang="en-US" dirty="0"/>
          </a:p>
          <a:p>
            <a:endParaRPr lang="en-US" dirty="0"/>
          </a:p>
        </p:txBody>
      </p:sp>
      <p:sp>
        <p:nvSpPr>
          <p:cNvPr id="6" name="TextBox 5">
            <a:extLst>
              <a:ext uri="{FF2B5EF4-FFF2-40B4-BE49-F238E27FC236}">
                <a16:creationId xmlns:a16="http://schemas.microsoft.com/office/drawing/2014/main" id="{12E593DA-B19D-CF00-7801-ADDB8ACF5F53}"/>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10758D4B-8DE4-DC57-6FE4-2A532F614EBD}"/>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CF495049-67B7-7DED-EEED-253DD7C60944}"/>
              </a:ext>
            </a:extLst>
          </p:cNvPr>
          <p:cNvGrpSpPr/>
          <p:nvPr/>
        </p:nvGrpSpPr>
        <p:grpSpPr>
          <a:xfrm>
            <a:off x="143941" y="1858839"/>
            <a:ext cx="1746443" cy="913964"/>
            <a:chOff x="143941" y="1858839"/>
            <a:chExt cx="1746443" cy="913964"/>
          </a:xfrm>
        </p:grpSpPr>
        <p:grpSp>
          <p:nvGrpSpPr>
            <p:cNvPr id="22" name="Group 21">
              <a:extLst>
                <a:ext uri="{FF2B5EF4-FFF2-40B4-BE49-F238E27FC236}">
                  <a16:creationId xmlns:a16="http://schemas.microsoft.com/office/drawing/2014/main" id="{7D1D8EE6-274F-3F3F-43FE-8AF81A12A467}"/>
                </a:ext>
              </a:extLst>
            </p:cNvPr>
            <p:cNvGrpSpPr/>
            <p:nvPr/>
          </p:nvGrpSpPr>
          <p:grpSpPr>
            <a:xfrm>
              <a:off x="143941" y="1937799"/>
              <a:ext cx="1746443" cy="835004"/>
              <a:chOff x="382069" y="2423160"/>
              <a:chExt cx="3404253" cy="1627632"/>
            </a:xfrm>
          </p:grpSpPr>
          <p:sp>
            <p:nvSpPr>
              <p:cNvPr id="23" name="Rectangle 22">
                <a:extLst>
                  <a:ext uri="{FF2B5EF4-FFF2-40B4-BE49-F238E27FC236}">
                    <a16:creationId xmlns:a16="http://schemas.microsoft.com/office/drawing/2014/main" id="{77111D01-8017-6D36-8C43-7C1A23289DED}"/>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0F22C341-3125-37F9-32FE-78E96E4BF245}"/>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9BB166E7-5B00-0338-163C-47D9281D1E4D}"/>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BA7757FE-A2F0-9CCD-7ECD-DC61D6FBAFFC}"/>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54F02CCB-4E93-5A2A-0C7C-98CD96001F38}"/>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BFAD8009-58D2-5921-0D86-CA8D1C9FD5C1}"/>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66D4E04A-09A3-26B0-A575-082A8F0A206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C86B2DB4-F8CD-432C-A8BE-F6453C9AA4AE}"/>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F7CAB11F-8AC9-933C-533E-3CFC9AA4FA57}"/>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9EA9B842-5269-4DD9-3157-19C8467C5F71}"/>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D6BE88BC-BE7F-A302-0520-DE4F6DC2C47C}"/>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2FC2CD3A-C9A9-5E44-2C1B-88E5B54E3F31}"/>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8A032036-5A59-3FBE-F198-8DC0E452676D}"/>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E2A37EBE-0477-B005-643C-3DCDA873E83C}"/>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F61B461D-FB30-C8A3-2742-04A3FE4AD9A7}"/>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F61B461D-FB30-C8A3-2742-04A3FE4AD9A7}"/>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FE613759-9DF9-ABB4-B787-F33E06158F9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FE613759-9DF9-ABB4-B787-F33E06158F9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E8F2D4AB-80EB-CCE1-92AF-2D20AE6F9D8F}"/>
              </a:ext>
            </a:extLst>
          </p:cNvPr>
          <p:cNvGrpSpPr/>
          <p:nvPr/>
        </p:nvGrpSpPr>
        <p:grpSpPr>
          <a:xfrm>
            <a:off x="1914013" y="1847690"/>
            <a:ext cx="1754277" cy="925113"/>
            <a:chOff x="1914013" y="1847690"/>
            <a:chExt cx="1754277" cy="925113"/>
          </a:xfrm>
        </p:grpSpPr>
        <p:grpSp>
          <p:nvGrpSpPr>
            <p:cNvPr id="58" name="Group 57">
              <a:extLst>
                <a:ext uri="{FF2B5EF4-FFF2-40B4-BE49-F238E27FC236}">
                  <a16:creationId xmlns:a16="http://schemas.microsoft.com/office/drawing/2014/main" id="{808459FE-CDC0-6612-9B06-31B45530CD7F}"/>
                </a:ext>
              </a:extLst>
            </p:cNvPr>
            <p:cNvGrpSpPr/>
            <p:nvPr/>
          </p:nvGrpSpPr>
          <p:grpSpPr>
            <a:xfrm>
              <a:off x="1923620" y="1939364"/>
              <a:ext cx="1744670" cy="833439"/>
              <a:chOff x="382069" y="2423160"/>
              <a:chExt cx="3407184" cy="1627632"/>
            </a:xfrm>
          </p:grpSpPr>
          <p:sp>
            <p:nvSpPr>
              <p:cNvPr id="59" name="Rectangle 58">
                <a:extLst>
                  <a:ext uri="{FF2B5EF4-FFF2-40B4-BE49-F238E27FC236}">
                    <a16:creationId xmlns:a16="http://schemas.microsoft.com/office/drawing/2014/main" id="{23049D46-5DA1-7139-F02C-5DE593416EBB}"/>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906FDBFD-516A-1447-E410-034879DE3699}"/>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EF8AE902-C226-5EDF-B5BD-20F49FC625D5}"/>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3780F585-36B5-F6DB-39BB-2AD53E45209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CAFC17A5-F73C-9B38-AD7A-1A8A674ED17E}"/>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5BA07535-FCC8-E757-FC9D-183CAFED295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3949DF39-D541-5331-CE1A-4210CB5AE602}"/>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AB025776-4B93-586F-C6A9-EF4B7D918B97}"/>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022952A6-B2CA-CBB1-FAA7-3D545D0FDED1}"/>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4584F9EE-DCD3-636E-F449-4924901908C1}"/>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47371B90-A0E3-2744-2605-8AE1B194E9A0}"/>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1F41D0CA-8613-79FC-57B5-5E6432783A54}"/>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41798880-EAA0-E3D8-70E8-9CD019D2CBC9}"/>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8FA45C57-195E-0551-DD59-6E4CD8202D49}"/>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F17E9470-8946-8662-B212-85DCF5A437A3}"/>
                      </a:ext>
                    </a:extLst>
                  </p:cNvPr>
                  <p:cNvSpPr txBox="1"/>
                  <p:nvPr/>
                </p:nvSpPr>
                <p:spPr>
                  <a:xfrm>
                    <a:off x="2225872" y="3292621"/>
                    <a:ext cx="1563381"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F17E9470-8946-8662-B212-85DCF5A437A3}"/>
                      </a:ext>
                    </a:extLst>
                  </p:cNvPr>
                  <p:cNvSpPr txBox="1">
                    <a:spLocks noRot="1" noChangeAspect="1" noMove="1" noResize="1" noEditPoints="1" noAdjustHandles="1" noChangeArrowheads="1" noChangeShapeType="1" noTextEdit="1"/>
                  </p:cNvSpPr>
                  <p:nvPr/>
                </p:nvSpPr>
                <p:spPr>
                  <a:xfrm>
                    <a:off x="2225872" y="3292621"/>
                    <a:ext cx="1563381"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23C2277B-4ED8-49A8-BA14-29A1E44B730C}"/>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23C2277B-4ED8-49A8-BA14-29A1E44B730C}"/>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FE88CDD1-5BB9-9628-F9D1-8E93B8E3784B}"/>
              </a:ext>
            </a:extLst>
          </p:cNvPr>
          <p:cNvGrpSpPr/>
          <p:nvPr/>
        </p:nvGrpSpPr>
        <p:grpSpPr>
          <a:xfrm>
            <a:off x="8086834" y="1792195"/>
            <a:ext cx="1799022" cy="913964"/>
            <a:chOff x="143941" y="1858839"/>
            <a:chExt cx="1799022" cy="913964"/>
          </a:xfrm>
        </p:grpSpPr>
        <p:grpSp>
          <p:nvGrpSpPr>
            <p:cNvPr id="38" name="Group 37">
              <a:extLst>
                <a:ext uri="{FF2B5EF4-FFF2-40B4-BE49-F238E27FC236}">
                  <a16:creationId xmlns:a16="http://schemas.microsoft.com/office/drawing/2014/main" id="{635E9D74-4D9C-6397-7167-0186DD5E86C8}"/>
                </a:ext>
              </a:extLst>
            </p:cNvPr>
            <p:cNvGrpSpPr/>
            <p:nvPr/>
          </p:nvGrpSpPr>
          <p:grpSpPr>
            <a:xfrm>
              <a:off x="143941" y="1937799"/>
              <a:ext cx="1799022" cy="835004"/>
              <a:chOff x="382069" y="2423160"/>
              <a:chExt cx="3506743" cy="1627632"/>
            </a:xfrm>
          </p:grpSpPr>
          <p:sp>
            <p:nvSpPr>
              <p:cNvPr id="40" name="Rectangle 39">
                <a:extLst>
                  <a:ext uri="{FF2B5EF4-FFF2-40B4-BE49-F238E27FC236}">
                    <a16:creationId xmlns:a16="http://schemas.microsoft.com/office/drawing/2014/main" id="{B8CCF0D7-81A3-27BA-8DEC-1C2B4CAED6AE}"/>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1" name="Group 40">
                <a:extLst>
                  <a:ext uri="{FF2B5EF4-FFF2-40B4-BE49-F238E27FC236}">
                    <a16:creationId xmlns:a16="http://schemas.microsoft.com/office/drawing/2014/main" id="{EAF1714D-E685-2550-E166-7B5F05F9D071}"/>
                  </a:ext>
                </a:extLst>
              </p:cNvPr>
              <p:cNvGrpSpPr/>
              <p:nvPr/>
            </p:nvGrpSpPr>
            <p:grpSpPr>
              <a:xfrm>
                <a:off x="838200" y="2618762"/>
                <a:ext cx="1395595" cy="1222107"/>
                <a:chOff x="9689018" y="5259623"/>
                <a:chExt cx="1395595" cy="1222107"/>
              </a:xfrm>
              <a:solidFill>
                <a:schemeClr val="tx1"/>
              </a:solidFill>
            </p:grpSpPr>
            <p:grpSp>
              <p:nvGrpSpPr>
                <p:cNvPr id="44" name="Group 43" descr="A 5-cycle showing that a 2-coloring is impossible.">
                  <a:extLst>
                    <a:ext uri="{FF2B5EF4-FFF2-40B4-BE49-F238E27FC236}">
                      <a16:creationId xmlns:a16="http://schemas.microsoft.com/office/drawing/2014/main" id="{84A1584B-08F9-153B-DA85-9E925C0B4B2B}"/>
                    </a:ext>
                  </a:extLst>
                </p:cNvPr>
                <p:cNvGrpSpPr/>
                <p:nvPr/>
              </p:nvGrpSpPr>
              <p:grpSpPr>
                <a:xfrm>
                  <a:off x="9689018" y="5259623"/>
                  <a:ext cx="1395595" cy="1222107"/>
                  <a:chOff x="3616411" y="4477002"/>
                  <a:chExt cx="1395595" cy="1222107"/>
                </a:xfrm>
                <a:grpFill/>
              </p:grpSpPr>
              <p:sp>
                <p:nvSpPr>
                  <p:cNvPr id="267" name="Oval 266">
                    <a:extLst>
                      <a:ext uri="{FF2B5EF4-FFF2-40B4-BE49-F238E27FC236}">
                        <a16:creationId xmlns:a16="http://schemas.microsoft.com/office/drawing/2014/main" id="{639758A0-D3CB-17D4-24AF-4508BDEEB26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8" name="Oval 267">
                    <a:extLst>
                      <a:ext uri="{FF2B5EF4-FFF2-40B4-BE49-F238E27FC236}">
                        <a16:creationId xmlns:a16="http://schemas.microsoft.com/office/drawing/2014/main" id="{91AF3662-D767-405B-5BC4-418AA8EAFB93}"/>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9" name="Oval 268">
                    <a:extLst>
                      <a:ext uri="{FF2B5EF4-FFF2-40B4-BE49-F238E27FC236}">
                        <a16:creationId xmlns:a16="http://schemas.microsoft.com/office/drawing/2014/main" id="{5A8AA29C-1C07-9D35-9414-B7B94B27DDE3}"/>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0" name="Oval 269">
                    <a:extLst>
                      <a:ext uri="{FF2B5EF4-FFF2-40B4-BE49-F238E27FC236}">
                        <a16:creationId xmlns:a16="http://schemas.microsoft.com/office/drawing/2014/main" id="{C42F0CEF-4651-0DDB-B6B7-137F08AEA0A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1" name="Straight Connector 270">
                    <a:extLst>
                      <a:ext uri="{FF2B5EF4-FFF2-40B4-BE49-F238E27FC236}">
                        <a16:creationId xmlns:a16="http://schemas.microsoft.com/office/drawing/2014/main" id="{39EA6EF2-4157-D7E1-73A0-5D60F62A11AC}"/>
                      </a:ext>
                    </a:extLst>
                  </p:cNvPr>
                  <p:cNvCxnSpPr>
                    <a:stCxn id="26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2" name="Straight Connector 271">
                    <a:extLst>
                      <a:ext uri="{FF2B5EF4-FFF2-40B4-BE49-F238E27FC236}">
                        <a16:creationId xmlns:a16="http://schemas.microsoft.com/office/drawing/2014/main" id="{8F4530D2-84A3-9244-0B16-BF8C3992F1BD}"/>
                      </a:ext>
                    </a:extLst>
                  </p:cNvPr>
                  <p:cNvCxnSpPr>
                    <a:stCxn id="268" idx="3"/>
                    <a:endCxn id="26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3" name="Straight Connector 272">
                    <a:extLst>
                      <a:ext uri="{FF2B5EF4-FFF2-40B4-BE49-F238E27FC236}">
                        <a16:creationId xmlns:a16="http://schemas.microsoft.com/office/drawing/2014/main" id="{84C931ED-8670-D710-2024-03A91734A067}"/>
                      </a:ext>
                    </a:extLst>
                  </p:cNvPr>
                  <p:cNvCxnSpPr>
                    <a:stCxn id="267" idx="5"/>
                    <a:endCxn id="27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74" name="Oval 273">
                    <a:extLst>
                      <a:ext uri="{FF2B5EF4-FFF2-40B4-BE49-F238E27FC236}">
                        <a16:creationId xmlns:a16="http://schemas.microsoft.com/office/drawing/2014/main" id="{66989B10-E0F1-AA7F-DFF8-2B8A2ED40978}"/>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5" name="Straight Connector 274">
                    <a:extLst>
                      <a:ext uri="{FF2B5EF4-FFF2-40B4-BE49-F238E27FC236}">
                        <a16:creationId xmlns:a16="http://schemas.microsoft.com/office/drawing/2014/main" id="{D3D8CDAA-5D8D-10BD-85C5-C87EF30E1395}"/>
                      </a:ext>
                    </a:extLst>
                  </p:cNvPr>
                  <p:cNvCxnSpPr>
                    <a:stCxn id="270" idx="6"/>
                    <a:endCxn id="27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6" name="Straight Connector 275">
                    <a:extLst>
                      <a:ext uri="{FF2B5EF4-FFF2-40B4-BE49-F238E27FC236}">
                        <a16:creationId xmlns:a16="http://schemas.microsoft.com/office/drawing/2014/main" id="{A54E4A5A-A570-4E40-E6C9-0F0617691B09}"/>
                      </a:ext>
                    </a:extLst>
                  </p:cNvPr>
                  <p:cNvCxnSpPr>
                    <a:stCxn id="274" idx="0"/>
                    <a:endCxn id="26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66" name="Straight Connector 265">
                  <a:extLst>
                    <a:ext uri="{FF2B5EF4-FFF2-40B4-BE49-F238E27FC236}">
                      <a16:creationId xmlns:a16="http://schemas.microsoft.com/office/drawing/2014/main" id="{4A298AFD-4824-9C96-B859-3EEC2D54ABB9}"/>
                    </a:ext>
                  </a:extLst>
                </p:cNvPr>
                <p:cNvCxnSpPr>
                  <a:cxnSpLocks/>
                  <a:stCxn id="274" idx="1"/>
                  <a:endCxn id="26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98AF463A-AA87-189E-CCB9-4ED7A1EA1303}"/>
                      </a:ext>
                    </a:extLst>
                  </p:cNvPr>
                  <p:cNvSpPr txBox="1"/>
                  <p:nvPr/>
                </p:nvSpPr>
                <p:spPr>
                  <a:xfrm>
                    <a:off x="2225872" y="3292621"/>
                    <a:ext cx="166294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43" name="TextBox 42">
                    <a:extLst>
                      <a:ext uri="{FF2B5EF4-FFF2-40B4-BE49-F238E27FC236}">
                        <a16:creationId xmlns:a16="http://schemas.microsoft.com/office/drawing/2014/main" id="{98AF463A-AA87-189E-CCB9-4ED7A1EA1303}"/>
                      </a:ext>
                    </a:extLst>
                  </p:cNvPr>
                  <p:cNvSpPr txBox="1">
                    <a:spLocks noRot="1" noChangeAspect="1" noMove="1" noResize="1" noEditPoints="1" noAdjustHandles="1" noChangeArrowheads="1" noChangeShapeType="1" noTextEdit="1"/>
                  </p:cNvSpPr>
                  <p:nvPr/>
                </p:nvSpPr>
                <p:spPr>
                  <a:xfrm>
                    <a:off x="2225872" y="3292621"/>
                    <a:ext cx="166294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1FF5D2E-A03C-B774-029D-10AE680C1853}"/>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9" name="TextBox 38">
                  <a:extLst>
                    <a:ext uri="{FF2B5EF4-FFF2-40B4-BE49-F238E27FC236}">
                      <a16:creationId xmlns:a16="http://schemas.microsoft.com/office/drawing/2014/main" id="{C1FF5D2E-A03C-B774-029D-10AE680C1853}"/>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60784"/>
                  </a:stretch>
                </a:blipFill>
              </p:spPr>
              <p:txBody>
                <a:bodyPr/>
                <a:lstStyle/>
                <a:p>
                  <a:r>
                    <a:rPr lang="en-US">
                      <a:noFill/>
                    </a:rPr>
                    <a:t> </a:t>
                  </a:r>
                </a:p>
              </p:txBody>
            </p:sp>
          </mc:Fallback>
        </mc:AlternateContent>
      </p:grpSp>
      <p:grpSp>
        <p:nvGrpSpPr>
          <p:cNvPr id="277" name="Group 276">
            <a:extLst>
              <a:ext uri="{FF2B5EF4-FFF2-40B4-BE49-F238E27FC236}">
                <a16:creationId xmlns:a16="http://schemas.microsoft.com/office/drawing/2014/main" id="{C051166D-9232-F863-EFE3-9FAB0696A9AE}"/>
              </a:ext>
            </a:extLst>
          </p:cNvPr>
          <p:cNvGrpSpPr/>
          <p:nvPr/>
        </p:nvGrpSpPr>
        <p:grpSpPr>
          <a:xfrm>
            <a:off x="9856906" y="1781046"/>
            <a:ext cx="1806856" cy="925113"/>
            <a:chOff x="1914013" y="1847690"/>
            <a:chExt cx="1806856" cy="925113"/>
          </a:xfrm>
        </p:grpSpPr>
        <p:grpSp>
          <p:nvGrpSpPr>
            <p:cNvPr id="278" name="Group 277">
              <a:extLst>
                <a:ext uri="{FF2B5EF4-FFF2-40B4-BE49-F238E27FC236}">
                  <a16:creationId xmlns:a16="http://schemas.microsoft.com/office/drawing/2014/main" id="{3CF60602-445F-E3F3-EA83-4C60B953B96B}"/>
                </a:ext>
              </a:extLst>
            </p:cNvPr>
            <p:cNvGrpSpPr/>
            <p:nvPr/>
          </p:nvGrpSpPr>
          <p:grpSpPr>
            <a:xfrm>
              <a:off x="1923620" y="1939364"/>
              <a:ext cx="1797249" cy="833439"/>
              <a:chOff x="382069" y="2423160"/>
              <a:chExt cx="3509866" cy="1627632"/>
            </a:xfrm>
          </p:grpSpPr>
          <p:sp>
            <p:nvSpPr>
              <p:cNvPr id="281" name="Rectangle 280">
                <a:extLst>
                  <a:ext uri="{FF2B5EF4-FFF2-40B4-BE49-F238E27FC236}">
                    <a16:creationId xmlns:a16="http://schemas.microsoft.com/office/drawing/2014/main" id="{EBADE388-30B3-1BC9-75E6-82EDA3E9EDD6}"/>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2" name="Group 281">
                <a:extLst>
                  <a:ext uri="{FF2B5EF4-FFF2-40B4-BE49-F238E27FC236}">
                    <a16:creationId xmlns:a16="http://schemas.microsoft.com/office/drawing/2014/main" id="{6EC28031-47FE-136A-4C76-820AE316A885}"/>
                  </a:ext>
                </a:extLst>
              </p:cNvPr>
              <p:cNvGrpSpPr/>
              <p:nvPr/>
            </p:nvGrpSpPr>
            <p:grpSpPr>
              <a:xfrm>
                <a:off x="838200" y="2618762"/>
                <a:ext cx="1395595" cy="1222107"/>
                <a:chOff x="9689018" y="5259623"/>
                <a:chExt cx="1395595" cy="1222107"/>
              </a:xfrm>
              <a:solidFill>
                <a:schemeClr val="tx1"/>
              </a:solidFill>
            </p:grpSpPr>
            <p:grpSp>
              <p:nvGrpSpPr>
                <p:cNvPr id="284" name="Group 283" descr="A 5-cycle showing that a 2-coloring is impossible.">
                  <a:extLst>
                    <a:ext uri="{FF2B5EF4-FFF2-40B4-BE49-F238E27FC236}">
                      <a16:creationId xmlns:a16="http://schemas.microsoft.com/office/drawing/2014/main" id="{19457B98-5814-0803-5D8F-017AC26AD909}"/>
                    </a:ext>
                  </a:extLst>
                </p:cNvPr>
                <p:cNvGrpSpPr/>
                <p:nvPr/>
              </p:nvGrpSpPr>
              <p:grpSpPr>
                <a:xfrm>
                  <a:off x="9689018" y="5259623"/>
                  <a:ext cx="1395595" cy="1222107"/>
                  <a:chOff x="3616411" y="4477002"/>
                  <a:chExt cx="1395595" cy="1222107"/>
                </a:xfrm>
                <a:grpFill/>
              </p:grpSpPr>
              <p:sp>
                <p:nvSpPr>
                  <p:cNvPr id="286" name="Oval 285">
                    <a:extLst>
                      <a:ext uri="{FF2B5EF4-FFF2-40B4-BE49-F238E27FC236}">
                        <a16:creationId xmlns:a16="http://schemas.microsoft.com/office/drawing/2014/main" id="{9E5818A7-59C9-9D9F-EE5C-1B2B189528E0}"/>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4" name="Oval 303">
                    <a:extLst>
                      <a:ext uri="{FF2B5EF4-FFF2-40B4-BE49-F238E27FC236}">
                        <a16:creationId xmlns:a16="http://schemas.microsoft.com/office/drawing/2014/main" id="{39C8B1DE-FB08-9CAF-EB09-3DEEE13BF02A}"/>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8" name="Oval 307">
                    <a:extLst>
                      <a:ext uri="{FF2B5EF4-FFF2-40B4-BE49-F238E27FC236}">
                        <a16:creationId xmlns:a16="http://schemas.microsoft.com/office/drawing/2014/main" id="{11569395-E1FF-2EE4-77CF-F7604A1F6F2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9" name="Oval 308">
                    <a:extLst>
                      <a:ext uri="{FF2B5EF4-FFF2-40B4-BE49-F238E27FC236}">
                        <a16:creationId xmlns:a16="http://schemas.microsoft.com/office/drawing/2014/main" id="{610FE1AD-3208-EC8D-B885-F0B49780FA34}"/>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0" name="Straight Connector 309">
                    <a:extLst>
                      <a:ext uri="{FF2B5EF4-FFF2-40B4-BE49-F238E27FC236}">
                        <a16:creationId xmlns:a16="http://schemas.microsoft.com/office/drawing/2014/main" id="{2A4B3494-771F-45BE-EB0F-0AABD5BBEB82}"/>
                      </a:ext>
                    </a:extLst>
                  </p:cNvPr>
                  <p:cNvCxnSpPr>
                    <a:stCxn id="304"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1" name="Straight Connector 310">
                    <a:extLst>
                      <a:ext uri="{FF2B5EF4-FFF2-40B4-BE49-F238E27FC236}">
                        <a16:creationId xmlns:a16="http://schemas.microsoft.com/office/drawing/2014/main" id="{B44FE667-112C-1BA2-6B70-C856D5DCF0D2}"/>
                      </a:ext>
                    </a:extLst>
                  </p:cNvPr>
                  <p:cNvCxnSpPr>
                    <a:stCxn id="304" idx="3"/>
                    <a:endCxn id="28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2" name="Straight Connector 311">
                    <a:extLst>
                      <a:ext uri="{FF2B5EF4-FFF2-40B4-BE49-F238E27FC236}">
                        <a16:creationId xmlns:a16="http://schemas.microsoft.com/office/drawing/2014/main" id="{DFD64F4E-D788-63FA-B97E-C2A9C14FCA9F}"/>
                      </a:ext>
                    </a:extLst>
                  </p:cNvPr>
                  <p:cNvCxnSpPr>
                    <a:stCxn id="286" idx="5"/>
                    <a:endCxn id="30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13" name="Oval 312">
                    <a:extLst>
                      <a:ext uri="{FF2B5EF4-FFF2-40B4-BE49-F238E27FC236}">
                        <a16:creationId xmlns:a16="http://schemas.microsoft.com/office/drawing/2014/main" id="{6BECDB24-E9F2-CEA4-152D-947CF17EC47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4" name="Straight Connector 313">
                    <a:extLst>
                      <a:ext uri="{FF2B5EF4-FFF2-40B4-BE49-F238E27FC236}">
                        <a16:creationId xmlns:a16="http://schemas.microsoft.com/office/drawing/2014/main" id="{8FE46C36-F072-8391-8CC6-5DF5CB326636}"/>
                      </a:ext>
                    </a:extLst>
                  </p:cNvPr>
                  <p:cNvCxnSpPr>
                    <a:stCxn id="309" idx="6"/>
                    <a:endCxn id="31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5" name="Straight Connector 314">
                    <a:extLst>
                      <a:ext uri="{FF2B5EF4-FFF2-40B4-BE49-F238E27FC236}">
                        <a16:creationId xmlns:a16="http://schemas.microsoft.com/office/drawing/2014/main" id="{26FFC104-9943-5ED8-6A93-E67FFED3E059}"/>
                      </a:ext>
                    </a:extLst>
                  </p:cNvPr>
                  <p:cNvCxnSpPr>
                    <a:stCxn id="313" idx="0"/>
                    <a:endCxn id="30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85" name="Straight Connector 284">
                  <a:extLst>
                    <a:ext uri="{FF2B5EF4-FFF2-40B4-BE49-F238E27FC236}">
                      <a16:creationId xmlns:a16="http://schemas.microsoft.com/office/drawing/2014/main" id="{DEA96E25-9DE3-80F0-D446-9B0526C5D584}"/>
                    </a:ext>
                  </a:extLst>
                </p:cNvPr>
                <p:cNvCxnSpPr>
                  <a:cxnSpLocks/>
                  <a:stCxn id="313" idx="1"/>
                  <a:endCxn id="28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83" name="TextBox 282">
                    <a:extLst>
                      <a:ext uri="{FF2B5EF4-FFF2-40B4-BE49-F238E27FC236}">
                        <a16:creationId xmlns:a16="http://schemas.microsoft.com/office/drawing/2014/main" id="{C98A6B71-15E8-42C9-C93B-3EE3A55F7157}"/>
                      </a:ext>
                    </a:extLst>
                  </p:cNvPr>
                  <p:cNvSpPr txBox="1"/>
                  <p:nvPr/>
                </p:nvSpPr>
                <p:spPr>
                  <a:xfrm>
                    <a:off x="2225872" y="3292621"/>
                    <a:ext cx="1666063"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283" name="TextBox 282">
                    <a:extLst>
                      <a:ext uri="{FF2B5EF4-FFF2-40B4-BE49-F238E27FC236}">
                        <a16:creationId xmlns:a16="http://schemas.microsoft.com/office/drawing/2014/main" id="{C98A6B71-15E8-42C9-C93B-3EE3A55F7157}"/>
                      </a:ext>
                    </a:extLst>
                  </p:cNvPr>
                  <p:cNvSpPr txBox="1">
                    <a:spLocks noRot="1" noChangeAspect="1" noMove="1" noResize="1" noEditPoints="1" noAdjustHandles="1" noChangeArrowheads="1" noChangeShapeType="1" noTextEdit="1"/>
                  </p:cNvSpPr>
                  <p:nvPr/>
                </p:nvSpPr>
                <p:spPr>
                  <a:xfrm>
                    <a:off x="2225872" y="3292621"/>
                    <a:ext cx="1666063" cy="72127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0" name="TextBox 279">
                  <a:extLst>
                    <a:ext uri="{FF2B5EF4-FFF2-40B4-BE49-F238E27FC236}">
                      <a16:creationId xmlns:a16="http://schemas.microsoft.com/office/drawing/2014/main" id="{8033D6B4-68E9-8DF1-B46C-2CFDDBAEFC1E}"/>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80" name="TextBox 279">
                  <a:extLst>
                    <a:ext uri="{FF2B5EF4-FFF2-40B4-BE49-F238E27FC236}">
                      <a16:creationId xmlns:a16="http://schemas.microsoft.com/office/drawing/2014/main" id="{8033D6B4-68E9-8DF1-B46C-2CFDDBAEFC1E}"/>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7"/>
                  <a:stretch>
                    <a:fillRect l="-9804" r="-5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400090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87DBC-DE4E-318F-07F5-AE683B1E3493}"/>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D3E198E-F9B3-37B0-12F3-3E2A2FC4C0A5}"/>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024A80-CBC0-0A86-3896-B72774BAD604}"/>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Vertex Cover</a:t>
            </a:r>
            <a:r>
              <a:rPr lang="en-US" dirty="0"/>
              <a:t> to </a:t>
            </a:r>
            <a:r>
              <a:rPr lang="en-US" sz="4400" b="1" dirty="0">
                <a:solidFill>
                  <a:srgbClr val="695082"/>
                </a:solidFill>
              </a:rPr>
              <a:t>Independent Set</a:t>
            </a:r>
            <a:endParaRPr lang="en-US" dirty="0"/>
          </a:p>
        </p:txBody>
      </p:sp>
      <p:sp>
        <p:nvSpPr>
          <p:cNvPr id="4" name="Slide Number Placeholder 3">
            <a:extLst>
              <a:ext uri="{FF2B5EF4-FFF2-40B4-BE49-F238E27FC236}">
                <a16:creationId xmlns:a16="http://schemas.microsoft.com/office/drawing/2014/main" id="{862E29AC-5A7D-8A11-54E5-9E4A2A533FD1}"/>
              </a:ext>
            </a:extLst>
          </p:cNvPr>
          <p:cNvSpPr>
            <a:spLocks noGrp="1"/>
          </p:cNvSpPr>
          <p:nvPr>
            <p:ph type="sldNum" sz="quarter" idx="12"/>
          </p:nvPr>
        </p:nvSpPr>
        <p:spPr/>
        <p:txBody>
          <a:bodyPr/>
          <a:lstStyle/>
          <a:p>
            <a:fld id="{86BADE50-950A-4D58-BFB2-FA2C6A8B385D}" type="slidenum">
              <a:rPr lang="en-US" smtClean="0"/>
              <a:t>28</a:t>
            </a:fld>
            <a:endParaRPr lang="en-US"/>
          </a:p>
        </p:txBody>
      </p:sp>
      <p:sp>
        <p:nvSpPr>
          <p:cNvPr id="12" name="TextBox 11">
            <a:extLst>
              <a:ext uri="{FF2B5EF4-FFF2-40B4-BE49-F238E27FC236}">
                <a16:creationId xmlns:a16="http://schemas.microsoft.com/office/drawing/2014/main" id="{558CD975-AC7E-4805-922C-CC57D8808E85}"/>
              </a:ext>
            </a:extLst>
          </p:cNvPr>
          <p:cNvSpPr txBox="1"/>
          <p:nvPr/>
        </p:nvSpPr>
        <p:spPr>
          <a:xfrm>
            <a:off x="1615701" y="1403866"/>
            <a:ext cx="1402692" cy="369332"/>
          </a:xfrm>
          <a:prstGeom prst="rect">
            <a:avLst/>
          </a:prstGeom>
          <a:noFill/>
        </p:spPr>
        <p:txBody>
          <a:bodyPr wrap="none" rtlCol="0">
            <a:spAutoFit/>
          </a:bodyPr>
          <a:lstStyle/>
          <a:p>
            <a:r>
              <a:rPr lang="en-US" sz="1800" b="1" dirty="0">
                <a:solidFill>
                  <a:srgbClr val="695082"/>
                </a:solidFill>
              </a:rPr>
              <a:t>Vertex Cover</a:t>
            </a:r>
            <a:endParaRPr lang="en-US" dirty="0"/>
          </a:p>
        </p:txBody>
      </p:sp>
      <p:sp>
        <p:nvSpPr>
          <p:cNvPr id="16" name="TextBox 15">
            <a:extLst>
              <a:ext uri="{FF2B5EF4-FFF2-40B4-BE49-F238E27FC236}">
                <a16:creationId xmlns:a16="http://schemas.microsoft.com/office/drawing/2014/main" id="{FAFAF91E-102A-9AE6-6152-FC138C18029D}"/>
              </a:ext>
            </a:extLst>
          </p:cNvPr>
          <p:cNvSpPr txBox="1"/>
          <p:nvPr/>
        </p:nvSpPr>
        <p:spPr>
          <a:xfrm>
            <a:off x="9056658" y="1338606"/>
            <a:ext cx="1766317" cy="369332"/>
          </a:xfrm>
          <a:prstGeom prst="rect">
            <a:avLst/>
          </a:prstGeom>
          <a:noFill/>
        </p:spPr>
        <p:txBody>
          <a:bodyPr wrap="none" rtlCol="0">
            <a:spAutoFit/>
          </a:bodyPr>
          <a:lstStyle/>
          <a:p>
            <a:r>
              <a:rPr lang="en-US" b="1" dirty="0">
                <a:solidFill>
                  <a:srgbClr val="695082"/>
                </a:solidFill>
              </a:rPr>
              <a:t>Independent Set</a:t>
            </a:r>
            <a:endParaRPr lang="en-US" dirty="0"/>
          </a:p>
        </p:txBody>
      </p:sp>
      <p:sp>
        <p:nvSpPr>
          <p:cNvPr id="21" name="TextBox 20">
            <a:extLst>
              <a:ext uri="{FF2B5EF4-FFF2-40B4-BE49-F238E27FC236}">
                <a16:creationId xmlns:a16="http://schemas.microsoft.com/office/drawing/2014/main" id="{BF88D87C-CF20-5A13-0B05-4D364EB3840B}"/>
              </a:ext>
            </a:extLst>
          </p:cNvPr>
          <p:cNvSpPr txBox="1"/>
          <p:nvPr/>
        </p:nvSpPr>
        <p:spPr>
          <a:xfrm>
            <a:off x="8454979" y="4873374"/>
            <a:ext cx="2915606" cy="646331"/>
          </a:xfrm>
          <a:prstGeom prst="rect">
            <a:avLst/>
          </a:prstGeom>
          <a:noFill/>
        </p:spPr>
        <p:txBody>
          <a:bodyPr wrap="none" rtlCol="0">
            <a:spAutoFit/>
          </a:bodyPr>
          <a:lstStyle/>
          <a:p>
            <a:r>
              <a:rPr lang="en-US" dirty="0"/>
              <a:t>Solution for </a:t>
            </a:r>
            <a:r>
              <a:rPr lang="en-US" b="1" dirty="0">
                <a:solidFill>
                  <a:srgbClr val="695082"/>
                </a:solidFill>
              </a:rPr>
              <a:t>Independent Set</a:t>
            </a:r>
            <a:endParaRPr lang="en-US" dirty="0"/>
          </a:p>
          <a:p>
            <a:endParaRPr lang="en-US" b="1" dirty="0"/>
          </a:p>
        </p:txBody>
      </p:sp>
      <p:sp>
        <p:nvSpPr>
          <p:cNvPr id="28" name="TextBox 27">
            <a:extLst>
              <a:ext uri="{FF2B5EF4-FFF2-40B4-BE49-F238E27FC236}">
                <a16:creationId xmlns:a16="http://schemas.microsoft.com/office/drawing/2014/main" id="{8BDC9CCB-901F-B63C-E901-7E661C524BFB}"/>
              </a:ext>
            </a:extLst>
          </p:cNvPr>
          <p:cNvSpPr txBox="1"/>
          <p:nvPr/>
        </p:nvSpPr>
        <p:spPr>
          <a:xfrm>
            <a:off x="2378525" y="4609061"/>
            <a:ext cx="1909570" cy="1200329"/>
          </a:xfrm>
          <a:prstGeom prst="rect">
            <a:avLst/>
          </a:prstGeom>
          <a:noFill/>
        </p:spPr>
        <p:txBody>
          <a:bodyPr wrap="square" rtlCol="0">
            <a:spAutoFit/>
          </a:bodyPr>
          <a:lstStyle/>
          <a:p>
            <a:r>
              <a:rPr lang="en-US" dirty="0"/>
              <a:t>Solution for </a:t>
            </a:r>
            <a:r>
              <a:rPr lang="en-US" sz="1800" b="1" dirty="0">
                <a:solidFill>
                  <a:srgbClr val="695082"/>
                </a:solidFill>
              </a:rPr>
              <a:t>Vertex Cover</a:t>
            </a:r>
            <a:endParaRPr lang="en-US" dirty="0"/>
          </a:p>
          <a:p>
            <a:endParaRPr lang="en-US" dirty="0"/>
          </a:p>
          <a:p>
            <a:endParaRPr lang="en-US" b="1" dirty="0"/>
          </a:p>
        </p:txBody>
      </p:sp>
      <p:sp>
        <p:nvSpPr>
          <p:cNvPr id="30" name="AutoShape 5">
            <a:extLst>
              <a:ext uri="{FF2B5EF4-FFF2-40B4-BE49-F238E27FC236}">
                <a16:creationId xmlns:a16="http://schemas.microsoft.com/office/drawing/2014/main" id="{A3E0426F-3589-762F-6214-28A0FA3D01C2}"/>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EF7511F8-1C6B-E38B-037E-9DE0E3C42678}"/>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C165E5CE-9913-B5C5-CD2B-C6EB293DFC14}"/>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0E56369B-64FA-3815-25BD-0D863DD7BA66}"/>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39D471C6-B1C1-3A78-C99F-8EE755CE4F7F}"/>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04B04CD-F4E5-3CD7-D95E-FE5E23C94084}"/>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2E580B2-3CD0-C4DA-8B7F-EC14D0B1561E}"/>
                  </a:ext>
                </a:extLst>
              </p:cNvPr>
              <p:cNvSpPr txBox="1"/>
              <p:nvPr/>
            </p:nvSpPr>
            <p:spPr>
              <a:xfrm>
                <a:off x="4474144" y="2508400"/>
                <a:ext cx="3040322" cy="369332"/>
              </a:xfrm>
              <a:prstGeom prst="rect">
                <a:avLst/>
              </a:prstGeom>
              <a:noFill/>
            </p:spPr>
            <p:txBody>
              <a:bodyPr wrap="square" rtlCol="0">
                <a:spAutoFit/>
              </a:bodyPr>
              <a:lstStyle/>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𝑮</m:t>
                        </m:r>
                      </m:e>
                      <m:sup>
                        <m:r>
                          <a:rPr lang="en-US" b="1" i="1">
                            <a:solidFill>
                              <a:schemeClr val="accent5">
                                <a:lumMod val="75000"/>
                              </a:schemeClr>
                            </a:solidFill>
                            <a:latin typeface="Cambria Math" panose="02040503050406030204" pitchFamily="18" charset="0"/>
                          </a:rPr>
                          <m:t>′</m:t>
                        </m:r>
                      </m:sup>
                    </m:sSup>
                    <m:r>
                      <a:rPr lang="en-US" b="1" i="1" smtClean="0">
                        <a:solidFill>
                          <a:schemeClr val="tx1"/>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𝒌</m:t>
                        </m:r>
                      </m:e>
                      <m:sup>
                        <m:r>
                          <a:rPr lang="en-US" b="1" i="1">
                            <a:solidFill>
                              <a:schemeClr val="accent5">
                                <a:lumMod val="75000"/>
                              </a:schemeClr>
                            </a:solidFill>
                            <a:latin typeface="Cambria Math" panose="02040503050406030204" pitchFamily="18" charset="0"/>
                          </a:rPr>
                          <m:t>′</m:t>
                        </m:r>
                      </m:sup>
                    </m:sSup>
                    <m:r>
                      <a:rPr lang="en-US" i="1">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C2E580B2-3CD0-C4DA-8B7F-EC14D0B1561E}"/>
                  </a:ext>
                </a:extLst>
              </p:cNvPr>
              <p:cNvSpPr txBox="1">
                <a:spLocks noRot="1" noChangeAspect="1" noMove="1" noResize="1" noEditPoints="1" noAdjustHandles="1" noChangeArrowheads="1" noChangeShapeType="1" noTextEdit="1"/>
              </p:cNvSpPr>
              <p:nvPr/>
            </p:nvSpPr>
            <p:spPr>
              <a:xfrm>
                <a:off x="4474144" y="2508400"/>
                <a:ext cx="3040322" cy="369332"/>
              </a:xfrm>
              <a:prstGeom prst="rect">
                <a:avLst/>
              </a:prstGeom>
              <a:blipFill>
                <a:blip r:embed="rId9"/>
                <a:stretch>
                  <a:fillRect l="-1804" t="-8197" b="-2459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959380C-76B9-A289-CB54-F33F8A5BFE9D}"/>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Independent Set</a:t>
            </a:r>
            <a:endParaRPr lang="en-US" dirty="0"/>
          </a:p>
          <a:p>
            <a:endParaRPr lang="en-US" dirty="0"/>
          </a:p>
        </p:txBody>
      </p:sp>
      <p:sp>
        <p:nvSpPr>
          <p:cNvPr id="6" name="TextBox 5">
            <a:extLst>
              <a:ext uri="{FF2B5EF4-FFF2-40B4-BE49-F238E27FC236}">
                <a16:creationId xmlns:a16="http://schemas.microsoft.com/office/drawing/2014/main" id="{6BADDC76-F756-3F50-54A7-026E46CA2FE9}"/>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5E5B95F3-A19D-D310-6363-D777A1C97547}"/>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22209C42-7EC0-48BD-C6E3-5C3B18B1F40B}"/>
              </a:ext>
            </a:extLst>
          </p:cNvPr>
          <p:cNvGrpSpPr/>
          <p:nvPr/>
        </p:nvGrpSpPr>
        <p:grpSpPr>
          <a:xfrm>
            <a:off x="143941" y="1858839"/>
            <a:ext cx="1746444" cy="913964"/>
            <a:chOff x="143941" y="1858839"/>
            <a:chExt cx="1746444" cy="913964"/>
          </a:xfrm>
        </p:grpSpPr>
        <p:grpSp>
          <p:nvGrpSpPr>
            <p:cNvPr id="22" name="Group 21">
              <a:extLst>
                <a:ext uri="{FF2B5EF4-FFF2-40B4-BE49-F238E27FC236}">
                  <a16:creationId xmlns:a16="http://schemas.microsoft.com/office/drawing/2014/main" id="{A3A1362D-53E8-918E-18F0-9D19A38501C2}"/>
                </a:ext>
              </a:extLst>
            </p:cNvPr>
            <p:cNvGrpSpPr/>
            <p:nvPr/>
          </p:nvGrpSpPr>
          <p:grpSpPr>
            <a:xfrm>
              <a:off x="143941" y="1937799"/>
              <a:ext cx="1746444" cy="835004"/>
              <a:chOff x="382069" y="2423160"/>
              <a:chExt cx="3404255" cy="1627632"/>
            </a:xfrm>
          </p:grpSpPr>
          <p:sp>
            <p:nvSpPr>
              <p:cNvPr id="23" name="Rectangle 22">
                <a:extLst>
                  <a:ext uri="{FF2B5EF4-FFF2-40B4-BE49-F238E27FC236}">
                    <a16:creationId xmlns:a16="http://schemas.microsoft.com/office/drawing/2014/main" id="{795CD341-BE51-29CB-36F5-68D224FD009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87D47C86-77BA-28E0-6624-DD1A98A13CB3}"/>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C6146250-495D-D15E-9A09-F82D5FC61F7F}"/>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B823BA29-82B3-78A0-E084-0975DE64DE4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08D89C19-30B6-6425-037A-2E7AE983843A}"/>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48C9C43A-130A-1C48-267D-12173DFB796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E65FDD11-4804-C87B-D430-EB0C5495288E}"/>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84F02390-AF96-D24D-C56C-BA92B75A0B25}"/>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537182C8-6438-F2B9-95F2-BA5F579E5C80}"/>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2E7B6151-0844-9EC1-6E0F-6EE77679E7B3}"/>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3BDABE43-3F06-DB29-5C4C-CE2B0BDB5EDB}"/>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C7315FCC-CF0A-A1A2-F58B-F30492FF15C1}"/>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CA686EA7-9DBA-CCA5-5C32-84691C8BB647}"/>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E365D32E-4500-2EBC-79AB-F2DEED6691B8}"/>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1A4BFBBD-B96F-BB5E-2B9D-9FDD0518DD5C}"/>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45" name="TextBox 44">
                    <a:extLst>
                      <a:ext uri="{FF2B5EF4-FFF2-40B4-BE49-F238E27FC236}">
                        <a16:creationId xmlns:a16="http://schemas.microsoft.com/office/drawing/2014/main" id="{1A4BFBBD-B96F-BB5E-2B9D-9FDD0518DD5C}"/>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32177261-71D4-C867-49EC-020432EF261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99" name="TextBox 298">
                  <a:extLst>
                    <a:ext uri="{FF2B5EF4-FFF2-40B4-BE49-F238E27FC236}">
                      <a16:creationId xmlns:a16="http://schemas.microsoft.com/office/drawing/2014/main" id="{32177261-71D4-C867-49EC-020432EF261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3922" r="-31373"/>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17A27F10-F9EE-9689-B70B-035C0F048D15}"/>
              </a:ext>
            </a:extLst>
          </p:cNvPr>
          <p:cNvGrpSpPr/>
          <p:nvPr/>
        </p:nvGrpSpPr>
        <p:grpSpPr>
          <a:xfrm>
            <a:off x="1914013" y="1847690"/>
            <a:ext cx="1682181" cy="925113"/>
            <a:chOff x="1914013" y="1847690"/>
            <a:chExt cx="1682181" cy="925113"/>
          </a:xfrm>
        </p:grpSpPr>
        <p:grpSp>
          <p:nvGrpSpPr>
            <p:cNvPr id="58" name="Group 57">
              <a:extLst>
                <a:ext uri="{FF2B5EF4-FFF2-40B4-BE49-F238E27FC236}">
                  <a16:creationId xmlns:a16="http://schemas.microsoft.com/office/drawing/2014/main" id="{51058581-5C48-375D-7DD5-0B64E2400783}"/>
                </a:ext>
              </a:extLst>
            </p:cNvPr>
            <p:cNvGrpSpPr/>
            <p:nvPr/>
          </p:nvGrpSpPr>
          <p:grpSpPr>
            <a:xfrm>
              <a:off x="1923620" y="1939364"/>
              <a:ext cx="1672574" cy="833439"/>
              <a:chOff x="382069" y="2423160"/>
              <a:chExt cx="3266387" cy="1627632"/>
            </a:xfrm>
          </p:grpSpPr>
          <p:sp>
            <p:nvSpPr>
              <p:cNvPr id="59" name="Rectangle 58">
                <a:extLst>
                  <a:ext uri="{FF2B5EF4-FFF2-40B4-BE49-F238E27FC236}">
                    <a16:creationId xmlns:a16="http://schemas.microsoft.com/office/drawing/2014/main" id="{379A3338-B577-2A3E-804C-7C4E2341FDE8}"/>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2101BA2C-DF23-B71E-02A3-AD27EF39A7F2}"/>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D36DB3A1-3A19-8F9E-675D-339F8C27F071}"/>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5B19274A-42EA-1467-4615-F72954B239D5}"/>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7DAA6184-2E2A-DBF3-4B85-5DCC28FB1909}"/>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2595F6AB-4949-7D60-6B13-FEDE4DD364B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EE491159-3CA4-E20E-2F20-62D761D10F4D}"/>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31EB68F8-3834-614B-8F58-5DB4F825C794}"/>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31A2F5E7-1F99-3731-9DBA-E41FF63740F9}"/>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C8029A9A-136F-EA2A-BFBD-6B3DA04297FE}"/>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0E3EEB54-2A82-DFBB-161C-A6365CBD3B67}"/>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823AD0FF-6E28-0244-E05A-3E61F9D57347}"/>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FF730774-1D80-B2E0-E63C-D205A35A9663}"/>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E5335914-4E0A-33D3-AA95-9A2C0261661A}"/>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33E81A9E-2432-15A0-0416-B027E36683FE}"/>
                      </a:ext>
                    </a:extLst>
                  </p:cNvPr>
                  <p:cNvSpPr txBox="1"/>
                  <p:nvPr/>
                </p:nvSpPr>
                <p:spPr>
                  <a:xfrm>
                    <a:off x="2225872" y="3292621"/>
                    <a:ext cx="1312942" cy="72127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2</a:t>
                    </a:r>
                  </a:p>
                </p:txBody>
              </p:sp>
            </mc:Choice>
            <mc:Fallback>
              <p:sp>
                <p:nvSpPr>
                  <p:cNvPr id="61" name="TextBox 60">
                    <a:extLst>
                      <a:ext uri="{FF2B5EF4-FFF2-40B4-BE49-F238E27FC236}">
                        <a16:creationId xmlns:a16="http://schemas.microsoft.com/office/drawing/2014/main" id="{33E81A9E-2432-15A0-0416-B027E36683FE}"/>
                      </a:ext>
                    </a:extLst>
                  </p:cNvPr>
                  <p:cNvSpPr txBox="1">
                    <a:spLocks noRot="1" noChangeAspect="1" noMove="1" noResize="1" noEditPoints="1" noAdjustHandles="1" noChangeArrowheads="1" noChangeShapeType="1" noTextEdit="1"/>
                  </p:cNvSpPr>
                  <p:nvPr/>
                </p:nvSpPr>
                <p:spPr>
                  <a:xfrm>
                    <a:off x="2225872" y="3292621"/>
                    <a:ext cx="1312942" cy="721272"/>
                  </a:xfrm>
                  <a:prstGeom prst="rect">
                    <a:avLst/>
                  </a:prstGeom>
                  <a:blipFill>
                    <a:blip r:embed="rId12"/>
                    <a:stretch>
                      <a:fillRect t="-8197" r="-6306" b="-2459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4F2E49DB-F1EE-EDE3-48AB-B01077F22FD5}"/>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301" name="TextBox 300">
                  <a:extLst>
                    <a:ext uri="{FF2B5EF4-FFF2-40B4-BE49-F238E27FC236}">
                      <a16:creationId xmlns:a16="http://schemas.microsoft.com/office/drawing/2014/main" id="{4F2E49DB-F1EE-EDE3-48AB-B01077F22FD5}"/>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5882" r="-29412"/>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2A262DBB-0846-064C-823F-E33F62F2EA36}"/>
              </a:ext>
            </a:extLst>
          </p:cNvPr>
          <p:cNvGrpSpPr/>
          <p:nvPr/>
        </p:nvGrpSpPr>
        <p:grpSpPr>
          <a:xfrm>
            <a:off x="8086834" y="1792195"/>
            <a:ext cx="1799022" cy="913964"/>
            <a:chOff x="143941" y="1858839"/>
            <a:chExt cx="1799022" cy="913964"/>
          </a:xfrm>
        </p:grpSpPr>
        <p:grpSp>
          <p:nvGrpSpPr>
            <p:cNvPr id="38" name="Group 37">
              <a:extLst>
                <a:ext uri="{FF2B5EF4-FFF2-40B4-BE49-F238E27FC236}">
                  <a16:creationId xmlns:a16="http://schemas.microsoft.com/office/drawing/2014/main" id="{B4FCFCF8-F154-DCBA-9212-95A805E5C54F}"/>
                </a:ext>
              </a:extLst>
            </p:cNvPr>
            <p:cNvGrpSpPr/>
            <p:nvPr/>
          </p:nvGrpSpPr>
          <p:grpSpPr>
            <a:xfrm>
              <a:off x="143941" y="1937799"/>
              <a:ext cx="1799022" cy="835004"/>
              <a:chOff x="382069" y="2423160"/>
              <a:chExt cx="3506743" cy="1627632"/>
            </a:xfrm>
          </p:grpSpPr>
          <p:sp>
            <p:nvSpPr>
              <p:cNvPr id="40" name="Rectangle 39">
                <a:extLst>
                  <a:ext uri="{FF2B5EF4-FFF2-40B4-BE49-F238E27FC236}">
                    <a16:creationId xmlns:a16="http://schemas.microsoft.com/office/drawing/2014/main" id="{B3A3CD62-C8D6-5E9C-27B3-FE85308CE682}"/>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1" name="Group 40">
                <a:extLst>
                  <a:ext uri="{FF2B5EF4-FFF2-40B4-BE49-F238E27FC236}">
                    <a16:creationId xmlns:a16="http://schemas.microsoft.com/office/drawing/2014/main" id="{C37325AA-FD70-5010-882A-A5E5511D25CD}"/>
                  </a:ext>
                </a:extLst>
              </p:cNvPr>
              <p:cNvGrpSpPr/>
              <p:nvPr/>
            </p:nvGrpSpPr>
            <p:grpSpPr>
              <a:xfrm>
                <a:off x="838200" y="2618762"/>
                <a:ext cx="1395595" cy="1222107"/>
                <a:chOff x="9689018" y="5259623"/>
                <a:chExt cx="1395595" cy="1222107"/>
              </a:xfrm>
              <a:solidFill>
                <a:schemeClr val="tx1"/>
              </a:solidFill>
            </p:grpSpPr>
            <p:grpSp>
              <p:nvGrpSpPr>
                <p:cNvPr id="44" name="Group 43" descr="A 5-cycle showing that a 2-coloring is impossible.">
                  <a:extLst>
                    <a:ext uri="{FF2B5EF4-FFF2-40B4-BE49-F238E27FC236}">
                      <a16:creationId xmlns:a16="http://schemas.microsoft.com/office/drawing/2014/main" id="{1B295495-94CF-4F6D-1273-4330B49413ED}"/>
                    </a:ext>
                  </a:extLst>
                </p:cNvPr>
                <p:cNvGrpSpPr/>
                <p:nvPr/>
              </p:nvGrpSpPr>
              <p:grpSpPr>
                <a:xfrm>
                  <a:off x="9689018" y="5259623"/>
                  <a:ext cx="1395595" cy="1222107"/>
                  <a:chOff x="3616411" y="4477002"/>
                  <a:chExt cx="1395595" cy="1222107"/>
                </a:xfrm>
                <a:grpFill/>
              </p:grpSpPr>
              <p:sp>
                <p:nvSpPr>
                  <p:cNvPr id="267" name="Oval 266">
                    <a:extLst>
                      <a:ext uri="{FF2B5EF4-FFF2-40B4-BE49-F238E27FC236}">
                        <a16:creationId xmlns:a16="http://schemas.microsoft.com/office/drawing/2014/main" id="{C390218B-F58B-8163-EDB6-390FA246951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8" name="Oval 267">
                    <a:extLst>
                      <a:ext uri="{FF2B5EF4-FFF2-40B4-BE49-F238E27FC236}">
                        <a16:creationId xmlns:a16="http://schemas.microsoft.com/office/drawing/2014/main" id="{191B412B-5722-0FAF-85FA-C4D26378DB30}"/>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9" name="Oval 268">
                    <a:extLst>
                      <a:ext uri="{FF2B5EF4-FFF2-40B4-BE49-F238E27FC236}">
                        <a16:creationId xmlns:a16="http://schemas.microsoft.com/office/drawing/2014/main" id="{306A2862-485B-37B3-CE2D-2CBC60BFA155}"/>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0" name="Oval 269">
                    <a:extLst>
                      <a:ext uri="{FF2B5EF4-FFF2-40B4-BE49-F238E27FC236}">
                        <a16:creationId xmlns:a16="http://schemas.microsoft.com/office/drawing/2014/main" id="{02010192-8E88-9963-5B5D-33E252472D7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1" name="Straight Connector 270">
                    <a:extLst>
                      <a:ext uri="{FF2B5EF4-FFF2-40B4-BE49-F238E27FC236}">
                        <a16:creationId xmlns:a16="http://schemas.microsoft.com/office/drawing/2014/main" id="{8EE05D0A-F7D3-E600-9263-8577B45528C3}"/>
                      </a:ext>
                    </a:extLst>
                  </p:cNvPr>
                  <p:cNvCxnSpPr>
                    <a:stCxn id="268"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2" name="Straight Connector 271">
                    <a:extLst>
                      <a:ext uri="{FF2B5EF4-FFF2-40B4-BE49-F238E27FC236}">
                        <a16:creationId xmlns:a16="http://schemas.microsoft.com/office/drawing/2014/main" id="{84007D1E-E1EB-A3D4-59BF-231CDD1F1811}"/>
                      </a:ext>
                    </a:extLst>
                  </p:cNvPr>
                  <p:cNvCxnSpPr>
                    <a:stCxn id="268" idx="3"/>
                    <a:endCxn id="267"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3" name="Straight Connector 272">
                    <a:extLst>
                      <a:ext uri="{FF2B5EF4-FFF2-40B4-BE49-F238E27FC236}">
                        <a16:creationId xmlns:a16="http://schemas.microsoft.com/office/drawing/2014/main" id="{B3604C05-2E93-7DBD-FBE8-1BF486C42B9A}"/>
                      </a:ext>
                    </a:extLst>
                  </p:cNvPr>
                  <p:cNvCxnSpPr>
                    <a:stCxn id="267" idx="5"/>
                    <a:endCxn id="270"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74" name="Oval 273">
                    <a:extLst>
                      <a:ext uri="{FF2B5EF4-FFF2-40B4-BE49-F238E27FC236}">
                        <a16:creationId xmlns:a16="http://schemas.microsoft.com/office/drawing/2014/main" id="{12AC3ADE-F5B1-B09C-266F-C5FAAE750E9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75" name="Straight Connector 274">
                    <a:extLst>
                      <a:ext uri="{FF2B5EF4-FFF2-40B4-BE49-F238E27FC236}">
                        <a16:creationId xmlns:a16="http://schemas.microsoft.com/office/drawing/2014/main" id="{A406A680-0F1E-CC4C-8CD2-DED96FD80A18}"/>
                      </a:ext>
                    </a:extLst>
                  </p:cNvPr>
                  <p:cNvCxnSpPr>
                    <a:stCxn id="270" idx="6"/>
                    <a:endCxn id="27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76" name="Straight Connector 275">
                    <a:extLst>
                      <a:ext uri="{FF2B5EF4-FFF2-40B4-BE49-F238E27FC236}">
                        <a16:creationId xmlns:a16="http://schemas.microsoft.com/office/drawing/2014/main" id="{AAC8E017-1B2C-1E81-A4F2-A7CCF8EEC4BE}"/>
                      </a:ext>
                    </a:extLst>
                  </p:cNvPr>
                  <p:cNvCxnSpPr>
                    <a:stCxn id="274" idx="0"/>
                    <a:endCxn id="269"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66" name="Straight Connector 265">
                  <a:extLst>
                    <a:ext uri="{FF2B5EF4-FFF2-40B4-BE49-F238E27FC236}">
                      <a16:creationId xmlns:a16="http://schemas.microsoft.com/office/drawing/2014/main" id="{D60F3EAA-2173-8848-CB8F-C569E557F30E}"/>
                    </a:ext>
                  </a:extLst>
                </p:cNvPr>
                <p:cNvCxnSpPr>
                  <a:cxnSpLocks/>
                  <a:stCxn id="274" idx="1"/>
                  <a:endCxn id="267"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56D16EF-D7EB-622D-50A7-62180BF684FC}"/>
                      </a:ext>
                    </a:extLst>
                  </p:cNvPr>
                  <p:cNvSpPr txBox="1"/>
                  <p:nvPr/>
                </p:nvSpPr>
                <p:spPr>
                  <a:xfrm>
                    <a:off x="2225872" y="3292621"/>
                    <a:ext cx="166294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3" name="TextBox 42">
                    <a:extLst>
                      <a:ext uri="{FF2B5EF4-FFF2-40B4-BE49-F238E27FC236}">
                        <a16:creationId xmlns:a16="http://schemas.microsoft.com/office/drawing/2014/main" id="{F56D16EF-D7EB-622D-50A7-62180BF684FC}"/>
                      </a:ext>
                    </a:extLst>
                  </p:cNvPr>
                  <p:cNvSpPr txBox="1">
                    <a:spLocks noRot="1" noChangeAspect="1" noMove="1" noResize="1" noEditPoints="1" noAdjustHandles="1" noChangeArrowheads="1" noChangeShapeType="1" noTextEdit="1"/>
                  </p:cNvSpPr>
                  <p:nvPr/>
                </p:nvSpPr>
                <p:spPr>
                  <a:xfrm>
                    <a:off x="2225872" y="3292621"/>
                    <a:ext cx="166294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8D2D0AE-CF18-06D2-A244-4161A6AAA565}"/>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9" name="TextBox 38">
                  <a:extLst>
                    <a:ext uri="{FF2B5EF4-FFF2-40B4-BE49-F238E27FC236}">
                      <a16:creationId xmlns:a16="http://schemas.microsoft.com/office/drawing/2014/main" id="{38D2D0AE-CF18-06D2-A244-4161A6AAA565}"/>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60784"/>
                  </a:stretch>
                </a:blipFill>
              </p:spPr>
              <p:txBody>
                <a:bodyPr/>
                <a:lstStyle/>
                <a:p>
                  <a:r>
                    <a:rPr lang="en-US">
                      <a:noFill/>
                    </a:rPr>
                    <a:t> </a:t>
                  </a:r>
                </a:p>
              </p:txBody>
            </p:sp>
          </mc:Fallback>
        </mc:AlternateContent>
      </p:grpSp>
      <p:grpSp>
        <p:nvGrpSpPr>
          <p:cNvPr id="277" name="Group 276">
            <a:extLst>
              <a:ext uri="{FF2B5EF4-FFF2-40B4-BE49-F238E27FC236}">
                <a16:creationId xmlns:a16="http://schemas.microsoft.com/office/drawing/2014/main" id="{4B1AA34B-67AD-F10D-78D3-5873F498F7E5}"/>
              </a:ext>
            </a:extLst>
          </p:cNvPr>
          <p:cNvGrpSpPr/>
          <p:nvPr/>
        </p:nvGrpSpPr>
        <p:grpSpPr>
          <a:xfrm>
            <a:off x="9856906" y="1781046"/>
            <a:ext cx="1806856" cy="925113"/>
            <a:chOff x="1914013" y="1847690"/>
            <a:chExt cx="1806856" cy="925113"/>
          </a:xfrm>
        </p:grpSpPr>
        <p:grpSp>
          <p:nvGrpSpPr>
            <p:cNvPr id="278" name="Group 277">
              <a:extLst>
                <a:ext uri="{FF2B5EF4-FFF2-40B4-BE49-F238E27FC236}">
                  <a16:creationId xmlns:a16="http://schemas.microsoft.com/office/drawing/2014/main" id="{68EB8C76-303C-8511-E189-B08046D43983}"/>
                </a:ext>
              </a:extLst>
            </p:cNvPr>
            <p:cNvGrpSpPr/>
            <p:nvPr/>
          </p:nvGrpSpPr>
          <p:grpSpPr>
            <a:xfrm>
              <a:off x="1923620" y="1939364"/>
              <a:ext cx="1797249" cy="833439"/>
              <a:chOff x="382069" y="2423160"/>
              <a:chExt cx="3509866" cy="1627632"/>
            </a:xfrm>
          </p:grpSpPr>
          <p:sp>
            <p:nvSpPr>
              <p:cNvPr id="281" name="Rectangle 280">
                <a:extLst>
                  <a:ext uri="{FF2B5EF4-FFF2-40B4-BE49-F238E27FC236}">
                    <a16:creationId xmlns:a16="http://schemas.microsoft.com/office/drawing/2014/main" id="{F5962631-B69C-BDB1-CCBF-9F81AE4F2E6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2" name="Group 281">
                <a:extLst>
                  <a:ext uri="{FF2B5EF4-FFF2-40B4-BE49-F238E27FC236}">
                    <a16:creationId xmlns:a16="http://schemas.microsoft.com/office/drawing/2014/main" id="{383D2611-63BD-84E4-1FB0-11EC472D7502}"/>
                  </a:ext>
                </a:extLst>
              </p:cNvPr>
              <p:cNvGrpSpPr/>
              <p:nvPr/>
            </p:nvGrpSpPr>
            <p:grpSpPr>
              <a:xfrm>
                <a:off x="838200" y="2618762"/>
                <a:ext cx="1395595" cy="1222107"/>
                <a:chOff x="9689018" y="5259623"/>
                <a:chExt cx="1395595" cy="1222107"/>
              </a:xfrm>
              <a:solidFill>
                <a:schemeClr val="tx1"/>
              </a:solidFill>
            </p:grpSpPr>
            <p:grpSp>
              <p:nvGrpSpPr>
                <p:cNvPr id="284" name="Group 283" descr="A 5-cycle showing that a 2-coloring is impossible.">
                  <a:extLst>
                    <a:ext uri="{FF2B5EF4-FFF2-40B4-BE49-F238E27FC236}">
                      <a16:creationId xmlns:a16="http://schemas.microsoft.com/office/drawing/2014/main" id="{0780AFB0-2C8E-FBF9-997D-D7D3AA48F3E9}"/>
                    </a:ext>
                  </a:extLst>
                </p:cNvPr>
                <p:cNvGrpSpPr/>
                <p:nvPr/>
              </p:nvGrpSpPr>
              <p:grpSpPr>
                <a:xfrm>
                  <a:off x="9689018" y="5259623"/>
                  <a:ext cx="1395595" cy="1222107"/>
                  <a:chOff x="3616411" y="4477002"/>
                  <a:chExt cx="1395595" cy="1222107"/>
                </a:xfrm>
                <a:grpFill/>
              </p:grpSpPr>
              <p:sp>
                <p:nvSpPr>
                  <p:cNvPr id="286" name="Oval 285">
                    <a:extLst>
                      <a:ext uri="{FF2B5EF4-FFF2-40B4-BE49-F238E27FC236}">
                        <a16:creationId xmlns:a16="http://schemas.microsoft.com/office/drawing/2014/main" id="{7E863ECA-1833-BCAB-623A-2138DFE739B8}"/>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4" name="Oval 303">
                    <a:extLst>
                      <a:ext uri="{FF2B5EF4-FFF2-40B4-BE49-F238E27FC236}">
                        <a16:creationId xmlns:a16="http://schemas.microsoft.com/office/drawing/2014/main" id="{CBEECA2F-2A7B-5580-61C8-08BF0B49660D}"/>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8" name="Oval 307">
                    <a:extLst>
                      <a:ext uri="{FF2B5EF4-FFF2-40B4-BE49-F238E27FC236}">
                        <a16:creationId xmlns:a16="http://schemas.microsoft.com/office/drawing/2014/main" id="{EFBFA6C9-345C-1F5A-1ED9-0ED02280BDFC}"/>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9" name="Oval 308">
                    <a:extLst>
                      <a:ext uri="{FF2B5EF4-FFF2-40B4-BE49-F238E27FC236}">
                        <a16:creationId xmlns:a16="http://schemas.microsoft.com/office/drawing/2014/main" id="{9FE700C8-AAF3-A6C5-870B-21EA721FD4CD}"/>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0" name="Straight Connector 309">
                    <a:extLst>
                      <a:ext uri="{FF2B5EF4-FFF2-40B4-BE49-F238E27FC236}">
                        <a16:creationId xmlns:a16="http://schemas.microsoft.com/office/drawing/2014/main" id="{BC50301D-3CEA-451B-0224-EE34D4F1C916}"/>
                      </a:ext>
                    </a:extLst>
                  </p:cNvPr>
                  <p:cNvCxnSpPr>
                    <a:stCxn id="304"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1" name="Straight Connector 310">
                    <a:extLst>
                      <a:ext uri="{FF2B5EF4-FFF2-40B4-BE49-F238E27FC236}">
                        <a16:creationId xmlns:a16="http://schemas.microsoft.com/office/drawing/2014/main" id="{5712BD71-675E-231C-F03F-5247C5F2CEDD}"/>
                      </a:ext>
                    </a:extLst>
                  </p:cNvPr>
                  <p:cNvCxnSpPr>
                    <a:stCxn id="304" idx="3"/>
                    <a:endCxn id="28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2" name="Straight Connector 311">
                    <a:extLst>
                      <a:ext uri="{FF2B5EF4-FFF2-40B4-BE49-F238E27FC236}">
                        <a16:creationId xmlns:a16="http://schemas.microsoft.com/office/drawing/2014/main" id="{C7253C3C-AF8C-0497-4476-C21BD4A31B7F}"/>
                      </a:ext>
                    </a:extLst>
                  </p:cNvPr>
                  <p:cNvCxnSpPr>
                    <a:stCxn id="286" idx="5"/>
                    <a:endCxn id="30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13" name="Oval 312">
                    <a:extLst>
                      <a:ext uri="{FF2B5EF4-FFF2-40B4-BE49-F238E27FC236}">
                        <a16:creationId xmlns:a16="http://schemas.microsoft.com/office/drawing/2014/main" id="{92153708-0454-AB02-E939-675DDB226CB1}"/>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14" name="Straight Connector 313">
                    <a:extLst>
                      <a:ext uri="{FF2B5EF4-FFF2-40B4-BE49-F238E27FC236}">
                        <a16:creationId xmlns:a16="http://schemas.microsoft.com/office/drawing/2014/main" id="{C3D613EA-4C89-9192-D26D-88E83D8C6074}"/>
                      </a:ext>
                    </a:extLst>
                  </p:cNvPr>
                  <p:cNvCxnSpPr>
                    <a:stCxn id="309" idx="6"/>
                    <a:endCxn id="31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15" name="Straight Connector 314">
                    <a:extLst>
                      <a:ext uri="{FF2B5EF4-FFF2-40B4-BE49-F238E27FC236}">
                        <a16:creationId xmlns:a16="http://schemas.microsoft.com/office/drawing/2014/main" id="{2B3224F9-BEF2-722E-5DE4-C66D1FDA8193}"/>
                      </a:ext>
                    </a:extLst>
                  </p:cNvPr>
                  <p:cNvCxnSpPr>
                    <a:stCxn id="313" idx="0"/>
                    <a:endCxn id="30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85" name="Straight Connector 284">
                  <a:extLst>
                    <a:ext uri="{FF2B5EF4-FFF2-40B4-BE49-F238E27FC236}">
                      <a16:creationId xmlns:a16="http://schemas.microsoft.com/office/drawing/2014/main" id="{2123E27B-9E22-6816-B85E-27ACCCFE7061}"/>
                    </a:ext>
                  </a:extLst>
                </p:cNvPr>
                <p:cNvCxnSpPr>
                  <a:cxnSpLocks/>
                  <a:stCxn id="313" idx="1"/>
                  <a:endCxn id="28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83" name="TextBox 282">
                    <a:extLst>
                      <a:ext uri="{FF2B5EF4-FFF2-40B4-BE49-F238E27FC236}">
                        <a16:creationId xmlns:a16="http://schemas.microsoft.com/office/drawing/2014/main" id="{6F03968E-7FEB-FBAA-25A4-F48AD7C4C6E7}"/>
                      </a:ext>
                    </a:extLst>
                  </p:cNvPr>
                  <p:cNvSpPr txBox="1"/>
                  <p:nvPr/>
                </p:nvSpPr>
                <p:spPr>
                  <a:xfrm>
                    <a:off x="2225872" y="3292621"/>
                    <a:ext cx="1666063"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83" name="TextBox 282">
                    <a:extLst>
                      <a:ext uri="{FF2B5EF4-FFF2-40B4-BE49-F238E27FC236}">
                        <a16:creationId xmlns:a16="http://schemas.microsoft.com/office/drawing/2014/main" id="{6F03968E-7FEB-FBAA-25A4-F48AD7C4C6E7}"/>
                      </a:ext>
                    </a:extLst>
                  </p:cNvPr>
                  <p:cNvSpPr txBox="1">
                    <a:spLocks noRot="1" noChangeAspect="1" noMove="1" noResize="1" noEditPoints="1" noAdjustHandles="1" noChangeArrowheads="1" noChangeShapeType="1" noTextEdit="1"/>
                  </p:cNvSpPr>
                  <p:nvPr/>
                </p:nvSpPr>
                <p:spPr>
                  <a:xfrm>
                    <a:off x="2225872" y="3292621"/>
                    <a:ext cx="1666063" cy="72127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0" name="TextBox 279">
                  <a:extLst>
                    <a:ext uri="{FF2B5EF4-FFF2-40B4-BE49-F238E27FC236}">
                      <a16:creationId xmlns:a16="http://schemas.microsoft.com/office/drawing/2014/main" id="{079D8FBC-9226-1DA9-0837-281875A3C0D5}"/>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80" name="TextBox 279">
                  <a:extLst>
                    <a:ext uri="{FF2B5EF4-FFF2-40B4-BE49-F238E27FC236}">
                      <a16:creationId xmlns:a16="http://schemas.microsoft.com/office/drawing/2014/main" id="{079D8FBC-9226-1DA9-0837-281875A3C0D5}"/>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7"/>
                  <a:stretch>
                    <a:fillRect l="-9804" r="-5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14030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a:t>Reduction Idea</a:t>
            </a:r>
          </a:p>
        </p:txBody>
      </p:sp>
      <mc:AlternateContent xmlns:mc="http://schemas.openxmlformats.org/markup-compatibility/2006">
        <mc:Choice xmlns:a14="http://schemas.microsoft.com/office/drawing/2010/main" Requires="a14">
          <p:sp>
            <p:nvSpPr>
              <p:cNvPr id="14340" name="Rectangle 3"/>
              <p:cNvSpPr>
                <a:spLocks noGrp="1" noChangeArrowheads="1"/>
              </p:cNvSpPr>
              <p:nvPr>
                <p:ph idx="1"/>
              </p:nvPr>
            </p:nvSpPr>
            <p:spPr>
              <a:xfrm>
                <a:off x="628649" y="1385661"/>
                <a:ext cx="8908756" cy="5200045"/>
              </a:xfrm>
            </p:spPr>
            <p:txBody>
              <a:bodyPr>
                <a:noAutofit/>
              </a:bodyPr>
              <a:lstStyle/>
              <a:p>
                <a:pPr marL="0" indent="0">
                  <a:lnSpc>
                    <a:spcPct val="90000"/>
                  </a:lnSpc>
                  <a:buNone/>
                </a:pPr>
                <a:r>
                  <a:rPr lang="en-US" altLang="en-US" sz="2400" b="1" dirty="0">
                    <a:solidFill>
                      <a:srgbClr val="695082"/>
                    </a:solidFill>
                  </a:rPr>
                  <a:t>Lemma:</a:t>
                </a:r>
                <a:r>
                  <a:rPr lang="en-US" altLang="en-US" sz="2400" b="1" dirty="0">
                    <a:solidFill>
                      <a:srgbClr val="669900"/>
                    </a:solidFill>
                  </a:rPr>
                  <a:t> </a:t>
                </a:r>
                <a:r>
                  <a:rPr lang="en-US" altLang="en-US" sz="2400" dirty="0"/>
                  <a:t>In a graph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 and </a:t>
                </a:r>
                <a14:m>
                  <m:oMath xmlns:m="http://schemas.openxmlformats.org/officeDocument/2006/math">
                    <m:r>
                      <a:rPr lang="en-US" altLang="en-US" sz="2400" b="1" i="1">
                        <a:solidFill>
                          <a:srgbClr val="0066CC"/>
                        </a:solidFill>
                        <a:latin typeface="Cambria Math" panose="02040503050406030204" pitchFamily="18" charset="0"/>
                      </a:rPr>
                      <m:t>𝑼</m:t>
                    </m:r>
                    <m:r>
                      <a:rPr lang="en-US" altLang="en-US" sz="2400" b="1" i="1">
                        <a:solidFill>
                          <a:srgbClr val="0066CC"/>
                        </a:solidFill>
                        <a:latin typeface="Cambria Math" panose="02040503050406030204" pitchFamily="18" charset="0"/>
                      </a:rPr>
                      <m:t>⊆</m:t>
                    </m:r>
                    <m:r>
                      <a:rPr lang="en-US" altLang="en-US" sz="2400" b="1" i="1">
                        <a:solidFill>
                          <a:srgbClr val="0066CC"/>
                        </a:solidFill>
                        <a:latin typeface="Cambria Math" panose="02040503050406030204" pitchFamily="18" charset="0"/>
                      </a:rPr>
                      <m:t>𝑽</m:t>
                    </m:r>
                  </m:oMath>
                </a14:m>
                <a:r>
                  <a:rPr lang="en-US" altLang="en-US" sz="2400" dirty="0"/>
                  <a:t> </a:t>
                </a:r>
              </a:p>
              <a:p>
                <a:pPr marL="0" indent="0">
                  <a:lnSpc>
                    <a:spcPct val="90000"/>
                  </a:lnSpc>
                  <a:buNone/>
                </a:pP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𝑼</m:t>
                    </m:r>
                  </m:oMath>
                </a14:m>
                <a:r>
                  <a:rPr lang="en-US" altLang="en-US" sz="2400" dirty="0"/>
                  <a:t> is an independent set </a:t>
                </a:r>
                <a:r>
                  <a:rPr lang="en-US" altLang="en-US" sz="2400" dirty="0">
                    <a:latin typeface="Cambria Math" panose="02040503050406030204" pitchFamily="18" charset="0"/>
                    <a:ea typeface="Cambria Math" panose="02040503050406030204" pitchFamily="18" charset="0"/>
                  </a:rPr>
                  <a:t>⇔</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𝑽</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𝑼</m:t>
                    </m:r>
                  </m:oMath>
                </a14:m>
                <a:r>
                  <a:rPr lang="en-US" altLang="en-US" sz="2400" dirty="0"/>
                  <a:t> is a vertex cover</a:t>
                </a:r>
              </a:p>
              <a:p>
                <a:pPr marL="0" indent="0" eaLnBrk="1" hangingPunct="1">
                  <a:lnSpc>
                    <a:spcPct val="90000"/>
                  </a:lnSpc>
                  <a:buNone/>
                </a:pPr>
                <a:r>
                  <a:rPr lang="en-US" altLang="en-US" sz="2400" b="1" dirty="0">
                    <a:solidFill>
                      <a:srgbClr val="006600"/>
                    </a:solidFill>
                  </a:rPr>
                  <a:t>Proof:</a:t>
                </a:r>
              </a:p>
              <a:p>
                <a:pPr marL="457200" lvl="1" indent="0" eaLnBrk="1" hangingPunct="1">
                  <a:lnSpc>
                    <a:spcPct val="90000"/>
                  </a:lnSpc>
                  <a:buNone/>
                </a:pPr>
                <a:r>
                  <a:rPr lang="en-US" altLang="en-US" sz="2400" dirty="0">
                    <a:solidFill>
                      <a:srgbClr val="006600"/>
                    </a:solidFill>
                    <a:sym typeface="Symbol" panose="05050102010706020507" pitchFamily="18" charset="2"/>
                  </a:rPr>
                  <a:t>(</a:t>
                </a:r>
                <a:r>
                  <a:rPr lang="en-US" altLang="en-US" sz="2400" dirty="0">
                    <a:solidFill>
                      <a:srgbClr val="006600"/>
                    </a:solidFill>
                    <a:latin typeface="Cambria Math" panose="02040503050406030204" pitchFamily="18" charset="0"/>
                    <a:ea typeface="Cambria Math" panose="02040503050406030204" pitchFamily="18" charset="0"/>
                    <a:sym typeface="Symbol" panose="05050102010706020507" pitchFamily="18" charset="2"/>
                  </a:rPr>
                  <a:t>⇒</a:t>
                </a:r>
                <a:r>
                  <a:rPr lang="en-US" altLang="en-US" sz="2400" dirty="0">
                    <a:solidFill>
                      <a:srgbClr val="006600"/>
                    </a:solidFill>
                    <a:sym typeface="Symbol" panose="05050102010706020507" pitchFamily="18" charset="2"/>
                  </a:rPr>
                  <a:t>)</a:t>
                </a:r>
                <a:r>
                  <a:rPr lang="en-US" altLang="en-US" sz="2400" dirty="0">
                    <a:sym typeface="Symbol" panose="05050102010706020507" pitchFamily="18" charset="2"/>
                  </a:rPr>
                  <a:t> </a:t>
                </a:r>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𝑼</m:t>
                    </m:r>
                  </m:oMath>
                </a14:m>
                <a:r>
                  <a:rPr lang="en-US" altLang="en-US" sz="2400" dirty="0"/>
                  <a:t> be an independent set in </a:t>
                </a:r>
                <a14:m>
                  <m:oMath xmlns:m="http://schemas.openxmlformats.org/officeDocument/2006/math">
                    <m:r>
                      <a:rPr lang="en-US" altLang="en-US" sz="2400" b="1" i="1" dirty="0" smtClean="0">
                        <a:solidFill>
                          <a:srgbClr val="0066CC"/>
                        </a:solidFill>
                        <a:latin typeface="Cambria Math" panose="02040503050406030204" pitchFamily="18" charset="0"/>
                      </a:rPr>
                      <m:t>𝑮</m:t>
                    </m:r>
                  </m:oMath>
                </a14:m>
                <a:endParaRPr lang="en-US" altLang="en-US" sz="2400" b="1" dirty="0">
                  <a:solidFill>
                    <a:srgbClr val="0066CC"/>
                  </a:solidFill>
                </a:endParaRPr>
              </a:p>
              <a:p>
                <a:pPr marL="457200" lvl="1" indent="0" eaLnBrk="1" hangingPunct="1">
                  <a:lnSpc>
                    <a:spcPct val="90000"/>
                  </a:lnSpc>
                  <a:buNone/>
                </a:pPr>
                <a:r>
                  <a:rPr lang="en-US" altLang="en-US" sz="2400" dirty="0"/>
                  <a:t>Then for every edge </a:t>
                </a:r>
                <a14:m>
                  <m:oMath xmlns:m="http://schemas.openxmlformats.org/officeDocument/2006/math">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oMath>
                </a14:m>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𝑼</m:t>
                    </m:r>
                  </m:oMath>
                </a14:m>
                <a:r>
                  <a:rPr lang="en-US" altLang="en-US" sz="2400" dirty="0"/>
                  <a:t> contains at most one endpoint of </a:t>
                </a:r>
                <a14:m>
                  <m:oMath xmlns:m="http://schemas.openxmlformats.org/officeDocument/2006/math">
                    <m:r>
                      <a:rPr lang="en-US" altLang="en-US" sz="2400" b="1" i="1" dirty="0" smtClean="0">
                        <a:solidFill>
                          <a:srgbClr val="0066CC"/>
                        </a:solidFill>
                        <a:latin typeface="Cambria Math" panose="02040503050406030204" pitchFamily="18" charset="0"/>
                      </a:rPr>
                      <m:t>𝒆</m:t>
                    </m:r>
                  </m:oMath>
                </a14:m>
                <a:endParaRPr lang="en-US" altLang="en-US" sz="2400" b="1" dirty="0">
                  <a:solidFill>
                    <a:srgbClr val="0066CC"/>
                  </a:solidFill>
                </a:endParaRPr>
              </a:p>
              <a:p>
                <a:pPr marL="457200" lvl="1" indent="0" eaLnBrk="1" hangingPunct="1">
                  <a:lnSpc>
                    <a:spcPct val="90000"/>
                  </a:lnSpc>
                  <a:buNone/>
                </a:pPr>
                <a:r>
                  <a:rPr lang="en-US" altLang="en-US" sz="2400" dirty="0"/>
                  <a:t>So, at least one endpoint of </a:t>
                </a:r>
                <a14:m>
                  <m:oMath xmlns:m="http://schemas.openxmlformats.org/officeDocument/2006/math">
                    <m:r>
                      <a:rPr lang="en-US" altLang="en-US" sz="2400" b="1" i="1" dirty="0" smtClean="0">
                        <a:solidFill>
                          <a:srgbClr val="0066CC"/>
                        </a:solidFill>
                        <a:latin typeface="Cambria Math" panose="02040503050406030204" pitchFamily="18" charset="0"/>
                      </a:rPr>
                      <m:t>𝒆</m:t>
                    </m:r>
                  </m:oMath>
                </a14:m>
                <a:r>
                  <a:rPr lang="en-US" altLang="en-US" sz="2400" dirty="0"/>
                  <a:t> must be in </a:t>
                </a:r>
                <a14:m>
                  <m:oMath xmlns:m="http://schemas.openxmlformats.org/officeDocument/2006/math">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𝑼</m:t>
                    </m:r>
                  </m:oMath>
                </a14:m>
                <a:endParaRPr lang="en-US" altLang="en-US" sz="2400" b="1" dirty="0">
                  <a:solidFill>
                    <a:srgbClr val="0066CC"/>
                  </a:solidFill>
                </a:endParaRPr>
              </a:p>
              <a:p>
                <a:pPr marL="457200" lvl="1" indent="0" eaLnBrk="1" hangingPunct="1">
                  <a:lnSpc>
                    <a:spcPct val="90000"/>
                  </a:lnSpc>
                  <a:buNone/>
                </a:pPr>
                <a:r>
                  <a:rPr lang="en-US" altLang="en-US" sz="2400" dirty="0"/>
                  <a:t>So, </a:t>
                </a:r>
                <a14:m>
                  <m:oMath xmlns:m="http://schemas.openxmlformats.org/officeDocument/2006/math">
                    <m:r>
                      <a:rPr lang="en-US" altLang="en-US" sz="2400" b="1" i="1" dirty="0" smtClean="0">
                        <a:solidFill>
                          <a:srgbClr val="0066CC"/>
                        </a:solidFill>
                        <a:latin typeface="Cambria Math" panose="02040503050406030204" pitchFamily="18" charset="0"/>
                      </a:rPr>
                      <m:t>𝑽</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𝑼</m:t>
                    </m:r>
                  </m:oMath>
                </a14:m>
                <a:r>
                  <a:rPr lang="en-US" altLang="en-US" sz="2400" dirty="0"/>
                  <a:t> is a vertex cover</a:t>
                </a:r>
              </a:p>
              <a:p>
                <a:pPr marL="457200" lvl="1" indent="0" eaLnBrk="1" hangingPunct="1">
                  <a:lnSpc>
                    <a:spcPct val="90000"/>
                  </a:lnSpc>
                  <a:buNone/>
                </a:pPr>
                <a:r>
                  <a:rPr lang="en-US" altLang="en-US" sz="2400" dirty="0">
                    <a:solidFill>
                      <a:srgbClr val="669900"/>
                    </a:solidFill>
                    <a:sym typeface="Symbol" panose="05050102010706020507" pitchFamily="18" charset="2"/>
                  </a:rPr>
                  <a:t>(</a:t>
                </a:r>
                <a:r>
                  <a:rPr lang="en-US" altLang="en-US" sz="2400" dirty="0">
                    <a:solidFill>
                      <a:srgbClr val="669900"/>
                    </a:solidFill>
                    <a:latin typeface="Cambria Math" panose="02040503050406030204" pitchFamily="18" charset="0"/>
                    <a:ea typeface="Cambria Math" panose="02040503050406030204" pitchFamily="18" charset="0"/>
                    <a:sym typeface="Symbol" panose="05050102010706020507" pitchFamily="18" charset="2"/>
                  </a:rPr>
                  <a:t>⇐</a:t>
                </a:r>
                <a:r>
                  <a:rPr lang="en-US" altLang="en-US" sz="2400" dirty="0">
                    <a:solidFill>
                      <a:srgbClr val="669900"/>
                    </a:solidFill>
                    <a:sym typeface="Symbol" panose="05050102010706020507" pitchFamily="18" charset="2"/>
                  </a:rPr>
                  <a:t>)</a:t>
                </a:r>
                <a:r>
                  <a:rPr lang="en-US" altLang="en-US" sz="2400" dirty="0">
                    <a:solidFill>
                      <a:schemeClr val="accent2"/>
                    </a:solidFill>
                    <a:sym typeface="Symbol" panose="05050102010706020507" pitchFamily="18" charset="2"/>
                  </a:rPr>
                  <a:t> </a:t>
                </a:r>
                <a:r>
                  <a:rPr lang="en-US" altLang="en-US" sz="2400" dirty="0">
                    <a:sym typeface="Symbol" panose="05050102010706020507" pitchFamily="18" charset="2"/>
                  </a:rPr>
                  <a:t>Let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𝑾</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𝑽</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𝑼</m:t>
                    </m:r>
                  </m:oMath>
                </a14:m>
                <a:r>
                  <a:rPr lang="en-US" altLang="en-US" sz="2400" dirty="0">
                    <a:sym typeface="Symbol" panose="05050102010706020507" pitchFamily="18" charset="2"/>
                  </a:rPr>
                  <a:t> be a vertex cover of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𝑮</m:t>
                    </m:r>
                  </m:oMath>
                </a14:m>
                <a:endParaRPr lang="en-US" altLang="en-US" sz="2400" b="1" dirty="0">
                  <a:solidFill>
                    <a:srgbClr val="0066CC"/>
                  </a:solidFill>
                  <a:sym typeface="Symbol" panose="05050102010706020507" pitchFamily="18" charset="2"/>
                </a:endParaRPr>
              </a:p>
              <a:p>
                <a:pPr marL="457200" lvl="1" indent="0" eaLnBrk="1" hangingPunct="1">
                  <a:lnSpc>
                    <a:spcPct val="90000"/>
                  </a:lnSpc>
                  <a:buNone/>
                </a:pPr>
                <a:r>
                  <a:rPr lang="en-US" altLang="en-US" sz="2400" dirty="0">
                    <a:sym typeface="Symbol" panose="05050102010706020507" pitchFamily="18" charset="2"/>
                  </a:rPr>
                  <a:t>Then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𝑼</m:t>
                    </m:r>
                  </m:oMath>
                </a14:m>
                <a:r>
                  <a:rPr lang="en-US" altLang="en-US" sz="2400" dirty="0">
                    <a:sym typeface="Symbol" panose="05050102010706020507" pitchFamily="18" charset="2"/>
                  </a:rPr>
                  <a:t> does not contain both endpoints of any edge                    (else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𝑾</m:t>
                    </m:r>
                  </m:oMath>
                </a14:m>
                <a:r>
                  <a:rPr lang="en-US" altLang="en-US" sz="2400" dirty="0">
                    <a:sym typeface="Symbol" panose="05050102010706020507" pitchFamily="18" charset="2"/>
                  </a:rPr>
                  <a:t> would miss that edge)</a:t>
                </a:r>
              </a:p>
              <a:p>
                <a:pPr marL="457200" lvl="1" indent="0" eaLnBrk="1" hangingPunct="1">
                  <a:lnSpc>
                    <a:spcPct val="90000"/>
                  </a:lnSpc>
                  <a:buNone/>
                </a:pPr>
                <a:r>
                  <a:rPr lang="en-US" altLang="en-US" sz="2400" dirty="0">
                    <a:sym typeface="Symbol" panose="05050102010706020507" pitchFamily="18" charset="2"/>
                  </a:rPr>
                  <a:t>So</a:t>
                </a:r>
                <a:r>
                  <a:rPr lang="en-US" altLang="en-US" sz="2400" b="1" dirty="0">
                    <a:solidFill>
                      <a:srgbClr val="0033CC"/>
                    </a:solidFill>
                    <a:sym typeface="Symbol" panose="05050102010706020507" pitchFamily="18" charset="2"/>
                  </a:rPr>
                  <a:t> </a:t>
                </a:r>
                <a14:m>
                  <m:oMath xmlns:m="http://schemas.openxmlformats.org/officeDocument/2006/math">
                    <m:r>
                      <a:rPr lang="en-US" altLang="en-US" sz="2400" b="1" i="1" dirty="0" smtClean="0">
                        <a:solidFill>
                          <a:srgbClr val="0033CC"/>
                        </a:solidFill>
                        <a:latin typeface="Cambria Math" panose="02040503050406030204" pitchFamily="18" charset="0"/>
                        <a:sym typeface="Symbol" panose="05050102010706020507" pitchFamily="18" charset="2"/>
                      </a:rPr>
                      <m:t>𝑼</m:t>
                    </m:r>
                  </m:oMath>
                </a14:m>
                <a:r>
                  <a:rPr lang="en-US" altLang="en-US" sz="2400" dirty="0">
                    <a:sym typeface="Symbol" panose="05050102010706020507" pitchFamily="18" charset="2"/>
                  </a:rPr>
                  <a:t> is an independent set</a:t>
                </a:r>
              </a:p>
            </p:txBody>
          </p:sp>
        </mc:Choice>
        <mc:Fallback>
          <p:sp>
            <p:nvSpPr>
              <p:cNvPr id="14340" name="Rectangle 3"/>
              <p:cNvSpPr>
                <a:spLocks noGrp="1" noRot="1" noChangeAspect="1" noMove="1" noResize="1" noEditPoints="1" noAdjustHandles="1" noChangeArrowheads="1" noChangeShapeType="1" noTextEdit="1"/>
              </p:cNvSpPr>
              <p:nvPr>
                <p:ph idx="1"/>
              </p:nvPr>
            </p:nvSpPr>
            <p:spPr>
              <a:xfrm>
                <a:off x="628649" y="1385661"/>
                <a:ext cx="8908756" cy="5200045"/>
              </a:xfrm>
              <a:blipFill>
                <a:blip r:embed="rId3"/>
                <a:stretch>
                  <a:fillRect l="-1026" t="-1641"/>
                </a:stretch>
              </a:blipFill>
            </p:spPr>
            <p:txBody>
              <a:bodyPr/>
              <a:lstStyle/>
              <a:p>
                <a:r>
                  <a:rPr lang="en-US">
                    <a:noFill/>
                  </a:rPr>
                  <a:t> </a:t>
                </a:r>
              </a:p>
            </p:txBody>
          </p:sp>
        </mc:Fallback>
      </mc:AlternateContent>
      <p:sp>
        <p:nvSpPr>
          <p:cNvPr id="6" name="Slide Number Placeholder 3">
            <a:extLst>
              <a:ext uri="{FF2B5EF4-FFF2-40B4-BE49-F238E27FC236}">
                <a16:creationId xmlns:a16="http://schemas.microsoft.com/office/drawing/2014/main" id="{293860D2-7714-47E4-834A-96199220A63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29</a:t>
            </a:fld>
            <a:endParaRPr lang="en-US" dirty="0"/>
          </a:p>
        </p:txBody>
      </p:sp>
      <p:sp>
        <p:nvSpPr>
          <p:cNvPr id="3" name="Oval 2">
            <a:extLst>
              <a:ext uri="{FF2B5EF4-FFF2-40B4-BE49-F238E27FC236}">
                <a16:creationId xmlns:a16="http://schemas.microsoft.com/office/drawing/2014/main" id="{8E29A418-CF9A-4DD0-BA4E-5EEF79A46F03}"/>
              </a:ext>
            </a:extLst>
          </p:cNvPr>
          <p:cNvSpPr>
            <a:spLocks noChangeAspect="1"/>
          </p:cNvSpPr>
          <p:nvPr/>
        </p:nvSpPr>
        <p:spPr bwMode="auto">
          <a:xfrm>
            <a:off x="8845897" y="2212067"/>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8" name="Oval 7">
            <a:extLst>
              <a:ext uri="{FF2B5EF4-FFF2-40B4-BE49-F238E27FC236}">
                <a16:creationId xmlns:a16="http://schemas.microsoft.com/office/drawing/2014/main" id="{3D05C07E-575A-45CF-A757-7AE655B89411}"/>
              </a:ext>
            </a:extLst>
          </p:cNvPr>
          <p:cNvSpPr>
            <a:spLocks noChangeAspect="1"/>
          </p:cNvSpPr>
          <p:nvPr/>
        </p:nvSpPr>
        <p:spPr bwMode="auto">
          <a:xfrm>
            <a:off x="8805512" y="250096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9" name="Oval 8">
            <a:extLst>
              <a:ext uri="{FF2B5EF4-FFF2-40B4-BE49-F238E27FC236}">
                <a16:creationId xmlns:a16="http://schemas.microsoft.com/office/drawing/2014/main" id="{FD6EE58C-365D-4B62-B9FC-BC349CF194FC}"/>
              </a:ext>
            </a:extLst>
          </p:cNvPr>
          <p:cNvSpPr>
            <a:spLocks noChangeAspect="1"/>
          </p:cNvSpPr>
          <p:nvPr/>
        </p:nvSpPr>
        <p:spPr bwMode="auto">
          <a:xfrm>
            <a:off x="8845897" y="1859511"/>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0" name="Oval 9">
            <a:extLst>
              <a:ext uri="{FF2B5EF4-FFF2-40B4-BE49-F238E27FC236}">
                <a16:creationId xmlns:a16="http://schemas.microsoft.com/office/drawing/2014/main" id="{32CCD794-0FD4-4F79-B7FF-3E2F6E4C85AC}"/>
              </a:ext>
            </a:extLst>
          </p:cNvPr>
          <p:cNvSpPr>
            <a:spLocks noChangeAspect="1"/>
          </p:cNvSpPr>
          <p:nvPr/>
        </p:nvSpPr>
        <p:spPr bwMode="auto">
          <a:xfrm>
            <a:off x="8805512" y="3076726"/>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1" name="Oval 10">
            <a:extLst>
              <a:ext uri="{FF2B5EF4-FFF2-40B4-BE49-F238E27FC236}">
                <a16:creationId xmlns:a16="http://schemas.microsoft.com/office/drawing/2014/main" id="{B3D3AF6F-2B31-470E-8FA2-EDD565675126}"/>
              </a:ext>
            </a:extLst>
          </p:cNvPr>
          <p:cNvSpPr>
            <a:spLocks noChangeAspect="1"/>
          </p:cNvSpPr>
          <p:nvPr/>
        </p:nvSpPr>
        <p:spPr bwMode="auto">
          <a:xfrm>
            <a:off x="9029668" y="357221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2" name="Oval 11">
            <a:extLst>
              <a:ext uri="{FF2B5EF4-FFF2-40B4-BE49-F238E27FC236}">
                <a16:creationId xmlns:a16="http://schemas.microsoft.com/office/drawing/2014/main" id="{A6006162-74EA-476C-BC72-C63AEB12CF29}"/>
              </a:ext>
            </a:extLst>
          </p:cNvPr>
          <p:cNvSpPr>
            <a:spLocks noChangeAspect="1"/>
          </p:cNvSpPr>
          <p:nvPr/>
        </p:nvSpPr>
        <p:spPr bwMode="auto">
          <a:xfrm rot="16006115">
            <a:off x="10250207" y="19370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3" name="Oval 12">
            <a:extLst>
              <a:ext uri="{FF2B5EF4-FFF2-40B4-BE49-F238E27FC236}">
                <a16:creationId xmlns:a16="http://schemas.microsoft.com/office/drawing/2014/main" id="{9CDCA5F9-3891-4CC0-94EF-0A5845C17008}"/>
              </a:ext>
            </a:extLst>
          </p:cNvPr>
          <p:cNvSpPr>
            <a:spLocks noChangeAspect="1"/>
          </p:cNvSpPr>
          <p:nvPr/>
        </p:nvSpPr>
        <p:spPr bwMode="auto">
          <a:xfrm rot="16006115">
            <a:off x="10863265" y="1827715"/>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4" name="Oval 13">
            <a:extLst>
              <a:ext uri="{FF2B5EF4-FFF2-40B4-BE49-F238E27FC236}">
                <a16:creationId xmlns:a16="http://schemas.microsoft.com/office/drawing/2014/main" id="{DC027C01-C004-4976-B790-06DDDF65B4A4}"/>
              </a:ext>
            </a:extLst>
          </p:cNvPr>
          <p:cNvSpPr>
            <a:spLocks noChangeAspect="1"/>
          </p:cNvSpPr>
          <p:nvPr/>
        </p:nvSpPr>
        <p:spPr bwMode="auto">
          <a:xfrm rot="16006115">
            <a:off x="11469406" y="1975169"/>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5" name="Oval 14">
            <a:extLst>
              <a:ext uri="{FF2B5EF4-FFF2-40B4-BE49-F238E27FC236}">
                <a16:creationId xmlns:a16="http://schemas.microsoft.com/office/drawing/2014/main" id="{CCC32AD7-2BF0-4449-B544-ED4D82C3B57A}"/>
              </a:ext>
            </a:extLst>
          </p:cNvPr>
          <p:cNvSpPr>
            <a:spLocks noChangeAspect="1"/>
          </p:cNvSpPr>
          <p:nvPr/>
        </p:nvSpPr>
        <p:spPr bwMode="auto">
          <a:xfrm rot="16006115">
            <a:off x="10707407" y="23942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6" name="Oval 15">
            <a:extLst>
              <a:ext uri="{FF2B5EF4-FFF2-40B4-BE49-F238E27FC236}">
                <a16:creationId xmlns:a16="http://schemas.microsoft.com/office/drawing/2014/main" id="{D51F6FCB-6AE3-4836-9DF3-D106BF8A2EFE}"/>
              </a:ext>
            </a:extLst>
          </p:cNvPr>
          <p:cNvSpPr>
            <a:spLocks noChangeAspect="1"/>
          </p:cNvSpPr>
          <p:nvPr/>
        </p:nvSpPr>
        <p:spPr bwMode="auto">
          <a:xfrm rot="16006115">
            <a:off x="11199708" y="2420145"/>
            <a:ext cx="91440" cy="91440"/>
          </a:xfrm>
          <a:prstGeom prst="ellipse">
            <a:avLst/>
          </a:prstGeom>
          <a:solidFill>
            <a:schemeClr val="tx1"/>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17" name="Oval 16">
            <a:extLst>
              <a:ext uri="{FF2B5EF4-FFF2-40B4-BE49-F238E27FC236}">
                <a16:creationId xmlns:a16="http://schemas.microsoft.com/office/drawing/2014/main" id="{F42442EB-DAD5-461E-ACBB-2B32D24E2DB2}"/>
              </a:ext>
            </a:extLst>
          </p:cNvPr>
          <p:cNvSpPr>
            <a:spLocks noChangeAspect="1"/>
          </p:cNvSpPr>
          <p:nvPr/>
        </p:nvSpPr>
        <p:spPr bwMode="auto">
          <a:xfrm rot="16006115">
            <a:off x="11012207" y="26990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8" name="Oval 17">
            <a:extLst>
              <a:ext uri="{FF2B5EF4-FFF2-40B4-BE49-F238E27FC236}">
                <a16:creationId xmlns:a16="http://schemas.microsoft.com/office/drawing/2014/main" id="{A34DB7E0-3D1A-4304-9824-4846F41D8963}"/>
              </a:ext>
            </a:extLst>
          </p:cNvPr>
          <p:cNvSpPr>
            <a:spLocks noChangeAspect="1"/>
          </p:cNvSpPr>
          <p:nvPr/>
        </p:nvSpPr>
        <p:spPr bwMode="auto">
          <a:xfrm rot="16006115">
            <a:off x="10651456" y="2907435"/>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9" name="Oval 18">
            <a:extLst>
              <a:ext uri="{FF2B5EF4-FFF2-40B4-BE49-F238E27FC236}">
                <a16:creationId xmlns:a16="http://schemas.microsoft.com/office/drawing/2014/main" id="{DCFD0577-5B6D-4501-95E3-7F73995A1958}"/>
              </a:ext>
            </a:extLst>
          </p:cNvPr>
          <p:cNvSpPr>
            <a:spLocks noChangeAspect="1"/>
          </p:cNvSpPr>
          <p:nvPr/>
        </p:nvSpPr>
        <p:spPr bwMode="auto">
          <a:xfrm rot="16006115">
            <a:off x="11317007" y="3003884"/>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20" name="Oval 19">
            <a:extLst>
              <a:ext uri="{FF2B5EF4-FFF2-40B4-BE49-F238E27FC236}">
                <a16:creationId xmlns:a16="http://schemas.microsoft.com/office/drawing/2014/main" id="{119BFC71-8ACE-46C4-B51E-AF7EDAEA5E7F}"/>
              </a:ext>
            </a:extLst>
          </p:cNvPr>
          <p:cNvSpPr>
            <a:spLocks noChangeAspect="1"/>
          </p:cNvSpPr>
          <p:nvPr/>
        </p:nvSpPr>
        <p:spPr bwMode="auto">
          <a:xfrm rot="16006115">
            <a:off x="10838606" y="3336659"/>
            <a:ext cx="91440" cy="9144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cxnSp>
        <p:nvCxnSpPr>
          <p:cNvPr id="5" name="Straight Connector 4">
            <a:extLst>
              <a:ext uri="{FF2B5EF4-FFF2-40B4-BE49-F238E27FC236}">
                <a16:creationId xmlns:a16="http://schemas.microsoft.com/office/drawing/2014/main" id="{B4524582-337E-4CF2-813A-03DBBDDD3D58}"/>
              </a:ext>
            </a:extLst>
          </p:cNvPr>
          <p:cNvCxnSpPr>
            <a:stCxn id="13" idx="1"/>
            <a:endCxn id="15" idx="5"/>
          </p:cNvCxnSpPr>
          <p:nvPr/>
        </p:nvCxnSpPr>
        <p:spPr bwMode="auto">
          <a:xfrm flipH="1">
            <a:off x="10783582" y="1907535"/>
            <a:ext cx="94948" cy="49836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Connector 20">
            <a:extLst>
              <a:ext uri="{FF2B5EF4-FFF2-40B4-BE49-F238E27FC236}">
                <a16:creationId xmlns:a16="http://schemas.microsoft.com/office/drawing/2014/main" id="{BFA3E3B7-0AFC-4B86-BAF5-266DDC4BC329}"/>
              </a:ext>
            </a:extLst>
          </p:cNvPr>
          <p:cNvCxnSpPr>
            <a:stCxn id="12" idx="0"/>
            <a:endCxn id="16" idx="7"/>
          </p:cNvCxnSpPr>
          <p:nvPr/>
        </p:nvCxnSpPr>
        <p:spPr bwMode="auto">
          <a:xfrm>
            <a:off x="10250280" y="1985381"/>
            <a:ext cx="961048" cy="45002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a:extLst>
              <a:ext uri="{FF2B5EF4-FFF2-40B4-BE49-F238E27FC236}">
                <a16:creationId xmlns:a16="http://schemas.microsoft.com/office/drawing/2014/main" id="{A45B2215-7875-488B-BE4B-803D7F2DB80D}"/>
              </a:ext>
            </a:extLst>
          </p:cNvPr>
          <p:cNvCxnSpPr>
            <a:stCxn id="18" idx="5"/>
            <a:endCxn id="14" idx="1"/>
          </p:cNvCxnSpPr>
          <p:nvPr/>
        </p:nvCxnSpPr>
        <p:spPr bwMode="auto">
          <a:xfrm flipV="1">
            <a:off x="10727631" y="2054989"/>
            <a:ext cx="757040" cy="864066"/>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32">
            <a:extLst>
              <a:ext uri="{FF2B5EF4-FFF2-40B4-BE49-F238E27FC236}">
                <a16:creationId xmlns:a16="http://schemas.microsoft.com/office/drawing/2014/main" id="{D9B898E1-D386-453B-9FCE-1675AE88F04F}"/>
              </a:ext>
            </a:extLst>
          </p:cNvPr>
          <p:cNvCxnSpPr>
            <a:stCxn id="16" idx="1"/>
            <a:endCxn id="17" idx="5"/>
          </p:cNvCxnSpPr>
          <p:nvPr/>
        </p:nvCxnSpPr>
        <p:spPr bwMode="auto">
          <a:xfrm flipH="1">
            <a:off x="11088382" y="2499965"/>
            <a:ext cx="126591" cy="21073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Straight Connector 35">
            <a:extLst>
              <a:ext uri="{FF2B5EF4-FFF2-40B4-BE49-F238E27FC236}">
                <a16:creationId xmlns:a16="http://schemas.microsoft.com/office/drawing/2014/main" id="{FCBFF7EA-EF8F-47A1-B09A-736825F308DA}"/>
              </a:ext>
            </a:extLst>
          </p:cNvPr>
          <p:cNvCxnSpPr>
            <a:stCxn id="15" idx="3"/>
          </p:cNvCxnSpPr>
          <p:nvPr/>
        </p:nvCxnSpPr>
        <p:spPr bwMode="auto">
          <a:xfrm>
            <a:off x="10787227" y="2470459"/>
            <a:ext cx="575500" cy="579145"/>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a:extLst>
              <a:ext uri="{FF2B5EF4-FFF2-40B4-BE49-F238E27FC236}">
                <a16:creationId xmlns:a16="http://schemas.microsoft.com/office/drawing/2014/main" id="{0E62E083-BBA6-4C07-B1E0-C93D5F0477AD}"/>
              </a:ext>
            </a:extLst>
          </p:cNvPr>
          <p:cNvCxnSpPr>
            <a:stCxn id="17" idx="2"/>
            <a:endCxn id="20" idx="6"/>
          </p:cNvCxnSpPr>
          <p:nvPr/>
        </p:nvCxnSpPr>
        <p:spPr bwMode="auto">
          <a:xfrm flipH="1">
            <a:off x="10881749" y="2790451"/>
            <a:ext cx="178755" cy="546281"/>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Straight Connector 40">
            <a:extLst>
              <a:ext uri="{FF2B5EF4-FFF2-40B4-BE49-F238E27FC236}">
                <a16:creationId xmlns:a16="http://schemas.microsoft.com/office/drawing/2014/main" id="{D0263E64-B07A-4B49-BB76-173A90B561DD}"/>
              </a:ext>
            </a:extLst>
          </p:cNvPr>
          <p:cNvCxnSpPr>
            <a:endCxn id="13" idx="0"/>
          </p:cNvCxnSpPr>
          <p:nvPr/>
        </p:nvCxnSpPr>
        <p:spPr bwMode="auto">
          <a:xfrm flipV="1">
            <a:off x="8937337" y="1876012"/>
            <a:ext cx="1926001" cy="13289"/>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Straight Connector 43">
            <a:extLst>
              <a:ext uri="{FF2B5EF4-FFF2-40B4-BE49-F238E27FC236}">
                <a16:creationId xmlns:a16="http://schemas.microsoft.com/office/drawing/2014/main" id="{CC9F4B43-4FAC-4B82-81D1-36CB04AE1C81}"/>
              </a:ext>
            </a:extLst>
          </p:cNvPr>
          <p:cNvCxnSpPr>
            <a:stCxn id="8" idx="6"/>
            <a:endCxn id="14" idx="0"/>
          </p:cNvCxnSpPr>
          <p:nvPr/>
        </p:nvCxnSpPr>
        <p:spPr bwMode="auto">
          <a:xfrm flipV="1">
            <a:off x="8896952" y="2023466"/>
            <a:ext cx="2572527" cy="523218"/>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Straight Connector 46">
            <a:extLst>
              <a:ext uri="{FF2B5EF4-FFF2-40B4-BE49-F238E27FC236}">
                <a16:creationId xmlns:a16="http://schemas.microsoft.com/office/drawing/2014/main" id="{0D018290-48EF-408F-B4EA-62D5E5D95CFD}"/>
              </a:ext>
            </a:extLst>
          </p:cNvPr>
          <p:cNvCxnSpPr>
            <a:stCxn id="10" idx="6"/>
            <a:endCxn id="18" idx="0"/>
          </p:cNvCxnSpPr>
          <p:nvPr/>
        </p:nvCxnSpPr>
        <p:spPr bwMode="auto">
          <a:xfrm flipV="1">
            <a:off x="8896952" y="2955732"/>
            <a:ext cx="1754577" cy="166714"/>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Straight Connector 49">
            <a:extLst>
              <a:ext uri="{FF2B5EF4-FFF2-40B4-BE49-F238E27FC236}">
                <a16:creationId xmlns:a16="http://schemas.microsoft.com/office/drawing/2014/main" id="{79312711-84C8-4569-8B2B-37A227B8D021}"/>
              </a:ext>
            </a:extLst>
          </p:cNvPr>
          <p:cNvCxnSpPr>
            <a:stCxn id="11" idx="6"/>
            <a:endCxn id="15" idx="1"/>
          </p:cNvCxnSpPr>
          <p:nvPr/>
        </p:nvCxnSpPr>
        <p:spPr bwMode="auto">
          <a:xfrm flipV="1">
            <a:off x="9121108" y="2474104"/>
            <a:ext cx="1601564" cy="1143830"/>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Oval 48">
            <a:extLst>
              <a:ext uri="{FF2B5EF4-FFF2-40B4-BE49-F238E27FC236}">
                <a16:creationId xmlns:a16="http://schemas.microsoft.com/office/drawing/2014/main" id="{238B22C2-FEEC-4C4F-A59A-F3EF9B0AC51B}"/>
              </a:ext>
            </a:extLst>
          </p:cNvPr>
          <p:cNvSpPr/>
          <p:nvPr/>
        </p:nvSpPr>
        <p:spPr bwMode="auto">
          <a:xfrm>
            <a:off x="8525743" y="1472665"/>
            <a:ext cx="1133588" cy="2762451"/>
          </a:xfrm>
          <a:prstGeom prst="ellipse">
            <a:avLst/>
          </a:prstGeom>
          <a:noFill/>
          <a:ln w="38100" cap="flat" cmpd="sng">
            <a:solidFill>
              <a:srgbClr val="92D05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bodyPr>
          <a:lstStyle/>
          <a:p>
            <a:pPr algn="l"/>
            <a:endParaRPr lang="en-US"/>
          </a:p>
        </p:txBody>
      </p:sp>
      <p:sp>
        <p:nvSpPr>
          <p:cNvPr id="54" name="Oval 53">
            <a:extLst>
              <a:ext uri="{FF2B5EF4-FFF2-40B4-BE49-F238E27FC236}">
                <a16:creationId xmlns:a16="http://schemas.microsoft.com/office/drawing/2014/main" id="{784253C4-62B6-4836-AE12-9E02805BDF3F}"/>
              </a:ext>
            </a:extLst>
          </p:cNvPr>
          <p:cNvSpPr/>
          <p:nvPr/>
        </p:nvSpPr>
        <p:spPr bwMode="auto">
          <a:xfrm>
            <a:off x="9920346" y="1132864"/>
            <a:ext cx="2057400" cy="2762451"/>
          </a:xfrm>
          <a:prstGeom prst="ellipse">
            <a:avLst/>
          </a:prstGeom>
          <a:noFill/>
          <a:ln w="38100" cap="flat" cmpd="sng">
            <a:solidFill>
              <a:srgbClr val="00B0F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bodyPr>
          <a:lstStyle/>
          <a:p>
            <a:pPr algn="l"/>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4FEE806-703C-4D49-A2FE-9A5649C119B3}"/>
                  </a:ext>
                </a:extLst>
              </p:cNvPr>
              <p:cNvSpPr txBox="1"/>
              <p:nvPr/>
            </p:nvSpPr>
            <p:spPr>
              <a:xfrm>
                <a:off x="8891617" y="4432573"/>
                <a:ext cx="478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𝑼</m:t>
                      </m:r>
                    </m:oMath>
                  </m:oMathPara>
                </a14:m>
                <a:endParaRPr lang="en-US" sz="2400" b="1" dirty="0">
                  <a:solidFill>
                    <a:srgbClr val="0066CC"/>
                  </a:solidFill>
                </a:endParaRPr>
              </a:p>
            </p:txBody>
          </p:sp>
        </mc:Choice>
        <mc:Fallback xmlns="">
          <p:sp>
            <p:nvSpPr>
              <p:cNvPr id="51" name="TextBox 50">
                <a:extLst>
                  <a:ext uri="{FF2B5EF4-FFF2-40B4-BE49-F238E27FC236}">
                    <a16:creationId xmlns:a16="http://schemas.microsoft.com/office/drawing/2014/main" id="{F4FEE806-703C-4D49-A2FE-9A5649C119B3}"/>
                  </a:ext>
                </a:extLst>
              </p:cNvPr>
              <p:cNvSpPr txBox="1">
                <a:spLocks noRot="1" noChangeAspect="1" noMove="1" noResize="1" noEditPoints="1" noAdjustHandles="1" noChangeArrowheads="1" noChangeShapeType="1" noTextEdit="1"/>
              </p:cNvSpPr>
              <p:nvPr/>
            </p:nvSpPr>
            <p:spPr>
              <a:xfrm>
                <a:off x="8891617" y="4432573"/>
                <a:ext cx="47801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288D231-F442-4520-97DE-FFF8E85A506E}"/>
                  </a:ext>
                </a:extLst>
              </p:cNvPr>
              <p:cNvSpPr txBox="1"/>
              <p:nvPr/>
            </p:nvSpPr>
            <p:spPr>
              <a:xfrm>
                <a:off x="10453813" y="4093564"/>
                <a:ext cx="11117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𝑽</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𝑼</m:t>
                      </m:r>
                      <m:r>
                        <a:rPr lang="en-US" sz="2400" b="1" i="1" dirty="0" smtClean="0">
                          <a:solidFill>
                            <a:srgbClr val="0066CC"/>
                          </a:solidFill>
                          <a:latin typeface="Cambria Math" panose="02040503050406030204" pitchFamily="18" charset="0"/>
                        </a:rPr>
                        <m:t> </m:t>
                      </m:r>
                    </m:oMath>
                  </m:oMathPara>
                </a14:m>
                <a:endParaRPr lang="en-US" sz="2400" b="1" dirty="0">
                  <a:solidFill>
                    <a:srgbClr val="0066CC"/>
                  </a:solidFill>
                </a:endParaRPr>
              </a:p>
            </p:txBody>
          </p:sp>
        </mc:Choice>
        <mc:Fallback xmlns="">
          <p:sp>
            <p:nvSpPr>
              <p:cNvPr id="56" name="TextBox 55">
                <a:extLst>
                  <a:ext uri="{FF2B5EF4-FFF2-40B4-BE49-F238E27FC236}">
                    <a16:creationId xmlns:a16="http://schemas.microsoft.com/office/drawing/2014/main" id="{7288D231-F442-4520-97DE-FFF8E85A506E}"/>
                  </a:ext>
                </a:extLst>
              </p:cNvPr>
              <p:cNvSpPr txBox="1">
                <a:spLocks noRot="1" noChangeAspect="1" noMove="1" noResize="1" noEditPoints="1" noAdjustHandles="1" noChangeArrowheads="1" noChangeShapeType="1" noTextEdit="1"/>
              </p:cNvSpPr>
              <p:nvPr/>
            </p:nvSpPr>
            <p:spPr>
              <a:xfrm>
                <a:off x="10453813" y="4093564"/>
                <a:ext cx="1111778" cy="461665"/>
              </a:xfrm>
              <a:prstGeom prst="rect">
                <a:avLst/>
              </a:prstGeom>
              <a:blipFill>
                <a:blip r:embed="rId5"/>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150E3E20-3F2D-4A34-B59E-076CE8387C8A}"/>
              </a:ext>
            </a:extLst>
          </p:cNvPr>
          <p:cNvCxnSpPr>
            <a:stCxn id="20" idx="5"/>
            <a:endCxn id="19" idx="7"/>
          </p:cNvCxnSpPr>
          <p:nvPr/>
        </p:nvCxnSpPr>
        <p:spPr bwMode="auto">
          <a:xfrm flipV="1">
            <a:off x="10914781" y="3019149"/>
            <a:ext cx="413846" cy="329130"/>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Straight Connector 59">
            <a:extLst>
              <a:ext uri="{FF2B5EF4-FFF2-40B4-BE49-F238E27FC236}">
                <a16:creationId xmlns:a16="http://schemas.microsoft.com/office/drawing/2014/main" id="{E359E034-11C8-4B3D-A853-F73285FF7137}"/>
              </a:ext>
            </a:extLst>
          </p:cNvPr>
          <p:cNvCxnSpPr>
            <a:stCxn id="12" idx="7"/>
            <a:endCxn id="18" idx="2"/>
          </p:cNvCxnSpPr>
          <p:nvPr/>
        </p:nvCxnSpPr>
        <p:spPr bwMode="auto">
          <a:xfrm>
            <a:off x="10261827" y="1952349"/>
            <a:ext cx="437926" cy="1046453"/>
          </a:xfrm>
          <a:prstGeom prst="line">
            <a:avLst/>
          </a:prstGeom>
          <a:noFill/>
          <a:ln w="190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8331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3085" y="-171592"/>
            <a:ext cx="10515600" cy="1325563"/>
          </a:xfrm>
        </p:spPr>
        <p:txBody>
          <a:bodyPr/>
          <a:lstStyle/>
          <a:p>
            <a:r>
              <a:rPr lang="en-US" dirty="0"/>
              <a:t>Polynomial Time Reductions</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mc:AlternateContent xmlns:mc="http://schemas.openxmlformats.org/markup-compatibility/2006">
        <mc:Choice xmlns:a14="http://schemas.microsoft.com/office/drawing/2010/main" Requires="a14">
          <p:sp>
            <p:nvSpPr>
              <p:cNvPr id="12" name="TextBox 11"/>
              <p:cNvSpPr txBox="1"/>
              <p:nvPr/>
            </p:nvSpPr>
            <p:spPr>
              <a:xfrm>
                <a:off x="1615701" y="1403866"/>
                <a:ext cx="1177053" cy="369332"/>
              </a:xfrm>
              <a:prstGeom prst="rect">
                <a:avLst/>
              </a:prstGeom>
              <a:noFill/>
            </p:spPr>
            <p:txBody>
              <a:bodyPr wrap="none" rtlCol="0">
                <a:spAutoFit/>
              </a:bodyPr>
              <a:lstStyle/>
              <a:p>
                <a:r>
                  <a:rPr lang="en-US" dirty="0"/>
                  <a:t>Problem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1615701" y="1403866"/>
                <a:ext cx="1177053" cy="369332"/>
              </a:xfrm>
              <a:prstGeom prst="rect">
                <a:avLst/>
              </a:prstGeom>
              <a:blipFill>
                <a:blip r:embed="rId2"/>
                <a:stretch>
                  <a:fillRect l="-4145"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7696200" y="1371600"/>
                <a:ext cx="1187441" cy="369332"/>
              </a:xfrm>
              <a:prstGeom prst="rect">
                <a:avLst/>
              </a:prstGeom>
              <a:noFill/>
            </p:spPr>
            <p:txBody>
              <a:bodyPr wrap="none" rtlCol="0">
                <a:spAutoFit/>
              </a:bodyPr>
              <a:lstStyle/>
              <a:p>
                <a:r>
                  <a:rPr lang="en-US" dirty="0"/>
                  <a:t>Problem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7696200" y="1371600"/>
                <a:ext cx="1187441" cy="369332"/>
              </a:xfrm>
              <a:prstGeom prst="rect">
                <a:avLst/>
              </a:prstGeom>
              <a:blipFill>
                <a:blip r:embed="rId3"/>
                <a:stretch>
                  <a:fillRect l="-463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4"/>
                <a:stretch>
                  <a:fillRect l="-3361" t="-10345"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5"/>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6"/>
                <a:stretch>
                  <a:fillRect l="-11538"/>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7"/>
                <a:stretch>
                  <a:fillRect l="-2542" t="-6897" b="-24138"/>
                </a:stretch>
              </a:blipFill>
            </p:spPr>
            <p:txBody>
              <a:bodyPr/>
              <a:lstStyle/>
              <a:p>
                <a:r>
                  <a:rPr lang="en-US">
                    <a:noFill/>
                  </a:rPr>
                  <a:t> </a:t>
                </a:r>
              </a:p>
            </p:txBody>
          </p:sp>
        </mc:Fallback>
      </mc:AlternateContent>
      <p:sp>
        <p:nvSpPr>
          <p:cNvPr id="30" name="AutoShape 5"/>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8"/>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9"/>
                <a:stretch>
                  <a:fillRect l="-9434"/>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10"/>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747B33F-CDB7-F48C-FCBE-4CA526D5DC7D}"/>
                  </a:ext>
                </a:extLst>
              </p:cNvPr>
              <p:cNvSpPr txBox="1"/>
              <p:nvPr/>
            </p:nvSpPr>
            <p:spPr>
              <a:xfrm>
                <a:off x="4474144" y="2476596"/>
                <a:ext cx="3285854" cy="646331"/>
              </a:xfrm>
              <a:prstGeom prst="rect">
                <a:avLst/>
              </a:prstGeom>
              <a:noFill/>
            </p:spPr>
            <p:txBody>
              <a:bodyPr wrap="square" rtlCol="0">
                <a:spAutoFit/>
              </a:bodyPr>
              <a:lstStyle/>
              <a:p>
                <a:r>
                  <a:rPr lang="en-US" dirty="0"/>
                  <a:t>Procedure for converting instances of </a:t>
                </a:r>
                <a14:m>
                  <m:oMath xmlns:m="http://schemas.openxmlformats.org/officeDocument/2006/math">
                    <m:r>
                      <a:rPr lang="en-US" b="0" i="1" smtClean="0">
                        <a:latin typeface="Cambria Math" panose="02040503050406030204" pitchFamily="18" charset="0"/>
                      </a:rPr>
                      <m:t>𝐴</m:t>
                    </m:r>
                  </m:oMath>
                </a14:m>
                <a:r>
                  <a:rPr lang="en-US" dirty="0"/>
                  <a:t> into instances of </a:t>
                </a:r>
                <a14:m>
                  <m:oMath xmlns:m="http://schemas.openxmlformats.org/officeDocument/2006/math">
                    <m:r>
                      <a:rPr lang="en-US" b="0" i="1" smtClean="0">
                        <a:latin typeface="Cambria Math" panose="02040503050406030204" pitchFamily="18" charset="0"/>
                      </a:rPr>
                      <m:t>𝐵</m:t>
                    </m:r>
                  </m:oMath>
                </a14:m>
                <a:r>
                  <a:rPr lang="en-US" dirty="0"/>
                  <a:t> </a:t>
                </a:r>
              </a:p>
            </p:txBody>
          </p:sp>
        </mc:Choice>
        <mc:Fallback>
          <p:sp>
            <p:nvSpPr>
              <p:cNvPr id="3" name="TextBox 2">
                <a:extLst>
                  <a:ext uri="{FF2B5EF4-FFF2-40B4-BE49-F238E27FC236}">
                    <a16:creationId xmlns:a16="http://schemas.microsoft.com/office/drawing/2014/main" id="{9747B33F-CDB7-F48C-FCBE-4CA526D5DC7D}"/>
                  </a:ext>
                </a:extLst>
              </p:cNvPr>
              <p:cNvSpPr txBox="1">
                <a:spLocks noRot="1" noChangeAspect="1" noMove="1" noResize="1" noEditPoints="1" noAdjustHandles="1" noChangeArrowheads="1" noChangeShapeType="1" noTextEdit="1"/>
              </p:cNvSpPr>
              <p:nvPr/>
            </p:nvSpPr>
            <p:spPr>
              <a:xfrm>
                <a:off x="4474144" y="2476596"/>
                <a:ext cx="3285854" cy="646331"/>
              </a:xfrm>
              <a:prstGeom prst="rect">
                <a:avLst/>
              </a:prstGeom>
              <a:blipFill>
                <a:blip r:embed="rId11"/>
                <a:stretch>
                  <a:fillRect l="-1670"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229F30B-FAB9-B6A8-6599-9ED4700CB05A}"/>
                  </a:ext>
                </a:extLst>
              </p:cNvPr>
              <p:cNvSpPr txBox="1"/>
              <p:nvPr/>
            </p:nvSpPr>
            <p:spPr>
              <a:xfrm>
                <a:off x="9563665" y="3447731"/>
                <a:ext cx="2743200" cy="369332"/>
              </a:xfrm>
              <a:prstGeom prst="rect">
                <a:avLst/>
              </a:prstGeom>
              <a:noFill/>
            </p:spPr>
            <p:txBody>
              <a:bodyPr wrap="square" rtlCol="0">
                <a:spAutoFit/>
              </a:bodyPr>
              <a:lstStyle/>
              <a:p>
                <a:r>
                  <a:rPr lang="en-US" dirty="0"/>
                  <a:t>Algorithm for solving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5" name="TextBox 4">
                <a:extLst>
                  <a:ext uri="{FF2B5EF4-FFF2-40B4-BE49-F238E27FC236}">
                    <a16:creationId xmlns:a16="http://schemas.microsoft.com/office/drawing/2014/main" id="{E229F30B-FAB9-B6A8-6599-9ED4700CB05A}"/>
                  </a:ext>
                </a:extLst>
              </p:cNvPr>
              <p:cNvSpPr txBox="1">
                <a:spLocks noRot="1" noChangeAspect="1" noMove="1" noResize="1" noEditPoints="1" noAdjustHandles="1" noChangeArrowheads="1" noChangeShapeType="1" noTextEdit="1"/>
              </p:cNvSpPr>
              <p:nvPr/>
            </p:nvSpPr>
            <p:spPr>
              <a:xfrm>
                <a:off x="9563665" y="3447731"/>
                <a:ext cx="2743200" cy="369332"/>
              </a:xfrm>
              <a:prstGeom prst="rect">
                <a:avLst/>
              </a:prstGeom>
              <a:blipFill>
                <a:blip r:embed="rId12"/>
                <a:stretch>
                  <a:fillRect l="-2000"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90869AD-3F44-2451-E4B2-2D158BC25557}"/>
                  </a:ext>
                </a:extLst>
              </p:cNvPr>
              <p:cNvSpPr txBox="1"/>
              <p:nvPr/>
            </p:nvSpPr>
            <p:spPr>
              <a:xfrm>
                <a:off x="5239752" y="4234212"/>
                <a:ext cx="2743200" cy="923330"/>
              </a:xfrm>
              <a:prstGeom prst="rect">
                <a:avLst/>
              </a:prstGeom>
              <a:noFill/>
            </p:spPr>
            <p:txBody>
              <a:bodyPr wrap="square" rtlCol="0">
                <a:spAutoFit/>
              </a:bodyPr>
              <a:lstStyle/>
              <a:p>
                <a:r>
                  <a:rPr lang="en-US" dirty="0"/>
                  <a:t>Procedure for converting solutions of </a:t>
                </a:r>
                <a14:m>
                  <m:oMath xmlns:m="http://schemas.openxmlformats.org/officeDocument/2006/math">
                    <m:r>
                      <m:rPr>
                        <m:sty m:val="p"/>
                      </m:rPr>
                      <a:rPr lang="en-US" dirty="0">
                        <a:latin typeface="Cambria Math" panose="02040503050406030204" pitchFamily="18" charset="0"/>
                      </a:rPr>
                      <m:t>B</m:t>
                    </m:r>
                  </m:oMath>
                </a14:m>
                <a:r>
                  <a:rPr lang="en-US" dirty="0"/>
                  <a:t> into solutions of </a:t>
                </a:r>
                <a14:m>
                  <m:oMath xmlns:m="http://schemas.openxmlformats.org/officeDocument/2006/math">
                    <m:r>
                      <a:rPr lang="en-US" b="0" i="1" smtClean="0">
                        <a:latin typeface="Cambria Math" panose="02040503050406030204" pitchFamily="18" charset="0"/>
                      </a:rPr>
                      <m:t>𝐴</m:t>
                    </m:r>
                  </m:oMath>
                </a14:m>
                <a:r>
                  <a:rPr lang="en-US" dirty="0"/>
                  <a:t> </a:t>
                </a:r>
              </a:p>
            </p:txBody>
          </p:sp>
        </mc:Choice>
        <mc:Fallback>
          <p:sp>
            <p:nvSpPr>
              <p:cNvPr id="6" name="TextBox 5">
                <a:extLst>
                  <a:ext uri="{FF2B5EF4-FFF2-40B4-BE49-F238E27FC236}">
                    <a16:creationId xmlns:a16="http://schemas.microsoft.com/office/drawing/2014/main" id="{C90869AD-3F44-2451-E4B2-2D158BC25557}"/>
                  </a:ext>
                </a:extLst>
              </p:cNvPr>
              <p:cNvSpPr txBox="1">
                <a:spLocks noRot="1" noChangeAspect="1" noMove="1" noResize="1" noEditPoints="1" noAdjustHandles="1" noChangeArrowheads="1" noChangeShapeType="1" noTextEdit="1"/>
              </p:cNvSpPr>
              <p:nvPr/>
            </p:nvSpPr>
            <p:spPr>
              <a:xfrm>
                <a:off x="5239752" y="4234212"/>
                <a:ext cx="2743200" cy="923330"/>
              </a:xfrm>
              <a:prstGeom prst="rect">
                <a:avLst/>
              </a:prstGeom>
              <a:blipFill>
                <a:blip r:embed="rId13"/>
                <a:stretch>
                  <a:fillRect l="-2000"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7501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363" name="Rectangle 2"/>
              <p:cNvSpPr>
                <a:spLocks noGrp="1" noChangeArrowheads="1"/>
              </p:cNvSpPr>
              <p:nvPr>
                <p:ph type="title"/>
              </p:nvPr>
            </p:nvSpPr>
            <p:spPr/>
            <p:txBody>
              <a:bodyPr/>
              <a:lstStyle/>
              <a:p>
                <a:pPr eaLnBrk="1" hangingPunct="1"/>
                <a:r>
                  <a:rPr lang="en-US" altLang="en-US" dirty="0"/>
                  <a:t>Reduction for </a:t>
                </a:r>
                <a:r>
                  <a:rPr lang="en-US" altLang="en-US" sz="4000" b="1" dirty="0">
                    <a:solidFill>
                      <a:srgbClr val="695082"/>
                    </a:solidFill>
                  </a:rPr>
                  <a:t>Clique </a:t>
                </a:r>
                <a14:m>
                  <m:oMath xmlns:m="http://schemas.openxmlformats.org/officeDocument/2006/math">
                    <m:sSub>
                      <m:sSubPr>
                        <m:ctrlPr>
                          <a:rPr lang="en-US" altLang="en-US" sz="4000" b="1" i="1" smtClean="0">
                            <a:solidFill>
                              <a:srgbClr val="695082"/>
                            </a:solidFill>
                            <a:latin typeface="Cambria Math" panose="02040503050406030204" pitchFamily="18" charset="0"/>
                          </a:rPr>
                        </m:ctrlPr>
                      </m:sSubPr>
                      <m:e>
                        <m:r>
                          <a:rPr lang="en-US" altLang="en-US" sz="4000" b="1" i="1" smtClean="0">
                            <a:solidFill>
                              <a:srgbClr val="695082"/>
                            </a:solidFill>
                            <a:latin typeface="Cambria Math" panose="02040503050406030204" pitchFamily="18" charset="0"/>
                          </a:rPr>
                          <m:t>≤</m:t>
                        </m:r>
                      </m:e>
                      <m:sub>
                        <m:r>
                          <a:rPr lang="en-US" altLang="en-US" sz="4000" b="1" i="1" smtClean="0">
                            <a:solidFill>
                              <a:srgbClr val="695082"/>
                            </a:solidFill>
                            <a:latin typeface="Cambria Math" panose="02040503050406030204" pitchFamily="18" charset="0"/>
                          </a:rPr>
                          <m:t>𝑷</m:t>
                        </m:r>
                      </m:sub>
                    </m:sSub>
                  </m:oMath>
                </a14:m>
                <a:r>
                  <a:rPr lang="en-US" altLang="en-US" sz="4000" b="1" dirty="0">
                    <a:solidFill>
                      <a:srgbClr val="695082"/>
                    </a:solidFill>
                  </a:rPr>
                  <a:t> Vertex-Cover</a:t>
                </a:r>
                <a:endParaRPr lang="en-US" altLang="en-US" dirty="0"/>
              </a:p>
            </p:txBody>
          </p:sp>
        </mc:Choice>
        <mc:Fallback>
          <p:sp>
            <p:nvSpPr>
              <p:cNvPr id="15363" name="Rectangle 2"/>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64" name="Rectangle 3"/>
              <p:cNvSpPr>
                <a:spLocks noGrp="1" noChangeArrowheads="1"/>
              </p:cNvSpPr>
              <p:nvPr>
                <p:ph type="body" idx="1"/>
              </p:nvPr>
            </p:nvSpPr>
            <p:spPr>
              <a:xfrm>
                <a:off x="838200" y="1825625"/>
                <a:ext cx="11099486" cy="4351338"/>
              </a:xfrm>
            </p:spPr>
            <p:txBody>
              <a:bodyPr>
                <a:normAutofit fontScale="92500" lnSpcReduction="10000"/>
              </a:bodyPr>
              <a:lstStyle/>
              <a:p>
                <a:pPr marL="0" indent="0" eaLnBrk="1" hangingPunct="1">
                  <a:lnSpc>
                    <a:spcPct val="90000"/>
                  </a:lnSpc>
                  <a:buNone/>
                </a:pPr>
                <a:r>
                  <a:rPr lang="en-US" altLang="en-US" b="1" dirty="0">
                    <a:solidFill>
                      <a:srgbClr val="695082"/>
                    </a:solidFill>
                  </a:rPr>
                  <a:t>Clique: </a:t>
                </a:r>
              </a:p>
              <a:p>
                <a:pPr marL="457200" lvl="1" indent="0" eaLnBrk="1" hangingPunct="1">
                  <a:lnSpc>
                    <a:spcPct val="90000"/>
                  </a:lnSpc>
                  <a:buNone/>
                </a:pPr>
                <a:r>
                  <a:rPr lang="en-US" altLang="en-US" b="1" dirty="0">
                    <a:solidFill>
                      <a:srgbClr val="0066CC"/>
                    </a:solidFill>
                  </a:rPr>
                  <a:t>Given</a:t>
                </a:r>
                <a:r>
                  <a:rPr lang="en-US" altLang="en-US" dirty="0"/>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𝑬</m:t>
                    </m:r>
                    <m:r>
                      <a:rPr lang="en-US" altLang="en-US" b="1" i="1" dirty="0" smtClean="0">
                        <a:solidFill>
                          <a:srgbClr val="0066CC"/>
                        </a:solidFill>
                        <a:latin typeface="Cambria Math" panose="02040503050406030204" pitchFamily="18" charset="0"/>
                      </a:rPr>
                      <m:t>)</m:t>
                    </m:r>
                  </m:oMath>
                </a14:m>
                <a:r>
                  <a:rPr lang="en-US" altLang="en-US" dirty="0"/>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66CC"/>
                  </a:solidFill>
                </a:endParaRPr>
              </a:p>
              <a:p>
                <a:pPr marL="457200" lvl="1" indent="0">
                  <a:lnSpc>
                    <a:spcPct val="90000"/>
                  </a:lnSpc>
                  <a:buClr>
                    <a:srgbClr val="006600"/>
                  </a:buClr>
                  <a:buNone/>
                </a:pPr>
                <a:r>
                  <a:rPr lang="en-US" altLang="en-US" sz="2400" dirty="0">
                    <a:solidFill>
                      <a:srgbClr val="000000"/>
                    </a:solidFill>
                  </a:rPr>
                  <a:t>	</a:t>
                </a:r>
                <a:r>
                  <a:rPr lang="en-US" altLang="en-US" dirty="0">
                    <a:solidFill>
                      <a:srgbClr val="000000"/>
                    </a:solidFill>
                  </a:rPr>
                  <a:t>Is there a </a:t>
                </a:r>
                <a14:m>
                  <m:oMath xmlns:m="http://schemas.openxmlformats.org/officeDocument/2006/math">
                    <m:r>
                      <a:rPr lang="en-US" altLang="en-US" b="1" i="1" dirty="0" smtClean="0">
                        <a:solidFill>
                          <a:srgbClr val="0066CC"/>
                        </a:solidFill>
                        <a:latin typeface="Cambria Math" panose="02040503050406030204" pitchFamily="18" charset="0"/>
                      </a:rPr>
                      <m:t>𝑼</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𝑼</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a:t>
                </a:r>
                <a:r>
                  <a:rPr lang="en-US" altLang="en-US" dirty="0">
                    <a:solidFill>
                      <a:srgbClr val="C00000"/>
                    </a:solidFill>
                  </a:rPr>
                  <a:t>every pair of</a:t>
                </a:r>
                <a:r>
                  <a:rPr lang="en-US" altLang="en-US" dirty="0">
                    <a:solidFill>
                      <a:srgbClr val="000000"/>
                    </a:solidFill>
                  </a:rPr>
                  <a:t> vertices in </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is joined by an edge?   </a:t>
                </a: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𝑼</m:t>
                    </m:r>
                  </m:oMath>
                </a14:m>
                <a:r>
                  <a:rPr lang="en-US" altLang="en-US" dirty="0">
                    <a:solidFill>
                      <a:srgbClr val="000000"/>
                    </a:solidFill>
                  </a:rPr>
                  <a:t> </a:t>
                </a:r>
                <a:r>
                  <a:rPr lang="en-US" altLang="en-US" dirty="0">
                    <a:solidFill>
                      <a:srgbClr val="695082"/>
                    </a:solidFill>
                  </a:rPr>
                  <a:t>is called a clique.)</a:t>
                </a:r>
                <a:r>
                  <a:rPr lang="en-US" altLang="en-US" dirty="0"/>
                  <a:t> </a:t>
                </a:r>
              </a:p>
              <a:p>
                <a:pPr marL="0" indent="0" eaLnBrk="1" hangingPunct="1">
                  <a:lnSpc>
                    <a:spcPct val="90000"/>
                  </a:lnSpc>
                  <a:buNone/>
                </a:pPr>
                <a:r>
                  <a:rPr lang="en-US" altLang="en-US" sz="2800" b="1" dirty="0">
                    <a:solidFill>
                      <a:srgbClr val="695082"/>
                    </a:solidFill>
                  </a:rPr>
                  <a:t>Vertex-Cover:</a:t>
                </a:r>
              </a:p>
              <a:p>
                <a:pPr marL="457200" lvl="1" indent="0" eaLnBrk="1" hangingPunct="1">
                  <a:lnSpc>
                    <a:spcPct val="90000"/>
                  </a:lnSpc>
                  <a:buClr>
                    <a:srgbClr val="006600"/>
                  </a:buClr>
                  <a:buNone/>
                </a:pPr>
                <a:r>
                  <a:rPr lang="en-US" altLang="en-US" b="1" dirty="0">
                    <a:solidFill>
                      <a:srgbClr val="0066CC"/>
                    </a:solidFill>
                  </a:rPr>
                  <a:t>Given</a:t>
                </a:r>
                <a:r>
                  <a:rPr lang="en-US" altLang="en-US" dirty="0">
                    <a:solidFill>
                      <a:srgbClr val="000000"/>
                    </a:solidFill>
                  </a:rPr>
                  <a:t> a graph </a:t>
                </a:r>
                <a14:m>
                  <m:oMath xmlns:m="http://schemas.openxmlformats.org/officeDocument/2006/math">
                    <m:r>
                      <a:rPr lang="en-US" altLang="en-US" b="1" i="1" dirty="0" smtClean="0">
                        <a:solidFill>
                          <a:srgbClr val="0066CC"/>
                        </a:solidFill>
                        <a:latin typeface="Cambria Math" panose="02040503050406030204" pitchFamily="18" charset="0"/>
                      </a:rPr>
                      <m:t>𝑮</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𝑽</m:t>
                    </m:r>
                    <m:r>
                      <a:rPr lang="en-US" altLang="en-US"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𝑬</m:t>
                    </m:r>
                    <m:r>
                      <a:rPr lang="en-US" altLang="en-US" i="1" dirty="0">
                        <a:solidFill>
                          <a:srgbClr val="0066CC"/>
                        </a:solidFill>
                        <a:latin typeface="Cambria Math" panose="02040503050406030204" pitchFamily="18" charset="0"/>
                      </a:rPr>
                      <m:t>)</m:t>
                    </m:r>
                  </m:oMath>
                </a14:m>
                <a:r>
                  <a:rPr lang="en-US" altLang="en-US" dirty="0">
                    <a:solidFill>
                      <a:srgbClr val="000000"/>
                    </a:solidFill>
                  </a:rPr>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endParaRPr lang="en-US" altLang="en-US" dirty="0">
                  <a:solidFill>
                    <a:srgbClr val="000000"/>
                  </a:solidFill>
                </a:endParaRPr>
              </a:p>
              <a:p>
                <a:pPr marL="457200" lvl="1" indent="0" eaLnBrk="1" hangingPunct="1">
                  <a:lnSpc>
                    <a:spcPct val="90000"/>
                  </a:lnSpc>
                  <a:buClr>
                    <a:srgbClr val="006600"/>
                  </a:buClr>
                  <a:buNone/>
                </a:pPr>
                <a:r>
                  <a:rPr lang="en-US" altLang="en-US" dirty="0">
                    <a:solidFill>
                      <a:srgbClr val="000000"/>
                    </a:solidFill>
                  </a:rPr>
                  <a:t>	Is there a </a:t>
                </a:r>
                <a14:m>
                  <m:oMath xmlns:m="http://schemas.openxmlformats.org/officeDocument/2006/math">
                    <m:r>
                      <a:rPr lang="en-US" altLang="en-US" b="1" i="1" dirty="0" smtClean="0">
                        <a:solidFill>
                          <a:srgbClr val="0066CC"/>
                        </a:solidFill>
                        <a:latin typeface="Cambria Math" panose="02040503050406030204" pitchFamily="18" charset="0"/>
                      </a:rPr>
                      <m:t>𝑾</m:t>
                    </m:r>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𝑽</m:t>
                    </m:r>
                  </m:oMath>
                </a14:m>
                <a:r>
                  <a:rPr lang="en-US" altLang="en-US" dirty="0">
                    <a:solidFill>
                      <a:srgbClr val="000000"/>
                    </a:solidFill>
                  </a:rPr>
                  <a:t> with </a:t>
                </a:r>
                <a14:m>
                  <m:oMath xmlns:m="http://schemas.openxmlformats.org/officeDocument/2006/math">
                    <m:d>
                      <m:dPr>
                        <m:begChr m:val="|"/>
                        <m:endChr m:val="|"/>
                        <m:ctrlPr>
                          <a:rPr lang="en-US" altLang="en-US" b="1"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𝑾</m:t>
                        </m:r>
                      </m:e>
                    </m:d>
                    <m:r>
                      <a:rPr lang="en-US" altLang="en-US" b="1" i="1" smtClean="0">
                        <a:solidFill>
                          <a:srgbClr val="0066CC"/>
                        </a:solidFill>
                        <a:latin typeface="Cambria Math" panose="02040503050406030204" pitchFamily="18" charset="0"/>
                      </a:rPr>
                      <m:t>≤</m:t>
                    </m:r>
                    <m:r>
                      <a:rPr lang="en-US" altLang="en-US" b="1" i="1" smtClean="0">
                        <a:solidFill>
                          <a:srgbClr val="0066CC"/>
                        </a:solidFill>
                        <a:latin typeface="Cambria Math" panose="02040503050406030204" pitchFamily="18" charset="0"/>
                      </a:rPr>
                      <m:t>𝒌</m:t>
                    </m:r>
                  </m:oMath>
                </a14:m>
                <a:r>
                  <a:rPr lang="en-US" altLang="en-US" b="1" dirty="0">
                    <a:solidFill>
                      <a:srgbClr val="0066CC"/>
                    </a:solidFill>
                  </a:rPr>
                  <a:t> </a:t>
                </a:r>
                <a:r>
                  <a:rPr lang="en-US" altLang="en-US" dirty="0">
                    <a:solidFill>
                      <a:srgbClr val="000000"/>
                    </a:solidFill>
                  </a:rPr>
                  <a:t>such that every edge of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solidFill>
                      <a:srgbClr val="000000"/>
                    </a:solidFill>
                  </a:rPr>
                  <a:t> has an endpoint in </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p>
              <a:p>
                <a:pPr marL="457200" lvl="1" indent="0" eaLnBrk="1" hangingPunct="1">
                  <a:lnSpc>
                    <a:spcPct val="90000"/>
                  </a:lnSpc>
                  <a:buClr>
                    <a:srgbClr val="006600"/>
                  </a:buClr>
                  <a:buNone/>
                </a:pPr>
                <a:r>
                  <a:rPr lang="en-US" altLang="en-US" dirty="0">
                    <a:solidFill>
                      <a:srgbClr val="695082"/>
                    </a:solidFill>
                  </a:rPr>
                  <a:t>(</a:t>
                </a:r>
                <a14:m>
                  <m:oMath xmlns:m="http://schemas.openxmlformats.org/officeDocument/2006/math">
                    <m:r>
                      <a:rPr lang="en-US" altLang="en-US" b="1" i="1" dirty="0" smtClean="0">
                        <a:solidFill>
                          <a:srgbClr val="0066CC"/>
                        </a:solidFill>
                        <a:latin typeface="Cambria Math" panose="02040503050406030204" pitchFamily="18" charset="0"/>
                      </a:rPr>
                      <m:t>𝑾</m:t>
                    </m:r>
                  </m:oMath>
                </a14:m>
                <a:r>
                  <a:rPr lang="en-US" altLang="en-US" dirty="0">
                    <a:solidFill>
                      <a:srgbClr val="000000"/>
                    </a:solidFill>
                  </a:rPr>
                  <a:t> </a:t>
                </a:r>
                <a:r>
                  <a:rPr lang="en-US" altLang="en-US" dirty="0">
                    <a:solidFill>
                      <a:srgbClr val="695082"/>
                    </a:solidFill>
                  </a:rPr>
                  <a:t>is a vertex cover, a set of vertices that covers</a:t>
                </a:r>
                <a:r>
                  <a:rPr lang="en-US" altLang="en-US" dirty="0">
                    <a:solidFill>
                      <a:srgbClr val="000000"/>
                    </a:solidFill>
                  </a:rPr>
                  <a:t> </a:t>
                </a:r>
                <a14:m>
                  <m:oMath xmlns:m="http://schemas.openxmlformats.org/officeDocument/2006/math">
                    <m:r>
                      <a:rPr lang="en-US" altLang="en-US" b="1" i="1" dirty="0" smtClean="0">
                        <a:solidFill>
                          <a:srgbClr val="0066CC"/>
                        </a:solidFill>
                        <a:latin typeface="Cambria Math" panose="02040503050406030204" pitchFamily="18" charset="0"/>
                      </a:rPr>
                      <m:t>𝑬</m:t>
                    </m:r>
                  </m:oMath>
                </a14:m>
                <a:r>
                  <a:rPr lang="en-US" altLang="en-US" dirty="0">
                    <a:solidFill>
                      <a:srgbClr val="695082"/>
                    </a:solidFill>
                  </a:rPr>
                  <a:t>.)</a:t>
                </a:r>
                <a:endParaRPr lang="en-US" altLang="en-US" dirty="0">
                  <a:solidFill>
                    <a:srgbClr val="0066CC"/>
                  </a:solidFill>
                </a:endParaRPr>
              </a:p>
              <a:p>
                <a:pPr marL="0" indent="0" eaLnBrk="1" hangingPunct="1">
                  <a:buNone/>
                </a:pPr>
                <a:r>
                  <a:rPr lang="en-US" altLang="en-US" sz="2800" dirty="0"/>
                  <a:t>Claim: </a:t>
                </a:r>
                <a:r>
                  <a:rPr lang="en-US" altLang="en-US" sz="2800" b="1" dirty="0">
                    <a:solidFill>
                      <a:srgbClr val="695082"/>
                    </a:solidFill>
                  </a:rPr>
                  <a:t>Clique </a:t>
                </a:r>
                <a14:m>
                  <m:oMath xmlns:m="http://schemas.openxmlformats.org/officeDocument/2006/math">
                    <m:sSub>
                      <m:sSubPr>
                        <m:ctrlPr>
                          <a:rPr lang="en-US" altLang="en-US" sz="2800" b="1" i="1" smtClean="0">
                            <a:solidFill>
                              <a:srgbClr val="695082"/>
                            </a:solidFill>
                            <a:latin typeface="Cambria Math" panose="02040503050406030204" pitchFamily="18" charset="0"/>
                          </a:rPr>
                        </m:ctrlPr>
                      </m:sSubPr>
                      <m:e>
                        <m:r>
                          <a:rPr lang="en-US" altLang="en-US" sz="2800" b="1" i="1" smtClean="0">
                            <a:solidFill>
                              <a:srgbClr val="695082"/>
                            </a:solidFill>
                            <a:latin typeface="Cambria Math" panose="02040503050406030204" pitchFamily="18" charset="0"/>
                          </a:rPr>
                          <m:t>≤</m:t>
                        </m:r>
                      </m:e>
                      <m:sub>
                        <m:r>
                          <a:rPr lang="en-US" altLang="en-US" sz="2800" b="1" i="1" smtClean="0">
                            <a:solidFill>
                              <a:srgbClr val="695082"/>
                            </a:solidFill>
                            <a:latin typeface="Cambria Math" panose="02040503050406030204" pitchFamily="18" charset="0"/>
                          </a:rPr>
                          <m:t>𝑷</m:t>
                        </m:r>
                      </m:sub>
                    </m:sSub>
                  </m:oMath>
                </a14:m>
                <a:r>
                  <a:rPr lang="en-US" altLang="en-US" sz="2800" b="1" dirty="0">
                    <a:solidFill>
                      <a:srgbClr val="695082"/>
                    </a:solidFill>
                  </a:rPr>
                  <a:t> Vertex-Cover</a:t>
                </a:r>
              </a:p>
              <a:p>
                <a:pPr marL="0" indent="0">
                  <a:buNone/>
                </a:pPr>
                <a:r>
                  <a:rPr lang="en-US" altLang="en-US" dirty="0"/>
                  <a:t>Idea: </a:t>
                </a:r>
              </a:p>
              <a:p>
                <a:pPr marL="0" indent="0">
                  <a:buNone/>
                </a:pPr>
                <a:r>
                  <a:rPr lang="en-US" altLang="en-US" dirty="0"/>
                  <a:t>       Use</a:t>
                </a:r>
                <a:r>
                  <a:rPr lang="en-US" altLang="en-US" b="1" dirty="0">
                    <a:solidFill>
                      <a:srgbClr val="695082"/>
                    </a:solidFill>
                  </a:rPr>
                  <a:t> Clique </a:t>
                </a:r>
                <a14:m>
                  <m:oMath xmlns:m="http://schemas.openxmlformats.org/officeDocument/2006/math">
                    <m:sSub>
                      <m:sSubPr>
                        <m:ctrlPr>
                          <a:rPr lang="en-US" altLang="en-US" b="1" i="1">
                            <a:solidFill>
                              <a:srgbClr val="695082"/>
                            </a:solidFill>
                            <a:latin typeface="Cambria Math" panose="02040503050406030204" pitchFamily="18" charset="0"/>
                          </a:rPr>
                        </m:ctrlPr>
                      </m:sSubPr>
                      <m:e>
                        <m:r>
                          <a:rPr lang="en-US" altLang="en-US" b="1" i="1">
                            <a:solidFill>
                              <a:srgbClr val="695082"/>
                            </a:solidFill>
                            <a:latin typeface="Cambria Math" panose="02040503050406030204" pitchFamily="18" charset="0"/>
                          </a:rPr>
                          <m:t>≤</m:t>
                        </m:r>
                      </m:e>
                      <m:sub>
                        <m:r>
                          <a:rPr lang="en-US" altLang="en-US" b="1" i="1">
                            <a:solidFill>
                              <a:srgbClr val="695082"/>
                            </a:solidFill>
                            <a:latin typeface="Cambria Math" panose="02040503050406030204" pitchFamily="18" charset="0"/>
                          </a:rPr>
                          <m:t>𝑷</m:t>
                        </m:r>
                      </m:sub>
                    </m:sSub>
                  </m:oMath>
                </a14:m>
                <a:r>
                  <a:rPr lang="en-US" altLang="en-US" b="1" dirty="0">
                    <a:solidFill>
                      <a:srgbClr val="695082"/>
                    </a:solidFill>
                  </a:rPr>
                  <a:t> Independent-Set </a:t>
                </a:r>
                <a:r>
                  <a:rPr lang="en-US" altLang="en-US" sz="2800" dirty="0"/>
                  <a:t>and</a:t>
                </a:r>
                <a:r>
                  <a:rPr lang="en-US" altLang="en-US" b="1" dirty="0">
                    <a:solidFill>
                      <a:srgbClr val="695082"/>
                    </a:solidFill>
                  </a:rPr>
                  <a:t> Independent-Set </a:t>
                </a:r>
                <a14:m>
                  <m:oMath xmlns:m="http://schemas.openxmlformats.org/officeDocument/2006/math">
                    <m:sSub>
                      <m:sSubPr>
                        <m:ctrlPr>
                          <a:rPr lang="en-US" altLang="en-US" b="1" i="1">
                            <a:solidFill>
                              <a:srgbClr val="695082"/>
                            </a:solidFill>
                            <a:latin typeface="Cambria Math" panose="02040503050406030204" pitchFamily="18" charset="0"/>
                          </a:rPr>
                        </m:ctrlPr>
                      </m:sSubPr>
                      <m:e>
                        <m:r>
                          <a:rPr lang="en-US" altLang="en-US" b="1" i="1">
                            <a:solidFill>
                              <a:srgbClr val="695082"/>
                            </a:solidFill>
                            <a:latin typeface="Cambria Math" panose="02040503050406030204" pitchFamily="18" charset="0"/>
                          </a:rPr>
                          <m:t>≤</m:t>
                        </m:r>
                      </m:e>
                      <m:sub>
                        <m:r>
                          <a:rPr lang="en-US" altLang="en-US" b="1" i="1">
                            <a:solidFill>
                              <a:srgbClr val="695082"/>
                            </a:solidFill>
                            <a:latin typeface="Cambria Math" panose="02040503050406030204" pitchFamily="18" charset="0"/>
                          </a:rPr>
                          <m:t>𝑷</m:t>
                        </m:r>
                      </m:sub>
                    </m:sSub>
                  </m:oMath>
                </a14:m>
                <a:r>
                  <a:rPr lang="en-US" altLang="en-US" b="1" dirty="0">
                    <a:solidFill>
                      <a:srgbClr val="695082"/>
                    </a:solidFill>
                  </a:rPr>
                  <a:t> Vertex-Cover</a:t>
                </a:r>
                <a:endParaRPr lang="en-US" altLang="en-US" dirty="0"/>
              </a:p>
            </p:txBody>
          </p:sp>
        </mc:Choice>
        <mc:Fallback>
          <p:sp>
            <p:nvSpPr>
              <p:cNvPr id="15364" name="Rectangle 3"/>
              <p:cNvSpPr>
                <a:spLocks noGrp="1" noRot="1" noChangeAspect="1" noMove="1" noResize="1" noEditPoints="1" noAdjustHandles="1" noChangeArrowheads="1" noChangeShapeType="1" noTextEdit="1"/>
              </p:cNvSpPr>
              <p:nvPr>
                <p:ph type="body" idx="1"/>
              </p:nvPr>
            </p:nvSpPr>
            <p:spPr>
              <a:xfrm>
                <a:off x="838200" y="1825625"/>
                <a:ext cx="11099486" cy="4351338"/>
              </a:xfrm>
              <a:blipFill>
                <a:blip r:embed="rId4"/>
                <a:stretch>
                  <a:fillRect l="-989" t="-2801" r="-1758"/>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39B7DFD3-747A-4C2D-ADE5-DF0D40B2BBC0}"/>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30</a:t>
            </a:fld>
            <a:endParaRPr lang="en-US" dirty="0"/>
          </a:p>
        </p:txBody>
      </p:sp>
    </p:spTree>
    <p:extLst>
      <p:ext uri="{BB962C8B-B14F-4D97-AF65-F5344CB8AC3E}">
        <p14:creationId xmlns:p14="http://schemas.microsoft.com/office/powerpoint/2010/main" val="47209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3354C-E046-5F1C-32A7-471DC1A26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2FA-7270-53AC-1EAC-72725FF4F2C2}"/>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Clique</a:t>
            </a:r>
            <a:r>
              <a:rPr lang="en-US" dirty="0"/>
              <a:t> to </a:t>
            </a:r>
            <a:r>
              <a:rPr lang="en-US" sz="4400" b="1" dirty="0">
                <a:solidFill>
                  <a:srgbClr val="695082"/>
                </a:solidFill>
              </a:rPr>
              <a:t>Vertex Cover</a:t>
            </a:r>
            <a:endParaRPr lang="en-US" dirty="0"/>
          </a:p>
        </p:txBody>
      </p:sp>
      <p:sp>
        <p:nvSpPr>
          <p:cNvPr id="4" name="Slide Number Placeholder 3">
            <a:extLst>
              <a:ext uri="{FF2B5EF4-FFF2-40B4-BE49-F238E27FC236}">
                <a16:creationId xmlns:a16="http://schemas.microsoft.com/office/drawing/2014/main" id="{8B731465-92AE-77E5-227A-CC9F45ACADCD}"/>
              </a:ext>
            </a:extLst>
          </p:cNvPr>
          <p:cNvSpPr>
            <a:spLocks noGrp="1"/>
          </p:cNvSpPr>
          <p:nvPr>
            <p:ph type="sldNum" sz="quarter" idx="12"/>
          </p:nvPr>
        </p:nvSpPr>
        <p:spPr/>
        <p:txBody>
          <a:bodyPr/>
          <a:lstStyle/>
          <a:p>
            <a:fld id="{86BADE50-950A-4D58-BFB2-FA2C6A8B385D}" type="slidenum">
              <a:rPr lang="en-US" smtClean="0"/>
              <a:t>31</a:t>
            </a:fld>
            <a:endParaRPr lang="en-US"/>
          </a:p>
        </p:txBody>
      </p:sp>
      <p:sp>
        <p:nvSpPr>
          <p:cNvPr id="12" name="TextBox 11">
            <a:extLst>
              <a:ext uri="{FF2B5EF4-FFF2-40B4-BE49-F238E27FC236}">
                <a16:creationId xmlns:a16="http://schemas.microsoft.com/office/drawing/2014/main" id="{655C5DE5-12F8-2CE7-A08C-D5EB005465C7}"/>
              </a:ext>
            </a:extLst>
          </p:cNvPr>
          <p:cNvSpPr txBox="1"/>
          <p:nvPr/>
        </p:nvSpPr>
        <p:spPr>
          <a:xfrm>
            <a:off x="470493" y="1379767"/>
            <a:ext cx="780983" cy="369332"/>
          </a:xfrm>
          <a:prstGeom prst="rect">
            <a:avLst/>
          </a:prstGeom>
          <a:noFill/>
        </p:spPr>
        <p:txBody>
          <a:bodyPr wrap="none" rtlCol="0">
            <a:spAutoFit/>
          </a:bodyPr>
          <a:lstStyle/>
          <a:p>
            <a:r>
              <a:rPr lang="en-US" sz="1800" b="1" dirty="0">
                <a:solidFill>
                  <a:srgbClr val="695082"/>
                </a:solidFill>
              </a:rPr>
              <a:t>Clique</a:t>
            </a:r>
            <a:endParaRPr lang="en-US" dirty="0"/>
          </a:p>
        </p:txBody>
      </p:sp>
      <p:sp>
        <p:nvSpPr>
          <p:cNvPr id="16" name="TextBox 15">
            <a:extLst>
              <a:ext uri="{FF2B5EF4-FFF2-40B4-BE49-F238E27FC236}">
                <a16:creationId xmlns:a16="http://schemas.microsoft.com/office/drawing/2014/main" id="{EDC9BCC3-7184-C346-BC71-4F9D9B97C368}"/>
              </a:ext>
            </a:extLst>
          </p:cNvPr>
          <p:cNvSpPr txBox="1"/>
          <p:nvPr/>
        </p:nvSpPr>
        <p:spPr>
          <a:xfrm>
            <a:off x="4873083" y="1305149"/>
            <a:ext cx="1766317" cy="369332"/>
          </a:xfrm>
          <a:prstGeom prst="rect">
            <a:avLst/>
          </a:prstGeom>
          <a:noFill/>
        </p:spPr>
        <p:txBody>
          <a:bodyPr wrap="none" rtlCol="0">
            <a:spAutoFit/>
          </a:bodyPr>
          <a:lstStyle/>
          <a:p>
            <a:r>
              <a:rPr lang="en-US" sz="1800" b="1" dirty="0">
                <a:solidFill>
                  <a:srgbClr val="695082"/>
                </a:solidFill>
              </a:rPr>
              <a:t>Independent Set</a:t>
            </a:r>
            <a:endParaRPr lang="en-US" dirty="0"/>
          </a:p>
        </p:txBody>
      </p:sp>
      <p:sp>
        <p:nvSpPr>
          <p:cNvPr id="21" name="TextBox 20">
            <a:extLst>
              <a:ext uri="{FF2B5EF4-FFF2-40B4-BE49-F238E27FC236}">
                <a16:creationId xmlns:a16="http://schemas.microsoft.com/office/drawing/2014/main" id="{85F3FEC2-9E38-9347-4FD9-425C67CB2A01}"/>
              </a:ext>
            </a:extLst>
          </p:cNvPr>
          <p:cNvSpPr txBox="1"/>
          <p:nvPr/>
        </p:nvSpPr>
        <p:spPr>
          <a:xfrm>
            <a:off x="4921942" y="4671447"/>
            <a:ext cx="2337068" cy="1200329"/>
          </a:xfrm>
          <a:prstGeom prst="rect">
            <a:avLst/>
          </a:prstGeom>
          <a:noFill/>
        </p:spPr>
        <p:txBody>
          <a:bodyPr wrap="square" rtlCol="0">
            <a:spAutoFit/>
          </a:bodyPr>
          <a:lstStyle/>
          <a:p>
            <a:r>
              <a:rPr lang="en-US" dirty="0"/>
              <a:t>Solution for </a:t>
            </a:r>
            <a:r>
              <a:rPr lang="en-US" sz="1800" b="1" dirty="0">
                <a:solidFill>
                  <a:srgbClr val="695082"/>
                </a:solidFill>
              </a:rPr>
              <a:t>Independent Set</a:t>
            </a:r>
            <a:endParaRPr lang="en-US" dirty="0"/>
          </a:p>
          <a:p>
            <a:endParaRPr lang="en-US" dirty="0"/>
          </a:p>
          <a:p>
            <a:endParaRPr lang="en-US" b="1" dirty="0"/>
          </a:p>
        </p:txBody>
      </p:sp>
      <p:sp>
        <p:nvSpPr>
          <p:cNvPr id="28" name="TextBox 27">
            <a:extLst>
              <a:ext uri="{FF2B5EF4-FFF2-40B4-BE49-F238E27FC236}">
                <a16:creationId xmlns:a16="http://schemas.microsoft.com/office/drawing/2014/main" id="{2D927CE2-3076-7C07-7DE6-10DAEF4C9EF5}"/>
              </a:ext>
            </a:extLst>
          </p:cNvPr>
          <p:cNvSpPr txBox="1"/>
          <p:nvPr/>
        </p:nvSpPr>
        <p:spPr>
          <a:xfrm>
            <a:off x="10751" y="4774704"/>
            <a:ext cx="2052108" cy="646331"/>
          </a:xfrm>
          <a:prstGeom prst="rect">
            <a:avLst/>
          </a:prstGeom>
          <a:noFill/>
        </p:spPr>
        <p:txBody>
          <a:bodyPr wrap="square" rtlCol="0">
            <a:spAutoFit/>
          </a:bodyPr>
          <a:lstStyle/>
          <a:p>
            <a:r>
              <a:rPr lang="en-US" dirty="0"/>
              <a:t>Solution for </a:t>
            </a:r>
            <a:r>
              <a:rPr lang="en-US" b="1" dirty="0">
                <a:solidFill>
                  <a:srgbClr val="695082"/>
                </a:solidFill>
              </a:rPr>
              <a:t>Clique</a:t>
            </a:r>
            <a:endParaRPr lang="en-US" dirty="0"/>
          </a:p>
          <a:p>
            <a:endParaRPr lang="en-US" b="1" dirty="0"/>
          </a:p>
        </p:txBody>
      </p:sp>
      <p:sp>
        <p:nvSpPr>
          <p:cNvPr id="31" name="AutoShape 5">
            <a:extLst>
              <a:ext uri="{FF2B5EF4-FFF2-40B4-BE49-F238E27FC236}">
                <a16:creationId xmlns:a16="http://schemas.microsoft.com/office/drawing/2014/main" id="{13D70B2A-EF42-8316-C5D4-CC3E692427A8}"/>
              </a:ext>
            </a:extLst>
          </p:cNvPr>
          <p:cNvSpPr>
            <a:spLocks noChangeArrowheads="1"/>
          </p:cNvSpPr>
          <p:nvPr/>
        </p:nvSpPr>
        <p:spPr bwMode="auto">
          <a:xfrm rot="5400000">
            <a:off x="4741750" y="382417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279" name="Rectangle 278">
            <a:extLst>
              <a:ext uri="{FF2B5EF4-FFF2-40B4-BE49-F238E27FC236}">
                <a16:creationId xmlns:a16="http://schemas.microsoft.com/office/drawing/2014/main" id="{3D04A1B5-6E32-B16C-957E-32F2470DB186}"/>
              </a:ext>
            </a:extLst>
          </p:cNvPr>
          <p:cNvSpPr/>
          <p:nvPr/>
        </p:nvSpPr>
        <p:spPr>
          <a:xfrm>
            <a:off x="4905049" y="5290189"/>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sp>
        <p:nvSpPr>
          <p:cNvPr id="5" name="TextBox 4">
            <a:extLst>
              <a:ext uri="{FF2B5EF4-FFF2-40B4-BE49-F238E27FC236}">
                <a16:creationId xmlns:a16="http://schemas.microsoft.com/office/drawing/2014/main" id="{1FF312F8-09AF-150D-CB9A-3FDC9B4E67A0}"/>
              </a:ext>
            </a:extLst>
          </p:cNvPr>
          <p:cNvSpPr txBox="1"/>
          <p:nvPr/>
        </p:nvSpPr>
        <p:spPr>
          <a:xfrm>
            <a:off x="5517126" y="3488474"/>
            <a:ext cx="1463265" cy="1754326"/>
          </a:xfrm>
          <a:prstGeom prst="rect">
            <a:avLst/>
          </a:prstGeom>
          <a:noFill/>
        </p:spPr>
        <p:txBody>
          <a:bodyPr wrap="square" rtlCol="0">
            <a:spAutoFit/>
          </a:bodyPr>
          <a:lstStyle/>
          <a:p>
            <a:r>
              <a:rPr lang="en-US" dirty="0"/>
              <a:t>Algorithm for solving </a:t>
            </a:r>
            <a:r>
              <a:rPr lang="en-US" sz="1800" b="1" dirty="0">
                <a:solidFill>
                  <a:srgbClr val="695082"/>
                </a:solidFill>
              </a:rPr>
              <a:t>Independent Set</a:t>
            </a:r>
            <a:endParaRPr lang="en-US" dirty="0"/>
          </a:p>
          <a:p>
            <a:endParaRPr lang="en-US" dirty="0"/>
          </a:p>
          <a:p>
            <a:endParaRPr lang="en-US" dirty="0"/>
          </a:p>
        </p:txBody>
      </p:sp>
      <p:grpSp>
        <p:nvGrpSpPr>
          <p:cNvPr id="266" name="Group 265">
            <a:extLst>
              <a:ext uri="{FF2B5EF4-FFF2-40B4-BE49-F238E27FC236}">
                <a16:creationId xmlns:a16="http://schemas.microsoft.com/office/drawing/2014/main" id="{03AD9236-B879-FC24-A32E-B5E1C92FD073}"/>
              </a:ext>
            </a:extLst>
          </p:cNvPr>
          <p:cNvGrpSpPr/>
          <p:nvPr/>
        </p:nvGrpSpPr>
        <p:grpSpPr>
          <a:xfrm>
            <a:off x="2024776" y="1301875"/>
            <a:ext cx="2843693" cy="5249682"/>
            <a:chOff x="2024776" y="1301875"/>
            <a:chExt cx="3230084" cy="5249682"/>
          </a:xfrm>
        </p:grpSpPr>
        <p:sp>
          <p:nvSpPr>
            <p:cNvPr id="34" name="Rectangle 33">
              <a:extLst>
                <a:ext uri="{FF2B5EF4-FFF2-40B4-BE49-F238E27FC236}">
                  <a16:creationId xmlns:a16="http://schemas.microsoft.com/office/drawing/2014/main" id="{D1DD163D-7762-D631-8928-4BB34472F0CB}"/>
                </a:ext>
              </a:extLst>
            </p:cNvPr>
            <p:cNvSpPr/>
            <p:nvPr/>
          </p:nvSpPr>
          <p:spPr>
            <a:xfrm>
              <a:off x="2039352" y="1707938"/>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utoShape 5">
              <a:extLst>
                <a:ext uri="{FF2B5EF4-FFF2-40B4-BE49-F238E27FC236}">
                  <a16:creationId xmlns:a16="http://schemas.microsoft.com/office/drawing/2014/main" id="{5F7A1956-974A-2863-18C9-0BE741594ABF}"/>
                </a:ext>
              </a:extLst>
            </p:cNvPr>
            <p:cNvSpPr>
              <a:spLocks noChangeArrowheads="1"/>
            </p:cNvSpPr>
            <p:nvPr/>
          </p:nvSpPr>
          <p:spPr bwMode="auto">
            <a:xfrm>
              <a:off x="2178194" y="1795807"/>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2" name="AutoShape 5">
              <a:extLst>
                <a:ext uri="{FF2B5EF4-FFF2-40B4-BE49-F238E27FC236}">
                  <a16:creationId xmlns:a16="http://schemas.microsoft.com/office/drawing/2014/main" id="{9B686ECA-62B1-BBDF-3D93-96890FB9C4F6}"/>
                </a:ext>
              </a:extLst>
            </p:cNvPr>
            <p:cNvSpPr>
              <a:spLocks noChangeArrowheads="1"/>
            </p:cNvSpPr>
            <p:nvPr/>
          </p:nvSpPr>
          <p:spPr bwMode="auto">
            <a:xfrm rot="10800000">
              <a:off x="2192368" y="4774704"/>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CC1F9255-6FBF-0AB7-6936-ED86B5552966}"/>
                </a:ext>
              </a:extLst>
            </p:cNvPr>
            <p:cNvSpPr txBox="1"/>
            <p:nvPr/>
          </p:nvSpPr>
          <p:spPr>
            <a:xfrm>
              <a:off x="3030205" y="6149780"/>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E653CEBE-8B04-94E5-4E95-2AAEF328ECAC}"/>
                    </a:ext>
                  </a:extLst>
                </p:cNvPr>
                <p:cNvSpPr txBox="1"/>
                <p:nvPr/>
              </p:nvSpPr>
              <p:spPr>
                <a:xfrm>
                  <a:off x="3039696" y="1301875"/>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p:sp>
              <p:nvSpPr>
                <p:cNvPr id="20" name="TextBox 19">
                  <a:extLst>
                    <a:ext uri="{FF2B5EF4-FFF2-40B4-BE49-F238E27FC236}">
                      <a16:creationId xmlns:a16="http://schemas.microsoft.com/office/drawing/2014/main" id="{E653CEBE-8B04-94E5-4E95-2AAEF328ECAC}"/>
                    </a:ext>
                  </a:extLst>
                </p:cNvPr>
                <p:cNvSpPr txBox="1">
                  <a:spLocks noRot="1" noChangeAspect="1" noMove="1" noResize="1" noEditPoints="1" noAdjustHandles="1" noChangeArrowheads="1" noChangeShapeType="1" noTextEdit="1"/>
                </p:cNvSpPr>
                <p:nvPr/>
              </p:nvSpPr>
              <p:spPr>
                <a:xfrm>
                  <a:off x="3039696" y="1301875"/>
                  <a:ext cx="1064137" cy="461665"/>
                </a:xfrm>
                <a:prstGeom prst="rect">
                  <a:avLst/>
                </a:prstGeom>
                <a:blipFill>
                  <a:blip r:embed="rId2"/>
                  <a:stretch>
                    <a:fillRect l="-1961" r="-11111"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F1DA462-8E96-CCE2-83A4-DD34D1FFF3E0}"/>
                    </a:ext>
                  </a:extLst>
                </p:cNvPr>
                <p:cNvSpPr txBox="1"/>
                <p:nvPr/>
              </p:nvSpPr>
              <p:spPr>
                <a:xfrm>
                  <a:off x="2024776" y="2411335"/>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DF1DA462-8E96-CCE2-83A4-DD34D1FFF3E0}"/>
                    </a:ext>
                  </a:extLst>
                </p:cNvPr>
                <p:cNvSpPr txBox="1">
                  <a:spLocks noRot="1" noChangeAspect="1" noMove="1" noResize="1" noEditPoints="1" noAdjustHandles="1" noChangeArrowheads="1" noChangeShapeType="1" noTextEdit="1"/>
                </p:cNvSpPr>
                <p:nvPr/>
              </p:nvSpPr>
              <p:spPr>
                <a:xfrm>
                  <a:off x="2024776" y="2411335"/>
                  <a:ext cx="3040322" cy="646331"/>
                </a:xfrm>
                <a:prstGeom prst="rect">
                  <a:avLst/>
                </a:prstGeom>
                <a:blipFill>
                  <a:blip r:embed="rId3"/>
                  <a:stretch>
                    <a:fillRect l="-1822" t="-5660" b="-5660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71FAC6A-5311-9C01-D664-99EAD2DCF21B}"/>
                </a:ext>
              </a:extLst>
            </p:cNvPr>
            <p:cNvSpPr txBox="1"/>
            <p:nvPr/>
          </p:nvSpPr>
          <p:spPr>
            <a:xfrm>
              <a:off x="2927188" y="4623447"/>
              <a:ext cx="2242022" cy="369332"/>
            </a:xfrm>
            <a:prstGeom prst="rect">
              <a:avLst/>
            </a:prstGeom>
            <a:noFill/>
          </p:spPr>
          <p:txBody>
            <a:bodyPr wrap="square" rtlCol="0">
              <a:spAutoFit/>
            </a:bodyPr>
            <a:lstStyle/>
            <a:p>
              <a:r>
                <a:rPr lang="en-US" dirty="0"/>
                <a:t>Use the same answer</a:t>
              </a:r>
            </a:p>
          </p:txBody>
        </p:sp>
      </p:grpSp>
      <p:sp>
        <p:nvSpPr>
          <p:cNvPr id="7" name="Rectangle 6">
            <a:extLst>
              <a:ext uri="{FF2B5EF4-FFF2-40B4-BE49-F238E27FC236}">
                <a16:creationId xmlns:a16="http://schemas.microsoft.com/office/drawing/2014/main" id="{DC51777F-36D3-29D9-3362-ABCE21E4B2A2}"/>
              </a:ext>
            </a:extLst>
          </p:cNvPr>
          <p:cNvSpPr/>
          <p:nvPr/>
        </p:nvSpPr>
        <p:spPr>
          <a:xfrm>
            <a:off x="98006" y="5134260"/>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C68B4748-D05B-6520-E61F-A88D37B27CFF}"/>
              </a:ext>
            </a:extLst>
          </p:cNvPr>
          <p:cNvGrpSpPr/>
          <p:nvPr/>
        </p:nvGrpSpPr>
        <p:grpSpPr>
          <a:xfrm>
            <a:off x="4980119" y="1617524"/>
            <a:ext cx="1799023" cy="913964"/>
            <a:chOff x="143941" y="1858839"/>
            <a:chExt cx="1799023" cy="913964"/>
          </a:xfrm>
        </p:grpSpPr>
        <p:grpSp>
          <p:nvGrpSpPr>
            <p:cNvPr id="22" name="Group 21">
              <a:extLst>
                <a:ext uri="{FF2B5EF4-FFF2-40B4-BE49-F238E27FC236}">
                  <a16:creationId xmlns:a16="http://schemas.microsoft.com/office/drawing/2014/main" id="{7017CCBF-4146-A9DF-10C8-B4D39FE4C3A8}"/>
                </a:ext>
              </a:extLst>
            </p:cNvPr>
            <p:cNvGrpSpPr/>
            <p:nvPr/>
          </p:nvGrpSpPr>
          <p:grpSpPr>
            <a:xfrm>
              <a:off x="143941" y="1937799"/>
              <a:ext cx="1799023" cy="835004"/>
              <a:chOff x="382069" y="2423160"/>
              <a:chExt cx="3506745" cy="1627632"/>
            </a:xfrm>
          </p:grpSpPr>
          <p:sp>
            <p:nvSpPr>
              <p:cNvPr id="23" name="Rectangle 22">
                <a:extLst>
                  <a:ext uri="{FF2B5EF4-FFF2-40B4-BE49-F238E27FC236}">
                    <a16:creationId xmlns:a16="http://schemas.microsoft.com/office/drawing/2014/main" id="{B5443C4E-119A-DC3E-4CBA-D7B03B0D220B}"/>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E46DF5C4-9060-9111-173F-8D48348B9048}"/>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A5F6115A-06CE-A5FB-66CE-5F4448FCD561}"/>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21F56D71-F5AD-A743-136F-ED81075C20AC}"/>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75DDC2DB-E729-057A-5635-BFBA41311C5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433857EF-F517-368B-38E7-9C045DE35D37}"/>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6EA62610-31B1-00DC-448A-48C7E3791AF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E41AE15E-6C13-000B-F57A-1E815B291A1F}"/>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F075AA6A-33BB-D25B-20E8-8C32610E2116}"/>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8DC72160-054D-77C2-B922-01B86F5FD655}"/>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B4CD10E9-1DA9-6681-931C-8DE90532FDF4}"/>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5E646EDE-D0B8-B49B-B93C-AC6F916C6407}"/>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D3B6EB18-F5F3-B829-02F6-C24FDB241753}"/>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5D27A381-9E88-4ECA-13C5-90FF04519B35}"/>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394DD54C-2F87-78A7-A9C6-A4E90C166D46}"/>
                      </a:ext>
                    </a:extLst>
                  </p:cNvPr>
                  <p:cNvSpPr txBox="1"/>
                  <p:nvPr/>
                </p:nvSpPr>
                <p:spPr>
                  <a:xfrm>
                    <a:off x="2225872" y="3292621"/>
                    <a:ext cx="166294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45" name="TextBox 44">
                    <a:extLst>
                      <a:ext uri="{FF2B5EF4-FFF2-40B4-BE49-F238E27FC236}">
                        <a16:creationId xmlns:a16="http://schemas.microsoft.com/office/drawing/2014/main" id="{394DD54C-2F87-78A7-A9C6-A4E90C166D46}"/>
                      </a:ext>
                    </a:extLst>
                  </p:cNvPr>
                  <p:cNvSpPr txBox="1">
                    <a:spLocks noRot="1" noChangeAspect="1" noMove="1" noResize="1" noEditPoints="1" noAdjustHandles="1" noChangeArrowheads="1" noChangeShapeType="1" noTextEdit="1"/>
                  </p:cNvSpPr>
                  <p:nvPr/>
                </p:nvSpPr>
                <p:spPr>
                  <a:xfrm>
                    <a:off x="2225872" y="3292621"/>
                    <a:ext cx="1662942" cy="719921"/>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AA00272E-3A66-062B-27D0-712455169083}"/>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99" name="TextBox 298">
                  <a:extLst>
                    <a:ext uri="{FF2B5EF4-FFF2-40B4-BE49-F238E27FC236}">
                      <a16:creationId xmlns:a16="http://schemas.microsoft.com/office/drawing/2014/main" id="{AA00272E-3A66-062B-27D0-712455169083}"/>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5"/>
                  <a:stretch>
                    <a:fillRect l="-9804" r="-58824"/>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8E95E4CF-F806-7857-C551-31F0D579BB43}"/>
              </a:ext>
            </a:extLst>
          </p:cNvPr>
          <p:cNvGrpSpPr/>
          <p:nvPr/>
        </p:nvGrpSpPr>
        <p:grpSpPr>
          <a:xfrm>
            <a:off x="4975285" y="2530253"/>
            <a:ext cx="1806857" cy="925113"/>
            <a:chOff x="1914013" y="1847690"/>
            <a:chExt cx="1806857" cy="925113"/>
          </a:xfrm>
        </p:grpSpPr>
        <p:grpSp>
          <p:nvGrpSpPr>
            <p:cNvPr id="58" name="Group 57">
              <a:extLst>
                <a:ext uri="{FF2B5EF4-FFF2-40B4-BE49-F238E27FC236}">
                  <a16:creationId xmlns:a16="http://schemas.microsoft.com/office/drawing/2014/main" id="{35583E3F-0C21-FF44-B01E-AC970BCBE0C7}"/>
                </a:ext>
              </a:extLst>
            </p:cNvPr>
            <p:cNvGrpSpPr/>
            <p:nvPr/>
          </p:nvGrpSpPr>
          <p:grpSpPr>
            <a:xfrm>
              <a:off x="1923620" y="1939364"/>
              <a:ext cx="1797250" cy="833439"/>
              <a:chOff x="382069" y="2423160"/>
              <a:chExt cx="3509868" cy="1627632"/>
            </a:xfrm>
          </p:grpSpPr>
          <p:sp>
            <p:nvSpPr>
              <p:cNvPr id="59" name="Rectangle 58">
                <a:extLst>
                  <a:ext uri="{FF2B5EF4-FFF2-40B4-BE49-F238E27FC236}">
                    <a16:creationId xmlns:a16="http://schemas.microsoft.com/office/drawing/2014/main" id="{92DFE3B6-CFFE-A278-9AB2-81995829FB70}"/>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F332EFC2-91CF-E3AD-B119-DAE54DB3B91C}"/>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30184D62-B391-9D2A-9E38-1A69F2827FB2}"/>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2FD93B83-EF1C-38D1-AF00-ABD8000918C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CD12D89A-F537-5843-B76E-29A3053FB458}"/>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C57562E5-31A6-37B1-105A-E7769B5A0C1A}"/>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B10212BF-34F9-3C00-992A-51D093104B6B}"/>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CD3B37CD-89E9-ADDB-678B-BE859D653813}"/>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66D20610-62D4-9A9A-9EF7-4A9B9D11EE2A}"/>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05404E95-D7BC-5679-78D6-822797A5838A}"/>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5803589B-0478-8D40-D2F5-5FF76488539F}"/>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510A377B-2870-B311-8418-B3614A7AD2EE}"/>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B658D6DF-ECF3-5088-74E5-10A70FD9E2A8}"/>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3E77E37B-ED2D-DC09-2885-F359EDE5E500}"/>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4B679197-EE0A-0A68-6BD9-F20F780B45B9}"/>
                      </a:ext>
                    </a:extLst>
                  </p:cNvPr>
                  <p:cNvSpPr txBox="1"/>
                  <p:nvPr/>
                </p:nvSpPr>
                <p:spPr>
                  <a:xfrm>
                    <a:off x="2225872" y="3292621"/>
                    <a:ext cx="1666065"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61" name="TextBox 60">
                    <a:extLst>
                      <a:ext uri="{FF2B5EF4-FFF2-40B4-BE49-F238E27FC236}">
                        <a16:creationId xmlns:a16="http://schemas.microsoft.com/office/drawing/2014/main" id="{4B679197-EE0A-0A68-6BD9-F20F780B45B9}"/>
                      </a:ext>
                    </a:extLst>
                  </p:cNvPr>
                  <p:cNvSpPr txBox="1">
                    <a:spLocks noRot="1" noChangeAspect="1" noMove="1" noResize="1" noEditPoints="1" noAdjustHandles="1" noChangeArrowheads="1" noChangeShapeType="1" noTextEdit="1"/>
                  </p:cNvSpPr>
                  <p:nvPr/>
                </p:nvSpPr>
                <p:spPr>
                  <a:xfrm>
                    <a:off x="2225872" y="3292621"/>
                    <a:ext cx="1666065" cy="72127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4C3D7576-5F7D-7ECF-6A82-9B11CDC11656}"/>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01" name="TextBox 300">
                  <a:extLst>
                    <a:ext uri="{FF2B5EF4-FFF2-40B4-BE49-F238E27FC236}">
                      <a16:creationId xmlns:a16="http://schemas.microsoft.com/office/drawing/2014/main" id="{4C3D7576-5F7D-7ECF-6A82-9B11CDC11656}"/>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7"/>
                  <a:stretch>
                    <a:fillRect l="-7843" r="-60784"/>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D5E455BA-6763-42C3-E640-0F6D87D3C198}"/>
              </a:ext>
            </a:extLst>
          </p:cNvPr>
          <p:cNvGrpSpPr/>
          <p:nvPr/>
        </p:nvGrpSpPr>
        <p:grpSpPr>
          <a:xfrm>
            <a:off x="173226" y="1797506"/>
            <a:ext cx="1746443" cy="913964"/>
            <a:chOff x="143941" y="1858839"/>
            <a:chExt cx="1746443" cy="913964"/>
          </a:xfrm>
        </p:grpSpPr>
        <p:grpSp>
          <p:nvGrpSpPr>
            <p:cNvPr id="9" name="Group 8">
              <a:extLst>
                <a:ext uri="{FF2B5EF4-FFF2-40B4-BE49-F238E27FC236}">
                  <a16:creationId xmlns:a16="http://schemas.microsoft.com/office/drawing/2014/main" id="{A5061C46-829F-864B-D46A-02E5ACBB09EE}"/>
                </a:ext>
              </a:extLst>
            </p:cNvPr>
            <p:cNvGrpSpPr/>
            <p:nvPr/>
          </p:nvGrpSpPr>
          <p:grpSpPr>
            <a:xfrm>
              <a:off x="143941" y="1937799"/>
              <a:ext cx="1746443" cy="835004"/>
              <a:chOff x="382069" y="2423160"/>
              <a:chExt cx="3404253" cy="1627632"/>
            </a:xfrm>
          </p:grpSpPr>
          <p:sp>
            <p:nvSpPr>
              <p:cNvPr id="11" name="Rectangle 10">
                <a:extLst>
                  <a:ext uri="{FF2B5EF4-FFF2-40B4-BE49-F238E27FC236}">
                    <a16:creationId xmlns:a16="http://schemas.microsoft.com/office/drawing/2014/main" id="{036CAA24-994F-56A4-1FC9-9B400EF76C8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FB79424D-F85E-B566-82A1-7114462B62C3}"/>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5DA46037-343B-A81C-3CFF-96E0930A651E}"/>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2BE277EA-C548-2A8C-F816-34316B2667E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3D0E843E-4249-12F3-FA05-BD2AF5FBF9E1}"/>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15F1315F-0507-1003-EC73-DEF1AABE2B64}"/>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AE3FC38E-1815-A101-B0CC-FC9E52C36897}"/>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C6356513-DD58-719C-B59C-DB74200F6906}"/>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BF742C76-83A7-CF8C-A4E6-48011C10DA7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64FBC0DE-9860-8D37-D315-B9F634518978}"/>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F7D5184C-4B90-A3D9-BEFA-55EECCFE5E72}"/>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2F5AFFA3-FDD8-F2F6-02FC-0E6851A283DC}"/>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66EBB0B-797F-83DF-215D-A4905FB82FD1}"/>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C66EBB0B-797F-83DF-215D-A4905FB82FD1}"/>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0031BF9-21A9-01AD-A962-23B90B8347E2}"/>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10" name="TextBox 9">
                  <a:extLst>
                    <a:ext uri="{FF2B5EF4-FFF2-40B4-BE49-F238E27FC236}">
                      <a16:creationId xmlns:a16="http://schemas.microsoft.com/office/drawing/2014/main" id="{C0031BF9-21A9-01AD-A962-23B90B8347E2}"/>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9"/>
                  <a:stretch>
                    <a:fillRect l="-3922" r="-31373"/>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E35FEF70-E107-7825-6A1A-1896943B54A4}"/>
              </a:ext>
            </a:extLst>
          </p:cNvPr>
          <p:cNvGrpSpPr/>
          <p:nvPr/>
        </p:nvGrpSpPr>
        <p:grpSpPr>
          <a:xfrm>
            <a:off x="151551" y="2696007"/>
            <a:ext cx="1746444" cy="913964"/>
            <a:chOff x="143941" y="1858839"/>
            <a:chExt cx="1746444" cy="913964"/>
          </a:xfrm>
        </p:grpSpPr>
        <p:grpSp>
          <p:nvGrpSpPr>
            <p:cNvPr id="288" name="Group 287">
              <a:extLst>
                <a:ext uri="{FF2B5EF4-FFF2-40B4-BE49-F238E27FC236}">
                  <a16:creationId xmlns:a16="http://schemas.microsoft.com/office/drawing/2014/main" id="{70E4E963-1A00-D730-541C-513E885DD7C7}"/>
                </a:ext>
              </a:extLst>
            </p:cNvPr>
            <p:cNvGrpSpPr/>
            <p:nvPr/>
          </p:nvGrpSpPr>
          <p:grpSpPr>
            <a:xfrm>
              <a:off x="143941" y="1937799"/>
              <a:ext cx="1746444" cy="835004"/>
              <a:chOff x="382069" y="2423160"/>
              <a:chExt cx="3404255" cy="1627632"/>
            </a:xfrm>
          </p:grpSpPr>
          <p:sp>
            <p:nvSpPr>
              <p:cNvPr id="290" name="Rectangle 289">
                <a:extLst>
                  <a:ext uri="{FF2B5EF4-FFF2-40B4-BE49-F238E27FC236}">
                    <a16:creationId xmlns:a16="http://schemas.microsoft.com/office/drawing/2014/main" id="{20ABF812-6659-EE7F-D7A4-FBFC6485006E}"/>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3F2EC413-4F17-2B6C-A0E3-3A5F0B32F421}"/>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75E52A42-52CC-484D-0555-CCE1528E70CA}"/>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0F5F0C25-9EFE-7AB5-6BB3-CA5E5AB8D021}"/>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B89720DA-FF42-CEDB-882C-3B030073DF0A}"/>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1A2A77CC-73A6-E461-99AD-4D17D176D2E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2B81A89D-14AA-6EBB-6827-1F77DECBAE58}"/>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EF80D277-38BF-931F-A383-3F427D21CA6C}"/>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E959B67B-C72E-62E7-3AE2-99960014ABE3}"/>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D48F8376-0084-BC22-BB31-CD7A8C176B1D}"/>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76616C7B-E3E3-C0B2-55D6-7CE648039B7E}"/>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4960F894-5F4E-2A2A-EE30-EAA9FF94584F}"/>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456E2127-4A66-55B9-0BA2-485636AAF609}"/>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456E2127-4A66-55B9-0BA2-485636AAF609}"/>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DD3391F6-868A-5544-CFFB-B1F2AE6FB25B}"/>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89" name="TextBox 288">
                  <a:extLst>
                    <a:ext uri="{FF2B5EF4-FFF2-40B4-BE49-F238E27FC236}">
                      <a16:creationId xmlns:a16="http://schemas.microsoft.com/office/drawing/2014/main" id="{DD3391F6-868A-5544-CFFB-B1F2AE6FB25B}"/>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5882" r="-29412"/>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566C2E5C-5ECE-8907-EA23-976D41F16D23}"/>
              </a:ext>
            </a:extLst>
          </p:cNvPr>
          <p:cNvGrpSpPr/>
          <p:nvPr/>
        </p:nvGrpSpPr>
        <p:grpSpPr>
          <a:xfrm>
            <a:off x="6853001" y="1302249"/>
            <a:ext cx="2728565" cy="5249682"/>
            <a:chOff x="7743595" y="1211461"/>
            <a:chExt cx="3230084" cy="5249682"/>
          </a:xfrm>
        </p:grpSpPr>
        <p:sp>
          <p:nvSpPr>
            <p:cNvPr id="26" name="Rectangle 25">
              <a:extLst>
                <a:ext uri="{FF2B5EF4-FFF2-40B4-BE49-F238E27FC236}">
                  <a16:creationId xmlns:a16="http://schemas.microsoft.com/office/drawing/2014/main" id="{994BD66B-3237-535F-C6F3-084683D3ACE2}"/>
                </a:ext>
              </a:extLst>
            </p:cNvPr>
            <p:cNvSpPr/>
            <p:nvPr/>
          </p:nvSpPr>
          <p:spPr>
            <a:xfrm>
              <a:off x="7758171" y="1617524"/>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utoShape 5">
              <a:extLst>
                <a:ext uri="{FF2B5EF4-FFF2-40B4-BE49-F238E27FC236}">
                  <a16:creationId xmlns:a16="http://schemas.microsoft.com/office/drawing/2014/main" id="{0B76289D-5734-2A24-1496-2DC248250131}"/>
                </a:ext>
              </a:extLst>
            </p:cNvPr>
            <p:cNvSpPr>
              <a:spLocks noChangeArrowheads="1"/>
            </p:cNvSpPr>
            <p:nvPr/>
          </p:nvSpPr>
          <p:spPr bwMode="auto">
            <a:xfrm>
              <a:off x="7897013" y="170539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8" name="AutoShape 5">
              <a:extLst>
                <a:ext uri="{FF2B5EF4-FFF2-40B4-BE49-F238E27FC236}">
                  <a16:creationId xmlns:a16="http://schemas.microsoft.com/office/drawing/2014/main" id="{0537923F-F9ED-5D3A-DA6D-EE449AD65A2E}"/>
                </a:ext>
              </a:extLst>
            </p:cNvPr>
            <p:cNvSpPr>
              <a:spLocks noChangeArrowheads="1"/>
            </p:cNvSpPr>
            <p:nvPr/>
          </p:nvSpPr>
          <p:spPr bwMode="auto">
            <a:xfrm rot="10800000">
              <a:off x="7911187" y="4684290"/>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9" name="TextBox 38">
              <a:extLst>
                <a:ext uri="{FF2B5EF4-FFF2-40B4-BE49-F238E27FC236}">
                  <a16:creationId xmlns:a16="http://schemas.microsoft.com/office/drawing/2014/main" id="{DE103C0E-2720-26CE-6444-19AAF3FEB600}"/>
                </a:ext>
              </a:extLst>
            </p:cNvPr>
            <p:cNvSpPr txBox="1"/>
            <p:nvPr/>
          </p:nvSpPr>
          <p:spPr>
            <a:xfrm>
              <a:off x="8749024" y="6059366"/>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76112E5-4B19-63E1-11C4-A31F9C13BEDD}"/>
                    </a:ext>
                  </a:extLst>
                </p:cNvPr>
                <p:cNvSpPr txBox="1"/>
                <p:nvPr/>
              </p:nvSpPr>
              <p:spPr>
                <a:xfrm>
                  <a:off x="8758515" y="1211461"/>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p:sp>
              <p:nvSpPr>
                <p:cNvPr id="40" name="TextBox 39">
                  <a:extLst>
                    <a:ext uri="{FF2B5EF4-FFF2-40B4-BE49-F238E27FC236}">
                      <a16:creationId xmlns:a16="http://schemas.microsoft.com/office/drawing/2014/main" id="{F76112E5-4B19-63E1-11C4-A31F9C13BEDD}"/>
                    </a:ext>
                  </a:extLst>
                </p:cNvPr>
                <p:cNvSpPr txBox="1">
                  <a:spLocks noRot="1" noChangeAspect="1" noMove="1" noResize="1" noEditPoints="1" noAdjustHandles="1" noChangeArrowheads="1" noChangeShapeType="1" noTextEdit="1"/>
                </p:cNvSpPr>
                <p:nvPr/>
              </p:nvSpPr>
              <p:spPr>
                <a:xfrm>
                  <a:off x="8758515" y="1211461"/>
                  <a:ext cx="1064137" cy="461665"/>
                </a:xfrm>
                <a:prstGeom prst="rect">
                  <a:avLst/>
                </a:prstGeom>
                <a:blipFill>
                  <a:blip r:embed="rId12"/>
                  <a:stretch>
                    <a:fillRect l="-2041" r="-15646"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7B1F4EEF-0521-FE72-5C8F-BAB65E74C25F}"/>
                    </a:ext>
                  </a:extLst>
                </p:cNvPr>
                <p:cNvSpPr txBox="1"/>
                <p:nvPr/>
              </p:nvSpPr>
              <p:spPr>
                <a:xfrm>
                  <a:off x="7743595" y="2352725"/>
                  <a:ext cx="3040322" cy="646331"/>
                </a:xfrm>
                <a:prstGeom prst="rect">
                  <a:avLst/>
                </a:prstGeom>
                <a:noFill/>
              </p:spPr>
              <p:txBody>
                <a:bodyPr wrap="square" rtlCol="0">
                  <a:spAutoFit/>
                </a:bodyPr>
                <a:lstStyle/>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𝑮</m:t>
                          </m:r>
                        </m:e>
                        <m:sup>
                          <m:r>
                            <a:rPr lang="en-US" b="1" i="1">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m:t>
                          </m:r>
                        </m:sup>
                      </m:sSup>
                      <m:r>
                        <a:rPr lang="en-US" b="1" i="1" smtClean="0">
                          <a:solidFill>
                            <a:schemeClr val="tx1"/>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a:t>
                  </a:r>
                </a:p>
                <a:p>
                  <a:r>
                    <a:rPr lang="en-US" dirty="0"/>
                    <a:t>Set </a:t>
                  </a:r>
                  <a14:m>
                    <m:oMath xmlns:m="http://schemas.openxmlformats.org/officeDocument/2006/math">
                      <m:sSup>
                        <m:sSupPr>
                          <m:ctrlPr>
                            <a:rPr lang="en-US" b="1" i="1">
                              <a:solidFill>
                                <a:schemeClr val="accent5">
                                  <a:lumMod val="75000"/>
                                </a:schemeClr>
                              </a:solidFill>
                              <a:latin typeface="Cambria Math" panose="02040503050406030204" pitchFamily="18" charset="0"/>
                            </a:rPr>
                          </m:ctrlPr>
                        </m:sSupPr>
                        <m:e>
                          <m:r>
                            <a:rPr lang="en-US" b="1" i="1">
                              <a:solidFill>
                                <a:schemeClr val="accent5">
                                  <a:lumMod val="75000"/>
                                </a:schemeClr>
                              </a:solidFill>
                              <a:latin typeface="Cambria Math" panose="02040503050406030204" pitchFamily="18" charset="0"/>
                            </a:rPr>
                            <m:t>𝒌</m:t>
                          </m:r>
                        </m:e>
                        <m:sup>
                          <m:r>
                            <a:rPr lang="en-US" b="1" i="1">
                              <a:solidFill>
                                <a:schemeClr val="accent5">
                                  <a:lumMod val="75000"/>
                                </a:schemeClr>
                              </a:solidFill>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m:t>
                          </m:r>
                        </m:sup>
                      </m:sSup>
                      <m:r>
                        <a:rPr lang="en-US" i="1">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a:solidFill>
                            <a:schemeClr val="accent5">
                              <a:lumMod val="75000"/>
                            </a:schemeClr>
                          </a:solidFill>
                          <a:latin typeface="Cambria Math" panose="02040503050406030204" pitchFamily="18" charset="0"/>
                        </a:rPr>
                        <m:t>𝒌</m:t>
                      </m:r>
                      <m:r>
                        <a:rPr lang="en-US" b="1" i="1" smtClean="0">
                          <a:solidFill>
                            <a:schemeClr val="accent5">
                              <a:lumMod val="75000"/>
                            </a:schemeClr>
                          </a:solidFill>
                          <a:latin typeface="Cambria Math" panose="02040503050406030204" pitchFamily="18" charset="0"/>
                        </a:rPr>
                        <m:t>′</m:t>
                      </m:r>
                    </m:oMath>
                  </a14:m>
                  <a:endParaRPr lang="en-US" b="1" dirty="0"/>
                </a:p>
              </p:txBody>
            </p:sp>
          </mc:Choice>
          <mc:Fallback>
            <p:sp>
              <p:nvSpPr>
                <p:cNvPr id="41" name="TextBox 40">
                  <a:extLst>
                    <a:ext uri="{FF2B5EF4-FFF2-40B4-BE49-F238E27FC236}">
                      <a16:creationId xmlns:a16="http://schemas.microsoft.com/office/drawing/2014/main" id="{7B1F4EEF-0521-FE72-5C8F-BAB65E74C25F}"/>
                    </a:ext>
                  </a:extLst>
                </p:cNvPr>
                <p:cNvSpPr txBox="1">
                  <a:spLocks noRot="1" noChangeAspect="1" noMove="1" noResize="1" noEditPoints="1" noAdjustHandles="1" noChangeArrowheads="1" noChangeShapeType="1" noTextEdit="1"/>
                </p:cNvSpPr>
                <p:nvPr/>
              </p:nvSpPr>
              <p:spPr>
                <a:xfrm>
                  <a:off x="7743595" y="2352725"/>
                  <a:ext cx="3040322" cy="646331"/>
                </a:xfrm>
                <a:prstGeom prst="rect">
                  <a:avLst/>
                </a:prstGeom>
                <a:blipFill>
                  <a:blip r:embed="rId13"/>
                  <a:stretch>
                    <a:fillRect l="-1900" t="-5660" b="-14151"/>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DC977633-07B0-71CF-432E-053B5B0C2266}"/>
                </a:ext>
              </a:extLst>
            </p:cNvPr>
            <p:cNvSpPr txBox="1"/>
            <p:nvPr/>
          </p:nvSpPr>
          <p:spPr>
            <a:xfrm>
              <a:off x="8646007" y="4533033"/>
              <a:ext cx="2242022" cy="369332"/>
            </a:xfrm>
            <a:prstGeom prst="rect">
              <a:avLst/>
            </a:prstGeom>
            <a:noFill/>
          </p:spPr>
          <p:txBody>
            <a:bodyPr wrap="square" rtlCol="0">
              <a:spAutoFit/>
            </a:bodyPr>
            <a:lstStyle/>
            <a:p>
              <a:r>
                <a:rPr lang="en-US" dirty="0"/>
                <a:t>Use the same answer</a:t>
              </a:r>
            </a:p>
          </p:txBody>
        </p:sp>
      </p:grpSp>
      <p:sp>
        <p:nvSpPr>
          <p:cNvPr id="267" name="TextBox 266">
            <a:extLst>
              <a:ext uri="{FF2B5EF4-FFF2-40B4-BE49-F238E27FC236}">
                <a16:creationId xmlns:a16="http://schemas.microsoft.com/office/drawing/2014/main" id="{6AE9EDD7-9926-4924-79DB-1D8F95BE732E}"/>
              </a:ext>
            </a:extLst>
          </p:cNvPr>
          <p:cNvSpPr txBox="1"/>
          <p:nvPr/>
        </p:nvSpPr>
        <p:spPr>
          <a:xfrm>
            <a:off x="9883593" y="1338606"/>
            <a:ext cx="1402692" cy="369332"/>
          </a:xfrm>
          <a:prstGeom prst="rect">
            <a:avLst/>
          </a:prstGeom>
          <a:noFill/>
        </p:spPr>
        <p:txBody>
          <a:bodyPr wrap="none" rtlCol="0">
            <a:spAutoFit/>
          </a:bodyPr>
          <a:lstStyle/>
          <a:p>
            <a:r>
              <a:rPr lang="en-US" b="1" dirty="0">
                <a:solidFill>
                  <a:srgbClr val="695082"/>
                </a:solidFill>
              </a:rPr>
              <a:t>Vertex Cover</a:t>
            </a:r>
            <a:endParaRPr lang="en-US" dirty="0"/>
          </a:p>
        </p:txBody>
      </p:sp>
      <p:sp>
        <p:nvSpPr>
          <p:cNvPr id="268" name="TextBox 267">
            <a:extLst>
              <a:ext uri="{FF2B5EF4-FFF2-40B4-BE49-F238E27FC236}">
                <a16:creationId xmlns:a16="http://schemas.microsoft.com/office/drawing/2014/main" id="{D9615489-3F93-791E-BE6D-16C69542D907}"/>
              </a:ext>
            </a:extLst>
          </p:cNvPr>
          <p:cNvSpPr txBox="1"/>
          <p:nvPr/>
        </p:nvSpPr>
        <p:spPr>
          <a:xfrm>
            <a:off x="9710824" y="4674592"/>
            <a:ext cx="2123071" cy="923330"/>
          </a:xfrm>
          <a:prstGeom prst="rect">
            <a:avLst/>
          </a:prstGeom>
          <a:noFill/>
        </p:spPr>
        <p:txBody>
          <a:bodyPr wrap="square" rtlCol="0">
            <a:spAutoFit/>
          </a:bodyPr>
          <a:lstStyle/>
          <a:p>
            <a:r>
              <a:rPr lang="en-US" dirty="0"/>
              <a:t>Solution for</a:t>
            </a:r>
          </a:p>
          <a:p>
            <a:r>
              <a:rPr lang="en-US" dirty="0"/>
              <a:t> </a:t>
            </a:r>
            <a:r>
              <a:rPr lang="en-US" b="1" dirty="0">
                <a:solidFill>
                  <a:srgbClr val="695082"/>
                </a:solidFill>
              </a:rPr>
              <a:t>Vertex Cover</a:t>
            </a:r>
            <a:endParaRPr lang="en-US" dirty="0"/>
          </a:p>
          <a:p>
            <a:endParaRPr lang="en-US" b="1" dirty="0"/>
          </a:p>
        </p:txBody>
      </p:sp>
      <p:sp>
        <p:nvSpPr>
          <p:cNvPr id="269" name="AutoShape 5">
            <a:extLst>
              <a:ext uri="{FF2B5EF4-FFF2-40B4-BE49-F238E27FC236}">
                <a16:creationId xmlns:a16="http://schemas.microsoft.com/office/drawing/2014/main" id="{65983620-F741-4F09-E308-1AB878A91A2B}"/>
              </a:ext>
            </a:extLst>
          </p:cNvPr>
          <p:cNvSpPr>
            <a:spLocks noChangeArrowheads="1"/>
          </p:cNvSpPr>
          <p:nvPr/>
        </p:nvSpPr>
        <p:spPr bwMode="auto">
          <a:xfrm rot="5400000">
            <a:off x="9548159" y="3692787"/>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270" name="Rectangle 269">
            <a:extLst>
              <a:ext uri="{FF2B5EF4-FFF2-40B4-BE49-F238E27FC236}">
                <a16:creationId xmlns:a16="http://schemas.microsoft.com/office/drawing/2014/main" id="{E22EE444-738C-C0AC-E68B-9D505E14B46C}"/>
              </a:ext>
            </a:extLst>
          </p:cNvPr>
          <p:cNvSpPr/>
          <p:nvPr/>
        </p:nvSpPr>
        <p:spPr>
          <a:xfrm>
            <a:off x="9764675"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271" name="Group 270">
            <a:extLst>
              <a:ext uri="{FF2B5EF4-FFF2-40B4-BE49-F238E27FC236}">
                <a16:creationId xmlns:a16="http://schemas.microsoft.com/office/drawing/2014/main" id="{546E7BAF-B129-8B93-2580-5FCBBA7C2945}"/>
              </a:ext>
            </a:extLst>
          </p:cNvPr>
          <p:cNvGrpSpPr/>
          <p:nvPr/>
        </p:nvGrpSpPr>
        <p:grpSpPr>
          <a:xfrm>
            <a:off x="9713882" y="1592267"/>
            <a:ext cx="1858333" cy="913964"/>
            <a:chOff x="143941" y="1858839"/>
            <a:chExt cx="1858333" cy="913964"/>
          </a:xfrm>
        </p:grpSpPr>
        <p:grpSp>
          <p:nvGrpSpPr>
            <p:cNvPr id="272" name="Group 271">
              <a:extLst>
                <a:ext uri="{FF2B5EF4-FFF2-40B4-BE49-F238E27FC236}">
                  <a16:creationId xmlns:a16="http://schemas.microsoft.com/office/drawing/2014/main" id="{332E0F58-181D-5616-36AA-E64C04F32DBF}"/>
                </a:ext>
              </a:extLst>
            </p:cNvPr>
            <p:cNvGrpSpPr/>
            <p:nvPr/>
          </p:nvGrpSpPr>
          <p:grpSpPr>
            <a:xfrm>
              <a:off x="143941" y="1937799"/>
              <a:ext cx="1858333" cy="835004"/>
              <a:chOff x="382069" y="2423160"/>
              <a:chExt cx="3622355" cy="1627632"/>
            </a:xfrm>
          </p:grpSpPr>
          <p:sp>
            <p:nvSpPr>
              <p:cNvPr id="274" name="Rectangle 273">
                <a:extLst>
                  <a:ext uri="{FF2B5EF4-FFF2-40B4-BE49-F238E27FC236}">
                    <a16:creationId xmlns:a16="http://schemas.microsoft.com/office/drawing/2014/main" id="{7C7411C9-53FF-A2A5-E145-506F32AFFD89}"/>
                  </a:ext>
                </a:extLst>
              </p:cNvPr>
              <p:cNvSpPr/>
              <p:nvPr/>
            </p:nvSpPr>
            <p:spPr>
              <a:xfrm>
                <a:off x="382069" y="2423160"/>
                <a:ext cx="3407318"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5" name="Group 274">
                <a:extLst>
                  <a:ext uri="{FF2B5EF4-FFF2-40B4-BE49-F238E27FC236}">
                    <a16:creationId xmlns:a16="http://schemas.microsoft.com/office/drawing/2014/main" id="{8F89D5C1-654C-D2B9-37EF-88BF377E8F87}"/>
                  </a:ext>
                </a:extLst>
              </p:cNvPr>
              <p:cNvGrpSpPr/>
              <p:nvPr/>
            </p:nvGrpSpPr>
            <p:grpSpPr>
              <a:xfrm>
                <a:off x="838200" y="2618762"/>
                <a:ext cx="1395595" cy="1222107"/>
                <a:chOff x="9689018" y="5259623"/>
                <a:chExt cx="1395595" cy="1222107"/>
              </a:xfrm>
              <a:solidFill>
                <a:schemeClr val="tx1"/>
              </a:solidFill>
            </p:grpSpPr>
            <p:grpSp>
              <p:nvGrpSpPr>
                <p:cNvPr id="277" name="Group 276" descr="A 5-cycle showing that a 2-coloring is impossible.">
                  <a:extLst>
                    <a:ext uri="{FF2B5EF4-FFF2-40B4-BE49-F238E27FC236}">
                      <a16:creationId xmlns:a16="http://schemas.microsoft.com/office/drawing/2014/main" id="{D3D76B97-1ECE-BDED-39CE-236E5282378C}"/>
                    </a:ext>
                  </a:extLst>
                </p:cNvPr>
                <p:cNvGrpSpPr/>
                <p:nvPr/>
              </p:nvGrpSpPr>
              <p:grpSpPr>
                <a:xfrm>
                  <a:off x="9689018" y="5259623"/>
                  <a:ext cx="1395595" cy="1222107"/>
                  <a:chOff x="3616411" y="4477002"/>
                  <a:chExt cx="1395595" cy="1222107"/>
                </a:xfrm>
                <a:grpFill/>
              </p:grpSpPr>
              <p:sp>
                <p:nvSpPr>
                  <p:cNvPr id="280" name="Oval 279">
                    <a:extLst>
                      <a:ext uri="{FF2B5EF4-FFF2-40B4-BE49-F238E27FC236}">
                        <a16:creationId xmlns:a16="http://schemas.microsoft.com/office/drawing/2014/main" id="{9E942EA3-BC5E-C387-FB0A-16E53E54A5DE}"/>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1" name="Oval 280">
                    <a:extLst>
                      <a:ext uri="{FF2B5EF4-FFF2-40B4-BE49-F238E27FC236}">
                        <a16:creationId xmlns:a16="http://schemas.microsoft.com/office/drawing/2014/main" id="{08AC19C0-71EB-F685-D3BF-5B8007B0424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2" name="Oval 281">
                    <a:extLst>
                      <a:ext uri="{FF2B5EF4-FFF2-40B4-BE49-F238E27FC236}">
                        <a16:creationId xmlns:a16="http://schemas.microsoft.com/office/drawing/2014/main" id="{F23189EE-36DB-B56B-D71F-432A67AC3083}"/>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83" name="Oval 282">
                    <a:extLst>
                      <a:ext uri="{FF2B5EF4-FFF2-40B4-BE49-F238E27FC236}">
                        <a16:creationId xmlns:a16="http://schemas.microsoft.com/office/drawing/2014/main" id="{F629D63C-E8C1-30C8-48D6-5AD6631BD3E6}"/>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84" name="Straight Connector 283">
                    <a:extLst>
                      <a:ext uri="{FF2B5EF4-FFF2-40B4-BE49-F238E27FC236}">
                        <a16:creationId xmlns:a16="http://schemas.microsoft.com/office/drawing/2014/main" id="{0A92D159-E509-2852-3FA6-C17F89AD6784}"/>
                      </a:ext>
                    </a:extLst>
                  </p:cNvPr>
                  <p:cNvCxnSpPr>
                    <a:stCxn id="281"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85" name="Straight Connector 284">
                    <a:extLst>
                      <a:ext uri="{FF2B5EF4-FFF2-40B4-BE49-F238E27FC236}">
                        <a16:creationId xmlns:a16="http://schemas.microsoft.com/office/drawing/2014/main" id="{2AA06A29-5967-8790-539B-BBEF8C6EAF33}"/>
                      </a:ext>
                    </a:extLst>
                  </p:cNvPr>
                  <p:cNvCxnSpPr>
                    <a:stCxn id="281" idx="3"/>
                    <a:endCxn id="280"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86" name="Straight Connector 285">
                    <a:extLst>
                      <a:ext uri="{FF2B5EF4-FFF2-40B4-BE49-F238E27FC236}">
                        <a16:creationId xmlns:a16="http://schemas.microsoft.com/office/drawing/2014/main" id="{723FC227-E1DF-3096-3816-5A56EBD99EFC}"/>
                      </a:ext>
                    </a:extLst>
                  </p:cNvPr>
                  <p:cNvCxnSpPr>
                    <a:stCxn id="280" idx="5"/>
                    <a:endCxn id="283"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04" name="Oval 303">
                    <a:extLst>
                      <a:ext uri="{FF2B5EF4-FFF2-40B4-BE49-F238E27FC236}">
                        <a16:creationId xmlns:a16="http://schemas.microsoft.com/office/drawing/2014/main" id="{DD79BAB3-7E02-5332-9BBE-6E07E72BF0C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8" name="Straight Connector 307">
                    <a:extLst>
                      <a:ext uri="{FF2B5EF4-FFF2-40B4-BE49-F238E27FC236}">
                        <a16:creationId xmlns:a16="http://schemas.microsoft.com/office/drawing/2014/main" id="{6679CEF6-8E79-F6A2-B235-822B456BE9D0}"/>
                      </a:ext>
                    </a:extLst>
                  </p:cNvPr>
                  <p:cNvCxnSpPr>
                    <a:stCxn id="283" idx="6"/>
                    <a:endCxn id="304"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9" name="Straight Connector 308">
                    <a:extLst>
                      <a:ext uri="{FF2B5EF4-FFF2-40B4-BE49-F238E27FC236}">
                        <a16:creationId xmlns:a16="http://schemas.microsoft.com/office/drawing/2014/main" id="{A8D4CE76-27FF-2EE4-DF18-A9BDB1DC409B}"/>
                      </a:ext>
                    </a:extLst>
                  </p:cNvPr>
                  <p:cNvCxnSpPr>
                    <a:stCxn id="304" idx="0"/>
                    <a:endCxn id="282"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78" name="Straight Connector 277">
                  <a:extLst>
                    <a:ext uri="{FF2B5EF4-FFF2-40B4-BE49-F238E27FC236}">
                      <a16:creationId xmlns:a16="http://schemas.microsoft.com/office/drawing/2014/main" id="{88D7D225-6FCF-2BFF-1E73-1F7BEB9C9C86}"/>
                    </a:ext>
                  </a:extLst>
                </p:cNvPr>
                <p:cNvCxnSpPr>
                  <a:cxnSpLocks/>
                  <a:stCxn id="304" idx="1"/>
                  <a:endCxn id="280"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76" name="TextBox 275">
                    <a:extLst>
                      <a:ext uri="{FF2B5EF4-FFF2-40B4-BE49-F238E27FC236}">
                        <a16:creationId xmlns:a16="http://schemas.microsoft.com/office/drawing/2014/main" id="{5EF292EC-11C6-8254-1D6E-00C49E4D824C}"/>
                      </a:ext>
                    </a:extLst>
                  </p:cNvPr>
                  <p:cNvSpPr txBox="1"/>
                  <p:nvPr/>
                </p:nvSpPr>
                <p:spPr>
                  <a:xfrm>
                    <a:off x="2225872" y="3292621"/>
                    <a:ext cx="17785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76" name="TextBox 275">
                    <a:extLst>
                      <a:ext uri="{FF2B5EF4-FFF2-40B4-BE49-F238E27FC236}">
                        <a16:creationId xmlns:a16="http://schemas.microsoft.com/office/drawing/2014/main" id="{5EF292EC-11C6-8254-1D6E-00C49E4D824C}"/>
                      </a:ext>
                    </a:extLst>
                  </p:cNvPr>
                  <p:cNvSpPr txBox="1">
                    <a:spLocks noRot="1" noChangeAspect="1" noMove="1" noResize="1" noEditPoints="1" noAdjustHandles="1" noChangeArrowheads="1" noChangeShapeType="1" noTextEdit="1"/>
                  </p:cNvSpPr>
                  <p:nvPr/>
                </p:nvSpPr>
                <p:spPr>
                  <a:xfrm>
                    <a:off x="2225872" y="3292621"/>
                    <a:ext cx="1778552"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73" name="TextBox 272">
                  <a:extLst>
                    <a:ext uri="{FF2B5EF4-FFF2-40B4-BE49-F238E27FC236}">
                      <a16:creationId xmlns:a16="http://schemas.microsoft.com/office/drawing/2014/main" id="{67D08E44-78E4-06F7-8D3D-06596E0D70F5}"/>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73" name="TextBox 272">
                  <a:extLst>
                    <a:ext uri="{FF2B5EF4-FFF2-40B4-BE49-F238E27FC236}">
                      <a16:creationId xmlns:a16="http://schemas.microsoft.com/office/drawing/2014/main" id="{67D08E44-78E4-06F7-8D3D-06596E0D70F5}"/>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7843" r="-86275"/>
                  </a:stretch>
                </a:blipFill>
              </p:spPr>
              <p:txBody>
                <a:bodyPr/>
                <a:lstStyle/>
                <a:p>
                  <a:r>
                    <a:rPr lang="en-US">
                      <a:noFill/>
                    </a:rPr>
                    <a:t> </a:t>
                  </a:r>
                </a:p>
              </p:txBody>
            </p:sp>
          </mc:Fallback>
        </mc:AlternateContent>
      </p:grpSp>
      <p:grpSp>
        <p:nvGrpSpPr>
          <p:cNvPr id="310" name="Group 309">
            <a:extLst>
              <a:ext uri="{FF2B5EF4-FFF2-40B4-BE49-F238E27FC236}">
                <a16:creationId xmlns:a16="http://schemas.microsoft.com/office/drawing/2014/main" id="{AD1A7AF0-9E99-3145-0CAF-751828A19B2E}"/>
              </a:ext>
            </a:extLst>
          </p:cNvPr>
          <p:cNvGrpSpPr/>
          <p:nvPr/>
        </p:nvGrpSpPr>
        <p:grpSpPr>
          <a:xfrm>
            <a:off x="9730922" y="2480569"/>
            <a:ext cx="1866167" cy="925113"/>
            <a:chOff x="1914013" y="1847690"/>
            <a:chExt cx="1866167" cy="925113"/>
          </a:xfrm>
        </p:grpSpPr>
        <p:grpSp>
          <p:nvGrpSpPr>
            <p:cNvPr id="311" name="Group 310">
              <a:extLst>
                <a:ext uri="{FF2B5EF4-FFF2-40B4-BE49-F238E27FC236}">
                  <a16:creationId xmlns:a16="http://schemas.microsoft.com/office/drawing/2014/main" id="{FE24D32C-F0A4-8576-3BDA-A551B7FF0792}"/>
                </a:ext>
              </a:extLst>
            </p:cNvPr>
            <p:cNvGrpSpPr/>
            <p:nvPr/>
          </p:nvGrpSpPr>
          <p:grpSpPr>
            <a:xfrm>
              <a:off x="1923620" y="1939364"/>
              <a:ext cx="1856560" cy="833439"/>
              <a:chOff x="382069" y="2423160"/>
              <a:chExt cx="3625695" cy="1627632"/>
            </a:xfrm>
          </p:grpSpPr>
          <p:sp>
            <p:nvSpPr>
              <p:cNvPr id="313" name="Rectangle 312">
                <a:extLst>
                  <a:ext uri="{FF2B5EF4-FFF2-40B4-BE49-F238E27FC236}">
                    <a16:creationId xmlns:a16="http://schemas.microsoft.com/office/drawing/2014/main" id="{8F186726-31C7-3CCD-3C13-51E4C7174B4F}"/>
                  </a:ext>
                </a:extLst>
              </p:cNvPr>
              <p:cNvSpPr/>
              <p:nvPr/>
            </p:nvSpPr>
            <p:spPr>
              <a:xfrm>
                <a:off x="382069" y="2423160"/>
                <a:ext cx="336167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14" name="Group 313">
                <a:extLst>
                  <a:ext uri="{FF2B5EF4-FFF2-40B4-BE49-F238E27FC236}">
                    <a16:creationId xmlns:a16="http://schemas.microsoft.com/office/drawing/2014/main" id="{4765793E-EFFC-0B25-50AA-A40FE29A0957}"/>
                  </a:ext>
                </a:extLst>
              </p:cNvPr>
              <p:cNvGrpSpPr/>
              <p:nvPr/>
            </p:nvGrpSpPr>
            <p:grpSpPr>
              <a:xfrm>
                <a:off x="838200" y="2618762"/>
                <a:ext cx="1395595" cy="1222107"/>
                <a:chOff x="9689018" y="5259623"/>
                <a:chExt cx="1395595" cy="1222107"/>
              </a:xfrm>
              <a:solidFill>
                <a:schemeClr val="tx1"/>
              </a:solidFill>
            </p:grpSpPr>
            <p:grpSp>
              <p:nvGrpSpPr>
                <p:cNvPr id="316" name="Group 315" descr="A 5-cycle showing that a 2-coloring is impossible.">
                  <a:extLst>
                    <a:ext uri="{FF2B5EF4-FFF2-40B4-BE49-F238E27FC236}">
                      <a16:creationId xmlns:a16="http://schemas.microsoft.com/office/drawing/2014/main" id="{60F59A39-AA60-9C3B-DC25-5DA3EE6AB822}"/>
                    </a:ext>
                  </a:extLst>
                </p:cNvPr>
                <p:cNvGrpSpPr/>
                <p:nvPr/>
              </p:nvGrpSpPr>
              <p:grpSpPr>
                <a:xfrm>
                  <a:off x="9689018" y="5259623"/>
                  <a:ext cx="1395595" cy="1222107"/>
                  <a:chOff x="3616411" y="4477002"/>
                  <a:chExt cx="1395595" cy="1222107"/>
                </a:xfrm>
                <a:grpFill/>
              </p:grpSpPr>
              <p:sp>
                <p:nvSpPr>
                  <p:cNvPr id="318" name="Oval 317">
                    <a:extLst>
                      <a:ext uri="{FF2B5EF4-FFF2-40B4-BE49-F238E27FC236}">
                        <a16:creationId xmlns:a16="http://schemas.microsoft.com/office/drawing/2014/main" id="{D71DC223-E433-3ADB-57CA-5DCE95AB6F84}"/>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19" name="Oval 318">
                    <a:extLst>
                      <a:ext uri="{FF2B5EF4-FFF2-40B4-BE49-F238E27FC236}">
                        <a16:creationId xmlns:a16="http://schemas.microsoft.com/office/drawing/2014/main" id="{3A5749A9-693D-707F-2F76-F6C580D3C4FE}"/>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20" name="Oval 319">
                    <a:extLst>
                      <a:ext uri="{FF2B5EF4-FFF2-40B4-BE49-F238E27FC236}">
                        <a16:creationId xmlns:a16="http://schemas.microsoft.com/office/drawing/2014/main" id="{DCE25E88-5362-F9B9-92E6-F4E9560723B4}"/>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21" name="Oval 320">
                    <a:extLst>
                      <a:ext uri="{FF2B5EF4-FFF2-40B4-BE49-F238E27FC236}">
                        <a16:creationId xmlns:a16="http://schemas.microsoft.com/office/drawing/2014/main" id="{562157BE-E91E-2072-3194-58A8A9BAFF78}"/>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22" name="Straight Connector 321">
                    <a:extLst>
                      <a:ext uri="{FF2B5EF4-FFF2-40B4-BE49-F238E27FC236}">
                        <a16:creationId xmlns:a16="http://schemas.microsoft.com/office/drawing/2014/main" id="{6F4D23A2-F839-BAEA-DA7E-FE3E0F04E598}"/>
                      </a:ext>
                    </a:extLst>
                  </p:cNvPr>
                  <p:cNvCxnSpPr>
                    <a:stCxn id="31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323" name="Straight Connector 322">
                    <a:extLst>
                      <a:ext uri="{FF2B5EF4-FFF2-40B4-BE49-F238E27FC236}">
                        <a16:creationId xmlns:a16="http://schemas.microsoft.com/office/drawing/2014/main" id="{A670B780-605D-D844-4BC1-DE7F12059A5B}"/>
                      </a:ext>
                    </a:extLst>
                  </p:cNvPr>
                  <p:cNvCxnSpPr>
                    <a:stCxn id="319" idx="3"/>
                    <a:endCxn id="31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24" name="Straight Connector 323">
                    <a:extLst>
                      <a:ext uri="{FF2B5EF4-FFF2-40B4-BE49-F238E27FC236}">
                        <a16:creationId xmlns:a16="http://schemas.microsoft.com/office/drawing/2014/main" id="{1C374F60-C02B-F073-DA5E-F1783EB67948}"/>
                      </a:ext>
                    </a:extLst>
                  </p:cNvPr>
                  <p:cNvCxnSpPr>
                    <a:stCxn id="318" idx="5"/>
                    <a:endCxn id="32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325" name="Oval 324">
                    <a:extLst>
                      <a:ext uri="{FF2B5EF4-FFF2-40B4-BE49-F238E27FC236}">
                        <a16:creationId xmlns:a16="http://schemas.microsoft.com/office/drawing/2014/main" id="{CBCA8D78-CF66-12DD-EAD5-A748F5F4E807}"/>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26" name="Straight Connector 325">
                    <a:extLst>
                      <a:ext uri="{FF2B5EF4-FFF2-40B4-BE49-F238E27FC236}">
                        <a16:creationId xmlns:a16="http://schemas.microsoft.com/office/drawing/2014/main" id="{52DE631D-F893-1061-7D72-22E43E50FF2A}"/>
                      </a:ext>
                    </a:extLst>
                  </p:cNvPr>
                  <p:cNvCxnSpPr>
                    <a:stCxn id="321" idx="6"/>
                    <a:endCxn id="32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327" name="Straight Connector 326">
                    <a:extLst>
                      <a:ext uri="{FF2B5EF4-FFF2-40B4-BE49-F238E27FC236}">
                        <a16:creationId xmlns:a16="http://schemas.microsoft.com/office/drawing/2014/main" id="{1208D238-2517-22E3-1DE7-1CD776105106}"/>
                      </a:ext>
                    </a:extLst>
                  </p:cNvPr>
                  <p:cNvCxnSpPr>
                    <a:stCxn id="325" idx="0"/>
                    <a:endCxn id="32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317" name="Straight Connector 316">
                  <a:extLst>
                    <a:ext uri="{FF2B5EF4-FFF2-40B4-BE49-F238E27FC236}">
                      <a16:creationId xmlns:a16="http://schemas.microsoft.com/office/drawing/2014/main" id="{BCD7E72D-218B-D896-FDE3-44C16D07DEC4}"/>
                    </a:ext>
                  </a:extLst>
                </p:cNvPr>
                <p:cNvCxnSpPr>
                  <a:cxnSpLocks/>
                  <a:stCxn id="325" idx="1"/>
                  <a:endCxn id="31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315" name="TextBox 314">
                    <a:extLst>
                      <a:ext uri="{FF2B5EF4-FFF2-40B4-BE49-F238E27FC236}">
                        <a16:creationId xmlns:a16="http://schemas.microsoft.com/office/drawing/2014/main" id="{62AF0FAC-7238-4D5D-D208-B8473592885E}"/>
                      </a:ext>
                    </a:extLst>
                  </p:cNvPr>
                  <p:cNvSpPr txBox="1"/>
                  <p:nvPr/>
                </p:nvSpPr>
                <p:spPr>
                  <a:xfrm>
                    <a:off x="2225872" y="3292621"/>
                    <a:ext cx="1781892"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315" name="TextBox 314">
                    <a:extLst>
                      <a:ext uri="{FF2B5EF4-FFF2-40B4-BE49-F238E27FC236}">
                        <a16:creationId xmlns:a16="http://schemas.microsoft.com/office/drawing/2014/main" id="{62AF0FAC-7238-4D5D-D208-B8473592885E}"/>
                      </a:ext>
                    </a:extLst>
                  </p:cNvPr>
                  <p:cNvSpPr txBox="1">
                    <a:spLocks noRot="1" noChangeAspect="1" noMove="1" noResize="1" noEditPoints="1" noAdjustHandles="1" noChangeArrowheads="1" noChangeShapeType="1" noTextEdit="1"/>
                  </p:cNvSpPr>
                  <p:nvPr/>
                </p:nvSpPr>
                <p:spPr>
                  <a:xfrm>
                    <a:off x="2225872" y="3292621"/>
                    <a:ext cx="1781892" cy="721272"/>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12" name="TextBox 311">
                  <a:extLst>
                    <a:ext uri="{FF2B5EF4-FFF2-40B4-BE49-F238E27FC236}">
                      <a16:creationId xmlns:a16="http://schemas.microsoft.com/office/drawing/2014/main" id="{BAFB00A8-0458-C9C4-C234-09B7B6BE56A9}"/>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12" name="TextBox 311">
                  <a:extLst>
                    <a:ext uri="{FF2B5EF4-FFF2-40B4-BE49-F238E27FC236}">
                      <a16:creationId xmlns:a16="http://schemas.microsoft.com/office/drawing/2014/main" id="{BAFB00A8-0458-C9C4-C234-09B7B6BE56A9}"/>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7"/>
                  <a:stretch>
                    <a:fillRect l="-7843" r="-86275"/>
                  </a:stretch>
                </a:blipFill>
              </p:spPr>
              <p:txBody>
                <a:bodyPr/>
                <a:lstStyle/>
                <a:p>
                  <a:r>
                    <a:rPr lang="en-US">
                      <a:noFill/>
                    </a:rPr>
                    <a:t> </a:t>
                  </a:r>
                </a:p>
              </p:txBody>
            </p:sp>
          </mc:Fallback>
        </mc:AlternateContent>
      </p:grpSp>
      <p:sp>
        <p:nvSpPr>
          <p:cNvPr id="328" name="TextBox 327">
            <a:extLst>
              <a:ext uri="{FF2B5EF4-FFF2-40B4-BE49-F238E27FC236}">
                <a16:creationId xmlns:a16="http://schemas.microsoft.com/office/drawing/2014/main" id="{D92AA5FC-03BA-650D-EBAC-107D4BAC2E6E}"/>
              </a:ext>
            </a:extLst>
          </p:cNvPr>
          <p:cNvSpPr txBox="1"/>
          <p:nvPr/>
        </p:nvSpPr>
        <p:spPr>
          <a:xfrm>
            <a:off x="10612885" y="3612820"/>
            <a:ext cx="1463265" cy="1477328"/>
          </a:xfrm>
          <a:prstGeom prst="rect">
            <a:avLst/>
          </a:prstGeom>
          <a:noFill/>
        </p:spPr>
        <p:txBody>
          <a:bodyPr wrap="square" rtlCol="0">
            <a:spAutoFit/>
          </a:bodyPr>
          <a:lstStyle/>
          <a:p>
            <a:r>
              <a:rPr lang="en-US" dirty="0"/>
              <a:t>Algorithm for solving </a:t>
            </a:r>
            <a:r>
              <a:rPr lang="en-US" sz="1800" b="1" dirty="0">
                <a:solidFill>
                  <a:srgbClr val="695082"/>
                </a:solidFill>
              </a:rPr>
              <a:t>Vertex Cover</a:t>
            </a:r>
            <a:endParaRPr lang="en-US" dirty="0"/>
          </a:p>
          <a:p>
            <a:endParaRPr lang="en-US" dirty="0"/>
          </a:p>
          <a:p>
            <a:endParaRPr lang="en-US" dirty="0"/>
          </a:p>
        </p:txBody>
      </p:sp>
    </p:spTree>
    <p:extLst>
      <p:ext uri="{BB962C8B-B14F-4D97-AF65-F5344CB8AC3E}">
        <p14:creationId xmlns:p14="http://schemas.microsoft.com/office/powerpoint/2010/main" val="1471425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76A1-9D53-806C-7A8C-7E8BA4344C0A}"/>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3B76693A-B86F-7CB1-578D-A528B32788FF}"/>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9989BB-D327-B51A-3AB5-3A849E324E2B}"/>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Clique</a:t>
            </a:r>
            <a:r>
              <a:rPr lang="en-US" dirty="0"/>
              <a:t> to </a:t>
            </a:r>
            <a:r>
              <a:rPr lang="en-US" sz="4400" b="1" dirty="0">
                <a:solidFill>
                  <a:srgbClr val="695082"/>
                </a:solidFill>
              </a:rPr>
              <a:t>Vertex Cover</a:t>
            </a:r>
            <a:endParaRPr lang="en-US" dirty="0"/>
          </a:p>
        </p:txBody>
      </p:sp>
      <p:sp>
        <p:nvSpPr>
          <p:cNvPr id="4" name="Slide Number Placeholder 3">
            <a:extLst>
              <a:ext uri="{FF2B5EF4-FFF2-40B4-BE49-F238E27FC236}">
                <a16:creationId xmlns:a16="http://schemas.microsoft.com/office/drawing/2014/main" id="{3ED4277A-9160-2E6F-C5B8-7C2882DD9CF6}"/>
              </a:ext>
            </a:extLst>
          </p:cNvPr>
          <p:cNvSpPr>
            <a:spLocks noGrp="1"/>
          </p:cNvSpPr>
          <p:nvPr>
            <p:ph type="sldNum" sz="quarter" idx="12"/>
          </p:nvPr>
        </p:nvSpPr>
        <p:spPr/>
        <p:txBody>
          <a:bodyPr/>
          <a:lstStyle/>
          <a:p>
            <a:fld id="{86BADE50-950A-4D58-BFB2-FA2C6A8B385D}" type="slidenum">
              <a:rPr lang="en-US" smtClean="0"/>
              <a:t>32</a:t>
            </a:fld>
            <a:endParaRPr lang="en-US"/>
          </a:p>
        </p:txBody>
      </p:sp>
      <p:sp>
        <p:nvSpPr>
          <p:cNvPr id="12" name="TextBox 11">
            <a:extLst>
              <a:ext uri="{FF2B5EF4-FFF2-40B4-BE49-F238E27FC236}">
                <a16:creationId xmlns:a16="http://schemas.microsoft.com/office/drawing/2014/main" id="{38243030-DA81-1CE7-D129-99DCD0376F06}"/>
              </a:ext>
            </a:extLst>
          </p:cNvPr>
          <p:cNvSpPr txBox="1"/>
          <p:nvPr/>
        </p:nvSpPr>
        <p:spPr>
          <a:xfrm>
            <a:off x="1615701" y="1403866"/>
            <a:ext cx="780983" cy="369332"/>
          </a:xfrm>
          <a:prstGeom prst="rect">
            <a:avLst/>
          </a:prstGeom>
          <a:noFill/>
        </p:spPr>
        <p:txBody>
          <a:bodyPr wrap="none" rtlCol="0">
            <a:spAutoFit/>
          </a:bodyPr>
          <a:lstStyle/>
          <a:p>
            <a:r>
              <a:rPr lang="en-US" sz="1800" b="1" dirty="0">
                <a:solidFill>
                  <a:srgbClr val="695082"/>
                </a:solidFill>
              </a:rPr>
              <a:t>Clique</a:t>
            </a:r>
            <a:endParaRPr lang="en-US" dirty="0"/>
          </a:p>
        </p:txBody>
      </p:sp>
      <p:sp>
        <p:nvSpPr>
          <p:cNvPr id="16" name="TextBox 15">
            <a:extLst>
              <a:ext uri="{FF2B5EF4-FFF2-40B4-BE49-F238E27FC236}">
                <a16:creationId xmlns:a16="http://schemas.microsoft.com/office/drawing/2014/main" id="{D57C33B8-C4F8-270F-17D8-FC094D80D02C}"/>
              </a:ext>
            </a:extLst>
          </p:cNvPr>
          <p:cNvSpPr txBox="1"/>
          <p:nvPr/>
        </p:nvSpPr>
        <p:spPr>
          <a:xfrm>
            <a:off x="9056658" y="1338606"/>
            <a:ext cx="1402692" cy="369332"/>
          </a:xfrm>
          <a:prstGeom prst="rect">
            <a:avLst/>
          </a:prstGeom>
          <a:noFill/>
        </p:spPr>
        <p:txBody>
          <a:bodyPr wrap="none" rtlCol="0">
            <a:spAutoFit/>
          </a:bodyPr>
          <a:lstStyle/>
          <a:p>
            <a:r>
              <a:rPr lang="en-US" sz="1800" b="1" dirty="0">
                <a:solidFill>
                  <a:srgbClr val="695082"/>
                </a:solidFill>
              </a:rPr>
              <a:t>Vertex Cover</a:t>
            </a:r>
            <a:endParaRPr lang="en-US" dirty="0"/>
          </a:p>
        </p:txBody>
      </p:sp>
      <p:sp>
        <p:nvSpPr>
          <p:cNvPr id="21" name="TextBox 20">
            <a:extLst>
              <a:ext uri="{FF2B5EF4-FFF2-40B4-BE49-F238E27FC236}">
                <a16:creationId xmlns:a16="http://schemas.microsoft.com/office/drawing/2014/main" id="{65206505-BD1E-C124-86AB-AA36C465B787}"/>
              </a:ext>
            </a:extLst>
          </p:cNvPr>
          <p:cNvSpPr txBox="1"/>
          <p:nvPr/>
        </p:nvSpPr>
        <p:spPr>
          <a:xfrm>
            <a:off x="8454979" y="4873374"/>
            <a:ext cx="2551981" cy="1200329"/>
          </a:xfrm>
          <a:prstGeom prst="rect">
            <a:avLst/>
          </a:prstGeom>
          <a:noFill/>
        </p:spPr>
        <p:txBody>
          <a:bodyPr wrap="none" rtlCol="0">
            <a:spAutoFit/>
          </a:bodyPr>
          <a:lstStyle/>
          <a:p>
            <a:r>
              <a:rPr lang="en-US" dirty="0"/>
              <a:t>Solution for </a:t>
            </a:r>
            <a:r>
              <a:rPr lang="en-US" sz="1800" b="1" dirty="0">
                <a:solidFill>
                  <a:srgbClr val="695082"/>
                </a:solidFill>
              </a:rPr>
              <a:t>Vertex Cover</a:t>
            </a:r>
            <a:endParaRPr lang="en-US" dirty="0"/>
          </a:p>
          <a:p>
            <a:endParaRPr lang="en-US" dirty="0"/>
          </a:p>
          <a:p>
            <a:endParaRPr lang="en-US" dirty="0"/>
          </a:p>
          <a:p>
            <a:endParaRPr lang="en-US" b="1" dirty="0"/>
          </a:p>
        </p:txBody>
      </p:sp>
      <p:sp>
        <p:nvSpPr>
          <p:cNvPr id="28" name="TextBox 27">
            <a:extLst>
              <a:ext uri="{FF2B5EF4-FFF2-40B4-BE49-F238E27FC236}">
                <a16:creationId xmlns:a16="http://schemas.microsoft.com/office/drawing/2014/main" id="{28F4F9D1-C0E3-43D5-D4AF-36B9F20FD347}"/>
              </a:ext>
            </a:extLst>
          </p:cNvPr>
          <p:cNvSpPr txBox="1"/>
          <p:nvPr/>
        </p:nvSpPr>
        <p:spPr>
          <a:xfrm>
            <a:off x="2094919" y="4836155"/>
            <a:ext cx="2052108" cy="646331"/>
          </a:xfrm>
          <a:prstGeom prst="rect">
            <a:avLst/>
          </a:prstGeom>
          <a:noFill/>
        </p:spPr>
        <p:txBody>
          <a:bodyPr wrap="square" rtlCol="0">
            <a:spAutoFit/>
          </a:bodyPr>
          <a:lstStyle/>
          <a:p>
            <a:r>
              <a:rPr lang="en-US" dirty="0"/>
              <a:t>Solution for </a:t>
            </a:r>
            <a:r>
              <a:rPr lang="en-US" b="1" dirty="0">
                <a:solidFill>
                  <a:srgbClr val="695082"/>
                </a:solidFill>
              </a:rPr>
              <a:t>Clique</a:t>
            </a:r>
            <a:endParaRPr lang="en-US" dirty="0"/>
          </a:p>
          <a:p>
            <a:endParaRPr lang="en-US" b="1" dirty="0"/>
          </a:p>
        </p:txBody>
      </p:sp>
      <p:sp>
        <p:nvSpPr>
          <p:cNvPr id="30" name="AutoShape 5">
            <a:extLst>
              <a:ext uri="{FF2B5EF4-FFF2-40B4-BE49-F238E27FC236}">
                <a16:creationId xmlns:a16="http://schemas.microsoft.com/office/drawing/2014/main" id="{AC6A8775-8318-1648-9627-2728D6C0839C}"/>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8E121A77-93FF-834B-44BF-1DC070E93466}"/>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77073B14-AE8F-6F9F-9E05-CE107AD46E5E}"/>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248AE595-4FD7-761A-0ED3-ACC0CA971020}"/>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4FD91F66-B01A-2D7B-599C-C6C357B09164}"/>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3A02E3-7D59-C8CF-BDA4-05A7BC3B1B01}"/>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CDB9AD1-C229-D5D9-20DC-E4F55DEBF2A4}"/>
                  </a:ext>
                </a:extLst>
              </p:cNvPr>
              <p:cNvSpPr txBox="1"/>
              <p:nvPr/>
            </p:nvSpPr>
            <p:spPr>
              <a:xfrm>
                <a:off x="4474144" y="2476596"/>
                <a:ext cx="3040322" cy="646331"/>
              </a:xfrm>
              <a:prstGeom prst="rect">
                <a:avLst/>
              </a:prstGeom>
              <a:noFill/>
            </p:spPr>
            <p:txBody>
              <a:bodyPr wrap="square" rtlCol="0">
                <a:spAutoFit/>
              </a:bodyPr>
              <a:lstStyle/>
              <a:p>
                <a:r>
                  <a:rPr lang="en-US" dirty="0"/>
                  <a:t>Set </a:t>
                </a:r>
                <a14:m>
                  <m:oMath xmlns:m="http://schemas.openxmlformats.org/officeDocument/2006/math">
                    <m:r>
                      <a:rPr lang="en-US" b="1" i="1" smtClean="0">
                        <a:solidFill>
                          <a:schemeClr val="accent5">
                            <a:lumMod val="75000"/>
                          </a:schemeClr>
                        </a:solidFill>
                        <a:latin typeface="Cambria Math" panose="02040503050406030204" pitchFamily="18" charset="0"/>
                      </a:rPr>
                      <m:t>𝑮</m:t>
                    </m:r>
                    <m:r>
                      <a:rPr lang="en-US" b="1" i="1" smtClean="0">
                        <a:solidFill>
                          <a:schemeClr val="accent5">
                            <a:lumMod val="75000"/>
                          </a:schemeClr>
                        </a:solidFill>
                        <a:latin typeface="Cambria Math" panose="02040503050406030204" pitchFamily="18" charset="0"/>
                      </a:rPr>
                      <m:t>′</m:t>
                    </m:r>
                  </m:oMath>
                </a14:m>
                <a:r>
                  <a:rPr lang="en-US" dirty="0"/>
                  <a:t> to be the complement graph of </a:t>
                </a:r>
                <a14:m>
                  <m:oMath xmlns:m="http://schemas.openxmlformats.org/officeDocument/2006/math">
                    <m:r>
                      <a:rPr lang="en-US" b="1" i="1" smtClean="0">
                        <a:solidFill>
                          <a:schemeClr val="accent5">
                            <a:lumMod val="75000"/>
                          </a:schemeClr>
                        </a:solidFill>
                        <a:latin typeface="Cambria Math" panose="02040503050406030204" pitchFamily="18" charset="0"/>
                      </a:rPr>
                      <m:t>𝑮</m:t>
                    </m:r>
                  </m:oMath>
                </a14:m>
                <a:r>
                  <a:rPr lang="en-US" dirty="0"/>
                  <a:t>. Set </a:t>
                </a:r>
                <a14:m>
                  <m:oMath xmlns:m="http://schemas.openxmlformats.org/officeDocument/2006/math">
                    <m:sSup>
                      <m:sSupPr>
                        <m:ctrlPr>
                          <a:rPr lang="en-US" b="1" i="1" smtClean="0">
                            <a:solidFill>
                              <a:schemeClr val="accent5">
                                <a:lumMod val="75000"/>
                              </a:schemeClr>
                            </a:solidFill>
                            <a:latin typeface="Cambria Math" panose="02040503050406030204" pitchFamily="18" charset="0"/>
                          </a:rPr>
                        </m:ctrlPr>
                      </m:sSupPr>
                      <m:e>
                        <m:r>
                          <a:rPr lang="en-US" b="1" i="1" smtClean="0">
                            <a:solidFill>
                              <a:schemeClr val="accent5">
                                <a:lumMod val="75000"/>
                              </a:schemeClr>
                            </a:solidFill>
                            <a:latin typeface="Cambria Math" panose="02040503050406030204" pitchFamily="18" charset="0"/>
                          </a:rPr>
                          <m:t>𝒌</m:t>
                        </m:r>
                      </m:e>
                      <m:sup>
                        <m:r>
                          <a:rPr lang="en-US" b="1" i="1" smtClean="0">
                            <a:solidFill>
                              <a:schemeClr val="accent5">
                                <a:lumMod val="75000"/>
                              </a:schemeClr>
                            </a:solidFill>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𝑽</m:t>
                        </m:r>
                      </m:e>
                    </m:d>
                    <m:r>
                      <a:rPr lang="en-US" b="1" i="1" smtClean="0">
                        <a:latin typeface="Cambria Math" panose="02040503050406030204" pitchFamily="18" charset="0"/>
                      </a:rPr>
                      <m:t>−</m:t>
                    </m:r>
                    <m:r>
                      <a:rPr lang="en-US" b="1" i="1" smtClean="0">
                        <a:solidFill>
                          <a:schemeClr val="accent5">
                            <a:lumMod val="75000"/>
                          </a:schemeClr>
                        </a:solidFill>
                        <a:latin typeface="Cambria Math" panose="02040503050406030204" pitchFamily="18" charset="0"/>
                      </a:rPr>
                      <m:t>𝒌</m:t>
                    </m:r>
                  </m:oMath>
                </a14:m>
                <a:endParaRPr lang="en-US" b="1" dirty="0"/>
              </a:p>
            </p:txBody>
          </p:sp>
        </mc:Choice>
        <mc:Fallback>
          <p:sp>
            <p:nvSpPr>
              <p:cNvPr id="3" name="TextBox 2">
                <a:extLst>
                  <a:ext uri="{FF2B5EF4-FFF2-40B4-BE49-F238E27FC236}">
                    <a16:creationId xmlns:a16="http://schemas.microsoft.com/office/drawing/2014/main" id="{BCDB9AD1-C229-D5D9-20DC-E4F55DEBF2A4}"/>
                  </a:ext>
                </a:extLst>
              </p:cNvPr>
              <p:cNvSpPr txBox="1">
                <a:spLocks noRot="1" noChangeAspect="1" noMove="1" noResize="1" noEditPoints="1" noAdjustHandles="1" noChangeArrowheads="1" noChangeShapeType="1" noTextEdit="1"/>
              </p:cNvSpPr>
              <p:nvPr/>
            </p:nvSpPr>
            <p:spPr>
              <a:xfrm>
                <a:off x="4474144" y="2476596"/>
                <a:ext cx="3040322" cy="646331"/>
              </a:xfrm>
              <a:prstGeom prst="rect">
                <a:avLst/>
              </a:prstGeom>
              <a:blipFill>
                <a:blip r:embed="rId9"/>
                <a:stretch>
                  <a:fillRect l="-1804" t="-4717"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9823406-7946-D0C0-CE84-2C72EB9B9B63}"/>
              </a:ext>
            </a:extLst>
          </p:cNvPr>
          <p:cNvSpPr txBox="1"/>
          <p:nvPr/>
        </p:nvSpPr>
        <p:spPr>
          <a:xfrm>
            <a:off x="9563665" y="3447731"/>
            <a:ext cx="2743200" cy="1477328"/>
          </a:xfrm>
          <a:prstGeom prst="rect">
            <a:avLst/>
          </a:prstGeom>
          <a:noFill/>
        </p:spPr>
        <p:txBody>
          <a:bodyPr wrap="square" rtlCol="0">
            <a:spAutoFit/>
          </a:bodyPr>
          <a:lstStyle/>
          <a:p>
            <a:r>
              <a:rPr lang="en-US" dirty="0"/>
              <a:t>Algorithm for solving </a:t>
            </a:r>
            <a:r>
              <a:rPr lang="en-US" sz="1800" b="1" dirty="0">
                <a:solidFill>
                  <a:srgbClr val="695082"/>
                </a:solidFill>
              </a:rPr>
              <a:t>Vertex Cover</a:t>
            </a: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182D6BF5-EE1A-5338-9C1D-93D29C9AF3B0}"/>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7CBD5123-AF5D-3737-2058-BF4BD746E061}"/>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300" name="Group 299">
            <a:extLst>
              <a:ext uri="{FF2B5EF4-FFF2-40B4-BE49-F238E27FC236}">
                <a16:creationId xmlns:a16="http://schemas.microsoft.com/office/drawing/2014/main" id="{25B45823-3EF7-8083-FCBD-40668C745898}"/>
              </a:ext>
            </a:extLst>
          </p:cNvPr>
          <p:cNvGrpSpPr/>
          <p:nvPr/>
        </p:nvGrpSpPr>
        <p:grpSpPr>
          <a:xfrm>
            <a:off x="8070191" y="1832376"/>
            <a:ext cx="1799022" cy="913964"/>
            <a:chOff x="143941" y="1858839"/>
            <a:chExt cx="1799022" cy="913964"/>
          </a:xfrm>
        </p:grpSpPr>
        <p:grpSp>
          <p:nvGrpSpPr>
            <p:cNvPr id="22" name="Group 21">
              <a:extLst>
                <a:ext uri="{FF2B5EF4-FFF2-40B4-BE49-F238E27FC236}">
                  <a16:creationId xmlns:a16="http://schemas.microsoft.com/office/drawing/2014/main" id="{7AA45844-516A-4E33-6E89-A950240432B7}"/>
                </a:ext>
              </a:extLst>
            </p:cNvPr>
            <p:cNvGrpSpPr/>
            <p:nvPr/>
          </p:nvGrpSpPr>
          <p:grpSpPr>
            <a:xfrm>
              <a:off x="143941" y="1937799"/>
              <a:ext cx="1799022" cy="835004"/>
              <a:chOff x="382069" y="2423160"/>
              <a:chExt cx="3506743" cy="1627632"/>
            </a:xfrm>
          </p:grpSpPr>
          <p:sp>
            <p:nvSpPr>
              <p:cNvPr id="23" name="Rectangle 22">
                <a:extLst>
                  <a:ext uri="{FF2B5EF4-FFF2-40B4-BE49-F238E27FC236}">
                    <a16:creationId xmlns:a16="http://schemas.microsoft.com/office/drawing/2014/main" id="{250D45F5-8858-73DB-C6D3-9EAEA21AB835}"/>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42" name="Group 41">
                <a:extLst>
                  <a:ext uri="{FF2B5EF4-FFF2-40B4-BE49-F238E27FC236}">
                    <a16:creationId xmlns:a16="http://schemas.microsoft.com/office/drawing/2014/main" id="{EE438D68-EFFB-FFB4-B80D-3F28A88BD1D4}"/>
                  </a:ext>
                </a:extLst>
              </p:cNvPr>
              <p:cNvGrpSpPr/>
              <p:nvPr/>
            </p:nvGrpSpPr>
            <p:grpSpPr>
              <a:xfrm>
                <a:off x="838200" y="2618762"/>
                <a:ext cx="1395595" cy="1222107"/>
                <a:chOff x="9689018" y="5259623"/>
                <a:chExt cx="1395595" cy="1222107"/>
              </a:xfrm>
              <a:solidFill>
                <a:schemeClr val="tx1"/>
              </a:solidFill>
            </p:grpSpPr>
            <p:grpSp>
              <p:nvGrpSpPr>
                <p:cNvPr id="46" name="Group 45" descr="A 5-cycle showing that a 2-coloring is impossible.">
                  <a:extLst>
                    <a:ext uri="{FF2B5EF4-FFF2-40B4-BE49-F238E27FC236}">
                      <a16:creationId xmlns:a16="http://schemas.microsoft.com/office/drawing/2014/main" id="{45A57E4B-CCAA-BF2B-0BD7-DCE69975ABC1}"/>
                    </a:ext>
                  </a:extLst>
                </p:cNvPr>
                <p:cNvGrpSpPr/>
                <p:nvPr/>
              </p:nvGrpSpPr>
              <p:grpSpPr>
                <a:xfrm>
                  <a:off x="9689018" y="5259623"/>
                  <a:ext cx="1395595" cy="1222107"/>
                  <a:chOff x="3616411" y="4477002"/>
                  <a:chExt cx="1395595" cy="1222107"/>
                </a:xfrm>
                <a:grpFill/>
              </p:grpSpPr>
              <p:sp>
                <p:nvSpPr>
                  <p:cNvPr id="48" name="Oval 47">
                    <a:extLst>
                      <a:ext uri="{FF2B5EF4-FFF2-40B4-BE49-F238E27FC236}">
                        <a16:creationId xmlns:a16="http://schemas.microsoft.com/office/drawing/2014/main" id="{FFD0AEF1-849F-8E93-B2CE-65D6F700129C}"/>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9" name="Oval 48">
                    <a:extLst>
                      <a:ext uri="{FF2B5EF4-FFF2-40B4-BE49-F238E27FC236}">
                        <a16:creationId xmlns:a16="http://schemas.microsoft.com/office/drawing/2014/main" id="{9D53F905-3AEF-C630-8CE6-BE4108701BE9}"/>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a:extLst>
                      <a:ext uri="{FF2B5EF4-FFF2-40B4-BE49-F238E27FC236}">
                        <a16:creationId xmlns:a16="http://schemas.microsoft.com/office/drawing/2014/main" id="{F957DBAB-C666-7AFB-F022-45BEF0B442BA}"/>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1" name="Oval 50">
                    <a:extLst>
                      <a:ext uri="{FF2B5EF4-FFF2-40B4-BE49-F238E27FC236}">
                        <a16:creationId xmlns:a16="http://schemas.microsoft.com/office/drawing/2014/main" id="{9C4BC8E8-5024-0D3C-009F-B3F837DF444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E0D2FE4A-C60D-F266-EE05-03555781444F}"/>
                      </a:ext>
                    </a:extLst>
                  </p:cNvPr>
                  <p:cNvCxnSpPr>
                    <a:stCxn id="49"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53" name="Straight Connector 52">
                    <a:extLst>
                      <a:ext uri="{FF2B5EF4-FFF2-40B4-BE49-F238E27FC236}">
                        <a16:creationId xmlns:a16="http://schemas.microsoft.com/office/drawing/2014/main" id="{FD4F853E-C37E-072C-294B-AD82F48E1110}"/>
                      </a:ext>
                    </a:extLst>
                  </p:cNvPr>
                  <p:cNvCxnSpPr>
                    <a:stCxn id="49" idx="3"/>
                    <a:endCxn id="48"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84556407-4FA5-13D3-2B94-E50E27807054}"/>
                      </a:ext>
                    </a:extLst>
                  </p:cNvPr>
                  <p:cNvCxnSpPr>
                    <a:stCxn id="48" idx="5"/>
                    <a:endCxn id="51"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55" name="Oval 54">
                    <a:extLst>
                      <a:ext uri="{FF2B5EF4-FFF2-40B4-BE49-F238E27FC236}">
                        <a16:creationId xmlns:a16="http://schemas.microsoft.com/office/drawing/2014/main" id="{50435BD1-2A8F-71A6-0EDA-4B69DF540E80}"/>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0A4E458B-F039-250D-FF75-862734220EC9}"/>
                      </a:ext>
                    </a:extLst>
                  </p:cNvPr>
                  <p:cNvCxnSpPr>
                    <a:stCxn id="51" idx="6"/>
                    <a:endCxn id="55"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57" name="Straight Connector 56">
                    <a:extLst>
                      <a:ext uri="{FF2B5EF4-FFF2-40B4-BE49-F238E27FC236}">
                        <a16:creationId xmlns:a16="http://schemas.microsoft.com/office/drawing/2014/main" id="{C47B79FD-2D0E-B724-385C-04D66A2DC2C2}"/>
                      </a:ext>
                    </a:extLst>
                  </p:cNvPr>
                  <p:cNvCxnSpPr>
                    <a:stCxn id="55" idx="0"/>
                    <a:endCxn id="50"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47" name="Straight Connector 46">
                  <a:extLst>
                    <a:ext uri="{FF2B5EF4-FFF2-40B4-BE49-F238E27FC236}">
                      <a16:creationId xmlns:a16="http://schemas.microsoft.com/office/drawing/2014/main" id="{2193476D-28C9-B465-DBB2-50EB680F8C07}"/>
                    </a:ext>
                  </a:extLst>
                </p:cNvPr>
                <p:cNvCxnSpPr>
                  <a:cxnSpLocks/>
                  <a:stCxn id="55" idx="1"/>
                  <a:endCxn id="48"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C94FAB50-C1B0-9527-8F2F-3AF1A0E2F817}"/>
                      </a:ext>
                    </a:extLst>
                  </p:cNvPr>
                  <p:cNvSpPr txBox="1"/>
                  <p:nvPr/>
                </p:nvSpPr>
                <p:spPr>
                  <a:xfrm>
                    <a:off x="2225872" y="3292621"/>
                    <a:ext cx="166294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45" name="TextBox 44">
                    <a:extLst>
                      <a:ext uri="{FF2B5EF4-FFF2-40B4-BE49-F238E27FC236}">
                        <a16:creationId xmlns:a16="http://schemas.microsoft.com/office/drawing/2014/main" id="{C94FAB50-C1B0-9527-8F2F-3AF1A0E2F817}"/>
                      </a:ext>
                    </a:extLst>
                  </p:cNvPr>
                  <p:cNvSpPr txBox="1">
                    <a:spLocks noRot="1" noChangeAspect="1" noMove="1" noResize="1" noEditPoints="1" noAdjustHandles="1" noChangeArrowheads="1" noChangeShapeType="1" noTextEdit="1"/>
                  </p:cNvSpPr>
                  <p:nvPr/>
                </p:nvSpPr>
                <p:spPr>
                  <a:xfrm>
                    <a:off x="2225872" y="3292621"/>
                    <a:ext cx="1662940" cy="719921"/>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9" name="TextBox 298">
                  <a:extLst>
                    <a:ext uri="{FF2B5EF4-FFF2-40B4-BE49-F238E27FC236}">
                      <a16:creationId xmlns:a16="http://schemas.microsoft.com/office/drawing/2014/main" id="{83D200FE-0EE1-9736-BA82-CB81270DDA17}"/>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299" name="TextBox 298">
                  <a:extLst>
                    <a:ext uri="{FF2B5EF4-FFF2-40B4-BE49-F238E27FC236}">
                      <a16:creationId xmlns:a16="http://schemas.microsoft.com/office/drawing/2014/main" id="{83D200FE-0EE1-9736-BA82-CB81270DDA17}"/>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1"/>
                  <a:stretch>
                    <a:fillRect l="-9804" r="-58824"/>
                  </a:stretch>
                </a:blipFill>
              </p:spPr>
              <p:txBody>
                <a:bodyPr/>
                <a:lstStyle/>
                <a:p>
                  <a:r>
                    <a:rPr lang="en-US">
                      <a:noFill/>
                    </a:rPr>
                    <a:t> </a:t>
                  </a:r>
                </a:p>
              </p:txBody>
            </p:sp>
          </mc:Fallback>
        </mc:AlternateContent>
      </p:grpSp>
      <p:grpSp>
        <p:nvGrpSpPr>
          <p:cNvPr id="302" name="Group 301">
            <a:extLst>
              <a:ext uri="{FF2B5EF4-FFF2-40B4-BE49-F238E27FC236}">
                <a16:creationId xmlns:a16="http://schemas.microsoft.com/office/drawing/2014/main" id="{2B267CB7-BCD5-DCE4-6BED-6E1825BF6662}"/>
              </a:ext>
            </a:extLst>
          </p:cNvPr>
          <p:cNvGrpSpPr/>
          <p:nvPr/>
        </p:nvGrpSpPr>
        <p:grpSpPr>
          <a:xfrm>
            <a:off x="9840263" y="1821227"/>
            <a:ext cx="1806856" cy="925113"/>
            <a:chOff x="1914013" y="1847690"/>
            <a:chExt cx="1806856" cy="925113"/>
          </a:xfrm>
        </p:grpSpPr>
        <p:grpSp>
          <p:nvGrpSpPr>
            <p:cNvPr id="58" name="Group 57">
              <a:extLst>
                <a:ext uri="{FF2B5EF4-FFF2-40B4-BE49-F238E27FC236}">
                  <a16:creationId xmlns:a16="http://schemas.microsoft.com/office/drawing/2014/main" id="{28955EC0-D50C-C76C-B1A0-727DB73DCBDB}"/>
                </a:ext>
              </a:extLst>
            </p:cNvPr>
            <p:cNvGrpSpPr/>
            <p:nvPr/>
          </p:nvGrpSpPr>
          <p:grpSpPr>
            <a:xfrm>
              <a:off x="1923620" y="1939364"/>
              <a:ext cx="1797249" cy="833439"/>
              <a:chOff x="382069" y="2423160"/>
              <a:chExt cx="3509866" cy="1627632"/>
            </a:xfrm>
          </p:grpSpPr>
          <p:sp>
            <p:nvSpPr>
              <p:cNvPr id="59" name="Rectangle 58">
                <a:extLst>
                  <a:ext uri="{FF2B5EF4-FFF2-40B4-BE49-F238E27FC236}">
                    <a16:creationId xmlns:a16="http://schemas.microsoft.com/office/drawing/2014/main" id="{8E991F2E-819D-AD5A-1F52-0BC9F0DE2AAD}"/>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0" name="Group 59">
                <a:extLst>
                  <a:ext uri="{FF2B5EF4-FFF2-40B4-BE49-F238E27FC236}">
                    <a16:creationId xmlns:a16="http://schemas.microsoft.com/office/drawing/2014/main" id="{7EF01FFC-8E60-4DBB-9F2F-6F33C8905ED1}"/>
                  </a:ext>
                </a:extLst>
              </p:cNvPr>
              <p:cNvGrpSpPr/>
              <p:nvPr/>
            </p:nvGrpSpPr>
            <p:grpSpPr>
              <a:xfrm>
                <a:off x="838200" y="2618762"/>
                <a:ext cx="1395595" cy="1222107"/>
                <a:chOff x="9689018" y="5259623"/>
                <a:chExt cx="1395595" cy="1222107"/>
              </a:xfrm>
              <a:solidFill>
                <a:schemeClr val="tx1"/>
              </a:solidFill>
            </p:grpSpPr>
            <p:grpSp>
              <p:nvGrpSpPr>
                <p:cNvPr id="62" name="Group 61" descr="A 5-cycle showing that a 2-coloring is impossible.">
                  <a:extLst>
                    <a:ext uri="{FF2B5EF4-FFF2-40B4-BE49-F238E27FC236}">
                      <a16:creationId xmlns:a16="http://schemas.microsoft.com/office/drawing/2014/main" id="{CB383899-F0B2-0455-913E-DF1ECCB01EFD}"/>
                    </a:ext>
                  </a:extLst>
                </p:cNvPr>
                <p:cNvGrpSpPr/>
                <p:nvPr/>
              </p:nvGrpSpPr>
              <p:grpSpPr>
                <a:xfrm>
                  <a:off x="9689018" y="5259623"/>
                  <a:ext cx="1395595" cy="1222107"/>
                  <a:chOff x="3616411" y="4477002"/>
                  <a:chExt cx="1395595" cy="1222107"/>
                </a:xfrm>
                <a:grpFill/>
              </p:grpSpPr>
              <p:sp>
                <p:nvSpPr>
                  <p:cNvPr id="256" name="Oval 255">
                    <a:extLst>
                      <a:ext uri="{FF2B5EF4-FFF2-40B4-BE49-F238E27FC236}">
                        <a16:creationId xmlns:a16="http://schemas.microsoft.com/office/drawing/2014/main" id="{5A9D2548-8A84-1330-FA59-0EDEE0DD5240}"/>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7" name="Oval 256">
                    <a:extLst>
                      <a:ext uri="{FF2B5EF4-FFF2-40B4-BE49-F238E27FC236}">
                        <a16:creationId xmlns:a16="http://schemas.microsoft.com/office/drawing/2014/main" id="{50F50F47-5BAF-C3B7-DED5-3F2590FDFC3D}"/>
                      </a:ext>
                    </a:extLst>
                  </p:cNvPr>
                  <p:cNvSpPr>
                    <a:spLocks noChangeAspect="1"/>
                  </p:cNvSpPr>
                  <p:nvPr/>
                </p:nvSpPr>
                <p:spPr>
                  <a:xfrm>
                    <a:off x="4157917"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8" name="Oval 257">
                    <a:extLst>
                      <a:ext uri="{FF2B5EF4-FFF2-40B4-BE49-F238E27FC236}">
                        <a16:creationId xmlns:a16="http://schemas.microsoft.com/office/drawing/2014/main" id="{290C75A5-B9D6-1D5E-BBB3-547B9BEA02C2}"/>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9" name="Oval 258">
                    <a:extLst>
                      <a:ext uri="{FF2B5EF4-FFF2-40B4-BE49-F238E27FC236}">
                        <a16:creationId xmlns:a16="http://schemas.microsoft.com/office/drawing/2014/main" id="{95ED919E-99E5-F7CB-4B19-4C6E6FCB7271}"/>
                      </a:ext>
                    </a:extLst>
                  </p:cNvPr>
                  <p:cNvSpPr>
                    <a:spLocks noChangeAspect="1"/>
                  </p:cNvSpPr>
                  <p:nvPr/>
                </p:nvSpPr>
                <p:spPr>
                  <a:xfrm>
                    <a:off x="4011862" y="5489447"/>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0" name="Straight Connector 259">
                    <a:extLst>
                      <a:ext uri="{FF2B5EF4-FFF2-40B4-BE49-F238E27FC236}">
                        <a16:creationId xmlns:a16="http://schemas.microsoft.com/office/drawing/2014/main" id="{3066DBCA-D34E-FFCE-D726-9E864018FA8E}"/>
                      </a:ext>
                    </a:extLst>
                  </p:cNvPr>
                  <p:cNvCxnSpPr>
                    <a:stCxn id="257" idx="6"/>
                  </p:cNvCxnSpPr>
                  <p:nvPr/>
                </p:nvCxnSpPr>
                <p:spPr>
                  <a:xfrm>
                    <a:off x="4340797" y="4568442"/>
                    <a:ext cx="488329" cy="0"/>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1" name="Straight Connector 260">
                    <a:extLst>
                      <a:ext uri="{FF2B5EF4-FFF2-40B4-BE49-F238E27FC236}">
                        <a16:creationId xmlns:a16="http://schemas.microsoft.com/office/drawing/2014/main" id="{3A402FF0-60A4-9119-B247-4673047FD2A4}"/>
                      </a:ext>
                    </a:extLst>
                  </p:cNvPr>
                  <p:cNvCxnSpPr>
                    <a:stCxn id="257" idx="3"/>
                    <a:endCxn id="256" idx="7"/>
                  </p:cNvCxnSpPr>
                  <p:nvPr/>
                </p:nvCxnSpPr>
                <p:spPr>
                  <a:xfrm flipH="1">
                    <a:off x="3772509" y="4633100"/>
                    <a:ext cx="412190" cy="311671"/>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2" name="Straight Connector 261">
                    <a:extLst>
                      <a:ext uri="{FF2B5EF4-FFF2-40B4-BE49-F238E27FC236}">
                        <a16:creationId xmlns:a16="http://schemas.microsoft.com/office/drawing/2014/main" id="{437F5902-DEC9-6BB8-4959-F323A0F5CF89}"/>
                      </a:ext>
                    </a:extLst>
                  </p:cNvPr>
                  <p:cNvCxnSpPr>
                    <a:stCxn id="256" idx="5"/>
                    <a:endCxn id="259" idx="1"/>
                  </p:cNvCxnSpPr>
                  <p:nvPr/>
                </p:nvCxnSpPr>
                <p:spPr>
                  <a:xfrm>
                    <a:off x="3772509" y="5074087"/>
                    <a:ext cx="266135" cy="442142"/>
                  </a:xfrm>
                  <a:prstGeom prst="line">
                    <a:avLst/>
                  </a:prstGeom>
                  <a:grpFill/>
                  <a:ln w="28575" cap="flat" cmpd="sng" algn="ctr">
                    <a:solidFill>
                      <a:schemeClr val="tx1"/>
                    </a:solidFill>
                    <a:prstDash val="solid"/>
                    <a:miter lim="800000"/>
                    <a:headEnd type="none" w="med" len="med"/>
                    <a:tailEnd type="none" w="med" len="med"/>
                  </a:ln>
                  <a:effectLst/>
                </p:spPr>
              </p:cxnSp>
              <p:sp>
                <p:nvSpPr>
                  <p:cNvPr id="263" name="Oval 262">
                    <a:extLst>
                      <a:ext uri="{FF2B5EF4-FFF2-40B4-BE49-F238E27FC236}">
                        <a16:creationId xmlns:a16="http://schemas.microsoft.com/office/drawing/2014/main" id="{93F0A712-F66C-B197-ED1D-035BE00E9B0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64" name="Straight Connector 263">
                    <a:extLst>
                      <a:ext uri="{FF2B5EF4-FFF2-40B4-BE49-F238E27FC236}">
                        <a16:creationId xmlns:a16="http://schemas.microsoft.com/office/drawing/2014/main" id="{2A1DC429-8B1F-563A-6681-30A8595C622F}"/>
                      </a:ext>
                    </a:extLst>
                  </p:cNvPr>
                  <p:cNvCxnSpPr>
                    <a:stCxn id="259" idx="6"/>
                    <a:endCxn id="263" idx="2"/>
                  </p:cNvCxnSpPr>
                  <p:nvPr/>
                </p:nvCxnSpPr>
                <p:spPr>
                  <a:xfrm>
                    <a:off x="4194742" y="5580887"/>
                    <a:ext cx="599680" cy="26782"/>
                  </a:xfrm>
                  <a:prstGeom prst="line">
                    <a:avLst/>
                  </a:prstGeom>
                  <a:grpFill/>
                  <a:ln w="28575" cap="flat" cmpd="sng" algn="ctr">
                    <a:solidFill>
                      <a:schemeClr val="tx1"/>
                    </a:solidFill>
                    <a:prstDash val="solid"/>
                    <a:miter lim="800000"/>
                    <a:headEnd type="none" w="med" len="med"/>
                    <a:tailEnd type="none" w="med" len="med"/>
                  </a:ln>
                  <a:effectLst/>
                </p:spPr>
              </p:cxnSp>
              <p:cxnSp>
                <p:nvCxnSpPr>
                  <p:cNvPr id="265" name="Straight Connector 264">
                    <a:extLst>
                      <a:ext uri="{FF2B5EF4-FFF2-40B4-BE49-F238E27FC236}">
                        <a16:creationId xmlns:a16="http://schemas.microsoft.com/office/drawing/2014/main" id="{0D37BEA4-FDF5-6CF6-4943-0C333E46AB00}"/>
                      </a:ext>
                    </a:extLst>
                  </p:cNvPr>
                  <p:cNvCxnSpPr>
                    <a:stCxn id="263" idx="0"/>
                    <a:endCxn id="258" idx="4"/>
                  </p:cNvCxnSpPr>
                  <p:nvPr/>
                </p:nvCxnSpPr>
                <p:spPr>
                  <a:xfrm flipV="1">
                    <a:off x="4885862" y="4659882"/>
                    <a:ext cx="34704" cy="856347"/>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63" name="Straight Connector 62">
                  <a:extLst>
                    <a:ext uri="{FF2B5EF4-FFF2-40B4-BE49-F238E27FC236}">
                      <a16:creationId xmlns:a16="http://schemas.microsoft.com/office/drawing/2014/main" id="{0E20EA66-BE06-73F8-39E8-DE64D7502D49}"/>
                    </a:ext>
                  </a:extLst>
                </p:cNvPr>
                <p:cNvCxnSpPr>
                  <a:cxnSpLocks/>
                  <a:stCxn id="263" idx="1"/>
                  <a:endCxn id="256" idx="6"/>
                </p:cNvCxnSpPr>
                <p:nvPr/>
              </p:nvCxnSpPr>
              <p:spPr>
                <a:xfrm flipH="1" flipV="1">
                  <a:off x="9871898" y="5792050"/>
                  <a:ext cx="1021913" cy="533582"/>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E483353B-F443-FCFB-3E4E-4879E4CD3DBF}"/>
                      </a:ext>
                    </a:extLst>
                  </p:cNvPr>
                  <p:cNvSpPr txBox="1"/>
                  <p:nvPr/>
                </p:nvSpPr>
                <p:spPr>
                  <a:xfrm>
                    <a:off x="2225872" y="3292621"/>
                    <a:ext cx="1666063" cy="72127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61" name="TextBox 60">
                    <a:extLst>
                      <a:ext uri="{FF2B5EF4-FFF2-40B4-BE49-F238E27FC236}">
                        <a16:creationId xmlns:a16="http://schemas.microsoft.com/office/drawing/2014/main" id="{E483353B-F443-FCFB-3E4E-4879E4CD3DBF}"/>
                      </a:ext>
                    </a:extLst>
                  </p:cNvPr>
                  <p:cNvSpPr txBox="1">
                    <a:spLocks noRot="1" noChangeAspect="1" noMove="1" noResize="1" noEditPoints="1" noAdjustHandles="1" noChangeArrowheads="1" noChangeShapeType="1" noTextEdit="1"/>
                  </p:cNvSpPr>
                  <p:nvPr/>
                </p:nvSpPr>
                <p:spPr>
                  <a:xfrm>
                    <a:off x="2225872" y="3292621"/>
                    <a:ext cx="1666063" cy="721272"/>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1D055B48-482F-AEE2-0ED9-F83BED888E14}"/>
                    </a:ext>
                  </a:extLst>
                </p:cNvPr>
                <p:cNvSpPr txBox="1"/>
                <p:nvPr/>
              </p:nvSpPr>
              <p:spPr>
                <a:xfrm>
                  <a:off x="1914013" y="1847690"/>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r>
                          <a:rPr lang="en-US" sz="2400" b="1" i="1" smtClean="0">
                            <a:solidFill>
                              <a:srgbClr val="0066CC"/>
                            </a:solidFill>
                            <a:latin typeface="Cambria Math" panose="02040503050406030204" pitchFamily="18" charset="0"/>
                          </a:rPr>
                          <m:t>′</m:t>
                        </m:r>
                      </m:oMath>
                    </m:oMathPara>
                  </a14:m>
                  <a:endParaRPr lang="en-US" sz="2400" dirty="0"/>
                </a:p>
              </p:txBody>
            </p:sp>
          </mc:Choice>
          <mc:Fallback>
            <p:sp>
              <p:nvSpPr>
                <p:cNvPr id="301" name="TextBox 300">
                  <a:extLst>
                    <a:ext uri="{FF2B5EF4-FFF2-40B4-BE49-F238E27FC236}">
                      <a16:creationId xmlns:a16="http://schemas.microsoft.com/office/drawing/2014/main" id="{1D055B48-482F-AEE2-0ED9-F83BED888E14}"/>
                    </a:ext>
                  </a:extLst>
                </p:cNvPr>
                <p:cNvSpPr txBox="1">
                  <a:spLocks noRot="1" noChangeAspect="1" noMove="1" noResize="1" noEditPoints="1" noAdjustHandles="1" noChangeArrowheads="1" noChangeShapeType="1" noTextEdit="1"/>
                </p:cNvSpPr>
                <p:nvPr/>
              </p:nvSpPr>
              <p:spPr>
                <a:xfrm>
                  <a:off x="1914013" y="1847690"/>
                  <a:ext cx="310784" cy="461665"/>
                </a:xfrm>
                <a:prstGeom prst="rect">
                  <a:avLst/>
                </a:prstGeom>
                <a:blipFill>
                  <a:blip r:embed="rId13"/>
                  <a:stretch>
                    <a:fillRect l="-7843" r="-60784"/>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E92E22C9-94DA-AF39-1887-81FECA1C4035}"/>
              </a:ext>
            </a:extLst>
          </p:cNvPr>
          <p:cNvGrpSpPr/>
          <p:nvPr/>
        </p:nvGrpSpPr>
        <p:grpSpPr>
          <a:xfrm>
            <a:off x="173226" y="1797506"/>
            <a:ext cx="1746443" cy="913964"/>
            <a:chOff x="143941" y="1858839"/>
            <a:chExt cx="1746443" cy="913964"/>
          </a:xfrm>
        </p:grpSpPr>
        <p:grpSp>
          <p:nvGrpSpPr>
            <p:cNvPr id="9" name="Group 8">
              <a:extLst>
                <a:ext uri="{FF2B5EF4-FFF2-40B4-BE49-F238E27FC236}">
                  <a16:creationId xmlns:a16="http://schemas.microsoft.com/office/drawing/2014/main" id="{5BF348C5-49EF-4672-1864-41D65075CEF8}"/>
                </a:ext>
              </a:extLst>
            </p:cNvPr>
            <p:cNvGrpSpPr/>
            <p:nvPr/>
          </p:nvGrpSpPr>
          <p:grpSpPr>
            <a:xfrm>
              <a:off x="143941" y="1937799"/>
              <a:ext cx="1746443" cy="835004"/>
              <a:chOff x="382069" y="2423160"/>
              <a:chExt cx="3404253" cy="1627632"/>
            </a:xfrm>
          </p:grpSpPr>
          <p:sp>
            <p:nvSpPr>
              <p:cNvPr id="11" name="Rectangle 10">
                <a:extLst>
                  <a:ext uri="{FF2B5EF4-FFF2-40B4-BE49-F238E27FC236}">
                    <a16:creationId xmlns:a16="http://schemas.microsoft.com/office/drawing/2014/main" id="{E2E4800C-7684-90CB-D068-9469E8038713}"/>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 name="Group 12">
                <a:extLst>
                  <a:ext uri="{FF2B5EF4-FFF2-40B4-BE49-F238E27FC236}">
                    <a16:creationId xmlns:a16="http://schemas.microsoft.com/office/drawing/2014/main" id="{5427C68F-7860-EABC-BBC6-46A54D0B9DD5}"/>
                  </a:ext>
                </a:extLst>
              </p:cNvPr>
              <p:cNvGrpSpPr/>
              <p:nvPr/>
            </p:nvGrpSpPr>
            <p:grpSpPr>
              <a:xfrm>
                <a:off x="838200" y="2618762"/>
                <a:ext cx="1395595" cy="1222107"/>
                <a:chOff x="9689018" y="5259623"/>
                <a:chExt cx="1395595" cy="1222107"/>
              </a:xfrm>
              <a:solidFill>
                <a:schemeClr val="tx1"/>
              </a:solidFill>
            </p:grpSpPr>
            <p:grpSp>
              <p:nvGrpSpPr>
                <p:cNvPr id="15" name="Group 14" descr="A 5-cycle showing that a 2-coloring is impossible.">
                  <a:extLst>
                    <a:ext uri="{FF2B5EF4-FFF2-40B4-BE49-F238E27FC236}">
                      <a16:creationId xmlns:a16="http://schemas.microsoft.com/office/drawing/2014/main" id="{157784DE-683E-8890-9D25-5A7ACE88BFE1}"/>
                    </a:ext>
                  </a:extLst>
                </p:cNvPr>
                <p:cNvGrpSpPr/>
                <p:nvPr/>
              </p:nvGrpSpPr>
              <p:grpSpPr>
                <a:xfrm>
                  <a:off x="9689018" y="5259623"/>
                  <a:ext cx="1395595" cy="1222107"/>
                  <a:chOff x="3616411" y="4477002"/>
                  <a:chExt cx="1395595" cy="1222107"/>
                </a:xfrm>
                <a:grpFill/>
              </p:grpSpPr>
              <p:sp>
                <p:nvSpPr>
                  <p:cNvPr id="18" name="Oval 17">
                    <a:extLst>
                      <a:ext uri="{FF2B5EF4-FFF2-40B4-BE49-F238E27FC236}">
                        <a16:creationId xmlns:a16="http://schemas.microsoft.com/office/drawing/2014/main" id="{AC8EB037-08D2-01BD-1C8F-1F412B88B35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Oval 18">
                    <a:extLst>
                      <a:ext uri="{FF2B5EF4-FFF2-40B4-BE49-F238E27FC236}">
                        <a16:creationId xmlns:a16="http://schemas.microsoft.com/office/drawing/2014/main" id="{6352F4D8-AE6B-AF72-974B-24464A91FDB2}"/>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Oval 23">
                    <a:extLst>
                      <a:ext uri="{FF2B5EF4-FFF2-40B4-BE49-F238E27FC236}">
                        <a16:creationId xmlns:a16="http://schemas.microsoft.com/office/drawing/2014/main" id="{8AD26C1B-642F-F231-C2D8-AF87BD8BEFD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5" name="Oval 24">
                    <a:extLst>
                      <a:ext uri="{FF2B5EF4-FFF2-40B4-BE49-F238E27FC236}">
                        <a16:creationId xmlns:a16="http://schemas.microsoft.com/office/drawing/2014/main" id="{36BE0C73-185F-98FF-EC2B-088731B9EF6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29" name="Straight Connector 28">
                    <a:extLst>
                      <a:ext uri="{FF2B5EF4-FFF2-40B4-BE49-F238E27FC236}">
                        <a16:creationId xmlns:a16="http://schemas.microsoft.com/office/drawing/2014/main" id="{F6791EC0-A953-5909-161E-6EAB81B95B11}"/>
                      </a:ext>
                    </a:extLst>
                  </p:cNvPr>
                  <p:cNvCxnSpPr>
                    <a:cxnSpLocks/>
                    <a:stCxn id="19" idx="3"/>
                    <a:endCxn id="25"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2939F51A-2D37-ACF1-B857-5A66EAFE0105}"/>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6" name="Straight Connector 35">
                    <a:extLst>
                      <a:ext uri="{FF2B5EF4-FFF2-40B4-BE49-F238E27FC236}">
                        <a16:creationId xmlns:a16="http://schemas.microsoft.com/office/drawing/2014/main" id="{C4860F1A-9A61-68AD-3F5F-AC903413A1ED}"/>
                      </a:ext>
                    </a:extLst>
                  </p:cNvPr>
                  <p:cNvCxnSpPr>
                    <a:cxnSpLocks/>
                    <a:stCxn id="25" idx="7"/>
                    <a:endCxn id="24"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9741F97E-769F-A3ED-C18B-0B3D5C9D9959}"/>
                      </a:ext>
                    </a:extLst>
                  </p:cNvPr>
                  <p:cNvCxnSpPr>
                    <a:cxnSpLocks/>
                    <a:stCxn id="33" idx="1"/>
                    <a:endCxn id="19"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17" name="Straight Connector 16">
                  <a:extLst>
                    <a:ext uri="{FF2B5EF4-FFF2-40B4-BE49-F238E27FC236}">
                      <a16:creationId xmlns:a16="http://schemas.microsoft.com/office/drawing/2014/main" id="{7ABF40C7-FED8-707A-4BF3-921DA0B1BB91}"/>
                    </a:ext>
                  </a:extLst>
                </p:cNvPr>
                <p:cNvCxnSpPr>
                  <a:cxnSpLocks/>
                  <a:stCxn id="24" idx="3"/>
                  <a:endCxn id="18"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C509544-ED09-965D-7F8D-77DD2CB184BB}"/>
                      </a:ext>
                    </a:extLst>
                  </p:cNvPr>
                  <p:cNvSpPr txBox="1"/>
                  <p:nvPr/>
                </p:nvSpPr>
                <p:spPr>
                  <a:xfrm>
                    <a:off x="2225872" y="3292621"/>
                    <a:ext cx="1560450"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m:oMathPara>
                    </a14:m>
                    <a:endParaRPr lang="en-US" dirty="0"/>
                  </a:p>
                </p:txBody>
              </p:sp>
            </mc:Choice>
            <mc:Fallback>
              <p:sp>
                <p:nvSpPr>
                  <p:cNvPr id="14" name="TextBox 13">
                    <a:extLst>
                      <a:ext uri="{FF2B5EF4-FFF2-40B4-BE49-F238E27FC236}">
                        <a16:creationId xmlns:a16="http://schemas.microsoft.com/office/drawing/2014/main" id="{6C509544-ED09-965D-7F8D-77DD2CB184BB}"/>
                      </a:ext>
                    </a:extLst>
                  </p:cNvPr>
                  <p:cNvSpPr txBox="1">
                    <a:spLocks noRot="1" noChangeAspect="1" noMove="1" noResize="1" noEditPoints="1" noAdjustHandles="1" noChangeArrowheads="1" noChangeShapeType="1" noTextEdit="1"/>
                  </p:cNvSpPr>
                  <p:nvPr/>
                </p:nvSpPr>
                <p:spPr>
                  <a:xfrm>
                    <a:off x="2225872" y="3292621"/>
                    <a:ext cx="1560450" cy="719921"/>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2785F83-1D43-0A9A-78C3-BBDC4D996626}"/>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10" name="TextBox 9">
                  <a:extLst>
                    <a:ext uri="{FF2B5EF4-FFF2-40B4-BE49-F238E27FC236}">
                      <a16:creationId xmlns:a16="http://schemas.microsoft.com/office/drawing/2014/main" id="{D2785F83-1D43-0A9A-78C3-BBDC4D996626}"/>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5"/>
                  <a:stretch>
                    <a:fillRect l="-3922" r="-31373"/>
                  </a:stretch>
                </a:blipFill>
              </p:spPr>
              <p:txBody>
                <a:bodyPr/>
                <a:lstStyle/>
                <a:p>
                  <a:r>
                    <a:rPr lang="en-US">
                      <a:noFill/>
                    </a:rPr>
                    <a:t> </a:t>
                  </a:r>
                </a:p>
              </p:txBody>
            </p:sp>
          </mc:Fallback>
        </mc:AlternateContent>
      </p:grpSp>
      <p:grpSp>
        <p:nvGrpSpPr>
          <p:cNvPr id="287" name="Group 286">
            <a:extLst>
              <a:ext uri="{FF2B5EF4-FFF2-40B4-BE49-F238E27FC236}">
                <a16:creationId xmlns:a16="http://schemas.microsoft.com/office/drawing/2014/main" id="{4A8A3EDF-1754-9BF1-1923-912CBD9875FB}"/>
              </a:ext>
            </a:extLst>
          </p:cNvPr>
          <p:cNvGrpSpPr/>
          <p:nvPr/>
        </p:nvGrpSpPr>
        <p:grpSpPr>
          <a:xfrm>
            <a:off x="2218947" y="1806405"/>
            <a:ext cx="1746444" cy="913964"/>
            <a:chOff x="143941" y="1858839"/>
            <a:chExt cx="1746444" cy="913964"/>
          </a:xfrm>
        </p:grpSpPr>
        <p:grpSp>
          <p:nvGrpSpPr>
            <p:cNvPr id="288" name="Group 287">
              <a:extLst>
                <a:ext uri="{FF2B5EF4-FFF2-40B4-BE49-F238E27FC236}">
                  <a16:creationId xmlns:a16="http://schemas.microsoft.com/office/drawing/2014/main" id="{37AAF098-26AB-ADB1-A77F-9EA8CD8463A2}"/>
                </a:ext>
              </a:extLst>
            </p:cNvPr>
            <p:cNvGrpSpPr/>
            <p:nvPr/>
          </p:nvGrpSpPr>
          <p:grpSpPr>
            <a:xfrm>
              <a:off x="143941" y="1937799"/>
              <a:ext cx="1746444" cy="835004"/>
              <a:chOff x="382069" y="2423160"/>
              <a:chExt cx="3404255" cy="1627632"/>
            </a:xfrm>
          </p:grpSpPr>
          <p:sp>
            <p:nvSpPr>
              <p:cNvPr id="290" name="Rectangle 289">
                <a:extLst>
                  <a:ext uri="{FF2B5EF4-FFF2-40B4-BE49-F238E27FC236}">
                    <a16:creationId xmlns:a16="http://schemas.microsoft.com/office/drawing/2014/main" id="{1F5F0AAB-85A5-6C03-D627-742E39A1F234}"/>
                  </a:ext>
                </a:extLst>
              </p:cNvPr>
              <p:cNvSpPr/>
              <p:nvPr/>
            </p:nvSpPr>
            <p:spPr>
              <a:xfrm>
                <a:off x="382069" y="2423160"/>
                <a:ext cx="3266387" cy="162763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1AB11C33-9104-CD2F-1742-33A4198AC488}"/>
                  </a:ext>
                </a:extLst>
              </p:cNvPr>
              <p:cNvGrpSpPr/>
              <p:nvPr/>
            </p:nvGrpSpPr>
            <p:grpSpPr>
              <a:xfrm>
                <a:off x="838200" y="2618762"/>
                <a:ext cx="1395595" cy="1222107"/>
                <a:chOff x="9689018" y="5259623"/>
                <a:chExt cx="1395595" cy="1222107"/>
              </a:xfrm>
              <a:solidFill>
                <a:schemeClr val="tx1"/>
              </a:solidFill>
            </p:grpSpPr>
            <p:grpSp>
              <p:nvGrpSpPr>
                <p:cNvPr id="293" name="Group 292" descr="A 5-cycle showing that a 2-coloring is impossible.">
                  <a:extLst>
                    <a:ext uri="{FF2B5EF4-FFF2-40B4-BE49-F238E27FC236}">
                      <a16:creationId xmlns:a16="http://schemas.microsoft.com/office/drawing/2014/main" id="{F558DD00-3FEC-4BD7-08E3-7F1549B94467}"/>
                    </a:ext>
                  </a:extLst>
                </p:cNvPr>
                <p:cNvGrpSpPr/>
                <p:nvPr/>
              </p:nvGrpSpPr>
              <p:grpSpPr>
                <a:xfrm>
                  <a:off x="9689018" y="5259623"/>
                  <a:ext cx="1395595" cy="1222107"/>
                  <a:chOff x="3616411" y="4477002"/>
                  <a:chExt cx="1395595" cy="1222107"/>
                </a:xfrm>
                <a:grpFill/>
              </p:grpSpPr>
              <p:sp>
                <p:nvSpPr>
                  <p:cNvPr id="295" name="Oval 294">
                    <a:extLst>
                      <a:ext uri="{FF2B5EF4-FFF2-40B4-BE49-F238E27FC236}">
                        <a16:creationId xmlns:a16="http://schemas.microsoft.com/office/drawing/2014/main" id="{5E7E3386-3586-3DEB-0DAA-48CDEDDA8BE7}"/>
                      </a:ext>
                    </a:extLst>
                  </p:cNvPr>
                  <p:cNvSpPr>
                    <a:spLocks noChangeAspect="1"/>
                  </p:cNvSpPr>
                  <p:nvPr/>
                </p:nvSpPr>
                <p:spPr>
                  <a:xfrm>
                    <a:off x="3616411" y="491798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6" name="Oval 295">
                    <a:extLst>
                      <a:ext uri="{FF2B5EF4-FFF2-40B4-BE49-F238E27FC236}">
                        <a16:creationId xmlns:a16="http://schemas.microsoft.com/office/drawing/2014/main" id="{49108031-482F-F836-0426-6A5E5A343198}"/>
                      </a:ext>
                    </a:extLst>
                  </p:cNvPr>
                  <p:cNvSpPr>
                    <a:spLocks noChangeAspect="1"/>
                  </p:cNvSpPr>
                  <p:nvPr/>
                </p:nvSpPr>
                <p:spPr>
                  <a:xfrm>
                    <a:off x="4157917" y="4477002"/>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7" name="Oval 296">
                    <a:extLst>
                      <a:ext uri="{FF2B5EF4-FFF2-40B4-BE49-F238E27FC236}">
                        <a16:creationId xmlns:a16="http://schemas.microsoft.com/office/drawing/2014/main" id="{169A1B3E-1F63-DDBD-8219-4C96411ADEAF}"/>
                      </a:ext>
                    </a:extLst>
                  </p:cNvPr>
                  <p:cNvSpPr>
                    <a:spLocks noChangeAspect="1"/>
                  </p:cNvSpPr>
                  <p:nvPr/>
                </p:nvSpPr>
                <p:spPr>
                  <a:xfrm>
                    <a:off x="4829126" y="4477002"/>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8" name="Oval 297">
                    <a:extLst>
                      <a:ext uri="{FF2B5EF4-FFF2-40B4-BE49-F238E27FC236}">
                        <a16:creationId xmlns:a16="http://schemas.microsoft.com/office/drawing/2014/main" id="{B3AD2098-2CFF-4477-1994-F6A3DA2A2BF6}"/>
                      </a:ext>
                    </a:extLst>
                  </p:cNvPr>
                  <p:cNvSpPr>
                    <a:spLocks noChangeAspect="1"/>
                  </p:cNvSpPr>
                  <p:nvPr/>
                </p:nvSpPr>
                <p:spPr>
                  <a:xfrm>
                    <a:off x="4011862" y="5489447"/>
                    <a:ext cx="182880" cy="182880"/>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3" name="Straight Connector 302">
                    <a:extLst>
                      <a:ext uri="{FF2B5EF4-FFF2-40B4-BE49-F238E27FC236}">
                        <a16:creationId xmlns:a16="http://schemas.microsoft.com/office/drawing/2014/main" id="{38AAD024-411D-5FD6-BFA1-805430AB255F}"/>
                      </a:ext>
                    </a:extLst>
                  </p:cNvPr>
                  <p:cNvCxnSpPr>
                    <a:cxnSpLocks/>
                    <a:stCxn id="296" idx="3"/>
                    <a:endCxn id="298" idx="0"/>
                  </p:cNvCxnSpPr>
                  <p:nvPr/>
                </p:nvCxnSpPr>
                <p:spPr>
                  <a:xfrm flipH="1">
                    <a:off x="4103303" y="4633100"/>
                    <a:ext cx="81397" cy="856348"/>
                  </a:xfrm>
                  <a:prstGeom prst="line">
                    <a:avLst/>
                  </a:prstGeom>
                  <a:grpFill/>
                  <a:ln w="28575" cap="flat" cmpd="sng" algn="ctr">
                    <a:solidFill>
                      <a:schemeClr val="tx1"/>
                    </a:solidFill>
                    <a:prstDash val="solid"/>
                    <a:miter lim="800000"/>
                    <a:headEnd type="none" w="med" len="med"/>
                    <a:tailEnd type="none" w="med" len="med"/>
                  </a:ln>
                  <a:effectLst/>
                </p:spPr>
              </p:cxnSp>
              <p:sp>
                <p:nvSpPr>
                  <p:cNvPr id="305" name="Oval 304">
                    <a:extLst>
                      <a:ext uri="{FF2B5EF4-FFF2-40B4-BE49-F238E27FC236}">
                        <a16:creationId xmlns:a16="http://schemas.microsoft.com/office/drawing/2014/main" id="{08450EF0-26EA-11B1-6160-6E577816846A}"/>
                      </a:ext>
                    </a:extLst>
                  </p:cNvPr>
                  <p:cNvSpPr>
                    <a:spLocks noChangeAspect="1"/>
                  </p:cNvSpPr>
                  <p:nvPr/>
                </p:nvSpPr>
                <p:spPr>
                  <a:xfrm>
                    <a:off x="4794422" y="5516229"/>
                    <a:ext cx="182880" cy="18288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306" name="Straight Connector 305">
                    <a:extLst>
                      <a:ext uri="{FF2B5EF4-FFF2-40B4-BE49-F238E27FC236}">
                        <a16:creationId xmlns:a16="http://schemas.microsoft.com/office/drawing/2014/main" id="{497506F8-1AC7-53DE-FDDC-BDADBB70718E}"/>
                      </a:ext>
                    </a:extLst>
                  </p:cNvPr>
                  <p:cNvCxnSpPr>
                    <a:cxnSpLocks/>
                    <a:stCxn id="298" idx="7"/>
                    <a:endCxn id="297" idx="3"/>
                  </p:cNvCxnSpPr>
                  <p:nvPr/>
                </p:nvCxnSpPr>
                <p:spPr>
                  <a:xfrm flipV="1">
                    <a:off x="4167959" y="4633100"/>
                    <a:ext cx="687949" cy="883131"/>
                  </a:xfrm>
                  <a:prstGeom prst="line">
                    <a:avLst/>
                  </a:prstGeom>
                  <a:grpFill/>
                  <a:ln w="28575" cap="flat" cmpd="sng" algn="ctr">
                    <a:solidFill>
                      <a:schemeClr val="tx1"/>
                    </a:solidFill>
                    <a:prstDash val="solid"/>
                    <a:miter lim="800000"/>
                    <a:headEnd type="none" w="med" len="med"/>
                    <a:tailEnd type="none" w="med" len="med"/>
                  </a:ln>
                  <a:effectLst/>
                </p:spPr>
              </p:cxnSp>
              <p:cxnSp>
                <p:nvCxnSpPr>
                  <p:cNvPr id="307" name="Straight Connector 306">
                    <a:extLst>
                      <a:ext uri="{FF2B5EF4-FFF2-40B4-BE49-F238E27FC236}">
                        <a16:creationId xmlns:a16="http://schemas.microsoft.com/office/drawing/2014/main" id="{4BEFA56C-8A57-7954-DC90-7C068596F628}"/>
                      </a:ext>
                    </a:extLst>
                  </p:cNvPr>
                  <p:cNvCxnSpPr>
                    <a:cxnSpLocks/>
                    <a:stCxn id="305" idx="1"/>
                    <a:endCxn id="296" idx="4"/>
                  </p:cNvCxnSpPr>
                  <p:nvPr/>
                </p:nvCxnSpPr>
                <p:spPr>
                  <a:xfrm flipH="1" flipV="1">
                    <a:off x="4249358" y="4659882"/>
                    <a:ext cx="571848" cy="883129"/>
                  </a:xfrm>
                  <a:prstGeom prst="line">
                    <a:avLst/>
                  </a:prstGeom>
                  <a:grpFill/>
                  <a:ln w="28575" cap="flat" cmpd="sng" algn="ctr">
                    <a:solidFill>
                      <a:schemeClr val="tx1"/>
                    </a:solidFill>
                    <a:prstDash val="solid"/>
                    <a:miter lim="800000"/>
                    <a:headEnd type="none" w="med" len="med"/>
                    <a:tailEnd type="none" w="med" len="med"/>
                  </a:ln>
                  <a:effectLst/>
                </p:spPr>
              </p:cxnSp>
            </p:grpSp>
            <p:cxnSp>
              <p:nvCxnSpPr>
                <p:cNvPr id="294" name="Straight Connector 293">
                  <a:extLst>
                    <a:ext uri="{FF2B5EF4-FFF2-40B4-BE49-F238E27FC236}">
                      <a16:creationId xmlns:a16="http://schemas.microsoft.com/office/drawing/2014/main" id="{95409F0B-265A-732A-79CE-B7F13D7A5543}"/>
                    </a:ext>
                  </a:extLst>
                </p:cNvPr>
                <p:cNvCxnSpPr>
                  <a:cxnSpLocks/>
                  <a:stCxn id="297" idx="3"/>
                  <a:endCxn id="295" idx="6"/>
                </p:cNvCxnSpPr>
                <p:nvPr/>
              </p:nvCxnSpPr>
              <p:spPr>
                <a:xfrm flipH="1">
                  <a:off x="9871899" y="5415721"/>
                  <a:ext cx="1056616" cy="376330"/>
                </a:xfrm>
                <a:prstGeom prst="line">
                  <a:avLst/>
                </a:prstGeom>
                <a:grp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292" name="TextBox 291">
                    <a:extLst>
                      <a:ext uri="{FF2B5EF4-FFF2-40B4-BE49-F238E27FC236}">
                        <a16:creationId xmlns:a16="http://schemas.microsoft.com/office/drawing/2014/main" id="{F89CACB3-FC94-C159-6AD7-9980E1CD3241}"/>
                      </a:ext>
                    </a:extLst>
                  </p:cNvPr>
                  <p:cNvSpPr txBox="1"/>
                  <p:nvPr/>
                </p:nvSpPr>
                <p:spPr>
                  <a:xfrm>
                    <a:off x="2225872" y="3292621"/>
                    <a:ext cx="1560452" cy="71992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m:oMathPara>
                    </a14:m>
                    <a:endParaRPr lang="en-US" dirty="0"/>
                  </a:p>
                </p:txBody>
              </p:sp>
            </mc:Choice>
            <mc:Fallback>
              <p:sp>
                <p:nvSpPr>
                  <p:cNvPr id="292" name="TextBox 291">
                    <a:extLst>
                      <a:ext uri="{FF2B5EF4-FFF2-40B4-BE49-F238E27FC236}">
                        <a16:creationId xmlns:a16="http://schemas.microsoft.com/office/drawing/2014/main" id="{F89CACB3-FC94-C159-6AD7-9980E1CD3241}"/>
                      </a:ext>
                    </a:extLst>
                  </p:cNvPr>
                  <p:cNvSpPr txBox="1">
                    <a:spLocks noRot="1" noChangeAspect="1" noMove="1" noResize="1" noEditPoints="1" noAdjustHandles="1" noChangeArrowheads="1" noChangeShapeType="1" noTextEdit="1"/>
                  </p:cNvSpPr>
                  <p:nvPr/>
                </p:nvSpPr>
                <p:spPr>
                  <a:xfrm>
                    <a:off x="2225872" y="3292621"/>
                    <a:ext cx="1560452" cy="71992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9" name="TextBox 288">
                  <a:extLst>
                    <a:ext uri="{FF2B5EF4-FFF2-40B4-BE49-F238E27FC236}">
                      <a16:creationId xmlns:a16="http://schemas.microsoft.com/office/drawing/2014/main" id="{258FCFD4-06EE-35E2-FE62-1382AF29C55F}"/>
                    </a:ext>
                  </a:extLst>
                </p:cNvPr>
                <p:cNvSpPr txBox="1"/>
                <p:nvPr/>
              </p:nvSpPr>
              <p:spPr>
                <a:xfrm>
                  <a:off x="160981" y="1858839"/>
                  <a:ext cx="3107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66CC"/>
                            </a:solidFill>
                            <a:latin typeface="Cambria Math" panose="02040503050406030204" pitchFamily="18" charset="0"/>
                          </a:rPr>
                          <m:t>𝑮</m:t>
                        </m:r>
                      </m:oMath>
                    </m:oMathPara>
                  </a14:m>
                  <a:endParaRPr lang="en-US" sz="2400" dirty="0"/>
                </a:p>
              </p:txBody>
            </p:sp>
          </mc:Choice>
          <mc:Fallback>
            <p:sp>
              <p:nvSpPr>
                <p:cNvPr id="289" name="TextBox 288">
                  <a:extLst>
                    <a:ext uri="{FF2B5EF4-FFF2-40B4-BE49-F238E27FC236}">
                      <a16:creationId xmlns:a16="http://schemas.microsoft.com/office/drawing/2014/main" id="{258FCFD4-06EE-35E2-FE62-1382AF29C55F}"/>
                    </a:ext>
                  </a:extLst>
                </p:cNvPr>
                <p:cNvSpPr txBox="1">
                  <a:spLocks noRot="1" noChangeAspect="1" noMove="1" noResize="1" noEditPoints="1" noAdjustHandles="1" noChangeArrowheads="1" noChangeShapeType="1" noTextEdit="1"/>
                </p:cNvSpPr>
                <p:nvPr/>
              </p:nvSpPr>
              <p:spPr>
                <a:xfrm>
                  <a:off x="160981" y="1858839"/>
                  <a:ext cx="310784" cy="461665"/>
                </a:xfrm>
                <a:prstGeom prst="rect">
                  <a:avLst/>
                </a:prstGeom>
                <a:blipFill>
                  <a:blip r:embed="rId17"/>
                  <a:stretch>
                    <a:fillRect l="-5882" r="-29412"/>
                  </a:stretch>
                </a:blipFill>
              </p:spPr>
              <p:txBody>
                <a:bodyPr/>
                <a:lstStyle/>
                <a:p>
                  <a:r>
                    <a:rPr lang="en-US">
                      <a:noFill/>
                    </a:rPr>
                    <a:t> </a:t>
                  </a:r>
                </a:p>
              </p:txBody>
            </p:sp>
          </mc:Fallback>
        </mc:AlternateContent>
      </p:grpSp>
    </p:spTree>
    <p:extLst>
      <p:ext uri="{BB962C8B-B14F-4D97-AF65-F5344CB8AC3E}">
        <p14:creationId xmlns:p14="http://schemas.microsoft.com/office/powerpoint/2010/main" val="326654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en-US"/>
              <a:t>Polynomial time</a:t>
            </a:r>
          </a:p>
        </p:txBody>
      </p:sp>
      <mc:AlternateContent xmlns:mc="http://schemas.openxmlformats.org/markup-compatibility/2006">
        <mc:Choice xmlns:a14="http://schemas.microsoft.com/office/drawing/2010/main" Requires="a14">
          <p:sp>
            <p:nvSpPr>
              <p:cNvPr id="20484" name="Rectangle 3"/>
              <p:cNvSpPr>
                <a:spLocks noGrp="1" noChangeArrowheads="1"/>
              </p:cNvSpPr>
              <p:nvPr>
                <p:ph type="body" idx="1"/>
              </p:nvPr>
            </p:nvSpPr>
            <p:spPr>
              <a:xfrm>
                <a:off x="628649" y="1512882"/>
                <a:ext cx="10267149" cy="5200045"/>
              </a:xfrm>
            </p:spPr>
            <p:txBody>
              <a:bodyPr/>
              <a:lstStyle/>
              <a:p>
                <a:pPr marL="0" indent="0" eaLnBrk="1" hangingPunct="1">
                  <a:buNone/>
                </a:pPr>
                <a:r>
                  <a:rPr lang="en-US" altLang="en-US" b="1" dirty="0" err="1">
                    <a:solidFill>
                      <a:srgbClr val="695082"/>
                    </a:solidFill>
                  </a:rPr>
                  <a:t>Defn</a:t>
                </a:r>
                <a:r>
                  <a:rPr lang="en-US" altLang="en-US" b="1" dirty="0">
                    <a:solidFill>
                      <a:srgbClr val="695082"/>
                    </a:solidFill>
                  </a:rPr>
                  <a:t>:</a:t>
                </a:r>
                <a:r>
                  <a:rPr lang="en-US" altLang="en-US" sz="2800" dirty="0"/>
                  <a:t> Let </a:t>
                </a:r>
                <a14:m>
                  <m:oMath xmlns:m="http://schemas.openxmlformats.org/officeDocument/2006/math">
                    <m:r>
                      <a:rPr lang="en-US" altLang="en-US" sz="2800" b="1" i="0" dirty="0" smtClean="0">
                        <a:solidFill>
                          <a:srgbClr val="0033CC"/>
                        </a:solidFill>
                        <a:latin typeface="Cambria Math" panose="02040503050406030204" pitchFamily="18" charset="0"/>
                      </a:rPr>
                      <m:t>𝐏</m:t>
                    </m:r>
                  </m:oMath>
                </a14:m>
                <a:r>
                  <a:rPr lang="en-US" altLang="en-US" sz="2800" dirty="0"/>
                  <a:t> (polynomial-time) be the set of all </a:t>
                </a:r>
                <a:r>
                  <a:rPr lang="en-US" altLang="en-US" sz="2800" dirty="0">
                    <a:solidFill>
                      <a:srgbClr val="C00000"/>
                    </a:solidFill>
                  </a:rPr>
                  <a:t>decision problems</a:t>
                </a:r>
                <a:r>
                  <a:rPr lang="en-US" altLang="en-US" sz="2800" dirty="0"/>
                  <a:t> 	  	 solvable by algorithms whose worst-case running time is 		 bounded by some polynomial in the input size. </a:t>
                </a:r>
              </a:p>
              <a:p>
                <a:pPr marL="0" indent="0" eaLnBrk="1" hangingPunct="1">
                  <a:buNone/>
                </a:pPr>
                <a:endParaRPr lang="en-US" altLang="en-US" sz="2800" dirty="0"/>
              </a:p>
              <a:p>
                <a:pPr marL="0" indent="0" eaLnBrk="1" hangingPunct="1">
                  <a:buNone/>
                </a:pPr>
                <a:r>
                  <a:rPr lang="en-US" altLang="en-US" sz="2800" dirty="0"/>
                  <a:t>This is the class of decision problems whose solutions we have called “efficient”.</a:t>
                </a:r>
              </a:p>
              <a:p>
                <a:pPr lvl="1" eaLnBrk="1" hangingPunct="1">
                  <a:buFont typeface="Wingdings" panose="05000000000000000000" pitchFamily="2" charset="2"/>
                  <a:buNone/>
                </a:pPr>
                <a:endParaRPr lang="en-US" altLang="en-US" dirty="0"/>
              </a:p>
            </p:txBody>
          </p:sp>
        </mc:Choice>
        <mc:Fallback>
          <p:sp>
            <p:nvSpPr>
              <p:cNvPr id="20484" name="Rectangle 3"/>
              <p:cNvSpPr>
                <a:spLocks noGrp="1" noRot="1" noChangeAspect="1" noMove="1" noResize="1" noEditPoints="1" noAdjustHandles="1" noChangeArrowheads="1" noChangeShapeType="1" noTextEdit="1"/>
              </p:cNvSpPr>
              <p:nvPr>
                <p:ph type="body" idx="1"/>
              </p:nvPr>
            </p:nvSpPr>
            <p:spPr>
              <a:xfrm>
                <a:off x="628649" y="1512882"/>
                <a:ext cx="10267149" cy="5200045"/>
              </a:xfrm>
              <a:blipFill>
                <a:blip r:embed="rId3"/>
                <a:stretch>
                  <a:fillRect l="-1188" t="-1876" r="-356"/>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8E826F40-EF0C-4710-A33C-C7F62E35054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33</a:t>
            </a:fld>
            <a:endParaRPr lang="en-US" dirty="0"/>
          </a:p>
        </p:txBody>
      </p:sp>
    </p:spTree>
    <p:extLst>
      <p:ext uri="{BB962C8B-B14F-4D97-AF65-F5344CB8AC3E}">
        <p14:creationId xmlns:p14="http://schemas.microsoft.com/office/powerpoint/2010/main" val="213588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a:t>Polynomial Time Reduction </a:t>
            </a:r>
          </a:p>
        </p:txBody>
      </p:sp>
      <mc:AlternateContent xmlns:mc="http://schemas.openxmlformats.org/markup-compatibility/2006">
        <mc:Choice xmlns:a14="http://schemas.microsoft.com/office/drawing/2010/main" Requires="a14">
          <p:sp>
            <p:nvSpPr>
              <p:cNvPr id="7172" name="Rectangle 3"/>
              <p:cNvSpPr>
                <a:spLocks noGrp="1" noChangeArrowheads="1"/>
              </p:cNvSpPr>
              <p:nvPr>
                <p:ph type="body" idx="1"/>
              </p:nvPr>
            </p:nvSpPr>
            <p:spPr>
              <a:xfrm>
                <a:off x="628649" y="1608297"/>
                <a:ext cx="10989044" cy="5200045"/>
              </a:xfrm>
            </p:spPr>
            <p:txBody>
              <a:bodyPr>
                <a:noAutofit/>
              </a:bodyPr>
              <a:lstStyle/>
              <a:p>
                <a:pPr marL="0" indent="0" eaLnBrk="1" hangingPunct="1">
                  <a:buNone/>
                </a:pPr>
                <a:r>
                  <a:rPr lang="en-US" altLang="en-US" sz="2400" b="1" dirty="0">
                    <a:solidFill>
                      <a:srgbClr val="695082"/>
                    </a:solidFill>
                  </a:rPr>
                  <a:t>Defn: </a:t>
                </a:r>
                <a:r>
                  <a:rPr lang="en-US" altLang="en-US" sz="2400" dirty="0"/>
                  <a:t>We write </a:t>
                </a:r>
                <a14:m>
                  <m:oMath xmlns:m="http://schemas.openxmlformats.org/officeDocument/2006/math">
                    <m:r>
                      <a:rPr lang="en-US" altLang="en-US" sz="2400" b="1" i="1" smtClean="0">
                        <a:solidFill>
                          <a:srgbClr val="0066CC"/>
                        </a:solidFill>
                        <a:latin typeface="Cambria Math" panose="02040503050406030204" pitchFamily="18" charset="0"/>
                      </a:rPr>
                      <m:t>𝑨</m:t>
                    </m:r>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m:t>
                        </m:r>
                      </m:e>
                      <m:sub>
                        <m:r>
                          <a:rPr lang="en-US" altLang="en-US" sz="2400" b="1" i="1" smtClean="0">
                            <a:solidFill>
                              <a:srgbClr val="0066CC"/>
                            </a:solidFill>
                            <a:latin typeface="Cambria Math" panose="02040503050406030204" pitchFamily="18" charset="0"/>
                          </a:rPr>
                          <m:t>𝑷</m:t>
                        </m:r>
                      </m:sub>
                    </m:sSub>
                    <m:r>
                      <a:rPr lang="en-US" altLang="en-US" sz="2400" b="1" i="1" smtClean="0">
                        <a:solidFill>
                          <a:srgbClr val="0066CC"/>
                        </a:solidFill>
                        <a:latin typeface="Cambria Math" panose="02040503050406030204" pitchFamily="18" charset="0"/>
                      </a:rPr>
                      <m:t>𝑩</m:t>
                    </m:r>
                  </m:oMath>
                </a14:m>
                <a:r>
                  <a:rPr lang="en-US" altLang="en-US" sz="2400" dirty="0"/>
                  <a:t> </a:t>
                </a:r>
                <a:r>
                  <a:rPr lang="en-US" altLang="en-US" sz="2400" dirty="0" err="1"/>
                  <a:t>iff</a:t>
                </a:r>
                <a:r>
                  <a:rPr lang="en-US" altLang="en-US" sz="2400" dirty="0"/>
                  <a:t> there is an algorithm for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solidFill>
                      <a:srgbClr val="0033CC"/>
                    </a:solidFill>
                  </a:rPr>
                  <a:t> </a:t>
                </a:r>
                <a:r>
                  <a:rPr lang="en-US" altLang="en-US" sz="2400" dirty="0"/>
                  <a:t>using a ‘black box’ (subroutine 	or method) that solves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solidFill>
                      <a:srgbClr val="0033CC"/>
                    </a:solidFill>
                  </a:rPr>
                  <a:t> </a:t>
                </a:r>
                <a:r>
                  <a:rPr lang="en-US" altLang="en-US" sz="2400" dirty="0"/>
                  <a:t>that</a:t>
                </a:r>
              </a:p>
              <a:p>
                <a:pPr lvl="1" eaLnBrk="1" hangingPunct="1"/>
                <a:r>
                  <a:rPr lang="en-US" altLang="en-US" sz="2400" dirty="0"/>
                  <a:t>uses only a polynomial number of steps, and </a:t>
                </a:r>
              </a:p>
              <a:p>
                <a:pPr lvl="1" eaLnBrk="1" hangingPunct="1"/>
                <a:r>
                  <a:rPr lang="en-US" altLang="en-US" sz="2400" dirty="0"/>
                  <a:t>makes only a polynomial number of calls to a method for</a:t>
                </a:r>
                <a:r>
                  <a:rPr lang="en-US" altLang="en-US" sz="2400" dirty="0">
                    <a:solidFill>
                      <a:srgbClr val="0033CC"/>
                    </a:solidFill>
                  </a:rPr>
                  <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lvl="4" eaLnBrk="1" hangingPunct="1"/>
                <a:endParaRPr lang="en-US" altLang="en-US" sz="700" dirty="0">
                  <a:solidFill>
                    <a:srgbClr val="0033CC"/>
                  </a:solidFill>
                </a:endParaRPr>
              </a:p>
              <a:p>
                <a:pPr marL="0" indent="0">
                  <a:buNone/>
                </a:pPr>
                <a:r>
                  <a:rPr lang="en-US" altLang="en-US" sz="2400" b="1" dirty="0">
                    <a:solidFill>
                      <a:srgbClr val="695082"/>
                    </a:solidFill>
                  </a:rPr>
                  <a:t>Theorem:</a:t>
                </a:r>
                <a:r>
                  <a:rPr lang="en-US" altLang="en-US" sz="2400" dirty="0"/>
                  <a:t> If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then </a:t>
                </a:r>
                <a14:m>
                  <m:oMath xmlns:m="http://schemas.openxmlformats.org/officeDocument/2006/math">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r>
                      <a:rPr lang="en-US" altLang="en-US" sz="2400" b="1" i="0" dirty="0" smtClean="0">
                        <a:solidFill>
                          <a:srgbClr val="0066CC"/>
                        </a:solidFill>
                        <a:latin typeface="Cambria Math" panose="02040503050406030204" pitchFamily="18" charset="0"/>
                      </a:rPr>
                      <m:t>𝐏</m:t>
                    </m:r>
                  </m:oMath>
                </a14:m>
                <a:r>
                  <a:rPr lang="en-US" altLang="en-US" sz="2400" dirty="0"/>
                  <a:t> </a:t>
                </a:r>
                <a:r>
                  <a:rPr lang="en-US" altLang="en-US" sz="2400" dirty="0">
                    <a:latin typeface="Cambria Math" panose="02040503050406030204" pitchFamily="18" charset="0"/>
                    <a:ea typeface="Cambria Math" panose="02040503050406030204" pitchFamily="18" charset="0"/>
                  </a:rPr>
                  <a:t>⇒</a:t>
                </a:r>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0" dirty="0" smtClean="0">
                        <a:solidFill>
                          <a:srgbClr val="0066CC"/>
                        </a:solidFill>
                        <a:latin typeface="Cambria Math" panose="02040503050406030204" pitchFamily="18" charset="0"/>
                      </a:rPr>
                      <m:t>𝐏</m:t>
                    </m:r>
                  </m:oMath>
                </a14:m>
                <a:endParaRPr lang="en-US" altLang="en-US" sz="2400" b="1" dirty="0">
                  <a:solidFill>
                    <a:srgbClr val="0066CC"/>
                  </a:solidFill>
                </a:endParaRPr>
              </a:p>
              <a:p>
                <a:pPr marL="0" indent="0">
                  <a:buNone/>
                </a:pPr>
                <a:r>
                  <a:rPr lang="en-US" altLang="en-US" sz="2400" b="1" dirty="0">
                    <a:solidFill>
                      <a:srgbClr val="006600"/>
                    </a:solidFill>
                  </a:rPr>
                  <a:t>Proof:</a:t>
                </a:r>
                <a:r>
                  <a:rPr lang="en-US" altLang="en-US" sz="2400" dirty="0"/>
                  <a:t>  Not only is the number of calls polynomial but the size of the inputs on which 	the calls are made is polynomial!</a:t>
                </a:r>
              </a:p>
              <a:p>
                <a:pPr marL="0" indent="0">
                  <a:buNone/>
                </a:pPr>
                <a:r>
                  <a:rPr lang="en-US" altLang="en-US" sz="2400" b="1" dirty="0">
                    <a:solidFill>
                      <a:srgbClr val="695082"/>
                    </a:solidFill>
                  </a:rPr>
                  <a:t>Corollary:</a:t>
                </a:r>
                <a:r>
                  <a:rPr lang="en-US" altLang="en-US" sz="2400" dirty="0"/>
                  <a:t> If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then </a:t>
                </a:r>
                <a14:m>
                  <m:oMath xmlns:m="http://schemas.openxmlformats.org/officeDocument/2006/math">
                    <m:r>
                      <a:rPr lang="en-US" altLang="en-US" sz="2400" b="1" i="1" dirty="0" smtClean="0">
                        <a:solidFill>
                          <a:srgbClr val="0066CC"/>
                        </a:solidFill>
                        <a:latin typeface="Cambria Math" panose="02040503050406030204" pitchFamily="18" charset="0"/>
                      </a:rPr>
                      <m:t>𝑨</m:t>
                    </m:r>
                    <m:r>
                      <a:rPr lang="en-US" altLang="en-US" sz="2400" b="0" i="1" dirty="0" smtClean="0">
                        <a:solidFill>
                          <a:srgbClr val="0066CC"/>
                        </a:solidFill>
                        <a:latin typeface="Cambria Math" panose="02040503050406030204" pitchFamily="18" charset="0"/>
                      </a:rPr>
                      <m:t>∉</m:t>
                    </m:r>
                    <m:r>
                      <a:rPr lang="en-US" altLang="en-US" sz="2400" b="1" i="0" dirty="0" smtClean="0">
                        <a:solidFill>
                          <a:srgbClr val="0066CC"/>
                        </a:solidFill>
                        <a:latin typeface="Cambria Math" panose="02040503050406030204" pitchFamily="18" charset="0"/>
                      </a:rPr>
                      <m:t>𝐏</m:t>
                    </m:r>
                  </m:oMath>
                </a14:m>
                <a:r>
                  <a:rPr lang="en-US" altLang="en-US" sz="2400" dirty="0"/>
                  <a:t> </a:t>
                </a:r>
                <a:r>
                  <a:rPr lang="en-US" altLang="en-US" sz="2400" dirty="0">
                    <a:latin typeface="Cambria Math" panose="02040503050406030204" pitchFamily="18" charset="0"/>
                    <a:ea typeface="Cambria Math" panose="02040503050406030204" pitchFamily="18" charset="0"/>
                  </a:rPr>
                  <a:t>⇒</a:t>
                </a:r>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𝑩</m:t>
                    </m:r>
                    <m:r>
                      <a:rPr lang="en-US" altLang="en-US" sz="2400" b="0" i="1" dirty="0" smtClean="0">
                        <a:solidFill>
                          <a:srgbClr val="0066CC"/>
                        </a:solidFill>
                        <a:latin typeface="Cambria Math" panose="02040503050406030204" pitchFamily="18" charset="0"/>
                      </a:rPr>
                      <m:t>∉</m:t>
                    </m:r>
                    <m:r>
                      <a:rPr lang="en-US" altLang="en-US" sz="2400" b="1" i="0" dirty="0" smtClean="0">
                        <a:solidFill>
                          <a:srgbClr val="0066CC"/>
                        </a:solidFill>
                        <a:latin typeface="Cambria Math" panose="02040503050406030204" pitchFamily="18" charset="0"/>
                      </a:rPr>
                      <m:t>𝐏</m:t>
                    </m:r>
                  </m:oMath>
                </a14:m>
                <a:r>
                  <a:rPr lang="en-US" altLang="en-US" sz="2400" dirty="0"/>
                  <a:t>.</a:t>
                </a:r>
              </a:p>
              <a:p>
                <a:pPr marL="0" indent="0">
                  <a:buNone/>
                </a:pPr>
                <a:endParaRPr lang="en-US" altLang="en-US" sz="800" b="1" dirty="0">
                  <a:solidFill>
                    <a:srgbClr val="006600"/>
                  </a:solidFill>
                </a:endParaRPr>
              </a:p>
              <a:p>
                <a:pPr marL="0" indent="0">
                  <a:buNone/>
                </a:pPr>
                <a:r>
                  <a:rPr lang="en-US" altLang="en-US" sz="2400" b="1" dirty="0">
                    <a:solidFill>
                      <a:srgbClr val="695082"/>
                    </a:solidFill>
                  </a:rPr>
                  <a:t>Theorem: </a:t>
                </a:r>
                <a:r>
                  <a:rPr lang="en-US" altLang="en-US" sz="2400" dirty="0"/>
                  <a:t>If </a:t>
                </a:r>
                <a14:m>
                  <m:oMath xmlns:m="http://schemas.openxmlformats.org/officeDocument/2006/math">
                    <m:r>
                      <a:rPr lang="en-US" altLang="en-US" sz="2400" b="1" i="1" smtClean="0">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 and </a:t>
                </a:r>
                <a14:m>
                  <m:oMath xmlns:m="http://schemas.openxmlformats.org/officeDocument/2006/math">
                    <m:r>
                      <a:rPr lang="en-US" altLang="en-US" sz="2400" b="1" i="1" smtClean="0">
                        <a:solidFill>
                          <a:srgbClr val="0066CC"/>
                        </a:solidFill>
                        <a:latin typeface="Cambria Math" panose="02040503050406030204" pitchFamily="18" charset="0"/>
                      </a:rPr>
                      <m:t>𝑩</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smtClean="0">
                        <a:solidFill>
                          <a:srgbClr val="0066CC"/>
                        </a:solidFill>
                        <a:latin typeface="Cambria Math" panose="02040503050406030204" pitchFamily="18" charset="0"/>
                      </a:rPr>
                      <m:t>𝑪</m:t>
                    </m:r>
                  </m:oMath>
                </a14:m>
                <a:r>
                  <a:rPr lang="en-US" altLang="en-US" sz="2400" dirty="0">
                    <a:latin typeface="Calibri" panose="020F0502020204030204" pitchFamily="34" charset="0"/>
                    <a:ea typeface="Calibri" panose="020F0502020204030204" pitchFamily="34" charset="0"/>
                    <a:cs typeface="Calibri" panose="020F0502020204030204" pitchFamily="34" charset="0"/>
                  </a:rPr>
                  <a:t> then </a:t>
                </a:r>
                <a14:m>
                  <m:oMath xmlns:m="http://schemas.openxmlformats.org/officeDocument/2006/math">
                    <m:r>
                      <a:rPr lang="en-US" altLang="en-US" sz="2400" b="1" i="1" smtClean="0">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𝑪</m:t>
                    </m:r>
                  </m:oMath>
                </a14:m>
                <a:endParaRPr lang="en-US" altLang="en-US" sz="2400" dirty="0"/>
              </a:p>
              <a:p>
                <a:pPr marL="0" indent="0">
                  <a:buNone/>
                </a:pPr>
                <a:r>
                  <a:rPr lang="en-US" altLang="en-US" sz="2400" b="1" dirty="0">
                    <a:solidFill>
                      <a:srgbClr val="006600"/>
                    </a:solidFill>
                  </a:rPr>
                  <a:t>Proof: </a:t>
                </a:r>
                <a:r>
                  <a:rPr lang="en-US" altLang="en-US" sz="2400" dirty="0"/>
                  <a:t>Compose the reductions: Plug in “the algorithm for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that uses </a:t>
                </a:r>
                <a14:m>
                  <m:oMath xmlns:m="http://schemas.openxmlformats.org/officeDocument/2006/math">
                    <m:r>
                      <a:rPr lang="en-US" altLang="en-US" sz="2400" b="1" i="1" dirty="0" smtClean="0">
                        <a:solidFill>
                          <a:srgbClr val="0066CC"/>
                        </a:solidFill>
                        <a:latin typeface="Cambria Math" panose="02040503050406030204" pitchFamily="18" charset="0"/>
                      </a:rPr>
                      <m:t>𝑪</m:t>
                    </m:r>
                  </m:oMath>
                </a14:m>
                <a:r>
                  <a:rPr lang="en-US" altLang="en-US" sz="2400" dirty="0"/>
                  <a:t>” in place of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p>
              <a:p>
                <a:pPr marL="0" indent="0">
                  <a:buNone/>
                </a:pPr>
                <a:endParaRPr lang="en-US" altLang="en-US" sz="2400" dirty="0"/>
              </a:p>
            </p:txBody>
          </p:sp>
        </mc:Choice>
        <mc:Fallback>
          <p:sp>
            <p:nvSpPr>
              <p:cNvPr id="7172" name="Rectangle 3"/>
              <p:cNvSpPr>
                <a:spLocks noGrp="1" noRot="1" noChangeAspect="1" noMove="1" noResize="1" noEditPoints="1" noAdjustHandles="1" noChangeArrowheads="1" noChangeShapeType="1" noTextEdit="1"/>
              </p:cNvSpPr>
              <p:nvPr>
                <p:ph type="body" idx="1"/>
              </p:nvPr>
            </p:nvSpPr>
            <p:spPr>
              <a:xfrm>
                <a:off x="628649" y="1608297"/>
                <a:ext cx="10989044" cy="5200045"/>
              </a:xfrm>
              <a:blipFill>
                <a:blip r:embed="rId3"/>
                <a:stretch>
                  <a:fillRect l="-832" t="-1641" r="-111"/>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61E0A9D8-E45D-480F-AA5E-EFCD1314F7D4}"/>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34</a:t>
            </a:fld>
            <a:endParaRPr lang="en-US" dirty="0"/>
          </a:p>
        </p:txBody>
      </p:sp>
    </p:spTree>
    <p:extLst>
      <p:ext uri="{BB962C8B-B14F-4D97-AF65-F5344CB8AC3E}">
        <p14:creationId xmlns:p14="http://schemas.microsoft.com/office/powerpoint/2010/main" val="9335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EE7C6-B823-9E81-55B7-09B7419A857A}"/>
            </a:ext>
          </a:extLst>
        </p:cNvPr>
        <p:cNvGrpSpPr/>
        <p:nvPr/>
      </p:nvGrpSpPr>
      <p:grpSpPr>
        <a:xfrm>
          <a:off x="0" y="0"/>
          <a:ext cx="0" cy="0"/>
          <a:chOff x="0" y="0"/>
          <a:chExt cx="0" cy="0"/>
        </a:xfrm>
      </p:grpSpPr>
      <p:sp>
        <p:nvSpPr>
          <p:cNvPr id="7171" name="Rectangle 2">
            <a:extLst>
              <a:ext uri="{FF2B5EF4-FFF2-40B4-BE49-F238E27FC236}">
                <a16:creationId xmlns:a16="http://schemas.microsoft.com/office/drawing/2014/main" id="{E45A9216-A7C3-BEF9-0AF6-6706C890F045}"/>
              </a:ext>
            </a:extLst>
          </p:cNvPr>
          <p:cNvSpPr>
            <a:spLocks noGrp="1" noChangeArrowheads="1"/>
          </p:cNvSpPr>
          <p:nvPr>
            <p:ph type="title"/>
          </p:nvPr>
        </p:nvSpPr>
        <p:spPr/>
        <p:txBody>
          <a:bodyPr/>
          <a:lstStyle/>
          <a:p>
            <a:pPr eaLnBrk="1" hangingPunct="1"/>
            <a:r>
              <a:rPr lang="en-US" altLang="en-US" dirty="0"/>
              <a:t>Relationship among the problems so far</a:t>
            </a:r>
          </a:p>
        </p:txBody>
      </p:sp>
      <mc:AlternateContent xmlns:mc="http://schemas.openxmlformats.org/markup-compatibility/2006">
        <mc:Choice xmlns:a14="http://schemas.microsoft.com/office/drawing/2010/main" Requires="a14">
          <p:sp>
            <p:nvSpPr>
              <p:cNvPr id="7172" name="Rectangle 3">
                <a:extLst>
                  <a:ext uri="{FF2B5EF4-FFF2-40B4-BE49-F238E27FC236}">
                    <a16:creationId xmlns:a16="http://schemas.microsoft.com/office/drawing/2014/main" id="{187EE434-3E66-0067-4327-00DF8AA1DDB2}"/>
                  </a:ext>
                </a:extLst>
              </p:cNvPr>
              <p:cNvSpPr>
                <a:spLocks noGrp="1" noChangeArrowheads="1"/>
              </p:cNvSpPr>
              <p:nvPr>
                <p:ph type="body" idx="1"/>
              </p:nvPr>
            </p:nvSpPr>
            <p:spPr>
              <a:xfrm>
                <a:off x="628649" y="1608297"/>
                <a:ext cx="10989044" cy="5200045"/>
              </a:xfrm>
            </p:spPr>
            <p:txBody>
              <a:bodyPr>
                <a:noAutofit/>
              </a:bodyPr>
              <a:lstStyle/>
              <a:p>
                <a:pPr marL="0" indent="0" eaLnBrk="1" hangingPunct="1">
                  <a:buNone/>
                </a:pPr>
                <a:r>
                  <a:rPr lang="en-US" altLang="en-US" sz="2400" dirty="0"/>
                  <a:t>Using polynomial time reductions we have found:</a:t>
                </a:r>
              </a:p>
              <a:p>
                <a:pPr lvl="1"/>
                <a:r>
                  <a:rPr lang="en-US" altLang="en-US" sz="2000" dirty="0"/>
                  <a:t>2Color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m:t>
                        </m:r>
                      </m:e>
                      <m:sub>
                        <m:r>
                          <a:rPr lang="en-US" altLang="en-US" sz="2000" b="0" i="1" smtClean="0">
                            <a:latin typeface="Cambria Math" panose="02040503050406030204" pitchFamily="18" charset="0"/>
                          </a:rPr>
                          <m:t>𝑃</m:t>
                        </m:r>
                      </m:sub>
                    </m:sSub>
                  </m:oMath>
                </a14:m>
                <a:r>
                  <a:rPr lang="en-US" altLang="en-US" sz="2000" dirty="0"/>
                  <a:t> 3Color</a:t>
                </a:r>
              </a:p>
              <a:p>
                <a:pPr lvl="1"/>
                <a:r>
                  <a:rPr lang="en-US" altLang="en-US" sz="2000" dirty="0"/>
                  <a:t>Independent-Set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m:t>
                        </m:r>
                      </m:e>
                      <m:sub>
                        <m:r>
                          <a:rPr lang="en-US" altLang="en-US" sz="2000" b="0" i="1" smtClean="0">
                            <a:latin typeface="Cambria Math" panose="02040503050406030204" pitchFamily="18" charset="0"/>
                          </a:rPr>
                          <m:t>𝑃</m:t>
                        </m:r>
                      </m:sub>
                    </m:sSub>
                  </m:oMath>
                </a14:m>
                <a:r>
                  <a:rPr lang="en-US" altLang="en-US" sz="2000" dirty="0"/>
                  <a:t> Clique</a:t>
                </a:r>
              </a:p>
              <a:p>
                <a:pPr lvl="1"/>
                <a:r>
                  <a:rPr lang="en-US" altLang="en-US" sz="2000" dirty="0"/>
                  <a:t>Clique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m:t>
                        </m:r>
                      </m:e>
                      <m:sub>
                        <m:r>
                          <a:rPr lang="en-US" altLang="en-US" sz="2000" b="0" i="1" smtClean="0">
                            <a:latin typeface="Cambria Math" panose="02040503050406030204" pitchFamily="18" charset="0"/>
                          </a:rPr>
                          <m:t>𝑃</m:t>
                        </m:r>
                      </m:sub>
                    </m:sSub>
                  </m:oMath>
                </a14:m>
                <a:r>
                  <a:rPr lang="en-US" altLang="en-US" sz="2000" dirty="0"/>
                  <a:t> Independent-Set</a:t>
                </a:r>
              </a:p>
              <a:p>
                <a:pPr lvl="1"/>
                <a:r>
                  <a:rPr lang="en-US" altLang="en-US" sz="2000" dirty="0"/>
                  <a:t>Vertex-Cover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m:t>
                        </m:r>
                      </m:e>
                      <m:sub>
                        <m:r>
                          <a:rPr lang="en-US" altLang="en-US" sz="2000" b="0" i="1" smtClean="0">
                            <a:latin typeface="Cambria Math" panose="02040503050406030204" pitchFamily="18" charset="0"/>
                          </a:rPr>
                          <m:t>𝑃</m:t>
                        </m:r>
                      </m:sub>
                    </m:sSub>
                  </m:oMath>
                </a14:m>
                <a:r>
                  <a:rPr lang="en-US" altLang="en-US" sz="2000" dirty="0"/>
                  <a:t> Independent-Set</a:t>
                </a:r>
              </a:p>
              <a:p>
                <a:pPr lvl="1"/>
                <a:r>
                  <a:rPr lang="en-US" altLang="en-US" sz="2000" dirty="0"/>
                  <a:t>Independent-Set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m:t>
                        </m:r>
                      </m:e>
                      <m:sub>
                        <m:r>
                          <a:rPr lang="en-US" altLang="en-US" sz="2000" b="0" i="1" smtClean="0">
                            <a:latin typeface="Cambria Math" panose="02040503050406030204" pitchFamily="18" charset="0"/>
                          </a:rPr>
                          <m:t>𝑃</m:t>
                        </m:r>
                      </m:sub>
                    </m:sSub>
                  </m:oMath>
                </a14:m>
                <a:r>
                  <a:rPr lang="en-US" altLang="en-US" sz="2000" dirty="0"/>
                  <a:t> Vertex-Cover</a:t>
                </a:r>
              </a:p>
              <a:p>
                <a:pPr lvl="1"/>
                <a:r>
                  <a:rPr lang="en-US" altLang="en-US" sz="2000" dirty="0"/>
                  <a:t>Clique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m:t>
                        </m:r>
                      </m:e>
                      <m:sub>
                        <m:r>
                          <a:rPr lang="en-US" altLang="en-US" sz="2000" b="0" i="1" smtClean="0">
                            <a:latin typeface="Cambria Math" panose="02040503050406030204" pitchFamily="18" charset="0"/>
                          </a:rPr>
                          <m:t>𝑃</m:t>
                        </m:r>
                      </m:sub>
                    </m:sSub>
                  </m:oMath>
                </a14:m>
                <a:r>
                  <a:rPr lang="en-US" altLang="en-US" sz="2000" dirty="0"/>
                  <a:t>Vertex-Cover</a:t>
                </a:r>
              </a:p>
              <a:p>
                <a:pPr lvl="2"/>
                <a:r>
                  <a:rPr lang="en-US" altLang="en-US" sz="1600" dirty="0"/>
                  <a:t>By composing the reductions for Clique </a:t>
                </a:r>
                <a14:m>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m:t>
                        </m:r>
                      </m:e>
                      <m:sub>
                        <m:r>
                          <a:rPr lang="en-US" altLang="en-US" sz="1600" b="0" i="1" smtClean="0">
                            <a:latin typeface="Cambria Math" panose="02040503050406030204" pitchFamily="18" charset="0"/>
                          </a:rPr>
                          <m:t>𝑃</m:t>
                        </m:r>
                      </m:sub>
                    </m:sSub>
                  </m:oMath>
                </a14:m>
                <a:r>
                  <a:rPr lang="en-US" altLang="en-US" sz="1600" dirty="0" err="1"/>
                  <a:t>Independet</a:t>
                </a:r>
                <a:r>
                  <a:rPr lang="en-US" altLang="en-US" sz="1600" dirty="0"/>
                  <a:t>-Set and Independent-Set </a:t>
                </a:r>
                <a14:m>
                  <m:oMath xmlns:m="http://schemas.openxmlformats.org/officeDocument/2006/math">
                    <m:sSub>
                      <m:sSubPr>
                        <m:ctrlPr>
                          <a:rPr lang="en-US" altLang="en-US" sz="1600" b="0" i="1" smtClean="0">
                            <a:latin typeface="Cambria Math" panose="02040503050406030204" pitchFamily="18" charset="0"/>
                          </a:rPr>
                        </m:ctrlPr>
                      </m:sSubPr>
                      <m:e>
                        <m:r>
                          <a:rPr lang="en-US" altLang="en-US" sz="1600" b="0" i="1" smtClean="0">
                            <a:latin typeface="Cambria Math" panose="02040503050406030204" pitchFamily="18" charset="0"/>
                          </a:rPr>
                          <m:t>≤</m:t>
                        </m:r>
                      </m:e>
                      <m:sub>
                        <m:r>
                          <a:rPr lang="en-US" altLang="en-US" sz="1600" b="0" i="1" smtClean="0">
                            <a:latin typeface="Cambria Math" panose="02040503050406030204" pitchFamily="18" charset="0"/>
                          </a:rPr>
                          <m:t>𝑃</m:t>
                        </m:r>
                      </m:sub>
                    </m:sSub>
                  </m:oMath>
                </a14:m>
                <a:r>
                  <a:rPr lang="en-US" altLang="en-US" sz="1600" dirty="0"/>
                  <a:t> Vertex-Cover</a:t>
                </a:r>
              </a:p>
              <a:p>
                <a:r>
                  <a:rPr lang="en-US" altLang="en-US" sz="2400" dirty="0"/>
                  <a:t>We could also conclude Vertex-Cover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m:t>
                        </m:r>
                      </m:e>
                      <m:sub>
                        <m:r>
                          <a:rPr lang="en-US" altLang="en-US" sz="2400" b="0" i="1" smtClean="0">
                            <a:latin typeface="Cambria Math" panose="02040503050406030204" pitchFamily="18" charset="0"/>
                          </a:rPr>
                          <m:t>𝑃</m:t>
                        </m:r>
                      </m:sub>
                    </m:sSub>
                  </m:oMath>
                </a14:m>
                <a:r>
                  <a:rPr lang="en-US" altLang="en-US" sz="2400" dirty="0"/>
                  <a:t> Clique</a:t>
                </a:r>
              </a:p>
              <a:p>
                <a:r>
                  <a:rPr lang="en-US" altLang="en-US" sz="2400" dirty="0"/>
                  <a:t>Because we can reduce any of Independent-Set, Vertex-Cover, and Clique to any other:</a:t>
                </a:r>
              </a:p>
              <a:p>
                <a:pPr lvl="1"/>
                <a:r>
                  <a:rPr lang="en-US" altLang="en-US" sz="2000" dirty="0"/>
                  <a:t>If any one of those belongs to class </a:t>
                </a:r>
                <a14:m>
                  <m:oMath xmlns:m="http://schemas.openxmlformats.org/officeDocument/2006/math">
                    <m:r>
                      <a:rPr lang="en-US" altLang="en-US" sz="2000" b="0" i="1" smtClean="0">
                        <a:latin typeface="Cambria Math" panose="02040503050406030204" pitchFamily="18" charset="0"/>
                      </a:rPr>
                      <m:t>𝑃</m:t>
                    </m:r>
                  </m:oMath>
                </a14:m>
                <a:r>
                  <a:rPr lang="en-US" altLang="en-US" sz="2000" dirty="0"/>
                  <a:t> then all of them do.</a:t>
                </a:r>
              </a:p>
              <a:p>
                <a:pPr lvl="1"/>
                <a:r>
                  <a:rPr lang="en-US" altLang="en-US" sz="2000" dirty="0"/>
                  <a:t>In any one of those does not belong to class </a:t>
                </a:r>
                <a14:m>
                  <m:oMath xmlns:m="http://schemas.openxmlformats.org/officeDocument/2006/math">
                    <m:r>
                      <a:rPr lang="en-US" altLang="en-US" sz="2000" b="0" i="1" smtClean="0">
                        <a:latin typeface="Cambria Math" panose="02040503050406030204" pitchFamily="18" charset="0"/>
                      </a:rPr>
                      <m:t>𝑃</m:t>
                    </m:r>
                  </m:oMath>
                </a14:m>
                <a:r>
                  <a:rPr lang="en-US" altLang="en-US" sz="2000" dirty="0"/>
                  <a:t> then none of them do</a:t>
                </a:r>
              </a:p>
              <a:p>
                <a:pPr marL="0" indent="0">
                  <a:buNone/>
                </a:pPr>
                <a:endParaRPr lang="en-US" altLang="en-US" sz="2400" dirty="0"/>
              </a:p>
            </p:txBody>
          </p:sp>
        </mc:Choice>
        <mc:Fallback>
          <p:sp>
            <p:nvSpPr>
              <p:cNvPr id="7172" name="Rectangle 3">
                <a:extLst>
                  <a:ext uri="{FF2B5EF4-FFF2-40B4-BE49-F238E27FC236}">
                    <a16:creationId xmlns:a16="http://schemas.microsoft.com/office/drawing/2014/main" id="{187EE434-3E66-0067-4327-00DF8AA1DDB2}"/>
                  </a:ext>
                </a:extLst>
              </p:cNvPr>
              <p:cNvSpPr>
                <a:spLocks noGrp="1" noRot="1" noChangeAspect="1" noMove="1" noResize="1" noEditPoints="1" noAdjustHandles="1" noChangeArrowheads="1" noChangeShapeType="1" noTextEdit="1"/>
              </p:cNvSpPr>
              <p:nvPr>
                <p:ph type="body" idx="1"/>
              </p:nvPr>
            </p:nvSpPr>
            <p:spPr>
              <a:xfrm>
                <a:off x="628649" y="1608297"/>
                <a:ext cx="10989044" cy="5200045"/>
              </a:xfrm>
              <a:blipFill>
                <a:blip r:embed="rId3"/>
                <a:stretch>
                  <a:fillRect l="-832" t="-1641"/>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6564F2BE-20B6-8D60-2793-CA5B4643797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35</a:t>
            </a:fld>
            <a:endParaRPr lang="en-US" dirty="0"/>
          </a:p>
        </p:txBody>
      </p:sp>
    </p:spTree>
    <p:extLst>
      <p:ext uri="{BB962C8B-B14F-4D97-AF65-F5344CB8AC3E}">
        <p14:creationId xmlns:p14="http://schemas.microsoft.com/office/powerpoint/2010/main" val="222299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Rectangle 2"/>
              <p:cNvSpPr>
                <a:spLocks noGrp="1" noChangeArrowheads="1"/>
              </p:cNvSpPr>
              <p:nvPr>
                <p:ph type="title"/>
              </p:nvPr>
            </p:nvSpPr>
            <p:spPr/>
            <p:txBody>
              <a:bodyPr/>
              <a:lstStyle/>
              <a:p>
                <a:pPr eaLnBrk="1" hangingPunct="1"/>
                <a:r>
                  <a:rPr lang="en-US" altLang="en-US" dirty="0"/>
                  <a:t>Beyond </a:t>
                </a:r>
                <a14:m>
                  <m:oMath xmlns:m="http://schemas.openxmlformats.org/officeDocument/2006/math">
                    <m:r>
                      <a:rPr lang="en-US" altLang="en-US" b="1" i="0" dirty="0" smtClean="0">
                        <a:solidFill>
                          <a:srgbClr val="695082"/>
                        </a:solidFill>
                        <a:latin typeface="Cambria Math" panose="02040503050406030204" pitchFamily="18" charset="0"/>
                        <a:cs typeface="Arial" panose="020B0604020202020204" pitchFamily="34" charset="0"/>
                      </a:rPr>
                      <m:t>𝐏</m:t>
                    </m:r>
                  </m:oMath>
                </a14:m>
                <a:r>
                  <a:rPr lang="en-US" altLang="en-US" dirty="0"/>
                  <a:t>?</a:t>
                </a:r>
              </a:p>
            </p:txBody>
          </p:sp>
        </mc:Choice>
        <mc:Fallback xmlns="">
          <p:sp>
            <p:nvSpPr>
              <p:cNvPr id="21507"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508" name="Rectangle 3"/>
              <p:cNvSpPr>
                <a:spLocks noGrp="1" noChangeArrowheads="1"/>
              </p:cNvSpPr>
              <p:nvPr>
                <p:ph type="body" idx="1"/>
              </p:nvPr>
            </p:nvSpPr>
            <p:spPr>
              <a:xfrm>
                <a:off x="628650" y="1711664"/>
                <a:ext cx="9381624" cy="5200045"/>
              </a:xfrm>
            </p:spPr>
            <p:txBody>
              <a:bodyPr>
                <a:noAutofit/>
              </a:bodyPr>
              <a:lstStyle/>
              <a:p>
                <a:pPr marL="0" indent="0" eaLnBrk="1" hangingPunct="1">
                  <a:buNone/>
                </a:pPr>
                <a:r>
                  <a:rPr lang="en-US" altLang="en-US" sz="2800" b="1" dirty="0">
                    <a:solidFill>
                      <a:srgbClr val="695082"/>
                    </a:solidFill>
                  </a:rPr>
                  <a:t>Independent-Set</a:t>
                </a:r>
                <a:r>
                  <a:rPr lang="en-US" altLang="en-US" sz="2800" dirty="0"/>
                  <a:t>,</a:t>
                </a:r>
                <a:r>
                  <a:rPr lang="en-US" altLang="en-US" sz="2800" dirty="0">
                    <a:solidFill>
                      <a:srgbClr val="669900"/>
                    </a:solidFill>
                  </a:rPr>
                  <a:t> </a:t>
                </a:r>
                <a:r>
                  <a:rPr lang="en-US" altLang="en-US" sz="2800" b="1" dirty="0">
                    <a:solidFill>
                      <a:srgbClr val="695082"/>
                    </a:solidFill>
                  </a:rPr>
                  <a:t>Clique</a:t>
                </a:r>
                <a:r>
                  <a:rPr lang="en-US" altLang="en-US" sz="2800" dirty="0"/>
                  <a:t>,</a:t>
                </a:r>
                <a:r>
                  <a:rPr lang="en-US" altLang="en-US" sz="2800" dirty="0">
                    <a:solidFill>
                      <a:srgbClr val="669900"/>
                    </a:solidFill>
                  </a:rPr>
                  <a:t> </a:t>
                </a:r>
                <a:r>
                  <a:rPr lang="en-US" altLang="en-US" sz="2800" b="1" dirty="0">
                    <a:solidFill>
                      <a:srgbClr val="695082"/>
                    </a:solidFill>
                  </a:rPr>
                  <a:t>Vertex-Cover</a:t>
                </a:r>
                <a:r>
                  <a:rPr lang="en-US" altLang="en-US" sz="2800" dirty="0"/>
                  <a:t>,</a:t>
                </a:r>
                <a:r>
                  <a:rPr lang="en-US" altLang="en-US" sz="2800" dirty="0">
                    <a:solidFill>
                      <a:srgbClr val="669900"/>
                    </a:solidFill>
                  </a:rPr>
                  <a:t> </a:t>
                </a:r>
                <a:r>
                  <a:rPr lang="en-US" altLang="en-US" sz="2800" dirty="0"/>
                  <a:t>and</a:t>
                </a:r>
                <a:r>
                  <a:rPr lang="en-US" altLang="en-US" sz="2800" b="1" dirty="0">
                    <a:solidFill>
                      <a:srgbClr val="695082"/>
                    </a:solidFill>
                  </a:rPr>
                  <a:t> 3Color </a:t>
                </a:r>
                <a:r>
                  <a:rPr lang="en-US" altLang="en-US" sz="2800" dirty="0"/>
                  <a:t>are examples of natural and practically important problems for which we don’t know any polynomial-time algorithms.</a:t>
                </a:r>
              </a:p>
              <a:p>
                <a:pPr marL="0" indent="0" eaLnBrk="1" hangingPunct="1">
                  <a:buNone/>
                </a:pPr>
                <a:endParaRPr lang="en-US" altLang="en-US" sz="900" b="1" dirty="0">
                  <a:solidFill>
                    <a:srgbClr val="695082"/>
                  </a:solidFill>
                </a:endParaRPr>
              </a:p>
              <a:p>
                <a:pPr marL="0" indent="0" eaLnBrk="1" hangingPunct="1">
                  <a:buNone/>
                </a:pPr>
                <a:r>
                  <a:rPr lang="en-US" altLang="en-US" sz="2800" dirty="0"/>
                  <a:t>There are many others such as...</a:t>
                </a:r>
                <a:endParaRPr lang="en-US" altLang="en-US" sz="1050" dirty="0">
                  <a:solidFill>
                    <a:srgbClr val="669900"/>
                  </a:solidFill>
                </a:endParaRPr>
              </a:p>
              <a:p>
                <a:pPr marL="457200" lvl="1" indent="0" eaLnBrk="1" hangingPunct="1">
                  <a:buNone/>
                </a:pPr>
                <a:r>
                  <a:rPr lang="en-US" altLang="en-US" b="1" dirty="0" err="1">
                    <a:solidFill>
                      <a:srgbClr val="695082"/>
                    </a:solidFill>
                  </a:rPr>
                  <a:t>DecisionTSP</a:t>
                </a:r>
                <a:r>
                  <a:rPr lang="en-US" altLang="en-US" dirty="0">
                    <a:solidFill>
                      <a:schemeClr val="hlink"/>
                    </a:solidFill>
                  </a:rPr>
                  <a:t>:</a:t>
                </a:r>
                <a:r>
                  <a:rPr lang="en-US" altLang="en-US" dirty="0"/>
                  <a:t>  </a:t>
                </a:r>
              </a:p>
              <a:p>
                <a:pPr marL="914400" lvl="2" indent="0" eaLnBrk="1" hangingPunct="1">
                  <a:buNone/>
                </a:pPr>
                <a:r>
                  <a:rPr lang="en-US" altLang="en-US" b="1" dirty="0">
                    <a:solidFill>
                      <a:srgbClr val="0066CC"/>
                    </a:solidFill>
                  </a:rPr>
                  <a:t>Given</a:t>
                </a:r>
                <a:r>
                  <a:rPr lang="en-US" altLang="en-US" dirty="0"/>
                  <a:t> a weighted graph </a:t>
                </a:r>
                <a14:m>
                  <m:oMath xmlns:m="http://schemas.openxmlformats.org/officeDocument/2006/math">
                    <m:r>
                      <a:rPr lang="en-US" altLang="en-US" b="1" i="1" dirty="0" smtClean="0">
                        <a:solidFill>
                          <a:srgbClr val="0066CC"/>
                        </a:solidFill>
                        <a:latin typeface="Cambria Math" panose="02040503050406030204" pitchFamily="18" charset="0"/>
                      </a:rPr>
                      <m:t>𝑮</m:t>
                    </m:r>
                  </m:oMath>
                </a14:m>
                <a:r>
                  <a:rPr lang="en-US" altLang="en-US" dirty="0"/>
                  <a:t> and an integer </a:t>
                </a:r>
                <a14:m>
                  <m:oMath xmlns:m="http://schemas.openxmlformats.org/officeDocument/2006/math">
                    <m:r>
                      <a:rPr lang="en-US" altLang="en-US" b="1" i="1" dirty="0" smtClean="0">
                        <a:solidFill>
                          <a:srgbClr val="0066CC"/>
                        </a:solidFill>
                        <a:latin typeface="Cambria Math" panose="02040503050406030204" pitchFamily="18" charset="0"/>
                      </a:rPr>
                      <m:t>𝒌</m:t>
                    </m:r>
                  </m:oMath>
                </a14:m>
                <a:r>
                  <a:rPr lang="en-US" altLang="en-US" dirty="0"/>
                  <a:t>, </a:t>
                </a:r>
              </a:p>
              <a:p>
                <a:pPr marL="914400" lvl="2" indent="0" eaLnBrk="1" hangingPunct="1">
                  <a:buNone/>
                </a:pPr>
                <a:r>
                  <a:rPr lang="en-US" altLang="en-US" sz="2800" dirty="0"/>
                  <a:t>Is there a simple path that visits all vertices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r>
                  <a:rPr lang="en-US" altLang="en-US" sz="2800" dirty="0"/>
                  <a:t> having total weight at most </a:t>
                </a:r>
                <a14:m>
                  <m:oMath xmlns:m="http://schemas.openxmlformats.org/officeDocument/2006/math">
                    <m:r>
                      <a:rPr lang="en-US" altLang="en-US" sz="2800" b="1" i="1" dirty="0" smtClean="0">
                        <a:solidFill>
                          <a:srgbClr val="0066CC"/>
                        </a:solidFill>
                        <a:latin typeface="Cambria Math" panose="02040503050406030204" pitchFamily="18" charset="0"/>
                      </a:rPr>
                      <m:t>𝒌</m:t>
                    </m:r>
                  </m:oMath>
                </a14:m>
                <a:r>
                  <a:rPr lang="en-US" altLang="en-US" sz="2800" dirty="0"/>
                  <a:t>?</a:t>
                </a:r>
              </a:p>
              <a:p>
                <a:pPr marL="0" indent="0">
                  <a:buNone/>
                </a:pPr>
                <a:r>
                  <a:rPr lang="en-US" altLang="en-US" sz="2800" dirty="0"/>
                  <a:t>and...</a:t>
                </a:r>
              </a:p>
            </p:txBody>
          </p:sp>
        </mc:Choice>
        <mc:Fallback>
          <p:sp>
            <p:nvSpPr>
              <p:cNvPr id="21508" name="Rectangle 3"/>
              <p:cNvSpPr>
                <a:spLocks noGrp="1" noRot="1" noChangeAspect="1" noMove="1" noResize="1" noEditPoints="1" noAdjustHandles="1" noChangeArrowheads="1" noChangeShapeType="1" noTextEdit="1"/>
              </p:cNvSpPr>
              <p:nvPr>
                <p:ph type="body" idx="1"/>
              </p:nvPr>
            </p:nvSpPr>
            <p:spPr>
              <a:xfrm>
                <a:off x="628650" y="1711664"/>
                <a:ext cx="9381624" cy="5200045"/>
              </a:xfrm>
              <a:blipFill>
                <a:blip r:embed="rId4"/>
                <a:stretch>
                  <a:fillRect l="-1300" t="-1993"/>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06BC9F61-D25F-4FD4-8EDF-E428C07F041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36</a:t>
            </a:fld>
            <a:endParaRPr lang="en-US" dirty="0"/>
          </a:p>
        </p:txBody>
      </p:sp>
    </p:spTree>
    <p:extLst>
      <p:ext uri="{BB962C8B-B14F-4D97-AF65-F5344CB8AC3E}">
        <p14:creationId xmlns:p14="http://schemas.microsoft.com/office/powerpoint/2010/main" val="2881748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en-US"/>
              <a:t>Satisfiability</a:t>
            </a:r>
          </a:p>
        </p:txBody>
      </p:sp>
      <mc:AlternateContent xmlns:mc="http://schemas.openxmlformats.org/markup-compatibility/2006">
        <mc:Choice xmlns:a14="http://schemas.microsoft.com/office/drawing/2010/main" Requires="a14">
          <p:sp>
            <p:nvSpPr>
              <p:cNvPr id="22532"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800" dirty="0"/>
                  <a:t>Boolean variables </a:t>
                </a:r>
                <a14:m>
                  <m:oMath xmlns:m="http://schemas.openxmlformats.org/officeDocument/2006/math">
                    <m:sSub>
                      <m:sSubPr>
                        <m:ctrlPr>
                          <a:rPr lang="en-US" altLang="en-US" sz="2800" b="1" i="1" smtClean="0">
                            <a:solidFill>
                              <a:srgbClr val="0066CC"/>
                            </a:solidFill>
                            <a:latin typeface="Cambria Math" panose="02040503050406030204" pitchFamily="18" charset="0"/>
                          </a:rPr>
                        </m:ctrlPr>
                      </m:sSubPr>
                      <m:e>
                        <m:r>
                          <a:rPr lang="en-US" altLang="en-US" sz="2800" b="1" i="1" smtClean="0">
                            <a:solidFill>
                              <a:srgbClr val="0066CC"/>
                            </a:solidFill>
                            <a:latin typeface="Cambria Math" panose="02040503050406030204" pitchFamily="18" charset="0"/>
                          </a:rPr>
                          <m:t>𝒙</m:t>
                        </m:r>
                      </m:e>
                      <m:sub>
                        <m:r>
                          <a:rPr lang="en-US" altLang="en-US" sz="2800" b="1" i="1" smtClean="0">
                            <a:solidFill>
                              <a:srgbClr val="0066CC"/>
                            </a:solidFill>
                            <a:latin typeface="Cambria Math" panose="02040503050406030204" pitchFamily="18" charset="0"/>
                          </a:rPr>
                          <m:t>𝟏</m:t>
                        </m:r>
                      </m:sub>
                    </m:sSub>
                    <m:r>
                      <a:rPr lang="en-US" altLang="en-US" sz="2800" b="1" i="1" smtClean="0">
                        <a:solidFill>
                          <a:srgbClr val="0066CC"/>
                        </a:solidFill>
                        <a:latin typeface="Cambria Math" panose="02040503050406030204" pitchFamily="18" charset="0"/>
                      </a:rPr>
                      <m:t>,…,</m:t>
                    </m:r>
                    <m:sSub>
                      <m:sSubPr>
                        <m:ctrlPr>
                          <a:rPr lang="en-US" altLang="en-US" sz="2800" b="1" i="1" smtClean="0">
                            <a:solidFill>
                              <a:srgbClr val="0066CC"/>
                            </a:solidFill>
                            <a:latin typeface="Cambria Math" panose="02040503050406030204" pitchFamily="18" charset="0"/>
                          </a:rPr>
                        </m:ctrlPr>
                      </m:sSubPr>
                      <m:e>
                        <m:r>
                          <a:rPr lang="en-US" altLang="en-US" sz="2800" b="1" i="1" smtClean="0">
                            <a:solidFill>
                              <a:srgbClr val="0066CC"/>
                            </a:solidFill>
                            <a:latin typeface="Cambria Math" panose="02040503050406030204" pitchFamily="18" charset="0"/>
                          </a:rPr>
                          <m:t>𝒙</m:t>
                        </m:r>
                      </m:e>
                      <m:sub>
                        <m:r>
                          <a:rPr lang="en-US" altLang="en-US" sz="2800" b="1" i="1" smtClean="0">
                            <a:solidFill>
                              <a:srgbClr val="0066CC"/>
                            </a:solidFill>
                            <a:latin typeface="Cambria Math" panose="02040503050406030204" pitchFamily="18" charset="0"/>
                          </a:rPr>
                          <m:t>𝒏</m:t>
                        </m:r>
                      </m:sub>
                    </m:sSub>
                  </m:oMath>
                </a14:m>
                <a:endParaRPr lang="en-US" altLang="en-US" sz="2800" b="1" baseline="-25000" dirty="0"/>
              </a:p>
              <a:p>
                <a:pPr lvl="1" eaLnBrk="1" hangingPunct="1">
                  <a:lnSpc>
                    <a:spcPct val="80000"/>
                  </a:lnSpc>
                </a:pPr>
                <a:r>
                  <a:rPr lang="en-US" altLang="en-US" sz="2400" dirty="0"/>
                  <a:t>taking values in </a:t>
                </a:r>
                <a14:m>
                  <m:oMath xmlns:m="http://schemas.openxmlformats.org/officeDocument/2006/math">
                    <m:r>
                      <a:rPr lang="en-US" altLang="en-US" sz="2400" i="1" dirty="0" smtClean="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𝟎</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𝟏</m:t>
                    </m:r>
                    <m:r>
                      <a:rPr lang="en-US" altLang="en-US" sz="2400" i="1" dirty="0">
                        <a:solidFill>
                          <a:srgbClr val="0066CC"/>
                        </a:solidFill>
                        <a:latin typeface="Cambria Math" panose="02040503050406030204" pitchFamily="18" charset="0"/>
                      </a:rPr>
                      <m:t>}.</m:t>
                    </m:r>
                  </m:oMath>
                </a14:m>
                <a:r>
                  <a:rPr lang="en-US" altLang="en-US" sz="2400" dirty="0">
                    <a:solidFill>
                      <a:srgbClr val="0033CC"/>
                    </a:solidFill>
                  </a:rPr>
                  <a:t>  </a:t>
                </a:r>
                <a14:m>
                  <m:oMath xmlns:m="http://schemas.openxmlformats.org/officeDocument/2006/math">
                    <m:r>
                      <a:rPr lang="en-US" altLang="en-US" sz="2400" b="1" i="1" dirty="0" smtClean="0">
                        <a:solidFill>
                          <a:srgbClr val="0066CC"/>
                        </a:solidFill>
                        <a:latin typeface="Cambria Math" panose="02040503050406030204" pitchFamily="18" charset="0"/>
                      </a:rPr>
                      <m:t>𝟎</m:t>
                    </m:r>
                  </m:oMath>
                </a14:m>
                <a:r>
                  <a:rPr lang="en-US" altLang="en-US" sz="2400" dirty="0"/>
                  <a:t>=false, </a:t>
                </a:r>
                <a14:m>
                  <m:oMath xmlns:m="http://schemas.openxmlformats.org/officeDocument/2006/math">
                    <m:r>
                      <a:rPr lang="en-US" altLang="en-US" sz="2400" b="1" i="1" dirty="0" smtClean="0">
                        <a:solidFill>
                          <a:srgbClr val="0066CC"/>
                        </a:solidFill>
                        <a:latin typeface="Cambria Math" panose="02040503050406030204" pitchFamily="18" charset="0"/>
                      </a:rPr>
                      <m:t>𝟏</m:t>
                    </m:r>
                  </m:oMath>
                </a14:m>
                <a:r>
                  <a:rPr lang="en-US" altLang="en-US" sz="2400" dirty="0"/>
                  <a:t>=true</a:t>
                </a:r>
              </a:p>
              <a:p>
                <a:pPr eaLnBrk="1" hangingPunct="1">
                  <a:lnSpc>
                    <a:spcPct val="80000"/>
                  </a:lnSpc>
                </a:pPr>
                <a:r>
                  <a:rPr lang="en-US" altLang="en-US" sz="2800" dirty="0"/>
                  <a:t>Literals</a:t>
                </a:r>
              </a:p>
              <a:p>
                <a:pPr lvl="1">
                  <a:lnSpc>
                    <a:spcPct val="80000"/>
                  </a:lnSpc>
                </a:pPr>
                <a14:m>
                  <m:oMath xmlns:m="http://schemas.openxmlformats.org/officeDocument/2006/math">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𝒙</m:t>
                        </m:r>
                      </m:e>
                      <m:sub>
                        <m:r>
                          <a:rPr lang="en-US" altLang="en-US" sz="2400" b="1" i="1" smtClean="0">
                            <a:solidFill>
                              <a:srgbClr val="0066CC"/>
                            </a:solidFill>
                            <a:latin typeface="Cambria Math" panose="02040503050406030204" pitchFamily="18" charset="0"/>
                          </a:rPr>
                          <m:t>𝒊</m:t>
                        </m:r>
                      </m:sub>
                    </m:sSub>
                  </m:oMath>
                </a14:m>
                <a:r>
                  <a:rPr lang="en-US" altLang="en-US" sz="2400" dirty="0"/>
                  <a:t> or </a:t>
                </a:r>
                <a14:m>
                  <m:oMath xmlns:m="http://schemas.openxmlformats.org/officeDocument/2006/math">
                    <m:sSub>
                      <m:sSubPr>
                        <m:ctrlPr>
                          <a:rPr lang="en-US" altLang="en-US" sz="2400" b="1" i="1">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m:t>
                        </m:r>
                        <m:r>
                          <a:rPr lang="en-US" altLang="en-US" sz="2400" b="1" i="1">
                            <a:solidFill>
                              <a:srgbClr val="0066CC"/>
                            </a:solidFill>
                            <a:latin typeface="Cambria Math" panose="02040503050406030204" pitchFamily="18" charset="0"/>
                          </a:rPr>
                          <m:t>𝒙</m:t>
                        </m:r>
                      </m:e>
                      <m:sub>
                        <m:r>
                          <a:rPr lang="en-US" altLang="en-US" sz="2400" b="1" i="1" smtClean="0">
                            <a:solidFill>
                              <a:srgbClr val="0066CC"/>
                            </a:solidFill>
                            <a:latin typeface="Cambria Math" panose="02040503050406030204" pitchFamily="18" charset="0"/>
                          </a:rPr>
                          <m:t>𝒊</m:t>
                        </m:r>
                      </m:sub>
                    </m:sSub>
                  </m:oMath>
                </a14:m>
                <a:r>
                  <a:rPr lang="en-US" altLang="en-US" sz="2400" dirty="0">
                    <a:sym typeface="Symbol" panose="05050102010706020507" pitchFamily="18" charset="2"/>
                  </a:rPr>
                  <a:t> for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𝒊</m:t>
                    </m:r>
                    <m:r>
                      <a:rPr lang="en-US" altLang="en-US" sz="2400" b="0"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𝟏</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𝒏</m:t>
                    </m:r>
                  </m:oMath>
                </a14:m>
                <a:r>
                  <a:rPr lang="en-US" altLang="en-US" sz="2400" dirty="0">
                    <a:sym typeface="Symbol" panose="05050102010706020507" pitchFamily="18" charset="2"/>
                  </a:rPr>
                  <a:t>.</a:t>
                </a:r>
                <a:r>
                  <a:rPr lang="en-US" altLang="en-US" sz="2400" b="1" dirty="0">
                    <a:sym typeface="Symbol" panose="05050102010706020507" pitchFamily="18" charset="2"/>
                  </a:rPr>
                  <a:t>  </a:t>
                </a:r>
                <a:r>
                  <a:rPr lang="en-US" altLang="en-US" sz="2400" dirty="0">
                    <a:sym typeface="Symbol" panose="05050102010706020507" pitchFamily="18" charset="2"/>
                  </a:rPr>
                  <a:t>(</a:t>
                </a:r>
                <a14:m>
                  <m:oMath xmlns:m="http://schemas.openxmlformats.org/officeDocument/2006/math">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r>
                          <a:rPr lang="en-US" altLang="en-US" sz="2400" b="1" i="1">
                            <a:solidFill>
                              <a:srgbClr val="0066CC"/>
                            </a:solidFill>
                            <a:latin typeface="Cambria Math" panose="02040503050406030204" pitchFamily="18" charset="0"/>
                          </a:rPr>
                          <m:t>𝒙</m:t>
                        </m:r>
                      </m:e>
                      <m:sub>
                        <m:r>
                          <a:rPr lang="en-US" altLang="en-US" sz="2400" b="1" i="1">
                            <a:solidFill>
                              <a:srgbClr val="0066CC"/>
                            </a:solidFill>
                            <a:latin typeface="Cambria Math" panose="02040503050406030204" pitchFamily="18" charset="0"/>
                          </a:rPr>
                          <m:t>𝒊</m:t>
                        </m:r>
                      </m:sub>
                    </m:sSub>
                  </m:oMath>
                </a14:m>
                <a:r>
                  <a:rPr lang="en-US" altLang="en-US" sz="2400" b="1" dirty="0">
                    <a:sym typeface="Symbol" panose="05050102010706020507" pitchFamily="18" charset="2"/>
                  </a:rPr>
                  <a:t> </a:t>
                </a:r>
                <a:r>
                  <a:rPr lang="en-US" altLang="en-US" sz="2400" dirty="0">
                    <a:sym typeface="Symbol" panose="05050102010706020507" pitchFamily="18" charset="2"/>
                  </a:rPr>
                  <a:t>also written as</a:t>
                </a:r>
                <a:r>
                  <a:rPr lang="en-US" altLang="en-US" sz="2400" b="1" dirty="0">
                    <a:sym typeface="Symbol" panose="05050102010706020507" pitchFamily="18" charset="2"/>
                  </a:rPr>
                  <a:t> </a:t>
                </a:r>
                <a14:m>
                  <m:oMath xmlns:m="http://schemas.openxmlformats.org/officeDocument/2006/math">
                    <m:bar>
                      <m:barPr>
                        <m:pos m:val="top"/>
                        <m:ctrlPr>
                          <a:rPr lang="en-US" altLang="en-US" sz="2400" b="1" i="1" smtClean="0">
                            <a:solidFill>
                              <a:srgbClr val="0066CC"/>
                            </a:solidFill>
                            <a:latin typeface="Cambria Math" panose="02040503050406030204" pitchFamily="18" charset="0"/>
                            <a:sym typeface="Symbol" panose="05050102010706020507" pitchFamily="18" charset="2"/>
                          </a:rPr>
                        </m:ctrlPr>
                      </m:barPr>
                      <m:e>
                        <m:sSub>
                          <m:sSubPr>
                            <m:ctrlPr>
                              <a:rPr lang="en-US" altLang="en-US" sz="2400" b="1" i="1" smtClean="0">
                                <a:solidFill>
                                  <a:srgbClr val="0066CC"/>
                                </a:solidFill>
                                <a:latin typeface="Cambria Math" panose="02040503050406030204" pitchFamily="18" charset="0"/>
                                <a:sym typeface="Symbol" panose="05050102010706020507" pitchFamily="18" charset="2"/>
                              </a:rPr>
                            </m:ctrlPr>
                          </m:sSubPr>
                          <m:e>
                            <m:r>
                              <a:rPr lang="en-US" altLang="en-US" sz="2400" b="1" i="1" smtClean="0">
                                <a:solidFill>
                                  <a:srgbClr val="0066CC"/>
                                </a:solidFill>
                                <a:latin typeface="Cambria Math" panose="02040503050406030204" pitchFamily="18" charset="0"/>
                                <a:sym typeface="Symbol" panose="05050102010706020507" pitchFamily="18" charset="2"/>
                              </a:rPr>
                              <m:t>𝒙</m:t>
                            </m:r>
                          </m:e>
                          <m:sub>
                            <m:r>
                              <a:rPr lang="en-US" altLang="en-US" sz="2400" b="1" i="1" smtClean="0">
                                <a:solidFill>
                                  <a:srgbClr val="0066CC"/>
                                </a:solidFill>
                                <a:latin typeface="Cambria Math" panose="02040503050406030204" pitchFamily="18" charset="0"/>
                                <a:sym typeface="Symbol" panose="05050102010706020507" pitchFamily="18" charset="2"/>
                              </a:rPr>
                              <m:t>𝒊</m:t>
                            </m:r>
                          </m:sub>
                        </m:sSub>
                      </m:e>
                    </m:bar>
                  </m:oMath>
                </a14:m>
                <a:r>
                  <a:rPr lang="en-US" altLang="en-US" sz="2400" dirty="0">
                    <a:sym typeface="Symbol" panose="05050102010706020507" pitchFamily="18" charset="2"/>
                  </a:rPr>
                  <a:t>.)</a:t>
                </a:r>
              </a:p>
              <a:p>
                <a:pPr eaLnBrk="1" hangingPunct="1">
                  <a:lnSpc>
                    <a:spcPct val="80000"/>
                  </a:lnSpc>
                </a:pPr>
                <a:r>
                  <a:rPr lang="en-US" altLang="en-US" sz="2800" dirty="0">
                    <a:sym typeface="Symbol" panose="05050102010706020507" pitchFamily="18" charset="2"/>
                  </a:rPr>
                  <a:t>Clause</a:t>
                </a:r>
              </a:p>
              <a:p>
                <a:pPr lvl="1" eaLnBrk="1" hangingPunct="1">
                  <a:lnSpc>
                    <a:spcPct val="80000"/>
                  </a:lnSpc>
                </a:pPr>
                <a:r>
                  <a:rPr lang="en-US" altLang="en-US" sz="2400" dirty="0">
                    <a:sym typeface="Symbol" panose="05050102010706020507" pitchFamily="18" charset="2"/>
                  </a:rPr>
                  <a:t>a logical OR of one or more literals</a:t>
                </a:r>
              </a:p>
              <a:p>
                <a:pPr lvl="1" eaLnBrk="1" hangingPunct="1">
                  <a:lnSpc>
                    <a:spcPct val="80000"/>
                  </a:lnSpc>
                </a:pPr>
                <a:r>
                  <a:rPr lang="en-US" altLang="en-US" sz="2400" dirty="0">
                    <a:sym typeface="Symbol" panose="05050102010706020507" pitchFamily="18" charset="2"/>
                  </a:rPr>
                  <a:t>e.g.  </a:t>
                </a:r>
                <a14:m>
                  <m:oMath xmlns:m="http://schemas.openxmlformats.org/officeDocument/2006/math">
                    <m:r>
                      <a:rPr lang="en-US" altLang="en-US" sz="2400" b="1" i="1" smtClean="0">
                        <a:solidFill>
                          <a:srgbClr val="0066CC"/>
                        </a:solidFill>
                        <a:latin typeface="Cambria Math" panose="02040503050406030204" pitchFamily="18" charset="0"/>
                        <a:sym typeface="Symbol" panose="05050102010706020507" pitchFamily="18" charset="2"/>
                      </a:rPr>
                      <m:t>(</m:t>
                    </m:r>
                    <m:sSub>
                      <m:sSubPr>
                        <m:ctrlPr>
                          <a:rPr lang="en-US" altLang="en-US" sz="2400" b="1" i="1" smtClean="0">
                            <a:solidFill>
                              <a:srgbClr val="0066CC"/>
                            </a:solidFill>
                            <a:latin typeface="Cambria Math" panose="02040503050406030204" pitchFamily="18" charset="0"/>
                            <a:sym typeface="Symbol" panose="05050102010706020507" pitchFamily="18" charset="2"/>
                          </a:rPr>
                        </m:ctrlPr>
                      </m:sSubPr>
                      <m:e>
                        <m:r>
                          <a:rPr lang="en-US" altLang="en-US" sz="2400" b="1" i="1" smtClean="0">
                            <a:solidFill>
                              <a:srgbClr val="0066CC"/>
                            </a:solidFill>
                            <a:latin typeface="Cambria Math" panose="02040503050406030204" pitchFamily="18" charset="0"/>
                            <a:sym typeface="Symbol" panose="05050102010706020507" pitchFamily="18" charset="2"/>
                          </a:rPr>
                          <m:t>𝒙</m:t>
                        </m:r>
                      </m:e>
                      <m:sub>
                        <m:r>
                          <a:rPr lang="en-US" altLang="en-US" sz="2400" b="1" i="1" smtClean="0">
                            <a:solidFill>
                              <a:srgbClr val="0066CC"/>
                            </a:solidFill>
                            <a:latin typeface="Cambria Math" panose="02040503050406030204" pitchFamily="18" charset="0"/>
                            <a:sym typeface="Symbol" panose="05050102010706020507" pitchFamily="18" charset="2"/>
                          </a:rPr>
                          <m:t>𝟏</m:t>
                        </m:r>
                      </m:sub>
                    </m:sSub>
                    <m:r>
                      <a:rPr lang="en-US" altLang="en-US" sz="2400" b="1" i="1" smtClean="0">
                        <a:solidFill>
                          <a:srgbClr val="0066CC"/>
                        </a:solidFill>
                        <a:latin typeface="Cambria Math" panose="02040503050406030204" pitchFamily="18" charset="0"/>
                        <a:sym typeface="Symbol" panose="05050102010706020507" pitchFamily="18" charset="2"/>
                      </a:rPr>
                      <m:t>∨¬</m:t>
                    </m:r>
                    <m:sSub>
                      <m:sSubPr>
                        <m:ctrlPr>
                          <a:rPr lang="en-US" altLang="en-US" sz="2400" b="1" i="1" smtClean="0">
                            <a:solidFill>
                              <a:srgbClr val="0066CC"/>
                            </a:solidFill>
                            <a:latin typeface="Cambria Math" panose="02040503050406030204" pitchFamily="18" charset="0"/>
                            <a:sym typeface="Symbol" panose="05050102010706020507" pitchFamily="18" charset="2"/>
                          </a:rPr>
                        </m:ctrlPr>
                      </m:sSubPr>
                      <m:e>
                        <m:r>
                          <a:rPr lang="en-US" altLang="en-US" sz="2400" b="1" i="1" smtClean="0">
                            <a:solidFill>
                              <a:srgbClr val="0066CC"/>
                            </a:solidFill>
                            <a:latin typeface="Cambria Math" panose="02040503050406030204" pitchFamily="18" charset="0"/>
                            <a:sym typeface="Symbol" panose="05050102010706020507" pitchFamily="18" charset="2"/>
                          </a:rPr>
                          <m:t>𝒙</m:t>
                        </m:r>
                      </m:e>
                      <m:sub>
                        <m:r>
                          <a:rPr lang="en-US" altLang="en-US" sz="2400" b="1" i="1" smtClean="0">
                            <a:solidFill>
                              <a:srgbClr val="0066CC"/>
                            </a:solidFill>
                            <a:latin typeface="Cambria Math" panose="02040503050406030204" pitchFamily="18" charset="0"/>
                            <a:sym typeface="Symbol" panose="05050102010706020507" pitchFamily="18" charset="2"/>
                          </a:rPr>
                          <m:t>𝟑</m:t>
                        </m:r>
                      </m:sub>
                    </m:sSub>
                    <m:r>
                      <a:rPr lang="en-US" altLang="en-US" sz="2400" b="1" i="1" smtClean="0">
                        <a:solidFill>
                          <a:srgbClr val="0066CC"/>
                        </a:solidFill>
                        <a:latin typeface="Cambria Math" panose="02040503050406030204" pitchFamily="18" charset="0"/>
                        <a:sym typeface="Symbol" panose="05050102010706020507" pitchFamily="18" charset="2"/>
                      </a:rPr>
                      <m:t>∨</m:t>
                    </m:r>
                    <m:sSub>
                      <m:sSubPr>
                        <m:ctrlPr>
                          <a:rPr lang="en-US" altLang="en-US" sz="2400" b="1" i="1" smtClean="0">
                            <a:solidFill>
                              <a:srgbClr val="0066CC"/>
                            </a:solidFill>
                            <a:latin typeface="Cambria Math" panose="02040503050406030204" pitchFamily="18" charset="0"/>
                            <a:sym typeface="Symbol" panose="05050102010706020507" pitchFamily="18" charset="2"/>
                          </a:rPr>
                        </m:ctrlPr>
                      </m:sSubPr>
                      <m:e>
                        <m:r>
                          <a:rPr lang="en-US" altLang="en-US" sz="2400" b="1" i="1" smtClean="0">
                            <a:solidFill>
                              <a:srgbClr val="0066CC"/>
                            </a:solidFill>
                            <a:latin typeface="Cambria Math" panose="02040503050406030204" pitchFamily="18" charset="0"/>
                            <a:sym typeface="Symbol" panose="05050102010706020507" pitchFamily="18" charset="2"/>
                          </a:rPr>
                          <m:t>𝒙</m:t>
                        </m:r>
                      </m:e>
                      <m:sub>
                        <m:r>
                          <a:rPr lang="en-US" altLang="en-US" sz="2400" b="1" i="1" smtClean="0">
                            <a:solidFill>
                              <a:srgbClr val="0066CC"/>
                            </a:solidFill>
                            <a:latin typeface="Cambria Math" panose="02040503050406030204" pitchFamily="18" charset="0"/>
                            <a:sym typeface="Symbol" panose="05050102010706020507" pitchFamily="18" charset="2"/>
                          </a:rPr>
                          <m:t>𝟕</m:t>
                        </m:r>
                      </m:sub>
                    </m:sSub>
                    <m:r>
                      <a:rPr lang="en-US" altLang="en-US" sz="2400" b="1" i="1" smtClean="0">
                        <a:solidFill>
                          <a:srgbClr val="0066CC"/>
                        </a:solidFill>
                        <a:latin typeface="Cambria Math" panose="02040503050406030204" pitchFamily="18" charset="0"/>
                        <a:sym typeface="Symbol" panose="05050102010706020507" pitchFamily="18" charset="2"/>
                      </a:rPr>
                      <m:t>∨</m:t>
                    </m:r>
                    <m:sSub>
                      <m:sSubPr>
                        <m:ctrlPr>
                          <a:rPr lang="en-US" altLang="en-US" sz="2400" b="1" i="1" smtClean="0">
                            <a:solidFill>
                              <a:srgbClr val="0066CC"/>
                            </a:solidFill>
                            <a:latin typeface="Cambria Math" panose="02040503050406030204" pitchFamily="18" charset="0"/>
                            <a:sym typeface="Symbol" panose="05050102010706020507" pitchFamily="18" charset="2"/>
                          </a:rPr>
                        </m:ctrlPr>
                      </m:sSubPr>
                      <m:e>
                        <m:r>
                          <a:rPr lang="en-US" altLang="en-US" sz="2400" b="1" i="1" smtClean="0">
                            <a:solidFill>
                              <a:srgbClr val="0066CC"/>
                            </a:solidFill>
                            <a:latin typeface="Cambria Math" panose="02040503050406030204" pitchFamily="18" charset="0"/>
                            <a:sym typeface="Symbol" panose="05050102010706020507" pitchFamily="18" charset="2"/>
                          </a:rPr>
                          <m:t>𝒙</m:t>
                        </m:r>
                      </m:e>
                      <m:sub>
                        <m:r>
                          <a:rPr lang="en-US" altLang="en-US" sz="2400" b="1" i="1" smtClean="0">
                            <a:solidFill>
                              <a:srgbClr val="0066CC"/>
                            </a:solidFill>
                            <a:latin typeface="Cambria Math" panose="02040503050406030204" pitchFamily="18" charset="0"/>
                            <a:sym typeface="Symbol" panose="05050102010706020507" pitchFamily="18" charset="2"/>
                          </a:rPr>
                          <m:t>𝟏𝟐</m:t>
                        </m:r>
                      </m:sub>
                    </m:sSub>
                    <m:r>
                      <a:rPr lang="en-US" altLang="en-US" sz="2400" b="1" i="1" smtClean="0">
                        <a:solidFill>
                          <a:srgbClr val="0066CC"/>
                        </a:solidFill>
                        <a:latin typeface="Cambria Math" panose="02040503050406030204" pitchFamily="18" charset="0"/>
                        <a:sym typeface="Symbol" panose="05050102010706020507" pitchFamily="18" charset="2"/>
                      </a:rPr>
                      <m:t>)</m:t>
                    </m:r>
                  </m:oMath>
                </a14:m>
                <a:endParaRPr lang="en-US" altLang="en-US" sz="2400" b="1" dirty="0"/>
              </a:p>
              <a:p>
                <a:pPr eaLnBrk="1" hangingPunct="1">
                  <a:lnSpc>
                    <a:spcPct val="120000"/>
                  </a:lnSpc>
                </a:pPr>
                <a:r>
                  <a:rPr lang="en-US" altLang="en-US" sz="2800" dirty="0">
                    <a:sym typeface="Symbol" panose="05050102010706020507" pitchFamily="18" charset="2"/>
                  </a:rPr>
                  <a:t>CNF formula</a:t>
                </a:r>
              </a:p>
              <a:p>
                <a:pPr lvl="1" eaLnBrk="1" hangingPunct="1">
                  <a:lnSpc>
                    <a:spcPct val="80000"/>
                  </a:lnSpc>
                </a:pPr>
                <a:r>
                  <a:rPr lang="en-US" altLang="en-US" sz="2400" dirty="0">
                    <a:sym typeface="Symbol" panose="05050102010706020507" pitchFamily="18" charset="2"/>
                  </a:rPr>
                  <a:t>a logical AND of a bunch of clauses</a:t>
                </a:r>
              </a:p>
              <a:p>
                <a:pPr eaLnBrk="1" hangingPunct="1">
                  <a:lnSpc>
                    <a:spcPct val="80000"/>
                  </a:lnSpc>
                </a:pPr>
                <a14:m>
                  <m:oMath xmlns:m="http://schemas.openxmlformats.org/officeDocument/2006/math">
                    <m:r>
                      <a:rPr lang="en-US" altLang="en-US" sz="2800" b="1" i="1" dirty="0" smtClean="0">
                        <a:solidFill>
                          <a:srgbClr val="0066CC"/>
                        </a:solidFill>
                        <a:latin typeface="Cambria Math" panose="02040503050406030204" pitchFamily="18" charset="0"/>
                        <a:sym typeface="Symbol" panose="05050102010706020507" pitchFamily="18" charset="2"/>
                      </a:rPr>
                      <m:t>𝒌</m:t>
                    </m:r>
                  </m:oMath>
                </a14:m>
                <a:r>
                  <a:rPr lang="en-US" altLang="en-US" sz="2800" b="1" dirty="0">
                    <a:sym typeface="Symbol" panose="05050102010706020507" pitchFamily="18" charset="2"/>
                  </a:rPr>
                  <a:t>-</a:t>
                </a:r>
                <a:r>
                  <a:rPr lang="en-US" altLang="en-US" sz="2800" dirty="0">
                    <a:sym typeface="Symbol" panose="05050102010706020507" pitchFamily="18" charset="2"/>
                  </a:rPr>
                  <a:t>CNF formula</a:t>
                </a:r>
              </a:p>
              <a:p>
                <a:pPr lvl="1" eaLnBrk="1" hangingPunct="1">
                  <a:lnSpc>
                    <a:spcPct val="80000"/>
                  </a:lnSpc>
                </a:pPr>
                <a:r>
                  <a:rPr lang="en-US" altLang="en-US" sz="2400" dirty="0">
                    <a:sym typeface="Symbol" panose="05050102010706020507" pitchFamily="18" charset="2"/>
                  </a:rPr>
                  <a:t>All clauses have exactly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𝒌</m:t>
                    </m:r>
                  </m:oMath>
                </a14:m>
                <a:r>
                  <a:rPr lang="en-US" altLang="en-US" sz="2400" dirty="0">
                    <a:sym typeface="Symbol" panose="05050102010706020507" pitchFamily="18" charset="2"/>
                  </a:rPr>
                  <a:t> variables</a:t>
                </a:r>
              </a:p>
            </p:txBody>
          </p:sp>
        </mc:Choice>
        <mc:Fallback>
          <p:sp>
            <p:nvSpPr>
              <p:cNvPr id="22532" name="Rectangle 3"/>
              <p:cNvSpPr>
                <a:spLocks noGrp="1" noRot="1" noChangeAspect="1" noMove="1" noResize="1" noEditPoints="1" noAdjustHandles="1" noChangeArrowheads="1" noChangeShapeType="1" noTextEdit="1"/>
              </p:cNvSpPr>
              <p:nvPr>
                <p:ph type="body" idx="1"/>
              </p:nvPr>
            </p:nvSpPr>
            <p:spPr>
              <a:blipFill>
                <a:blip r:embed="rId3"/>
                <a:stretch>
                  <a:fillRect l="-1043" t="-3782"/>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0AD51172-227D-42D3-9F54-85A9D47E9130}"/>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37</a:t>
            </a:fld>
            <a:endParaRPr lang="en-US" dirty="0"/>
          </a:p>
        </p:txBody>
      </p:sp>
    </p:spTree>
    <p:extLst>
      <p:ext uri="{BB962C8B-B14F-4D97-AF65-F5344CB8AC3E}">
        <p14:creationId xmlns:p14="http://schemas.microsoft.com/office/powerpoint/2010/main" val="2694267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dirty="0"/>
              <a:t>Satisfiability</a:t>
            </a:r>
          </a:p>
        </p:txBody>
      </p:sp>
      <mc:AlternateContent xmlns:mc="http://schemas.openxmlformats.org/markup-compatibility/2006">
        <mc:Choice xmlns:a14="http://schemas.microsoft.com/office/drawing/2010/main" Requires="a14">
          <p:sp>
            <p:nvSpPr>
              <p:cNvPr id="23556" name="Rectangle 3"/>
              <p:cNvSpPr>
                <a:spLocks noGrp="1" noChangeArrowheads="1"/>
              </p:cNvSpPr>
              <p:nvPr>
                <p:ph type="body" idx="1"/>
              </p:nvPr>
            </p:nvSpPr>
            <p:spPr>
              <a:xfrm>
                <a:off x="628650" y="1393598"/>
                <a:ext cx="11125200" cy="5200045"/>
              </a:xfrm>
            </p:spPr>
            <p:txBody>
              <a:bodyPr>
                <a:noAutofit/>
              </a:bodyPr>
              <a:lstStyle/>
              <a:p>
                <a:pPr marL="0" indent="0" eaLnBrk="1" hangingPunct="1">
                  <a:buNone/>
                </a:pPr>
                <a:r>
                  <a:rPr lang="en-US" altLang="en-US" sz="2800" dirty="0">
                    <a:sym typeface="Symbol" panose="05050102010706020507" pitchFamily="18" charset="2"/>
                  </a:rPr>
                  <a:t>CNF formula example:</a:t>
                </a:r>
                <a:r>
                  <a:rPr lang="en-US" altLang="en-US" dirty="0">
                    <a:sym typeface="Symbol" panose="05050102010706020507" pitchFamily="18" charset="2"/>
                  </a:rPr>
                  <a:t> </a:t>
                </a:r>
                <a:br>
                  <a:rPr lang="en-US" altLang="en-US" dirty="0">
                    <a:sym typeface="Symbol" panose="05050102010706020507" pitchFamily="18" charset="2"/>
                  </a:rPr>
                </a:br>
                <a14:m>
                  <m:oMathPara xmlns:m="http://schemas.openxmlformats.org/officeDocument/2006/math">
                    <m:oMathParaPr>
                      <m:jc m:val="centerGroup"/>
                    </m:oMathParaPr>
                    <m:oMath xmlns:m="http://schemas.openxmlformats.org/officeDocument/2006/math">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𝟏</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𝟑</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𝟒</m:t>
                              </m:r>
                            </m:sub>
                          </m:sSub>
                        </m:e>
                      </m:d>
                      <m:r>
                        <a:rPr lang="en-US" altLang="en-US" sz="2400" b="1" i="1" dirty="0">
                          <a:solidFill>
                            <a:srgbClr val="0066CC"/>
                          </a:solidFill>
                          <a:latin typeface="Cambria Math" panose="02040503050406030204" pitchFamily="18" charset="0"/>
                          <a:sym typeface="Symbol" panose="05050102010706020507" pitchFamily="18" charset="2"/>
                        </a:rPr>
                        <m:t>∧</m:t>
                      </m:r>
                      <m:d>
                        <m:dPr>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𝟒</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𝟑</m:t>
                              </m:r>
                            </m:sub>
                          </m:sSub>
                        </m:e>
                      </m:d>
                      <m:r>
                        <a:rPr lang="en-US" altLang="en-US" sz="2400" b="1" i="1" dirty="0">
                          <a:solidFill>
                            <a:srgbClr val="0066CC"/>
                          </a:solidFill>
                          <a:latin typeface="Cambria Math" panose="02040503050406030204" pitchFamily="18" charset="0"/>
                          <a:sym typeface="Symbol" panose="05050102010706020507" pitchFamily="18" charset="2"/>
                        </a:rPr>
                        <m:t>∧</m:t>
                      </m:r>
                      <m:d>
                        <m:dPr>
                          <m:ctrlPr>
                            <a:rPr lang="en-US" altLang="en-US" sz="2400" b="1" i="1" dirty="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𝟐</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𝟏</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𝟑</m:t>
                              </m:r>
                            </m:sub>
                          </m:sSub>
                        </m:e>
                      </m:d>
                    </m:oMath>
                  </m:oMathPara>
                </a14:m>
                <a:endParaRPr lang="en-US" altLang="en-US" sz="2000" b="1" dirty="0">
                  <a:solidFill>
                    <a:srgbClr val="695082"/>
                  </a:solidFill>
                  <a:sym typeface="Symbol" panose="05050102010706020507" pitchFamily="18" charset="2"/>
                </a:endParaRPr>
              </a:p>
              <a:p>
                <a:pPr marL="0" indent="0" eaLnBrk="1" hangingPunct="1">
                  <a:buNone/>
                </a:pPr>
                <a:endParaRPr lang="en-US" altLang="en-US" sz="600" b="1" dirty="0">
                  <a:solidFill>
                    <a:srgbClr val="695082"/>
                  </a:solidFill>
                  <a:sym typeface="Symbol" panose="05050102010706020507" pitchFamily="18" charset="2"/>
                </a:endParaRPr>
              </a:p>
              <a:p>
                <a:pPr marL="0" indent="0" eaLnBrk="1" hangingPunct="1">
                  <a:buNone/>
                </a:pPr>
                <a:r>
                  <a:rPr lang="en-US" altLang="en-US" sz="2800" b="1" dirty="0" err="1">
                    <a:solidFill>
                      <a:srgbClr val="695082"/>
                    </a:solidFill>
                    <a:sym typeface="Symbol" panose="05050102010706020507" pitchFamily="18" charset="2"/>
                  </a:rPr>
                  <a:t>Defn</a:t>
                </a:r>
                <a:r>
                  <a:rPr lang="en-US" altLang="en-US" sz="2800" b="1" dirty="0">
                    <a:solidFill>
                      <a:srgbClr val="695082"/>
                    </a:solidFill>
                    <a:sym typeface="Symbol" panose="05050102010706020507" pitchFamily="18" charset="2"/>
                  </a:rPr>
                  <a:t>:</a:t>
                </a:r>
                <a:r>
                  <a:rPr lang="en-US" altLang="en-US" sz="2800" dirty="0">
                    <a:sym typeface="Symbol" panose="05050102010706020507" pitchFamily="18" charset="2"/>
                  </a:rPr>
                  <a:t> If there is some assignment of 0’s and 1’s to the variables that makes 	it true then we say the formula is </a:t>
                </a:r>
                <a:r>
                  <a:rPr lang="en-US" altLang="en-US" sz="2800" dirty="0">
                    <a:solidFill>
                      <a:srgbClr val="C00000"/>
                    </a:solidFill>
                    <a:sym typeface="Symbol" panose="05050102010706020507" pitchFamily="18" charset="2"/>
                  </a:rPr>
                  <a:t>satisfiable</a:t>
                </a:r>
                <a:endParaRPr lang="en-US" altLang="en-US" sz="2800" dirty="0">
                  <a:solidFill>
                    <a:prstClr val="black"/>
                  </a:solidFill>
                  <a:sym typeface="Symbol" panose="05050102010706020507" pitchFamily="18" charset="2"/>
                </a:endParaRPr>
              </a:p>
              <a:p>
                <a:pPr lvl="1"/>
                <a14:m>
                  <m:oMath xmlns:m="http://schemas.openxmlformats.org/officeDocument/2006/math">
                    <m:d>
                      <m:dPr>
                        <m:ctrlPr>
                          <a:rPr lang="en-US" altLang="en-US" sz="2400" b="1" i="1" dirty="0">
                            <a:solidFill>
                              <a:srgbClr val="0033CC"/>
                            </a:solidFill>
                            <a:latin typeface="Cambria Math" panose="02040503050406030204" pitchFamily="18" charset="0"/>
                            <a:sym typeface="Symbol" panose="05050102010706020507" pitchFamily="18" charset="2"/>
                          </a:rPr>
                        </m:ctrlPr>
                      </m:dPr>
                      <m:e>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𝟏</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𝟑</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𝟒</m:t>
                            </m:r>
                          </m:sub>
                        </m:sSub>
                      </m:e>
                    </m:d>
                    <m:r>
                      <a:rPr lang="en-US" altLang="en-US" sz="2400" b="1" i="1" dirty="0">
                        <a:solidFill>
                          <a:srgbClr val="0033CC"/>
                        </a:solidFill>
                        <a:latin typeface="Cambria Math" panose="02040503050406030204" pitchFamily="18" charset="0"/>
                        <a:sym typeface="Symbol" panose="05050102010706020507" pitchFamily="18" charset="2"/>
                      </a:rPr>
                      <m:t>∧</m:t>
                    </m:r>
                    <m:d>
                      <m:dPr>
                        <m:ctrlPr>
                          <a:rPr lang="en-US" altLang="en-US" sz="2400" b="1" i="1" dirty="0">
                            <a:solidFill>
                              <a:srgbClr val="0033CC"/>
                            </a:solidFill>
                            <a:latin typeface="Cambria Math" panose="02040503050406030204" pitchFamily="18" charset="0"/>
                            <a:sym typeface="Symbol" panose="05050102010706020507" pitchFamily="18" charset="2"/>
                          </a:rPr>
                        </m:ctrlPr>
                      </m:dPr>
                      <m:e>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𝟒</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𝟑</m:t>
                            </m:r>
                          </m:sub>
                        </m:sSub>
                      </m:e>
                    </m:d>
                    <m:r>
                      <a:rPr lang="en-US" altLang="en-US" sz="2400" b="1" i="1" dirty="0">
                        <a:solidFill>
                          <a:srgbClr val="0033CC"/>
                        </a:solidFill>
                        <a:latin typeface="Cambria Math" panose="02040503050406030204" pitchFamily="18" charset="0"/>
                        <a:sym typeface="Symbol" panose="05050102010706020507" pitchFamily="18" charset="2"/>
                      </a:rPr>
                      <m:t>∧</m:t>
                    </m:r>
                    <m:d>
                      <m:dPr>
                        <m:ctrlPr>
                          <a:rPr lang="en-US" altLang="en-US" sz="2400" b="1" i="1" dirty="0">
                            <a:solidFill>
                              <a:srgbClr val="0033CC"/>
                            </a:solidFill>
                            <a:latin typeface="Cambria Math" panose="02040503050406030204" pitchFamily="18" charset="0"/>
                            <a:sym typeface="Symbol" panose="05050102010706020507" pitchFamily="18" charset="2"/>
                          </a:rPr>
                        </m:ctrlPr>
                      </m:dPr>
                      <m:e>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𝟐</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𝟏</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a:solidFill>
                                  <a:srgbClr val="0033CC"/>
                                </a:solidFill>
                                <a:latin typeface="Cambria Math" panose="02040503050406030204" pitchFamily="18" charset="0"/>
                                <a:sym typeface="Symbol" panose="05050102010706020507" pitchFamily="18" charset="2"/>
                              </a:rPr>
                              <m:t>𝟑</m:t>
                            </m:r>
                          </m:sub>
                        </m:sSub>
                      </m:e>
                    </m:d>
                  </m:oMath>
                </a14:m>
                <a:r>
                  <a:rPr lang="en-US" altLang="en-US" sz="2400" dirty="0">
                    <a:sym typeface="Symbol" panose="05050102010706020507" pitchFamily="18" charset="2"/>
                  </a:rPr>
                  <a:t> is </a:t>
                </a:r>
                <a:r>
                  <a:rPr lang="en-US" altLang="en-US" sz="2400" dirty="0" err="1">
                    <a:sym typeface="Symbol" panose="05050102010706020507" pitchFamily="18" charset="2"/>
                  </a:rPr>
                  <a:t>satisfiable</a:t>
                </a:r>
                <a:r>
                  <a:rPr lang="en-US" altLang="en-US" sz="2400" dirty="0">
                    <a:sym typeface="Symbol" panose="05050102010706020507" pitchFamily="18" charset="2"/>
                  </a:rPr>
                  <a:t>: </a:t>
                </a:r>
                <a14:m>
                  <m:oMath xmlns:m="http://schemas.openxmlformats.org/officeDocument/2006/math">
                    <m:sSub>
                      <m:sSubPr>
                        <m:ctrlPr>
                          <a:rPr lang="en-US" altLang="en-US" sz="2400" b="1" i="1" smtClean="0">
                            <a:solidFill>
                              <a:srgbClr val="C00000"/>
                            </a:solidFill>
                            <a:latin typeface="Cambria Math" panose="02040503050406030204" pitchFamily="18" charset="0"/>
                            <a:sym typeface="Symbol" panose="05050102010706020507" pitchFamily="18" charset="2"/>
                          </a:rPr>
                        </m:ctrlPr>
                      </m:sSubPr>
                      <m:e>
                        <m:r>
                          <a:rPr lang="en-US" altLang="en-US" sz="2400" b="1" i="1" smtClean="0">
                            <a:solidFill>
                              <a:srgbClr val="C00000"/>
                            </a:solidFill>
                            <a:latin typeface="Cambria Math" panose="02040503050406030204" pitchFamily="18" charset="0"/>
                            <a:sym typeface="Symbol" panose="05050102010706020507" pitchFamily="18" charset="2"/>
                          </a:rPr>
                          <m:t>𝒙</m:t>
                        </m:r>
                      </m:e>
                      <m:sub>
                        <m:r>
                          <a:rPr lang="en-US" altLang="en-US" sz="2400" b="1" i="1" smtClean="0">
                            <a:solidFill>
                              <a:srgbClr val="C00000"/>
                            </a:solidFill>
                            <a:latin typeface="Cambria Math" panose="02040503050406030204" pitchFamily="18" charset="0"/>
                            <a:sym typeface="Symbol" panose="05050102010706020507" pitchFamily="18" charset="2"/>
                          </a:rPr>
                          <m:t>𝟏</m:t>
                        </m:r>
                      </m:sub>
                    </m:sSub>
                    <m:r>
                      <a:rPr lang="en-US" altLang="en-US" sz="2400" b="1" i="1" smtClean="0">
                        <a:solidFill>
                          <a:srgbClr val="C00000"/>
                        </a:solidFill>
                        <a:latin typeface="Cambria Math" panose="02040503050406030204" pitchFamily="18" charset="0"/>
                        <a:sym typeface="Symbol" panose="05050102010706020507" pitchFamily="18" charset="2"/>
                      </a:rPr>
                      <m:t>=</m:t>
                    </m:r>
                    <m:sSub>
                      <m:sSubPr>
                        <m:ctrlPr>
                          <a:rPr lang="en-US" altLang="en-US" sz="2400" b="1" i="1" smtClean="0">
                            <a:solidFill>
                              <a:srgbClr val="C00000"/>
                            </a:solidFill>
                            <a:latin typeface="Cambria Math" panose="02040503050406030204" pitchFamily="18" charset="0"/>
                            <a:sym typeface="Symbol" panose="05050102010706020507" pitchFamily="18" charset="2"/>
                          </a:rPr>
                        </m:ctrlPr>
                      </m:sSubPr>
                      <m:e>
                        <m:r>
                          <a:rPr lang="en-US" altLang="en-US" sz="2400" b="1" i="1" smtClean="0">
                            <a:solidFill>
                              <a:srgbClr val="C00000"/>
                            </a:solidFill>
                            <a:latin typeface="Cambria Math" panose="02040503050406030204" pitchFamily="18" charset="0"/>
                            <a:sym typeface="Symbol" panose="05050102010706020507" pitchFamily="18" charset="2"/>
                          </a:rPr>
                          <m:t>𝒙</m:t>
                        </m:r>
                      </m:e>
                      <m:sub>
                        <m:r>
                          <a:rPr lang="en-US" altLang="en-US" sz="2400" b="1" i="1" smtClean="0">
                            <a:solidFill>
                              <a:srgbClr val="C00000"/>
                            </a:solidFill>
                            <a:latin typeface="Cambria Math" panose="02040503050406030204" pitchFamily="18" charset="0"/>
                            <a:sym typeface="Symbol" panose="05050102010706020507" pitchFamily="18" charset="2"/>
                          </a:rPr>
                          <m:t>𝟑</m:t>
                        </m:r>
                      </m:sub>
                    </m:sSub>
                    <m:r>
                      <a:rPr lang="en-US" altLang="en-US" sz="2400" b="1" i="1" smtClean="0">
                        <a:solidFill>
                          <a:srgbClr val="C00000"/>
                        </a:solidFill>
                        <a:latin typeface="Cambria Math" panose="02040503050406030204" pitchFamily="18" charset="0"/>
                        <a:sym typeface="Symbol" panose="05050102010706020507" pitchFamily="18" charset="2"/>
                      </a:rPr>
                      <m:t>=</m:t>
                    </m:r>
                    <m:r>
                      <a:rPr lang="en-US" altLang="en-US" sz="2400" b="1" i="1" smtClean="0">
                        <a:solidFill>
                          <a:srgbClr val="C00000"/>
                        </a:solidFill>
                        <a:latin typeface="Cambria Math" panose="02040503050406030204" pitchFamily="18" charset="0"/>
                        <a:sym typeface="Symbol" panose="05050102010706020507" pitchFamily="18" charset="2"/>
                      </a:rPr>
                      <m:t>𝟏</m:t>
                    </m:r>
                  </m:oMath>
                </a14:m>
                <a:endParaRPr lang="en-US" altLang="en-US" sz="2400" b="1" dirty="0">
                  <a:sym typeface="Symbol" panose="05050102010706020507" pitchFamily="18" charset="2"/>
                </a:endParaRPr>
              </a:p>
              <a:p>
                <a:pPr lvl="1"/>
                <a14:m>
                  <m:oMath xmlns:m="http://schemas.openxmlformats.org/officeDocument/2006/math">
                    <m:sSub>
                      <m:sSubPr>
                        <m:ctrlPr>
                          <a:rPr lang="en-US" altLang="en-US" sz="2400" b="1" i="1" dirty="0" smtClean="0">
                            <a:solidFill>
                              <a:srgbClr val="0033CC"/>
                            </a:solidFill>
                            <a:latin typeface="Cambria Math" panose="02040503050406030204" pitchFamily="18" charset="0"/>
                            <a:sym typeface="Symbol" panose="05050102010706020507" pitchFamily="18" charset="2"/>
                          </a:rPr>
                        </m:ctrlPr>
                      </m:sSubPr>
                      <m:e>
                        <m:r>
                          <a:rPr lang="en-US" altLang="en-US" sz="2400" b="1" i="1" dirty="0" smtClean="0">
                            <a:solidFill>
                              <a:srgbClr val="0033CC"/>
                            </a:solidFill>
                            <a:latin typeface="Cambria Math" panose="02040503050406030204" pitchFamily="18" charset="0"/>
                            <a:sym typeface="Symbol" panose="05050102010706020507" pitchFamily="18" charset="2"/>
                          </a:rPr>
                          <m:t>𝒙</m:t>
                        </m:r>
                      </m:e>
                      <m:sub>
                        <m:r>
                          <a:rPr lang="en-US" altLang="en-US" sz="2400" b="1" i="1" dirty="0" smtClean="0">
                            <a:solidFill>
                              <a:srgbClr val="0033CC"/>
                            </a:solidFill>
                            <a:latin typeface="Cambria Math" panose="02040503050406030204" pitchFamily="18" charset="0"/>
                            <a:sym typeface="Symbol" panose="05050102010706020507" pitchFamily="18" charset="2"/>
                          </a:rPr>
                          <m:t>𝟏</m:t>
                        </m:r>
                      </m:sub>
                    </m:sSub>
                    <m:r>
                      <a:rPr lang="en-US" altLang="en-US" sz="2400" b="1" i="1" dirty="0">
                        <a:solidFill>
                          <a:srgbClr val="0033CC"/>
                        </a:solidFill>
                        <a:latin typeface="Cambria Math" panose="02040503050406030204" pitchFamily="18" charset="0"/>
                        <a:sym typeface="Symbol" panose="05050102010706020507" pitchFamily="18" charset="2"/>
                      </a:rPr>
                      <m:t>∧</m:t>
                    </m:r>
                    <m:d>
                      <m:dPr>
                        <m:ctrlPr>
                          <a:rPr lang="en-US" altLang="en-US" sz="2400" b="1" i="1" dirty="0">
                            <a:solidFill>
                              <a:srgbClr val="0033CC"/>
                            </a:solidFill>
                            <a:latin typeface="Cambria Math" panose="02040503050406030204" pitchFamily="18" charset="0"/>
                            <a:sym typeface="Symbol" panose="05050102010706020507" pitchFamily="18" charset="2"/>
                          </a:rPr>
                        </m:ctrlPr>
                      </m:dPr>
                      <m:e>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smtClean="0">
                                <a:solidFill>
                                  <a:srgbClr val="0033CC"/>
                                </a:solidFill>
                                <a:latin typeface="Cambria Math" panose="02040503050406030204" pitchFamily="18" charset="0"/>
                                <a:sym typeface="Symbol" panose="05050102010706020507" pitchFamily="18" charset="2"/>
                              </a:rPr>
                              <m:t>𝟏</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smtClean="0">
                                <a:solidFill>
                                  <a:srgbClr val="0033CC"/>
                                </a:solidFill>
                                <a:latin typeface="Cambria Math" panose="02040503050406030204" pitchFamily="18" charset="0"/>
                                <a:sym typeface="Symbol" panose="05050102010706020507" pitchFamily="18" charset="2"/>
                              </a:rPr>
                              <m:t>𝟐</m:t>
                            </m:r>
                          </m:sub>
                        </m:sSub>
                      </m:e>
                    </m:d>
                    <m:r>
                      <a:rPr lang="en-US" altLang="en-US" sz="2400" b="1" i="1" dirty="0">
                        <a:solidFill>
                          <a:srgbClr val="0033CC"/>
                        </a:solidFill>
                        <a:latin typeface="Cambria Math" panose="02040503050406030204" pitchFamily="18" charset="0"/>
                        <a:sym typeface="Symbol" panose="05050102010706020507" pitchFamily="18" charset="2"/>
                      </a:rPr>
                      <m:t>∧</m:t>
                    </m:r>
                    <m:d>
                      <m:dPr>
                        <m:ctrlPr>
                          <a:rPr lang="en-US" altLang="en-US" sz="2400" b="1" i="1" dirty="0">
                            <a:solidFill>
                              <a:srgbClr val="0033CC"/>
                            </a:solidFill>
                            <a:latin typeface="Cambria Math" panose="02040503050406030204" pitchFamily="18" charset="0"/>
                            <a:sym typeface="Symbol" panose="05050102010706020507" pitchFamily="18" charset="2"/>
                          </a:rPr>
                        </m:ctrlPr>
                      </m:dPr>
                      <m:e>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smtClean="0">
                                <a:solidFill>
                                  <a:srgbClr val="0033CC"/>
                                </a:solidFill>
                                <a:latin typeface="Cambria Math" panose="02040503050406030204" pitchFamily="18" charset="0"/>
                                <a:sym typeface="Symbol" panose="05050102010706020507" pitchFamily="18" charset="2"/>
                              </a:rPr>
                              <m:t>𝟐</m:t>
                            </m:r>
                          </m:sub>
                        </m:sSub>
                        <m:r>
                          <a:rPr lang="en-US" altLang="en-US" sz="2400" b="1" i="1" dirty="0">
                            <a:solidFill>
                              <a:srgbClr val="0033CC"/>
                            </a:solidFill>
                            <a:latin typeface="Cambria Math" panose="02040503050406030204" pitchFamily="18" charset="0"/>
                            <a:sym typeface="Symbol" panose="05050102010706020507" pitchFamily="18" charset="2"/>
                          </a:rPr>
                          <m:t>∨</m:t>
                        </m:r>
                        <m:sSub>
                          <m:sSubPr>
                            <m:ctrlPr>
                              <a:rPr lang="en-US" altLang="en-US" sz="2400" b="1" i="1" dirty="0">
                                <a:solidFill>
                                  <a:srgbClr val="0033CC"/>
                                </a:solidFill>
                                <a:latin typeface="Cambria Math" panose="02040503050406030204" pitchFamily="18" charset="0"/>
                                <a:sym typeface="Symbol" panose="05050102010706020507" pitchFamily="18" charset="2"/>
                              </a:rPr>
                            </m:ctrlPr>
                          </m:sSubPr>
                          <m:e>
                            <m:r>
                              <a:rPr lang="en-US" altLang="en-US" sz="2400" b="1" i="1" dirty="0">
                                <a:solidFill>
                                  <a:srgbClr val="0033CC"/>
                                </a:solidFill>
                                <a:latin typeface="Cambria Math" panose="02040503050406030204" pitchFamily="18" charset="0"/>
                                <a:sym typeface="Symbol" panose="05050102010706020507" pitchFamily="18" charset="2"/>
                              </a:rPr>
                              <m:t>𝒙</m:t>
                            </m:r>
                          </m:e>
                          <m:sub>
                            <m:r>
                              <a:rPr lang="en-US" altLang="en-US" sz="2400" b="1" i="1" dirty="0" smtClean="0">
                                <a:solidFill>
                                  <a:srgbClr val="0033CC"/>
                                </a:solidFill>
                                <a:latin typeface="Cambria Math" panose="02040503050406030204" pitchFamily="18" charset="0"/>
                                <a:sym typeface="Symbol" panose="05050102010706020507" pitchFamily="18" charset="2"/>
                              </a:rPr>
                              <m:t>𝟑</m:t>
                            </m:r>
                          </m:sub>
                        </m:sSub>
                      </m:e>
                    </m:d>
                    <m:r>
                      <a:rPr lang="en-US" altLang="en-US" sz="2400" b="1" i="1" dirty="0">
                        <a:solidFill>
                          <a:srgbClr val="0033CC"/>
                        </a:solidFill>
                        <a:latin typeface="Cambria Math" panose="02040503050406030204" pitchFamily="18" charset="0"/>
                        <a:sym typeface="Symbol" panose="05050102010706020507" pitchFamily="18" charset="2"/>
                      </a:rPr>
                      <m:t>∧</m:t>
                    </m:r>
                    <m:r>
                      <a:rPr lang="en-US" altLang="en-US" sz="2400" b="1" i="1" dirty="0" smtClean="0">
                        <a:solidFill>
                          <a:srgbClr val="0033CC"/>
                        </a:solidFill>
                        <a:latin typeface="Cambria Math" panose="02040503050406030204" pitchFamily="18" charset="0"/>
                        <a:sym typeface="Symbol" panose="05050102010706020507" pitchFamily="18" charset="2"/>
                      </a:rPr>
                      <m:t>¬</m:t>
                    </m:r>
                    <m:sSub>
                      <m:sSubPr>
                        <m:ctrlPr>
                          <a:rPr lang="en-US" altLang="en-US" sz="2400" b="1" i="1" dirty="0" smtClean="0">
                            <a:solidFill>
                              <a:srgbClr val="0033CC"/>
                            </a:solidFill>
                            <a:latin typeface="Cambria Math" panose="02040503050406030204" pitchFamily="18" charset="0"/>
                            <a:sym typeface="Symbol" panose="05050102010706020507" pitchFamily="18" charset="2"/>
                          </a:rPr>
                        </m:ctrlPr>
                      </m:sSubPr>
                      <m:e>
                        <m:r>
                          <a:rPr lang="en-US" altLang="en-US" sz="2400" b="1" i="1" dirty="0" smtClean="0">
                            <a:solidFill>
                              <a:srgbClr val="0033CC"/>
                            </a:solidFill>
                            <a:latin typeface="Cambria Math" panose="02040503050406030204" pitchFamily="18" charset="0"/>
                            <a:sym typeface="Symbol" panose="05050102010706020507" pitchFamily="18" charset="2"/>
                          </a:rPr>
                          <m:t>𝒙</m:t>
                        </m:r>
                      </m:e>
                      <m:sub>
                        <m:r>
                          <a:rPr lang="en-US" altLang="en-US" sz="2400" b="1" i="1" dirty="0" smtClean="0">
                            <a:solidFill>
                              <a:srgbClr val="0033CC"/>
                            </a:solidFill>
                            <a:latin typeface="Cambria Math" panose="02040503050406030204" pitchFamily="18" charset="0"/>
                            <a:sym typeface="Symbol" panose="05050102010706020507" pitchFamily="18" charset="2"/>
                          </a:rPr>
                          <m:t>𝟑</m:t>
                        </m:r>
                      </m:sub>
                    </m:sSub>
                  </m:oMath>
                </a14:m>
                <a:r>
                  <a:rPr lang="en-US" altLang="en-US" sz="2400" dirty="0">
                    <a:solidFill>
                      <a:srgbClr val="669900"/>
                    </a:solidFill>
                    <a:sym typeface="Symbol" panose="05050102010706020507" pitchFamily="18" charset="2"/>
                  </a:rPr>
                  <a:t> </a:t>
                </a:r>
                <a:r>
                  <a:rPr lang="en-US" altLang="en-US" sz="2400" dirty="0">
                    <a:sym typeface="Symbol" panose="05050102010706020507" pitchFamily="18" charset="2"/>
                  </a:rPr>
                  <a:t>is not </a:t>
                </a:r>
                <a:r>
                  <a:rPr lang="en-US" altLang="en-US" sz="2400" dirty="0" err="1">
                    <a:sym typeface="Symbol" panose="05050102010706020507" pitchFamily="18" charset="2"/>
                  </a:rPr>
                  <a:t>satisfiable</a:t>
                </a:r>
                <a:r>
                  <a:rPr lang="en-US" altLang="en-US" sz="2400" dirty="0">
                    <a:sym typeface="Symbol" panose="05050102010706020507" pitchFamily="18" charset="2"/>
                  </a:rPr>
                  <a:t>.</a:t>
                </a:r>
              </a:p>
              <a:p>
                <a:pPr lvl="1"/>
                <a:endParaRPr lang="en-US" altLang="en-US" dirty="0">
                  <a:solidFill>
                    <a:srgbClr val="669900"/>
                  </a:solidFill>
                  <a:sym typeface="Symbol" panose="05050102010706020507" pitchFamily="18" charset="2"/>
                </a:endParaRPr>
              </a:p>
              <a:p>
                <a:pPr marL="0" indent="0">
                  <a:buNone/>
                </a:pPr>
                <a:r>
                  <a:rPr lang="en-US" altLang="en-US" sz="2800" b="1" dirty="0">
                    <a:solidFill>
                      <a:srgbClr val="695082"/>
                    </a:solidFill>
                    <a:sym typeface="Symbol" panose="05050102010706020507" pitchFamily="18" charset="2"/>
                  </a:rPr>
                  <a:t>3SAT:</a:t>
                </a:r>
                <a:r>
                  <a:rPr lang="en-US" altLang="en-US" sz="2800" dirty="0">
                    <a:sym typeface="Symbol" panose="05050102010706020507" pitchFamily="18" charset="2"/>
                  </a:rPr>
                  <a:t>  Given a CNF formula </a:t>
                </a:r>
                <a14:m>
                  <m:oMath xmlns:m="http://schemas.openxmlformats.org/officeDocument/2006/math">
                    <m:r>
                      <a:rPr lang="en-US" altLang="en-US" sz="2800" b="1" i="1" dirty="0" smtClean="0">
                        <a:solidFill>
                          <a:srgbClr val="0066CC"/>
                        </a:solidFill>
                        <a:latin typeface="Cambria Math" panose="02040503050406030204" pitchFamily="18" charset="0"/>
                        <a:sym typeface="Symbol" panose="05050102010706020507" pitchFamily="18" charset="2"/>
                      </a:rPr>
                      <m:t>𝑭</m:t>
                    </m:r>
                  </m:oMath>
                </a14:m>
                <a:r>
                  <a:rPr lang="en-US" altLang="en-US" sz="2800" dirty="0">
                    <a:sym typeface="Symbol" panose="05050102010706020507" pitchFamily="18" charset="2"/>
                  </a:rPr>
                  <a:t> with exactly </a:t>
                </a:r>
                <a14:m>
                  <m:oMath xmlns:m="http://schemas.openxmlformats.org/officeDocument/2006/math">
                    <m:r>
                      <a:rPr lang="en-US" altLang="en-US" sz="2800" b="1" i="1" dirty="0" smtClean="0">
                        <a:solidFill>
                          <a:srgbClr val="0066CC"/>
                        </a:solidFill>
                        <a:latin typeface="Cambria Math" panose="02040503050406030204" pitchFamily="18" charset="0"/>
                        <a:sym typeface="Symbol" panose="05050102010706020507" pitchFamily="18" charset="2"/>
                      </a:rPr>
                      <m:t>𝟑</m:t>
                    </m:r>
                  </m:oMath>
                </a14:m>
                <a:r>
                  <a:rPr lang="en-US" altLang="en-US" sz="2800" dirty="0">
                    <a:sym typeface="Symbol" panose="05050102010706020507" pitchFamily="18" charset="2"/>
                  </a:rPr>
                  <a:t> variables per clause,		  is </a:t>
                </a:r>
                <a14:m>
                  <m:oMath xmlns:m="http://schemas.openxmlformats.org/officeDocument/2006/math">
                    <m:r>
                      <a:rPr lang="en-US" altLang="en-US" sz="2800" b="1" i="1" dirty="0">
                        <a:solidFill>
                          <a:srgbClr val="0066CC"/>
                        </a:solidFill>
                        <a:latin typeface="Cambria Math" panose="02040503050406030204" pitchFamily="18" charset="0"/>
                        <a:sym typeface="Symbol" panose="05050102010706020507" pitchFamily="18" charset="2"/>
                      </a:rPr>
                      <m:t>𝑭</m:t>
                    </m:r>
                  </m:oMath>
                </a14:m>
                <a:r>
                  <a:rPr lang="en-US" altLang="en-US" sz="2800" dirty="0">
                    <a:sym typeface="Symbol" panose="05050102010706020507" pitchFamily="18" charset="2"/>
                  </a:rPr>
                  <a:t> </a:t>
                </a:r>
                <a:r>
                  <a:rPr lang="en-US" altLang="en-US" sz="2800" dirty="0" err="1">
                    <a:sym typeface="Symbol" panose="05050102010706020507" pitchFamily="18" charset="2"/>
                  </a:rPr>
                  <a:t>satisfiable</a:t>
                </a:r>
                <a:r>
                  <a:rPr lang="en-US" altLang="en-US" sz="2800" dirty="0">
                    <a:sym typeface="Symbol" panose="05050102010706020507" pitchFamily="18" charset="2"/>
                  </a:rPr>
                  <a:t>?</a:t>
                </a:r>
              </a:p>
            </p:txBody>
          </p:sp>
        </mc:Choice>
        <mc:Fallback>
          <p:sp>
            <p:nvSpPr>
              <p:cNvPr id="23556" name="Rectangle 3"/>
              <p:cNvSpPr>
                <a:spLocks noGrp="1" noRot="1" noChangeAspect="1" noMove="1" noResize="1" noEditPoints="1" noAdjustHandles="1" noChangeArrowheads="1" noChangeShapeType="1" noTextEdit="1"/>
              </p:cNvSpPr>
              <p:nvPr>
                <p:ph type="body" idx="1"/>
              </p:nvPr>
            </p:nvSpPr>
            <p:spPr>
              <a:xfrm>
                <a:off x="628650" y="1393598"/>
                <a:ext cx="11125200" cy="5200045"/>
              </a:xfrm>
              <a:blipFill>
                <a:blip r:embed="rId3"/>
                <a:stretch>
                  <a:fillRect l="-1096" t="-1993" r="-274"/>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EF70BC04-1CB8-4689-8888-EABE5C3EACB4}"/>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38</a:t>
            </a:fld>
            <a:endParaRPr lang="en-US" dirty="0"/>
          </a:p>
        </p:txBody>
      </p:sp>
    </p:spTree>
    <p:extLst>
      <p:ext uri="{BB962C8B-B14F-4D97-AF65-F5344CB8AC3E}">
        <p14:creationId xmlns:p14="http://schemas.microsoft.com/office/powerpoint/2010/main" val="571564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pPr eaLnBrk="1" hangingPunct="1"/>
            <a:r>
              <a:rPr lang="en-US" altLang="en-US" dirty="0"/>
              <a:t>Common property of these problems</a:t>
            </a:r>
          </a:p>
        </p:txBody>
      </p:sp>
      <p:sp>
        <p:nvSpPr>
          <p:cNvPr id="24580" name="Rectangle 3"/>
          <p:cNvSpPr>
            <a:spLocks noGrp="1" noChangeArrowheads="1"/>
          </p:cNvSpPr>
          <p:nvPr>
            <p:ph type="body" idx="1"/>
          </p:nvPr>
        </p:nvSpPr>
        <p:spPr>
          <a:xfrm>
            <a:off x="628650" y="1433369"/>
            <a:ext cx="10209396" cy="5200045"/>
          </a:xfrm>
        </p:spPr>
        <p:txBody>
          <a:bodyPr>
            <a:normAutofit/>
          </a:bodyPr>
          <a:lstStyle/>
          <a:p>
            <a:pPr eaLnBrk="1" hangingPunct="1">
              <a:lnSpc>
                <a:spcPct val="90000"/>
              </a:lnSpc>
            </a:pPr>
            <a:r>
              <a:rPr lang="en-US" altLang="en-US" sz="2800" dirty="0"/>
              <a:t>There is a special piece of information, a </a:t>
            </a:r>
            <a:r>
              <a:rPr lang="en-US" altLang="en-US" sz="2800" dirty="0">
                <a:solidFill>
                  <a:srgbClr val="C00000"/>
                </a:solidFill>
              </a:rPr>
              <a:t>short certificate</a:t>
            </a:r>
            <a:r>
              <a:rPr lang="en-US" altLang="en-US" sz="2800" dirty="0">
                <a:solidFill>
                  <a:srgbClr val="0033CC"/>
                </a:solidFill>
              </a:rPr>
              <a:t> </a:t>
            </a:r>
            <a:r>
              <a:rPr lang="en-US" altLang="en-US" sz="2800" dirty="0"/>
              <a:t>or proof, that allows you to </a:t>
            </a:r>
            <a:r>
              <a:rPr lang="en-US" altLang="en-US" sz="2800" b="1" dirty="0"/>
              <a:t>efficiently verify</a:t>
            </a:r>
            <a:r>
              <a:rPr lang="en-US" altLang="en-US" sz="2800" dirty="0"/>
              <a:t> (in polynomial-time) that the </a:t>
            </a:r>
            <a:r>
              <a:rPr lang="en-US" altLang="en-US" sz="2800" b="1" dirty="0">
                <a:solidFill>
                  <a:srgbClr val="006600"/>
                </a:solidFill>
              </a:rPr>
              <a:t>YES</a:t>
            </a:r>
            <a:r>
              <a:rPr lang="en-US" altLang="en-US" sz="2800" dirty="0"/>
              <a:t> answer is correct.  This certificate might be very hard to find.</a:t>
            </a:r>
          </a:p>
          <a:p>
            <a:pPr marL="0" indent="0" eaLnBrk="1" hangingPunct="1">
              <a:lnSpc>
                <a:spcPct val="90000"/>
              </a:lnSpc>
              <a:buNone/>
            </a:pPr>
            <a:r>
              <a:rPr lang="en-US" altLang="en-US" sz="2800" dirty="0"/>
              <a:t>  </a:t>
            </a:r>
          </a:p>
          <a:p>
            <a:pPr lvl="1" eaLnBrk="1" hangingPunct="1">
              <a:lnSpc>
                <a:spcPct val="90000"/>
              </a:lnSpc>
            </a:pPr>
            <a:r>
              <a:rPr lang="en-US" altLang="en-US" b="1" dirty="0">
                <a:solidFill>
                  <a:srgbClr val="695082"/>
                </a:solidFill>
              </a:rPr>
              <a:t>3Color</a:t>
            </a:r>
            <a:r>
              <a:rPr lang="en-US" altLang="en-US" dirty="0"/>
              <a:t>: the assignment of a color to each node. </a:t>
            </a:r>
          </a:p>
          <a:p>
            <a:pPr lvl="1" eaLnBrk="1" hangingPunct="1">
              <a:lnSpc>
                <a:spcPct val="90000"/>
              </a:lnSpc>
            </a:pPr>
            <a:r>
              <a:rPr lang="en-US" altLang="en-US" b="1" dirty="0">
                <a:solidFill>
                  <a:srgbClr val="695082"/>
                </a:solidFill>
              </a:rPr>
              <a:t>Independent-Set</a:t>
            </a:r>
            <a:r>
              <a:rPr lang="en-US" altLang="en-US" dirty="0">
                <a:solidFill>
                  <a:srgbClr val="695082"/>
                </a:solidFill>
              </a:rPr>
              <a:t>,</a:t>
            </a:r>
            <a:r>
              <a:rPr lang="en-US" altLang="en-US" b="1" dirty="0">
                <a:solidFill>
                  <a:srgbClr val="695082"/>
                </a:solidFill>
              </a:rPr>
              <a:t> Clique</a:t>
            </a:r>
            <a:r>
              <a:rPr lang="en-US" altLang="en-US" dirty="0"/>
              <a:t>:</a:t>
            </a:r>
            <a:r>
              <a:rPr lang="en-US" altLang="en-US" b="1" dirty="0">
                <a:solidFill>
                  <a:srgbClr val="695082"/>
                </a:solidFill>
              </a:rPr>
              <a:t> </a:t>
            </a:r>
            <a:r>
              <a:rPr lang="en-US" altLang="en-US" dirty="0"/>
              <a:t>the set of vertices</a:t>
            </a:r>
            <a:endParaRPr lang="en-US" altLang="en-US" b="1" dirty="0"/>
          </a:p>
          <a:p>
            <a:pPr lvl="1" eaLnBrk="1" hangingPunct="1">
              <a:lnSpc>
                <a:spcPct val="90000"/>
              </a:lnSpc>
            </a:pPr>
            <a:r>
              <a:rPr lang="en-US" altLang="en-US" b="1" dirty="0">
                <a:solidFill>
                  <a:srgbClr val="695082"/>
                </a:solidFill>
              </a:rPr>
              <a:t>Vertex-Cover</a:t>
            </a:r>
            <a:r>
              <a:rPr lang="en-US" altLang="en-US" dirty="0"/>
              <a:t>: the set of vertices</a:t>
            </a:r>
            <a:endParaRPr lang="en-US" altLang="en-US" b="1" dirty="0">
              <a:solidFill>
                <a:srgbClr val="0066CC"/>
              </a:solidFill>
            </a:endParaRPr>
          </a:p>
          <a:p>
            <a:pPr lvl="1" eaLnBrk="1" hangingPunct="1">
              <a:lnSpc>
                <a:spcPct val="90000"/>
              </a:lnSpc>
            </a:pPr>
            <a:r>
              <a:rPr lang="en-US" altLang="en-US" b="1" dirty="0">
                <a:solidFill>
                  <a:srgbClr val="695082"/>
                </a:solidFill>
              </a:rPr>
              <a:t>Decision-TSP</a:t>
            </a:r>
            <a:r>
              <a:rPr lang="en-US" altLang="en-US" dirty="0"/>
              <a:t>:</a:t>
            </a:r>
            <a:r>
              <a:rPr lang="en-US" altLang="en-US" b="1" dirty="0">
                <a:solidFill>
                  <a:srgbClr val="0066CC"/>
                </a:solidFill>
              </a:rPr>
              <a:t>  </a:t>
            </a:r>
            <a:r>
              <a:rPr lang="en-US" altLang="en-US" dirty="0"/>
              <a:t>the path</a:t>
            </a:r>
          </a:p>
          <a:p>
            <a:pPr lvl="1" eaLnBrk="1" hangingPunct="1">
              <a:lnSpc>
                <a:spcPct val="90000"/>
              </a:lnSpc>
            </a:pPr>
            <a:r>
              <a:rPr lang="en-US" altLang="en-US" b="1" dirty="0">
                <a:solidFill>
                  <a:srgbClr val="695082"/>
                </a:solidFill>
              </a:rPr>
              <a:t>3SAT</a:t>
            </a:r>
            <a:r>
              <a:rPr lang="en-US" altLang="en-US" dirty="0"/>
              <a:t>: a truth assignment that makes the CNF formula true.</a:t>
            </a:r>
          </a:p>
        </p:txBody>
      </p:sp>
      <p:sp>
        <p:nvSpPr>
          <p:cNvPr id="5" name="Slide Number Placeholder 1">
            <a:extLst>
              <a:ext uri="{FF2B5EF4-FFF2-40B4-BE49-F238E27FC236}">
                <a16:creationId xmlns:a16="http://schemas.microsoft.com/office/drawing/2014/main" id="{D82CFDC0-1145-410F-83D5-13CEF6D90E8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39</a:t>
            </a:fld>
            <a:endParaRPr lang="en-US" dirty="0"/>
          </a:p>
        </p:txBody>
      </p:sp>
    </p:spTree>
    <p:extLst>
      <p:ext uri="{BB962C8B-B14F-4D97-AF65-F5344CB8AC3E}">
        <p14:creationId xmlns:p14="http://schemas.microsoft.com/office/powerpoint/2010/main" val="217517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2CF64-7802-F2E1-890D-093F6E4A7CA9}"/>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3078D2A-37CC-D1DA-5637-9D406B1917B6}"/>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9FEF-12A0-0998-3956-36379ABB86C4}"/>
              </a:ext>
            </a:extLst>
          </p:cNvPr>
          <p:cNvSpPr>
            <a:spLocks noGrp="1"/>
          </p:cNvSpPr>
          <p:nvPr>
            <p:ph type="title"/>
          </p:nvPr>
        </p:nvSpPr>
        <p:spPr>
          <a:xfrm>
            <a:off x="353084" y="-171592"/>
            <a:ext cx="11108813" cy="1325563"/>
          </a:xfrm>
        </p:spPr>
        <p:txBody>
          <a:bodyPr/>
          <a:lstStyle/>
          <a:p>
            <a:r>
              <a:rPr lang="en-US" dirty="0"/>
              <a:t>Polynomial Time Reductions (Decision Problems)</a:t>
            </a:r>
          </a:p>
        </p:txBody>
      </p:sp>
      <p:sp>
        <p:nvSpPr>
          <p:cNvPr id="4" name="Slide Number Placeholder 3">
            <a:extLst>
              <a:ext uri="{FF2B5EF4-FFF2-40B4-BE49-F238E27FC236}">
                <a16:creationId xmlns:a16="http://schemas.microsoft.com/office/drawing/2014/main" id="{A79671F8-4F0E-E11A-B50F-E4D4FDCB67C7}"/>
              </a:ext>
            </a:extLst>
          </p:cNvPr>
          <p:cNvSpPr>
            <a:spLocks noGrp="1"/>
          </p:cNvSpPr>
          <p:nvPr>
            <p:ph type="sldNum" sz="quarter" idx="12"/>
          </p:nvPr>
        </p:nvSpPr>
        <p:spPr/>
        <p:txBody>
          <a:bodyPr/>
          <a:lstStyle/>
          <a:p>
            <a:fld id="{86BADE50-950A-4D58-BFB2-FA2C6A8B385D}" type="slidenum">
              <a:rPr lang="en-US" smtClean="0"/>
              <a:t>4</a:t>
            </a:fld>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6F43E7B-5A30-3367-D8F2-3056E5C69EE7}"/>
                  </a:ext>
                </a:extLst>
              </p:cNvPr>
              <p:cNvSpPr txBox="1"/>
              <p:nvPr/>
            </p:nvSpPr>
            <p:spPr>
              <a:xfrm>
                <a:off x="1615701" y="1403866"/>
                <a:ext cx="2025042" cy="369332"/>
              </a:xfrm>
              <a:prstGeom prst="rect">
                <a:avLst/>
              </a:prstGeom>
              <a:noFill/>
            </p:spPr>
            <p:txBody>
              <a:bodyPr wrap="none" rtlCol="0">
                <a:spAutoFit/>
              </a:bodyPr>
              <a:lstStyle/>
              <a:p>
                <a:r>
                  <a:rPr lang="en-US" dirty="0"/>
                  <a:t>Decision Problem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12" name="TextBox 11">
                <a:extLst>
                  <a:ext uri="{FF2B5EF4-FFF2-40B4-BE49-F238E27FC236}">
                    <a16:creationId xmlns:a16="http://schemas.microsoft.com/office/drawing/2014/main" id="{D6F43E7B-5A30-3367-D8F2-3056E5C69EE7}"/>
                  </a:ext>
                </a:extLst>
              </p:cNvPr>
              <p:cNvSpPr txBox="1">
                <a:spLocks noRot="1" noChangeAspect="1" noMove="1" noResize="1" noEditPoints="1" noAdjustHandles="1" noChangeArrowheads="1" noChangeShapeType="1" noTextEdit="1"/>
              </p:cNvSpPr>
              <p:nvPr/>
            </p:nvSpPr>
            <p:spPr>
              <a:xfrm>
                <a:off x="1615701" y="1403866"/>
                <a:ext cx="2025042" cy="369332"/>
              </a:xfrm>
              <a:prstGeom prst="rect">
                <a:avLst/>
              </a:prstGeom>
              <a:blipFill>
                <a:blip r:embed="rId2"/>
                <a:stretch>
                  <a:fillRect l="-2410"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7440216-516A-8B32-8BBA-56EA1D673FDE}"/>
                  </a:ext>
                </a:extLst>
              </p:cNvPr>
              <p:cNvSpPr txBox="1"/>
              <p:nvPr/>
            </p:nvSpPr>
            <p:spPr>
              <a:xfrm>
                <a:off x="7696200" y="1371600"/>
                <a:ext cx="2035429" cy="369332"/>
              </a:xfrm>
              <a:prstGeom prst="rect">
                <a:avLst/>
              </a:prstGeom>
              <a:noFill/>
            </p:spPr>
            <p:txBody>
              <a:bodyPr wrap="none" rtlCol="0">
                <a:spAutoFit/>
              </a:bodyPr>
              <a:lstStyle/>
              <a:p>
                <a:r>
                  <a:rPr lang="en-US" dirty="0"/>
                  <a:t>Decision Problem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16" name="TextBox 15">
                <a:extLst>
                  <a:ext uri="{FF2B5EF4-FFF2-40B4-BE49-F238E27FC236}">
                    <a16:creationId xmlns:a16="http://schemas.microsoft.com/office/drawing/2014/main" id="{A7440216-516A-8B32-8BBA-56EA1D673FDE}"/>
                  </a:ext>
                </a:extLst>
              </p:cNvPr>
              <p:cNvSpPr txBox="1">
                <a:spLocks noRot="1" noChangeAspect="1" noMove="1" noResize="1" noEditPoints="1" noAdjustHandles="1" noChangeArrowheads="1" noChangeShapeType="1" noTextEdit="1"/>
              </p:cNvSpPr>
              <p:nvPr/>
            </p:nvSpPr>
            <p:spPr>
              <a:xfrm>
                <a:off x="7696200" y="1371600"/>
                <a:ext cx="2035429" cy="369332"/>
              </a:xfrm>
              <a:prstGeom prst="rect">
                <a:avLst/>
              </a:prstGeom>
              <a:blipFill>
                <a:blip r:embed="rId3"/>
                <a:stretch>
                  <a:fillRect l="-270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92E44CF-E3C0-1AFD-9E94-BA3E46845745}"/>
                  </a:ext>
                </a:extLst>
              </p:cNvPr>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4"/>
                <a:stretch>
                  <a:fillRect l="-3361" t="-10345"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a:extLst>
                  <a:ext uri="{FF2B5EF4-FFF2-40B4-BE49-F238E27FC236}">
                    <a16:creationId xmlns:a16="http://schemas.microsoft.com/office/drawing/2014/main" id="{46656CC9-F18E-2B8D-DFF8-25844D7923B1}"/>
                  </a:ext>
                </a:extLst>
              </p:cNvPr>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5"/>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4870F02-E7E3-543B-81B9-6C46031FE7D9}"/>
                  </a:ext>
                </a:extLst>
              </p:cNvPr>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6"/>
                <a:stretch>
                  <a:fillRect l="-11538"/>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6792524-E909-F7DE-B5AF-C92044B2EE37}"/>
                  </a:ext>
                </a:extLst>
              </p:cNvPr>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7"/>
                <a:stretch>
                  <a:fillRect l="-2542" t="-6897" b="-24138"/>
                </a:stretch>
              </a:blipFill>
            </p:spPr>
            <p:txBody>
              <a:bodyPr/>
              <a:lstStyle/>
              <a:p>
                <a:r>
                  <a:rPr lang="en-US">
                    <a:noFill/>
                  </a:rPr>
                  <a:t> </a:t>
                </a:r>
              </a:p>
            </p:txBody>
          </p:sp>
        </mc:Fallback>
      </mc:AlternateContent>
      <p:sp>
        <p:nvSpPr>
          <p:cNvPr id="30" name="AutoShape 5">
            <a:extLst>
              <a:ext uri="{FF2B5EF4-FFF2-40B4-BE49-F238E27FC236}">
                <a16:creationId xmlns:a16="http://schemas.microsoft.com/office/drawing/2014/main" id="{E4584FC3-E106-EE56-7529-D966C23DC4FD}"/>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4FA5A2DE-CAFE-1880-EE9C-AD3AF01536E9}"/>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1983A1AD-FB1E-B279-C7F2-6C7AAADD4867}"/>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C3C3C708-E18E-7F34-A99F-FEECAF910D32}"/>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340DAA46-F58C-561B-96B0-3037267CC266}"/>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0D99A3C-1697-EE4B-3E67-2B9870203563}"/>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4DFA543-86F9-B684-532A-5E265B8D5F15}"/>
                  </a:ext>
                </a:extLst>
              </p:cNvPr>
              <p:cNvSpPr txBox="1"/>
              <p:nvPr/>
            </p:nvSpPr>
            <p:spPr>
              <a:xfrm>
                <a:off x="4474144" y="2476596"/>
                <a:ext cx="3285854" cy="646331"/>
              </a:xfrm>
              <a:prstGeom prst="rect">
                <a:avLst/>
              </a:prstGeom>
              <a:noFill/>
            </p:spPr>
            <p:txBody>
              <a:bodyPr wrap="square" rtlCol="0">
                <a:spAutoFit/>
              </a:bodyPr>
              <a:lstStyle/>
              <a:p>
                <a:r>
                  <a:rPr lang="en-US" dirty="0"/>
                  <a:t>Procedure for converting instances of </a:t>
                </a:r>
                <a14:m>
                  <m:oMath xmlns:m="http://schemas.openxmlformats.org/officeDocument/2006/math">
                    <m:r>
                      <a:rPr lang="en-US" b="0" i="1" smtClean="0">
                        <a:latin typeface="Cambria Math" panose="02040503050406030204" pitchFamily="18" charset="0"/>
                      </a:rPr>
                      <m:t>𝐴</m:t>
                    </m:r>
                  </m:oMath>
                </a14:m>
                <a:r>
                  <a:rPr lang="en-US" dirty="0"/>
                  <a:t> into instances of </a:t>
                </a:r>
                <a14:m>
                  <m:oMath xmlns:m="http://schemas.openxmlformats.org/officeDocument/2006/math">
                    <m:r>
                      <a:rPr lang="en-US" b="0" i="1" smtClean="0">
                        <a:latin typeface="Cambria Math" panose="02040503050406030204" pitchFamily="18" charset="0"/>
                      </a:rPr>
                      <m:t>𝐵</m:t>
                    </m:r>
                  </m:oMath>
                </a14:m>
                <a:r>
                  <a:rPr lang="en-US" dirty="0"/>
                  <a:t> </a:t>
                </a:r>
              </a:p>
            </p:txBody>
          </p:sp>
        </mc:Choice>
        <mc:Fallback>
          <p:sp>
            <p:nvSpPr>
              <p:cNvPr id="3" name="TextBox 2">
                <a:extLst>
                  <a:ext uri="{FF2B5EF4-FFF2-40B4-BE49-F238E27FC236}">
                    <a16:creationId xmlns:a16="http://schemas.microsoft.com/office/drawing/2014/main" id="{74DFA543-86F9-B684-532A-5E265B8D5F15}"/>
                  </a:ext>
                </a:extLst>
              </p:cNvPr>
              <p:cNvSpPr txBox="1">
                <a:spLocks noRot="1" noChangeAspect="1" noMove="1" noResize="1" noEditPoints="1" noAdjustHandles="1" noChangeArrowheads="1" noChangeShapeType="1" noTextEdit="1"/>
              </p:cNvSpPr>
              <p:nvPr/>
            </p:nvSpPr>
            <p:spPr>
              <a:xfrm>
                <a:off x="4474144" y="2476596"/>
                <a:ext cx="3285854" cy="646331"/>
              </a:xfrm>
              <a:prstGeom prst="rect">
                <a:avLst/>
              </a:prstGeom>
              <a:blipFill>
                <a:blip r:embed="rId9"/>
                <a:stretch>
                  <a:fillRect l="-1670"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BEF73A0-3D36-4CDA-30E3-BEFEB454DB49}"/>
                  </a:ext>
                </a:extLst>
              </p:cNvPr>
              <p:cNvSpPr txBox="1"/>
              <p:nvPr/>
            </p:nvSpPr>
            <p:spPr>
              <a:xfrm>
                <a:off x="9563665" y="3447731"/>
                <a:ext cx="2743200" cy="369332"/>
              </a:xfrm>
              <a:prstGeom prst="rect">
                <a:avLst/>
              </a:prstGeom>
              <a:noFill/>
            </p:spPr>
            <p:txBody>
              <a:bodyPr wrap="square" rtlCol="0">
                <a:spAutoFit/>
              </a:bodyPr>
              <a:lstStyle/>
              <a:p>
                <a:r>
                  <a:rPr lang="en-US" dirty="0"/>
                  <a:t>Algorithm for solving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5" name="TextBox 4">
                <a:extLst>
                  <a:ext uri="{FF2B5EF4-FFF2-40B4-BE49-F238E27FC236}">
                    <a16:creationId xmlns:a16="http://schemas.microsoft.com/office/drawing/2014/main" id="{0BEF73A0-3D36-4CDA-30E3-BEFEB454DB49}"/>
                  </a:ext>
                </a:extLst>
              </p:cNvPr>
              <p:cNvSpPr txBox="1">
                <a:spLocks noRot="1" noChangeAspect="1" noMove="1" noResize="1" noEditPoints="1" noAdjustHandles="1" noChangeArrowheads="1" noChangeShapeType="1" noTextEdit="1"/>
              </p:cNvSpPr>
              <p:nvPr/>
            </p:nvSpPr>
            <p:spPr>
              <a:xfrm>
                <a:off x="9563665" y="3447731"/>
                <a:ext cx="2743200" cy="369332"/>
              </a:xfrm>
              <a:prstGeom prst="rect">
                <a:avLst/>
              </a:prstGeom>
              <a:blipFill>
                <a:blip r:embed="rId10"/>
                <a:stretch>
                  <a:fillRect l="-2000" t="-10000"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4004D2D-FCE0-C4AD-5E4E-3376871922E2}"/>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83275A0B-D31F-0A2F-BE98-A5223E18D3C5}"/>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spTree>
    <p:extLst>
      <p:ext uri="{BB962C8B-B14F-4D97-AF65-F5344CB8AC3E}">
        <p14:creationId xmlns:p14="http://schemas.microsoft.com/office/powerpoint/2010/main" val="2119495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Rectangle 2"/>
              <p:cNvSpPr>
                <a:spLocks noGrp="1" noChangeArrowheads="1"/>
              </p:cNvSpPr>
              <p:nvPr>
                <p:ph type="title"/>
              </p:nvPr>
            </p:nvSpPr>
            <p:spPr/>
            <p:txBody>
              <a:bodyPr/>
              <a:lstStyle/>
              <a:p>
                <a:pPr eaLnBrk="1" hangingPunct="1"/>
                <a:r>
                  <a:rPr lang="en-US" altLang="en-US" dirty="0"/>
                  <a:t>The complexity class </a:t>
                </a:r>
                <a14:m>
                  <m:oMath xmlns:m="http://schemas.openxmlformats.org/officeDocument/2006/math">
                    <m:r>
                      <a:rPr lang="en-US" altLang="en-US" b="1" i="0" dirty="0" smtClean="0">
                        <a:latin typeface="Cambria Math" panose="02040503050406030204" pitchFamily="18" charset="0"/>
                      </a:rPr>
                      <m:t>𝐍𝐏</m:t>
                    </m:r>
                  </m:oMath>
                </a14:m>
                <a:endParaRPr lang="en-US" altLang="en-US" dirty="0"/>
              </a:p>
            </p:txBody>
          </p:sp>
        </mc:Choice>
        <mc:Fallback xmlns="">
          <p:sp>
            <p:nvSpPr>
              <p:cNvPr id="25603"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604" name="Rectangle 3"/>
              <p:cNvSpPr>
                <a:spLocks noGrp="1" noChangeArrowheads="1"/>
              </p:cNvSpPr>
              <p:nvPr>
                <p:ph type="body" idx="1"/>
              </p:nvPr>
            </p:nvSpPr>
            <p:spPr>
              <a:xfrm>
                <a:off x="628649" y="1536736"/>
                <a:ext cx="10582275" cy="5200045"/>
              </a:xfrm>
            </p:spPr>
            <p:txBody>
              <a:bodyPr/>
              <a:lstStyle/>
              <a:p>
                <a:pPr eaLnBrk="1" hangingPunct="1">
                  <a:buFont typeface="Wingdings" panose="05000000000000000000" pitchFamily="2" charset="2"/>
                  <a:buNone/>
                </a:pPr>
                <a14:m>
                  <m:oMath xmlns:m="http://schemas.openxmlformats.org/officeDocument/2006/math">
                    <m:r>
                      <a:rPr lang="en-US" altLang="en-US" sz="2800" b="1" i="0" dirty="0" smtClean="0">
                        <a:solidFill>
                          <a:srgbClr val="0066CC"/>
                        </a:solidFill>
                        <a:latin typeface="Cambria Math" panose="02040503050406030204" pitchFamily="18" charset="0"/>
                      </a:rPr>
                      <m:t>𝐍𝐏</m:t>
                    </m:r>
                  </m:oMath>
                </a14:m>
                <a:r>
                  <a:rPr lang="en-US" altLang="en-US" sz="2800" dirty="0"/>
                  <a:t> consists of all decision problems where </a:t>
                </a:r>
              </a:p>
              <a:p>
                <a:pPr eaLnBrk="1" hangingPunct="1">
                  <a:buFont typeface="Wingdings" panose="05000000000000000000" pitchFamily="2" charset="2"/>
                  <a:buNone/>
                </a:pPr>
                <a:endParaRPr lang="en-US" altLang="en-US" sz="1800" dirty="0"/>
              </a:p>
              <a:p>
                <a:pPr eaLnBrk="1" hangingPunct="1"/>
                <a:r>
                  <a:rPr lang="en-US" altLang="en-US" sz="2800" dirty="0"/>
                  <a:t>You can </a:t>
                </a:r>
                <a:r>
                  <a:rPr lang="en-US" altLang="en-US" sz="2800" b="1" dirty="0">
                    <a:solidFill>
                      <a:srgbClr val="006600"/>
                    </a:solidFill>
                  </a:rPr>
                  <a:t>verify</a:t>
                </a:r>
                <a:r>
                  <a:rPr lang="en-US" altLang="en-US" sz="2800" dirty="0"/>
                  <a:t> the </a:t>
                </a:r>
                <a:r>
                  <a:rPr lang="en-US" altLang="en-US" sz="2800" b="1" dirty="0">
                    <a:solidFill>
                      <a:srgbClr val="006600"/>
                    </a:solidFill>
                  </a:rPr>
                  <a:t>YES</a:t>
                </a:r>
                <a:r>
                  <a:rPr lang="en-US" altLang="en-US" sz="2800" dirty="0"/>
                  <a:t> answers efficiently (in polynomial time) given a short (polynomial-size) </a:t>
                </a:r>
                <a:r>
                  <a:rPr lang="en-US" altLang="en-US" sz="2800" b="1" i="1" dirty="0">
                    <a:solidFill>
                      <a:srgbClr val="006600"/>
                    </a:solidFill>
                  </a:rPr>
                  <a:t>certificate</a:t>
                </a:r>
              </a:p>
              <a:p>
                <a:pPr eaLnBrk="1" hangingPunct="1">
                  <a:buFont typeface="Wingdings" panose="05000000000000000000" pitchFamily="2" charset="2"/>
                  <a:buNone/>
                </a:pPr>
                <a:endParaRPr lang="en-US" altLang="en-US" sz="1800" dirty="0"/>
              </a:p>
              <a:p>
                <a:pPr eaLnBrk="1" hangingPunct="1">
                  <a:buFont typeface="Wingdings" panose="05000000000000000000" pitchFamily="2" charset="2"/>
                  <a:buNone/>
                </a:pPr>
                <a:r>
                  <a:rPr lang="en-US" altLang="en-US" sz="2800" dirty="0"/>
                  <a:t>and</a:t>
                </a:r>
              </a:p>
              <a:p>
                <a:pPr eaLnBrk="1" hangingPunct="1"/>
                <a:endParaRPr lang="en-US" altLang="en-US" sz="1800" dirty="0"/>
              </a:p>
              <a:p>
                <a:pPr eaLnBrk="1" hangingPunct="1"/>
                <a:r>
                  <a:rPr lang="en-US" altLang="en-US" sz="2800" b="1" dirty="0">
                    <a:solidFill>
                      <a:srgbClr val="C00000"/>
                    </a:solidFill>
                  </a:rPr>
                  <a:t>No fake certificate</a:t>
                </a:r>
                <a:r>
                  <a:rPr lang="en-US" altLang="en-US" sz="2800" dirty="0"/>
                  <a:t> can fool your polynomial time verifier into saying </a:t>
                </a:r>
                <a:r>
                  <a:rPr lang="en-US" altLang="en-US" sz="2800" b="1" dirty="0">
                    <a:solidFill>
                      <a:srgbClr val="006600"/>
                    </a:solidFill>
                  </a:rPr>
                  <a:t>YES</a:t>
                </a:r>
                <a:r>
                  <a:rPr lang="en-US" altLang="en-US" sz="2800" dirty="0"/>
                  <a:t> for a </a:t>
                </a:r>
                <a:r>
                  <a:rPr lang="en-US" altLang="en-US" sz="2800" b="1" dirty="0">
                    <a:solidFill>
                      <a:srgbClr val="C00000"/>
                    </a:solidFill>
                  </a:rPr>
                  <a:t>NO</a:t>
                </a:r>
                <a:r>
                  <a:rPr lang="en-US" altLang="en-US" sz="2800" dirty="0"/>
                  <a:t> instance</a:t>
                </a:r>
              </a:p>
            </p:txBody>
          </p:sp>
        </mc:Choice>
        <mc:Fallback>
          <p:sp>
            <p:nvSpPr>
              <p:cNvPr id="25604" name="Rectangle 3"/>
              <p:cNvSpPr>
                <a:spLocks noGrp="1" noRot="1" noChangeAspect="1" noMove="1" noResize="1" noEditPoints="1" noAdjustHandles="1" noChangeArrowheads="1" noChangeShapeType="1" noTextEdit="1"/>
              </p:cNvSpPr>
              <p:nvPr>
                <p:ph type="body" idx="1"/>
              </p:nvPr>
            </p:nvSpPr>
            <p:spPr>
              <a:xfrm>
                <a:off x="628649" y="1536736"/>
                <a:ext cx="10582275" cy="5200045"/>
              </a:xfrm>
              <a:blipFill>
                <a:blip r:embed="rId4"/>
                <a:stretch>
                  <a:fillRect l="-1152" t="-1876" r="-864"/>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B5918DB0-C510-4788-B1F4-1379C327E4B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40</a:t>
            </a:fld>
            <a:endParaRPr lang="en-US" dirty="0"/>
          </a:p>
        </p:txBody>
      </p:sp>
    </p:spTree>
    <p:extLst>
      <p:ext uri="{BB962C8B-B14F-4D97-AF65-F5344CB8AC3E}">
        <p14:creationId xmlns:p14="http://schemas.microsoft.com/office/powerpoint/2010/main" val="1312271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27" name="Rectangle 2"/>
              <p:cNvSpPr>
                <a:spLocks noGrp="1" noChangeArrowheads="1"/>
              </p:cNvSpPr>
              <p:nvPr>
                <p:ph type="title"/>
              </p:nvPr>
            </p:nvSpPr>
            <p:spPr/>
            <p:txBody>
              <a:bodyPr/>
              <a:lstStyle/>
              <a:p>
                <a:pPr eaLnBrk="1" hangingPunct="1"/>
                <a:r>
                  <a:rPr lang="en-US" altLang="en-US" dirty="0"/>
                  <a:t>More precise definition of </a:t>
                </a:r>
                <a14:m>
                  <m:oMath xmlns:m="http://schemas.openxmlformats.org/officeDocument/2006/math">
                    <m:r>
                      <a:rPr lang="en-US" altLang="en-US" b="1" i="0" dirty="0" smtClean="0">
                        <a:solidFill>
                          <a:srgbClr val="695082"/>
                        </a:solidFill>
                        <a:latin typeface="Cambria Math" panose="02040503050406030204" pitchFamily="18" charset="0"/>
                      </a:rPr>
                      <m:t>𝐍𝐏</m:t>
                    </m:r>
                  </m:oMath>
                </a14:m>
                <a:endParaRPr lang="en-US" altLang="en-US" dirty="0">
                  <a:solidFill>
                    <a:srgbClr val="0066CC"/>
                  </a:solidFill>
                  <a:latin typeface="Arial" panose="020B0604020202020204" pitchFamily="34" charset="0"/>
                </a:endParaRPr>
              </a:p>
            </p:txBody>
          </p:sp>
        </mc:Choice>
        <mc:Fallback xmlns="">
          <p:sp>
            <p:nvSpPr>
              <p:cNvPr id="26627" name="Rectangle 2"/>
              <p:cNvSpPr>
                <a:spLocks noGrp="1" noRot="1" noChangeAspect="1" noMove="1" noResize="1" noEditPoints="1" noAdjustHandles="1" noChangeArrowheads="1" noChangeShapeType="1" noTextEdit="1"/>
              </p:cNvSpPr>
              <p:nvPr>
                <p:ph type="title"/>
              </p:nvPr>
            </p:nvSpPr>
            <p:spPr>
              <a:blipFill>
                <a:blip r:embed="rId3"/>
                <a:stretch>
                  <a:fillRect l="-1959" t="-12598" b="-259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628" name="Rectangle 3"/>
              <p:cNvSpPr>
                <a:spLocks noGrp="1" noChangeArrowheads="1"/>
              </p:cNvSpPr>
              <p:nvPr>
                <p:ph idx="1"/>
              </p:nvPr>
            </p:nvSpPr>
            <p:spPr>
              <a:xfrm>
                <a:off x="628649" y="1433367"/>
                <a:ext cx="10045767" cy="5200045"/>
              </a:xfrm>
            </p:spPr>
            <p:txBody>
              <a:bodyPr>
                <a:normAutofit/>
              </a:bodyPr>
              <a:lstStyle/>
              <a:p>
                <a:pPr marL="0" indent="0">
                  <a:buNone/>
                </a:pPr>
                <a:r>
                  <a:rPr lang="en-US" altLang="en-US" sz="2800" dirty="0"/>
                  <a:t>A decision problem </a:t>
                </a:r>
                <a:r>
                  <a:rPr lang="en-US" altLang="en-US" sz="2800" b="1" dirty="0">
                    <a:solidFill>
                      <a:srgbClr val="695082"/>
                    </a:solidFill>
                  </a:rPr>
                  <a:t>A</a:t>
                </a:r>
                <a:r>
                  <a:rPr lang="en-US" altLang="en-US" sz="2800" dirty="0"/>
                  <a:t> is in </a:t>
                </a:r>
                <a14:m>
                  <m:oMath xmlns:m="http://schemas.openxmlformats.org/officeDocument/2006/math">
                    <m:r>
                      <a:rPr lang="en-US" altLang="en-US" sz="2800" b="1" i="0" dirty="0" smtClean="0">
                        <a:solidFill>
                          <a:srgbClr val="0066CC"/>
                        </a:solidFill>
                        <a:latin typeface="Cambria Math" panose="02040503050406030204" pitchFamily="18" charset="0"/>
                      </a:rPr>
                      <m:t>𝐍𝐏</m:t>
                    </m:r>
                  </m:oMath>
                </a14:m>
                <a:r>
                  <a:rPr lang="en-US" altLang="en-US" sz="2800" dirty="0"/>
                  <a:t> </a:t>
                </a:r>
                <a:r>
                  <a:rPr lang="en-US" altLang="en-US" sz="2800" dirty="0" err="1"/>
                  <a:t>iff</a:t>
                </a:r>
                <a:r>
                  <a:rPr lang="en-US" altLang="en-US" sz="2800" dirty="0"/>
                  <a:t> there is</a:t>
                </a:r>
              </a:p>
              <a:p>
                <a:pPr lvl="1" eaLnBrk="1" hangingPunct="1">
                  <a:lnSpc>
                    <a:spcPct val="90000"/>
                  </a:lnSpc>
                </a:pPr>
                <a:r>
                  <a:rPr lang="en-US" altLang="en-US" sz="2400" dirty="0"/>
                  <a:t>a polynomial time procedure </a:t>
                </a:r>
                <a:r>
                  <a:rPr lang="en-US" altLang="en-US" sz="2400" b="1" dirty="0" err="1">
                    <a:solidFill>
                      <a:srgbClr val="695082"/>
                    </a:solidFill>
                  </a:rPr>
                  <a:t>VerifyA</a:t>
                </a:r>
                <a:r>
                  <a:rPr lang="en-US" altLang="en-US" sz="2400" dirty="0">
                    <a:solidFill>
                      <a:srgbClr val="695082"/>
                    </a:solidFill>
                  </a:rPr>
                  <a:t>(.,.)</a:t>
                </a:r>
                <a:r>
                  <a:rPr lang="en-US" altLang="en-US" sz="2400" dirty="0"/>
                  <a:t> and</a:t>
                </a:r>
              </a:p>
              <a:p>
                <a:pPr lvl="1" eaLnBrk="1" hangingPunct="1">
                  <a:lnSpc>
                    <a:spcPct val="90000"/>
                  </a:lnSpc>
                </a:pPr>
                <a:r>
                  <a:rPr lang="en-US" altLang="en-US" sz="2400" dirty="0"/>
                  <a:t>a polynomial </a:t>
                </a:r>
                <a14:m>
                  <m:oMath xmlns:m="http://schemas.openxmlformats.org/officeDocument/2006/math">
                    <m:r>
                      <a:rPr lang="en-US" altLang="en-US" sz="2400" b="1" i="1" dirty="0" smtClean="0">
                        <a:solidFill>
                          <a:srgbClr val="0066CC"/>
                        </a:solidFill>
                        <a:latin typeface="Cambria Math" panose="02040503050406030204" pitchFamily="18" charset="0"/>
                      </a:rPr>
                      <m:t>𝒑</m:t>
                    </m:r>
                  </m:oMath>
                </a14:m>
                <a:endParaRPr lang="en-US" altLang="en-US" sz="2400" dirty="0">
                  <a:solidFill>
                    <a:srgbClr val="0066CC"/>
                  </a:solidFill>
                </a:endParaRPr>
              </a:p>
              <a:p>
                <a:pPr marL="0" indent="0">
                  <a:buNone/>
                </a:pPr>
                <a:r>
                  <a:rPr lang="en-US" altLang="en-US" sz="2800" dirty="0" err="1"/>
                  <a:t>s.t.</a:t>
                </a:r>
                <a:endParaRPr lang="en-US" altLang="en-US" sz="2800" dirty="0"/>
              </a:p>
              <a:p>
                <a:pPr lvl="1">
                  <a:lnSpc>
                    <a:spcPct val="90000"/>
                  </a:lnSpc>
                </a:pPr>
                <a:r>
                  <a:rPr lang="en-US" altLang="en-US" sz="2400" dirty="0"/>
                  <a:t>for every input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dirty="0"/>
                  <a:t> that is a </a:t>
                </a:r>
                <a:r>
                  <a:rPr lang="en-US" altLang="en-US" sz="2400" b="1" dirty="0">
                    <a:solidFill>
                      <a:srgbClr val="006600"/>
                    </a:solidFill>
                  </a:rPr>
                  <a:t>YES</a:t>
                </a:r>
                <a:r>
                  <a:rPr lang="en-US" altLang="en-US" sz="2400" dirty="0"/>
                  <a:t> for </a:t>
                </a:r>
                <a:r>
                  <a:rPr lang="en-US" altLang="en-US" sz="2400" b="1" dirty="0">
                    <a:solidFill>
                      <a:srgbClr val="695082"/>
                    </a:solidFill>
                  </a:rPr>
                  <a:t>A</a:t>
                </a:r>
                <a:r>
                  <a:rPr lang="en-US" altLang="en-US" sz="2400" dirty="0"/>
                  <a:t> there is a string </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t> with </a:t>
                </a:r>
                <a14:m>
                  <m:oMath xmlns:m="http://schemas.openxmlformats.org/officeDocument/2006/math">
                    <m:d>
                      <m:dPr>
                        <m:begChr m:val="|"/>
                        <m:endChr m:val="|"/>
                        <m:ctrlPr>
                          <a:rPr lang="en-US" altLang="en-US" sz="2400" b="1" i="1" dirty="0" smtClean="0">
                            <a:solidFill>
                              <a:srgbClr val="0066CC"/>
                            </a:solidFill>
                            <a:latin typeface="Cambria Math" panose="02040503050406030204" pitchFamily="18" charset="0"/>
                          </a:rPr>
                        </m:ctrlPr>
                      </m:dPr>
                      <m:e>
                        <m:r>
                          <a:rPr lang="en-US" altLang="en-US" sz="2400" b="1" i="1" dirty="0">
                            <a:solidFill>
                              <a:srgbClr val="0066CC"/>
                            </a:solidFill>
                            <a:latin typeface="Cambria Math" panose="02040503050406030204" pitchFamily="18" charset="0"/>
                          </a:rPr>
                          <m:t>𝒕</m:t>
                        </m:r>
                      </m:e>
                    </m:d>
                    <m:r>
                      <a:rPr lang="en-US" altLang="en-US" sz="2400" b="0" i="1" dirty="0" smtClean="0">
                        <a:solidFill>
                          <a:srgbClr val="0066CC"/>
                        </a:solidFill>
                        <a:latin typeface="Cambria Math" panose="02040503050406030204" pitchFamily="18" charset="0"/>
                        <a:sym typeface="Symbol" panose="05050102010706020507" pitchFamily="18" charset="2"/>
                      </a:rPr>
                      <m:t>≤</m:t>
                    </m:r>
                    <m:r>
                      <a:rPr lang="en-US" altLang="en-US" sz="2400"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𝒑</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𝒙</m:t>
                    </m:r>
                    <m:r>
                      <a:rPr lang="en-US" altLang="en-US" sz="2400" i="1" dirty="0">
                        <a:solidFill>
                          <a:srgbClr val="0066CC"/>
                        </a:solidFill>
                        <a:latin typeface="Cambria Math" panose="02040503050406030204" pitchFamily="18" charset="0"/>
                      </a:rPr>
                      <m:t>|)</m:t>
                    </m:r>
                  </m:oMath>
                </a14:m>
                <a:r>
                  <a:rPr lang="en-US" altLang="en-US" sz="2400" dirty="0"/>
                  <a:t> with </a:t>
                </a:r>
                <a:r>
                  <a:rPr lang="en-US" altLang="en-US" sz="2400" b="1" dirty="0" err="1">
                    <a:solidFill>
                      <a:srgbClr val="695082"/>
                    </a:solidFill>
                  </a:rPr>
                  <a:t>VerifyA</a:t>
                </a:r>
                <a:r>
                  <a:rPr lang="en-US" altLang="en-US" sz="2400" dirty="0">
                    <a:solidFill>
                      <a:srgbClr val="695082"/>
                    </a:solidFill>
                  </a:rPr>
                  <a:t>(</a:t>
                </a:r>
                <a14:m>
                  <m:oMath xmlns:m="http://schemas.openxmlformats.org/officeDocument/2006/math">
                    <m:r>
                      <a:rPr lang="en-US" altLang="en-US" sz="2400" b="1" i="1" dirty="0">
                        <a:solidFill>
                          <a:srgbClr val="0066CC"/>
                        </a:solidFill>
                        <a:latin typeface="Cambria Math" panose="02040503050406030204" pitchFamily="18" charset="0"/>
                      </a:rPr>
                      <m:t>𝒙</m:t>
                    </m:r>
                  </m:oMath>
                </a14:m>
                <a:r>
                  <a:rPr lang="en-US" altLang="en-US" sz="2400" dirty="0">
                    <a:solidFill>
                      <a:srgbClr val="695082"/>
                    </a:solidFill>
                  </a:rPr>
                  <a:t>,</a:t>
                </a:r>
                <a:r>
                  <a:rPr lang="en-US" altLang="en-US" sz="2400" b="1" dirty="0">
                    <a:solidFill>
                      <a:srgbClr val="0066CC"/>
                    </a:solidFill>
                  </a:rPr>
                  <a:t>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solidFill>
                      <a:srgbClr val="695082"/>
                    </a:solidFill>
                  </a:rPr>
                  <a:t>)</a:t>
                </a:r>
                <a:r>
                  <a:rPr lang="en-US" altLang="en-US" sz="2400" dirty="0">
                    <a:solidFill>
                      <a:srgbClr val="006600"/>
                    </a:solidFill>
                  </a:rPr>
                  <a:t> = </a:t>
                </a:r>
                <a:r>
                  <a:rPr lang="en-US" altLang="en-US" sz="2400" b="1" dirty="0">
                    <a:solidFill>
                      <a:srgbClr val="006600"/>
                    </a:solidFill>
                  </a:rPr>
                  <a:t>YES</a:t>
                </a:r>
                <a:r>
                  <a:rPr lang="en-US" altLang="en-US" sz="2400" dirty="0"/>
                  <a:t> </a:t>
                </a:r>
              </a:p>
              <a:p>
                <a:pPr lvl="1" eaLnBrk="1" hangingPunct="1">
                  <a:lnSpc>
                    <a:spcPct val="90000"/>
                  </a:lnSpc>
                  <a:buFont typeface="Wingdings" panose="05000000000000000000" pitchFamily="2" charset="2"/>
                  <a:buNone/>
                </a:pPr>
                <a:r>
                  <a:rPr lang="en-US" altLang="en-US" sz="2400" dirty="0"/>
                  <a:t>and</a:t>
                </a:r>
              </a:p>
              <a:p>
                <a:pPr lvl="1">
                  <a:lnSpc>
                    <a:spcPct val="90000"/>
                  </a:lnSpc>
                </a:pPr>
                <a:r>
                  <a:rPr lang="en-US" altLang="en-US" sz="2400" dirty="0"/>
                  <a:t>for every input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dirty="0"/>
                  <a:t> that is a </a:t>
                </a:r>
                <a:r>
                  <a:rPr lang="en-US" altLang="en-US" sz="2400" b="1" dirty="0">
                    <a:solidFill>
                      <a:srgbClr val="C00000"/>
                    </a:solidFill>
                  </a:rPr>
                  <a:t>NO</a:t>
                </a:r>
                <a:r>
                  <a:rPr lang="en-US" altLang="en-US" sz="2400" dirty="0"/>
                  <a:t> for </a:t>
                </a:r>
                <a:r>
                  <a:rPr lang="en-US" altLang="en-US" sz="2400" b="1" dirty="0">
                    <a:solidFill>
                      <a:srgbClr val="695082"/>
                    </a:solidFill>
                  </a:rPr>
                  <a:t>A</a:t>
                </a:r>
                <a:r>
                  <a:rPr lang="en-US" altLang="en-US" sz="2400" dirty="0"/>
                  <a:t> there does </a:t>
                </a:r>
                <a:r>
                  <a:rPr lang="en-US" altLang="en-US" sz="2400" dirty="0">
                    <a:solidFill>
                      <a:srgbClr val="C00000"/>
                    </a:solidFill>
                  </a:rPr>
                  <a:t>not</a:t>
                </a:r>
                <a:r>
                  <a:rPr lang="en-US" altLang="en-US" sz="2400" dirty="0"/>
                  <a:t> exist </a:t>
                </a:r>
                <a:r>
                  <a:rPr lang="en-US" altLang="en-US" sz="2400" dirty="0">
                    <a:solidFill>
                      <a:prstClr val="black"/>
                    </a:solidFill>
                  </a:rPr>
                  <a:t>a string </a:t>
                </a:r>
                <a14:m>
                  <m:oMath xmlns:m="http://schemas.openxmlformats.org/officeDocument/2006/math">
                    <m:r>
                      <a:rPr lang="en-US" altLang="en-US" sz="2400" b="1" i="1" dirty="0" smtClean="0">
                        <a:solidFill>
                          <a:srgbClr val="0066CC"/>
                        </a:solidFill>
                        <a:latin typeface="Cambria Math" panose="02040503050406030204" pitchFamily="18" charset="0"/>
                      </a:rPr>
                      <m:t>𝒕</m:t>
                    </m:r>
                  </m:oMath>
                </a14:m>
                <a:r>
                  <a:rPr lang="en-US" altLang="en-US" sz="2400" dirty="0">
                    <a:solidFill>
                      <a:prstClr val="black"/>
                    </a:solidFill>
                  </a:rPr>
                  <a:t> with </a:t>
                </a:r>
                <a14:m>
                  <m:oMath xmlns:m="http://schemas.openxmlformats.org/officeDocument/2006/math">
                    <m:d>
                      <m:dPr>
                        <m:begChr m:val="|"/>
                        <m:endChr m:val="|"/>
                        <m:ctrlPr>
                          <a:rPr lang="en-US" altLang="en-US" sz="2400" b="1" i="1" dirty="0">
                            <a:solidFill>
                              <a:srgbClr val="0066CC"/>
                            </a:solidFill>
                            <a:latin typeface="Cambria Math" panose="02040503050406030204" pitchFamily="18" charset="0"/>
                          </a:rPr>
                        </m:ctrlPr>
                      </m:dPr>
                      <m:e>
                        <m:r>
                          <a:rPr lang="en-US" altLang="en-US" sz="2400" b="1" i="1" dirty="0">
                            <a:solidFill>
                              <a:srgbClr val="0066CC"/>
                            </a:solidFill>
                            <a:latin typeface="Cambria Math" panose="02040503050406030204" pitchFamily="18" charset="0"/>
                          </a:rPr>
                          <m:t>𝒕</m:t>
                        </m:r>
                      </m:e>
                    </m:d>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𝒑</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𝒙</m:t>
                    </m:r>
                    <m:r>
                      <a:rPr lang="en-US" altLang="en-US" sz="2400" i="1" dirty="0">
                        <a:solidFill>
                          <a:srgbClr val="0066CC"/>
                        </a:solidFill>
                        <a:latin typeface="Cambria Math" panose="02040503050406030204" pitchFamily="18" charset="0"/>
                      </a:rPr>
                      <m:t>|)</m:t>
                    </m:r>
                  </m:oMath>
                </a14:m>
                <a:r>
                  <a:rPr lang="en-US" altLang="en-US" sz="2400" dirty="0">
                    <a:solidFill>
                      <a:prstClr val="black"/>
                    </a:solidFill>
                  </a:rPr>
                  <a:t> with </a:t>
                </a:r>
                <a:r>
                  <a:rPr lang="en-US" altLang="en-US" sz="2400" b="1" dirty="0">
                    <a:solidFill>
                      <a:srgbClr val="695082"/>
                    </a:solidFill>
                  </a:rPr>
                  <a:t>VerifyA</a:t>
                </a:r>
                <a:r>
                  <a:rPr lang="en-US" altLang="en-US" sz="2400" dirty="0">
                    <a:solidFill>
                      <a:srgbClr val="695082"/>
                    </a:solidFill>
                  </a:rPr>
                  <a:t>(</a:t>
                </a:r>
                <a14:m>
                  <m:oMath xmlns:m="http://schemas.openxmlformats.org/officeDocument/2006/math">
                    <m:r>
                      <a:rPr lang="en-US" altLang="en-US" sz="2400" b="1" i="1" dirty="0">
                        <a:solidFill>
                          <a:srgbClr val="0066CC"/>
                        </a:solidFill>
                        <a:latin typeface="Cambria Math" panose="02040503050406030204" pitchFamily="18" charset="0"/>
                      </a:rPr>
                      <m:t>𝒙</m:t>
                    </m:r>
                  </m:oMath>
                </a14:m>
                <a:r>
                  <a:rPr lang="en-US" altLang="en-US" sz="2400" dirty="0">
                    <a:solidFill>
                      <a:srgbClr val="695082"/>
                    </a:solidFill>
                  </a:rPr>
                  <a:t>,</a:t>
                </a:r>
                <a:r>
                  <a:rPr lang="en-US" altLang="en-US" sz="2400" b="1" dirty="0">
                    <a:solidFill>
                      <a:srgbClr val="0066CC"/>
                    </a:solidFill>
                  </a:rPr>
                  <a:t>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solidFill>
                      <a:srgbClr val="695082"/>
                    </a:solidFill>
                  </a:rPr>
                  <a:t>)</a:t>
                </a:r>
                <a:r>
                  <a:rPr lang="en-US" altLang="en-US" sz="2400" dirty="0">
                    <a:solidFill>
                      <a:srgbClr val="006600"/>
                    </a:solidFill>
                  </a:rPr>
                  <a:t> = </a:t>
                </a:r>
                <a:r>
                  <a:rPr lang="en-US" altLang="en-US" sz="2400" b="1" dirty="0">
                    <a:solidFill>
                      <a:srgbClr val="006600"/>
                    </a:solidFill>
                  </a:rPr>
                  <a:t>YES</a:t>
                </a:r>
                <a:endParaRPr lang="en-US" altLang="en-US" sz="2400" b="1" dirty="0">
                  <a:solidFill>
                    <a:schemeClr val="hlink"/>
                  </a:solidFill>
                </a:endParaRPr>
              </a:p>
              <a:p>
                <a:pPr lvl="1" eaLnBrk="1" hangingPunct="1">
                  <a:lnSpc>
                    <a:spcPct val="90000"/>
                  </a:lnSpc>
                </a:pPr>
                <a:endParaRPr lang="en-US" altLang="en-US" sz="1200" b="1" dirty="0">
                  <a:solidFill>
                    <a:schemeClr val="hlink"/>
                  </a:solidFill>
                </a:endParaRPr>
              </a:p>
              <a:p>
                <a:pPr>
                  <a:lnSpc>
                    <a:spcPct val="90000"/>
                  </a:lnSpc>
                </a:pPr>
                <a:r>
                  <a:rPr lang="en-US" altLang="en-US" sz="2400" dirty="0"/>
                  <a:t>A string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b="1" dirty="0">
                    <a:solidFill>
                      <a:srgbClr val="0033CC"/>
                    </a:solidFill>
                  </a:rPr>
                  <a:t> </a:t>
                </a:r>
                <a:r>
                  <a:rPr lang="en-US" altLang="en-US" sz="2400" dirty="0"/>
                  <a:t>on which </a:t>
                </a:r>
                <a:r>
                  <a:rPr lang="en-US" altLang="en-US" sz="2400" b="1" dirty="0">
                    <a:solidFill>
                      <a:srgbClr val="695082"/>
                    </a:solidFill>
                  </a:rPr>
                  <a:t>VerifyA</a:t>
                </a:r>
                <a:r>
                  <a:rPr lang="en-US" altLang="en-US" sz="2400" dirty="0">
                    <a:solidFill>
                      <a:srgbClr val="695082"/>
                    </a:solidFill>
                  </a:rPr>
                  <a:t>(</a:t>
                </a:r>
                <a14:m>
                  <m:oMath xmlns:m="http://schemas.openxmlformats.org/officeDocument/2006/math">
                    <m:r>
                      <a:rPr lang="en-US" altLang="en-US" sz="2400" b="1" i="1" dirty="0">
                        <a:solidFill>
                          <a:srgbClr val="0066CC"/>
                        </a:solidFill>
                        <a:latin typeface="Cambria Math" panose="02040503050406030204" pitchFamily="18" charset="0"/>
                      </a:rPr>
                      <m:t>𝒙</m:t>
                    </m:r>
                  </m:oMath>
                </a14:m>
                <a:r>
                  <a:rPr lang="en-US" altLang="en-US" sz="2400" dirty="0">
                    <a:solidFill>
                      <a:srgbClr val="695082"/>
                    </a:solidFill>
                  </a:rPr>
                  <a:t>,</a:t>
                </a:r>
                <a:r>
                  <a:rPr lang="en-US" altLang="en-US" sz="2400" b="1" dirty="0">
                    <a:solidFill>
                      <a:srgbClr val="0066CC"/>
                    </a:solidFill>
                  </a:rPr>
                  <a:t>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solidFill>
                      <a:srgbClr val="695082"/>
                    </a:solidFill>
                  </a:rPr>
                  <a:t>)</a:t>
                </a:r>
                <a:r>
                  <a:rPr lang="en-US" altLang="en-US" sz="2400" dirty="0">
                    <a:solidFill>
                      <a:srgbClr val="006600"/>
                    </a:solidFill>
                  </a:rPr>
                  <a:t> = </a:t>
                </a:r>
                <a:r>
                  <a:rPr lang="en-US" altLang="en-US" sz="2400" b="1" dirty="0">
                    <a:solidFill>
                      <a:srgbClr val="006600"/>
                    </a:solidFill>
                  </a:rPr>
                  <a:t>YES</a:t>
                </a:r>
                <a:r>
                  <a:rPr lang="en-US" altLang="en-US" sz="2400" dirty="0"/>
                  <a:t> is called a </a:t>
                </a:r>
                <a:r>
                  <a:rPr lang="en-US" altLang="en-US" sz="2400" b="1" i="1" dirty="0">
                    <a:solidFill>
                      <a:srgbClr val="006600"/>
                    </a:solidFill>
                  </a:rPr>
                  <a:t>certificate</a:t>
                </a:r>
                <a:r>
                  <a:rPr lang="en-US" altLang="en-US" sz="2400" dirty="0"/>
                  <a:t> for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b="1" dirty="0">
                    <a:solidFill>
                      <a:srgbClr val="0033CC"/>
                    </a:solidFill>
                  </a:rPr>
                  <a:t> </a:t>
                </a:r>
                <a:r>
                  <a:rPr lang="en-US" altLang="en-US" sz="2400" dirty="0"/>
                  <a:t>or a </a:t>
                </a:r>
                <a:r>
                  <a:rPr lang="en-US" altLang="en-US" sz="2400" b="1" i="1" dirty="0">
                    <a:solidFill>
                      <a:srgbClr val="006600"/>
                    </a:solidFill>
                  </a:rPr>
                  <a:t>proof</a:t>
                </a:r>
                <a:r>
                  <a:rPr lang="en-US" altLang="en-US" sz="2400" dirty="0"/>
                  <a:t> that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b="1" dirty="0">
                    <a:solidFill>
                      <a:srgbClr val="0033CC"/>
                    </a:solidFill>
                  </a:rPr>
                  <a:t> </a:t>
                </a:r>
                <a:r>
                  <a:rPr lang="en-US" altLang="en-US" sz="2400" dirty="0"/>
                  <a:t>is a </a:t>
                </a:r>
                <a:r>
                  <a:rPr lang="en-US" altLang="en-US" sz="2400" b="1" dirty="0">
                    <a:solidFill>
                      <a:srgbClr val="006600"/>
                    </a:solidFill>
                  </a:rPr>
                  <a:t>YES</a:t>
                </a:r>
                <a:r>
                  <a:rPr lang="en-US" altLang="en-US" sz="2400" dirty="0"/>
                  <a:t> input</a:t>
                </a:r>
              </a:p>
            </p:txBody>
          </p:sp>
        </mc:Choice>
        <mc:Fallback>
          <p:sp>
            <p:nvSpPr>
              <p:cNvPr id="26628" name="Rectangle 3"/>
              <p:cNvSpPr>
                <a:spLocks noGrp="1" noRot="1" noChangeAspect="1" noMove="1" noResize="1" noEditPoints="1" noAdjustHandles="1" noChangeArrowheads="1" noChangeShapeType="1" noTextEdit="1"/>
              </p:cNvSpPr>
              <p:nvPr>
                <p:ph idx="1"/>
              </p:nvPr>
            </p:nvSpPr>
            <p:spPr>
              <a:xfrm>
                <a:off x="628649" y="1433367"/>
                <a:ext cx="10045767" cy="5200045"/>
              </a:xfrm>
              <a:blipFill>
                <a:blip r:embed="rId4"/>
                <a:stretch>
                  <a:fillRect l="-1214" t="-1876"/>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5D52136E-F36F-4B5C-AB14-880E78B8C38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41</a:t>
            </a:fld>
            <a:endParaRPr lang="en-US" dirty="0"/>
          </a:p>
        </p:txBody>
      </p:sp>
    </p:spTree>
    <p:extLst>
      <p:ext uri="{BB962C8B-B14F-4D97-AF65-F5344CB8AC3E}">
        <p14:creationId xmlns:p14="http://schemas.microsoft.com/office/powerpoint/2010/main" val="2714159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z="3200" dirty="0"/>
              <a:t>Verifying the certificate is efficient</a:t>
            </a:r>
          </a:p>
        </p:txBody>
      </p:sp>
      <mc:AlternateContent xmlns:mc="http://schemas.openxmlformats.org/markup-compatibility/2006">
        <mc:Choice xmlns:a14="http://schemas.microsoft.com/office/drawing/2010/main" Requires="a14">
          <p:sp>
            <p:nvSpPr>
              <p:cNvPr id="24580" name="Rectangle 3"/>
              <p:cNvSpPr>
                <a:spLocks noGrp="1" noChangeArrowheads="1"/>
              </p:cNvSpPr>
              <p:nvPr>
                <p:ph type="body" idx="1"/>
              </p:nvPr>
            </p:nvSpPr>
            <p:spPr>
              <a:xfrm>
                <a:off x="628649" y="1385661"/>
                <a:ext cx="10690659" cy="5200045"/>
              </a:xfrm>
            </p:spPr>
            <p:txBody>
              <a:bodyPr>
                <a:normAutofit/>
              </a:bodyPr>
              <a:lstStyle/>
              <a:p>
                <a:pPr marL="457200" lvl="1" indent="0" eaLnBrk="1" hangingPunct="1">
                  <a:lnSpc>
                    <a:spcPct val="90000"/>
                  </a:lnSpc>
                  <a:buNone/>
                </a:pPr>
                <a:r>
                  <a:rPr lang="en-US" altLang="en-US" sz="2400" b="1" dirty="0">
                    <a:solidFill>
                      <a:srgbClr val="695082"/>
                    </a:solidFill>
                  </a:rPr>
                  <a:t>3Color</a:t>
                </a:r>
                <a:r>
                  <a:rPr lang="en-US" altLang="en-US" sz="2400" dirty="0"/>
                  <a:t>: the coloring</a:t>
                </a:r>
              </a:p>
              <a:p>
                <a:pPr lvl="2">
                  <a:lnSpc>
                    <a:spcPct val="90000"/>
                  </a:lnSpc>
                </a:pPr>
                <a:r>
                  <a:rPr lang="en-US" altLang="en-US" sz="2400" dirty="0"/>
                  <a:t>Check that each vertex has one of only 3 colors and check that the endpoints of every edge have different colors</a:t>
                </a:r>
              </a:p>
              <a:p>
                <a:pPr marL="457200" lvl="1" indent="0" eaLnBrk="1" hangingPunct="1">
                  <a:lnSpc>
                    <a:spcPct val="90000"/>
                  </a:lnSpc>
                  <a:buNone/>
                </a:pPr>
                <a:r>
                  <a:rPr lang="en-US" altLang="en-US" sz="2400" b="1" dirty="0">
                    <a:solidFill>
                      <a:srgbClr val="695082"/>
                    </a:solidFill>
                  </a:rPr>
                  <a:t>Independent-Set</a:t>
                </a:r>
                <a:r>
                  <a:rPr lang="en-US" altLang="en-US" sz="2400" dirty="0">
                    <a:solidFill>
                      <a:srgbClr val="695082"/>
                    </a:solidFill>
                  </a:rPr>
                  <a:t>,</a:t>
                </a:r>
                <a:r>
                  <a:rPr lang="en-US" altLang="en-US" sz="2400" b="1" dirty="0">
                    <a:solidFill>
                      <a:srgbClr val="695082"/>
                    </a:solidFill>
                  </a:rPr>
                  <a:t> Clique</a:t>
                </a:r>
                <a:r>
                  <a:rPr lang="en-US" altLang="en-US" sz="2400" dirty="0"/>
                  <a:t>:</a:t>
                </a:r>
                <a:r>
                  <a:rPr lang="en-US" altLang="en-US" sz="2400" b="1" dirty="0">
                    <a:solidFill>
                      <a:srgbClr val="695082"/>
                    </a:solidFill>
                  </a:rPr>
                  <a:t> </a:t>
                </a:r>
                <a:r>
                  <a:rPr lang="en-US" altLang="en-US" sz="2400" dirty="0"/>
                  <a:t>the set </a:t>
                </a:r>
                <a14:m>
                  <m:oMath xmlns:m="http://schemas.openxmlformats.org/officeDocument/2006/math">
                    <m:r>
                      <a:rPr lang="en-US" altLang="en-US" sz="2400" b="1" i="1" dirty="0" smtClean="0">
                        <a:solidFill>
                          <a:srgbClr val="0066CC"/>
                        </a:solidFill>
                        <a:latin typeface="Cambria Math" panose="02040503050406030204" pitchFamily="18" charset="0"/>
                      </a:rPr>
                      <m:t>𝑼</m:t>
                    </m:r>
                  </m:oMath>
                </a14:m>
                <a:r>
                  <a:rPr lang="en-US" altLang="en-US" sz="2400" b="1" dirty="0">
                    <a:solidFill>
                      <a:srgbClr val="0066CC"/>
                    </a:solidFill>
                  </a:rPr>
                  <a:t> </a:t>
                </a:r>
                <a:r>
                  <a:rPr lang="en-US" altLang="en-US" sz="2400" dirty="0"/>
                  <a:t>of vertices</a:t>
                </a:r>
              </a:p>
              <a:p>
                <a:pPr lvl="2">
                  <a:lnSpc>
                    <a:spcPct val="90000"/>
                  </a:lnSpc>
                </a:pPr>
                <a:r>
                  <a:rPr lang="en-US" altLang="en-US" sz="2400" dirty="0"/>
                  <a:t>Check that </a:t>
                </a:r>
                <a14:m>
                  <m:oMath xmlns:m="http://schemas.openxmlformats.org/officeDocument/2006/math">
                    <m:d>
                      <m:dPr>
                        <m:begChr m:val="|"/>
                        <m:endChr m:val="|"/>
                        <m:ctrlPr>
                          <a:rPr lang="en-US" altLang="en-US" sz="2400" b="1" i="1" dirty="0" smtClean="0">
                            <a:solidFill>
                              <a:srgbClr val="0066CC"/>
                            </a:solidFill>
                            <a:latin typeface="Cambria Math" panose="02040503050406030204" pitchFamily="18" charset="0"/>
                          </a:rPr>
                        </m:ctrlPr>
                      </m:dPr>
                      <m:e>
                        <m:r>
                          <a:rPr lang="en-US" altLang="en-US" sz="2400" b="1" i="1" dirty="0" err="1" smtClean="0">
                            <a:solidFill>
                              <a:srgbClr val="0066CC"/>
                            </a:solidFill>
                            <a:latin typeface="Cambria Math" panose="02040503050406030204" pitchFamily="18" charset="0"/>
                          </a:rPr>
                          <m:t>𝑼</m:t>
                        </m:r>
                      </m:e>
                    </m:d>
                    <m:r>
                      <a:rPr lang="en-US" altLang="en-US" sz="2400" b="1" i="1" dirty="0" smtClean="0">
                        <a:solidFill>
                          <a:srgbClr val="0066CC"/>
                        </a:solidFill>
                        <a:latin typeface="Cambria Math" panose="02040503050406030204" pitchFamily="18" charset="0"/>
                      </a:rPr>
                      <m:t>≥</m:t>
                    </m:r>
                    <m:r>
                      <a:rPr lang="en-US" altLang="en-US" sz="2400" b="1" i="1" dirty="0" err="1" smtClean="0">
                        <a:solidFill>
                          <a:srgbClr val="0066CC"/>
                        </a:solidFill>
                        <a:latin typeface="Cambria Math" panose="02040503050406030204" pitchFamily="18" charset="0"/>
                      </a:rPr>
                      <m:t>𝒌</m:t>
                    </m:r>
                  </m:oMath>
                </a14:m>
                <a:r>
                  <a:rPr lang="en-US" altLang="en-US" sz="2400" dirty="0"/>
                  <a:t> and either no (</a:t>
                </a:r>
                <a:r>
                  <a:rPr lang="en-US" altLang="en-US" sz="2400" b="1" dirty="0">
                    <a:solidFill>
                      <a:srgbClr val="695082"/>
                    </a:solidFill>
                  </a:rPr>
                  <a:t>IS</a:t>
                </a:r>
                <a:r>
                  <a:rPr lang="en-US" altLang="en-US" sz="2400" dirty="0"/>
                  <a:t>) or all (</a:t>
                </a:r>
                <a:r>
                  <a:rPr lang="en-US" altLang="en-US" sz="2400" b="1" dirty="0">
                    <a:solidFill>
                      <a:srgbClr val="695082"/>
                    </a:solidFill>
                  </a:rPr>
                  <a:t>Clique</a:t>
                </a:r>
                <a:r>
                  <a:rPr lang="en-US" altLang="en-US" sz="2400" dirty="0"/>
                  <a:t>) edges on present on </a:t>
                </a:r>
                <a14:m>
                  <m:oMath xmlns:m="http://schemas.openxmlformats.org/officeDocument/2006/math">
                    <m:r>
                      <a:rPr lang="en-US" altLang="en-US" sz="2400" b="1" i="1" dirty="0" smtClean="0">
                        <a:solidFill>
                          <a:srgbClr val="0066CC"/>
                        </a:solidFill>
                        <a:latin typeface="Cambria Math" panose="02040503050406030204" pitchFamily="18" charset="0"/>
                      </a:rPr>
                      <m:t>𝑼</m:t>
                    </m:r>
                  </m:oMath>
                </a14:m>
                <a:endParaRPr lang="en-US" altLang="en-US" sz="2400" b="1" dirty="0">
                  <a:solidFill>
                    <a:srgbClr val="0066CC"/>
                  </a:solidFill>
                </a:endParaRPr>
              </a:p>
              <a:p>
                <a:pPr marL="457200" lvl="1" indent="0" eaLnBrk="1" hangingPunct="1">
                  <a:lnSpc>
                    <a:spcPct val="90000"/>
                  </a:lnSpc>
                  <a:buNone/>
                </a:pPr>
                <a:r>
                  <a:rPr lang="en-US" altLang="en-US" sz="2400" b="1" dirty="0">
                    <a:solidFill>
                      <a:srgbClr val="695082"/>
                    </a:solidFill>
                  </a:rPr>
                  <a:t>Vertex-Cover</a:t>
                </a:r>
                <a:r>
                  <a:rPr lang="en-US" altLang="en-US" sz="2400" dirty="0"/>
                  <a:t>: the set </a:t>
                </a:r>
                <a14:m>
                  <m:oMath xmlns:m="http://schemas.openxmlformats.org/officeDocument/2006/math">
                    <m:r>
                      <a:rPr lang="en-US" altLang="en-US" sz="2400" b="1" i="1" dirty="0" smtClean="0">
                        <a:solidFill>
                          <a:srgbClr val="0066CC"/>
                        </a:solidFill>
                        <a:latin typeface="Cambria Math" panose="02040503050406030204" pitchFamily="18" charset="0"/>
                      </a:rPr>
                      <m:t>𝑾</m:t>
                    </m:r>
                  </m:oMath>
                </a14:m>
                <a:r>
                  <a:rPr lang="en-US" altLang="en-US" sz="2400" dirty="0"/>
                  <a:t> of vertices</a:t>
                </a:r>
              </a:p>
              <a:p>
                <a:pPr lvl="2">
                  <a:lnSpc>
                    <a:spcPct val="90000"/>
                  </a:lnSpc>
                </a:pPr>
                <a:r>
                  <a:rPr lang="en-US" altLang="en-US" sz="2400" dirty="0"/>
                  <a:t>Check that </a:t>
                </a:r>
                <a14:m>
                  <m:oMath xmlns:m="http://schemas.openxmlformats.org/officeDocument/2006/math">
                    <m:d>
                      <m:dPr>
                        <m:begChr m:val="|"/>
                        <m:endChr m:val="|"/>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𝑾</m:t>
                        </m:r>
                      </m:e>
                    </m:d>
                    <m:r>
                      <a:rPr lang="en-US" altLang="en-US" sz="2400" b="1" i="1" dirty="0" smtClean="0">
                        <a:solidFill>
                          <a:srgbClr val="0066CC"/>
                        </a:solidFill>
                        <a:latin typeface="Cambria Math" panose="02040503050406030204" pitchFamily="18" charset="0"/>
                      </a:rPr>
                      <m:t>≤</m:t>
                    </m:r>
                    <m:r>
                      <a:rPr lang="en-US" altLang="en-US" sz="2400" b="1" i="1" dirty="0" err="1" smtClean="0">
                        <a:solidFill>
                          <a:srgbClr val="0066CC"/>
                        </a:solidFill>
                        <a:latin typeface="Cambria Math" panose="02040503050406030204" pitchFamily="18" charset="0"/>
                      </a:rPr>
                      <m:t>𝒌</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𝑾</m:t>
                    </m:r>
                  </m:oMath>
                </a14:m>
                <a:r>
                  <a:rPr lang="en-US" altLang="en-US" sz="2400" dirty="0"/>
                  <a:t> touches every edge.</a:t>
                </a:r>
              </a:p>
              <a:p>
                <a:pPr marL="457200" lvl="1" indent="0" eaLnBrk="1" hangingPunct="1">
                  <a:lnSpc>
                    <a:spcPct val="90000"/>
                  </a:lnSpc>
                  <a:buNone/>
                </a:pPr>
                <a:r>
                  <a:rPr lang="en-US" altLang="en-US" sz="2400" b="1" dirty="0">
                    <a:solidFill>
                      <a:srgbClr val="695082"/>
                    </a:solidFill>
                  </a:rPr>
                  <a:t>Decision-TSP</a:t>
                </a:r>
                <a:r>
                  <a:rPr lang="en-US" altLang="en-US" sz="2400" dirty="0"/>
                  <a:t>:</a:t>
                </a:r>
                <a:r>
                  <a:rPr lang="en-US" altLang="en-US" sz="2400" b="1" dirty="0">
                    <a:solidFill>
                      <a:srgbClr val="0066CC"/>
                    </a:solidFill>
                  </a:rPr>
                  <a:t>  </a:t>
                </a:r>
                <a:r>
                  <a:rPr lang="en-US" altLang="en-US" sz="2400" dirty="0"/>
                  <a:t>the path</a:t>
                </a:r>
              </a:p>
              <a:p>
                <a:pPr lvl="2">
                  <a:lnSpc>
                    <a:spcPct val="90000"/>
                  </a:lnSpc>
                </a:pPr>
                <a:r>
                  <a:rPr lang="en-US" altLang="en-US" sz="2400" dirty="0"/>
                  <a:t>Check that the path touches each vertex and has total weight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err="1" smtClean="0">
                        <a:solidFill>
                          <a:srgbClr val="0066CC"/>
                        </a:solidFill>
                        <a:latin typeface="Cambria Math" panose="02040503050406030204" pitchFamily="18" charset="0"/>
                      </a:rPr>
                      <m:t>𝒌</m:t>
                    </m:r>
                  </m:oMath>
                </a14:m>
                <a:r>
                  <a:rPr lang="en-US" altLang="en-US" sz="2400" dirty="0"/>
                  <a:t>.</a:t>
                </a:r>
              </a:p>
              <a:p>
                <a:pPr lvl="1" eaLnBrk="1" hangingPunct="1">
                  <a:lnSpc>
                    <a:spcPct val="90000"/>
                  </a:lnSpc>
                </a:pPr>
                <a:r>
                  <a:rPr lang="en-US" altLang="en-US" sz="2400" b="1" dirty="0">
                    <a:solidFill>
                      <a:srgbClr val="695082"/>
                    </a:solidFill>
                  </a:rPr>
                  <a:t>3-SAT</a:t>
                </a:r>
                <a:r>
                  <a:rPr lang="en-US" altLang="en-US" sz="2400" dirty="0"/>
                  <a:t>: a truth assignment </a:t>
                </a:r>
                <a14:m>
                  <m:oMath xmlns:m="http://schemas.openxmlformats.org/officeDocument/2006/math">
                    <m:r>
                      <a:rPr lang="en-US" altLang="en-US" sz="2400" b="1" i="1" smtClean="0">
                        <a:solidFill>
                          <a:srgbClr val="0066CC"/>
                        </a:solidFill>
                        <a:latin typeface="Cambria Math" panose="02040503050406030204" pitchFamily="18" charset="0"/>
                      </a:rPr>
                      <m:t>𝜶</m:t>
                    </m:r>
                  </m:oMath>
                </a14:m>
                <a:r>
                  <a:rPr lang="en-US" altLang="en-US" sz="2400" dirty="0"/>
                  <a:t> that makes the CNF formula </a:t>
                </a:r>
                <a14:m>
                  <m:oMath xmlns:m="http://schemas.openxmlformats.org/officeDocument/2006/math">
                    <m:r>
                      <a:rPr lang="en-US" altLang="en-US" sz="2400" b="1" i="1" dirty="0" smtClean="0">
                        <a:solidFill>
                          <a:srgbClr val="0066CC"/>
                        </a:solidFill>
                        <a:latin typeface="Cambria Math" panose="02040503050406030204" pitchFamily="18" charset="0"/>
                      </a:rPr>
                      <m:t>𝑭</m:t>
                    </m:r>
                  </m:oMath>
                </a14:m>
                <a:r>
                  <a:rPr lang="en-US" altLang="en-US" sz="2400" dirty="0"/>
                  <a:t> true.</a:t>
                </a:r>
              </a:p>
              <a:p>
                <a:pPr lvl="2">
                  <a:lnSpc>
                    <a:spcPct val="90000"/>
                  </a:lnSpc>
                </a:pPr>
                <a:r>
                  <a:rPr lang="en-US" altLang="en-US" sz="2400" dirty="0"/>
                  <a:t>Evaluate </a:t>
                </a:r>
                <a14:m>
                  <m:oMath xmlns:m="http://schemas.openxmlformats.org/officeDocument/2006/math">
                    <m:r>
                      <a:rPr lang="en-US" altLang="en-US" sz="2400" b="1" i="1" dirty="0" smtClean="0">
                        <a:solidFill>
                          <a:srgbClr val="0066CC"/>
                        </a:solidFill>
                        <a:latin typeface="Cambria Math" panose="02040503050406030204" pitchFamily="18" charset="0"/>
                      </a:rPr>
                      <m:t>𝑭</m:t>
                    </m:r>
                  </m:oMath>
                </a14:m>
                <a:r>
                  <a:rPr lang="en-US" altLang="en-US" sz="2400" dirty="0"/>
                  <a:t> on the truth assignment </a:t>
                </a:r>
                <a14:m>
                  <m:oMath xmlns:m="http://schemas.openxmlformats.org/officeDocument/2006/math">
                    <m:r>
                      <a:rPr lang="en-US" altLang="en-US" sz="2400" b="1" i="1">
                        <a:solidFill>
                          <a:srgbClr val="0066CC"/>
                        </a:solidFill>
                        <a:latin typeface="Cambria Math" panose="02040503050406030204" pitchFamily="18" charset="0"/>
                      </a:rPr>
                      <m:t>𝜶</m:t>
                    </m:r>
                  </m:oMath>
                </a14:m>
                <a:r>
                  <a:rPr lang="en-US" altLang="en-US" sz="2400" dirty="0"/>
                  <a:t>.</a:t>
                </a:r>
              </a:p>
            </p:txBody>
          </p:sp>
        </mc:Choice>
        <mc:Fallback>
          <p:sp>
            <p:nvSpPr>
              <p:cNvPr id="24580" name="Rectangle 3"/>
              <p:cNvSpPr>
                <a:spLocks noGrp="1" noRot="1" noChangeAspect="1" noMove="1" noResize="1" noEditPoints="1" noAdjustHandles="1" noChangeArrowheads="1" noChangeShapeType="1" noTextEdit="1"/>
              </p:cNvSpPr>
              <p:nvPr>
                <p:ph type="body" idx="1"/>
              </p:nvPr>
            </p:nvSpPr>
            <p:spPr>
              <a:xfrm>
                <a:off x="628649" y="1385661"/>
                <a:ext cx="10690659" cy="5200045"/>
              </a:xfrm>
              <a:blipFill>
                <a:blip r:embed="rId3"/>
                <a:stretch>
                  <a:fillRect t="-1641"/>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C6B6E768-7F88-4F00-933D-4B837AD4F4B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42</a:t>
            </a:fld>
            <a:endParaRPr lang="en-US" dirty="0"/>
          </a:p>
        </p:txBody>
      </p:sp>
    </p:spTree>
    <p:extLst>
      <p:ext uri="{BB962C8B-B14F-4D97-AF65-F5344CB8AC3E}">
        <p14:creationId xmlns:p14="http://schemas.microsoft.com/office/powerpoint/2010/main" val="1703030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699" name="Rectangle 2"/>
              <p:cNvSpPr>
                <a:spLocks noGrp="1" noChangeArrowheads="1"/>
              </p:cNvSpPr>
              <p:nvPr>
                <p:ph type="title"/>
              </p:nvPr>
            </p:nvSpPr>
            <p:spPr/>
            <p:txBody>
              <a:bodyPr>
                <a:normAutofit/>
              </a:bodyPr>
              <a:lstStyle/>
              <a:p>
                <a:pPr eaLnBrk="1" hangingPunct="1"/>
                <a:r>
                  <a:rPr lang="en-US" altLang="en-US" dirty="0"/>
                  <a:t>Keys to showing that a problem is in </a:t>
                </a:r>
                <a14:m>
                  <m:oMath xmlns:m="http://schemas.openxmlformats.org/officeDocument/2006/math">
                    <m:r>
                      <a:rPr lang="en-US" altLang="en-US" b="1" i="0" dirty="0" smtClean="0">
                        <a:latin typeface="Cambria Math" panose="02040503050406030204" pitchFamily="18" charset="0"/>
                      </a:rPr>
                      <m:t>𝐍𝐏</m:t>
                    </m:r>
                  </m:oMath>
                </a14:m>
                <a:endParaRPr lang="en-US" altLang="en-US" dirty="0"/>
              </a:p>
            </p:txBody>
          </p:sp>
        </mc:Choice>
        <mc:Fallback xmlns="">
          <p:sp>
            <p:nvSpPr>
              <p:cNvPr id="29699"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p:sp>
        <p:nvSpPr>
          <p:cNvPr id="29700" name="Rectangle 3"/>
          <p:cNvSpPr>
            <a:spLocks noGrp="1" noChangeArrowheads="1"/>
          </p:cNvSpPr>
          <p:nvPr>
            <p:ph type="body" idx="1"/>
          </p:nvPr>
        </p:nvSpPr>
        <p:spPr>
          <a:xfrm>
            <a:off x="628650" y="1481077"/>
            <a:ext cx="10632908" cy="5200045"/>
          </a:xfrm>
        </p:spPr>
        <p:txBody>
          <a:bodyPr>
            <a:normAutofit/>
          </a:bodyPr>
          <a:lstStyle/>
          <a:p>
            <a:pPr marL="514350" indent="-514350">
              <a:buFont typeface="+mj-lt"/>
              <a:buAutoNum type="arabicPeriod"/>
            </a:pPr>
            <a:r>
              <a:rPr lang="en-US" altLang="en-US" sz="2400" dirty="0"/>
              <a:t>Must be decision </a:t>
            </a:r>
            <a:r>
              <a:rPr lang="en-US" altLang="en-US" sz="2400" dirty="0" err="1"/>
              <a:t>probem</a:t>
            </a:r>
            <a:r>
              <a:rPr lang="en-US" altLang="en-US" sz="2400" dirty="0"/>
              <a:t> (</a:t>
            </a:r>
            <a:r>
              <a:rPr lang="en-US" altLang="en-US" sz="2400" b="1" dirty="0">
                <a:solidFill>
                  <a:srgbClr val="006600"/>
                </a:solidFill>
              </a:rPr>
              <a:t>YES</a:t>
            </a:r>
            <a:r>
              <a:rPr lang="en-US" altLang="en-US" sz="2400" dirty="0"/>
              <a:t>/</a:t>
            </a:r>
            <a:r>
              <a:rPr lang="en-US" altLang="en-US" sz="2400" b="1" dirty="0">
                <a:solidFill>
                  <a:srgbClr val="C00000"/>
                </a:solidFill>
              </a:rPr>
              <a:t>NO</a:t>
            </a:r>
            <a:r>
              <a:rPr lang="en-US" altLang="en-US" sz="2400" dirty="0"/>
              <a:t>)</a:t>
            </a:r>
          </a:p>
          <a:p>
            <a:pPr marL="514350" indent="-514350">
              <a:buFont typeface="+mj-lt"/>
              <a:buAutoNum type="arabicPeriod"/>
            </a:pPr>
            <a:r>
              <a:rPr lang="en-US" altLang="en-US" sz="2400" dirty="0"/>
              <a:t>For every given </a:t>
            </a:r>
            <a:r>
              <a:rPr lang="en-US" altLang="en-US" sz="2400" b="1" dirty="0">
                <a:solidFill>
                  <a:srgbClr val="006600"/>
                </a:solidFill>
              </a:rPr>
              <a:t>YES</a:t>
            </a:r>
            <a:r>
              <a:rPr lang="en-US" altLang="en-US" sz="2400" dirty="0"/>
              <a:t> input, is there a certificate (i.e., a hint) that would help?</a:t>
            </a:r>
          </a:p>
          <a:p>
            <a:pPr lvl="1" eaLnBrk="1" hangingPunct="1">
              <a:lnSpc>
                <a:spcPct val="90000"/>
              </a:lnSpc>
            </a:pPr>
            <a:r>
              <a:rPr lang="en-US" altLang="en-US" sz="2400" dirty="0"/>
              <a:t>OK if some inputs don’t need a certificate</a:t>
            </a:r>
          </a:p>
          <a:p>
            <a:pPr marL="514350" indent="-514350">
              <a:buFont typeface="+mj-lt"/>
              <a:buAutoNum type="arabicPeriod"/>
            </a:pPr>
            <a:r>
              <a:rPr lang="en-US" altLang="en-US" sz="2400" dirty="0"/>
              <a:t>For any given </a:t>
            </a:r>
            <a:r>
              <a:rPr lang="en-US" altLang="en-US" sz="2400" b="1" dirty="0">
                <a:solidFill>
                  <a:srgbClr val="C00000"/>
                </a:solidFill>
              </a:rPr>
              <a:t>NO</a:t>
            </a:r>
            <a:r>
              <a:rPr lang="en-US" altLang="en-US" sz="2400" dirty="0"/>
              <a:t> input, is there a fake certificate that would trick you?</a:t>
            </a:r>
          </a:p>
          <a:p>
            <a:pPr marL="514350" indent="-514350">
              <a:buFont typeface="+mj-lt"/>
              <a:buAutoNum type="arabicPeriod"/>
            </a:pPr>
            <a:r>
              <a:rPr lang="en-US" altLang="en-US" sz="2400" dirty="0"/>
              <a:t>You need a polynomial-time algorithm to be able to tell the difference.</a:t>
            </a:r>
          </a:p>
        </p:txBody>
      </p:sp>
      <p:sp>
        <p:nvSpPr>
          <p:cNvPr id="5" name="Slide Number Placeholder 1">
            <a:extLst>
              <a:ext uri="{FF2B5EF4-FFF2-40B4-BE49-F238E27FC236}">
                <a16:creationId xmlns:a16="http://schemas.microsoft.com/office/drawing/2014/main" id="{16A85C0F-BD8A-4937-9766-87DFB16FBDA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43</a:t>
            </a:fld>
            <a:endParaRPr lang="en-US" dirty="0"/>
          </a:p>
        </p:txBody>
      </p:sp>
    </p:spTree>
    <p:extLst>
      <p:ext uri="{BB962C8B-B14F-4D97-AF65-F5344CB8AC3E}">
        <p14:creationId xmlns:p14="http://schemas.microsoft.com/office/powerpoint/2010/main" val="55763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23" name="Rectangle 2"/>
              <p:cNvSpPr>
                <a:spLocks noGrp="1" noChangeArrowheads="1"/>
              </p:cNvSpPr>
              <p:nvPr>
                <p:ph type="title"/>
              </p:nvPr>
            </p:nvSpPr>
            <p:spPr/>
            <p:txBody>
              <a:bodyPr>
                <a:normAutofit/>
              </a:bodyPr>
              <a:lstStyle/>
              <a:p>
                <a:pPr eaLnBrk="1" hangingPunct="1"/>
                <a:r>
                  <a:rPr lang="en-US" altLang="en-US" dirty="0"/>
                  <a:t>Solving</a:t>
                </a:r>
                <a14:m>
                  <m:oMath xmlns:m="http://schemas.openxmlformats.org/officeDocument/2006/math">
                    <m:r>
                      <a:rPr lang="en-US" altLang="en-US" b="1" i="0" dirty="0" smtClean="0">
                        <a:latin typeface="Cambria Math" panose="02040503050406030204" pitchFamily="18" charset="0"/>
                      </a:rPr>
                      <m:t> </m:t>
                    </m:r>
                    <m:r>
                      <a:rPr lang="en-US" altLang="en-US" b="1" i="0" dirty="0" smtClean="0">
                        <a:latin typeface="Cambria Math" panose="02040503050406030204" pitchFamily="18" charset="0"/>
                      </a:rPr>
                      <m:t>𝐍𝐏</m:t>
                    </m:r>
                    <m:r>
                      <a:rPr lang="en-US" altLang="en-US" b="1" i="0" dirty="0" smtClean="0">
                        <a:latin typeface="Cambria Math" panose="02040503050406030204" pitchFamily="18" charset="0"/>
                      </a:rPr>
                      <m:t> </m:t>
                    </m:r>
                  </m:oMath>
                </a14:m>
                <a:r>
                  <a:rPr lang="en-US" altLang="en-US" dirty="0"/>
                  <a:t>problems without hints</a:t>
                </a:r>
              </a:p>
            </p:txBody>
          </p:sp>
        </mc:Choice>
        <mc:Fallback xmlns="">
          <p:sp>
            <p:nvSpPr>
              <p:cNvPr id="30723"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724" name="Rectangle 3"/>
              <p:cNvSpPr>
                <a:spLocks noGrp="1" noChangeArrowheads="1"/>
              </p:cNvSpPr>
              <p:nvPr>
                <p:ph type="body" idx="1"/>
              </p:nvPr>
            </p:nvSpPr>
            <p:spPr>
              <a:xfrm>
                <a:off x="628649" y="1298196"/>
                <a:ext cx="11037169" cy="5200045"/>
              </a:xfrm>
              <a:extLst>
                <a:ext uri="{91240B29-F687-4F45-9708-019B960494DF}">
                  <a14:hiddenLine w="9525">
                    <a:solidFill>
                      <a:srgbClr val="3366FF"/>
                    </a:solidFill>
                    <a:miter lim="800000"/>
                    <a:headEnd/>
                    <a:tailEnd/>
                  </a14:hiddenLine>
                </a:ext>
              </a:extLst>
            </p:spPr>
            <p:txBody>
              <a:bodyPr>
                <a:normAutofit/>
              </a:bodyPr>
              <a:lstStyle/>
              <a:p>
                <a:pPr marL="0" indent="0" eaLnBrk="1" hangingPunct="1">
                  <a:buNone/>
                </a:pPr>
                <a:r>
                  <a:rPr lang="en-US" altLang="en-US" sz="2400" dirty="0"/>
                  <a:t>There is an obvious algorithm for all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 problems: </a:t>
                </a:r>
              </a:p>
              <a:p>
                <a:pPr marL="0" indent="0" eaLnBrk="1" hangingPunct="1">
                  <a:buNone/>
                </a:pPr>
                <a:endParaRPr lang="en-US" altLang="en-US" sz="2400" dirty="0"/>
              </a:p>
              <a:p>
                <a:pPr marL="0" indent="0" eaLnBrk="1" hangingPunct="1">
                  <a:buNone/>
                </a:pPr>
                <a:r>
                  <a:rPr lang="en-US" altLang="en-US" sz="2400" b="1" dirty="0">
                    <a:solidFill>
                      <a:srgbClr val="C00000"/>
                    </a:solidFill>
                  </a:rPr>
                  <a:t>Brute force:</a:t>
                </a:r>
                <a:endParaRPr lang="en-US" altLang="en-US" sz="2400" dirty="0">
                  <a:solidFill>
                    <a:srgbClr val="C00000"/>
                  </a:solidFill>
                </a:endParaRPr>
              </a:p>
              <a:p>
                <a:pPr marL="457200" lvl="1" indent="0" eaLnBrk="1" hangingPunct="1">
                  <a:buNone/>
                </a:pPr>
                <a:r>
                  <a:rPr lang="en-US" altLang="en-US" sz="2400" dirty="0"/>
                  <a:t>Try all possible certificates and check each one using the verifier to see if it works.</a:t>
                </a:r>
              </a:p>
              <a:p>
                <a:pPr marL="457200" lvl="1" indent="0" eaLnBrk="1" hangingPunct="1">
                  <a:buNone/>
                </a:pPr>
                <a:r>
                  <a:rPr lang="en-US" altLang="en-US" sz="2400" dirty="0"/>
                  <a:t>	</a:t>
                </a:r>
              </a:p>
              <a:p>
                <a:pPr marL="0" indent="0">
                  <a:buNone/>
                </a:pPr>
                <a:r>
                  <a:rPr lang="en-US" altLang="en-US" sz="2400" dirty="0"/>
                  <a:t>Even though the certificates are short, this is </a:t>
                </a:r>
                <a:r>
                  <a:rPr lang="en-US" altLang="en-US" sz="2400" dirty="0">
                    <a:solidFill>
                      <a:srgbClr val="C00000"/>
                    </a:solidFill>
                  </a:rPr>
                  <a:t>exponential time</a:t>
                </a:r>
              </a:p>
              <a:p>
                <a:pPr lvl="2" eaLnBrk="1" hangingPunct="1"/>
                <a14:m>
                  <m:oMath xmlns:m="http://schemas.openxmlformats.org/officeDocument/2006/math">
                    <m:r>
                      <a:rPr lang="en-US" altLang="en-US" sz="2400" b="1" i="1" dirty="0" smtClean="0">
                        <a:solidFill>
                          <a:srgbClr val="0066CC"/>
                        </a:solidFill>
                        <a:latin typeface="Cambria Math" panose="02040503050406030204" pitchFamily="18" charset="0"/>
                      </a:rPr>
                      <m:t>𝟐</m:t>
                    </m:r>
                    <m:r>
                      <a:rPr lang="en-US" altLang="en-US" sz="2400" b="1" i="1" baseline="30000" dirty="0">
                        <a:solidFill>
                          <a:srgbClr val="0066CC"/>
                        </a:solidFill>
                        <a:latin typeface="Cambria Math" panose="02040503050406030204" pitchFamily="18" charset="0"/>
                      </a:rPr>
                      <m:t>𝒏</m:t>
                    </m:r>
                  </m:oMath>
                </a14:m>
                <a:r>
                  <a:rPr lang="en-US" altLang="en-US" sz="2400" dirty="0"/>
                  <a:t> truth assignments for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r>
                  <a:rPr lang="en-US" altLang="en-US" sz="2400" dirty="0"/>
                  <a:t> variables</a:t>
                </a:r>
              </a:p>
              <a:p>
                <a:pPr lvl="2" eaLnBrk="1" hangingPunct="1"/>
                <a14:m>
                  <m:oMath xmlns:m="http://schemas.openxmlformats.org/officeDocument/2006/math">
                    <m:d>
                      <m:dPr>
                        <m:ctrlPr>
                          <a:rPr lang="en-US" altLang="en-US" sz="2400" b="1" i="1" smtClean="0">
                            <a:solidFill>
                              <a:srgbClr val="0066CC"/>
                            </a:solidFill>
                            <a:latin typeface="Cambria Math" panose="02040503050406030204" pitchFamily="18" charset="0"/>
                          </a:rPr>
                        </m:ctrlPr>
                      </m:dPr>
                      <m:e>
                        <m:m>
                          <m:mPr>
                            <m:mcs>
                              <m:mc>
                                <m:mcPr>
                                  <m:count m:val="1"/>
                                  <m:mcJc m:val="center"/>
                                </m:mcPr>
                              </m:mc>
                            </m:mcs>
                            <m:ctrlPr>
                              <a:rPr lang="en-US" altLang="en-US" sz="2400" b="1" i="1" smtClean="0">
                                <a:solidFill>
                                  <a:srgbClr val="0066CC"/>
                                </a:solidFill>
                                <a:latin typeface="Cambria Math" panose="02040503050406030204" pitchFamily="18" charset="0"/>
                              </a:rPr>
                            </m:ctrlPr>
                          </m:mPr>
                          <m:mr>
                            <m:e>
                              <m:r>
                                <m:rPr>
                                  <m:brk m:alnAt="7"/>
                                </m:rPr>
                                <a:rPr lang="en-US" altLang="en-US" sz="2400" b="1" i="1" smtClean="0">
                                  <a:solidFill>
                                    <a:srgbClr val="0066CC"/>
                                  </a:solidFill>
                                  <a:latin typeface="Cambria Math" panose="02040503050406030204" pitchFamily="18" charset="0"/>
                                </a:rPr>
                                <m:t>𝒏</m:t>
                              </m:r>
                            </m:e>
                          </m:mr>
                          <m:mr>
                            <m:e>
                              <m:r>
                                <a:rPr lang="en-US" altLang="en-US" sz="2400" b="1" i="1" smtClean="0">
                                  <a:solidFill>
                                    <a:srgbClr val="0066CC"/>
                                  </a:solidFill>
                                  <a:latin typeface="Cambria Math" panose="02040503050406030204" pitchFamily="18" charset="0"/>
                                </a:rPr>
                                <m:t>𝒌</m:t>
                              </m:r>
                            </m:e>
                          </m:mr>
                        </m:m>
                      </m:e>
                    </m:d>
                  </m:oMath>
                </a14:m>
                <a:r>
                  <a:rPr lang="en-US" altLang="en-US" sz="2400" dirty="0"/>
                  <a:t> possible </a:t>
                </a:r>
                <a14:m>
                  <m:oMath xmlns:m="http://schemas.openxmlformats.org/officeDocument/2006/math">
                    <m:r>
                      <a:rPr lang="en-US" altLang="en-US" sz="2400" b="1" i="1" dirty="0" smtClean="0">
                        <a:solidFill>
                          <a:srgbClr val="0066CC"/>
                        </a:solidFill>
                        <a:latin typeface="Cambria Math" panose="02040503050406030204" pitchFamily="18" charset="0"/>
                      </a:rPr>
                      <m:t>𝒌</m:t>
                    </m:r>
                  </m:oMath>
                </a14:m>
                <a:r>
                  <a:rPr lang="en-US" altLang="en-US" sz="2400" dirty="0"/>
                  <a:t>-element subsets of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r>
                  <a:rPr lang="en-US" altLang="en-US" sz="2400" dirty="0"/>
                  <a:t> vertices</a:t>
                </a:r>
              </a:p>
              <a:p>
                <a:pPr lvl="2"/>
                <a14:m>
                  <m:oMath xmlns:m="http://schemas.openxmlformats.org/officeDocument/2006/math">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r>
                  <a:rPr lang="en-US" altLang="en-US" sz="2400" dirty="0"/>
                  <a:t> possible TSP tours of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r>
                  <a:rPr lang="en-US" altLang="en-US" sz="2400" dirty="0"/>
                  <a:t> vertices</a:t>
                </a:r>
              </a:p>
              <a:p>
                <a:pPr lvl="2" eaLnBrk="1" hangingPunct="1"/>
                <a:r>
                  <a:rPr lang="en-US" altLang="en-US" sz="2400" dirty="0"/>
                  <a:t>etc. </a:t>
                </a:r>
              </a:p>
            </p:txBody>
          </p:sp>
        </mc:Choice>
        <mc:Fallback>
          <p:sp>
            <p:nvSpPr>
              <p:cNvPr id="30724" name="Rectangle 3"/>
              <p:cNvSpPr>
                <a:spLocks noGrp="1" noRot="1" noChangeAspect="1" noMove="1" noResize="1" noEditPoints="1" noAdjustHandles="1" noChangeArrowheads="1" noChangeShapeType="1" noTextEdit="1"/>
              </p:cNvSpPr>
              <p:nvPr>
                <p:ph type="body" idx="1"/>
              </p:nvPr>
            </p:nvSpPr>
            <p:spPr>
              <a:xfrm>
                <a:off x="628649" y="1298196"/>
                <a:ext cx="11037169" cy="5200045"/>
              </a:xfrm>
              <a:blipFill>
                <a:blip r:embed="rId4"/>
                <a:stretch>
                  <a:fillRect l="-828" t="-1641"/>
                </a:stretch>
              </a:blipFill>
              <a:extLst>
                <a:ext uri="{91240B29-F687-4F45-9708-019B960494DF}">
                  <a14:hiddenLine xmlns:a14="http://schemas.microsoft.com/office/drawing/2010/main" w="9525">
                    <a:solidFill>
                      <a:srgbClr val="3366FF"/>
                    </a:solidFill>
                    <a:miter lim="800000"/>
                    <a:headEnd/>
                    <a:tailEnd/>
                  </a14:hiddenLine>
                </a:ext>
              </a:extLst>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2A10F47E-D689-4067-B25F-B51DECB3B4C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44</a:t>
            </a:fld>
            <a:endParaRPr lang="en-US" dirty="0"/>
          </a:p>
        </p:txBody>
      </p:sp>
    </p:spTree>
    <p:extLst>
      <p:ext uri="{BB962C8B-B14F-4D97-AF65-F5344CB8AC3E}">
        <p14:creationId xmlns:p14="http://schemas.microsoft.com/office/powerpoint/2010/main" val="32564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a:t>What We Know</a:t>
            </a:r>
          </a:p>
        </p:txBody>
      </p:sp>
      <mc:AlternateContent xmlns:mc="http://schemas.openxmlformats.org/markup-compatibility/2006">
        <mc:Choice xmlns:a14="http://schemas.microsoft.com/office/drawing/2010/main" Requires="a14">
          <p:sp>
            <p:nvSpPr>
              <p:cNvPr id="31748" name="Rectangle 3"/>
              <p:cNvSpPr>
                <a:spLocks noGrp="1" noChangeArrowheads="1"/>
              </p:cNvSpPr>
              <p:nvPr>
                <p:ph type="body" idx="1"/>
              </p:nvPr>
            </p:nvSpPr>
            <p:spPr>
              <a:xfrm>
                <a:off x="628649" y="1425420"/>
                <a:ext cx="10777287" cy="5200045"/>
              </a:xfrm>
            </p:spPr>
            <p:txBody>
              <a:bodyPr>
                <a:normAutofit/>
              </a:bodyPr>
              <a:lstStyle/>
              <a:p>
                <a:r>
                  <a:rPr lang="en-US" altLang="en-US" sz="2800" dirty="0"/>
                  <a:t>Every problem in </a:t>
                </a:r>
                <a14:m>
                  <m:oMath xmlns:m="http://schemas.openxmlformats.org/officeDocument/2006/math">
                    <m:r>
                      <a:rPr lang="en-US" altLang="en-US" sz="2800" b="1" dirty="0">
                        <a:solidFill>
                          <a:srgbClr val="0066CC"/>
                        </a:solidFill>
                        <a:latin typeface="Cambria Math" panose="02040503050406030204" pitchFamily="18" charset="0"/>
                      </a:rPr>
                      <m:t>𝐍𝐏</m:t>
                    </m:r>
                  </m:oMath>
                </a14:m>
                <a:r>
                  <a:rPr lang="en-US" altLang="en-US" sz="2800" dirty="0"/>
                  <a:t> is in exponential time</a:t>
                </a:r>
              </a:p>
              <a:p>
                <a:r>
                  <a:rPr lang="en-US" altLang="en-US" sz="2800" dirty="0"/>
                  <a:t>Every problem in </a:t>
                </a:r>
                <a14:m>
                  <m:oMath xmlns:m="http://schemas.openxmlformats.org/officeDocument/2006/math">
                    <m:r>
                      <a:rPr lang="en-US" altLang="en-US" sz="2800" b="1" dirty="0">
                        <a:solidFill>
                          <a:srgbClr val="0066CC"/>
                        </a:solidFill>
                        <a:latin typeface="Cambria Math" panose="02040503050406030204" pitchFamily="18" charset="0"/>
                      </a:rPr>
                      <m:t>𝐏</m:t>
                    </m:r>
                  </m:oMath>
                </a14:m>
                <a:r>
                  <a:rPr lang="en-US" altLang="en-US" sz="2800" dirty="0"/>
                  <a:t> is in </a:t>
                </a:r>
                <a14:m>
                  <m:oMath xmlns:m="http://schemas.openxmlformats.org/officeDocument/2006/math">
                    <m:r>
                      <a:rPr lang="en-US" altLang="en-US" sz="2800" b="1" dirty="0">
                        <a:solidFill>
                          <a:srgbClr val="0066CC"/>
                        </a:solidFill>
                        <a:latin typeface="Cambria Math" panose="02040503050406030204" pitchFamily="18" charset="0"/>
                      </a:rPr>
                      <m:t>𝐍𝐏</m:t>
                    </m:r>
                  </m:oMath>
                </a14:m>
                <a:endParaRPr lang="en-US" altLang="en-US" sz="2800" b="1" dirty="0">
                  <a:solidFill>
                    <a:srgbClr val="0066CC"/>
                  </a:solidFill>
                </a:endParaRPr>
              </a:p>
              <a:p>
                <a:pPr lvl="1"/>
                <a:r>
                  <a:rPr lang="en-US" altLang="en-US" sz="2400" dirty="0"/>
                  <a:t>You don’t need a certificate for problems in </a:t>
                </a:r>
                <a14:m>
                  <m:oMath xmlns:m="http://schemas.openxmlformats.org/officeDocument/2006/math">
                    <m:r>
                      <a:rPr lang="en-US" altLang="en-US" sz="2400" b="1" dirty="0">
                        <a:solidFill>
                          <a:srgbClr val="0066CC"/>
                        </a:solidFill>
                        <a:latin typeface="Cambria Math" panose="02040503050406030204" pitchFamily="18" charset="0"/>
                      </a:rPr>
                      <m:t>𝐏</m:t>
                    </m:r>
                  </m:oMath>
                </a14:m>
                <a:r>
                  <a:rPr lang="en-US" altLang="en-US" sz="2400" dirty="0"/>
                  <a:t> so just ignore any hint you are given</a:t>
                </a:r>
              </a:p>
              <a:p>
                <a:pPr eaLnBrk="1" hangingPunct="1"/>
                <a:r>
                  <a:rPr lang="en-US" altLang="en-US" sz="2800" dirty="0"/>
                  <a:t>Nobody knows if all problems in </a:t>
                </a:r>
                <a14:m>
                  <m:oMath xmlns:m="http://schemas.openxmlformats.org/officeDocument/2006/math">
                    <m:r>
                      <a:rPr lang="en-US" altLang="en-US" sz="2800" b="1" i="0" dirty="0" smtClean="0">
                        <a:solidFill>
                          <a:srgbClr val="0066CC"/>
                        </a:solidFill>
                        <a:latin typeface="Cambria Math" panose="02040503050406030204" pitchFamily="18" charset="0"/>
                      </a:rPr>
                      <m:t>𝐍𝐏</m:t>
                    </m:r>
                  </m:oMath>
                </a14:m>
                <a:r>
                  <a:rPr lang="en-US" altLang="en-US" sz="2800" dirty="0"/>
                  <a:t> can be solved in polynomial time; i.e., does</a:t>
                </a:r>
                <a:r>
                  <a:rPr lang="en-US" altLang="en-US" sz="2800" dirty="0">
                    <a:solidFill>
                      <a:srgbClr val="0033CC"/>
                    </a:solidFill>
                  </a:rPr>
                  <a:t> </a:t>
                </a:r>
                <a14:m>
                  <m:oMath xmlns:m="http://schemas.openxmlformats.org/officeDocument/2006/math">
                    <m:r>
                      <a:rPr lang="en-US" altLang="en-US" sz="2800" b="1" i="0" dirty="0" smtClean="0">
                        <a:solidFill>
                          <a:srgbClr val="0066CC"/>
                        </a:solidFill>
                        <a:latin typeface="Cambria Math" panose="02040503050406030204" pitchFamily="18" charset="0"/>
                      </a:rPr>
                      <m:t>𝐏</m:t>
                    </m:r>
                    <m:r>
                      <a:rPr lang="en-US" altLang="en-US" sz="2800" i="0" dirty="0">
                        <a:solidFill>
                          <a:srgbClr val="0066CC"/>
                        </a:solidFill>
                        <a:latin typeface="Cambria Math" panose="02040503050406030204" pitchFamily="18" charset="0"/>
                      </a:rPr>
                      <m:t>=</m:t>
                    </m:r>
                    <m:r>
                      <a:rPr lang="en-US" altLang="en-US" sz="2800" b="1" i="0" dirty="0">
                        <a:solidFill>
                          <a:srgbClr val="0066CC"/>
                        </a:solidFill>
                        <a:latin typeface="Cambria Math" panose="02040503050406030204" pitchFamily="18" charset="0"/>
                      </a:rPr>
                      <m:t>𝐍𝐏</m:t>
                    </m:r>
                  </m:oMath>
                </a14:m>
                <a:r>
                  <a:rPr lang="en-US" altLang="en-US" sz="2800" dirty="0">
                    <a:solidFill>
                      <a:srgbClr val="0033CC"/>
                    </a:solidFill>
                  </a:rPr>
                  <a:t>?</a:t>
                </a:r>
                <a:endParaRPr lang="en-US" altLang="en-US" sz="2800" dirty="0"/>
              </a:p>
              <a:p>
                <a:pPr lvl="1" eaLnBrk="1" hangingPunct="1"/>
                <a:r>
                  <a:rPr lang="en-US" altLang="en-US" sz="2400" dirty="0"/>
                  <a:t>one of the most important open questions in all of science.</a:t>
                </a:r>
              </a:p>
              <a:p>
                <a:pPr lvl="1" eaLnBrk="1" hangingPunct="1"/>
                <a:r>
                  <a:rPr lang="en-US" altLang="en-US" sz="2400" dirty="0"/>
                  <a:t>huge practical implications</a:t>
                </a:r>
              </a:p>
              <a:p>
                <a:r>
                  <a:rPr lang="en-US" altLang="en-US" sz="2800" dirty="0"/>
                  <a:t>Most CS researchers believe that </a:t>
                </a:r>
                <a14:m>
                  <m:oMath xmlns:m="http://schemas.openxmlformats.org/officeDocument/2006/math">
                    <m:r>
                      <a:rPr lang="en-US" altLang="en-US" sz="2800" b="1" i="0" dirty="0" smtClean="0">
                        <a:solidFill>
                          <a:srgbClr val="0066CC"/>
                        </a:solidFill>
                        <a:latin typeface="Cambria Math" panose="02040503050406030204" pitchFamily="18" charset="0"/>
                      </a:rPr>
                      <m:t>𝐏</m:t>
                    </m:r>
                    <m:r>
                      <a:rPr lang="en-US" altLang="en-US" sz="2800" b="0" i="1" dirty="0" smtClean="0">
                        <a:solidFill>
                          <a:srgbClr val="0066CC"/>
                        </a:solidFill>
                        <a:latin typeface="Cambria Math" panose="02040503050406030204" pitchFamily="18" charset="0"/>
                      </a:rPr>
                      <m:t>≠</m:t>
                    </m:r>
                    <m:r>
                      <a:rPr lang="en-US" altLang="en-US" sz="2800" b="1" i="0" dirty="0">
                        <a:solidFill>
                          <a:srgbClr val="0066CC"/>
                        </a:solidFill>
                        <a:latin typeface="Cambria Math" panose="02040503050406030204" pitchFamily="18" charset="0"/>
                      </a:rPr>
                      <m:t>𝐍𝐏</m:t>
                    </m:r>
                  </m:oMath>
                </a14:m>
                <a:r>
                  <a:rPr lang="en-US" altLang="en-US" sz="2800" dirty="0"/>
                  <a:t> </a:t>
                </a:r>
              </a:p>
              <a:p>
                <a:pPr lvl="1"/>
                <a:r>
                  <a:rPr lang="en-US" altLang="en-US" sz="2400" dirty="0"/>
                  <a:t>$1M prize either way</a:t>
                </a:r>
              </a:p>
              <a:p>
                <a:pPr lvl="1"/>
                <a:r>
                  <a:rPr lang="en-US" altLang="en-US" sz="2400" dirty="0"/>
                  <a:t>but we don’t have good ideas for how to prove this ...</a:t>
                </a:r>
              </a:p>
              <a:p>
                <a:pPr lvl="1"/>
                <a:endParaRPr lang="en-US" altLang="en-US" sz="2400" dirty="0"/>
              </a:p>
            </p:txBody>
          </p:sp>
        </mc:Choice>
        <mc:Fallback>
          <p:sp>
            <p:nvSpPr>
              <p:cNvPr id="31748" name="Rectangle 3"/>
              <p:cNvSpPr>
                <a:spLocks noGrp="1" noRot="1" noChangeAspect="1" noMove="1" noResize="1" noEditPoints="1" noAdjustHandles="1" noChangeArrowheads="1" noChangeShapeType="1" noTextEdit="1"/>
              </p:cNvSpPr>
              <p:nvPr>
                <p:ph type="body" idx="1"/>
              </p:nvPr>
            </p:nvSpPr>
            <p:spPr>
              <a:xfrm>
                <a:off x="628649" y="1425420"/>
                <a:ext cx="10777287" cy="5200045"/>
              </a:xfrm>
              <a:blipFill>
                <a:blip r:embed="rId3"/>
                <a:stretch>
                  <a:fillRect l="-1018" t="-1993"/>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ECED255B-685E-45B7-9940-FCADCDFB9E7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45</a:t>
            </a:fld>
            <a:endParaRPr lang="en-US" dirty="0"/>
          </a:p>
        </p:txBody>
      </p:sp>
    </p:spTree>
    <p:extLst>
      <p:ext uri="{BB962C8B-B14F-4D97-AF65-F5344CB8AC3E}">
        <p14:creationId xmlns:p14="http://schemas.microsoft.com/office/powerpoint/2010/main" val="260046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819" name="Rectangle 2"/>
              <p:cNvSpPr>
                <a:spLocks noGrp="1" noChangeArrowheads="1"/>
              </p:cNvSpPr>
              <p:nvPr>
                <p:ph type="title"/>
              </p:nvPr>
            </p:nvSpPr>
            <p:spPr>
              <a:ln>
                <a:noFill/>
              </a:ln>
            </p:spPr>
            <p:txBody>
              <a:bodyPr>
                <a:normAutofit/>
              </a:bodyPr>
              <a:lstStyle/>
              <a:p>
                <a:pPr eaLnBrk="1" hangingPunct="1"/>
                <a14:m>
                  <m:oMath xmlns:m="http://schemas.openxmlformats.org/officeDocument/2006/math">
                    <m:r>
                      <a:rPr lang="en-US" altLang="en-US" b="1" i="0" dirty="0" smtClean="0">
                        <a:latin typeface="Cambria Math" panose="02040503050406030204" pitchFamily="18" charset="0"/>
                      </a:rPr>
                      <m:t>𝐍𝐏</m:t>
                    </m:r>
                  </m:oMath>
                </a14:m>
                <a:r>
                  <a:rPr lang="en-US" altLang="en-US" dirty="0"/>
                  <a:t>-hardness &amp; </a:t>
                </a:r>
                <a14:m>
                  <m:oMath xmlns:m="http://schemas.openxmlformats.org/officeDocument/2006/math">
                    <m:r>
                      <a:rPr lang="en-US" altLang="en-US" b="1" i="0" dirty="0" smtClean="0">
                        <a:latin typeface="Cambria Math" panose="02040503050406030204" pitchFamily="18" charset="0"/>
                      </a:rPr>
                      <m:t>𝐍𝐏</m:t>
                    </m:r>
                  </m:oMath>
                </a14:m>
                <a:r>
                  <a:rPr lang="en-US" altLang="en-US" dirty="0"/>
                  <a:t>-completeness</a:t>
                </a:r>
              </a:p>
            </p:txBody>
          </p:sp>
        </mc:Choice>
        <mc:Fallback xmlns="">
          <p:sp>
            <p:nvSpPr>
              <p:cNvPr id="34819" name="Rectangle 2"/>
              <p:cNvSpPr>
                <a:spLocks noGrp="1" noRot="1" noChangeAspect="1" noMove="1" noResize="1" noEditPoints="1" noAdjustHandles="1" noChangeArrowheads="1" noChangeShapeType="1" noTextEdit="1"/>
              </p:cNvSpPr>
              <p:nvPr>
                <p:ph type="title"/>
              </p:nvPr>
            </p:nvSpPr>
            <p:spPr>
              <a:blipFill>
                <a:blip r:embed="rId3"/>
                <a:stretch>
                  <a:fillRect t="-13386" b="-2519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820" name="Rectangle 3"/>
              <p:cNvSpPr>
                <a:spLocks noGrp="1" noChangeArrowheads="1"/>
              </p:cNvSpPr>
              <p:nvPr>
                <p:ph type="body" idx="1"/>
              </p:nvPr>
            </p:nvSpPr>
            <p:spPr>
              <a:xfrm>
                <a:off x="628649" y="1377708"/>
                <a:ext cx="10469279" cy="5200045"/>
              </a:xfrm>
            </p:spPr>
            <p:txBody>
              <a:bodyPr/>
              <a:lstStyle/>
              <a:p>
                <a:pPr marL="0" indent="0" eaLnBrk="1" hangingPunct="1">
                  <a:lnSpc>
                    <a:spcPct val="90000"/>
                  </a:lnSpc>
                  <a:buNone/>
                </a:pPr>
                <a:r>
                  <a:rPr lang="en-US" altLang="en-US" sz="2400" dirty="0"/>
                  <a:t>Notion of hardness we </a:t>
                </a:r>
                <a:r>
                  <a:rPr lang="en-US" altLang="en-US" sz="2400" b="1" dirty="0"/>
                  <a:t>can</a:t>
                </a:r>
                <a:r>
                  <a:rPr lang="en-US" altLang="en-US" sz="2400" dirty="0"/>
                  <a:t> prove that is useful unless </a:t>
                </a:r>
                <a14:m>
                  <m:oMath xmlns:m="http://schemas.openxmlformats.org/officeDocument/2006/math">
                    <m:r>
                      <a:rPr lang="en-US" altLang="en-US" sz="2400" b="1" i="0" dirty="0" smtClean="0">
                        <a:solidFill>
                          <a:srgbClr val="0066CC"/>
                        </a:solidFill>
                        <a:latin typeface="Cambria Math" panose="02040503050406030204" pitchFamily="18" charset="0"/>
                      </a:rPr>
                      <m:t>𝐏</m:t>
                    </m:r>
                    <m:r>
                      <a:rPr lang="en-US" altLang="en-US" sz="2400" b="0" i="1" dirty="0" smtClean="0">
                        <a:solidFill>
                          <a:srgbClr val="0066CC"/>
                        </a:solidFill>
                        <a:latin typeface="Cambria Math" panose="02040503050406030204" pitchFamily="18" charset="0"/>
                      </a:rPr>
                      <m:t>=</m:t>
                    </m:r>
                    <m:r>
                      <a:rPr lang="en-US" altLang="en-US" sz="2400" b="1" i="0" dirty="0">
                        <a:solidFill>
                          <a:srgbClr val="0066CC"/>
                        </a:solidFill>
                        <a:latin typeface="Cambria Math" panose="02040503050406030204" pitchFamily="18" charset="0"/>
                      </a:rPr>
                      <m:t>𝐍𝐏</m:t>
                    </m:r>
                  </m:oMath>
                </a14:m>
                <a:r>
                  <a:rPr lang="en-US" altLang="en-US" sz="2400" dirty="0"/>
                  <a:t>:</a:t>
                </a:r>
              </a:p>
              <a:p>
                <a:pPr eaLnBrk="1" hangingPunct="1">
                  <a:lnSpc>
                    <a:spcPct val="90000"/>
                  </a:lnSpc>
                </a:pPr>
                <a:endParaRPr lang="en-US" altLang="en-US" sz="2400" dirty="0"/>
              </a:p>
              <a:p>
                <a:pPr marL="0" indent="0">
                  <a:lnSpc>
                    <a:spcPct val="90000"/>
                  </a:lnSpc>
                  <a:buNone/>
                </a:pPr>
                <a:r>
                  <a:rPr lang="en-US" altLang="en-US" sz="2400" b="1" dirty="0" err="1">
                    <a:solidFill>
                      <a:srgbClr val="695082"/>
                    </a:solidFill>
                  </a:rPr>
                  <a:t>Defn</a:t>
                </a:r>
                <a:r>
                  <a:rPr lang="en-US" altLang="en-US" sz="2400" b="1" dirty="0">
                    <a:solidFill>
                      <a:srgbClr val="695082"/>
                    </a:solidFill>
                  </a:rPr>
                  <a:t>:</a:t>
                </a:r>
                <a:r>
                  <a:rPr lang="en-US" altLang="en-US" sz="2400" b="1" dirty="0"/>
                  <a:t>  </a:t>
                </a:r>
                <a:r>
                  <a:rPr lang="en-US" altLang="en-US" sz="2400" dirty="0"/>
                  <a:t>Problem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is </a:t>
                </a:r>
                <a14:m>
                  <m:oMath xmlns:m="http://schemas.openxmlformats.org/officeDocument/2006/math">
                    <m:r>
                      <a:rPr lang="en-US" altLang="en-US" sz="2400" b="1" i="0" dirty="0" smtClean="0">
                        <a:solidFill>
                          <a:srgbClr val="C00000"/>
                        </a:solidFill>
                        <a:latin typeface="Cambria Math" panose="02040503050406030204" pitchFamily="18" charset="0"/>
                      </a:rPr>
                      <m:t>𝐍𝐏</m:t>
                    </m:r>
                  </m:oMath>
                </a14:m>
                <a:r>
                  <a:rPr lang="en-US" altLang="en-US" sz="2400" dirty="0">
                    <a:solidFill>
                      <a:srgbClr val="C00000"/>
                    </a:solidFill>
                  </a:rPr>
                  <a:t>-hard</a:t>
                </a:r>
                <a:r>
                  <a:rPr lang="en-US" altLang="en-US" sz="2400" dirty="0"/>
                  <a:t> </a:t>
                </a:r>
                <a:r>
                  <a:rPr lang="en-US" altLang="en-US" sz="2400" dirty="0" err="1"/>
                  <a:t>iff</a:t>
                </a:r>
                <a:r>
                  <a:rPr lang="en-US" altLang="en-US" sz="2400" dirty="0"/>
                  <a:t> </a:t>
                </a:r>
                <a:r>
                  <a:rPr lang="en-US" altLang="en-US" sz="2400" b="1" dirty="0"/>
                  <a:t>every</a:t>
                </a:r>
                <a:r>
                  <a:rPr lang="en-US" altLang="en-US" sz="2400" dirty="0"/>
                  <a:t> problem </a:t>
                </a:r>
                <a14:m>
                  <m:oMath xmlns:m="http://schemas.openxmlformats.org/officeDocument/2006/math">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0" smtClean="0">
                        <a:solidFill>
                          <a:srgbClr val="0066CC"/>
                        </a:solidFill>
                        <a:latin typeface="Cambria Math" panose="02040503050406030204" pitchFamily="18" charset="0"/>
                      </a:rPr>
                      <m:t>𝐍𝐏</m:t>
                    </m:r>
                  </m:oMath>
                </a14:m>
                <a:r>
                  <a:rPr lang="en-US" altLang="en-US" sz="2400" dirty="0"/>
                  <a:t> satisfies </a:t>
                </a:r>
                <a14:m>
                  <m:oMath xmlns:m="http://schemas.openxmlformats.org/officeDocument/2006/math">
                    <m:r>
                      <a:rPr lang="en-US" altLang="en-US" sz="2400" b="1" i="1">
                        <a:solidFill>
                          <a:srgbClr val="0066CC"/>
                        </a:solidFill>
                        <a:latin typeface="Cambria Math" panose="02040503050406030204" pitchFamily="18" charset="0"/>
                      </a:rPr>
                      <m:t>𝑨</m:t>
                    </m:r>
                    <m:sSub>
                      <m:sSubPr>
                        <m:ctrlPr>
                          <a:rPr lang="en-US" altLang="en-US" sz="2400" b="1" i="1">
                            <a:solidFill>
                              <a:srgbClr val="0066CC"/>
                            </a:solidFill>
                            <a:latin typeface="Cambria Math" panose="02040503050406030204" pitchFamily="18" charset="0"/>
                          </a:rPr>
                        </m:ctrlPr>
                      </m:sSubPr>
                      <m:e>
                        <m:r>
                          <a:rPr lang="en-US" altLang="en-US" sz="2400" b="1" i="1">
                            <a:solidFill>
                              <a:srgbClr val="0066CC"/>
                            </a:solidFill>
                            <a:latin typeface="Cambria Math" panose="02040503050406030204" pitchFamily="18" charset="0"/>
                          </a:rPr>
                          <m:t>≤</m:t>
                        </m:r>
                      </m:e>
                      <m:sub>
                        <m:r>
                          <a:rPr lang="en-US" altLang="en-US" sz="2400" b="1" i="1">
                            <a:solidFill>
                              <a:srgbClr val="0066CC"/>
                            </a:solidFill>
                            <a:latin typeface="Cambria Math" panose="02040503050406030204" pitchFamily="18" charset="0"/>
                          </a:rPr>
                          <m:t>𝑷</m:t>
                        </m:r>
                      </m:sub>
                    </m:sSub>
                    <m:r>
                      <a:rPr lang="en-US" altLang="en-US" sz="2400" b="1" i="1">
                        <a:solidFill>
                          <a:srgbClr val="0066CC"/>
                        </a:solidFill>
                        <a:latin typeface="Cambria Math" panose="02040503050406030204" pitchFamily="18" charset="0"/>
                      </a:rPr>
                      <m:t>𝑩</m:t>
                    </m:r>
                  </m:oMath>
                </a14:m>
                <a:r>
                  <a:rPr lang="en-US" altLang="en-US" sz="2400" dirty="0"/>
                  <a:t>.</a:t>
                </a:r>
              </a:p>
              <a:p>
                <a:pPr marL="914400" lvl="2" indent="0">
                  <a:lnSpc>
                    <a:spcPct val="90000"/>
                  </a:lnSpc>
                  <a:buNone/>
                </a:pPr>
                <a:endParaRPr lang="en-US" altLang="en-US" sz="1200" dirty="0"/>
              </a:p>
              <a:p>
                <a:pPr marL="914400" lvl="2" indent="0">
                  <a:lnSpc>
                    <a:spcPct val="90000"/>
                  </a:lnSpc>
                  <a:buNone/>
                </a:pPr>
                <a:r>
                  <a:rPr lang="en-US" altLang="en-US" sz="2400" dirty="0"/>
                  <a:t>This means that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is at least as hard as every problem in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a:t>
                </a:r>
              </a:p>
              <a:p>
                <a:pPr lvl="2">
                  <a:lnSpc>
                    <a:spcPct val="90000"/>
                  </a:lnSpc>
                </a:pPr>
                <a:endParaRPr lang="en-US" altLang="en-US" sz="2400" dirty="0"/>
              </a:p>
              <a:p>
                <a:pPr marL="0" indent="0">
                  <a:lnSpc>
                    <a:spcPct val="90000"/>
                  </a:lnSpc>
                  <a:buNone/>
                </a:pPr>
                <a:r>
                  <a:rPr lang="en-US" altLang="en-US" sz="2400" b="1" dirty="0">
                    <a:solidFill>
                      <a:srgbClr val="695082"/>
                    </a:solidFill>
                  </a:rPr>
                  <a:t>Defn:</a:t>
                </a:r>
                <a:r>
                  <a:rPr lang="en-US" altLang="en-US" sz="2400" b="1" dirty="0"/>
                  <a:t>  </a:t>
                </a:r>
                <a:r>
                  <a:rPr lang="en-US" altLang="en-US" sz="2400" dirty="0"/>
                  <a:t>Problem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is </a:t>
                </a:r>
                <a14:m>
                  <m:oMath xmlns:m="http://schemas.openxmlformats.org/officeDocument/2006/math">
                    <m:r>
                      <a:rPr lang="en-US" altLang="en-US" sz="2400" b="1" i="0" dirty="0" smtClean="0">
                        <a:solidFill>
                          <a:srgbClr val="C00000"/>
                        </a:solidFill>
                        <a:latin typeface="Cambria Math" panose="02040503050406030204" pitchFamily="18" charset="0"/>
                      </a:rPr>
                      <m:t>𝐍𝐏</m:t>
                    </m:r>
                  </m:oMath>
                </a14:m>
                <a:r>
                  <a:rPr lang="en-US" altLang="en-US" sz="2400" dirty="0">
                    <a:solidFill>
                      <a:srgbClr val="C00000"/>
                    </a:solidFill>
                  </a:rPr>
                  <a:t>-complete</a:t>
                </a:r>
                <a:r>
                  <a:rPr lang="en-US" altLang="en-US" sz="2400" dirty="0"/>
                  <a:t> </a:t>
                </a:r>
                <a:r>
                  <a:rPr lang="en-US" altLang="en-US" sz="2400" dirty="0" err="1"/>
                  <a:t>iff</a:t>
                </a:r>
                <a:r>
                  <a:rPr lang="en-US" altLang="en-US" sz="2400" dirty="0"/>
                  <a:t> </a:t>
                </a:r>
                <a:endParaRPr lang="en-US" altLang="en-US" sz="2400" b="1" dirty="0"/>
              </a:p>
              <a:p>
                <a:pPr lvl="2">
                  <a:lnSpc>
                    <a:spcPct val="90000"/>
                  </a:lnSpc>
                </a:pPr>
                <a:r>
                  <a:rPr lang="en-US" altLang="en-US" sz="2400" dirty="0"/>
                  <a:t> </a:t>
                </a:r>
                <a14:m>
                  <m:oMath xmlns:m="http://schemas.openxmlformats.org/officeDocument/2006/math">
                    <m:r>
                      <a:rPr lang="en-US" altLang="en-US" sz="2400" b="1" i="1" smtClean="0">
                        <a:solidFill>
                          <a:srgbClr val="0066CC"/>
                        </a:solidFill>
                        <a:latin typeface="Cambria Math" panose="02040503050406030204" pitchFamily="18" charset="0"/>
                      </a:rPr>
                      <m:t>𝑩</m:t>
                    </m:r>
                    <m:r>
                      <a:rPr lang="en-US" altLang="en-US" sz="2400" b="1" i="1" smtClean="0">
                        <a:solidFill>
                          <a:srgbClr val="0066CC"/>
                        </a:solidFill>
                        <a:latin typeface="Cambria Math" panose="02040503050406030204" pitchFamily="18" charset="0"/>
                      </a:rPr>
                      <m:t>∈</m:t>
                    </m:r>
                    <m:r>
                      <a:rPr lang="en-US" altLang="en-US" sz="2400" b="1" i="0" smtClean="0">
                        <a:solidFill>
                          <a:srgbClr val="0066CC"/>
                        </a:solidFill>
                        <a:latin typeface="Cambria Math" panose="02040503050406030204" pitchFamily="18" charset="0"/>
                      </a:rPr>
                      <m:t>𝐍𝐏</m:t>
                    </m:r>
                  </m:oMath>
                </a14:m>
                <a:r>
                  <a:rPr lang="en-US" altLang="en-US" sz="2400" dirty="0"/>
                  <a:t> and</a:t>
                </a:r>
              </a:p>
              <a:p>
                <a:pPr lvl="2">
                  <a:lnSpc>
                    <a:spcPct val="90000"/>
                  </a:lnSpc>
                </a:pPr>
                <a:r>
                  <a:rPr lang="en-US" altLang="en-US" sz="2400" dirty="0"/>
                  <a:t> </a:t>
                </a:r>
                <a14:m>
                  <m:oMath xmlns:m="http://schemas.openxmlformats.org/officeDocument/2006/math">
                    <m:r>
                      <a:rPr lang="en-US" altLang="en-US" sz="2400" b="1" i="1" smtClean="0">
                        <a:solidFill>
                          <a:srgbClr val="0066CC"/>
                        </a:solidFill>
                        <a:latin typeface="Cambria Math" panose="02040503050406030204" pitchFamily="18" charset="0"/>
                      </a:rPr>
                      <m:t>𝑩</m:t>
                    </m:r>
                  </m:oMath>
                </a14:m>
                <a:r>
                  <a:rPr lang="en-US" altLang="en-US" sz="2400" dirty="0"/>
                  <a:t> is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-hard.</a:t>
                </a:r>
              </a:p>
              <a:p>
                <a:pPr lvl="2">
                  <a:lnSpc>
                    <a:spcPct val="90000"/>
                  </a:lnSpc>
                </a:pPr>
                <a:endParaRPr lang="en-US" altLang="en-US" sz="1200" dirty="0"/>
              </a:p>
              <a:p>
                <a:pPr marL="914400" lvl="2" indent="0">
                  <a:lnSpc>
                    <a:spcPct val="90000"/>
                  </a:lnSpc>
                  <a:buNone/>
                </a:pPr>
                <a:r>
                  <a:rPr lang="en-US" altLang="en-US" sz="2400" dirty="0"/>
                  <a:t>This means that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 is a hardest problem in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a:t>
                </a:r>
              </a:p>
              <a:p>
                <a:pPr eaLnBrk="1" hangingPunct="1">
                  <a:lnSpc>
                    <a:spcPct val="90000"/>
                  </a:lnSpc>
                </a:pPr>
                <a:endParaRPr lang="en-US" altLang="en-US" sz="2400" dirty="0"/>
              </a:p>
              <a:p>
                <a:pPr eaLnBrk="1" hangingPunct="1">
                  <a:lnSpc>
                    <a:spcPct val="90000"/>
                  </a:lnSpc>
                </a:pPr>
                <a:endParaRPr lang="en-US" altLang="en-US" sz="2400" dirty="0"/>
              </a:p>
              <a:p>
                <a:pPr lvl="1" eaLnBrk="1" hangingPunct="1">
                  <a:lnSpc>
                    <a:spcPct val="90000"/>
                  </a:lnSpc>
                </a:pPr>
                <a:endParaRPr lang="en-US" altLang="en-US" sz="2400" dirty="0"/>
              </a:p>
            </p:txBody>
          </p:sp>
        </mc:Choice>
        <mc:Fallback>
          <p:sp>
            <p:nvSpPr>
              <p:cNvPr id="34820" name="Rectangle 3"/>
              <p:cNvSpPr>
                <a:spLocks noGrp="1" noRot="1" noChangeAspect="1" noMove="1" noResize="1" noEditPoints="1" noAdjustHandles="1" noChangeArrowheads="1" noChangeShapeType="1" noTextEdit="1"/>
              </p:cNvSpPr>
              <p:nvPr>
                <p:ph type="body" idx="1"/>
              </p:nvPr>
            </p:nvSpPr>
            <p:spPr>
              <a:xfrm>
                <a:off x="628649" y="1377708"/>
                <a:ext cx="10469279" cy="5200045"/>
              </a:xfrm>
              <a:blipFill>
                <a:blip r:embed="rId4"/>
                <a:stretch>
                  <a:fillRect l="-873" t="-1641"/>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18783F9A-9122-4341-B726-21F7AEBE5E73}"/>
              </a:ext>
            </a:extLst>
          </p:cNvPr>
          <p:cNvGrpSpPr/>
          <p:nvPr/>
        </p:nvGrpSpPr>
        <p:grpSpPr>
          <a:xfrm>
            <a:off x="10231655" y="3551722"/>
            <a:ext cx="1288152" cy="2098307"/>
            <a:chOff x="10231655" y="3551722"/>
            <a:chExt cx="1288152" cy="2098307"/>
          </a:xfrm>
        </p:grpSpPr>
        <p:sp>
          <p:nvSpPr>
            <p:cNvPr id="2" name="Oval 1">
              <a:extLst>
                <a:ext uri="{FF2B5EF4-FFF2-40B4-BE49-F238E27FC236}">
                  <a16:creationId xmlns:a16="http://schemas.microsoft.com/office/drawing/2014/main" id="{2BDA7173-840C-4693-8917-B884D9D975E6}"/>
                </a:ext>
              </a:extLst>
            </p:cNvPr>
            <p:cNvSpPr/>
            <p:nvPr/>
          </p:nvSpPr>
          <p:spPr bwMode="auto">
            <a:xfrm>
              <a:off x="10231655" y="3551722"/>
              <a:ext cx="1288152" cy="2098307"/>
            </a:xfrm>
            <a:prstGeom prst="ellipse">
              <a:avLst/>
            </a:prstGeom>
            <a:solidFill>
              <a:srgbClr val="0066CC">
                <a:alpha val="10196"/>
              </a:srgbClr>
            </a:solidFill>
            <a:ln w="38100" cap="flat" cmpd="sng">
              <a:solidFill>
                <a:srgbClr val="0066CC"/>
              </a:solidFill>
              <a:prstDash val="solid"/>
              <a:round/>
              <a:headEnd type="triangle" w="med" len="med"/>
              <a:tailEnd type="none" w="med" len="med"/>
            </a:ln>
            <a:effectLst/>
          </p:spPr>
          <p:txBody>
            <a:bodyPr wrap="none" rtlCol="0" anchor="ctr">
              <a:spAutoFit/>
            </a:bodyPr>
            <a:lstStyle/>
            <a:p>
              <a:pPr algn="l"/>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9A1FA8-7CED-41A4-88CB-C18178A3C9DA}"/>
                    </a:ext>
                  </a:extLst>
                </p:cNvPr>
                <p:cNvSpPr txBox="1"/>
                <p:nvPr/>
              </p:nvSpPr>
              <p:spPr>
                <a:xfrm>
                  <a:off x="10617880" y="4290307"/>
                  <a:ext cx="58221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dirty="0" smtClean="0">
                            <a:solidFill>
                              <a:srgbClr val="0066CC"/>
                            </a:solidFill>
                            <a:latin typeface="Cambria Math" panose="02040503050406030204" pitchFamily="18" charset="0"/>
                          </a:rPr>
                          <m:t>𝐍𝐏</m:t>
                        </m:r>
                      </m:oMath>
                    </m:oMathPara>
                  </a14:m>
                  <a:endParaRPr lang="en-US" sz="2000" b="1" dirty="0">
                    <a:solidFill>
                      <a:srgbClr val="0066CC"/>
                    </a:solidFill>
                  </a:endParaRPr>
                </a:p>
              </p:txBody>
            </p:sp>
          </mc:Choice>
          <mc:Fallback xmlns="">
            <p:sp>
              <p:nvSpPr>
                <p:cNvPr id="3" name="TextBox 2">
                  <a:extLst>
                    <a:ext uri="{FF2B5EF4-FFF2-40B4-BE49-F238E27FC236}">
                      <a16:creationId xmlns:a16="http://schemas.microsoft.com/office/drawing/2014/main" id="{E29A1FA8-7CED-41A4-88CB-C18178A3C9DA}"/>
                    </a:ext>
                  </a:extLst>
                </p:cNvPr>
                <p:cNvSpPr txBox="1">
                  <a:spLocks noRot="1" noChangeAspect="1" noMove="1" noResize="1" noEditPoints="1" noAdjustHandles="1" noChangeArrowheads="1" noChangeShapeType="1" noTextEdit="1"/>
                </p:cNvSpPr>
                <p:nvPr/>
              </p:nvSpPr>
              <p:spPr>
                <a:xfrm>
                  <a:off x="10617880" y="4290307"/>
                  <a:ext cx="582211" cy="400110"/>
                </a:xfrm>
                <a:prstGeom prst="rect">
                  <a:avLst/>
                </a:prstGeom>
                <a:blipFill>
                  <a:blip r:embed="rId5"/>
                  <a:stretch>
                    <a:fillRect/>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70E79CD5-E51B-4F47-9008-C116695D0C87}"/>
              </a:ext>
            </a:extLst>
          </p:cNvPr>
          <p:cNvGrpSpPr/>
          <p:nvPr/>
        </p:nvGrpSpPr>
        <p:grpSpPr>
          <a:xfrm>
            <a:off x="9980010" y="1224028"/>
            <a:ext cx="1970702" cy="3001540"/>
            <a:chOff x="9980010" y="1224028"/>
            <a:chExt cx="1970702" cy="3001540"/>
          </a:xfrm>
        </p:grpSpPr>
        <p:sp>
          <p:nvSpPr>
            <p:cNvPr id="6" name="Freeform: Shape 5">
              <a:extLst>
                <a:ext uri="{FF2B5EF4-FFF2-40B4-BE49-F238E27FC236}">
                  <a16:creationId xmlns:a16="http://schemas.microsoft.com/office/drawing/2014/main" id="{CC425B2E-5AAC-48D3-B89B-47E0634AFE0F}"/>
                </a:ext>
              </a:extLst>
            </p:cNvPr>
            <p:cNvSpPr/>
            <p:nvPr/>
          </p:nvSpPr>
          <p:spPr bwMode="auto">
            <a:xfrm>
              <a:off x="9980010" y="1224028"/>
              <a:ext cx="1970702" cy="3001540"/>
            </a:xfrm>
            <a:custGeom>
              <a:avLst/>
              <a:gdLst>
                <a:gd name="connsiteX0" fmla="*/ 973539 w 1970702"/>
                <a:gd name="connsiteY0" fmla="*/ 3001463 h 3001540"/>
                <a:gd name="connsiteX1" fmla="*/ 270895 w 1970702"/>
                <a:gd name="connsiteY1" fmla="*/ 2635703 h 3001540"/>
                <a:gd name="connsiteX2" fmla="*/ 39889 w 1970702"/>
                <a:gd name="connsiteY2" fmla="*/ 1365168 h 3001540"/>
                <a:gd name="connsiteX3" fmla="*/ 1031291 w 1970702"/>
                <a:gd name="connsiteY3" fmla="*/ 123509 h 3001540"/>
                <a:gd name="connsiteX4" fmla="*/ 1801312 w 1970702"/>
                <a:gd name="connsiteY4" fmla="*/ 152385 h 3001540"/>
                <a:gd name="connsiteX5" fmla="*/ 1955316 w 1970702"/>
                <a:gd name="connsiteY5" fmla="*/ 1076410 h 3001540"/>
                <a:gd name="connsiteX6" fmla="*/ 1714685 w 1970702"/>
                <a:gd name="connsiteY6" fmla="*/ 1625050 h 3001540"/>
                <a:gd name="connsiteX7" fmla="*/ 1945691 w 1970702"/>
                <a:gd name="connsiteY7" fmla="*/ 2616452 h 3001540"/>
                <a:gd name="connsiteX8" fmla="*/ 973539 w 1970702"/>
                <a:gd name="connsiteY8" fmla="*/ 3001463 h 300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02" h="3001540">
                  <a:moveTo>
                    <a:pt x="973539" y="3001463"/>
                  </a:moveTo>
                  <a:cubicBezTo>
                    <a:pt x="694406" y="3004672"/>
                    <a:pt x="426503" y="2908419"/>
                    <a:pt x="270895" y="2635703"/>
                  </a:cubicBezTo>
                  <a:cubicBezTo>
                    <a:pt x="115287" y="2362987"/>
                    <a:pt x="-86844" y="1783867"/>
                    <a:pt x="39889" y="1365168"/>
                  </a:cubicBezTo>
                  <a:cubicBezTo>
                    <a:pt x="166622" y="946469"/>
                    <a:pt x="737720" y="325639"/>
                    <a:pt x="1031291" y="123509"/>
                  </a:cubicBezTo>
                  <a:cubicBezTo>
                    <a:pt x="1324862" y="-78622"/>
                    <a:pt x="1647308" y="-6432"/>
                    <a:pt x="1801312" y="152385"/>
                  </a:cubicBezTo>
                  <a:cubicBezTo>
                    <a:pt x="1955316" y="311202"/>
                    <a:pt x="1969754" y="830966"/>
                    <a:pt x="1955316" y="1076410"/>
                  </a:cubicBezTo>
                  <a:cubicBezTo>
                    <a:pt x="1940878" y="1321854"/>
                    <a:pt x="1716289" y="1368376"/>
                    <a:pt x="1714685" y="1625050"/>
                  </a:cubicBezTo>
                  <a:cubicBezTo>
                    <a:pt x="1713081" y="1881724"/>
                    <a:pt x="2066007" y="2387050"/>
                    <a:pt x="1945691" y="2616452"/>
                  </a:cubicBezTo>
                  <a:cubicBezTo>
                    <a:pt x="1825375" y="2845854"/>
                    <a:pt x="1252672" y="2998254"/>
                    <a:pt x="973539" y="3001463"/>
                  </a:cubicBezTo>
                  <a:close/>
                </a:path>
              </a:pathLst>
            </a:custGeom>
            <a:solidFill>
              <a:srgbClr val="C00000">
                <a:alpha val="10196"/>
              </a:srgbClr>
            </a:solidFill>
            <a:ln w="38100" cap="flat" cmpd="sng">
              <a:solidFill>
                <a:srgbClr val="C00000"/>
              </a:solidFill>
              <a:prstDash val="sysDot"/>
              <a:round/>
              <a:headEnd type="triangle" w="med" len="med"/>
              <a:tailEnd type="none" w="med" len="med"/>
            </a:ln>
            <a:effectLst/>
          </p:spPr>
          <p:txBody>
            <a:bodyPr wrap="none" rtlCol="0" anchor="ctr">
              <a:spAutoFit/>
            </a:bodyPr>
            <a:lstStyle/>
            <a:p>
              <a:pPr algn="l"/>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A3261A-59B1-4C8D-8ADC-199BBC50C866}"/>
                    </a:ext>
                  </a:extLst>
                </p:cNvPr>
                <p:cNvSpPr txBox="1"/>
                <p:nvPr/>
              </p:nvSpPr>
              <p:spPr>
                <a:xfrm>
                  <a:off x="10447599" y="2495649"/>
                  <a:ext cx="1093633" cy="400110"/>
                </a:xfrm>
                <a:prstGeom prst="rect">
                  <a:avLst/>
                </a:prstGeom>
                <a:noFill/>
                <a:ln>
                  <a:noFill/>
                  <a:prstDash val="sysDot"/>
                </a:ln>
              </p:spPr>
              <p:txBody>
                <a:bodyPr wrap="none" rtlCol="0">
                  <a:spAutoFit/>
                </a:bodyPr>
                <a:lstStyle/>
                <a:p>
                  <a14:m>
                    <m:oMath xmlns:m="http://schemas.openxmlformats.org/officeDocument/2006/math">
                      <m:r>
                        <a:rPr lang="en-US" sz="2000" b="1" i="0" dirty="0" smtClean="0">
                          <a:solidFill>
                            <a:srgbClr val="C00000"/>
                          </a:solidFill>
                          <a:latin typeface="Cambria Math" panose="02040503050406030204" pitchFamily="18" charset="0"/>
                        </a:rPr>
                        <m:t>𝐍𝐏</m:t>
                      </m:r>
                    </m:oMath>
                  </a14:m>
                  <a:r>
                    <a:rPr lang="en-US" sz="2000" b="1" dirty="0">
                      <a:solidFill>
                        <a:srgbClr val="C00000"/>
                      </a:solidFill>
                    </a:rPr>
                    <a:t>-hard</a:t>
                  </a:r>
                </a:p>
              </p:txBody>
            </p:sp>
          </mc:Choice>
          <mc:Fallback xmlns="">
            <p:sp>
              <p:nvSpPr>
                <p:cNvPr id="10" name="TextBox 9">
                  <a:extLst>
                    <a:ext uri="{FF2B5EF4-FFF2-40B4-BE49-F238E27FC236}">
                      <a16:creationId xmlns:a16="http://schemas.microsoft.com/office/drawing/2014/main" id="{66A3261A-59B1-4C8D-8ADC-199BBC50C866}"/>
                    </a:ext>
                  </a:extLst>
                </p:cNvPr>
                <p:cNvSpPr txBox="1">
                  <a:spLocks noRot="1" noChangeAspect="1" noMove="1" noResize="1" noEditPoints="1" noAdjustHandles="1" noChangeArrowheads="1" noChangeShapeType="1" noTextEdit="1"/>
                </p:cNvSpPr>
                <p:nvPr/>
              </p:nvSpPr>
              <p:spPr>
                <a:xfrm>
                  <a:off x="10447599" y="2495649"/>
                  <a:ext cx="1093633" cy="400110"/>
                </a:xfrm>
                <a:prstGeom prst="rect">
                  <a:avLst/>
                </a:prstGeom>
                <a:blipFill>
                  <a:blip r:embed="rId6"/>
                  <a:stretch>
                    <a:fillRect t="-7576" r="-5587" b="-25758"/>
                  </a:stretch>
                </a:blipFill>
                <a:ln>
                  <a:noFill/>
                  <a:prstDash val="sysDot"/>
                </a:ln>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AD07DEF8-BD3B-4DD2-8E2B-02A204B69ED3}"/>
              </a:ext>
            </a:extLst>
          </p:cNvPr>
          <p:cNvGrpSpPr/>
          <p:nvPr/>
        </p:nvGrpSpPr>
        <p:grpSpPr>
          <a:xfrm>
            <a:off x="8427977" y="3707670"/>
            <a:ext cx="2447754" cy="400110"/>
            <a:chOff x="8427977" y="3707670"/>
            <a:chExt cx="2447754" cy="40011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C359E2-961C-467A-993B-6D124B7A404F}"/>
                    </a:ext>
                  </a:extLst>
                </p:cNvPr>
                <p:cNvSpPr txBox="1"/>
                <p:nvPr/>
              </p:nvSpPr>
              <p:spPr>
                <a:xfrm>
                  <a:off x="8427977" y="3707670"/>
                  <a:ext cx="1598771" cy="400110"/>
                </a:xfrm>
                <a:prstGeom prst="rect">
                  <a:avLst/>
                </a:prstGeom>
                <a:noFill/>
              </p:spPr>
              <p:txBody>
                <a:bodyPr wrap="none" rtlCol="0">
                  <a:spAutoFit/>
                </a:bodyPr>
                <a:lstStyle/>
                <a:p>
                  <a14:m>
                    <m:oMath xmlns:m="http://schemas.openxmlformats.org/officeDocument/2006/math">
                      <m:r>
                        <a:rPr lang="en-US" sz="2000" b="1" i="0" dirty="0" smtClean="0">
                          <a:solidFill>
                            <a:srgbClr val="695082"/>
                          </a:solidFill>
                          <a:latin typeface="Cambria Math" panose="02040503050406030204" pitchFamily="18" charset="0"/>
                        </a:rPr>
                        <m:t>𝐍𝐏</m:t>
                      </m:r>
                    </m:oMath>
                  </a14:m>
                  <a:r>
                    <a:rPr lang="en-US" sz="2000" b="1" dirty="0">
                      <a:solidFill>
                        <a:srgbClr val="695082"/>
                      </a:solidFill>
                    </a:rPr>
                    <a:t>-complete</a:t>
                  </a:r>
                </a:p>
              </p:txBody>
            </p:sp>
          </mc:Choice>
          <mc:Fallback xmlns="">
            <p:sp>
              <p:nvSpPr>
                <p:cNvPr id="7" name="TextBox 6">
                  <a:extLst>
                    <a:ext uri="{FF2B5EF4-FFF2-40B4-BE49-F238E27FC236}">
                      <a16:creationId xmlns:a16="http://schemas.microsoft.com/office/drawing/2014/main" id="{E1C359E2-961C-467A-993B-6D124B7A404F}"/>
                    </a:ext>
                  </a:extLst>
                </p:cNvPr>
                <p:cNvSpPr txBox="1">
                  <a:spLocks noRot="1" noChangeAspect="1" noMove="1" noResize="1" noEditPoints="1" noAdjustHandles="1" noChangeArrowheads="1" noChangeShapeType="1" noTextEdit="1"/>
                </p:cNvSpPr>
                <p:nvPr/>
              </p:nvSpPr>
              <p:spPr>
                <a:xfrm>
                  <a:off x="8427977" y="3707670"/>
                  <a:ext cx="1598771" cy="400110"/>
                </a:xfrm>
                <a:prstGeom prst="rect">
                  <a:avLst/>
                </a:prstGeom>
                <a:blipFill>
                  <a:blip r:embed="rId7"/>
                  <a:stretch>
                    <a:fillRect t="-7576" r="-3817" b="-25758"/>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2EF2A1B-0621-4E4C-AB07-2E6E9E88BB46}"/>
                </a:ext>
              </a:extLst>
            </p:cNvPr>
            <p:cNvCxnSpPr>
              <a:stCxn id="7" idx="3"/>
            </p:cNvCxnSpPr>
            <p:nvPr/>
          </p:nvCxnSpPr>
          <p:spPr bwMode="auto">
            <a:xfrm>
              <a:off x="10026748" y="3907725"/>
              <a:ext cx="848983" cy="54517"/>
            </a:xfrm>
            <a:prstGeom prst="straightConnector1">
              <a:avLst/>
            </a:prstGeom>
            <a:noFill/>
            <a:ln w="38100">
              <a:solidFill>
                <a:srgbClr val="695082"/>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 name="Oval 10">
            <a:extLst>
              <a:ext uri="{FF2B5EF4-FFF2-40B4-BE49-F238E27FC236}">
                <a16:creationId xmlns:a16="http://schemas.microsoft.com/office/drawing/2014/main" id="{3B9BF5A1-14E7-457C-8D7B-FC0B744A879F}"/>
              </a:ext>
            </a:extLst>
          </p:cNvPr>
          <p:cNvSpPr/>
          <p:nvPr/>
        </p:nvSpPr>
        <p:spPr bwMode="auto">
          <a:xfrm>
            <a:off x="10543852" y="4745983"/>
            <a:ext cx="758983" cy="766731"/>
          </a:xfrm>
          <a:prstGeom prst="ellipse">
            <a:avLst/>
          </a:prstGeom>
          <a:noFill/>
          <a:ln w="38100" cap="flat" cmpd="sng">
            <a:solidFill>
              <a:srgbClr val="0066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spAutoFit/>
          </a:bodyPr>
          <a:lstStyle/>
          <a:p>
            <a:pPr algn="l"/>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B09831-4B11-4796-92C6-3159063C1112}"/>
                  </a:ext>
                </a:extLst>
              </p:cNvPr>
              <p:cNvSpPr txBox="1"/>
              <p:nvPr/>
            </p:nvSpPr>
            <p:spPr>
              <a:xfrm>
                <a:off x="10744732" y="4901510"/>
                <a:ext cx="40427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dirty="0" smtClean="0">
                          <a:solidFill>
                            <a:srgbClr val="006600"/>
                          </a:solidFill>
                          <a:latin typeface="Cambria Math" panose="02040503050406030204" pitchFamily="18" charset="0"/>
                        </a:rPr>
                        <m:t>𝐏</m:t>
                      </m:r>
                    </m:oMath>
                  </m:oMathPara>
                </a14:m>
                <a:endParaRPr lang="en-US" sz="2000" b="1" dirty="0">
                  <a:solidFill>
                    <a:srgbClr val="006600"/>
                  </a:solidFill>
                </a:endParaRPr>
              </a:p>
            </p:txBody>
          </p:sp>
        </mc:Choice>
        <mc:Fallback xmlns="">
          <p:sp>
            <p:nvSpPr>
              <p:cNvPr id="15" name="TextBox 14">
                <a:extLst>
                  <a:ext uri="{FF2B5EF4-FFF2-40B4-BE49-F238E27FC236}">
                    <a16:creationId xmlns:a16="http://schemas.microsoft.com/office/drawing/2014/main" id="{4EB09831-4B11-4796-92C6-3159063C1112}"/>
                  </a:ext>
                </a:extLst>
              </p:cNvPr>
              <p:cNvSpPr txBox="1">
                <a:spLocks noRot="1" noChangeAspect="1" noMove="1" noResize="1" noEditPoints="1" noAdjustHandles="1" noChangeArrowheads="1" noChangeShapeType="1" noTextEdit="1"/>
              </p:cNvSpPr>
              <p:nvPr/>
            </p:nvSpPr>
            <p:spPr>
              <a:xfrm>
                <a:off x="10744732" y="4901510"/>
                <a:ext cx="404277"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09F76E5-1ED4-4CEB-BEC3-160B0350AD0C}"/>
                  </a:ext>
                </a:extLst>
              </p:cNvPr>
              <p:cNvSpPr txBox="1"/>
              <p:nvPr/>
            </p:nvSpPr>
            <p:spPr>
              <a:xfrm>
                <a:off x="1094072" y="5824712"/>
                <a:ext cx="7191456" cy="461665"/>
              </a:xfrm>
              <a:prstGeom prst="rect">
                <a:avLst/>
              </a:prstGeom>
              <a:noFill/>
              <a:ln w="19050">
                <a:solidFill>
                  <a:srgbClr val="C00000"/>
                </a:solidFill>
              </a:ln>
            </p:spPr>
            <p:txBody>
              <a:bodyPr wrap="none" rtlCol="0">
                <a:spAutoFit/>
              </a:bodyPr>
              <a:lstStyle/>
              <a:p>
                <a:r>
                  <a:rPr lang="en-US" sz="2400" dirty="0">
                    <a:solidFill>
                      <a:srgbClr val="C00000"/>
                    </a:solidFill>
                  </a:rPr>
                  <a:t>Not at all obvious that any </a:t>
                </a:r>
                <a14:m>
                  <m:oMath xmlns:m="http://schemas.openxmlformats.org/officeDocument/2006/math">
                    <m:r>
                      <a:rPr lang="en-US" sz="2400" b="1" i="0" dirty="0" smtClean="0">
                        <a:solidFill>
                          <a:srgbClr val="C00000"/>
                        </a:solidFill>
                        <a:latin typeface="Cambria Math" panose="02040503050406030204" pitchFamily="18" charset="0"/>
                      </a:rPr>
                      <m:t>𝐍𝐏</m:t>
                    </m:r>
                  </m:oMath>
                </a14:m>
                <a:r>
                  <a:rPr lang="en-US" sz="2400" dirty="0">
                    <a:solidFill>
                      <a:srgbClr val="C00000"/>
                    </a:solidFill>
                  </a:rPr>
                  <a:t>-complete problems exist!</a:t>
                </a:r>
              </a:p>
            </p:txBody>
          </p:sp>
        </mc:Choice>
        <mc:Fallback>
          <p:sp>
            <p:nvSpPr>
              <p:cNvPr id="12" name="TextBox 11">
                <a:extLst>
                  <a:ext uri="{FF2B5EF4-FFF2-40B4-BE49-F238E27FC236}">
                    <a16:creationId xmlns:a16="http://schemas.microsoft.com/office/drawing/2014/main" id="{B09F76E5-1ED4-4CEB-BEC3-160B0350AD0C}"/>
                  </a:ext>
                </a:extLst>
              </p:cNvPr>
              <p:cNvSpPr txBox="1">
                <a:spLocks noRot="1" noChangeAspect="1" noMove="1" noResize="1" noEditPoints="1" noAdjustHandles="1" noChangeArrowheads="1" noChangeShapeType="1" noTextEdit="1"/>
              </p:cNvSpPr>
              <p:nvPr/>
            </p:nvSpPr>
            <p:spPr>
              <a:xfrm>
                <a:off x="1094072" y="5824712"/>
                <a:ext cx="7191456" cy="461665"/>
              </a:xfrm>
              <a:prstGeom prst="rect">
                <a:avLst/>
              </a:prstGeom>
              <a:blipFill>
                <a:blip r:embed="rId9"/>
                <a:stretch>
                  <a:fillRect l="-1183" t="-8861" r="-169" b="-25316"/>
                </a:stretch>
              </a:blipFill>
              <a:ln w="19050">
                <a:solidFill>
                  <a:srgbClr val="C00000"/>
                </a:solidFill>
              </a:ln>
            </p:spPr>
            <p:txBody>
              <a:bodyPr/>
              <a:lstStyle/>
              <a:p>
                <a:r>
                  <a:rPr lang="en-US">
                    <a:noFill/>
                  </a:rPr>
                  <a:t> </a:t>
                </a:r>
              </a:p>
            </p:txBody>
          </p:sp>
        </mc:Fallback>
      </mc:AlternateContent>
      <p:sp>
        <p:nvSpPr>
          <p:cNvPr id="17" name="Slide Number Placeholder 1">
            <a:extLst>
              <a:ext uri="{FF2B5EF4-FFF2-40B4-BE49-F238E27FC236}">
                <a16:creationId xmlns:a16="http://schemas.microsoft.com/office/drawing/2014/main" id="{4020207C-F7B5-49CC-AD83-AEE5621C379D}"/>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46</a:t>
            </a:fld>
            <a:endParaRPr lang="en-US" dirty="0"/>
          </a:p>
        </p:txBody>
      </p:sp>
    </p:spTree>
    <p:extLst>
      <p:ext uri="{BB962C8B-B14F-4D97-AF65-F5344CB8AC3E}">
        <p14:creationId xmlns:p14="http://schemas.microsoft.com/office/powerpoint/2010/main" val="125903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2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a:t>Cook-Levin Theorem</a:t>
            </a:r>
          </a:p>
        </p:txBody>
      </p:sp>
      <mc:AlternateContent xmlns:mc="http://schemas.openxmlformats.org/markup-compatibility/2006">
        <mc:Choice xmlns:a14="http://schemas.microsoft.com/office/drawing/2010/main" Requires="a14">
          <p:sp>
            <p:nvSpPr>
              <p:cNvPr id="37892" name="Rectangle 3"/>
              <p:cNvSpPr>
                <a:spLocks noGrp="1" noChangeArrowheads="1"/>
              </p:cNvSpPr>
              <p:nvPr>
                <p:ph type="body" idx="1"/>
              </p:nvPr>
            </p:nvSpPr>
            <p:spPr>
              <a:xfrm>
                <a:off x="628649" y="1433369"/>
                <a:ext cx="9814761" cy="5200045"/>
              </a:xfrm>
            </p:spPr>
            <p:txBody>
              <a:bodyPr/>
              <a:lstStyle/>
              <a:p>
                <a:pPr marL="0" indent="0" eaLnBrk="1" hangingPunct="1">
                  <a:buNone/>
                </a:pPr>
                <a:r>
                  <a:rPr lang="en-US" altLang="en-US" sz="2400" b="1" dirty="0">
                    <a:solidFill>
                      <a:srgbClr val="695082"/>
                    </a:solidFill>
                  </a:rPr>
                  <a:t>Theorem</a:t>
                </a:r>
                <a:r>
                  <a:rPr lang="en-US" altLang="en-US" sz="2400" b="1" dirty="0">
                    <a:solidFill>
                      <a:schemeClr val="accent2"/>
                    </a:solidFill>
                  </a:rPr>
                  <a:t> </a:t>
                </a:r>
                <a:r>
                  <a:rPr lang="en-US" altLang="en-US" sz="2400" dirty="0">
                    <a:solidFill>
                      <a:srgbClr val="695082"/>
                    </a:solidFill>
                  </a:rPr>
                  <a:t>[Cook 1971, Levin 1973]:</a:t>
                </a:r>
                <a:r>
                  <a:rPr lang="en-US" altLang="en-US" sz="2400" dirty="0"/>
                  <a:t>   </a:t>
                </a:r>
                <a:r>
                  <a:rPr lang="en-US" altLang="en-US" sz="2400" b="1" dirty="0">
                    <a:solidFill>
                      <a:srgbClr val="695082"/>
                    </a:solidFill>
                  </a:rPr>
                  <a:t>3SAT</a:t>
                </a:r>
                <a:r>
                  <a:rPr lang="en-US" altLang="en-US" sz="2400" dirty="0"/>
                  <a:t> is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-complete</a:t>
                </a:r>
                <a:endParaRPr lang="en-US" altLang="en-US" sz="600" dirty="0"/>
              </a:p>
              <a:p>
                <a:pPr marL="0" indent="0" eaLnBrk="1" hangingPunct="1">
                  <a:buNone/>
                </a:pPr>
                <a:r>
                  <a:rPr lang="en-US" altLang="en-US" sz="2400" b="1" dirty="0">
                    <a:solidFill>
                      <a:srgbClr val="006600"/>
                    </a:solidFill>
                  </a:rPr>
                  <a:t>Proof:</a:t>
                </a:r>
                <a:r>
                  <a:rPr lang="en-US" altLang="en-US" sz="2400" dirty="0"/>
                  <a:t>  See CSE 431.</a:t>
                </a:r>
              </a:p>
              <a:p>
                <a:pPr marL="0" indent="0" eaLnBrk="1" hangingPunct="1">
                  <a:buNone/>
                </a:pPr>
                <a:endParaRPr lang="en-US" altLang="en-US" sz="1600" dirty="0"/>
              </a:p>
              <a:p>
                <a:pPr marL="0" indent="0" eaLnBrk="1" hangingPunct="1">
                  <a:buNone/>
                </a:pPr>
                <a:r>
                  <a:rPr lang="en-US" altLang="en-US" sz="2400" b="1" dirty="0">
                    <a:solidFill>
                      <a:srgbClr val="695082"/>
                    </a:solidFill>
                  </a:rPr>
                  <a:t>Corollary:</a:t>
                </a:r>
                <a:r>
                  <a:rPr lang="en-US" altLang="en-US" sz="2400" dirty="0"/>
                  <a:t>  If </a:t>
                </a:r>
                <a:r>
                  <a:rPr lang="en-US" altLang="en-US" sz="2400" b="1" dirty="0">
                    <a:solidFill>
                      <a:srgbClr val="695082"/>
                    </a:solidFill>
                  </a:rPr>
                  <a:t>3SAT </a:t>
                </a:r>
                <a14:m>
                  <m:oMath xmlns:m="http://schemas.openxmlformats.org/officeDocument/2006/math">
                    <m:sSub>
                      <m:sSubPr>
                        <m:ctrlPr>
                          <a:rPr lang="en-US" altLang="en-US" sz="2400" b="1" i="1" smtClean="0">
                            <a:solidFill>
                              <a:srgbClr val="695082"/>
                            </a:solidFill>
                            <a:latin typeface="Cambria Math" panose="02040503050406030204" pitchFamily="18" charset="0"/>
                          </a:rPr>
                        </m:ctrlPr>
                      </m:sSubPr>
                      <m:e>
                        <m:r>
                          <a:rPr lang="en-US" altLang="en-US" sz="2400" b="1" i="1" smtClean="0">
                            <a:solidFill>
                              <a:srgbClr val="695082"/>
                            </a:solidFill>
                            <a:latin typeface="Cambria Math" panose="02040503050406030204" pitchFamily="18" charset="0"/>
                          </a:rPr>
                          <m:t>≤</m:t>
                        </m:r>
                      </m:e>
                      <m:sub>
                        <m:r>
                          <a:rPr lang="en-US" altLang="en-US" sz="2400" b="1" i="1" smtClean="0">
                            <a:solidFill>
                              <a:srgbClr val="695082"/>
                            </a:solidFill>
                            <a:latin typeface="Cambria Math" panose="02040503050406030204" pitchFamily="18" charset="0"/>
                          </a:rPr>
                          <m:t>𝑷</m:t>
                        </m:r>
                      </m:sub>
                    </m:sSub>
                    <m:r>
                      <a:rPr lang="en-US" altLang="en-US" sz="2400" b="1" i="1" smtClean="0">
                        <a:solidFill>
                          <a:srgbClr val="695082"/>
                        </a:solidFill>
                        <a:latin typeface="Cambria Math" panose="02040503050406030204" pitchFamily="18" charset="0"/>
                      </a:rPr>
                      <m:t> </m:t>
                    </m:r>
                  </m:oMath>
                </a14:m>
                <a:r>
                  <a:rPr lang="en-US" altLang="en-US" sz="2400" b="1" dirty="0">
                    <a:solidFill>
                      <a:srgbClr val="695082"/>
                    </a:solidFill>
                  </a:rPr>
                  <a:t>B </a:t>
                </a:r>
                <a:r>
                  <a:rPr lang="en-US" altLang="en-US" sz="2400" dirty="0"/>
                  <a:t>then</a:t>
                </a:r>
                <a:r>
                  <a:rPr lang="en-US" altLang="en-US" sz="2400" dirty="0">
                    <a:solidFill>
                      <a:srgbClr val="695082"/>
                    </a:solidFill>
                  </a:rPr>
                  <a:t> </a:t>
                </a:r>
                <a:r>
                  <a:rPr lang="en-US" altLang="en-US" sz="2400" b="1" dirty="0">
                    <a:solidFill>
                      <a:srgbClr val="695082"/>
                    </a:solidFill>
                  </a:rPr>
                  <a:t>B</a:t>
                </a:r>
                <a:r>
                  <a:rPr lang="en-US" altLang="en-US" sz="2400" dirty="0"/>
                  <a:t> is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-hard.</a:t>
                </a:r>
              </a:p>
              <a:p>
                <a:pPr marL="0" indent="0" eaLnBrk="1" hangingPunct="1">
                  <a:buNone/>
                </a:pPr>
                <a:endParaRPr lang="en-US" altLang="en-US" sz="100" dirty="0"/>
              </a:p>
              <a:p>
                <a:pPr marL="0" indent="0">
                  <a:buNone/>
                </a:pPr>
                <a:r>
                  <a:rPr lang="en-US" altLang="en-US" sz="2400" b="1" dirty="0">
                    <a:solidFill>
                      <a:srgbClr val="006600"/>
                    </a:solidFill>
                  </a:rPr>
                  <a:t>Proof:  </a:t>
                </a:r>
                <a:r>
                  <a:rPr lang="en-US" altLang="en-US" sz="2400" dirty="0"/>
                  <a:t>Let </a:t>
                </a:r>
                <a:r>
                  <a:rPr lang="en-US" altLang="en-US" sz="2400" b="1" dirty="0">
                    <a:solidFill>
                      <a:srgbClr val="695082"/>
                    </a:solidFill>
                  </a:rPr>
                  <a:t>A</a:t>
                </a:r>
                <a:r>
                  <a:rPr lang="en-US" altLang="en-US" sz="2400" b="1" dirty="0">
                    <a:solidFill>
                      <a:srgbClr val="006600"/>
                    </a:solidFill>
                  </a:rPr>
                  <a:t> </a:t>
                </a:r>
                <a:r>
                  <a:rPr lang="en-US" altLang="en-US" sz="2400" dirty="0"/>
                  <a:t>be an arbitrary problem in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   			   	 	Since </a:t>
                </a:r>
                <a:r>
                  <a:rPr lang="en-US" altLang="en-US" sz="2400" b="1" dirty="0">
                    <a:solidFill>
                      <a:srgbClr val="695082"/>
                    </a:solidFill>
                  </a:rPr>
                  <a:t>3SAT</a:t>
                </a:r>
                <a:r>
                  <a:rPr lang="en-US" altLang="en-US" sz="2400" dirty="0"/>
                  <a:t> is </a:t>
                </a:r>
                <a14:m>
                  <m:oMath xmlns:m="http://schemas.openxmlformats.org/officeDocument/2006/math">
                    <m:r>
                      <a:rPr lang="en-US" altLang="en-US" sz="2400" b="1" dirty="0">
                        <a:solidFill>
                          <a:srgbClr val="0066CC"/>
                        </a:solidFill>
                        <a:latin typeface="Cambria Math" panose="02040503050406030204" pitchFamily="18" charset="0"/>
                      </a:rPr>
                      <m:t>𝐍𝐏</m:t>
                    </m:r>
                  </m:oMath>
                </a14:m>
                <a:r>
                  <a:rPr lang="en-US" altLang="en-US" sz="2400" dirty="0"/>
                  <a:t>-hard we have </a:t>
                </a:r>
                <a:r>
                  <a:rPr lang="en-US" altLang="en-US" sz="2400" b="1" dirty="0">
                    <a:solidFill>
                      <a:srgbClr val="695082"/>
                    </a:solidFill>
                  </a:rPr>
                  <a:t>A </a:t>
                </a:r>
                <a14:m>
                  <m:oMath xmlns:m="http://schemas.openxmlformats.org/officeDocument/2006/math">
                    <m:sSub>
                      <m:sSubPr>
                        <m:ctrlPr>
                          <a:rPr lang="en-US" altLang="en-US" sz="2400" b="1" i="1" smtClean="0">
                            <a:solidFill>
                              <a:srgbClr val="695082"/>
                            </a:solidFill>
                            <a:latin typeface="Cambria Math" panose="02040503050406030204" pitchFamily="18" charset="0"/>
                          </a:rPr>
                        </m:ctrlPr>
                      </m:sSubPr>
                      <m:e>
                        <m:r>
                          <a:rPr lang="en-US" altLang="en-US" sz="2400" b="1" i="1">
                            <a:solidFill>
                              <a:srgbClr val="695082"/>
                            </a:solidFill>
                            <a:latin typeface="Cambria Math" panose="02040503050406030204" pitchFamily="18" charset="0"/>
                          </a:rPr>
                          <m:t>≤</m:t>
                        </m:r>
                      </m:e>
                      <m:sub>
                        <m:r>
                          <a:rPr lang="en-US" altLang="en-US" sz="2400" b="1" i="1">
                            <a:solidFill>
                              <a:srgbClr val="695082"/>
                            </a:solidFill>
                            <a:latin typeface="Cambria Math" panose="02040503050406030204" pitchFamily="18" charset="0"/>
                          </a:rPr>
                          <m:t>𝑷</m:t>
                        </m:r>
                      </m:sub>
                    </m:sSub>
                    <m:r>
                      <a:rPr lang="en-US" altLang="en-US" sz="2400" b="1" i="1">
                        <a:solidFill>
                          <a:srgbClr val="695082"/>
                        </a:solidFill>
                        <a:latin typeface="Cambria Math" panose="02040503050406030204" pitchFamily="18" charset="0"/>
                      </a:rPr>
                      <m:t> </m:t>
                    </m:r>
                  </m:oMath>
                </a14:m>
                <a:r>
                  <a:rPr lang="en-US" altLang="en-US" sz="2400" b="1" dirty="0">
                    <a:solidFill>
                      <a:srgbClr val="695082"/>
                    </a:solidFill>
                  </a:rPr>
                  <a:t>3SAT.</a:t>
                </a:r>
              </a:p>
              <a:p>
                <a:pPr marL="0" indent="0">
                  <a:buNone/>
                </a:pPr>
                <a:r>
                  <a:rPr lang="en-US" altLang="en-US" sz="2400" dirty="0"/>
                  <a:t>	Then </a:t>
                </a:r>
                <a:r>
                  <a:rPr lang="en-US" altLang="en-US" sz="2400" b="1" dirty="0">
                    <a:solidFill>
                      <a:srgbClr val="695082"/>
                    </a:solidFill>
                  </a:rPr>
                  <a:t>A </a:t>
                </a:r>
                <a14:m>
                  <m:oMath xmlns:m="http://schemas.openxmlformats.org/officeDocument/2006/math">
                    <m:sSub>
                      <m:sSubPr>
                        <m:ctrlPr>
                          <a:rPr lang="en-US" altLang="en-US" sz="2400" b="1" i="1" smtClean="0">
                            <a:solidFill>
                              <a:srgbClr val="695082"/>
                            </a:solidFill>
                            <a:latin typeface="Cambria Math" panose="02040503050406030204" pitchFamily="18" charset="0"/>
                          </a:rPr>
                        </m:ctrlPr>
                      </m:sSubPr>
                      <m:e>
                        <m:r>
                          <a:rPr lang="en-US" altLang="en-US" sz="2400" b="1" i="1">
                            <a:solidFill>
                              <a:srgbClr val="695082"/>
                            </a:solidFill>
                            <a:latin typeface="Cambria Math" panose="02040503050406030204" pitchFamily="18" charset="0"/>
                          </a:rPr>
                          <m:t>≤</m:t>
                        </m:r>
                      </m:e>
                      <m:sub>
                        <m:r>
                          <a:rPr lang="en-US" altLang="en-US" sz="2400" b="1" i="1">
                            <a:solidFill>
                              <a:srgbClr val="695082"/>
                            </a:solidFill>
                            <a:latin typeface="Cambria Math" panose="02040503050406030204" pitchFamily="18" charset="0"/>
                          </a:rPr>
                          <m:t>𝑷</m:t>
                        </m:r>
                      </m:sub>
                    </m:sSub>
                    <m:r>
                      <a:rPr lang="en-US" altLang="en-US" sz="2400" b="1" i="1">
                        <a:solidFill>
                          <a:srgbClr val="695082"/>
                        </a:solidFill>
                        <a:latin typeface="Cambria Math" panose="02040503050406030204" pitchFamily="18" charset="0"/>
                      </a:rPr>
                      <m:t> </m:t>
                    </m:r>
                  </m:oMath>
                </a14:m>
                <a:r>
                  <a:rPr lang="en-US" altLang="en-US" sz="2400" b="1" dirty="0">
                    <a:solidFill>
                      <a:srgbClr val="695082"/>
                    </a:solidFill>
                  </a:rPr>
                  <a:t>3SAT</a:t>
                </a:r>
                <a:r>
                  <a:rPr lang="en-US" altLang="en-US" sz="2400" dirty="0"/>
                  <a:t> and </a:t>
                </a:r>
                <a:r>
                  <a:rPr lang="en-US" altLang="en-US" sz="2400" b="1" dirty="0">
                    <a:solidFill>
                      <a:srgbClr val="695082"/>
                    </a:solidFill>
                  </a:rPr>
                  <a:t>3SAT </a:t>
                </a:r>
                <a14:m>
                  <m:oMath xmlns:m="http://schemas.openxmlformats.org/officeDocument/2006/math">
                    <m:sSub>
                      <m:sSubPr>
                        <m:ctrlPr>
                          <a:rPr lang="en-US" altLang="en-US" sz="2400" b="1" i="1">
                            <a:solidFill>
                              <a:srgbClr val="695082"/>
                            </a:solidFill>
                            <a:latin typeface="Cambria Math" panose="02040503050406030204" pitchFamily="18" charset="0"/>
                          </a:rPr>
                        </m:ctrlPr>
                      </m:sSubPr>
                      <m:e>
                        <m:r>
                          <a:rPr lang="en-US" altLang="en-US" sz="2400" b="1" i="1">
                            <a:solidFill>
                              <a:srgbClr val="695082"/>
                            </a:solidFill>
                            <a:latin typeface="Cambria Math" panose="02040503050406030204" pitchFamily="18" charset="0"/>
                          </a:rPr>
                          <m:t>≤</m:t>
                        </m:r>
                      </m:e>
                      <m:sub>
                        <m:r>
                          <a:rPr lang="en-US" altLang="en-US" sz="2400" b="1" i="1">
                            <a:solidFill>
                              <a:srgbClr val="695082"/>
                            </a:solidFill>
                            <a:latin typeface="Cambria Math" panose="02040503050406030204" pitchFamily="18" charset="0"/>
                          </a:rPr>
                          <m:t>𝑷</m:t>
                        </m:r>
                      </m:sub>
                    </m:sSub>
                    <m:r>
                      <a:rPr lang="en-US" altLang="en-US" sz="2400" b="1" i="1">
                        <a:solidFill>
                          <a:srgbClr val="695082"/>
                        </a:solidFill>
                        <a:latin typeface="Cambria Math" panose="02040503050406030204" pitchFamily="18" charset="0"/>
                      </a:rPr>
                      <m:t> </m:t>
                    </m:r>
                  </m:oMath>
                </a14:m>
                <a:r>
                  <a:rPr lang="en-US" altLang="en-US" sz="2400" b="1" dirty="0">
                    <a:solidFill>
                      <a:srgbClr val="695082"/>
                    </a:solidFill>
                  </a:rPr>
                  <a:t>B </a:t>
                </a:r>
                <a:r>
                  <a:rPr lang="en-US" altLang="en-US" sz="2400" dirty="0"/>
                  <a:t>imply that </a:t>
                </a:r>
                <a:r>
                  <a:rPr lang="en-US" altLang="en-US" sz="2400" b="1" dirty="0">
                    <a:solidFill>
                      <a:srgbClr val="695082"/>
                    </a:solidFill>
                  </a:rPr>
                  <a:t>A </a:t>
                </a:r>
                <a14:m>
                  <m:oMath xmlns:m="http://schemas.openxmlformats.org/officeDocument/2006/math">
                    <m:sSub>
                      <m:sSubPr>
                        <m:ctrlPr>
                          <a:rPr lang="en-US" altLang="en-US" sz="2400" b="1" i="1">
                            <a:solidFill>
                              <a:srgbClr val="695082"/>
                            </a:solidFill>
                            <a:latin typeface="Cambria Math" panose="02040503050406030204" pitchFamily="18" charset="0"/>
                          </a:rPr>
                        </m:ctrlPr>
                      </m:sSubPr>
                      <m:e>
                        <m:r>
                          <a:rPr lang="en-US" altLang="en-US" sz="2400" b="1" i="1">
                            <a:solidFill>
                              <a:srgbClr val="695082"/>
                            </a:solidFill>
                            <a:latin typeface="Cambria Math" panose="02040503050406030204" pitchFamily="18" charset="0"/>
                          </a:rPr>
                          <m:t>≤</m:t>
                        </m:r>
                      </m:e>
                      <m:sub>
                        <m:r>
                          <a:rPr lang="en-US" altLang="en-US" sz="2400" b="1" i="1">
                            <a:solidFill>
                              <a:srgbClr val="695082"/>
                            </a:solidFill>
                            <a:latin typeface="Cambria Math" panose="02040503050406030204" pitchFamily="18" charset="0"/>
                          </a:rPr>
                          <m:t>𝑷</m:t>
                        </m:r>
                      </m:sub>
                    </m:sSub>
                    <m:r>
                      <a:rPr lang="en-US" altLang="en-US" sz="2400" b="1" i="1">
                        <a:solidFill>
                          <a:srgbClr val="695082"/>
                        </a:solidFill>
                        <a:latin typeface="Cambria Math" panose="02040503050406030204" pitchFamily="18" charset="0"/>
                      </a:rPr>
                      <m:t> </m:t>
                    </m:r>
                  </m:oMath>
                </a14:m>
                <a:r>
                  <a:rPr lang="en-US" altLang="en-US" sz="2400" b="1" dirty="0">
                    <a:solidFill>
                      <a:srgbClr val="695082"/>
                    </a:solidFill>
                  </a:rPr>
                  <a:t>B</a:t>
                </a:r>
                <a:r>
                  <a:rPr lang="en-US" altLang="en-US" sz="2400" dirty="0">
                    <a:solidFill>
                      <a:srgbClr val="695082"/>
                    </a:solidFill>
                  </a:rPr>
                  <a:t>.</a:t>
                </a:r>
              </a:p>
              <a:p>
                <a:pPr marL="0" indent="0">
                  <a:buNone/>
                </a:pPr>
                <a:r>
                  <a:rPr lang="en-US" altLang="en-US" sz="2400" dirty="0"/>
                  <a:t>	Therefore every problem </a:t>
                </a:r>
                <a:r>
                  <a:rPr lang="en-US" altLang="en-US" sz="2400" b="1" dirty="0">
                    <a:solidFill>
                      <a:srgbClr val="695082"/>
                    </a:solidFill>
                  </a:rPr>
                  <a:t>A</a:t>
                </a:r>
                <a:r>
                  <a:rPr lang="en-US" altLang="en-US" sz="2400" dirty="0"/>
                  <a:t> in </a:t>
                </a:r>
                <a14:m>
                  <m:oMath xmlns:m="http://schemas.openxmlformats.org/officeDocument/2006/math">
                    <m:r>
                      <a:rPr lang="en-US" altLang="en-US" sz="2400" b="1" dirty="0" smtClean="0">
                        <a:solidFill>
                          <a:srgbClr val="0066CC"/>
                        </a:solidFill>
                        <a:latin typeface="Cambria Math" panose="02040503050406030204" pitchFamily="18" charset="0"/>
                      </a:rPr>
                      <m:t>𝐍𝐏</m:t>
                    </m:r>
                  </m:oMath>
                </a14:m>
                <a:r>
                  <a:rPr lang="en-US" altLang="en-US" sz="2400" dirty="0"/>
                  <a:t> has </a:t>
                </a:r>
                <a:r>
                  <a:rPr lang="en-US" altLang="en-US" sz="2400" b="1" dirty="0">
                    <a:solidFill>
                      <a:srgbClr val="695082"/>
                    </a:solidFill>
                  </a:rPr>
                  <a:t>A </a:t>
                </a:r>
                <a14:m>
                  <m:oMath xmlns:m="http://schemas.openxmlformats.org/officeDocument/2006/math">
                    <m:sSub>
                      <m:sSubPr>
                        <m:ctrlPr>
                          <a:rPr lang="en-US" altLang="en-US" sz="2400" b="1" i="1">
                            <a:solidFill>
                              <a:srgbClr val="695082"/>
                            </a:solidFill>
                            <a:latin typeface="Cambria Math" panose="02040503050406030204" pitchFamily="18" charset="0"/>
                          </a:rPr>
                        </m:ctrlPr>
                      </m:sSubPr>
                      <m:e>
                        <m:r>
                          <a:rPr lang="en-US" altLang="en-US" sz="2400" b="1" i="1">
                            <a:solidFill>
                              <a:srgbClr val="695082"/>
                            </a:solidFill>
                            <a:latin typeface="Cambria Math" panose="02040503050406030204" pitchFamily="18" charset="0"/>
                          </a:rPr>
                          <m:t>≤</m:t>
                        </m:r>
                      </m:e>
                      <m:sub>
                        <m:r>
                          <a:rPr lang="en-US" altLang="en-US" sz="2400" b="1" i="1">
                            <a:solidFill>
                              <a:srgbClr val="695082"/>
                            </a:solidFill>
                            <a:latin typeface="Cambria Math" panose="02040503050406030204" pitchFamily="18" charset="0"/>
                          </a:rPr>
                          <m:t>𝑷</m:t>
                        </m:r>
                      </m:sub>
                    </m:sSub>
                    <m:r>
                      <a:rPr lang="en-US" altLang="en-US" sz="2400" b="1" i="1">
                        <a:solidFill>
                          <a:srgbClr val="695082"/>
                        </a:solidFill>
                        <a:latin typeface="Cambria Math" panose="02040503050406030204" pitchFamily="18" charset="0"/>
                      </a:rPr>
                      <m:t> </m:t>
                    </m:r>
                  </m:oMath>
                </a14:m>
                <a:r>
                  <a:rPr lang="en-US" altLang="en-US" sz="2400" b="1" dirty="0">
                    <a:solidFill>
                      <a:srgbClr val="695082"/>
                    </a:solidFill>
                  </a:rPr>
                  <a:t>B</a:t>
                </a:r>
                <a:r>
                  <a:rPr lang="en-US" altLang="en-US" sz="2400" dirty="0"/>
                  <a:t> 				so </a:t>
                </a:r>
                <a:r>
                  <a:rPr lang="en-US" altLang="en-US" sz="2400" b="1" dirty="0">
                    <a:solidFill>
                      <a:srgbClr val="695082"/>
                    </a:solidFill>
                  </a:rPr>
                  <a:t>B</a:t>
                </a:r>
                <a:r>
                  <a:rPr lang="en-US" altLang="en-US" sz="2400" dirty="0"/>
                  <a:t> is </a:t>
                </a:r>
                <a14:m>
                  <m:oMath xmlns:m="http://schemas.openxmlformats.org/officeDocument/2006/math">
                    <m:r>
                      <a:rPr lang="en-US" altLang="en-US" sz="2400" b="1" dirty="0">
                        <a:solidFill>
                          <a:srgbClr val="0066CC"/>
                        </a:solidFill>
                        <a:latin typeface="Cambria Math" panose="02040503050406030204" pitchFamily="18" charset="0"/>
                      </a:rPr>
                      <m:t>𝐍𝐏</m:t>
                    </m:r>
                  </m:oMath>
                </a14:m>
                <a:r>
                  <a:rPr lang="en-US" altLang="en-US" sz="2400" dirty="0"/>
                  <a:t>-hard.</a:t>
                </a:r>
              </a:p>
              <a:p>
                <a:pPr marL="0" indent="0" eaLnBrk="1" hangingPunct="1">
                  <a:buNone/>
                </a:pPr>
                <a:endParaRPr lang="en-US" altLang="en-US" sz="2800" dirty="0"/>
              </a:p>
              <a:p>
                <a:pPr eaLnBrk="1" hangingPunct="1"/>
                <a:endParaRPr lang="en-US" altLang="en-US" sz="2800" dirty="0"/>
              </a:p>
              <a:p>
                <a:pPr lvl="1" eaLnBrk="1" hangingPunct="1"/>
                <a:endParaRPr lang="en-US" altLang="en-US" sz="2400" dirty="0">
                  <a:sym typeface="Symbol" panose="05050102010706020507" pitchFamily="18" charset="2"/>
                </a:endParaRPr>
              </a:p>
            </p:txBody>
          </p:sp>
        </mc:Choice>
        <mc:Fallback>
          <p:sp>
            <p:nvSpPr>
              <p:cNvPr id="37892" name="Rectangle 3"/>
              <p:cNvSpPr>
                <a:spLocks noGrp="1" noRot="1" noChangeAspect="1" noMove="1" noResize="1" noEditPoints="1" noAdjustHandles="1" noChangeArrowheads="1" noChangeShapeType="1" noTextEdit="1"/>
              </p:cNvSpPr>
              <p:nvPr>
                <p:ph type="body" idx="1"/>
              </p:nvPr>
            </p:nvSpPr>
            <p:spPr>
              <a:xfrm>
                <a:off x="628649" y="1433369"/>
                <a:ext cx="9814761" cy="5200045"/>
              </a:xfrm>
              <a:blipFill>
                <a:blip r:embed="rId3"/>
                <a:stretch>
                  <a:fillRect l="-932" t="-164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8BEBC28D-CF5B-4FEB-8619-75090BF47BBD}"/>
              </a:ext>
            </a:extLst>
          </p:cNvPr>
          <p:cNvSpPr txBox="1"/>
          <p:nvPr/>
        </p:nvSpPr>
        <p:spPr>
          <a:xfrm>
            <a:off x="8586384" y="2884350"/>
            <a:ext cx="2587803" cy="2246769"/>
          </a:xfrm>
          <a:prstGeom prst="rect">
            <a:avLst/>
          </a:prstGeom>
          <a:noFill/>
        </p:spPr>
        <p:txBody>
          <a:bodyPr wrap="square" rtlCol="0">
            <a:spAutoFit/>
          </a:bodyPr>
          <a:lstStyle/>
          <a:p>
            <a:pPr algn="ctr"/>
            <a:r>
              <a:rPr lang="en-US" sz="2000" dirty="0">
                <a:solidFill>
                  <a:srgbClr val="C00000"/>
                </a:solidFill>
              </a:rPr>
              <a:t>Cook &amp; Levin did the hard work.</a:t>
            </a:r>
          </a:p>
          <a:p>
            <a:pPr algn="ctr"/>
            <a:endParaRPr lang="en-US" sz="2000" dirty="0">
              <a:solidFill>
                <a:srgbClr val="C00000"/>
              </a:solidFill>
            </a:endParaRPr>
          </a:p>
          <a:p>
            <a:pPr algn="ctr"/>
            <a:r>
              <a:rPr lang="en-US" sz="2000" dirty="0">
                <a:solidFill>
                  <a:srgbClr val="C00000"/>
                </a:solidFill>
              </a:rPr>
              <a:t>We only need to give one reduction to show that a problem is     NP-hard! </a:t>
            </a:r>
          </a:p>
        </p:txBody>
      </p:sp>
      <p:sp>
        <p:nvSpPr>
          <p:cNvPr id="6" name="Slide Number Placeholder 1">
            <a:extLst>
              <a:ext uri="{FF2B5EF4-FFF2-40B4-BE49-F238E27FC236}">
                <a16:creationId xmlns:a16="http://schemas.microsoft.com/office/drawing/2014/main" id="{0E5DB0C0-57CB-474A-ABC4-4DE05BD07ED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47</a:t>
            </a:fld>
            <a:endParaRPr lang="en-US" dirty="0"/>
          </a:p>
        </p:txBody>
      </p:sp>
    </p:spTree>
    <p:extLst>
      <p:ext uri="{BB962C8B-B14F-4D97-AF65-F5344CB8AC3E}">
        <p14:creationId xmlns:p14="http://schemas.microsoft.com/office/powerpoint/2010/main" val="35098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987" name="Rectangle 2"/>
              <p:cNvSpPr>
                <a:spLocks noGrp="1" noChangeArrowheads="1"/>
              </p:cNvSpPr>
              <p:nvPr>
                <p:ph type="title"/>
              </p:nvPr>
            </p:nvSpPr>
            <p:spPr/>
            <p:txBody>
              <a:bodyPr>
                <a:noAutofit/>
              </a:bodyPr>
              <a:lstStyle/>
              <a:p>
                <a:r>
                  <a:rPr lang="en-US" altLang="en-US" sz="3200" dirty="0"/>
                  <a:t>Another </a:t>
                </a:r>
                <a14:m>
                  <m:oMath xmlns:m="http://schemas.openxmlformats.org/officeDocument/2006/math">
                    <m:r>
                      <a:rPr lang="en-US" altLang="en-US" sz="3200" b="1" i="0" dirty="0" smtClean="0">
                        <a:latin typeface="Cambria Math" panose="02040503050406030204" pitchFamily="18" charset="0"/>
                      </a:rPr>
                      <m:t>𝐍𝐏</m:t>
                    </m:r>
                  </m:oMath>
                </a14:m>
                <a:r>
                  <a:rPr lang="en-US" altLang="en-US" sz="3200" dirty="0"/>
                  <a:t>-complete problem:</a:t>
                </a:r>
                <a:r>
                  <a:rPr lang="en-US" altLang="en-US" sz="3200" b="1" dirty="0">
                    <a:solidFill>
                      <a:srgbClr val="695082"/>
                    </a:solidFill>
                  </a:rPr>
                  <a:t> 3SAT </a:t>
                </a:r>
                <a14:m>
                  <m:oMath xmlns:m="http://schemas.openxmlformats.org/officeDocument/2006/math">
                    <m:sSub>
                      <m:sSubPr>
                        <m:ctrlPr>
                          <a:rPr lang="en-US" altLang="en-US" sz="3200" b="1" i="1" smtClean="0">
                            <a:solidFill>
                              <a:srgbClr val="695082"/>
                            </a:solidFill>
                            <a:latin typeface="Cambria Math" panose="02040503050406030204" pitchFamily="18" charset="0"/>
                          </a:rPr>
                        </m:ctrlPr>
                      </m:sSubPr>
                      <m:e>
                        <m:r>
                          <a:rPr lang="en-US" altLang="en-US" sz="3200" b="1" i="1" smtClean="0">
                            <a:solidFill>
                              <a:srgbClr val="695082"/>
                            </a:solidFill>
                            <a:latin typeface="Cambria Math" panose="02040503050406030204" pitchFamily="18" charset="0"/>
                          </a:rPr>
                          <m:t>≤</m:t>
                        </m:r>
                      </m:e>
                      <m:sub>
                        <m:r>
                          <a:rPr lang="en-US" altLang="en-US" sz="3200" b="1" i="1" smtClean="0">
                            <a:solidFill>
                              <a:srgbClr val="695082"/>
                            </a:solidFill>
                            <a:latin typeface="Cambria Math" panose="02040503050406030204" pitchFamily="18" charset="0"/>
                          </a:rPr>
                          <m:t>𝑷</m:t>
                        </m:r>
                      </m:sub>
                    </m:sSub>
                  </m:oMath>
                </a14:m>
                <a:r>
                  <a:rPr lang="en-US" altLang="en-US" sz="3200" b="1" dirty="0">
                    <a:solidFill>
                      <a:srgbClr val="695082"/>
                    </a:solidFill>
                  </a:rPr>
                  <a:t> </a:t>
                </a:r>
                <a:r>
                  <a:rPr lang="en-US" altLang="en-US" sz="3200" dirty="0"/>
                  <a:t>Independent-Set</a:t>
                </a:r>
                <a:endParaRPr lang="en-US" altLang="en-US" sz="3600" baseline="50000" dirty="0">
                  <a:solidFill>
                    <a:schemeClr val="hlink"/>
                  </a:solidFill>
                  <a:sym typeface="Symbol" panose="05050102010706020507" pitchFamily="18" charset="2"/>
                </a:endParaRPr>
              </a:p>
            </p:txBody>
          </p:sp>
        </mc:Choice>
        <mc:Fallback xmlns="">
          <p:sp>
            <p:nvSpPr>
              <p:cNvPr id="41987" name="Rectangle 2"/>
              <p:cNvSpPr>
                <a:spLocks noGrp="1" noRot="1" noChangeAspect="1" noMove="1" noResize="1" noEditPoints="1" noAdjustHandles="1" noChangeArrowheads="1" noChangeShapeType="1" noTextEdit="1"/>
              </p:cNvSpPr>
              <p:nvPr>
                <p:ph type="title"/>
              </p:nvPr>
            </p:nvSpPr>
            <p:spPr>
              <a:blipFill>
                <a:blip r:embed="rId4"/>
                <a:stretch>
                  <a:fillRect l="-1399" b="-110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988" name="Rectangle 3"/>
              <p:cNvSpPr>
                <a:spLocks noGrp="1" noChangeArrowheads="1"/>
              </p:cNvSpPr>
              <p:nvPr>
                <p:ph type="body" idx="1"/>
              </p:nvPr>
            </p:nvSpPr>
            <p:spPr>
              <a:xfrm>
                <a:off x="628650" y="1385661"/>
                <a:ext cx="10132394" cy="5200045"/>
              </a:xfrm>
            </p:spPr>
            <p:txBody>
              <a:bodyPr/>
              <a:lstStyle/>
              <a:p>
                <a:pPr marL="514350" indent="-514350" eaLnBrk="1" hangingPunct="1">
                  <a:buFont typeface="+mj-lt"/>
                  <a:buAutoNum type="arabicPeriod"/>
                </a:pPr>
                <a:r>
                  <a:rPr lang="en-US" altLang="en-US" sz="2800" dirty="0"/>
                  <a:t>The reduction:</a:t>
                </a:r>
              </a:p>
              <a:p>
                <a:pPr lvl="1" eaLnBrk="1" hangingPunct="1"/>
                <a:r>
                  <a:rPr lang="en-US" altLang="en-US" sz="2400" dirty="0"/>
                  <a:t>Map CNF formula </a:t>
                </a:r>
                <a14:m>
                  <m:oMath xmlns:m="http://schemas.openxmlformats.org/officeDocument/2006/math">
                    <m:r>
                      <a:rPr lang="en-US" altLang="en-US" sz="2400" b="1" i="1" dirty="0" smtClean="0">
                        <a:solidFill>
                          <a:srgbClr val="0066CC"/>
                        </a:solidFill>
                        <a:latin typeface="Cambria Math" panose="02040503050406030204" pitchFamily="18" charset="0"/>
                      </a:rPr>
                      <m:t>𝑭</m:t>
                    </m:r>
                  </m:oMath>
                </a14:m>
                <a:r>
                  <a:rPr lang="en-US" altLang="en-US" sz="2400" dirty="0"/>
                  <a:t> to a graph </a:t>
                </a:r>
                <a14:m>
                  <m:oMath xmlns:m="http://schemas.openxmlformats.org/officeDocument/2006/math">
                    <m:r>
                      <a:rPr lang="en-US" altLang="en-US" sz="2400" b="1" i="1" dirty="0" smtClean="0">
                        <a:solidFill>
                          <a:srgbClr val="0066CC"/>
                        </a:solidFill>
                        <a:latin typeface="Cambria Math" panose="02040503050406030204" pitchFamily="18" charset="0"/>
                      </a:rPr>
                      <m:t>𝑮</m:t>
                    </m:r>
                  </m:oMath>
                </a14:m>
                <a:r>
                  <a:rPr lang="en-US" altLang="en-US" sz="2400" dirty="0"/>
                  <a:t> and integer </a:t>
                </a:r>
                <a14:m>
                  <m:oMath xmlns:m="http://schemas.openxmlformats.org/officeDocument/2006/math">
                    <m:r>
                      <a:rPr lang="en-US" altLang="en-US" sz="2400" b="1" i="1" dirty="0" smtClean="0">
                        <a:solidFill>
                          <a:srgbClr val="0066CC"/>
                        </a:solidFill>
                        <a:latin typeface="Cambria Math" panose="02040503050406030204" pitchFamily="18" charset="0"/>
                      </a:rPr>
                      <m:t>𝒌</m:t>
                    </m:r>
                    <m:r>
                      <a:rPr lang="en-US" altLang="en-US" sz="2400" b="1" i="1" dirty="0" smtClean="0">
                        <a:solidFill>
                          <a:srgbClr val="0066CC"/>
                        </a:solidFill>
                        <a:latin typeface="Cambria Math" panose="02040503050406030204" pitchFamily="18" charset="0"/>
                      </a:rPr>
                      <m:t> </m:t>
                    </m:r>
                  </m:oMath>
                </a14:m>
                <a:endParaRPr lang="en-US" altLang="en-US" sz="2400" b="1" dirty="0">
                  <a:solidFill>
                    <a:srgbClr val="0066CC"/>
                  </a:solidFill>
                </a:endParaRPr>
              </a:p>
              <a:p>
                <a:pPr lvl="1" eaLnBrk="1" hangingPunct="1"/>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𝒎</m:t>
                    </m:r>
                  </m:oMath>
                </a14:m>
                <a:r>
                  <a:rPr lang="en-US" altLang="en-US" sz="2400" dirty="0"/>
                  <a:t> = # of clauses of </a:t>
                </a:r>
                <a14:m>
                  <m:oMath xmlns:m="http://schemas.openxmlformats.org/officeDocument/2006/math">
                    <m:r>
                      <a:rPr lang="en-US" altLang="en-US" sz="2400" b="1" i="1" dirty="0" smtClean="0">
                        <a:solidFill>
                          <a:srgbClr val="0066CC"/>
                        </a:solidFill>
                        <a:latin typeface="Cambria Math" panose="02040503050406030204" pitchFamily="18" charset="0"/>
                      </a:rPr>
                      <m:t>𝑭</m:t>
                    </m:r>
                  </m:oMath>
                </a14:m>
                <a:endParaRPr lang="en-US" altLang="en-US" sz="2400" b="1" dirty="0">
                  <a:solidFill>
                    <a:srgbClr val="0066CC"/>
                  </a:solidFill>
                </a:endParaRPr>
              </a:p>
              <a:p>
                <a:pPr lvl="1" eaLnBrk="1" hangingPunct="1"/>
                <a:r>
                  <a:rPr lang="en-US" altLang="en-US" sz="2400" dirty="0"/>
                  <a:t>Create a vertex in </a:t>
                </a:r>
                <a14:m>
                  <m:oMath xmlns:m="http://schemas.openxmlformats.org/officeDocument/2006/math">
                    <m:r>
                      <a:rPr lang="en-US" altLang="en-US" sz="2400" b="1" i="1" dirty="0" smtClean="0">
                        <a:solidFill>
                          <a:srgbClr val="0066CC"/>
                        </a:solidFill>
                        <a:latin typeface="Cambria Math" panose="02040503050406030204" pitchFamily="18" charset="0"/>
                      </a:rPr>
                      <m:t>𝑮</m:t>
                    </m:r>
                  </m:oMath>
                </a14:m>
                <a:r>
                  <a:rPr lang="en-US" altLang="en-US" sz="2400" dirty="0"/>
                  <a:t> for each literal occurrence in </a:t>
                </a:r>
                <a14:m>
                  <m:oMath xmlns:m="http://schemas.openxmlformats.org/officeDocument/2006/math">
                    <m:r>
                      <a:rPr lang="en-US" altLang="en-US" sz="2400" b="1" i="1" dirty="0" smtClean="0">
                        <a:solidFill>
                          <a:srgbClr val="0066CC"/>
                        </a:solidFill>
                        <a:latin typeface="Cambria Math" panose="02040503050406030204" pitchFamily="18" charset="0"/>
                      </a:rPr>
                      <m:t>𝑭</m:t>
                    </m:r>
                  </m:oMath>
                </a14:m>
                <a:endParaRPr lang="en-US" altLang="en-US" sz="2400" b="1" dirty="0">
                  <a:solidFill>
                    <a:srgbClr val="0066CC"/>
                  </a:solidFill>
                </a:endParaRPr>
              </a:p>
              <a:p>
                <a:pPr lvl="1" eaLnBrk="1" hangingPunct="1"/>
                <a:r>
                  <a:rPr lang="en-US" altLang="en-US" sz="2400" dirty="0"/>
                  <a:t>Join two vertices </a:t>
                </a:r>
                <a14:m>
                  <m:oMath xmlns:m="http://schemas.openxmlformats.org/officeDocument/2006/math">
                    <m:r>
                      <a:rPr lang="en-US" altLang="en-US" sz="2400" b="1" i="1" dirty="0" smtClean="0">
                        <a:solidFill>
                          <a:srgbClr val="0066CC"/>
                        </a:solidFill>
                        <a:latin typeface="Cambria Math" panose="02040503050406030204" pitchFamily="18" charset="0"/>
                      </a:rPr>
                      <m:t>𝒖</m:t>
                    </m:r>
                  </m:oMath>
                </a14:m>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𝒗</m:t>
                    </m:r>
                  </m:oMath>
                </a14:m>
                <a:r>
                  <a:rPr lang="en-US" altLang="en-US" sz="2400" dirty="0"/>
                  <a:t> in </a:t>
                </a:r>
                <a14:m>
                  <m:oMath xmlns:m="http://schemas.openxmlformats.org/officeDocument/2006/math">
                    <m:r>
                      <a:rPr lang="en-US" altLang="en-US" sz="2400" b="1" i="1" dirty="0" smtClean="0">
                        <a:solidFill>
                          <a:srgbClr val="0066CC"/>
                        </a:solidFill>
                        <a:latin typeface="Cambria Math" panose="02040503050406030204" pitchFamily="18" charset="0"/>
                      </a:rPr>
                      <m:t>𝑮</m:t>
                    </m:r>
                  </m:oMath>
                </a14:m>
                <a:r>
                  <a:rPr lang="en-US" altLang="en-US" sz="2400" dirty="0"/>
                  <a:t> by an edge </a:t>
                </a:r>
                <a:r>
                  <a:rPr lang="en-US" altLang="en-US" sz="2400" dirty="0" err="1"/>
                  <a:t>iff</a:t>
                </a:r>
                <a:endParaRPr lang="en-US" altLang="en-US" sz="2400" dirty="0"/>
              </a:p>
              <a:p>
                <a:pPr lvl="2" eaLnBrk="1" hangingPunct="1"/>
                <a14:m>
                  <m:oMath xmlns:m="http://schemas.openxmlformats.org/officeDocument/2006/math">
                    <m:r>
                      <a:rPr lang="en-US" altLang="en-US" sz="2400" b="1" i="1" dirty="0" smtClean="0">
                        <a:solidFill>
                          <a:srgbClr val="0066CC"/>
                        </a:solidFill>
                        <a:latin typeface="Cambria Math" panose="02040503050406030204" pitchFamily="18" charset="0"/>
                      </a:rPr>
                      <m:t>𝒖</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𝒗</m:t>
                    </m:r>
                  </m:oMath>
                </a14:m>
                <a:r>
                  <a:rPr lang="en-US" altLang="en-US" sz="2400" dirty="0"/>
                  <a:t> correspond to literals in the same clause of </a:t>
                </a:r>
                <a14:m>
                  <m:oMath xmlns:m="http://schemas.openxmlformats.org/officeDocument/2006/math">
                    <m:r>
                      <a:rPr lang="en-US" altLang="en-US" sz="2400" b="1" i="1" dirty="0" smtClean="0">
                        <a:solidFill>
                          <a:srgbClr val="0066CC"/>
                        </a:solidFill>
                        <a:latin typeface="Cambria Math" panose="02040503050406030204" pitchFamily="18" charset="0"/>
                      </a:rPr>
                      <m:t>𝑭</m:t>
                    </m:r>
                  </m:oMath>
                </a14:m>
                <a:r>
                  <a:rPr lang="en-US" altLang="en-US" sz="2400" dirty="0"/>
                  <a:t> </a:t>
                </a:r>
                <a:r>
                  <a:rPr lang="en-US" altLang="en-US" sz="2400" dirty="0">
                    <a:solidFill>
                      <a:srgbClr val="008000"/>
                    </a:solidFill>
                  </a:rPr>
                  <a:t>(green edges)</a:t>
                </a:r>
                <a:r>
                  <a:rPr lang="en-US" altLang="en-US" sz="2400" dirty="0"/>
                  <a:t> or</a:t>
                </a:r>
              </a:p>
              <a:p>
                <a:pPr lvl="2" eaLnBrk="1" hangingPunct="1"/>
                <a14:m>
                  <m:oMath xmlns:m="http://schemas.openxmlformats.org/officeDocument/2006/math">
                    <m:r>
                      <a:rPr lang="en-US" altLang="en-US" sz="2400" b="1" i="1" dirty="0" smtClean="0">
                        <a:solidFill>
                          <a:srgbClr val="0066CC"/>
                        </a:solidFill>
                        <a:latin typeface="Cambria Math" panose="02040503050406030204" pitchFamily="18" charset="0"/>
                      </a:rPr>
                      <m:t>𝒖</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𝒗</m:t>
                    </m:r>
                  </m:oMath>
                </a14:m>
                <a:r>
                  <a:rPr lang="en-US" altLang="en-US" sz="2400" dirty="0"/>
                  <a:t> correspond to literals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dirty="0"/>
                  <a:t> and </a:t>
                </a:r>
                <a14:m>
                  <m:oMath xmlns:m="http://schemas.openxmlformats.org/officeDocument/2006/math">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𝒙</m:t>
                    </m:r>
                  </m:oMath>
                </a14:m>
                <a:r>
                  <a:rPr lang="en-US" altLang="en-US" sz="2400" dirty="0"/>
                  <a:t> (or vice versa) for some variable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dirty="0"/>
                  <a:t> </a:t>
                </a:r>
                <a:r>
                  <a:rPr lang="en-US" altLang="en-US" sz="2400" dirty="0">
                    <a:solidFill>
                      <a:srgbClr val="FF0000"/>
                    </a:solidFill>
                  </a:rPr>
                  <a:t>(red edges)</a:t>
                </a:r>
                <a:r>
                  <a:rPr lang="en-US" altLang="en-US" sz="2400" dirty="0"/>
                  <a:t>.</a:t>
                </a:r>
              </a:p>
              <a:p>
                <a:pPr lvl="1" eaLnBrk="1" hangingPunct="1"/>
                <a:r>
                  <a:rPr lang="en-US" altLang="en-US" sz="2400" dirty="0"/>
                  <a:t>Set </a:t>
                </a:r>
                <a14:m>
                  <m:oMath xmlns:m="http://schemas.openxmlformats.org/officeDocument/2006/math">
                    <m:r>
                      <a:rPr lang="en-US" altLang="en-US" sz="2400" b="1" i="1" dirty="0" smtClean="0">
                        <a:solidFill>
                          <a:srgbClr val="0066CC"/>
                        </a:solidFill>
                        <a:latin typeface="Cambria Math" panose="02040503050406030204" pitchFamily="18" charset="0"/>
                      </a:rPr>
                      <m:t>𝒌</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𝒎</m:t>
                    </m:r>
                  </m:oMath>
                </a14:m>
                <a:endParaRPr lang="en-US" altLang="en-US" sz="2400" b="1" dirty="0">
                  <a:solidFill>
                    <a:srgbClr val="0066CC"/>
                  </a:solidFill>
                </a:endParaRPr>
              </a:p>
              <a:p>
                <a:pPr marL="514350" indent="-514350">
                  <a:buFont typeface="+mj-lt"/>
                  <a:buAutoNum type="arabicPeriod"/>
                </a:pPr>
                <a:r>
                  <a:rPr lang="en-US" altLang="en-US" sz="2800" dirty="0"/>
                  <a:t>Clearly polynomial-time computable</a:t>
                </a:r>
              </a:p>
            </p:txBody>
          </p:sp>
        </mc:Choice>
        <mc:Fallback>
          <p:sp>
            <p:nvSpPr>
              <p:cNvPr id="41988" name="Rectangle 3"/>
              <p:cNvSpPr>
                <a:spLocks noGrp="1" noRot="1" noChangeAspect="1" noMove="1" noResize="1" noEditPoints="1" noAdjustHandles="1" noChangeArrowheads="1" noChangeShapeType="1" noTextEdit="1"/>
              </p:cNvSpPr>
              <p:nvPr>
                <p:ph type="body" idx="1"/>
              </p:nvPr>
            </p:nvSpPr>
            <p:spPr>
              <a:xfrm>
                <a:off x="628650" y="1385661"/>
                <a:ext cx="10132394" cy="5200045"/>
              </a:xfrm>
              <a:blipFill>
                <a:blip r:embed="rId5"/>
                <a:stretch>
                  <a:fillRect l="-1264" t="-1993"/>
                </a:stretch>
              </a:blipFill>
            </p:spPr>
            <p:txBody>
              <a:bodyPr/>
              <a:lstStyle/>
              <a:p>
                <a:r>
                  <a:rPr lang="en-US">
                    <a:noFill/>
                  </a:rPr>
                  <a:t> </a:t>
                </a:r>
              </a:p>
            </p:txBody>
          </p:sp>
        </mc:Fallback>
      </mc:AlternateContent>
      <p:graphicFrame>
        <p:nvGraphicFramePr>
          <p:cNvPr id="41989" name="Object 4"/>
          <p:cNvGraphicFramePr>
            <a:graphicFrameLocks noChangeAspect="1"/>
          </p:cNvGraphicFramePr>
          <p:nvPr/>
        </p:nvGraphicFramePr>
        <p:xfrm>
          <a:off x="1524000" y="0"/>
          <a:ext cx="914400" cy="198438"/>
        </p:xfrm>
        <a:graphic>
          <a:graphicData uri="http://schemas.openxmlformats.org/presentationml/2006/ole">
            <mc:AlternateContent xmlns:mc="http://schemas.openxmlformats.org/markup-compatibility/2006">
              <mc:Choice xmlns:v="urn:schemas-microsoft-com:vml" Requires="v">
                <p:oleObj name="Equation" r:id="rId6" imgW="435285" imgH="677109" progId="Equation.DSMT4">
                  <p:embed/>
                </p:oleObj>
              </mc:Choice>
              <mc:Fallback>
                <p:oleObj name="Equation" r:id="rId6" imgW="435285" imgH="677109" progId="Equation.DSMT4">
                  <p:embed/>
                  <p:pic>
                    <p:nvPicPr>
                      <p:cNvPr id="4198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a:extLst>
              <a:ext uri="{FF2B5EF4-FFF2-40B4-BE49-F238E27FC236}">
                <a16:creationId xmlns:a16="http://schemas.microsoft.com/office/drawing/2014/main" id="{5EE19E18-3F12-439D-8534-5E29D1B9592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48</a:t>
            </a:fld>
            <a:endParaRPr lang="en-US" dirty="0"/>
          </a:p>
        </p:txBody>
      </p:sp>
    </p:spTree>
    <p:extLst>
      <p:ext uri="{BB962C8B-B14F-4D97-AF65-F5344CB8AC3E}">
        <p14:creationId xmlns:p14="http://schemas.microsoft.com/office/powerpoint/2010/main" val="180720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98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2EC7B82-3DBE-4ECA-9E34-3A2ACCA47F7F}"/>
                  </a:ext>
                </a:extLst>
              </p:cNvPr>
              <p:cNvSpPr>
                <a:spLocks noGrp="1"/>
              </p:cNvSpPr>
              <p:nvPr>
                <p:ph type="title"/>
              </p:nvPr>
            </p:nvSpPr>
            <p:spPr/>
            <p:txBody>
              <a:bodyPr>
                <a:noAutofit/>
              </a:bodyPr>
              <a:lstStyle/>
              <a:p>
                <a:r>
                  <a:rPr lang="en-US" altLang="en-US" sz="3200" dirty="0"/>
                  <a:t>Another </a:t>
                </a:r>
                <a14:m>
                  <m:oMath xmlns:m="http://schemas.openxmlformats.org/officeDocument/2006/math">
                    <m:r>
                      <a:rPr lang="en-US" altLang="en-US" sz="3200" b="1" i="0" dirty="0" smtClean="0">
                        <a:latin typeface="Cambria Math" panose="02040503050406030204" pitchFamily="18" charset="0"/>
                      </a:rPr>
                      <m:t>𝐍𝐏</m:t>
                    </m:r>
                  </m:oMath>
                </a14:m>
                <a:r>
                  <a:rPr lang="en-US" altLang="en-US" sz="3200" dirty="0"/>
                  <a:t>-complete problem:</a:t>
                </a:r>
                <a:r>
                  <a:rPr lang="en-US" altLang="en-US" sz="3200" b="1" dirty="0">
                    <a:solidFill>
                      <a:srgbClr val="695082"/>
                    </a:solidFill>
                  </a:rPr>
                  <a:t> 3SAT </a:t>
                </a:r>
                <a14:m>
                  <m:oMath xmlns:m="http://schemas.openxmlformats.org/officeDocument/2006/math">
                    <m:sSub>
                      <m:sSubPr>
                        <m:ctrlPr>
                          <a:rPr lang="en-US" altLang="en-US" sz="3200" b="1" i="1" smtClean="0">
                            <a:solidFill>
                              <a:srgbClr val="695082"/>
                            </a:solidFill>
                            <a:latin typeface="Cambria Math" panose="02040503050406030204" pitchFamily="18" charset="0"/>
                          </a:rPr>
                        </m:ctrlPr>
                      </m:sSubPr>
                      <m:e>
                        <m:r>
                          <a:rPr lang="en-US" altLang="en-US" sz="3200" b="1" i="1" smtClean="0">
                            <a:solidFill>
                              <a:srgbClr val="695082"/>
                            </a:solidFill>
                            <a:latin typeface="Cambria Math" panose="02040503050406030204" pitchFamily="18" charset="0"/>
                          </a:rPr>
                          <m:t>≤</m:t>
                        </m:r>
                      </m:e>
                      <m:sub>
                        <m:r>
                          <a:rPr lang="en-US" altLang="en-US" sz="3200" b="1" i="1" smtClean="0">
                            <a:solidFill>
                              <a:srgbClr val="695082"/>
                            </a:solidFill>
                            <a:latin typeface="Cambria Math" panose="02040503050406030204" pitchFamily="18" charset="0"/>
                          </a:rPr>
                          <m:t>𝑷</m:t>
                        </m:r>
                      </m:sub>
                    </m:sSub>
                  </m:oMath>
                </a14:m>
                <a:r>
                  <a:rPr lang="en-US" altLang="en-US" sz="3200" b="1" dirty="0">
                    <a:solidFill>
                      <a:srgbClr val="695082"/>
                    </a:solidFill>
                  </a:rPr>
                  <a:t> </a:t>
                </a:r>
                <a:r>
                  <a:rPr lang="en-US" altLang="en-US" sz="3200" dirty="0"/>
                  <a:t>Independent-Set</a:t>
                </a:r>
                <a:endParaRPr lang="en-US" sz="3200" dirty="0"/>
              </a:p>
            </p:txBody>
          </p:sp>
        </mc:Choice>
        <mc:Fallback xmlns="">
          <p:sp>
            <p:nvSpPr>
              <p:cNvPr id="2" name="Title 1">
                <a:extLst>
                  <a:ext uri="{FF2B5EF4-FFF2-40B4-BE49-F238E27FC236}">
                    <a16:creationId xmlns:a16="http://schemas.microsoft.com/office/drawing/2014/main" id="{C2EC7B82-3DBE-4ECA-9E34-3A2ACCA47F7F}"/>
                  </a:ext>
                </a:extLst>
              </p:cNvPr>
              <p:cNvSpPr>
                <a:spLocks noGrp="1" noRot="1" noChangeAspect="1" noMove="1" noResize="1" noEditPoints="1" noAdjustHandles="1" noChangeArrowheads="1" noChangeShapeType="1" noTextEdit="1"/>
              </p:cNvSpPr>
              <p:nvPr>
                <p:ph type="title"/>
              </p:nvPr>
            </p:nvSpPr>
            <p:spPr>
              <a:blipFill>
                <a:blip r:embed="rId2"/>
                <a:stretch>
                  <a:fillRect l="-1399" b="-1102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73734A-A3CD-44A1-BC2E-8BE361E2B028}"/>
              </a:ext>
            </a:extLst>
          </p:cNvPr>
          <p:cNvSpPr>
            <a:spLocks noGrp="1"/>
          </p:cNvSpPr>
          <p:nvPr>
            <p:ph type="sldNum" sz="quarter" idx="12"/>
          </p:nvPr>
        </p:nvSpPr>
        <p:spPr/>
        <p:txBody>
          <a:bodyPr/>
          <a:lstStyle/>
          <a:p>
            <a:fld id="{859767C1-1CFC-4BF3-A3D8-E4104FCBBC17}" type="slidenum">
              <a:rPr lang="en-US" smtClean="0"/>
              <a:t>49</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18E491-4DD6-440E-92ED-1F2023BAD3D8}"/>
                  </a:ext>
                </a:extLst>
              </p:cNvPr>
              <p:cNvSpPr txBox="1"/>
              <p:nvPr/>
            </p:nvSpPr>
            <p:spPr>
              <a:xfrm>
                <a:off x="628988" y="1198634"/>
                <a:ext cx="79408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2400" b="1" i="1" dirty="0" smtClean="0">
                          <a:solidFill>
                            <a:srgbClr val="C00000"/>
                          </a:solidFill>
                          <a:latin typeface="Cambria Math" panose="02040503050406030204" pitchFamily="18" charset="0"/>
                          <a:sym typeface="Symbol" panose="05050102010706020507" pitchFamily="18" charset="2"/>
                        </a:rPr>
                        <m:t>𝑭</m:t>
                      </m:r>
                      <m:r>
                        <a:rPr lang="en-US" altLang="en-US" sz="2400" b="1" i="1" dirty="0" smtClean="0">
                          <a:solidFill>
                            <a:srgbClr val="0066CC"/>
                          </a:solidFill>
                          <a:latin typeface="Cambria Math" panose="02040503050406030204" pitchFamily="18" charset="0"/>
                          <a:sym typeface="Symbol" panose="05050102010706020507" pitchFamily="18" charset="2"/>
                        </a:rPr>
                        <m:t>=</m:t>
                      </m:r>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𝟏</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𝟑</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𝟒</m:t>
                              </m:r>
                            </m:sub>
                          </m:sSub>
                        </m:e>
                      </m:d>
                      <m:r>
                        <a:rPr lang="en-US" altLang="en-US" sz="2400" b="1" i="1" dirty="0">
                          <a:solidFill>
                            <a:srgbClr val="0066CC"/>
                          </a:solidFill>
                          <a:latin typeface="Cambria Math" panose="02040503050406030204" pitchFamily="18" charset="0"/>
                          <a:sym typeface="Symbol" panose="05050102010706020507" pitchFamily="18" charset="2"/>
                        </a:rPr>
                        <m:t>∧</m:t>
                      </m:r>
                      <m:d>
                        <m:dPr>
                          <m:ctrlPr>
                            <a:rPr lang="en-US" altLang="en-US" sz="2400" b="1" i="1" dirty="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𝒙</m:t>
                              </m:r>
                            </m:e>
                            <m:sub>
                              <m:r>
                                <a:rPr lang="en-US" altLang="en-US" sz="2400" b="1" i="1" dirty="0" smtClean="0">
                                  <a:solidFill>
                                    <a:srgbClr val="0066CC"/>
                                  </a:solidFill>
                                  <a:latin typeface="Cambria Math" panose="02040503050406030204" pitchFamily="18" charset="0"/>
                                  <a:sym typeface="Symbol" panose="05050102010706020507" pitchFamily="18" charset="2"/>
                                </a:rPr>
                                <m:t>𝟐</m:t>
                              </m:r>
                            </m:sub>
                          </m:sSub>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𝟒</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𝟑</m:t>
                              </m:r>
                            </m:sub>
                          </m:sSub>
                        </m:e>
                      </m:d>
                      <m:r>
                        <a:rPr lang="en-US" altLang="en-US" sz="2400" b="1" i="1" dirty="0">
                          <a:solidFill>
                            <a:srgbClr val="0066CC"/>
                          </a:solidFill>
                          <a:latin typeface="Cambria Math" panose="02040503050406030204" pitchFamily="18" charset="0"/>
                          <a:sym typeface="Symbol" panose="05050102010706020507" pitchFamily="18" charset="2"/>
                        </a:rPr>
                        <m:t>∧</m:t>
                      </m:r>
                      <m:d>
                        <m:dPr>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𝟐</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𝟏</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𝒙</m:t>
                              </m:r>
                            </m:e>
                            <m:sub>
                              <m:r>
                                <a:rPr lang="en-US" altLang="en-US" sz="2400" b="1" i="1" dirty="0">
                                  <a:solidFill>
                                    <a:srgbClr val="0066CC"/>
                                  </a:solidFill>
                                  <a:latin typeface="Cambria Math" panose="02040503050406030204" pitchFamily="18" charset="0"/>
                                  <a:sym typeface="Symbol" panose="05050102010706020507" pitchFamily="18" charset="2"/>
                                </a:rPr>
                                <m:t>𝟑</m:t>
                              </m:r>
                            </m:sub>
                          </m:sSub>
                        </m:e>
                      </m:d>
                    </m:oMath>
                  </m:oMathPara>
                </a14:m>
                <a:endParaRPr lang="en-US" dirty="0"/>
              </a:p>
            </p:txBody>
          </p:sp>
        </mc:Choice>
        <mc:Fallback xmlns="">
          <p:sp>
            <p:nvSpPr>
              <p:cNvPr id="4" name="TextBox 3">
                <a:extLst>
                  <a:ext uri="{FF2B5EF4-FFF2-40B4-BE49-F238E27FC236}">
                    <a16:creationId xmlns:a16="http://schemas.microsoft.com/office/drawing/2014/main" id="{6318E491-4DD6-440E-92ED-1F2023BAD3D8}"/>
                  </a:ext>
                </a:extLst>
              </p:cNvPr>
              <p:cNvSpPr txBox="1">
                <a:spLocks noRot="1" noChangeAspect="1" noMove="1" noResize="1" noEditPoints="1" noAdjustHandles="1" noChangeArrowheads="1" noChangeShapeType="1" noTextEdit="1"/>
              </p:cNvSpPr>
              <p:nvPr/>
            </p:nvSpPr>
            <p:spPr>
              <a:xfrm>
                <a:off x="628988" y="1198634"/>
                <a:ext cx="7940842" cy="461665"/>
              </a:xfrm>
              <a:prstGeom prst="rect">
                <a:avLst/>
              </a:prstGeom>
              <a:blipFill>
                <a:blip r:embed="rId3"/>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4500FE-D45F-4A95-B2D3-74454B086560}"/>
                  </a:ext>
                </a:extLst>
              </p:cNvPr>
              <p:cNvSpPr txBox="1"/>
              <p:nvPr/>
            </p:nvSpPr>
            <p:spPr>
              <a:xfrm>
                <a:off x="6648094" y="1973165"/>
                <a:ext cx="11234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C00000"/>
                          </a:solidFill>
                          <a:latin typeface="Cambria Math" panose="02040503050406030204" pitchFamily="18" charset="0"/>
                        </a:rPr>
                        <m:t>𝒎</m:t>
                      </m:r>
                      <m:r>
                        <a:rPr lang="en-US" sz="2400" b="1" i="1" dirty="0" smtClean="0">
                          <a:solidFill>
                            <a:srgbClr val="C00000"/>
                          </a:solidFill>
                          <a:latin typeface="Cambria Math" panose="02040503050406030204" pitchFamily="18" charset="0"/>
                        </a:rPr>
                        <m:t>=</m:t>
                      </m:r>
                      <m:r>
                        <a:rPr lang="en-US" sz="2400" b="1" i="1" dirty="0" smtClean="0">
                          <a:solidFill>
                            <a:srgbClr val="C00000"/>
                          </a:solidFill>
                          <a:latin typeface="Cambria Math" panose="02040503050406030204" pitchFamily="18" charset="0"/>
                        </a:rPr>
                        <m:t>𝟑</m:t>
                      </m:r>
                    </m:oMath>
                  </m:oMathPara>
                </a14:m>
                <a:endParaRPr lang="en-US" sz="2400" b="1" dirty="0">
                  <a:solidFill>
                    <a:srgbClr val="C00000"/>
                  </a:solidFill>
                </a:endParaRPr>
              </a:p>
            </p:txBody>
          </p:sp>
        </mc:Choice>
        <mc:Fallback xmlns="">
          <p:sp>
            <p:nvSpPr>
              <p:cNvPr id="19" name="TextBox 18">
                <a:extLst>
                  <a:ext uri="{FF2B5EF4-FFF2-40B4-BE49-F238E27FC236}">
                    <a16:creationId xmlns:a16="http://schemas.microsoft.com/office/drawing/2014/main" id="{BB4500FE-D45F-4A95-B2D3-74454B086560}"/>
                  </a:ext>
                </a:extLst>
              </p:cNvPr>
              <p:cNvSpPr txBox="1">
                <a:spLocks noRot="1" noChangeAspect="1" noMove="1" noResize="1" noEditPoints="1" noAdjustHandles="1" noChangeArrowheads="1" noChangeShapeType="1" noTextEdit="1"/>
              </p:cNvSpPr>
              <p:nvPr/>
            </p:nvSpPr>
            <p:spPr>
              <a:xfrm>
                <a:off x="6648094" y="1973165"/>
                <a:ext cx="1123449" cy="461665"/>
              </a:xfrm>
              <a:prstGeom prst="rect">
                <a:avLst/>
              </a:prstGeom>
              <a:blipFill>
                <a:blip r:embed="rId4"/>
                <a:stretch>
                  <a:fillRect/>
                </a:stretch>
              </a:blipFill>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6031AFC4-82C0-4D75-A4EC-429630F2DDC2}"/>
              </a:ext>
            </a:extLst>
          </p:cNvPr>
          <p:cNvGrpSpPr/>
          <p:nvPr/>
        </p:nvGrpSpPr>
        <p:grpSpPr>
          <a:xfrm>
            <a:off x="709124" y="1927158"/>
            <a:ext cx="5568791" cy="1999185"/>
            <a:chOff x="1938834" y="2148118"/>
            <a:chExt cx="5568791" cy="1999185"/>
          </a:xfrm>
        </p:grpSpPr>
        <p:grpSp>
          <p:nvGrpSpPr>
            <p:cNvPr id="10" name="Group 9">
              <a:extLst>
                <a:ext uri="{FF2B5EF4-FFF2-40B4-BE49-F238E27FC236}">
                  <a16:creationId xmlns:a16="http://schemas.microsoft.com/office/drawing/2014/main" id="{1BCB4902-D20C-4B55-BA83-FEA11894187C}"/>
                </a:ext>
              </a:extLst>
            </p:cNvPr>
            <p:cNvGrpSpPr/>
            <p:nvPr/>
          </p:nvGrpSpPr>
          <p:grpSpPr>
            <a:xfrm>
              <a:off x="2503289" y="2446426"/>
              <a:ext cx="137160" cy="1582721"/>
              <a:chOff x="2897003" y="2741028"/>
              <a:chExt cx="137160" cy="1582721"/>
            </a:xfrm>
          </p:grpSpPr>
          <p:sp>
            <p:nvSpPr>
              <p:cNvPr id="7" name="Oval 6">
                <a:extLst>
                  <a:ext uri="{FF2B5EF4-FFF2-40B4-BE49-F238E27FC236}">
                    <a16:creationId xmlns:a16="http://schemas.microsoft.com/office/drawing/2014/main" id="{319DA439-DD8F-4F62-AFD6-CD3541A4A3BE}"/>
                  </a:ext>
                </a:extLst>
              </p:cNvPr>
              <p:cNvSpPr>
                <a:spLocks noChangeAspect="1"/>
              </p:cNvSpPr>
              <p:nvPr/>
            </p:nvSpPr>
            <p:spPr bwMode="auto">
              <a:xfrm>
                <a:off x="2897003" y="2741028"/>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8" name="Oval 7">
                <a:extLst>
                  <a:ext uri="{FF2B5EF4-FFF2-40B4-BE49-F238E27FC236}">
                    <a16:creationId xmlns:a16="http://schemas.microsoft.com/office/drawing/2014/main" id="{EBE032F4-E98F-4E56-9A4F-AB2AAA0BB1BA}"/>
                  </a:ext>
                </a:extLst>
              </p:cNvPr>
              <p:cNvSpPr>
                <a:spLocks noChangeAspect="1"/>
              </p:cNvSpPr>
              <p:nvPr/>
            </p:nvSpPr>
            <p:spPr bwMode="auto">
              <a:xfrm>
                <a:off x="2897003" y="3463809"/>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9" name="Oval 8">
                <a:extLst>
                  <a:ext uri="{FF2B5EF4-FFF2-40B4-BE49-F238E27FC236}">
                    <a16:creationId xmlns:a16="http://schemas.microsoft.com/office/drawing/2014/main" id="{9E87CEE3-A4F8-436C-B0B4-219FAF87EB28}"/>
                  </a:ext>
                </a:extLst>
              </p:cNvPr>
              <p:cNvSpPr>
                <a:spLocks noChangeAspect="1"/>
              </p:cNvSpPr>
              <p:nvPr/>
            </p:nvSpPr>
            <p:spPr bwMode="auto">
              <a:xfrm>
                <a:off x="2897003" y="4186589"/>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grpSp>
        <p:grpSp>
          <p:nvGrpSpPr>
            <p:cNvPr id="15" name="Group 14">
              <a:extLst>
                <a:ext uri="{FF2B5EF4-FFF2-40B4-BE49-F238E27FC236}">
                  <a16:creationId xmlns:a16="http://schemas.microsoft.com/office/drawing/2014/main" id="{149680D7-C711-42EE-AE91-72D8DE71052A}"/>
                </a:ext>
              </a:extLst>
            </p:cNvPr>
            <p:cNvGrpSpPr/>
            <p:nvPr/>
          </p:nvGrpSpPr>
          <p:grpSpPr>
            <a:xfrm>
              <a:off x="7357765" y="2446426"/>
              <a:ext cx="137160" cy="1582721"/>
              <a:chOff x="2897003" y="2741028"/>
              <a:chExt cx="137160" cy="1582721"/>
            </a:xfrm>
          </p:grpSpPr>
          <p:sp>
            <p:nvSpPr>
              <p:cNvPr id="16" name="Oval 15">
                <a:extLst>
                  <a:ext uri="{FF2B5EF4-FFF2-40B4-BE49-F238E27FC236}">
                    <a16:creationId xmlns:a16="http://schemas.microsoft.com/office/drawing/2014/main" id="{BC322818-255B-4C81-8676-9898CD816C32}"/>
                  </a:ext>
                </a:extLst>
              </p:cNvPr>
              <p:cNvSpPr>
                <a:spLocks noChangeAspect="1"/>
              </p:cNvSpPr>
              <p:nvPr/>
            </p:nvSpPr>
            <p:spPr bwMode="auto">
              <a:xfrm>
                <a:off x="2897003" y="2741028"/>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7" name="Oval 16">
                <a:extLst>
                  <a:ext uri="{FF2B5EF4-FFF2-40B4-BE49-F238E27FC236}">
                    <a16:creationId xmlns:a16="http://schemas.microsoft.com/office/drawing/2014/main" id="{79BBBE85-5E53-4A19-9E1C-EC518ACDE356}"/>
                  </a:ext>
                </a:extLst>
              </p:cNvPr>
              <p:cNvSpPr>
                <a:spLocks noChangeAspect="1"/>
              </p:cNvSpPr>
              <p:nvPr/>
            </p:nvSpPr>
            <p:spPr bwMode="auto">
              <a:xfrm>
                <a:off x="2897003" y="3463809"/>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8" name="Oval 17">
                <a:extLst>
                  <a:ext uri="{FF2B5EF4-FFF2-40B4-BE49-F238E27FC236}">
                    <a16:creationId xmlns:a16="http://schemas.microsoft.com/office/drawing/2014/main" id="{D31B741F-12EE-49F5-B7EB-61476B1BE685}"/>
                  </a:ext>
                </a:extLst>
              </p:cNvPr>
              <p:cNvSpPr>
                <a:spLocks noChangeAspect="1"/>
              </p:cNvSpPr>
              <p:nvPr/>
            </p:nvSpPr>
            <p:spPr bwMode="auto">
              <a:xfrm>
                <a:off x="2897003" y="4186589"/>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grpSp>
        <p:cxnSp>
          <p:nvCxnSpPr>
            <p:cNvPr id="25" name="Straight Connector 24">
              <a:extLst>
                <a:ext uri="{FF2B5EF4-FFF2-40B4-BE49-F238E27FC236}">
                  <a16:creationId xmlns:a16="http://schemas.microsoft.com/office/drawing/2014/main" id="{2A7C5E07-8BF2-4250-8C1C-CEEE9B202630}"/>
                </a:ext>
              </a:extLst>
            </p:cNvPr>
            <p:cNvCxnSpPr>
              <a:cxnSpLocks/>
              <a:stCxn id="7" idx="4"/>
              <a:endCxn id="8" idx="0"/>
            </p:cNvCxnSpPr>
            <p:nvPr/>
          </p:nvCxnSpPr>
          <p:spPr bwMode="auto">
            <a:xfrm>
              <a:off x="2571869" y="2583586"/>
              <a:ext cx="0" cy="585621"/>
            </a:xfrm>
            <a:prstGeom prst="line">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7">
              <a:extLst>
                <a:ext uri="{FF2B5EF4-FFF2-40B4-BE49-F238E27FC236}">
                  <a16:creationId xmlns:a16="http://schemas.microsoft.com/office/drawing/2014/main" id="{85F1260B-006C-48B9-901B-67FC63EA9256}"/>
                </a:ext>
              </a:extLst>
            </p:cNvPr>
            <p:cNvCxnSpPr>
              <a:cxnSpLocks/>
              <a:stCxn id="8" idx="4"/>
              <a:endCxn id="9" idx="0"/>
            </p:cNvCxnSpPr>
            <p:nvPr/>
          </p:nvCxnSpPr>
          <p:spPr bwMode="auto">
            <a:xfrm>
              <a:off x="2571869" y="3306367"/>
              <a:ext cx="0" cy="585620"/>
            </a:xfrm>
            <a:prstGeom prst="line">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31">
              <a:extLst>
                <a:ext uri="{FF2B5EF4-FFF2-40B4-BE49-F238E27FC236}">
                  <a16:creationId xmlns:a16="http://schemas.microsoft.com/office/drawing/2014/main" id="{845ABFF7-BEC5-4DAD-B80A-1C11C7242F1A}"/>
                </a:ext>
              </a:extLst>
            </p:cNvPr>
            <p:cNvCxnSpPr>
              <a:stCxn id="16" idx="4"/>
              <a:endCxn id="17" idx="0"/>
            </p:cNvCxnSpPr>
            <p:nvPr/>
          </p:nvCxnSpPr>
          <p:spPr bwMode="auto">
            <a:xfrm>
              <a:off x="7426345" y="2583586"/>
              <a:ext cx="0" cy="585621"/>
            </a:xfrm>
            <a:prstGeom prst="line">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33">
              <a:extLst>
                <a:ext uri="{FF2B5EF4-FFF2-40B4-BE49-F238E27FC236}">
                  <a16:creationId xmlns:a16="http://schemas.microsoft.com/office/drawing/2014/main" id="{38D5B806-FF1B-414F-A35F-4A34080C2BE8}"/>
                </a:ext>
              </a:extLst>
            </p:cNvPr>
            <p:cNvCxnSpPr>
              <a:stCxn id="17" idx="4"/>
              <a:endCxn id="18" idx="0"/>
            </p:cNvCxnSpPr>
            <p:nvPr/>
          </p:nvCxnSpPr>
          <p:spPr bwMode="auto">
            <a:xfrm>
              <a:off x="7426345" y="3306367"/>
              <a:ext cx="0" cy="585620"/>
            </a:xfrm>
            <a:prstGeom prst="line">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Connector: Curved 35">
              <a:extLst>
                <a:ext uri="{FF2B5EF4-FFF2-40B4-BE49-F238E27FC236}">
                  <a16:creationId xmlns:a16="http://schemas.microsoft.com/office/drawing/2014/main" id="{E56F2051-67BA-483F-8E26-49BCAB7019C5}"/>
                </a:ext>
              </a:extLst>
            </p:cNvPr>
            <p:cNvCxnSpPr>
              <a:stCxn id="16" idx="6"/>
              <a:endCxn id="18" idx="6"/>
            </p:cNvCxnSpPr>
            <p:nvPr/>
          </p:nvCxnSpPr>
          <p:spPr bwMode="auto">
            <a:xfrm>
              <a:off x="7494925" y="2515006"/>
              <a:ext cx="12700" cy="1445561"/>
            </a:xfrm>
            <a:prstGeom prst="curvedConnector3">
              <a:avLst>
                <a:gd name="adj1" fmla="val 1800000"/>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56" name="Group 55">
              <a:extLst>
                <a:ext uri="{FF2B5EF4-FFF2-40B4-BE49-F238E27FC236}">
                  <a16:creationId xmlns:a16="http://schemas.microsoft.com/office/drawing/2014/main" id="{31DA8610-5FA5-4A09-B2F8-B59791EC4CE8}"/>
                </a:ext>
              </a:extLst>
            </p:cNvPr>
            <p:cNvGrpSpPr/>
            <p:nvPr/>
          </p:nvGrpSpPr>
          <p:grpSpPr>
            <a:xfrm>
              <a:off x="4924177" y="2446426"/>
              <a:ext cx="149860" cy="1582721"/>
              <a:chOff x="6398995" y="2564668"/>
              <a:chExt cx="149860" cy="1582721"/>
            </a:xfrm>
          </p:grpSpPr>
          <p:sp>
            <p:nvSpPr>
              <p:cNvPr id="12" name="Oval 11">
                <a:extLst>
                  <a:ext uri="{FF2B5EF4-FFF2-40B4-BE49-F238E27FC236}">
                    <a16:creationId xmlns:a16="http://schemas.microsoft.com/office/drawing/2014/main" id="{49312D2D-0205-4DC4-8CF8-E93EF2963A15}"/>
                  </a:ext>
                </a:extLst>
              </p:cNvPr>
              <p:cNvSpPr>
                <a:spLocks noChangeAspect="1"/>
              </p:cNvSpPr>
              <p:nvPr/>
            </p:nvSpPr>
            <p:spPr bwMode="auto">
              <a:xfrm>
                <a:off x="6398995" y="2564668"/>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3" name="Oval 12">
                <a:extLst>
                  <a:ext uri="{FF2B5EF4-FFF2-40B4-BE49-F238E27FC236}">
                    <a16:creationId xmlns:a16="http://schemas.microsoft.com/office/drawing/2014/main" id="{A489E77C-FFB0-4002-9EF0-F41305FB12FE}"/>
                  </a:ext>
                </a:extLst>
              </p:cNvPr>
              <p:cNvSpPr>
                <a:spLocks noChangeAspect="1"/>
              </p:cNvSpPr>
              <p:nvPr/>
            </p:nvSpPr>
            <p:spPr bwMode="auto">
              <a:xfrm>
                <a:off x="6398995" y="3287449"/>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4" name="Oval 13">
                <a:extLst>
                  <a:ext uri="{FF2B5EF4-FFF2-40B4-BE49-F238E27FC236}">
                    <a16:creationId xmlns:a16="http://schemas.microsoft.com/office/drawing/2014/main" id="{7D3D5E40-9C7B-4D5B-BA22-3E67DDD1BBF3}"/>
                  </a:ext>
                </a:extLst>
              </p:cNvPr>
              <p:cNvSpPr>
                <a:spLocks noChangeAspect="1"/>
              </p:cNvSpPr>
              <p:nvPr/>
            </p:nvSpPr>
            <p:spPr bwMode="auto">
              <a:xfrm>
                <a:off x="6398995" y="4010229"/>
                <a:ext cx="137160" cy="137160"/>
              </a:xfrm>
              <a:prstGeom prst="ellipse">
                <a:avLst/>
              </a:prstGeom>
              <a:solidFill>
                <a:schemeClr val="tx1"/>
              </a:solidFill>
              <a:ln w="38100" cap="flat" cmpd="sng">
                <a:noFill/>
                <a:prstDash val="solid"/>
                <a:round/>
                <a:headEnd type="triangle" w="med" len="med"/>
                <a:tailEnd type="none" w="med" len="med"/>
              </a:ln>
              <a:effectLst/>
            </p:spPr>
            <p:txBody>
              <a:bodyPr wrap="none" rtlCol="0" anchor="ctr">
                <a:spAutoFit/>
              </a:bodyPr>
              <a:lstStyle/>
              <a:p>
                <a:pPr algn="l"/>
                <a:endParaRPr lang="en-US"/>
              </a:p>
            </p:txBody>
          </p:sp>
          <p:cxnSp>
            <p:nvCxnSpPr>
              <p:cNvPr id="21" name="Straight Connector 20">
                <a:extLst>
                  <a:ext uri="{FF2B5EF4-FFF2-40B4-BE49-F238E27FC236}">
                    <a16:creationId xmlns:a16="http://schemas.microsoft.com/office/drawing/2014/main" id="{7B3533A8-2AC9-4F63-8146-7421B64DBEFF}"/>
                  </a:ext>
                </a:extLst>
              </p:cNvPr>
              <p:cNvCxnSpPr>
                <a:stCxn id="12" idx="4"/>
                <a:endCxn id="13" idx="0"/>
              </p:cNvCxnSpPr>
              <p:nvPr/>
            </p:nvCxnSpPr>
            <p:spPr bwMode="auto">
              <a:xfrm>
                <a:off x="6467575" y="2701828"/>
                <a:ext cx="0" cy="585621"/>
              </a:xfrm>
              <a:prstGeom prst="line">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Straight Connector 21">
                <a:extLst>
                  <a:ext uri="{FF2B5EF4-FFF2-40B4-BE49-F238E27FC236}">
                    <a16:creationId xmlns:a16="http://schemas.microsoft.com/office/drawing/2014/main" id="{5F69FBFC-8B5F-44FA-A528-61E03AB5C86D}"/>
                  </a:ext>
                </a:extLst>
              </p:cNvPr>
              <p:cNvCxnSpPr>
                <a:stCxn id="14" idx="0"/>
                <a:endCxn id="13" idx="4"/>
              </p:cNvCxnSpPr>
              <p:nvPr/>
            </p:nvCxnSpPr>
            <p:spPr bwMode="auto">
              <a:xfrm flipV="1">
                <a:off x="6467575" y="3424609"/>
                <a:ext cx="0" cy="585620"/>
              </a:xfrm>
              <a:prstGeom prst="line">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Connector: Curved 44">
                <a:extLst>
                  <a:ext uri="{FF2B5EF4-FFF2-40B4-BE49-F238E27FC236}">
                    <a16:creationId xmlns:a16="http://schemas.microsoft.com/office/drawing/2014/main" id="{675E6EF2-86A5-4B35-ACD8-FC9BE5B600FD}"/>
                  </a:ext>
                </a:extLst>
              </p:cNvPr>
              <p:cNvCxnSpPr>
                <a:stCxn id="12" idx="6"/>
                <a:endCxn id="14" idx="6"/>
              </p:cNvCxnSpPr>
              <p:nvPr/>
            </p:nvCxnSpPr>
            <p:spPr bwMode="auto">
              <a:xfrm>
                <a:off x="6536155" y="2633248"/>
                <a:ext cx="12700" cy="1445561"/>
              </a:xfrm>
              <a:prstGeom prst="curvedConnector3">
                <a:avLst>
                  <a:gd name="adj1" fmla="val 1800000"/>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5" name="Connector: Curved 54">
              <a:extLst>
                <a:ext uri="{FF2B5EF4-FFF2-40B4-BE49-F238E27FC236}">
                  <a16:creationId xmlns:a16="http://schemas.microsoft.com/office/drawing/2014/main" id="{FCDE6A0D-CD8C-441F-9B3A-39DD33CC65DE}"/>
                </a:ext>
              </a:extLst>
            </p:cNvPr>
            <p:cNvCxnSpPr>
              <a:cxnSpLocks/>
            </p:cNvCxnSpPr>
            <p:nvPr/>
          </p:nvCxnSpPr>
          <p:spPr bwMode="auto">
            <a:xfrm>
              <a:off x="2640449" y="2515006"/>
              <a:ext cx="12700" cy="1445561"/>
            </a:xfrm>
            <a:prstGeom prst="curvedConnector3">
              <a:avLst>
                <a:gd name="adj1" fmla="val 1800000"/>
              </a:avLst>
            </a:prstGeom>
            <a:noFill/>
            <a:ln w="38100">
              <a:solidFill>
                <a:srgbClr val="008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66" name="Group 65">
              <a:extLst>
                <a:ext uri="{FF2B5EF4-FFF2-40B4-BE49-F238E27FC236}">
                  <a16:creationId xmlns:a16="http://schemas.microsoft.com/office/drawing/2014/main" id="{8AD65595-125B-416E-9688-0DCD18E1E464}"/>
                </a:ext>
              </a:extLst>
            </p:cNvPr>
            <p:cNvGrpSpPr/>
            <p:nvPr/>
          </p:nvGrpSpPr>
          <p:grpSpPr>
            <a:xfrm>
              <a:off x="1938834" y="2280864"/>
              <a:ext cx="551754" cy="1865442"/>
              <a:chOff x="3413652" y="2399106"/>
              <a:chExt cx="551754" cy="1865442"/>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A854610-3932-4210-B661-6864A623BDBB}"/>
                      </a:ext>
                    </a:extLst>
                  </p:cNvPr>
                  <p:cNvSpPr txBox="1"/>
                  <p:nvPr/>
                </p:nvSpPr>
                <p:spPr>
                  <a:xfrm>
                    <a:off x="3563513" y="3864438"/>
                    <a:ext cx="40189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000" b="1" i="1" dirty="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a:solidFill>
                                    <a:srgbClr val="0066CC"/>
                                  </a:solidFill>
                                  <a:latin typeface="Cambria Math" panose="02040503050406030204" pitchFamily="18" charset="0"/>
                                  <a:sym typeface="Symbol" panose="05050102010706020507" pitchFamily="18" charset="2"/>
                                </a:rPr>
                                <m:t>𝟒</m:t>
                              </m:r>
                            </m:sub>
                          </m:sSub>
                        </m:oMath>
                      </m:oMathPara>
                    </a14:m>
                    <a:endParaRPr lang="en-US" dirty="0"/>
                  </a:p>
                </p:txBody>
              </p:sp>
            </mc:Choice>
            <mc:Fallback xmlns="">
              <p:sp>
                <p:nvSpPr>
                  <p:cNvPr id="61" name="TextBox 60">
                    <a:extLst>
                      <a:ext uri="{FF2B5EF4-FFF2-40B4-BE49-F238E27FC236}">
                        <a16:creationId xmlns:a16="http://schemas.microsoft.com/office/drawing/2014/main" id="{9A854610-3932-4210-B661-6864A623BDBB}"/>
                      </a:ext>
                    </a:extLst>
                  </p:cNvPr>
                  <p:cNvSpPr txBox="1">
                    <a:spLocks noRot="1" noChangeAspect="1" noMove="1" noResize="1" noEditPoints="1" noAdjustHandles="1" noChangeArrowheads="1" noChangeShapeType="1" noTextEdit="1"/>
                  </p:cNvSpPr>
                  <p:nvPr/>
                </p:nvSpPr>
                <p:spPr>
                  <a:xfrm>
                    <a:off x="3563513" y="3864438"/>
                    <a:ext cx="401893" cy="400110"/>
                  </a:xfrm>
                  <a:prstGeom prst="rect">
                    <a:avLst/>
                  </a:prstGeom>
                  <a:blipFill>
                    <a:blip r:embed="rId5"/>
                    <a:stretch>
                      <a:fillRect r="-4545"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2B1AC7AC-8BF0-447B-B580-82E9892B0F6B}"/>
                      </a:ext>
                    </a:extLst>
                  </p:cNvPr>
                  <p:cNvSpPr txBox="1"/>
                  <p:nvPr/>
                </p:nvSpPr>
                <p:spPr>
                  <a:xfrm>
                    <a:off x="3413652" y="3154290"/>
                    <a:ext cx="551754" cy="400110"/>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sSub>
                            <m:sSubPr>
                              <m:ctrlPr>
                                <a:rPr lang="en-US" altLang="en-US" sz="2000" b="1" i="1" dirty="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a:solidFill>
                                    <a:srgbClr val="0066CC"/>
                                  </a:solidFill>
                                  <a:latin typeface="Cambria Math" panose="02040503050406030204" pitchFamily="18" charset="0"/>
                                  <a:sym typeface="Symbol" panose="05050102010706020507" pitchFamily="18" charset="2"/>
                                </a:rPr>
                                <m:t>𝟑</m:t>
                              </m:r>
                            </m:sub>
                          </m:sSub>
                        </m:oMath>
                      </m:oMathPara>
                    </a14:m>
                    <a:endParaRPr lang="en-US" dirty="0"/>
                  </a:p>
                </p:txBody>
              </p:sp>
            </mc:Choice>
            <mc:Fallback xmlns="">
              <p:sp>
                <p:nvSpPr>
                  <p:cNvPr id="63" name="TextBox 62">
                    <a:extLst>
                      <a:ext uri="{FF2B5EF4-FFF2-40B4-BE49-F238E27FC236}">
                        <a16:creationId xmlns:a16="http://schemas.microsoft.com/office/drawing/2014/main" id="{2B1AC7AC-8BF0-447B-B580-82E9892B0F6B}"/>
                      </a:ext>
                    </a:extLst>
                  </p:cNvPr>
                  <p:cNvSpPr txBox="1">
                    <a:spLocks noRot="1" noChangeAspect="1" noMove="1" noResize="1" noEditPoints="1" noAdjustHandles="1" noChangeArrowheads="1" noChangeShapeType="1" noTextEdit="1"/>
                  </p:cNvSpPr>
                  <p:nvPr/>
                </p:nvSpPr>
                <p:spPr>
                  <a:xfrm>
                    <a:off x="3413652" y="3154290"/>
                    <a:ext cx="551754" cy="400110"/>
                  </a:xfrm>
                  <a:prstGeom prst="rect">
                    <a:avLst/>
                  </a:prstGeom>
                  <a:blipFill>
                    <a:blip r:embed="rId6"/>
                    <a:stretch>
                      <a:fillRect r="-9890"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608082E-C48A-4801-955B-80A0908DEE17}"/>
                      </a:ext>
                    </a:extLst>
                  </p:cNvPr>
                  <p:cNvSpPr txBox="1"/>
                  <p:nvPr/>
                </p:nvSpPr>
                <p:spPr>
                  <a:xfrm>
                    <a:off x="3563514" y="2399106"/>
                    <a:ext cx="40189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000" b="1" i="1" dirty="0" smtClean="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a:solidFill>
                                    <a:srgbClr val="0066CC"/>
                                  </a:solidFill>
                                  <a:latin typeface="Cambria Math" panose="02040503050406030204" pitchFamily="18" charset="0"/>
                                  <a:sym typeface="Symbol" panose="05050102010706020507" pitchFamily="18" charset="2"/>
                                </a:rPr>
                                <m:t>𝟏</m:t>
                              </m:r>
                            </m:sub>
                          </m:sSub>
                        </m:oMath>
                      </m:oMathPara>
                    </a14:m>
                    <a:endParaRPr lang="en-US" dirty="0"/>
                  </a:p>
                </p:txBody>
              </p:sp>
            </mc:Choice>
            <mc:Fallback xmlns="">
              <p:sp>
                <p:nvSpPr>
                  <p:cNvPr id="65" name="TextBox 64">
                    <a:extLst>
                      <a:ext uri="{FF2B5EF4-FFF2-40B4-BE49-F238E27FC236}">
                        <a16:creationId xmlns:a16="http://schemas.microsoft.com/office/drawing/2014/main" id="{2608082E-C48A-4801-955B-80A0908DEE17}"/>
                      </a:ext>
                    </a:extLst>
                  </p:cNvPr>
                  <p:cNvSpPr txBox="1">
                    <a:spLocks noRot="1" noChangeAspect="1" noMove="1" noResize="1" noEditPoints="1" noAdjustHandles="1" noChangeArrowheads="1" noChangeShapeType="1" noTextEdit="1"/>
                  </p:cNvSpPr>
                  <p:nvPr/>
                </p:nvSpPr>
                <p:spPr>
                  <a:xfrm>
                    <a:off x="3563514" y="2399106"/>
                    <a:ext cx="401892" cy="400110"/>
                  </a:xfrm>
                  <a:prstGeom prst="rect">
                    <a:avLst/>
                  </a:prstGeom>
                  <a:blipFill>
                    <a:blip r:embed="rId7"/>
                    <a:stretch>
                      <a:fillRect r="-4545"/>
                    </a:stretch>
                  </a:blipFill>
                </p:spPr>
                <p:txBody>
                  <a:bodyPr/>
                  <a:lstStyle/>
                  <a:p>
                    <a:r>
                      <a:rPr lang="en-US">
                        <a:noFill/>
                      </a:rPr>
                      <a:t> </a:t>
                    </a:r>
                  </a:p>
                </p:txBody>
              </p:sp>
            </mc:Fallback>
          </mc:AlternateContent>
        </p:grpSp>
        <p:grpSp>
          <p:nvGrpSpPr>
            <p:cNvPr id="81" name="Group 80">
              <a:extLst>
                <a:ext uri="{FF2B5EF4-FFF2-40B4-BE49-F238E27FC236}">
                  <a16:creationId xmlns:a16="http://schemas.microsoft.com/office/drawing/2014/main" id="{0E77754A-BC3F-4478-B145-61AEC5EDCD2D}"/>
                </a:ext>
              </a:extLst>
            </p:cNvPr>
            <p:cNvGrpSpPr/>
            <p:nvPr/>
          </p:nvGrpSpPr>
          <p:grpSpPr>
            <a:xfrm>
              <a:off x="4352337" y="2234293"/>
              <a:ext cx="551754" cy="1913010"/>
              <a:chOff x="3447801" y="2396913"/>
              <a:chExt cx="551754" cy="1913010"/>
            </a:xfrm>
          </p:grpSpPr>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5E79090-9966-4B21-9438-BF9F9B65BE8B}"/>
                      </a:ext>
                    </a:extLst>
                  </p:cNvPr>
                  <p:cNvSpPr txBox="1"/>
                  <p:nvPr/>
                </p:nvSpPr>
                <p:spPr>
                  <a:xfrm>
                    <a:off x="3586965" y="3909813"/>
                    <a:ext cx="40189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000" b="1" i="1" dirty="0" smtClean="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smtClean="0">
                                  <a:solidFill>
                                    <a:srgbClr val="0066CC"/>
                                  </a:solidFill>
                                  <a:latin typeface="Cambria Math" panose="02040503050406030204" pitchFamily="18" charset="0"/>
                                  <a:sym typeface="Symbol" panose="05050102010706020507" pitchFamily="18" charset="2"/>
                                </a:rPr>
                                <m:t>𝟑</m:t>
                              </m:r>
                            </m:sub>
                          </m:sSub>
                        </m:oMath>
                      </m:oMathPara>
                    </a14:m>
                    <a:endParaRPr lang="en-US" dirty="0"/>
                  </a:p>
                </p:txBody>
              </p:sp>
            </mc:Choice>
            <mc:Fallback xmlns="">
              <p:sp>
                <p:nvSpPr>
                  <p:cNvPr id="82" name="TextBox 81">
                    <a:extLst>
                      <a:ext uri="{FF2B5EF4-FFF2-40B4-BE49-F238E27FC236}">
                        <a16:creationId xmlns:a16="http://schemas.microsoft.com/office/drawing/2014/main" id="{A5E79090-9966-4B21-9438-BF9F9B65BE8B}"/>
                      </a:ext>
                    </a:extLst>
                  </p:cNvPr>
                  <p:cNvSpPr txBox="1">
                    <a:spLocks noRot="1" noChangeAspect="1" noMove="1" noResize="1" noEditPoints="1" noAdjustHandles="1" noChangeArrowheads="1" noChangeShapeType="1" noTextEdit="1"/>
                  </p:cNvSpPr>
                  <p:nvPr/>
                </p:nvSpPr>
                <p:spPr>
                  <a:xfrm>
                    <a:off x="3586965" y="3909813"/>
                    <a:ext cx="401893" cy="400110"/>
                  </a:xfrm>
                  <a:prstGeom prst="rect">
                    <a:avLst/>
                  </a:prstGeom>
                  <a:blipFill>
                    <a:blip r:embed="rId8"/>
                    <a:stretch>
                      <a:fillRect r="-4545"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14A272E9-1463-453A-AD98-A188BDFC37AB}"/>
                      </a:ext>
                    </a:extLst>
                  </p:cNvPr>
                  <p:cNvSpPr txBox="1"/>
                  <p:nvPr/>
                </p:nvSpPr>
                <p:spPr>
                  <a:xfrm>
                    <a:off x="3447801" y="3085291"/>
                    <a:ext cx="551754" cy="400110"/>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m:t>
                          </m:r>
                          <m:sSub>
                            <m:sSubPr>
                              <m:ctrlPr>
                                <a:rPr lang="en-US" altLang="en-US" sz="2000" b="1" i="1" dirty="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smtClean="0">
                                  <a:solidFill>
                                    <a:srgbClr val="0066CC"/>
                                  </a:solidFill>
                                  <a:latin typeface="Cambria Math" panose="02040503050406030204" pitchFamily="18" charset="0"/>
                                  <a:sym typeface="Symbol" panose="05050102010706020507" pitchFamily="18" charset="2"/>
                                </a:rPr>
                                <m:t>𝟒</m:t>
                              </m:r>
                            </m:sub>
                          </m:sSub>
                        </m:oMath>
                      </m:oMathPara>
                    </a14:m>
                    <a:endParaRPr lang="en-US" dirty="0"/>
                  </a:p>
                </p:txBody>
              </p:sp>
            </mc:Choice>
            <mc:Fallback xmlns="">
              <p:sp>
                <p:nvSpPr>
                  <p:cNvPr id="83" name="TextBox 82">
                    <a:extLst>
                      <a:ext uri="{FF2B5EF4-FFF2-40B4-BE49-F238E27FC236}">
                        <a16:creationId xmlns:a16="http://schemas.microsoft.com/office/drawing/2014/main" id="{14A272E9-1463-453A-AD98-A188BDFC37AB}"/>
                      </a:ext>
                    </a:extLst>
                  </p:cNvPr>
                  <p:cNvSpPr txBox="1">
                    <a:spLocks noRot="1" noChangeAspect="1" noMove="1" noResize="1" noEditPoints="1" noAdjustHandles="1" noChangeArrowheads="1" noChangeShapeType="1" noTextEdit="1"/>
                  </p:cNvSpPr>
                  <p:nvPr/>
                </p:nvSpPr>
                <p:spPr>
                  <a:xfrm>
                    <a:off x="3447801" y="3085291"/>
                    <a:ext cx="551754" cy="400110"/>
                  </a:xfrm>
                  <a:prstGeom prst="rect">
                    <a:avLst/>
                  </a:prstGeom>
                  <a:blipFill>
                    <a:blip r:embed="rId9"/>
                    <a:stretch>
                      <a:fillRect r="-9890"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BA0A7709-5C40-4523-9425-9E79A6342D93}"/>
                      </a:ext>
                    </a:extLst>
                  </p:cNvPr>
                  <p:cNvSpPr txBox="1"/>
                  <p:nvPr/>
                </p:nvSpPr>
                <p:spPr>
                  <a:xfrm>
                    <a:off x="3588253" y="2396913"/>
                    <a:ext cx="40189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000" b="1" i="1" dirty="0" smtClean="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smtClean="0">
                                  <a:solidFill>
                                    <a:srgbClr val="0066CC"/>
                                  </a:solidFill>
                                  <a:latin typeface="Cambria Math" panose="02040503050406030204" pitchFamily="18" charset="0"/>
                                  <a:sym typeface="Symbol" panose="05050102010706020507" pitchFamily="18" charset="2"/>
                                </a:rPr>
                                <m:t>𝟐</m:t>
                              </m:r>
                            </m:sub>
                          </m:sSub>
                        </m:oMath>
                      </m:oMathPara>
                    </a14:m>
                    <a:endParaRPr lang="en-US" dirty="0"/>
                  </a:p>
                </p:txBody>
              </p:sp>
            </mc:Choice>
            <mc:Fallback xmlns="">
              <p:sp>
                <p:nvSpPr>
                  <p:cNvPr id="84" name="TextBox 83">
                    <a:extLst>
                      <a:ext uri="{FF2B5EF4-FFF2-40B4-BE49-F238E27FC236}">
                        <a16:creationId xmlns:a16="http://schemas.microsoft.com/office/drawing/2014/main" id="{BA0A7709-5C40-4523-9425-9E79A6342D93}"/>
                      </a:ext>
                    </a:extLst>
                  </p:cNvPr>
                  <p:cNvSpPr txBox="1">
                    <a:spLocks noRot="1" noChangeAspect="1" noMove="1" noResize="1" noEditPoints="1" noAdjustHandles="1" noChangeArrowheads="1" noChangeShapeType="1" noTextEdit="1"/>
                  </p:cNvSpPr>
                  <p:nvPr/>
                </p:nvSpPr>
                <p:spPr>
                  <a:xfrm>
                    <a:off x="3588253" y="2396913"/>
                    <a:ext cx="401892" cy="400110"/>
                  </a:xfrm>
                  <a:prstGeom prst="rect">
                    <a:avLst/>
                  </a:prstGeom>
                  <a:blipFill>
                    <a:blip r:embed="rId10"/>
                    <a:stretch>
                      <a:fillRect r="-4545" b="-1515"/>
                    </a:stretch>
                  </a:blipFill>
                </p:spPr>
                <p:txBody>
                  <a:bodyPr/>
                  <a:lstStyle/>
                  <a:p>
                    <a:r>
                      <a:rPr lang="en-US">
                        <a:noFill/>
                      </a:rPr>
                      <a:t> </a:t>
                    </a:r>
                  </a:p>
                </p:txBody>
              </p:sp>
            </mc:Fallback>
          </mc:AlternateContent>
        </p:grpSp>
        <p:grpSp>
          <p:nvGrpSpPr>
            <p:cNvPr id="85" name="Group 84">
              <a:extLst>
                <a:ext uri="{FF2B5EF4-FFF2-40B4-BE49-F238E27FC236}">
                  <a16:creationId xmlns:a16="http://schemas.microsoft.com/office/drawing/2014/main" id="{9278072A-E8A5-4C6E-A235-04C92AC65113}"/>
                </a:ext>
              </a:extLst>
            </p:cNvPr>
            <p:cNvGrpSpPr/>
            <p:nvPr/>
          </p:nvGrpSpPr>
          <p:grpSpPr>
            <a:xfrm>
              <a:off x="6747021" y="2148118"/>
              <a:ext cx="562251" cy="1976328"/>
              <a:chOff x="3423241" y="2288220"/>
              <a:chExt cx="562251" cy="1976328"/>
            </a:xfrm>
          </p:grpSpPr>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870F0E89-9D18-4ED0-919A-34FC4668B3C6}"/>
                      </a:ext>
                    </a:extLst>
                  </p:cNvPr>
                  <p:cNvSpPr txBox="1"/>
                  <p:nvPr/>
                </p:nvSpPr>
                <p:spPr>
                  <a:xfrm>
                    <a:off x="3563513" y="3864438"/>
                    <a:ext cx="40189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000" b="1" i="1" dirty="0" smtClean="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smtClean="0">
                                  <a:solidFill>
                                    <a:srgbClr val="0066CC"/>
                                  </a:solidFill>
                                  <a:latin typeface="Cambria Math" panose="02040503050406030204" pitchFamily="18" charset="0"/>
                                  <a:sym typeface="Symbol" panose="05050102010706020507" pitchFamily="18" charset="2"/>
                                </a:rPr>
                                <m:t>𝟑</m:t>
                              </m:r>
                            </m:sub>
                          </m:sSub>
                        </m:oMath>
                      </m:oMathPara>
                    </a14:m>
                    <a:endParaRPr lang="en-US" dirty="0"/>
                  </a:p>
                </p:txBody>
              </p:sp>
            </mc:Choice>
            <mc:Fallback xmlns="">
              <p:sp>
                <p:nvSpPr>
                  <p:cNvPr id="86" name="TextBox 85">
                    <a:extLst>
                      <a:ext uri="{FF2B5EF4-FFF2-40B4-BE49-F238E27FC236}">
                        <a16:creationId xmlns:a16="http://schemas.microsoft.com/office/drawing/2014/main" id="{870F0E89-9D18-4ED0-919A-34FC4668B3C6}"/>
                      </a:ext>
                    </a:extLst>
                  </p:cNvPr>
                  <p:cNvSpPr txBox="1">
                    <a:spLocks noRot="1" noChangeAspect="1" noMove="1" noResize="1" noEditPoints="1" noAdjustHandles="1" noChangeArrowheads="1" noChangeShapeType="1" noTextEdit="1"/>
                  </p:cNvSpPr>
                  <p:nvPr/>
                </p:nvSpPr>
                <p:spPr>
                  <a:xfrm>
                    <a:off x="3563513" y="3864438"/>
                    <a:ext cx="401893" cy="400110"/>
                  </a:xfrm>
                  <a:prstGeom prst="rect">
                    <a:avLst/>
                  </a:prstGeom>
                  <a:blipFill>
                    <a:blip r:embed="rId11"/>
                    <a:stretch>
                      <a:fillRect r="-4545"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92548BD-F0DA-4D3D-82F1-30018D616113}"/>
                      </a:ext>
                    </a:extLst>
                  </p:cNvPr>
                  <p:cNvSpPr txBox="1"/>
                  <p:nvPr/>
                </p:nvSpPr>
                <p:spPr>
                  <a:xfrm>
                    <a:off x="3433738" y="3262828"/>
                    <a:ext cx="551754" cy="400110"/>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m:t>
                          </m:r>
                          <m:sSub>
                            <m:sSubPr>
                              <m:ctrlPr>
                                <a:rPr lang="en-US" altLang="en-US" sz="2000" b="1" i="1" dirty="0">
                                  <a:solidFill>
                                    <a:srgbClr val="0066CC"/>
                                  </a:solidFill>
                                  <a:latin typeface="Cambria Math" panose="02040503050406030204" pitchFamily="18" charset="0"/>
                                  <a:sym typeface="Symbol" panose="05050102010706020507" pitchFamily="18" charset="2"/>
                                </a:rPr>
                              </m:ctrlPr>
                            </m:sSubPr>
                            <m:e>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smtClean="0">
                                  <a:solidFill>
                                    <a:srgbClr val="0066CC"/>
                                  </a:solidFill>
                                  <a:latin typeface="Cambria Math" panose="02040503050406030204" pitchFamily="18" charset="0"/>
                                  <a:sym typeface="Symbol" panose="05050102010706020507" pitchFamily="18" charset="2"/>
                                </a:rPr>
                                <m:t>𝟏</m:t>
                              </m:r>
                            </m:sub>
                          </m:sSub>
                        </m:oMath>
                      </m:oMathPara>
                    </a14:m>
                    <a:endParaRPr lang="en-US" dirty="0"/>
                  </a:p>
                </p:txBody>
              </p:sp>
            </mc:Choice>
            <mc:Fallback xmlns="">
              <p:sp>
                <p:nvSpPr>
                  <p:cNvPr id="87" name="TextBox 86">
                    <a:extLst>
                      <a:ext uri="{FF2B5EF4-FFF2-40B4-BE49-F238E27FC236}">
                        <a16:creationId xmlns:a16="http://schemas.microsoft.com/office/drawing/2014/main" id="{492548BD-F0DA-4D3D-82F1-30018D616113}"/>
                      </a:ext>
                    </a:extLst>
                  </p:cNvPr>
                  <p:cNvSpPr txBox="1">
                    <a:spLocks noRot="1" noChangeAspect="1" noMove="1" noResize="1" noEditPoints="1" noAdjustHandles="1" noChangeArrowheads="1" noChangeShapeType="1" noTextEdit="1"/>
                  </p:cNvSpPr>
                  <p:nvPr/>
                </p:nvSpPr>
                <p:spPr>
                  <a:xfrm>
                    <a:off x="3433738" y="3262828"/>
                    <a:ext cx="551754" cy="400110"/>
                  </a:xfrm>
                  <a:prstGeom prst="rect">
                    <a:avLst/>
                  </a:prstGeom>
                  <a:blipFill>
                    <a:blip r:embed="rId12"/>
                    <a:stretch>
                      <a:fillRect r="-11111"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A1C8ADFC-F72F-4DC0-95EF-D2C95DF99EE9}"/>
                      </a:ext>
                    </a:extLst>
                  </p:cNvPr>
                  <p:cNvSpPr txBox="1"/>
                  <p:nvPr/>
                </p:nvSpPr>
                <p:spPr>
                  <a:xfrm>
                    <a:off x="3423241" y="2288220"/>
                    <a:ext cx="40189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2000" b="1" i="1" dirty="0" smtClean="0">
                                  <a:solidFill>
                                    <a:srgbClr val="0066CC"/>
                                  </a:solidFill>
                                  <a:latin typeface="Cambria Math" panose="02040503050406030204" pitchFamily="18" charset="0"/>
                                  <a:sym typeface="Symbol" panose="05050102010706020507" pitchFamily="18" charset="2"/>
                                </a:rPr>
                              </m:ctrlPr>
                            </m:sSubPr>
                            <m:e>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𝒙</m:t>
                              </m:r>
                            </m:e>
                            <m:sub>
                              <m:r>
                                <a:rPr lang="en-US" altLang="en-US" sz="2000" b="1" i="1" dirty="0" smtClean="0">
                                  <a:solidFill>
                                    <a:srgbClr val="0066CC"/>
                                  </a:solidFill>
                                  <a:latin typeface="Cambria Math" panose="02040503050406030204" pitchFamily="18" charset="0"/>
                                  <a:sym typeface="Symbol" panose="05050102010706020507" pitchFamily="18" charset="2"/>
                                </a:rPr>
                                <m:t>𝟐</m:t>
                              </m:r>
                            </m:sub>
                          </m:sSub>
                        </m:oMath>
                      </m:oMathPara>
                    </a14:m>
                    <a:endParaRPr lang="en-US" dirty="0"/>
                  </a:p>
                </p:txBody>
              </p:sp>
            </mc:Choice>
            <mc:Fallback xmlns="">
              <p:sp>
                <p:nvSpPr>
                  <p:cNvPr id="88" name="TextBox 87">
                    <a:extLst>
                      <a:ext uri="{FF2B5EF4-FFF2-40B4-BE49-F238E27FC236}">
                        <a16:creationId xmlns:a16="http://schemas.microsoft.com/office/drawing/2014/main" id="{A1C8ADFC-F72F-4DC0-95EF-D2C95DF99EE9}"/>
                      </a:ext>
                    </a:extLst>
                  </p:cNvPr>
                  <p:cNvSpPr txBox="1">
                    <a:spLocks noRot="1" noChangeAspect="1" noMove="1" noResize="1" noEditPoints="1" noAdjustHandles="1" noChangeArrowheads="1" noChangeShapeType="1" noTextEdit="1"/>
                  </p:cNvSpPr>
                  <p:nvPr/>
                </p:nvSpPr>
                <p:spPr>
                  <a:xfrm>
                    <a:off x="3423241" y="2288220"/>
                    <a:ext cx="401892" cy="400110"/>
                  </a:xfrm>
                  <a:prstGeom prst="rect">
                    <a:avLst/>
                  </a:prstGeom>
                  <a:blipFill>
                    <a:blip r:embed="rId13"/>
                    <a:stretch>
                      <a:fillRect r="-51515" b="-1515"/>
                    </a:stretch>
                  </a:blipFill>
                </p:spPr>
                <p:txBody>
                  <a:bodyPr/>
                  <a:lstStyle/>
                  <a:p>
                    <a:r>
                      <a:rPr lang="en-US">
                        <a:noFill/>
                      </a:rPr>
                      <a:t> </a:t>
                    </a:r>
                  </a:p>
                </p:txBody>
              </p:sp>
            </mc:Fallback>
          </mc:AlternateContent>
        </p:grpSp>
        <p:cxnSp>
          <p:nvCxnSpPr>
            <p:cNvPr id="96" name="Connector: Curved 95">
              <a:extLst>
                <a:ext uri="{FF2B5EF4-FFF2-40B4-BE49-F238E27FC236}">
                  <a16:creationId xmlns:a16="http://schemas.microsoft.com/office/drawing/2014/main" id="{235E1634-D3DC-4A8B-BEE1-31805579E4B4}"/>
                </a:ext>
              </a:extLst>
            </p:cNvPr>
            <p:cNvCxnSpPr/>
            <p:nvPr/>
          </p:nvCxnSpPr>
          <p:spPr bwMode="auto">
            <a:xfrm>
              <a:off x="2607662" y="3275505"/>
              <a:ext cx="4770190" cy="661970"/>
            </a:xfrm>
            <a:prstGeom prst="curvedConnector2">
              <a:avLst/>
            </a:prstGeom>
            <a:noFill/>
            <a:ln w="381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 name="Straight Connector 103">
              <a:extLst>
                <a:ext uri="{FF2B5EF4-FFF2-40B4-BE49-F238E27FC236}">
                  <a16:creationId xmlns:a16="http://schemas.microsoft.com/office/drawing/2014/main" id="{B65C19A8-DEEF-4D3B-82B8-1C885527B88D}"/>
                </a:ext>
              </a:extLst>
            </p:cNvPr>
            <p:cNvCxnSpPr>
              <a:stCxn id="9" idx="6"/>
              <a:endCxn id="13" idx="3"/>
            </p:cNvCxnSpPr>
            <p:nvPr/>
          </p:nvCxnSpPr>
          <p:spPr bwMode="auto">
            <a:xfrm flipV="1">
              <a:off x="2640449" y="3286280"/>
              <a:ext cx="2303815" cy="674287"/>
            </a:xfrm>
            <a:prstGeom prst="line">
              <a:avLst/>
            </a:prstGeom>
            <a:noFill/>
            <a:ln w="381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8" name="Straight Connector 107">
              <a:extLst>
                <a:ext uri="{FF2B5EF4-FFF2-40B4-BE49-F238E27FC236}">
                  <a16:creationId xmlns:a16="http://schemas.microsoft.com/office/drawing/2014/main" id="{6952BD8B-5A97-4705-9F0D-AEACCFE41017}"/>
                </a:ext>
              </a:extLst>
            </p:cNvPr>
            <p:cNvCxnSpPr>
              <a:stCxn id="8" idx="5"/>
              <a:endCxn id="14" idx="1"/>
            </p:cNvCxnSpPr>
            <p:nvPr/>
          </p:nvCxnSpPr>
          <p:spPr bwMode="auto">
            <a:xfrm>
              <a:off x="2620362" y="3286280"/>
              <a:ext cx="2323902" cy="625794"/>
            </a:xfrm>
            <a:prstGeom prst="line">
              <a:avLst/>
            </a:prstGeom>
            <a:noFill/>
            <a:ln w="381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 name="Straight Connector 109">
              <a:extLst>
                <a:ext uri="{FF2B5EF4-FFF2-40B4-BE49-F238E27FC236}">
                  <a16:creationId xmlns:a16="http://schemas.microsoft.com/office/drawing/2014/main" id="{83BB1855-220A-4268-86E3-DF4338C984EA}"/>
                </a:ext>
              </a:extLst>
            </p:cNvPr>
            <p:cNvCxnSpPr>
              <a:stCxn id="7" idx="6"/>
              <a:endCxn id="17" idx="2"/>
            </p:cNvCxnSpPr>
            <p:nvPr/>
          </p:nvCxnSpPr>
          <p:spPr bwMode="auto">
            <a:xfrm>
              <a:off x="2640449" y="2515006"/>
              <a:ext cx="4717316" cy="722781"/>
            </a:xfrm>
            <a:prstGeom prst="line">
              <a:avLst/>
            </a:prstGeom>
            <a:noFill/>
            <a:ln w="381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3" name="Straight Connector 112">
              <a:extLst>
                <a:ext uri="{FF2B5EF4-FFF2-40B4-BE49-F238E27FC236}">
                  <a16:creationId xmlns:a16="http://schemas.microsoft.com/office/drawing/2014/main" id="{87786C65-D935-4837-A572-E75A7E1B7DC9}"/>
                </a:ext>
              </a:extLst>
            </p:cNvPr>
            <p:cNvCxnSpPr>
              <a:stCxn id="12" idx="6"/>
              <a:endCxn id="16" idx="2"/>
            </p:cNvCxnSpPr>
            <p:nvPr/>
          </p:nvCxnSpPr>
          <p:spPr bwMode="auto">
            <a:xfrm>
              <a:off x="5061337" y="2515006"/>
              <a:ext cx="2296428" cy="0"/>
            </a:xfrm>
            <a:prstGeom prst="line">
              <a:avLst/>
            </a:prstGeom>
            <a:noFill/>
            <a:ln w="38100">
              <a:solidFill>
                <a:srgbClr val="FF0000"/>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B1BFE1CF-EEC8-4BB9-A304-052400709C49}"/>
                  </a:ext>
                </a:extLst>
              </p:cNvPr>
              <p:cNvSpPr txBox="1"/>
              <p:nvPr/>
            </p:nvSpPr>
            <p:spPr>
              <a:xfrm>
                <a:off x="703235" y="4622721"/>
                <a:ext cx="6981783" cy="830997"/>
              </a:xfrm>
              <a:prstGeom prst="rect">
                <a:avLst/>
              </a:prstGeom>
              <a:noFill/>
            </p:spPr>
            <p:txBody>
              <a:bodyPr wrap="none" rtlCol="0">
                <a:spAutoFit/>
              </a:bodyPr>
              <a:lstStyle/>
              <a:p>
                <a14:m>
                  <m:oMath xmlns:m="http://schemas.openxmlformats.org/officeDocument/2006/math">
                    <m:r>
                      <a:rPr lang="en-US" sz="2400" b="1" i="1" dirty="0" smtClean="0">
                        <a:solidFill>
                          <a:srgbClr val="0066CC"/>
                        </a:solidFill>
                        <a:latin typeface="Cambria Math" panose="02040503050406030204" pitchFamily="18" charset="0"/>
                      </a:rPr>
                      <m:t>𝑮</m:t>
                    </m:r>
                  </m:oMath>
                </a14:m>
                <a:r>
                  <a:rPr lang="en-US" sz="2400" dirty="0"/>
                  <a:t> has both kinds of edges.</a:t>
                </a:r>
              </a:p>
              <a:p>
                <a:r>
                  <a:rPr lang="en-US" sz="2400" dirty="0"/>
                  <a:t>The color is just to show why the edges were included.</a:t>
                </a:r>
              </a:p>
            </p:txBody>
          </p:sp>
        </mc:Choice>
        <mc:Fallback xmlns="">
          <p:sp>
            <p:nvSpPr>
              <p:cNvPr id="115" name="TextBox 114">
                <a:extLst>
                  <a:ext uri="{FF2B5EF4-FFF2-40B4-BE49-F238E27FC236}">
                    <a16:creationId xmlns:a16="http://schemas.microsoft.com/office/drawing/2014/main" id="{B1BFE1CF-EEC8-4BB9-A304-052400709C49}"/>
                  </a:ext>
                </a:extLst>
              </p:cNvPr>
              <p:cNvSpPr txBox="1">
                <a:spLocks noRot="1" noChangeAspect="1" noMove="1" noResize="1" noEditPoints="1" noAdjustHandles="1" noChangeArrowheads="1" noChangeShapeType="1" noTextEdit="1"/>
              </p:cNvSpPr>
              <p:nvPr/>
            </p:nvSpPr>
            <p:spPr>
              <a:xfrm>
                <a:off x="703235" y="4622721"/>
                <a:ext cx="6981783" cy="830997"/>
              </a:xfrm>
              <a:prstGeom prst="rect">
                <a:avLst/>
              </a:prstGeom>
              <a:blipFill>
                <a:blip r:embed="rId14"/>
                <a:stretch>
                  <a:fillRect l="-1309" t="-5839" r="-175"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A1DF0C2-BB25-4456-BEFB-9575E58DDF9E}"/>
                  </a:ext>
                </a:extLst>
              </p:cNvPr>
              <p:cNvSpPr txBox="1"/>
              <p:nvPr/>
            </p:nvSpPr>
            <p:spPr>
              <a:xfrm>
                <a:off x="697550" y="5512944"/>
                <a:ext cx="11266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𝒌</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𝒎</m:t>
                      </m:r>
                    </m:oMath>
                  </m:oMathPara>
                </a14:m>
                <a:endParaRPr lang="en-US" sz="2400" b="1" dirty="0">
                  <a:solidFill>
                    <a:srgbClr val="0066CC"/>
                  </a:solidFill>
                </a:endParaRPr>
              </a:p>
            </p:txBody>
          </p:sp>
        </mc:Choice>
        <mc:Fallback xmlns="">
          <p:sp>
            <p:nvSpPr>
              <p:cNvPr id="117" name="TextBox 116">
                <a:extLst>
                  <a:ext uri="{FF2B5EF4-FFF2-40B4-BE49-F238E27FC236}">
                    <a16:creationId xmlns:a16="http://schemas.microsoft.com/office/drawing/2014/main" id="{CA1DF0C2-BB25-4456-BEFB-9575E58DDF9E}"/>
                  </a:ext>
                </a:extLst>
              </p:cNvPr>
              <p:cNvSpPr txBox="1">
                <a:spLocks noRot="1" noChangeAspect="1" noMove="1" noResize="1" noEditPoints="1" noAdjustHandles="1" noChangeArrowheads="1" noChangeShapeType="1" noTextEdit="1"/>
              </p:cNvSpPr>
              <p:nvPr/>
            </p:nvSpPr>
            <p:spPr>
              <a:xfrm>
                <a:off x="697550" y="5512944"/>
                <a:ext cx="1126655" cy="46166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105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a:xfrm>
                <a:off x="628649" y="1588885"/>
                <a:ext cx="10410826" cy="5200045"/>
              </a:xfrm>
            </p:spPr>
            <p:txBody>
              <a:bodyPr>
                <a:noAutofit/>
              </a:bodyPr>
              <a:lstStyle/>
              <a:p>
                <a:pPr marL="0" indent="0">
                  <a:buNone/>
                </a:pPr>
                <a:r>
                  <a:rPr lang="en-US" sz="2400" dirty="0"/>
                  <a:t>4 steps for reducing (decision problem)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to problem </a:t>
                </a:r>
                <a14:m>
                  <m:oMath xmlns:m="http://schemas.openxmlformats.org/officeDocument/2006/math">
                    <m:r>
                      <a:rPr lang="en-US" sz="2400" b="1" i="1" smtClean="0">
                        <a:solidFill>
                          <a:srgbClr val="695082"/>
                        </a:solidFill>
                        <a:latin typeface="Cambria Math" panose="02040503050406030204" pitchFamily="18" charset="0"/>
                      </a:rPr>
                      <m:t>𝑩</m:t>
                    </m:r>
                  </m:oMath>
                </a14:m>
                <a:endParaRPr lang="en-US" sz="2400" dirty="0"/>
              </a:p>
              <a:p>
                <a:pPr marL="514350" indent="-514350">
                  <a:spcBef>
                    <a:spcPts val="1200"/>
                  </a:spcBef>
                  <a:buFont typeface="+mj-lt"/>
                  <a:buAutoNum type="arabicPeriod"/>
                </a:pPr>
                <a:r>
                  <a:rPr lang="en-US" sz="2400" dirty="0"/>
                  <a:t>Describe the reduction itself</a:t>
                </a:r>
              </a:p>
              <a:p>
                <a:pPr lvl="1"/>
                <a:r>
                  <a:rPr lang="en-US" sz="2400" dirty="0"/>
                  <a:t>i.e., the function that converts the input for </a:t>
                </a:r>
                <a14:m>
                  <m:oMath xmlns:m="http://schemas.openxmlformats.org/officeDocument/2006/math">
                    <m:r>
                      <a:rPr lang="en-US" sz="2400" b="1" i="1" dirty="0" smtClean="0">
                        <a:solidFill>
                          <a:srgbClr val="695082"/>
                        </a:solidFill>
                        <a:latin typeface="Cambria Math" panose="02040503050406030204" pitchFamily="18" charset="0"/>
                      </a:rPr>
                      <m:t>𝑨</m:t>
                    </m:r>
                  </m:oMath>
                </a14:m>
                <a:r>
                  <a:rPr lang="en-US" sz="2400" dirty="0"/>
                  <a:t> to the one for problem </a:t>
                </a:r>
                <a14:m>
                  <m:oMath xmlns:m="http://schemas.openxmlformats.org/officeDocument/2006/math">
                    <m:r>
                      <a:rPr lang="en-US" sz="2400" b="1" i="1" smtClean="0">
                        <a:solidFill>
                          <a:srgbClr val="695082"/>
                        </a:solidFill>
                        <a:latin typeface="Cambria Math" panose="02040503050406030204" pitchFamily="18" charset="0"/>
                      </a:rPr>
                      <m:t>𝑩</m:t>
                    </m:r>
                  </m:oMath>
                </a14:m>
                <a:r>
                  <a:rPr lang="en-US" sz="2400" b="1" dirty="0"/>
                  <a:t>.</a:t>
                </a:r>
              </a:p>
              <a:p>
                <a:pPr lvl="1"/>
                <a:r>
                  <a:rPr lang="en-US" dirty="0"/>
                  <a:t>i.e., describe what the top arrow in the pink box does</a:t>
                </a:r>
                <a:endParaRPr lang="en-US" sz="2400" dirty="0"/>
              </a:p>
              <a:p>
                <a:pPr marL="514350" indent="-514350">
                  <a:spcBef>
                    <a:spcPts val="1200"/>
                  </a:spcBef>
                  <a:buFont typeface="+mj-lt"/>
                  <a:buAutoNum type="arabicPeriod"/>
                </a:pPr>
                <a:r>
                  <a:rPr lang="en-US" sz="2400" dirty="0"/>
                  <a:t>Make sure the running time would be polynomial </a:t>
                </a:r>
              </a:p>
              <a:p>
                <a:pPr lvl="1"/>
                <a:r>
                  <a:rPr lang="en-US" sz="2400" dirty="0"/>
                  <a:t>In lecture, we’ll sometimes skip writing out this step.</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 	   		  then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C00000"/>
                    </a:solidFill>
                  </a:rPr>
                  <a:t>NO</a:t>
                </a:r>
                <a:r>
                  <a:rPr lang="en-US" sz="2400" dirty="0"/>
                  <a:t>,   	        then the input we produced is a </a:t>
                </a:r>
                <a:r>
                  <a:rPr lang="en-US" sz="2400" b="1" dirty="0">
                    <a:solidFill>
                      <a:srgbClr val="C00000"/>
                    </a:solidFill>
                  </a:rPr>
                  <a:t>NO</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xfrm>
                <a:off x="628649" y="1588885"/>
                <a:ext cx="10410826" cy="5200045"/>
              </a:xfrm>
              <a:blipFill>
                <a:blip r:embed="rId2"/>
                <a:stretch>
                  <a:fillRect l="-93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E9EC554-DFEA-462C-B332-039050C78BE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5</a:t>
            </a:fld>
            <a:endParaRPr lang="en-US" dirty="0"/>
          </a:p>
        </p:txBody>
      </p:sp>
    </p:spTree>
    <p:extLst>
      <p:ext uri="{BB962C8B-B14F-4D97-AF65-F5344CB8AC3E}">
        <p14:creationId xmlns:p14="http://schemas.microsoft.com/office/powerpoint/2010/main" val="2685483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5B62E-E76B-4E93-BFD0-D792E12DCD60}"/>
              </a:ext>
            </a:extLst>
          </p:cNvPr>
          <p:cNvPicPr>
            <a:picLocks noChangeAspect="1"/>
          </p:cNvPicPr>
          <p:nvPr/>
        </p:nvPicPr>
        <p:blipFill>
          <a:blip r:embed="rId3"/>
          <a:stretch>
            <a:fillRect/>
          </a:stretch>
        </p:blipFill>
        <p:spPr>
          <a:xfrm>
            <a:off x="6425013" y="1758433"/>
            <a:ext cx="5512673" cy="1895378"/>
          </a:xfrm>
          <a:prstGeom prst="rect">
            <a:avLst/>
          </a:prstGeom>
        </p:spPr>
      </p:pic>
      <p:sp>
        <p:nvSpPr>
          <p:cNvPr id="44035" name="Rectangle 2"/>
          <p:cNvSpPr>
            <a:spLocks noGrp="1" noChangeArrowheads="1"/>
          </p:cNvSpPr>
          <p:nvPr>
            <p:ph type="title"/>
          </p:nvPr>
        </p:nvSpPr>
        <p:spPr/>
        <p:txBody>
          <a:bodyPr>
            <a:normAutofit/>
          </a:bodyPr>
          <a:lstStyle/>
          <a:p>
            <a:pPr eaLnBrk="1" hangingPunct="1"/>
            <a:r>
              <a:rPr lang="en-US" altLang="en-US" sz="3600" dirty="0">
                <a:sym typeface="Symbol" panose="05050102010706020507" pitchFamily="18" charset="2"/>
              </a:rPr>
              <a:t>Correctness </a:t>
            </a:r>
            <a:r>
              <a:rPr lang="en-US" altLang="en-US" sz="3600" b="0" dirty="0">
                <a:sym typeface="Symbol" panose="05050102010706020507" pitchFamily="18" charset="2"/>
              </a:rPr>
              <a:t>(</a:t>
            </a:r>
            <a:r>
              <a:rPr lang="en-US" altLang="en-US" sz="3600" dirty="0">
                <a:latin typeface="Cambria Math" panose="02040503050406030204" pitchFamily="18" charset="0"/>
                <a:ea typeface="Cambria Math" panose="02040503050406030204" pitchFamily="18" charset="0"/>
                <a:sym typeface="Symbol" panose="05050102010706020507" pitchFamily="18" charset="2"/>
              </a:rPr>
              <a:t>⇒</a:t>
            </a:r>
            <a:r>
              <a:rPr lang="en-US" altLang="en-US" sz="3600" b="0" dirty="0">
                <a:sym typeface="Symbol" panose="05050102010706020507" pitchFamily="18" charset="2"/>
              </a:rPr>
              <a:t>)</a:t>
            </a:r>
          </a:p>
        </p:txBody>
      </p:sp>
      <mc:AlternateContent xmlns:mc="http://schemas.openxmlformats.org/markup-compatibility/2006">
        <mc:Choice xmlns:a14="http://schemas.microsoft.com/office/drawing/2010/main" Requires="a14">
          <p:sp>
            <p:nvSpPr>
              <p:cNvPr id="44036" name="Rectangle 3"/>
              <p:cNvSpPr>
                <a:spLocks noGrp="1" noChangeArrowheads="1"/>
              </p:cNvSpPr>
              <p:nvPr>
                <p:ph sz="half" idx="1"/>
              </p:nvPr>
            </p:nvSpPr>
            <p:spPr>
              <a:xfrm>
                <a:off x="628648" y="1555475"/>
                <a:ext cx="5614497" cy="4854928"/>
              </a:xfrm>
            </p:spPr>
            <p:txBody>
              <a:bodyPr>
                <a:noAutofit/>
              </a:bodyPr>
              <a:lstStyle/>
              <a:p>
                <a:pPr marL="0" indent="0" eaLnBrk="1" hangingPunct="1">
                  <a:buNone/>
                </a:pPr>
                <a:r>
                  <a:rPr lang="en-US" altLang="en-US" sz="2000" dirty="0"/>
                  <a:t>Suppose that </a:t>
                </a:r>
                <a14:m>
                  <m:oMath xmlns:m="http://schemas.openxmlformats.org/officeDocument/2006/math">
                    <m:r>
                      <a:rPr lang="en-US" altLang="en-US" sz="2000" b="1" i="1" dirty="0" smtClean="0">
                        <a:solidFill>
                          <a:srgbClr val="C00000"/>
                        </a:solidFill>
                        <a:latin typeface="Cambria Math" panose="02040503050406030204" pitchFamily="18" charset="0"/>
                      </a:rPr>
                      <m:t>𝑭</m:t>
                    </m:r>
                  </m:oMath>
                </a14:m>
                <a:r>
                  <a:rPr lang="en-US" altLang="en-US" sz="2000" dirty="0"/>
                  <a:t> is satisfiable (</a:t>
                </a:r>
                <a:r>
                  <a:rPr lang="en-US" altLang="en-US" sz="2000" b="1" dirty="0">
                    <a:solidFill>
                      <a:srgbClr val="006600"/>
                    </a:solidFill>
                  </a:rPr>
                  <a:t>YES</a:t>
                </a:r>
                <a:r>
                  <a:rPr lang="en-US" altLang="en-US" sz="2000" dirty="0"/>
                  <a:t> for </a:t>
                </a:r>
                <a:r>
                  <a:rPr lang="en-US" altLang="en-US" sz="2000" b="1" dirty="0">
                    <a:solidFill>
                      <a:srgbClr val="695082"/>
                    </a:solidFill>
                  </a:rPr>
                  <a:t>3SAT</a:t>
                </a:r>
                <a:r>
                  <a:rPr lang="en-US" altLang="en-US" sz="2000" dirty="0"/>
                  <a:t>)</a:t>
                </a:r>
              </a:p>
              <a:p>
                <a:pPr>
                  <a:lnSpc>
                    <a:spcPct val="120000"/>
                  </a:lnSpc>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𝜶</m:t>
                    </m:r>
                  </m:oMath>
                </a14:m>
                <a:r>
                  <a:rPr lang="en-US" altLang="en-US" sz="2000" dirty="0"/>
                  <a:t> be a satisfying assignment; it satisfies at least one literal in each clause.  </a:t>
                </a:r>
              </a:p>
              <a:p>
                <a:pPr>
                  <a:spcBef>
                    <a:spcPts val="600"/>
                  </a:spcBef>
                </a:pPr>
                <a:r>
                  <a:rPr lang="en-US" altLang="en-US" sz="2000" dirty="0"/>
                  <a:t>Choose the set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t> in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 to correspond to the </a:t>
                </a:r>
                <a:r>
                  <a:rPr lang="en-US" altLang="en-US" sz="2000" b="1" dirty="0"/>
                  <a:t>first satisfied literal in each clause</a:t>
                </a:r>
                <a:r>
                  <a:rPr lang="en-US" altLang="en-US" sz="2000" dirty="0"/>
                  <a:t>. </a:t>
                </a:r>
                <a:r>
                  <a:rPr lang="en-US" altLang="en-US" sz="2400" dirty="0"/>
                  <a:t> </a:t>
                </a:r>
              </a:p>
              <a:p>
                <a:pPr lvl="1"/>
                <a14:m>
                  <m:oMath xmlns:m="http://schemas.openxmlformats.org/officeDocument/2006/math">
                    <m:r>
                      <a:rPr lang="en-US" altLang="en-US" sz="2000"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𝑼</m:t>
                    </m:r>
                    <m:r>
                      <a:rPr lang="en-US" altLang="en-US" sz="2000"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𝒎</m:t>
                    </m:r>
                  </m:oMath>
                </a14:m>
                <a:endParaRPr lang="en-US" altLang="en-US" sz="2000" b="1" dirty="0">
                  <a:solidFill>
                    <a:srgbClr val="0066CC"/>
                  </a:solidFill>
                </a:endParaRPr>
              </a:p>
              <a:p>
                <a:pPr lvl="1">
                  <a:lnSpc>
                    <a:spcPct val="120000"/>
                  </a:lnSpc>
                </a:pPr>
                <a:r>
                  <a:rPr lang="en-US" altLang="en-US" sz="2000" dirty="0"/>
                  <a:t>Since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t> has </a:t>
                </a:r>
                <a14:m>
                  <m:oMath xmlns:m="http://schemas.openxmlformats.org/officeDocument/2006/math">
                    <m:r>
                      <a:rPr lang="en-US" altLang="en-US" sz="2000" b="1" i="1" smtClean="0">
                        <a:latin typeface="Cambria Math" panose="02040503050406030204" pitchFamily="18" charset="0"/>
                      </a:rPr>
                      <m:t>𝟏</m:t>
                    </m:r>
                  </m:oMath>
                </a14:m>
                <a:r>
                  <a:rPr lang="en-US" altLang="en-US" sz="2000" dirty="0"/>
                  <a:t> vertex per clause, </a:t>
                </a:r>
                <a:r>
                  <a:rPr lang="en-US" altLang="en-US" sz="2000" dirty="0">
                    <a:solidFill>
                      <a:srgbClr val="008000"/>
                    </a:solidFill>
                  </a:rPr>
                  <a:t>no green edges</a:t>
                </a:r>
                <a:r>
                  <a:rPr lang="en-US" altLang="en-US" sz="2000" dirty="0"/>
                  <a:t> inside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solidFill>
                      <a:schemeClr val="hlink"/>
                    </a:solidFill>
                  </a:rPr>
                  <a:t>.</a:t>
                </a:r>
              </a:p>
              <a:p>
                <a:pPr lvl="1"/>
                <a:r>
                  <a:rPr lang="en-US" altLang="en-US" sz="2000" dirty="0"/>
                  <a:t>A truth assignment never satisfies both </a:t>
                </a:r>
                <a14:m>
                  <m:oMath xmlns:m="http://schemas.openxmlformats.org/officeDocument/2006/math">
                    <m:r>
                      <a:rPr lang="en-US" altLang="en-US" sz="2000" b="1" i="1" dirty="0" smtClean="0">
                        <a:solidFill>
                          <a:srgbClr val="0033CC"/>
                        </a:solidFill>
                        <a:latin typeface="Cambria Math" panose="02040503050406030204" pitchFamily="18" charset="0"/>
                      </a:rPr>
                      <m:t>𝒙</m:t>
                    </m:r>
                  </m:oMath>
                </a14:m>
                <a:r>
                  <a:rPr lang="en-US" altLang="en-US" sz="2000" dirty="0"/>
                  <a:t> and </a:t>
                </a:r>
                <a14:m>
                  <m:oMath xmlns:m="http://schemas.openxmlformats.org/officeDocument/2006/math">
                    <m:r>
                      <a:rPr lang="en-US" altLang="en-US" sz="2000" b="0" i="1" dirty="0" smtClean="0">
                        <a:solidFill>
                          <a:srgbClr val="0033CC"/>
                        </a:solidFill>
                        <a:latin typeface="Cambria Math" panose="02040503050406030204" pitchFamily="18" charset="0"/>
                      </a:rPr>
                      <m:t>¬</m:t>
                    </m:r>
                    <m:r>
                      <a:rPr lang="en-US" altLang="en-US" sz="2000" b="1" i="1" dirty="0">
                        <a:solidFill>
                          <a:srgbClr val="0033CC"/>
                        </a:solidFill>
                        <a:latin typeface="Cambria Math" panose="02040503050406030204" pitchFamily="18" charset="0"/>
                      </a:rPr>
                      <m:t>𝒙</m:t>
                    </m:r>
                  </m:oMath>
                </a14:m>
                <a:r>
                  <a:rPr lang="en-US" altLang="en-US" sz="2000" dirty="0"/>
                  <a:t>, so </a:t>
                </a:r>
                <a:r>
                  <a:rPr lang="en-US" altLang="en-US" sz="2000" dirty="0">
                    <a:solidFill>
                      <a:srgbClr val="FF0000"/>
                    </a:solidFill>
                  </a:rPr>
                  <a:t>no red edges</a:t>
                </a:r>
                <a:r>
                  <a:rPr lang="en-US" altLang="en-US" sz="2000" dirty="0"/>
                  <a:t> inside</a:t>
                </a:r>
                <a:r>
                  <a:rPr lang="en-US" altLang="en-US" sz="2000" dirty="0">
                    <a:solidFill>
                      <a:srgbClr val="0033CC"/>
                    </a:solidFill>
                  </a:rPr>
                  <a:t>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solidFill>
                      <a:srgbClr val="0033CC"/>
                    </a:solidFill>
                  </a:rPr>
                  <a:t>.</a:t>
                </a:r>
                <a:endParaRPr lang="en-US" altLang="en-US" sz="2000" dirty="0">
                  <a:solidFill>
                    <a:schemeClr val="accent2"/>
                  </a:solidFill>
                </a:endParaRPr>
              </a:p>
              <a:p>
                <a:pPr lvl="1"/>
                <a:r>
                  <a:rPr lang="en-US" altLang="en-US" sz="2000" dirty="0"/>
                  <a:t>Therefore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b="1" dirty="0">
                    <a:solidFill>
                      <a:srgbClr val="0033CC"/>
                    </a:solidFill>
                  </a:rPr>
                  <a:t> </a:t>
                </a:r>
                <a:r>
                  <a:rPr lang="en-US" altLang="en-US" sz="2000" dirty="0"/>
                  <a:t>is an independent set of size </a:t>
                </a:r>
                <a14:m>
                  <m:oMath xmlns:m="http://schemas.openxmlformats.org/officeDocument/2006/math">
                    <m:r>
                      <a:rPr lang="en-US" altLang="en-US" sz="2000" b="1" i="1" dirty="0" smtClean="0">
                        <a:solidFill>
                          <a:srgbClr val="0066CC"/>
                        </a:solidFill>
                        <a:latin typeface="Cambria Math" panose="02040503050406030204" pitchFamily="18" charset="0"/>
                      </a:rPr>
                      <m:t>𝒎</m:t>
                    </m:r>
                  </m:oMath>
                </a14:m>
                <a:endParaRPr lang="en-US" altLang="en-US" sz="2000" b="1" dirty="0">
                  <a:solidFill>
                    <a:srgbClr val="0066CC"/>
                  </a:solidFill>
                </a:endParaRPr>
              </a:p>
              <a:p>
                <a:pPr marL="0" indent="0">
                  <a:buNone/>
                </a:pPr>
                <a:r>
                  <a:rPr lang="en-US" altLang="en-US" sz="2000" dirty="0"/>
                  <a:t>Therefore</a:t>
                </a:r>
                <a:r>
                  <a:rPr lang="en-US" altLang="en-US" sz="2000" dirty="0">
                    <a:solidFill>
                      <a:srgbClr val="0033CC"/>
                    </a:solidFill>
                  </a:rPr>
                  <a:t> </a:t>
                </a:r>
                <a14:m>
                  <m:oMath xmlns:m="http://schemas.openxmlformats.org/officeDocument/2006/math">
                    <m:r>
                      <a:rPr lang="en-US" altLang="en-US" sz="2000" i="1" dirty="0" smtClean="0">
                        <a:solidFill>
                          <a:srgbClr val="0066CC"/>
                        </a:solidFill>
                        <a:latin typeface="Cambria Math" panose="02040503050406030204" pitchFamily="18" charset="0"/>
                      </a:rPr>
                      <m:t>(</m:t>
                    </m:r>
                    <m:r>
                      <a:rPr lang="en-US" altLang="en-US" sz="2000" b="1" i="1" dirty="0" err="1">
                        <a:solidFill>
                          <a:srgbClr val="0066CC"/>
                        </a:solidFill>
                        <a:latin typeface="Cambria Math" panose="02040503050406030204" pitchFamily="18" charset="0"/>
                      </a:rPr>
                      <m:t>𝑮</m:t>
                    </m:r>
                    <m:r>
                      <a:rPr lang="en-US" altLang="en-US" sz="2000" i="1" dirty="0" err="1">
                        <a:solidFill>
                          <a:srgbClr val="0066CC"/>
                        </a:solidFill>
                        <a:latin typeface="Cambria Math" panose="02040503050406030204" pitchFamily="18" charset="0"/>
                      </a:rPr>
                      <m:t>,</m:t>
                    </m:r>
                    <m:r>
                      <a:rPr lang="en-US" altLang="en-US" sz="2000" b="1" i="1" dirty="0" err="1">
                        <a:solidFill>
                          <a:srgbClr val="0066CC"/>
                        </a:solidFill>
                        <a:latin typeface="Cambria Math" panose="02040503050406030204" pitchFamily="18" charset="0"/>
                      </a:rPr>
                      <m:t>𝒎</m:t>
                    </m:r>
                    <m:r>
                      <a:rPr lang="en-US" altLang="en-US" sz="2000" i="1" dirty="0">
                        <a:solidFill>
                          <a:srgbClr val="0066CC"/>
                        </a:solidFill>
                        <a:latin typeface="Cambria Math" panose="02040503050406030204" pitchFamily="18" charset="0"/>
                      </a:rPr>
                      <m:t>)</m:t>
                    </m:r>
                  </m:oMath>
                </a14:m>
                <a:r>
                  <a:rPr lang="en-US" altLang="en-US" sz="2000" dirty="0"/>
                  <a:t> is a</a:t>
                </a:r>
                <a:r>
                  <a:rPr lang="en-US" altLang="en-US" sz="2000" dirty="0">
                    <a:solidFill>
                      <a:srgbClr val="0033CC"/>
                    </a:solidFill>
                  </a:rPr>
                  <a:t> </a:t>
                </a:r>
                <a:r>
                  <a:rPr lang="en-US" altLang="en-US" sz="2000" b="1" dirty="0">
                    <a:solidFill>
                      <a:srgbClr val="006600"/>
                    </a:solidFill>
                  </a:rPr>
                  <a:t>YES</a:t>
                </a:r>
                <a:r>
                  <a:rPr lang="en-US" altLang="en-US" sz="2000" dirty="0">
                    <a:solidFill>
                      <a:srgbClr val="0033CC"/>
                    </a:solidFill>
                  </a:rPr>
                  <a:t> </a:t>
                </a:r>
                <a:r>
                  <a:rPr lang="en-US" altLang="en-US" sz="2000" dirty="0"/>
                  <a:t>for </a:t>
                </a:r>
                <a:r>
                  <a:rPr lang="en-US" altLang="en-US" sz="2000" b="1" dirty="0">
                    <a:solidFill>
                      <a:srgbClr val="695082"/>
                    </a:solidFill>
                  </a:rPr>
                  <a:t>Independent-Set</a:t>
                </a:r>
                <a:r>
                  <a:rPr lang="en-US" altLang="en-US" sz="2000" dirty="0"/>
                  <a:t>.</a:t>
                </a:r>
                <a:endParaRPr lang="en-US" altLang="en-US" sz="2000" dirty="0">
                  <a:solidFill>
                    <a:srgbClr val="0033CC"/>
                  </a:solidFill>
                </a:endParaRPr>
              </a:p>
            </p:txBody>
          </p:sp>
        </mc:Choice>
        <mc:Fallback>
          <p:sp>
            <p:nvSpPr>
              <p:cNvPr id="44036" name="Rectangle 3"/>
              <p:cNvSpPr>
                <a:spLocks noGrp="1" noRot="1" noChangeAspect="1" noMove="1" noResize="1" noEditPoints="1" noAdjustHandles="1" noChangeArrowheads="1" noChangeShapeType="1" noTextEdit="1"/>
              </p:cNvSpPr>
              <p:nvPr>
                <p:ph sz="half" idx="1"/>
              </p:nvPr>
            </p:nvSpPr>
            <p:spPr>
              <a:xfrm>
                <a:off x="628648" y="1555475"/>
                <a:ext cx="5614497" cy="4854928"/>
              </a:xfrm>
              <a:blipFill>
                <a:blip r:embed="rId4"/>
                <a:stretch>
                  <a:fillRect l="-1086" t="-1255" r="-11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3F83C50-F787-4C3B-B7AD-5F526B1C19F9}"/>
                  </a:ext>
                </a:extLst>
              </p:cNvPr>
              <p:cNvSpPr txBox="1"/>
              <p:nvPr/>
            </p:nvSpPr>
            <p:spPr>
              <a:xfrm>
                <a:off x="6760219" y="4058760"/>
                <a:ext cx="4354525" cy="784830"/>
              </a:xfrm>
              <a:prstGeom prst="rect">
                <a:avLst/>
              </a:prstGeom>
              <a:noFill/>
            </p:spPr>
            <p:txBody>
              <a:bodyPr wrap="none" rtlCol="0">
                <a:spAutoFit/>
              </a:bodyPr>
              <a:lstStyle/>
              <a:p>
                <a:r>
                  <a:rPr lang="en-US" sz="2000" dirty="0"/>
                  <a:t>Satisfying assignment </a:t>
                </a:r>
                <a14:m>
                  <m:oMath xmlns:m="http://schemas.openxmlformats.org/officeDocument/2006/math">
                    <m:r>
                      <a:rPr lang="en-US" sz="2000" b="1" i="1" smtClean="0">
                        <a:solidFill>
                          <a:srgbClr val="0066CC"/>
                        </a:solidFill>
                        <a:latin typeface="Cambria Math" panose="02040503050406030204" pitchFamily="18" charset="0"/>
                      </a:rPr>
                      <m:t>𝜶</m:t>
                    </m:r>
                    <m:r>
                      <a:rPr lang="en-US" sz="2000" b="0" i="1" smtClean="0">
                        <a:latin typeface="Cambria Math" panose="02040503050406030204" pitchFamily="18" charset="0"/>
                      </a:rPr>
                      <m:t>:</m:t>
                    </m:r>
                  </m:oMath>
                </a14:m>
                <a:endParaRPr lang="en-US" sz="2000" dirty="0"/>
              </a:p>
              <a:p>
                <a:pPr>
                  <a:spcBef>
                    <a:spcPts val="600"/>
                  </a:spcBef>
                </a:pPr>
                <a:r>
                  <a:rPr lang="en-US" sz="2000" dirty="0"/>
                  <a:t> </a:t>
                </a:r>
                <a14:m>
                  <m:oMath xmlns:m="http://schemas.openxmlformats.org/officeDocument/2006/math">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𝟏</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𝟐</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𝟑</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𝟒</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𝟏</m:t>
                    </m:r>
                  </m:oMath>
                </a14:m>
                <a:endParaRPr lang="en-US" sz="2000" b="1" dirty="0"/>
              </a:p>
            </p:txBody>
          </p:sp>
        </mc:Choice>
        <mc:Fallback>
          <p:sp>
            <p:nvSpPr>
              <p:cNvPr id="4" name="TextBox 3">
                <a:extLst>
                  <a:ext uri="{FF2B5EF4-FFF2-40B4-BE49-F238E27FC236}">
                    <a16:creationId xmlns:a16="http://schemas.microsoft.com/office/drawing/2014/main" id="{93F83C50-F787-4C3B-B7AD-5F526B1C19F9}"/>
                  </a:ext>
                </a:extLst>
              </p:cNvPr>
              <p:cNvSpPr txBox="1">
                <a:spLocks noRot="1" noChangeAspect="1" noMove="1" noResize="1" noEditPoints="1" noAdjustHandles="1" noChangeArrowheads="1" noChangeShapeType="1" noTextEdit="1"/>
              </p:cNvSpPr>
              <p:nvPr/>
            </p:nvSpPr>
            <p:spPr>
              <a:xfrm>
                <a:off x="6760219" y="4058760"/>
                <a:ext cx="4354525" cy="784830"/>
              </a:xfrm>
              <a:prstGeom prst="rect">
                <a:avLst/>
              </a:prstGeom>
              <a:blipFill>
                <a:blip r:embed="rId5"/>
                <a:stretch>
                  <a:fillRect l="-1541" t="-4651"/>
                </a:stretch>
              </a:blipFill>
            </p:spPr>
            <p:txBody>
              <a:bodyPr/>
              <a:lstStyle/>
              <a:p>
                <a:r>
                  <a:rPr lang="en-US">
                    <a:noFill/>
                  </a:rPr>
                  <a:t> </a:t>
                </a:r>
              </a:p>
            </p:txBody>
          </p:sp>
        </mc:Fallback>
      </mc:AlternateContent>
      <p:grpSp>
        <p:nvGrpSpPr>
          <p:cNvPr id="3" name="Group 2"/>
          <p:cNvGrpSpPr/>
          <p:nvPr/>
        </p:nvGrpSpPr>
        <p:grpSpPr>
          <a:xfrm>
            <a:off x="6861270" y="2400692"/>
            <a:ext cx="3524554" cy="1206021"/>
            <a:chOff x="6861270" y="1724830"/>
            <a:chExt cx="3524554" cy="1206021"/>
          </a:xfrm>
        </p:grpSpPr>
        <p:sp>
          <p:nvSpPr>
            <p:cNvPr id="13" name="Oval 12">
              <a:extLst>
                <a:ext uri="{FF2B5EF4-FFF2-40B4-BE49-F238E27FC236}">
                  <a16:creationId xmlns:a16="http://schemas.microsoft.com/office/drawing/2014/main" id="{7F60C277-6468-4ACB-9DF2-D5B70782F1C0}"/>
                </a:ext>
              </a:extLst>
            </p:cNvPr>
            <p:cNvSpPr>
              <a:spLocks noChangeAspect="1"/>
            </p:cNvSpPr>
            <p:nvPr/>
          </p:nvSpPr>
          <p:spPr bwMode="auto">
            <a:xfrm>
              <a:off x="10202944" y="2747971"/>
              <a:ext cx="182880" cy="182880"/>
            </a:xfrm>
            <a:prstGeom prst="ellipse">
              <a:avLst/>
            </a:prstGeom>
            <a:solidFill>
              <a:srgbClr val="7030A0"/>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14" name="Oval 13">
              <a:extLst>
                <a:ext uri="{FF2B5EF4-FFF2-40B4-BE49-F238E27FC236}">
                  <a16:creationId xmlns:a16="http://schemas.microsoft.com/office/drawing/2014/main" id="{D5999290-FED9-4D0E-AFE6-EF04FCA0E4C2}"/>
                </a:ext>
              </a:extLst>
            </p:cNvPr>
            <p:cNvSpPr>
              <a:spLocks noChangeAspect="1"/>
            </p:cNvSpPr>
            <p:nvPr/>
          </p:nvSpPr>
          <p:spPr bwMode="auto">
            <a:xfrm>
              <a:off x="8505996" y="1724830"/>
              <a:ext cx="182880" cy="182880"/>
            </a:xfrm>
            <a:prstGeom prst="ellipse">
              <a:avLst/>
            </a:prstGeom>
            <a:solidFill>
              <a:srgbClr val="7030A0"/>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15" name="Oval 14">
              <a:extLst>
                <a:ext uri="{FF2B5EF4-FFF2-40B4-BE49-F238E27FC236}">
                  <a16:creationId xmlns:a16="http://schemas.microsoft.com/office/drawing/2014/main" id="{2FFE9B59-0BB1-42E5-8064-88615A928BFE}"/>
                </a:ext>
              </a:extLst>
            </p:cNvPr>
            <p:cNvSpPr>
              <a:spLocks noChangeAspect="1"/>
            </p:cNvSpPr>
            <p:nvPr/>
          </p:nvSpPr>
          <p:spPr bwMode="auto">
            <a:xfrm>
              <a:off x="6861270" y="1724830"/>
              <a:ext cx="182880" cy="182880"/>
            </a:xfrm>
            <a:prstGeom prst="ellipse">
              <a:avLst/>
            </a:prstGeom>
            <a:solidFill>
              <a:srgbClr val="7030A0"/>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gr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10B4F08-8DDA-460B-BD7D-3D3F1F681A9B}"/>
                  </a:ext>
                </a:extLst>
              </p:cNvPr>
              <p:cNvSpPr txBox="1"/>
              <p:nvPr/>
            </p:nvSpPr>
            <p:spPr>
              <a:xfrm>
                <a:off x="6760219" y="5048484"/>
                <a:ext cx="4274760" cy="400110"/>
              </a:xfrm>
              <a:prstGeom prst="rect">
                <a:avLst/>
              </a:prstGeom>
              <a:noFill/>
            </p:spPr>
            <p:txBody>
              <a:bodyPr wrap="none" rtlCol="0">
                <a:spAutoFit/>
              </a:bodyPr>
              <a:lstStyle/>
              <a:p>
                <a:r>
                  <a:rPr lang="en-US" sz="2000" dirty="0"/>
                  <a:t>Set </a:t>
                </a:r>
                <a14:m>
                  <m:oMath xmlns:m="http://schemas.openxmlformats.org/officeDocument/2006/math">
                    <m:r>
                      <a:rPr lang="en-US" sz="2000" b="1" i="1" dirty="0" smtClean="0">
                        <a:solidFill>
                          <a:srgbClr val="0066CC"/>
                        </a:solidFill>
                        <a:latin typeface="Cambria Math" panose="02040503050406030204" pitchFamily="18" charset="0"/>
                      </a:rPr>
                      <m:t>𝑼</m:t>
                    </m:r>
                  </m:oMath>
                </a14:m>
                <a:r>
                  <a:rPr lang="en-US" sz="2000" dirty="0"/>
                  <a:t> marked in </a:t>
                </a:r>
                <a:r>
                  <a:rPr lang="en-US" sz="2000" dirty="0">
                    <a:solidFill>
                      <a:srgbClr val="7030A0"/>
                    </a:solidFill>
                  </a:rPr>
                  <a:t>purple</a:t>
                </a:r>
                <a:r>
                  <a:rPr lang="en-US" sz="2000" dirty="0"/>
                  <a:t> is independent.</a:t>
                </a:r>
                <a:endParaRPr lang="en-US" sz="2000" b="1" dirty="0">
                  <a:solidFill>
                    <a:srgbClr val="0066CC"/>
                  </a:solidFill>
                </a:endParaRPr>
              </a:p>
            </p:txBody>
          </p:sp>
        </mc:Choice>
        <mc:Fallback>
          <p:sp>
            <p:nvSpPr>
              <p:cNvPr id="16" name="TextBox 15">
                <a:extLst>
                  <a:ext uri="{FF2B5EF4-FFF2-40B4-BE49-F238E27FC236}">
                    <a16:creationId xmlns:a16="http://schemas.microsoft.com/office/drawing/2014/main" id="{810B4F08-8DDA-460B-BD7D-3D3F1F681A9B}"/>
                  </a:ext>
                </a:extLst>
              </p:cNvPr>
              <p:cNvSpPr txBox="1">
                <a:spLocks noRot="1" noChangeAspect="1" noMove="1" noResize="1" noEditPoints="1" noAdjustHandles="1" noChangeArrowheads="1" noChangeShapeType="1" noTextEdit="1"/>
              </p:cNvSpPr>
              <p:nvPr/>
            </p:nvSpPr>
            <p:spPr>
              <a:xfrm>
                <a:off x="6760219" y="5048484"/>
                <a:ext cx="4274760" cy="400110"/>
              </a:xfrm>
              <a:prstGeom prst="rect">
                <a:avLst/>
              </a:prstGeom>
              <a:blipFill>
                <a:blip r:embed="rId6"/>
                <a:stretch>
                  <a:fillRect l="-1569" t="-7576" r="-856" b="-25758"/>
                </a:stretch>
              </a:blipFill>
            </p:spPr>
            <p:txBody>
              <a:bodyPr/>
              <a:lstStyle/>
              <a:p>
                <a:r>
                  <a:rPr lang="en-US">
                    <a:noFill/>
                  </a:rPr>
                  <a:t> </a:t>
                </a:r>
              </a:p>
            </p:txBody>
          </p:sp>
        </mc:Fallback>
      </mc:AlternateContent>
      <p:sp>
        <p:nvSpPr>
          <p:cNvPr id="11" name="Slide Number Placeholder 1">
            <a:extLst>
              <a:ext uri="{FF2B5EF4-FFF2-40B4-BE49-F238E27FC236}">
                <a16:creationId xmlns:a16="http://schemas.microsoft.com/office/drawing/2014/main" id="{1EC705B7-0201-4279-94A0-366EC7E2AB30}"/>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50</a:t>
            </a:fld>
            <a:endParaRPr lang="en-US" dirty="0"/>
          </a:p>
        </p:txBody>
      </p:sp>
    </p:spTree>
    <p:extLst>
      <p:ext uri="{BB962C8B-B14F-4D97-AF65-F5344CB8AC3E}">
        <p14:creationId xmlns:p14="http://schemas.microsoft.com/office/powerpoint/2010/main" val="72403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3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DB9610-3BC3-4FE0-8F04-3C7A6958668F}"/>
              </a:ext>
            </a:extLst>
          </p:cNvPr>
          <p:cNvGrpSpPr/>
          <p:nvPr/>
        </p:nvGrpSpPr>
        <p:grpSpPr>
          <a:xfrm>
            <a:off x="7488455" y="1885653"/>
            <a:ext cx="4366261" cy="361218"/>
            <a:chOff x="7488455" y="1082571"/>
            <a:chExt cx="4366261" cy="361218"/>
          </a:xfrm>
          <a:solidFill>
            <a:schemeClr val="accent6">
              <a:lumMod val="40000"/>
              <a:lumOff val="60000"/>
            </a:schemeClr>
          </a:solidFill>
        </p:grpSpPr>
        <p:sp>
          <p:nvSpPr>
            <p:cNvPr id="3" name="Rectangle 2">
              <a:extLst>
                <a:ext uri="{FF2B5EF4-FFF2-40B4-BE49-F238E27FC236}">
                  <a16:creationId xmlns:a16="http://schemas.microsoft.com/office/drawing/2014/main" id="{77EC17D5-4A2F-41D4-AC70-737647C201B8}"/>
                </a:ext>
              </a:extLst>
            </p:cNvPr>
            <p:cNvSpPr/>
            <p:nvPr/>
          </p:nvSpPr>
          <p:spPr bwMode="auto">
            <a:xfrm>
              <a:off x="7488455" y="1082571"/>
              <a:ext cx="375385" cy="361218"/>
            </a:xfrm>
            <a:prstGeom prst="rect">
              <a:avLst/>
            </a:prstGeom>
            <a:grp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2" name="Rectangle 11">
              <a:extLst>
                <a:ext uri="{FF2B5EF4-FFF2-40B4-BE49-F238E27FC236}">
                  <a16:creationId xmlns:a16="http://schemas.microsoft.com/office/drawing/2014/main" id="{A415FC03-D69F-4797-BDE0-D91E712E46AD}"/>
                </a:ext>
              </a:extLst>
            </p:cNvPr>
            <p:cNvSpPr/>
            <p:nvPr/>
          </p:nvSpPr>
          <p:spPr bwMode="auto">
            <a:xfrm>
              <a:off x="8597436" y="1082571"/>
              <a:ext cx="375385" cy="361218"/>
            </a:xfrm>
            <a:prstGeom prst="rect">
              <a:avLst/>
            </a:prstGeom>
            <a:grp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7" name="Rectangle 16">
              <a:extLst>
                <a:ext uri="{FF2B5EF4-FFF2-40B4-BE49-F238E27FC236}">
                  <a16:creationId xmlns:a16="http://schemas.microsoft.com/office/drawing/2014/main" id="{2BDBCA29-63D0-4E73-BF52-FC4DE1ECCDAB}"/>
                </a:ext>
              </a:extLst>
            </p:cNvPr>
            <p:cNvSpPr/>
            <p:nvPr/>
          </p:nvSpPr>
          <p:spPr bwMode="auto">
            <a:xfrm>
              <a:off x="11479331" y="1082571"/>
              <a:ext cx="375385" cy="361218"/>
            </a:xfrm>
            <a:prstGeom prst="rect">
              <a:avLst/>
            </a:prstGeom>
            <a:grpFill/>
            <a:ln w="38100" cap="flat" cmpd="sng">
              <a:noFill/>
              <a:prstDash val="solid"/>
              <a:round/>
              <a:headEnd type="triangle" w="med" len="med"/>
              <a:tailEnd type="none" w="med" len="med"/>
            </a:ln>
            <a:effectLst/>
          </p:spPr>
          <p:txBody>
            <a:bodyPr wrap="none" rtlCol="0" anchor="ctr">
              <a:spAutoFit/>
            </a:bodyPr>
            <a:lstStyle/>
            <a:p>
              <a:pPr algn="l"/>
              <a:endParaRPr lang="en-US"/>
            </a:p>
          </p:txBody>
        </p:sp>
        <p:sp>
          <p:nvSpPr>
            <p:cNvPr id="18" name="Rectangle 17">
              <a:extLst>
                <a:ext uri="{FF2B5EF4-FFF2-40B4-BE49-F238E27FC236}">
                  <a16:creationId xmlns:a16="http://schemas.microsoft.com/office/drawing/2014/main" id="{A94617F9-F32D-4E15-9452-4DCCEE1008DA}"/>
                </a:ext>
              </a:extLst>
            </p:cNvPr>
            <p:cNvSpPr/>
            <p:nvPr/>
          </p:nvSpPr>
          <p:spPr bwMode="auto">
            <a:xfrm>
              <a:off x="9119775" y="1082571"/>
              <a:ext cx="375385" cy="361218"/>
            </a:xfrm>
            <a:prstGeom prst="rect">
              <a:avLst/>
            </a:prstGeom>
            <a:grpFill/>
            <a:ln w="38100" cap="flat" cmpd="sng">
              <a:noFill/>
              <a:prstDash val="solid"/>
              <a:round/>
              <a:headEnd type="triangle" w="med" len="med"/>
              <a:tailEnd type="none" w="med" len="med"/>
            </a:ln>
            <a:effectLst/>
          </p:spPr>
          <p:txBody>
            <a:bodyPr wrap="none" rtlCol="0" anchor="ctr">
              <a:spAutoFit/>
            </a:bodyPr>
            <a:lstStyle/>
            <a:p>
              <a:pPr algn="l"/>
              <a:endParaRPr lang="en-US"/>
            </a:p>
          </p:txBody>
        </p:sp>
      </p:grpSp>
      <p:pic>
        <p:nvPicPr>
          <p:cNvPr id="2" name="Picture 1">
            <a:extLst>
              <a:ext uri="{FF2B5EF4-FFF2-40B4-BE49-F238E27FC236}">
                <a16:creationId xmlns:a16="http://schemas.microsoft.com/office/drawing/2014/main" id="{D1C5B62E-E76B-4E93-BFD0-D792E12DCD60}"/>
              </a:ext>
            </a:extLst>
          </p:cNvPr>
          <p:cNvPicPr>
            <a:picLocks noChangeAspect="1"/>
          </p:cNvPicPr>
          <p:nvPr/>
        </p:nvPicPr>
        <p:blipFill>
          <a:blip r:embed="rId3"/>
          <a:stretch>
            <a:fillRect/>
          </a:stretch>
        </p:blipFill>
        <p:spPr>
          <a:xfrm>
            <a:off x="6425013" y="1885653"/>
            <a:ext cx="5512673" cy="1895378"/>
          </a:xfrm>
          <a:prstGeom prst="rect">
            <a:avLst/>
          </a:prstGeom>
        </p:spPr>
      </p:pic>
      <p:sp>
        <p:nvSpPr>
          <p:cNvPr id="44035" name="Rectangle 2"/>
          <p:cNvSpPr>
            <a:spLocks noGrp="1" noChangeArrowheads="1"/>
          </p:cNvSpPr>
          <p:nvPr>
            <p:ph type="title"/>
          </p:nvPr>
        </p:nvSpPr>
        <p:spPr/>
        <p:txBody>
          <a:bodyPr>
            <a:normAutofit/>
          </a:bodyPr>
          <a:lstStyle/>
          <a:p>
            <a:pPr eaLnBrk="1" hangingPunct="1"/>
            <a:r>
              <a:rPr lang="en-US" altLang="en-US" sz="3600" dirty="0">
                <a:sym typeface="Symbol" panose="05050102010706020507" pitchFamily="18" charset="2"/>
              </a:rPr>
              <a:t>Correctness </a:t>
            </a:r>
            <a:r>
              <a:rPr lang="en-US" altLang="en-US" sz="3600" b="0" dirty="0">
                <a:sym typeface="Symbol" panose="05050102010706020507" pitchFamily="18" charset="2"/>
              </a:rPr>
              <a:t>(</a:t>
            </a:r>
            <a:r>
              <a:rPr lang="en-US" altLang="en-US" sz="3600" dirty="0">
                <a:latin typeface="Cambria Math" panose="02040503050406030204" pitchFamily="18" charset="0"/>
                <a:ea typeface="Cambria Math" panose="02040503050406030204" pitchFamily="18" charset="0"/>
                <a:sym typeface="Symbol" panose="05050102010706020507" pitchFamily="18" charset="2"/>
              </a:rPr>
              <a:t>⇐</a:t>
            </a:r>
            <a:r>
              <a:rPr lang="en-US" altLang="en-US" sz="3600" b="0" dirty="0">
                <a:sym typeface="Symbol" panose="05050102010706020507" pitchFamily="18" charset="2"/>
              </a:rPr>
              <a:t>)</a:t>
            </a:r>
          </a:p>
        </p:txBody>
      </p:sp>
      <mc:AlternateContent xmlns:mc="http://schemas.openxmlformats.org/markup-compatibility/2006">
        <mc:Choice xmlns:a14="http://schemas.microsoft.com/office/drawing/2010/main" Requires="a14">
          <p:sp>
            <p:nvSpPr>
              <p:cNvPr id="44036" name="Rectangle 3"/>
              <p:cNvSpPr>
                <a:spLocks noGrp="1" noChangeArrowheads="1"/>
              </p:cNvSpPr>
              <p:nvPr>
                <p:ph sz="half" idx="1"/>
              </p:nvPr>
            </p:nvSpPr>
            <p:spPr>
              <a:xfrm>
                <a:off x="628648" y="1682695"/>
                <a:ext cx="5614497" cy="4854928"/>
              </a:xfrm>
            </p:spPr>
            <p:txBody>
              <a:bodyPr>
                <a:noAutofit/>
              </a:bodyPr>
              <a:lstStyle/>
              <a:p>
                <a:pPr marL="0" indent="0" eaLnBrk="1" hangingPunct="1">
                  <a:buNone/>
                </a:pPr>
                <a:r>
                  <a:rPr lang="en-US" altLang="en-US" sz="2000" dirty="0"/>
                  <a:t>Suppose that </a:t>
                </a:r>
                <a14:m>
                  <m:oMath xmlns:m="http://schemas.openxmlformats.org/officeDocument/2006/math">
                    <m:r>
                      <a:rPr lang="en-US" altLang="en-US" sz="2000" b="1" i="1" dirty="0" smtClean="0">
                        <a:solidFill>
                          <a:srgbClr val="0066CC"/>
                        </a:solidFill>
                        <a:latin typeface="Cambria Math" panose="02040503050406030204" pitchFamily="18" charset="0"/>
                      </a:rPr>
                      <m:t>𝑮</m:t>
                    </m:r>
                  </m:oMath>
                </a14:m>
                <a:r>
                  <a:rPr lang="en-US" altLang="en-US" sz="2000" dirty="0"/>
                  <a:t> has an independent set of size </a:t>
                </a:r>
                <a14:m>
                  <m:oMath xmlns:m="http://schemas.openxmlformats.org/officeDocument/2006/math">
                    <m:r>
                      <a:rPr lang="en-US" altLang="en-US" sz="2000" b="1" i="1" dirty="0" smtClean="0">
                        <a:solidFill>
                          <a:srgbClr val="0066CC"/>
                        </a:solidFill>
                        <a:latin typeface="Cambria Math" panose="02040503050406030204" pitchFamily="18" charset="0"/>
                      </a:rPr>
                      <m:t>𝒎</m:t>
                    </m:r>
                  </m:oMath>
                </a14:m>
                <a:r>
                  <a:rPr lang="en-US" altLang="en-US" sz="2000" dirty="0"/>
                  <a:t> </a:t>
                </a:r>
              </a:p>
              <a:p>
                <a:pPr marL="0" indent="0" eaLnBrk="1" hangingPunct="1">
                  <a:buNone/>
                </a:pPr>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𝑮</m:t>
                    </m:r>
                    <m:r>
                      <a:rPr lang="en-US" altLang="en-US" sz="2000" b="1" i="1" dirty="0" err="1"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𝒎</m:t>
                    </m:r>
                    <m:r>
                      <a:rPr lang="en-US" altLang="en-US" sz="2000" b="1" i="1" dirty="0" smtClean="0">
                        <a:solidFill>
                          <a:srgbClr val="0066CC"/>
                        </a:solidFill>
                        <a:latin typeface="Cambria Math" panose="02040503050406030204" pitchFamily="18" charset="0"/>
                      </a:rPr>
                      <m:t>)</m:t>
                    </m:r>
                  </m:oMath>
                </a14:m>
                <a:r>
                  <a:rPr lang="en-US" altLang="en-US" sz="2000" dirty="0"/>
                  <a:t> is a </a:t>
                </a:r>
                <a:r>
                  <a:rPr lang="en-US" altLang="en-US" sz="2000" b="1" dirty="0">
                    <a:solidFill>
                      <a:srgbClr val="006600"/>
                    </a:solidFill>
                  </a:rPr>
                  <a:t>YES</a:t>
                </a:r>
                <a:r>
                  <a:rPr lang="en-US" altLang="en-US" sz="2000" dirty="0"/>
                  <a:t> for </a:t>
                </a:r>
                <a:r>
                  <a:rPr lang="en-US" altLang="en-US" sz="2000" b="1" dirty="0">
                    <a:solidFill>
                      <a:srgbClr val="695082"/>
                    </a:solidFill>
                  </a:rPr>
                  <a:t>Independent-Set</a:t>
                </a:r>
                <a:r>
                  <a:rPr lang="en-US" altLang="en-US" sz="2000" dirty="0"/>
                  <a:t>)</a:t>
                </a:r>
              </a:p>
              <a:p>
                <a:pPr>
                  <a:lnSpc>
                    <a:spcPct val="120000"/>
                  </a:lnSpc>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t> be the independent set of size </a:t>
                </a:r>
                <a14:m>
                  <m:oMath xmlns:m="http://schemas.openxmlformats.org/officeDocument/2006/math">
                    <m:r>
                      <a:rPr lang="en-US" altLang="en-US" sz="2000" b="1" i="1" dirty="0" smtClean="0">
                        <a:solidFill>
                          <a:srgbClr val="0066CC"/>
                        </a:solidFill>
                        <a:latin typeface="Cambria Math" panose="02040503050406030204" pitchFamily="18" charset="0"/>
                      </a:rPr>
                      <m:t>𝒎</m:t>
                    </m:r>
                  </m:oMath>
                </a14:m>
                <a:r>
                  <a:rPr lang="en-US" altLang="en-US" sz="2000" dirty="0"/>
                  <a:t>; </a:t>
                </a:r>
              </a:p>
              <a:p>
                <a:pPr>
                  <a:lnSpc>
                    <a:spcPct val="120000"/>
                  </a:lnSpc>
                </a:pP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t> must have one vertex per column </a:t>
                </a:r>
                <a:r>
                  <a:rPr lang="en-US" altLang="en-US" sz="2000" dirty="0">
                    <a:solidFill>
                      <a:srgbClr val="008000"/>
                    </a:solidFill>
                  </a:rPr>
                  <a:t>(green edges)</a:t>
                </a:r>
              </a:p>
              <a:p>
                <a:pPr>
                  <a:spcBef>
                    <a:spcPts val="600"/>
                  </a:spcBef>
                </a:pPr>
                <a:r>
                  <a:rPr lang="en-US" altLang="en-US" sz="2000" dirty="0"/>
                  <a:t>Because of </a:t>
                </a:r>
                <a:r>
                  <a:rPr lang="en-US" altLang="en-US" sz="2000" dirty="0">
                    <a:solidFill>
                      <a:srgbClr val="FF0000"/>
                    </a:solidFill>
                  </a:rPr>
                  <a:t>red edges</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t> doesn’t have vertex labels with conflicting literals.</a:t>
                </a:r>
                <a:r>
                  <a:rPr lang="en-US" altLang="en-US" sz="2400" dirty="0"/>
                  <a:t> </a:t>
                </a:r>
              </a:p>
              <a:p>
                <a:r>
                  <a:rPr lang="en-US" altLang="en-US" sz="2000" dirty="0"/>
                  <a:t>Set all literals labelling vertices in </a:t>
                </a:r>
                <a14:m>
                  <m:oMath xmlns:m="http://schemas.openxmlformats.org/officeDocument/2006/math">
                    <m:r>
                      <a:rPr lang="en-US" altLang="en-US" sz="2000" b="1" i="1" dirty="0" smtClean="0">
                        <a:solidFill>
                          <a:srgbClr val="0066CC"/>
                        </a:solidFill>
                        <a:latin typeface="Cambria Math" panose="02040503050406030204" pitchFamily="18" charset="0"/>
                      </a:rPr>
                      <m:t>𝑼</m:t>
                    </m:r>
                  </m:oMath>
                </a14:m>
                <a:r>
                  <a:rPr lang="en-US" altLang="en-US" sz="2000" dirty="0"/>
                  <a:t> to true</a:t>
                </a:r>
              </a:p>
              <a:p>
                <a:r>
                  <a:rPr lang="en-US" altLang="en-US" sz="2000" dirty="0"/>
                  <a:t>This may not be a total assignment but just extend arbitrarily to a total assignment </a:t>
                </a:r>
                <a14:m>
                  <m:oMath xmlns:m="http://schemas.openxmlformats.org/officeDocument/2006/math">
                    <m:r>
                      <a:rPr lang="en-US" altLang="en-US" sz="2000" b="1" i="1" dirty="0" smtClean="0">
                        <a:solidFill>
                          <a:srgbClr val="0066CC"/>
                        </a:solidFill>
                        <a:latin typeface="Cambria Math" panose="02040503050406030204" pitchFamily="18" charset="0"/>
                      </a:rPr>
                      <m:t>𝜶</m:t>
                    </m:r>
                  </m:oMath>
                </a14:m>
                <a:r>
                  <a:rPr lang="en-US" altLang="en-US" sz="2000" dirty="0"/>
                  <a:t>.</a:t>
                </a:r>
              </a:p>
              <a:p>
                <a:pPr lvl="1"/>
                <a:r>
                  <a:rPr lang="en-US" altLang="en-US" sz="2000" dirty="0"/>
                  <a:t>This assignment satisfies </a:t>
                </a:r>
                <a14:m>
                  <m:oMath xmlns:m="http://schemas.openxmlformats.org/officeDocument/2006/math">
                    <m:r>
                      <a:rPr lang="en-US" altLang="en-US" sz="2000" b="1" i="1" dirty="0" smtClean="0">
                        <a:solidFill>
                          <a:srgbClr val="0066CC"/>
                        </a:solidFill>
                        <a:latin typeface="Cambria Math" panose="02040503050406030204" pitchFamily="18" charset="0"/>
                      </a:rPr>
                      <m:t>𝑭</m:t>
                    </m:r>
                  </m:oMath>
                </a14:m>
                <a:r>
                  <a:rPr lang="en-US" altLang="en-US" sz="2000" dirty="0"/>
                  <a:t> since it makes at least one literal per clause true.</a:t>
                </a:r>
              </a:p>
              <a:p>
                <a:pPr marL="0" indent="0">
                  <a:buNone/>
                </a:pPr>
                <a:r>
                  <a:rPr lang="en-US" altLang="en-US" sz="2000" dirty="0"/>
                  <a:t>Therefore</a:t>
                </a:r>
                <a:r>
                  <a:rPr lang="en-US" altLang="en-US" sz="2000" dirty="0">
                    <a:solidFill>
                      <a:srgbClr val="0033CC"/>
                    </a:solidFill>
                  </a:rPr>
                  <a:t> </a:t>
                </a:r>
                <a14:m>
                  <m:oMath xmlns:m="http://schemas.openxmlformats.org/officeDocument/2006/math">
                    <m:r>
                      <a:rPr lang="en-US" altLang="en-US" sz="2000" b="1" i="1" dirty="0" smtClean="0">
                        <a:solidFill>
                          <a:srgbClr val="0066CC"/>
                        </a:solidFill>
                        <a:latin typeface="Cambria Math" panose="02040503050406030204" pitchFamily="18" charset="0"/>
                      </a:rPr>
                      <m:t>𝑭</m:t>
                    </m:r>
                  </m:oMath>
                </a14:m>
                <a:r>
                  <a:rPr lang="en-US" altLang="en-US" sz="2000" dirty="0"/>
                  <a:t> is satisfiable and a</a:t>
                </a:r>
                <a:r>
                  <a:rPr lang="en-US" altLang="en-US" sz="2000" dirty="0">
                    <a:solidFill>
                      <a:srgbClr val="0033CC"/>
                    </a:solidFill>
                  </a:rPr>
                  <a:t> </a:t>
                </a:r>
                <a:r>
                  <a:rPr lang="en-US" altLang="en-US" sz="2000" b="1" dirty="0">
                    <a:solidFill>
                      <a:srgbClr val="006600"/>
                    </a:solidFill>
                  </a:rPr>
                  <a:t>YES</a:t>
                </a:r>
                <a:r>
                  <a:rPr lang="en-US" altLang="en-US" sz="2000" dirty="0">
                    <a:solidFill>
                      <a:srgbClr val="0033CC"/>
                    </a:solidFill>
                  </a:rPr>
                  <a:t> </a:t>
                </a:r>
                <a:r>
                  <a:rPr lang="en-US" altLang="en-US" sz="2000" dirty="0"/>
                  <a:t>for </a:t>
                </a:r>
                <a:r>
                  <a:rPr lang="en-US" altLang="en-US" sz="2000" b="1" dirty="0">
                    <a:solidFill>
                      <a:srgbClr val="695082"/>
                    </a:solidFill>
                  </a:rPr>
                  <a:t>3SAT</a:t>
                </a:r>
                <a:r>
                  <a:rPr lang="en-US" altLang="en-US" sz="2000" dirty="0"/>
                  <a:t>.</a:t>
                </a:r>
                <a:endParaRPr lang="en-US" altLang="en-US" sz="2000" dirty="0">
                  <a:solidFill>
                    <a:srgbClr val="0033CC"/>
                  </a:solidFill>
                </a:endParaRPr>
              </a:p>
            </p:txBody>
          </p:sp>
        </mc:Choice>
        <mc:Fallback>
          <p:sp>
            <p:nvSpPr>
              <p:cNvPr id="44036" name="Rectangle 3"/>
              <p:cNvSpPr>
                <a:spLocks noGrp="1" noRot="1" noChangeAspect="1" noMove="1" noResize="1" noEditPoints="1" noAdjustHandles="1" noChangeArrowheads="1" noChangeShapeType="1" noTextEdit="1"/>
              </p:cNvSpPr>
              <p:nvPr>
                <p:ph sz="half" idx="1"/>
              </p:nvPr>
            </p:nvSpPr>
            <p:spPr>
              <a:xfrm>
                <a:off x="628648" y="1682695"/>
                <a:ext cx="5614497" cy="4854928"/>
              </a:xfrm>
              <a:blipFill>
                <a:blip r:embed="rId4"/>
                <a:stretch>
                  <a:fillRect l="-1086" t="-1256" r="-20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3F83C50-F787-4C3B-B7AD-5F526B1C19F9}"/>
                  </a:ext>
                </a:extLst>
              </p:cNvPr>
              <p:cNvSpPr txBox="1"/>
              <p:nvPr/>
            </p:nvSpPr>
            <p:spPr>
              <a:xfrm>
                <a:off x="6760219" y="4185980"/>
                <a:ext cx="4739952" cy="1169551"/>
              </a:xfrm>
              <a:prstGeom prst="rect">
                <a:avLst/>
              </a:prstGeom>
              <a:noFill/>
            </p:spPr>
            <p:txBody>
              <a:bodyPr wrap="none" rtlCol="0">
                <a:spAutoFit/>
              </a:bodyPr>
              <a:lstStyle/>
              <a:p>
                <a:r>
                  <a:rPr lang="en-US" sz="2000" dirty="0"/>
                  <a:t>Given independent set </a:t>
                </a:r>
                <a14:m>
                  <m:oMath xmlns:m="http://schemas.openxmlformats.org/officeDocument/2006/math">
                    <m:r>
                      <a:rPr lang="en-US" sz="2000" b="1" i="1" dirty="0" smtClean="0">
                        <a:solidFill>
                          <a:srgbClr val="0066CC"/>
                        </a:solidFill>
                        <a:latin typeface="Cambria Math" panose="02040503050406030204" pitchFamily="18" charset="0"/>
                      </a:rPr>
                      <m:t>𝑼</m:t>
                    </m:r>
                  </m:oMath>
                </a14:m>
                <a:r>
                  <a:rPr lang="en-US" sz="2000" dirty="0"/>
                  <a:t> of size </a:t>
                </a:r>
                <a14:m>
                  <m:oMath xmlns:m="http://schemas.openxmlformats.org/officeDocument/2006/math">
                    <m:r>
                      <a:rPr lang="en-US" sz="2000" b="1" i="1" dirty="0" smtClean="0">
                        <a:solidFill>
                          <a:srgbClr val="0066CC"/>
                        </a:solidFill>
                        <a:latin typeface="Cambria Math" panose="02040503050406030204" pitchFamily="18" charset="0"/>
                      </a:rPr>
                      <m:t>𝒎</m:t>
                    </m:r>
                  </m:oMath>
                </a14:m>
                <a:endParaRPr lang="en-US" sz="2000" b="1" dirty="0">
                  <a:solidFill>
                    <a:srgbClr val="0066CC"/>
                  </a:solidFill>
                </a:endParaRPr>
              </a:p>
              <a:p>
                <a:pPr>
                  <a:spcBef>
                    <a:spcPts val="600"/>
                  </a:spcBef>
                </a:pPr>
                <a:r>
                  <a:rPr lang="en-US" sz="2000" dirty="0"/>
                  <a:t>Satisfying assignment </a:t>
                </a:r>
                <a14:m>
                  <m:oMath xmlns:m="http://schemas.openxmlformats.org/officeDocument/2006/math">
                    <m:r>
                      <a:rPr lang="en-US" sz="2000" b="1" i="1" smtClean="0">
                        <a:solidFill>
                          <a:srgbClr val="0066CC"/>
                        </a:solidFill>
                        <a:latin typeface="Cambria Math" panose="02040503050406030204" pitchFamily="18" charset="0"/>
                      </a:rPr>
                      <m:t>𝜶</m:t>
                    </m:r>
                    <m:r>
                      <a:rPr lang="en-US" sz="2000" b="0" i="1" smtClean="0">
                        <a:latin typeface="Cambria Math" panose="02040503050406030204" pitchFamily="18" charset="0"/>
                      </a:rPr>
                      <m:t>:</m:t>
                    </m:r>
                  </m:oMath>
                </a14:m>
                <a:r>
                  <a:rPr lang="en-US" sz="2000" dirty="0"/>
                  <a:t>  Part defined by </a:t>
                </a:r>
                <a14:m>
                  <m:oMath xmlns:m="http://schemas.openxmlformats.org/officeDocument/2006/math">
                    <m:r>
                      <a:rPr lang="en-US" sz="2000" b="1" i="1" dirty="0" smtClean="0">
                        <a:solidFill>
                          <a:srgbClr val="0066CC"/>
                        </a:solidFill>
                        <a:latin typeface="Cambria Math" panose="02040503050406030204" pitchFamily="18" charset="0"/>
                      </a:rPr>
                      <m:t>𝑼</m:t>
                    </m:r>
                  </m:oMath>
                </a14:m>
                <a:r>
                  <a:rPr lang="en-US" sz="2000" dirty="0"/>
                  <a:t>:</a:t>
                </a:r>
              </a:p>
              <a:p>
                <a:pPr>
                  <a:spcBef>
                    <a:spcPts val="600"/>
                  </a:spcBef>
                </a:pPr>
                <a:r>
                  <a:rPr lang="en-US" sz="2000" dirty="0"/>
                  <a:t> </a:t>
                </a:r>
                <a14:m>
                  <m:oMath xmlns:m="http://schemas.openxmlformats.org/officeDocument/2006/math">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𝟏</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𝟎</m:t>
                    </m:r>
                    <m:r>
                      <a:rPr lang="en-US" sz="2000" b="1" i="1" dirty="0" smtClean="0">
                        <a:solidFill>
                          <a:srgbClr val="0066CC"/>
                        </a:solidFill>
                        <a:latin typeface="Cambria Math" panose="02040503050406030204" pitchFamily="18" charset="0"/>
                      </a:rPr>
                      <m:t>, </m:t>
                    </m:r>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𝟐</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𝟏</m:t>
                    </m:r>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𝟑</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𝟎</m:t>
                    </m:r>
                  </m:oMath>
                </a14:m>
                <a:endParaRPr lang="en-US" sz="2000" b="1" dirty="0"/>
              </a:p>
            </p:txBody>
          </p:sp>
        </mc:Choice>
        <mc:Fallback>
          <p:sp>
            <p:nvSpPr>
              <p:cNvPr id="4" name="TextBox 3">
                <a:extLst>
                  <a:ext uri="{FF2B5EF4-FFF2-40B4-BE49-F238E27FC236}">
                    <a16:creationId xmlns:a16="http://schemas.microsoft.com/office/drawing/2014/main" id="{93F83C50-F787-4C3B-B7AD-5F526B1C19F9}"/>
                  </a:ext>
                </a:extLst>
              </p:cNvPr>
              <p:cNvSpPr txBox="1">
                <a:spLocks noRot="1" noChangeAspect="1" noMove="1" noResize="1" noEditPoints="1" noAdjustHandles="1" noChangeArrowheads="1" noChangeShapeType="1" noTextEdit="1"/>
              </p:cNvSpPr>
              <p:nvPr/>
            </p:nvSpPr>
            <p:spPr>
              <a:xfrm>
                <a:off x="6760219" y="4185980"/>
                <a:ext cx="4739952" cy="1169551"/>
              </a:xfrm>
              <a:prstGeom prst="rect">
                <a:avLst/>
              </a:prstGeom>
              <a:blipFill>
                <a:blip r:embed="rId5"/>
                <a:stretch>
                  <a:fillRect l="-1414" t="-3125" r="-257"/>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8CBDADE-F44E-4076-B9A6-94468749F6C1}"/>
              </a:ext>
            </a:extLst>
          </p:cNvPr>
          <p:cNvGrpSpPr/>
          <p:nvPr/>
        </p:nvGrpSpPr>
        <p:grpSpPr>
          <a:xfrm>
            <a:off x="6861270" y="2527912"/>
            <a:ext cx="3534180" cy="729315"/>
            <a:chOff x="6861270" y="1724830"/>
            <a:chExt cx="3534180" cy="729315"/>
          </a:xfrm>
        </p:grpSpPr>
        <p:sp>
          <p:nvSpPr>
            <p:cNvPr id="13" name="Oval 12">
              <a:extLst>
                <a:ext uri="{FF2B5EF4-FFF2-40B4-BE49-F238E27FC236}">
                  <a16:creationId xmlns:a16="http://schemas.microsoft.com/office/drawing/2014/main" id="{7F60C277-6468-4ACB-9DF2-D5B70782F1C0}"/>
                </a:ext>
              </a:extLst>
            </p:cNvPr>
            <p:cNvSpPr>
              <a:spLocks noChangeAspect="1"/>
            </p:cNvSpPr>
            <p:nvPr/>
          </p:nvSpPr>
          <p:spPr bwMode="auto">
            <a:xfrm>
              <a:off x="10212570" y="2247333"/>
              <a:ext cx="182880" cy="182880"/>
            </a:xfrm>
            <a:prstGeom prst="ellipse">
              <a:avLst/>
            </a:prstGeom>
            <a:solidFill>
              <a:srgbClr val="0066CC"/>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sp>
          <p:nvSpPr>
            <p:cNvPr id="14" name="Oval 13">
              <a:extLst>
                <a:ext uri="{FF2B5EF4-FFF2-40B4-BE49-F238E27FC236}">
                  <a16:creationId xmlns:a16="http://schemas.microsoft.com/office/drawing/2014/main" id="{D5999290-FED9-4D0E-AFE6-EF04FCA0E4C2}"/>
                </a:ext>
              </a:extLst>
            </p:cNvPr>
            <p:cNvSpPr>
              <a:spLocks noChangeAspect="1"/>
            </p:cNvSpPr>
            <p:nvPr/>
          </p:nvSpPr>
          <p:spPr bwMode="auto">
            <a:xfrm>
              <a:off x="8505996" y="1724830"/>
              <a:ext cx="182880" cy="182880"/>
            </a:xfrm>
            <a:prstGeom prst="ellipse">
              <a:avLst/>
            </a:prstGeom>
            <a:solidFill>
              <a:srgbClr val="0066CC"/>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sp>
          <p:nvSpPr>
            <p:cNvPr id="15" name="Oval 14">
              <a:extLst>
                <a:ext uri="{FF2B5EF4-FFF2-40B4-BE49-F238E27FC236}">
                  <a16:creationId xmlns:a16="http://schemas.microsoft.com/office/drawing/2014/main" id="{2FFE9B59-0BB1-42E5-8064-88615A928BFE}"/>
                </a:ext>
              </a:extLst>
            </p:cNvPr>
            <p:cNvSpPr>
              <a:spLocks noChangeAspect="1"/>
            </p:cNvSpPr>
            <p:nvPr/>
          </p:nvSpPr>
          <p:spPr bwMode="auto">
            <a:xfrm>
              <a:off x="6861270" y="2271265"/>
              <a:ext cx="182880" cy="182880"/>
            </a:xfrm>
            <a:prstGeom prst="ellipse">
              <a:avLst/>
            </a:prstGeom>
            <a:solidFill>
              <a:srgbClr val="0066CC"/>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p:gr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10B4F08-8DDA-460B-BD7D-3D3F1F681A9B}"/>
                  </a:ext>
                </a:extLst>
              </p:cNvPr>
              <p:cNvSpPr txBox="1"/>
              <p:nvPr/>
            </p:nvSpPr>
            <p:spPr>
              <a:xfrm>
                <a:off x="6749209" y="5360370"/>
                <a:ext cx="1782026" cy="400110"/>
              </a:xfrm>
              <a:prstGeom prst="rect">
                <a:avLst/>
              </a:prstGeom>
              <a:noFill/>
            </p:spPr>
            <p:txBody>
              <a:bodyPr wrap="none" rtlCol="0">
                <a:spAutoFit/>
              </a:bodyPr>
              <a:lstStyle/>
              <a:p>
                <a:r>
                  <a:rPr lang="en-US" sz="2000" dirty="0"/>
                  <a:t>Set </a:t>
                </a:r>
                <a14:m>
                  <m:oMath xmlns:m="http://schemas.openxmlformats.org/officeDocument/2006/math">
                    <m:r>
                      <a:rPr lang="en-US" sz="2000" b="1" i="1" dirty="0" smtClean="0">
                        <a:solidFill>
                          <a:srgbClr val="0066CC"/>
                        </a:solidFill>
                        <a:latin typeface="Cambria Math" panose="02040503050406030204" pitchFamily="18" charset="0"/>
                      </a:rPr>
                      <m:t>𝜶</m:t>
                    </m:r>
                    <m:d>
                      <m:dPr>
                        <m:ctrlPr>
                          <a:rPr lang="en-US" sz="2000" b="1" i="1" dirty="0" smtClean="0">
                            <a:solidFill>
                              <a:srgbClr val="0066CC"/>
                            </a:solidFill>
                            <a:latin typeface="Cambria Math" panose="02040503050406030204" pitchFamily="18" charset="0"/>
                          </a:rPr>
                        </m:ctrlPr>
                      </m:dPr>
                      <m:e>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𝒙</m:t>
                            </m:r>
                          </m:e>
                          <m:sub>
                            <m:r>
                              <a:rPr lang="en-US" sz="2000" b="1" i="1" dirty="0" smtClean="0">
                                <a:solidFill>
                                  <a:srgbClr val="0066CC"/>
                                </a:solidFill>
                                <a:latin typeface="Cambria Math" panose="02040503050406030204" pitchFamily="18" charset="0"/>
                              </a:rPr>
                              <m:t>𝟒</m:t>
                            </m:r>
                          </m:sub>
                        </m:sSub>
                      </m:e>
                    </m:d>
                    <m:r>
                      <a:rPr lang="en-US" sz="2000" b="1" i="1" dirty="0" smtClean="0">
                        <a:solidFill>
                          <a:srgbClr val="0066CC"/>
                        </a:solidFill>
                        <a:latin typeface="Cambria Math" panose="02040503050406030204" pitchFamily="18" charset="0"/>
                      </a:rPr>
                      <m:t>=</m:t>
                    </m:r>
                    <m:r>
                      <a:rPr lang="en-US" sz="2000" b="1" i="1" dirty="0" smtClean="0">
                        <a:solidFill>
                          <a:srgbClr val="0066CC"/>
                        </a:solidFill>
                        <a:latin typeface="Cambria Math" panose="02040503050406030204" pitchFamily="18" charset="0"/>
                      </a:rPr>
                      <m:t>𝟎</m:t>
                    </m:r>
                  </m:oMath>
                </a14:m>
                <a:r>
                  <a:rPr lang="en-US" sz="2000" dirty="0"/>
                  <a:t>.</a:t>
                </a:r>
                <a:endParaRPr lang="en-US" sz="2000" b="1" dirty="0">
                  <a:solidFill>
                    <a:srgbClr val="0066CC"/>
                  </a:solidFill>
                </a:endParaRPr>
              </a:p>
            </p:txBody>
          </p:sp>
        </mc:Choice>
        <mc:Fallback>
          <p:sp>
            <p:nvSpPr>
              <p:cNvPr id="16" name="TextBox 15">
                <a:extLst>
                  <a:ext uri="{FF2B5EF4-FFF2-40B4-BE49-F238E27FC236}">
                    <a16:creationId xmlns:a16="http://schemas.microsoft.com/office/drawing/2014/main" id="{810B4F08-8DDA-460B-BD7D-3D3F1F681A9B}"/>
                  </a:ext>
                </a:extLst>
              </p:cNvPr>
              <p:cNvSpPr txBox="1">
                <a:spLocks noRot="1" noChangeAspect="1" noMove="1" noResize="1" noEditPoints="1" noAdjustHandles="1" noChangeArrowheads="1" noChangeShapeType="1" noTextEdit="1"/>
              </p:cNvSpPr>
              <p:nvPr/>
            </p:nvSpPr>
            <p:spPr>
              <a:xfrm>
                <a:off x="6749209" y="5360370"/>
                <a:ext cx="1782026" cy="400110"/>
              </a:xfrm>
              <a:prstGeom prst="rect">
                <a:avLst/>
              </a:prstGeom>
              <a:blipFill>
                <a:blip r:embed="rId6"/>
                <a:stretch>
                  <a:fillRect l="-3425" t="-7576" r="-3082" b="-25758"/>
                </a:stretch>
              </a:blipFill>
            </p:spPr>
            <p:txBody>
              <a:bodyPr/>
              <a:lstStyle/>
              <a:p>
                <a:r>
                  <a:rPr lang="en-US">
                    <a:noFill/>
                  </a:rPr>
                  <a:t> </a:t>
                </a:r>
              </a:p>
            </p:txBody>
          </p:sp>
        </mc:Fallback>
      </mc:AlternateContent>
      <p:sp>
        <p:nvSpPr>
          <p:cNvPr id="19" name="Slide Number Placeholder 1">
            <a:extLst>
              <a:ext uri="{FF2B5EF4-FFF2-40B4-BE49-F238E27FC236}">
                <a16:creationId xmlns:a16="http://schemas.microsoft.com/office/drawing/2014/main" id="{E58AC35E-7769-4F0E-BF54-6D6726464C0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51</a:t>
            </a:fld>
            <a:endParaRPr lang="en-US" dirty="0"/>
          </a:p>
        </p:txBody>
      </p:sp>
    </p:spTree>
    <p:extLst>
      <p:ext uri="{BB962C8B-B14F-4D97-AF65-F5344CB8AC3E}">
        <p14:creationId xmlns:p14="http://schemas.microsoft.com/office/powerpoint/2010/main" val="25880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036">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36">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0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1" name="Rectangle 2"/>
              <p:cNvSpPr>
                <a:spLocks noGrp="1" noChangeArrowheads="1"/>
              </p:cNvSpPr>
              <p:nvPr>
                <p:ph type="title"/>
              </p:nvPr>
            </p:nvSpPr>
            <p:spPr/>
            <p:txBody>
              <a:bodyPr/>
              <a:lstStyle/>
              <a:p>
                <a:pPr eaLnBrk="1" hangingPunct="1"/>
                <a:r>
                  <a:rPr lang="en-US" altLang="en-US" dirty="0"/>
                  <a:t>Many </a:t>
                </a:r>
                <a14:m>
                  <m:oMath xmlns:m="http://schemas.openxmlformats.org/officeDocument/2006/math">
                    <m:r>
                      <a:rPr lang="en-US" altLang="en-US" b="1" i="0" dirty="0" smtClean="0">
                        <a:latin typeface="Cambria Math" panose="02040503050406030204" pitchFamily="18" charset="0"/>
                      </a:rPr>
                      <m:t>𝐍𝐏</m:t>
                    </m:r>
                  </m:oMath>
                </a14:m>
                <a:r>
                  <a:rPr lang="en-US" altLang="en-US" dirty="0"/>
                  <a:t>-complete problems</a:t>
                </a:r>
              </a:p>
            </p:txBody>
          </p:sp>
        </mc:Choice>
        <mc:Fallback xmlns="">
          <p:sp>
            <p:nvSpPr>
              <p:cNvPr id="48131"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132" name="Rectangle 3"/>
              <p:cNvSpPr>
                <a:spLocks noGrp="1" noChangeArrowheads="1"/>
              </p:cNvSpPr>
              <p:nvPr>
                <p:ph type="body" idx="1"/>
              </p:nvPr>
            </p:nvSpPr>
            <p:spPr>
              <a:xfrm>
                <a:off x="628650" y="1711664"/>
                <a:ext cx="10180522" cy="5200045"/>
              </a:xfrm>
            </p:spPr>
            <p:txBody>
              <a:bodyPr>
                <a:noAutofit/>
              </a:bodyPr>
              <a:lstStyle/>
              <a:p>
                <a:pPr marL="0" indent="0" eaLnBrk="1" hangingPunct="1">
                  <a:buNone/>
                </a:pPr>
                <a:r>
                  <a:rPr lang="en-US" altLang="en-US" sz="2400" dirty="0"/>
                  <a:t>Since </a:t>
                </a:r>
                <a:r>
                  <a:rPr lang="en-US" altLang="en-US" sz="2400" b="1" dirty="0">
                    <a:solidFill>
                      <a:srgbClr val="695082"/>
                    </a:solidFill>
                  </a:rPr>
                  <a:t>3SAT </a:t>
                </a:r>
                <a14:m>
                  <m:oMath xmlns:m="http://schemas.openxmlformats.org/officeDocument/2006/math">
                    <m:sSub>
                      <m:sSubPr>
                        <m:ctrlPr>
                          <a:rPr lang="en-US" altLang="en-US" sz="2400" b="1" i="1" smtClean="0">
                            <a:solidFill>
                              <a:srgbClr val="695082"/>
                            </a:solidFill>
                            <a:latin typeface="Cambria Math" panose="02040503050406030204" pitchFamily="18" charset="0"/>
                          </a:rPr>
                        </m:ctrlPr>
                      </m:sSubPr>
                      <m:e>
                        <m:r>
                          <a:rPr lang="en-US" altLang="en-US" sz="2400" b="1" i="1" smtClean="0">
                            <a:solidFill>
                              <a:srgbClr val="695082"/>
                            </a:solidFill>
                            <a:latin typeface="Cambria Math" panose="02040503050406030204" pitchFamily="18" charset="0"/>
                          </a:rPr>
                          <m:t>≤</m:t>
                        </m:r>
                      </m:e>
                      <m:sub>
                        <m:r>
                          <a:rPr lang="en-US" altLang="en-US" sz="2400" b="1" i="1" smtClean="0">
                            <a:solidFill>
                              <a:srgbClr val="695082"/>
                            </a:solidFill>
                            <a:latin typeface="Cambria Math" panose="02040503050406030204" pitchFamily="18" charset="0"/>
                          </a:rPr>
                          <m:t>𝑷</m:t>
                        </m:r>
                      </m:sub>
                    </m:sSub>
                  </m:oMath>
                </a14:m>
                <a:r>
                  <a:rPr lang="en-US" altLang="en-US" sz="2400" b="1" dirty="0">
                    <a:solidFill>
                      <a:srgbClr val="695082"/>
                    </a:solidFill>
                  </a:rPr>
                  <a:t> Independent-Set</a:t>
                </a:r>
                <a:r>
                  <a:rPr lang="en-US" altLang="en-US" sz="2400" dirty="0"/>
                  <a:t>, </a:t>
                </a:r>
                <a:r>
                  <a:rPr lang="en-US" altLang="en-US" sz="2400" b="1" dirty="0">
                    <a:solidFill>
                      <a:srgbClr val="695082"/>
                    </a:solidFill>
                  </a:rPr>
                  <a:t>Independent-Set</a:t>
                </a:r>
                <a:r>
                  <a:rPr lang="en-US" altLang="en-US" sz="2400" dirty="0"/>
                  <a:t> is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solidFill>
                      <a:srgbClr val="0033CC"/>
                    </a:solidFill>
                  </a:rPr>
                  <a:t>-</a:t>
                </a:r>
                <a:r>
                  <a:rPr lang="en-US" altLang="en-US" sz="2400" dirty="0"/>
                  <a:t>hard.</a:t>
                </a:r>
              </a:p>
              <a:p>
                <a:pPr marL="0" indent="0" eaLnBrk="1" hangingPunct="1">
                  <a:buNone/>
                </a:pPr>
                <a:r>
                  <a:rPr lang="en-US" altLang="en-US" sz="2400" dirty="0"/>
                  <a:t>We already showed that</a:t>
                </a:r>
                <a:r>
                  <a:rPr lang="en-US" altLang="en-US" sz="2400" dirty="0">
                    <a:solidFill>
                      <a:schemeClr val="hlink"/>
                    </a:solidFill>
                  </a:rPr>
                  <a:t> </a:t>
                </a:r>
                <a:r>
                  <a:rPr lang="en-US" altLang="en-US" sz="2400" b="1" dirty="0">
                    <a:solidFill>
                      <a:srgbClr val="695082"/>
                    </a:solidFill>
                  </a:rPr>
                  <a:t>Independent-Set</a:t>
                </a:r>
                <a:r>
                  <a:rPr lang="en-US" altLang="en-US" sz="2400" dirty="0"/>
                  <a:t> is in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solidFill>
                      <a:srgbClr val="695082"/>
                    </a:solidFill>
                  </a:rPr>
                  <a:t>. </a:t>
                </a:r>
              </a:p>
              <a:p>
                <a:pPr marL="0" indent="0" eaLnBrk="1" hangingPunct="1">
                  <a:buNone/>
                </a:pPr>
                <a:r>
                  <a:rPr lang="en-US" altLang="en-US" sz="2400" dirty="0">
                    <a:latin typeface="Cambria Math" panose="02040503050406030204" pitchFamily="18" charset="0"/>
                    <a:ea typeface="Cambria Math" panose="02040503050406030204" pitchFamily="18" charset="0"/>
                  </a:rPr>
                  <a:t>⇒</a:t>
                </a:r>
                <a:r>
                  <a:rPr lang="en-US" altLang="en-US" sz="2400" dirty="0"/>
                  <a:t> </a:t>
                </a:r>
                <a:r>
                  <a:rPr lang="en-US" altLang="en-US" sz="2400" b="1" dirty="0">
                    <a:solidFill>
                      <a:srgbClr val="695082"/>
                    </a:solidFill>
                  </a:rPr>
                  <a:t>Independent-Set</a:t>
                </a:r>
                <a:r>
                  <a:rPr lang="en-US" altLang="en-US" sz="2400" dirty="0"/>
                  <a:t> is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-complete</a:t>
                </a:r>
              </a:p>
              <a:p>
                <a:pPr marL="0" indent="0" eaLnBrk="1" hangingPunct="1">
                  <a:buNone/>
                </a:pPr>
                <a:endParaRPr lang="en-US" altLang="en-US" sz="2400" dirty="0"/>
              </a:p>
              <a:p>
                <a:pPr marL="0" indent="0" eaLnBrk="1" hangingPunct="1">
                  <a:buNone/>
                </a:pPr>
                <a:r>
                  <a:rPr lang="en-US" altLang="en-US" sz="2400" b="1" dirty="0">
                    <a:solidFill>
                      <a:srgbClr val="695082"/>
                    </a:solidFill>
                  </a:rPr>
                  <a:t>Corollary:</a:t>
                </a:r>
                <a:r>
                  <a:rPr lang="en-US" altLang="en-US" sz="2400" dirty="0"/>
                  <a:t>  </a:t>
                </a:r>
                <a:r>
                  <a:rPr lang="en-US" altLang="en-US" sz="2400" b="1" dirty="0">
                    <a:solidFill>
                      <a:srgbClr val="695082"/>
                    </a:solidFill>
                  </a:rPr>
                  <a:t>Clique</a:t>
                </a:r>
                <a:r>
                  <a:rPr lang="en-US" altLang="en-US" sz="2400" dirty="0"/>
                  <a:t> and </a:t>
                </a:r>
                <a:r>
                  <a:rPr lang="en-US" altLang="en-US" sz="2400" b="1" dirty="0">
                    <a:solidFill>
                      <a:srgbClr val="695082"/>
                    </a:solidFill>
                  </a:rPr>
                  <a:t>Vertex-Cover </a:t>
                </a:r>
                <a:r>
                  <a:rPr lang="en-US" altLang="en-US" sz="2400" dirty="0"/>
                  <a:t>are also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-complete.</a:t>
                </a:r>
              </a:p>
              <a:p>
                <a:pPr marL="0" indent="0" eaLnBrk="1" hangingPunct="1">
                  <a:buNone/>
                </a:pPr>
                <a:r>
                  <a:rPr lang="en-US" altLang="en-US" sz="2400" b="1" dirty="0">
                    <a:solidFill>
                      <a:srgbClr val="006600"/>
                    </a:solidFill>
                  </a:rPr>
                  <a:t>Proof:</a:t>
                </a:r>
                <a:r>
                  <a:rPr lang="en-US" altLang="en-US" sz="2400" dirty="0"/>
                  <a:t>  We already showed that all are in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a:t>
                </a:r>
              </a:p>
              <a:p>
                <a:pPr marL="0" indent="0" eaLnBrk="1" hangingPunct="1">
                  <a:buNone/>
                </a:pPr>
                <a:r>
                  <a:rPr lang="en-US" altLang="en-US" sz="2400" dirty="0"/>
                  <a:t>We also showed that </a:t>
                </a:r>
                <a:r>
                  <a:rPr lang="en-US" altLang="en-US" sz="2400" b="1" dirty="0">
                    <a:solidFill>
                      <a:srgbClr val="695082"/>
                    </a:solidFill>
                  </a:rPr>
                  <a:t>Independent-Set</a:t>
                </a:r>
                <a:r>
                  <a:rPr lang="en-US" altLang="en-US" sz="2400" dirty="0"/>
                  <a:t> polytime reduces to all of them. </a:t>
                </a:r>
              </a:p>
              <a:p>
                <a:pPr marL="0" indent="0" eaLnBrk="1" hangingPunct="1">
                  <a:buNone/>
                </a:pPr>
                <a:r>
                  <a:rPr lang="en-US" altLang="en-US" sz="2400" dirty="0"/>
                  <a:t>Combining this with </a:t>
                </a:r>
                <a:r>
                  <a:rPr lang="en-US" altLang="en-US" sz="2400" b="1" dirty="0">
                    <a:solidFill>
                      <a:srgbClr val="695082"/>
                    </a:solidFill>
                  </a:rPr>
                  <a:t>3SAT </a:t>
                </a:r>
                <a14:m>
                  <m:oMath xmlns:m="http://schemas.openxmlformats.org/officeDocument/2006/math">
                    <m:sSub>
                      <m:sSubPr>
                        <m:ctrlPr>
                          <a:rPr lang="en-US" altLang="en-US" sz="2400" b="1" i="1" smtClean="0">
                            <a:solidFill>
                              <a:srgbClr val="695082"/>
                            </a:solidFill>
                            <a:latin typeface="Cambria Math" panose="02040503050406030204" pitchFamily="18" charset="0"/>
                          </a:rPr>
                        </m:ctrlPr>
                      </m:sSubPr>
                      <m:e>
                        <m:r>
                          <a:rPr lang="en-US" altLang="en-US" sz="2400" b="1" i="1" smtClean="0">
                            <a:solidFill>
                              <a:srgbClr val="695082"/>
                            </a:solidFill>
                            <a:latin typeface="Cambria Math" panose="02040503050406030204" pitchFamily="18" charset="0"/>
                          </a:rPr>
                          <m:t>≤</m:t>
                        </m:r>
                      </m:e>
                      <m:sub>
                        <m:r>
                          <a:rPr lang="en-US" altLang="en-US" sz="2400" b="1" i="1" smtClean="0">
                            <a:solidFill>
                              <a:srgbClr val="695082"/>
                            </a:solidFill>
                            <a:latin typeface="Cambria Math" panose="02040503050406030204" pitchFamily="18" charset="0"/>
                          </a:rPr>
                          <m:t>𝑷</m:t>
                        </m:r>
                      </m:sub>
                    </m:sSub>
                  </m:oMath>
                </a14:m>
                <a:r>
                  <a:rPr lang="en-US" altLang="en-US" sz="2400" b="1" dirty="0">
                    <a:solidFill>
                      <a:srgbClr val="695082"/>
                    </a:solidFill>
                  </a:rPr>
                  <a:t> Independent-Set </a:t>
                </a:r>
                <a:r>
                  <a:rPr lang="en-US" altLang="en-US" sz="2400" dirty="0"/>
                  <a:t>we get that all are </a:t>
                </a:r>
                <a14:m>
                  <m:oMath xmlns:m="http://schemas.openxmlformats.org/officeDocument/2006/math">
                    <m:r>
                      <a:rPr lang="en-US" altLang="en-US" sz="2400" b="1" i="0" dirty="0" smtClean="0">
                        <a:solidFill>
                          <a:srgbClr val="0066CC"/>
                        </a:solidFill>
                        <a:latin typeface="Cambria Math" panose="02040503050406030204" pitchFamily="18" charset="0"/>
                      </a:rPr>
                      <m:t>𝐍𝐏</m:t>
                    </m:r>
                  </m:oMath>
                </a14:m>
                <a:r>
                  <a:rPr lang="en-US" altLang="en-US" sz="2400" dirty="0"/>
                  <a:t>-hard.</a:t>
                </a:r>
              </a:p>
            </p:txBody>
          </p:sp>
        </mc:Choice>
        <mc:Fallback>
          <p:sp>
            <p:nvSpPr>
              <p:cNvPr id="48132" name="Rectangle 3"/>
              <p:cNvSpPr>
                <a:spLocks noGrp="1" noRot="1" noChangeAspect="1" noMove="1" noResize="1" noEditPoints="1" noAdjustHandles="1" noChangeArrowheads="1" noChangeShapeType="1" noTextEdit="1"/>
              </p:cNvSpPr>
              <p:nvPr>
                <p:ph type="body" idx="1"/>
              </p:nvPr>
            </p:nvSpPr>
            <p:spPr>
              <a:xfrm>
                <a:off x="628650" y="1711664"/>
                <a:ext cx="10180522" cy="5200045"/>
              </a:xfrm>
              <a:blipFill>
                <a:blip r:embed="rId4"/>
                <a:stretch>
                  <a:fillRect l="-898" t="-1641"/>
                </a:stretch>
              </a:blipFill>
            </p:spPr>
            <p:txBody>
              <a:bodyPr/>
              <a:lstStyle/>
              <a:p>
                <a:r>
                  <a:rPr lang="en-US">
                    <a:noFill/>
                  </a:rPr>
                  <a:t> </a:t>
                </a:r>
              </a:p>
            </p:txBody>
          </p:sp>
        </mc:Fallback>
      </mc:AlternateContent>
      <p:sp>
        <p:nvSpPr>
          <p:cNvPr id="6" name="Slide Number Placeholder 1">
            <a:extLst>
              <a:ext uri="{FF2B5EF4-FFF2-40B4-BE49-F238E27FC236}">
                <a16:creationId xmlns:a16="http://schemas.microsoft.com/office/drawing/2014/main" id="{E4536D0F-0356-4F89-8352-054A378E52C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52</a:t>
            </a:fld>
            <a:endParaRPr lang="en-US" dirty="0"/>
          </a:p>
        </p:txBody>
      </p:sp>
    </p:spTree>
    <p:extLst>
      <p:ext uri="{BB962C8B-B14F-4D97-AF65-F5344CB8AC3E}">
        <p14:creationId xmlns:p14="http://schemas.microsoft.com/office/powerpoint/2010/main" val="8741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a:xfrm>
                <a:off x="628649" y="1588882"/>
                <a:ext cx="10410826" cy="5200045"/>
              </a:xfrm>
            </p:spPr>
            <p:txBody>
              <a:bodyPr>
                <a:noAutofit/>
              </a:bodyPr>
              <a:lstStyle/>
              <a:p>
                <a:pPr marL="0" indent="0">
                  <a:buNone/>
                </a:pPr>
                <a:r>
                  <a:rPr lang="en-US" sz="2400" dirty="0"/>
                  <a:t>4 steps for reducing (decision problem)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to problem </a:t>
                </a:r>
                <a14:m>
                  <m:oMath xmlns:m="http://schemas.openxmlformats.org/officeDocument/2006/math">
                    <m:r>
                      <a:rPr lang="en-US" sz="2400" b="1" i="1" smtClean="0">
                        <a:solidFill>
                          <a:srgbClr val="695082"/>
                        </a:solidFill>
                        <a:latin typeface="Cambria Math" panose="02040503050406030204" pitchFamily="18" charset="0"/>
                      </a:rPr>
                      <m:t>𝑩</m:t>
                    </m:r>
                  </m:oMath>
                </a14:m>
                <a:endParaRPr lang="en-US" sz="2400" dirty="0"/>
              </a:p>
              <a:p>
                <a:pPr marL="514350" indent="-514350">
                  <a:spcBef>
                    <a:spcPts val="1200"/>
                  </a:spcBef>
                  <a:buFont typeface="+mj-lt"/>
                  <a:buAutoNum type="arabicPeriod"/>
                </a:pPr>
                <a:r>
                  <a:rPr lang="en-US" sz="2400" dirty="0"/>
                  <a:t>Describe the reduction itself</a:t>
                </a:r>
              </a:p>
              <a:p>
                <a:pPr lvl="1"/>
                <a:r>
                  <a:rPr lang="en-US" sz="2400" dirty="0"/>
                  <a:t>i.e., the function that converts the input for </a:t>
                </a:r>
                <a14:m>
                  <m:oMath xmlns:m="http://schemas.openxmlformats.org/officeDocument/2006/math">
                    <m:r>
                      <a:rPr lang="en-US" sz="2400" b="1" i="1" dirty="0" smtClean="0">
                        <a:solidFill>
                          <a:srgbClr val="695082"/>
                        </a:solidFill>
                        <a:latin typeface="Cambria Math" panose="02040503050406030204" pitchFamily="18" charset="0"/>
                      </a:rPr>
                      <m:t>𝑨</m:t>
                    </m:r>
                  </m:oMath>
                </a14:m>
                <a:r>
                  <a:rPr lang="en-US" sz="2400" dirty="0"/>
                  <a:t> to the one for problem </a:t>
                </a:r>
                <a14:m>
                  <m:oMath xmlns:m="http://schemas.openxmlformats.org/officeDocument/2006/math">
                    <m:r>
                      <a:rPr lang="en-US" sz="2400" b="1" i="1" smtClean="0">
                        <a:solidFill>
                          <a:srgbClr val="695082"/>
                        </a:solidFill>
                        <a:latin typeface="Cambria Math" panose="02040503050406030204" pitchFamily="18" charset="0"/>
                      </a:rPr>
                      <m:t>𝑩</m:t>
                    </m:r>
                  </m:oMath>
                </a14:m>
                <a:r>
                  <a:rPr lang="en-US" sz="2400" b="1" dirty="0"/>
                  <a:t>.</a:t>
                </a:r>
              </a:p>
              <a:p>
                <a:pPr lvl="1"/>
                <a:r>
                  <a:rPr lang="en-US" dirty="0"/>
                  <a:t>i.e., describe what the top arrow in the pink box does</a:t>
                </a:r>
                <a:endParaRPr lang="en-US" sz="2400" b="1" dirty="0"/>
              </a:p>
              <a:p>
                <a:pPr marL="514350" indent="-514350">
                  <a:spcBef>
                    <a:spcPts val="1200"/>
                  </a:spcBef>
                  <a:buFont typeface="+mj-lt"/>
                  <a:buAutoNum type="arabicPeriod"/>
                </a:pPr>
                <a:r>
                  <a:rPr lang="en-US" sz="2400" dirty="0"/>
                  <a:t>Make sure the running time would be polynomial </a:t>
                </a:r>
              </a:p>
              <a:p>
                <a:pPr lvl="1"/>
                <a:r>
                  <a:rPr lang="en-US" sz="2400" dirty="0"/>
                  <a:t>In lecture, we’ll sometimes skip writing out this step.</a:t>
                </a:r>
              </a:p>
              <a:p>
                <a:pPr marL="514350" indent="-514350">
                  <a:spcBef>
                    <a:spcPts val="1200"/>
                  </a:spcBef>
                  <a:buFont typeface="+mj-lt"/>
                  <a:buAutoNum type="arabicPeriod"/>
                </a:pPr>
                <a:r>
                  <a:rPr lang="en-US" sz="2400" dirty="0"/>
                  <a:t>Argue that if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 	   		  then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smtClean="0">
                        <a:solidFill>
                          <a:srgbClr val="695082"/>
                        </a:solidFill>
                        <a:latin typeface="Cambria Math" panose="02040503050406030204" pitchFamily="18" charset="0"/>
                      </a:rPr>
                      <m:t>𝑩</m:t>
                    </m:r>
                  </m:oMath>
                </a14:m>
                <a:r>
                  <a:rPr lang="en-US" sz="2400" dirty="0"/>
                  <a:t>.</a:t>
                </a:r>
              </a:p>
              <a:p>
                <a:pPr marL="514350" indent="-514350">
                  <a:spcBef>
                    <a:spcPts val="1200"/>
                  </a:spcBef>
                  <a:buFont typeface="+mj-lt"/>
                  <a:buAutoNum type="arabicPeriod"/>
                </a:pPr>
                <a:r>
                  <a:rPr lang="en-US" sz="2400" dirty="0"/>
                  <a:t>Argue that if the input we produced is a </a:t>
                </a:r>
                <a:r>
                  <a:rPr lang="en-US" sz="2400" b="1" dirty="0">
                    <a:solidFill>
                      <a:srgbClr val="006600"/>
                    </a:solidFill>
                  </a:rPr>
                  <a:t>YES</a:t>
                </a:r>
                <a:r>
                  <a:rPr lang="en-US" sz="2400" dirty="0"/>
                  <a:t> instance for </a:t>
                </a:r>
                <a14:m>
                  <m:oMath xmlns:m="http://schemas.openxmlformats.org/officeDocument/2006/math">
                    <m:r>
                      <a:rPr lang="en-US" sz="2400" b="1" i="1" dirty="0">
                        <a:solidFill>
                          <a:srgbClr val="695082"/>
                        </a:solidFill>
                        <a:latin typeface="Cambria Math" panose="02040503050406030204" pitchFamily="18" charset="0"/>
                      </a:rPr>
                      <m:t>𝑩</m:t>
                    </m:r>
                  </m:oMath>
                </a14:m>
                <a:r>
                  <a:rPr lang="en-US" sz="2400" dirty="0"/>
                  <a:t> 		        then the correct answer (to the instance for </a:t>
                </a:r>
                <a14:m>
                  <m:oMath xmlns:m="http://schemas.openxmlformats.org/officeDocument/2006/math">
                    <m:r>
                      <a:rPr lang="en-US" sz="2400" b="1" i="1" smtClean="0">
                        <a:solidFill>
                          <a:srgbClr val="695082"/>
                        </a:solidFill>
                        <a:latin typeface="Cambria Math" panose="02040503050406030204" pitchFamily="18" charset="0"/>
                      </a:rPr>
                      <m:t>𝑨</m:t>
                    </m:r>
                  </m:oMath>
                </a14:m>
                <a:r>
                  <a:rPr lang="en-US" sz="2400" dirty="0"/>
                  <a:t>) is </a:t>
                </a:r>
                <a:r>
                  <a:rPr lang="en-US" sz="2400" b="1" dirty="0">
                    <a:solidFill>
                      <a:srgbClr val="006600"/>
                    </a:solidFill>
                  </a:rPr>
                  <a:t>YES</a:t>
                </a:r>
                <a:r>
                  <a:rPr lang="en-US" sz="2400" dirty="0"/>
                  <a:t>.</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xfrm>
                <a:off x="628649" y="1588882"/>
                <a:ext cx="10410826" cy="5200045"/>
              </a:xfrm>
              <a:blipFill>
                <a:blip r:embed="rId2"/>
                <a:stretch>
                  <a:fillRect l="-937"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318FDB-EA08-406F-A189-10AD2A9C2AF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6</a:t>
            </a:fld>
            <a:endParaRPr lang="en-US" dirty="0"/>
          </a:p>
        </p:txBody>
      </p:sp>
      <p:sp>
        <p:nvSpPr>
          <p:cNvPr id="5" name="TextBox 4"/>
          <p:cNvSpPr txBox="1"/>
          <p:nvPr/>
        </p:nvSpPr>
        <p:spPr>
          <a:xfrm>
            <a:off x="9169387" y="5170894"/>
            <a:ext cx="1546129" cy="369332"/>
          </a:xfrm>
          <a:prstGeom prst="rect">
            <a:avLst/>
          </a:prstGeom>
          <a:noFill/>
        </p:spPr>
        <p:txBody>
          <a:bodyPr wrap="none" rtlCol="0">
            <a:spAutoFit/>
          </a:bodyPr>
          <a:lstStyle/>
          <a:p>
            <a:r>
              <a:rPr lang="en-US" dirty="0">
                <a:solidFill>
                  <a:srgbClr val="006600"/>
                </a:solidFill>
              </a:rPr>
              <a:t>Contrapositive</a:t>
            </a:r>
          </a:p>
        </p:txBody>
      </p:sp>
    </p:spTree>
    <p:extLst>
      <p:ext uri="{BB962C8B-B14F-4D97-AF65-F5344CB8AC3E}">
        <p14:creationId xmlns:p14="http://schemas.microsoft.com/office/powerpoint/2010/main" val="363048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 to 3Color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a:xfrm>
                <a:off x="628649" y="1344335"/>
                <a:ext cx="9680007" cy="5200045"/>
              </a:xfrm>
            </p:spPr>
            <p:txBody>
              <a:bodyPr>
                <a:noAutofit/>
              </a:bodyPr>
              <a:lstStyle/>
              <a:p>
                <a:pPr marL="0" indent="0">
                  <a:buNone/>
                </a:pPr>
                <a:r>
                  <a:rPr lang="en-US" sz="2800" b="1" dirty="0">
                    <a:solidFill>
                      <a:srgbClr val="695082"/>
                    </a:solidFill>
                  </a:rPr>
                  <a:t>Defn:</a:t>
                </a:r>
                <a:r>
                  <a:rPr lang="en-US" sz="2800" dirty="0"/>
                  <a:t>  A undirected graph </a:t>
                </a:r>
                <a14:m>
                  <m:oMath xmlns:m="http://schemas.openxmlformats.org/officeDocument/2006/math">
                    <m:r>
                      <a:rPr lang="en-US" sz="2800" b="1" i="1" dirty="0" smtClean="0">
                        <a:solidFill>
                          <a:srgbClr val="0066CC"/>
                        </a:solidFill>
                        <a:latin typeface="Cambria Math" panose="02040503050406030204" pitchFamily="18" charset="0"/>
                      </a:rPr>
                      <m:t>𝑮</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𝑽</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𝑬</m:t>
                    </m:r>
                    <m:r>
                      <a:rPr lang="en-US" sz="2800" b="1" i="1" dirty="0" smtClean="0">
                        <a:solidFill>
                          <a:srgbClr val="0066CC"/>
                        </a:solidFill>
                        <a:latin typeface="Cambria Math" panose="02040503050406030204" pitchFamily="18" charset="0"/>
                      </a:rPr>
                      <m:t>)</m:t>
                    </m:r>
                  </m:oMath>
                </a14:m>
                <a:r>
                  <a:rPr lang="en-US" sz="2800" dirty="0"/>
                  <a:t> is </a:t>
                </a:r>
                <a14:m>
                  <m:oMath xmlns:m="http://schemas.openxmlformats.org/officeDocument/2006/math">
                    <m:r>
                      <a:rPr lang="en-US" sz="2800" b="1" i="1" dirty="0" smtClean="0">
                        <a:solidFill>
                          <a:srgbClr val="C00000"/>
                        </a:solidFill>
                        <a:latin typeface="Cambria Math" panose="02040503050406030204" pitchFamily="18" charset="0"/>
                      </a:rPr>
                      <m:t>𝒌</m:t>
                    </m:r>
                  </m:oMath>
                </a14:m>
                <a:r>
                  <a:rPr lang="en-US" sz="2800" dirty="0">
                    <a:solidFill>
                      <a:srgbClr val="C00000"/>
                    </a:solidFill>
                  </a:rPr>
                  <a:t>-colorable</a:t>
                </a:r>
                <a:r>
                  <a:rPr lang="en-US" sz="2800" dirty="0"/>
                  <a:t> </a:t>
                </a:r>
                <a:r>
                  <a:rPr lang="en-US" sz="2800" dirty="0" err="1"/>
                  <a:t>iff</a:t>
                </a:r>
                <a:r>
                  <a:rPr lang="en-US" sz="2800" dirty="0"/>
                  <a:t>   		we can assign one of </a:t>
                </a:r>
                <a14:m>
                  <m:oMath xmlns:m="http://schemas.openxmlformats.org/officeDocument/2006/math">
                    <m:r>
                      <a:rPr lang="en-US" sz="2800" b="1" i="1" dirty="0" smtClean="0">
                        <a:solidFill>
                          <a:srgbClr val="0066CC"/>
                        </a:solidFill>
                        <a:latin typeface="Cambria Math" panose="02040503050406030204" pitchFamily="18" charset="0"/>
                      </a:rPr>
                      <m:t>𝒌</m:t>
                    </m:r>
                    <m:r>
                      <a:rPr lang="en-US" sz="2800" b="1" i="1" dirty="0" smtClean="0">
                        <a:solidFill>
                          <a:srgbClr val="0066CC"/>
                        </a:solidFill>
                        <a:latin typeface="Cambria Math" panose="02040503050406030204" pitchFamily="18" charset="0"/>
                      </a:rPr>
                      <m:t> </m:t>
                    </m:r>
                  </m:oMath>
                </a14:m>
                <a:r>
                  <a:rPr lang="en-US" sz="2800" dirty="0"/>
                  <a:t>colors to each vertex of </a:t>
                </a:r>
                <a14:m>
                  <m:oMath xmlns:m="http://schemas.openxmlformats.org/officeDocument/2006/math">
                    <m:r>
                      <a:rPr lang="en-US" sz="2800" b="1" i="1" dirty="0" smtClean="0">
                        <a:solidFill>
                          <a:srgbClr val="0066CC"/>
                        </a:solidFill>
                        <a:latin typeface="Cambria Math" panose="02040503050406030204" pitchFamily="18" charset="0"/>
                      </a:rPr>
                      <m:t>𝑽</m:t>
                    </m:r>
                  </m:oMath>
                </a14:m>
                <a:r>
                  <a:rPr lang="en-US" sz="2800" dirty="0"/>
                  <a:t> </a:t>
                </a:r>
                <a:r>
                  <a:rPr lang="en-US" sz="2800" dirty="0" err="1"/>
                  <a:t>s.t.</a:t>
                </a:r>
                <a:r>
                  <a:rPr lang="en-US" sz="2800" dirty="0"/>
                  <a:t> for 	</a:t>
                </a:r>
                <a14:m>
                  <m:oMath xmlns:m="http://schemas.openxmlformats.org/officeDocument/2006/math">
                    <m:r>
                      <a:rPr lang="en-US" sz="2800" b="0" i="0"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𝒖</m:t>
                    </m:r>
                    <m:r>
                      <a:rPr lang="en-US" sz="2800" b="1" i="1" dirty="0" smtClean="0">
                        <a:solidFill>
                          <a:srgbClr val="0066CC"/>
                        </a:solidFill>
                        <a:latin typeface="Cambria Math" panose="02040503050406030204" pitchFamily="18" charset="0"/>
                      </a:rPr>
                      <m:t>, </m:t>
                    </m:r>
                    <m:r>
                      <a:rPr lang="en-US" sz="2800" b="1" i="1" dirty="0" smtClean="0">
                        <a:solidFill>
                          <a:srgbClr val="0066CC"/>
                        </a:solidFill>
                        <a:latin typeface="Cambria Math" panose="02040503050406030204" pitchFamily="18" charset="0"/>
                      </a:rPr>
                      <m:t>𝒗</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𝑬</m:t>
                    </m:r>
                  </m:oMath>
                </a14:m>
                <a:r>
                  <a:rPr lang="en-US" sz="2800" dirty="0"/>
                  <a:t>,  their colors, </a:t>
                </a:r>
                <a14:m>
                  <m:oMath xmlns:m="http://schemas.openxmlformats.org/officeDocument/2006/math">
                    <m:r>
                      <a:rPr lang="en-US" sz="2800" b="1" i="1" dirty="0" smtClean="0">
                        <a:solidFill>
                          <a:srgbClr val="0066CC"/>
                        </a:solidFill>
                        <a:latin typeface="Cambria Math" panose="02040503050406030204" pitchFamily="18" charset="0"/>
                      </a:rPr>
                      <m:t>𝝌</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𝒖</m:t>
                    </m:r>
                    <m:r>
                      <a:rPr lang="en-US" sz="2800" b="1" i="1" dirty="0" smtClean="0">
                        <a:solidFill>
                          <a:srgbClr val="0066CC"/>
                        </a:solidFill>
                        <a:latin typeface="Cambria Math" panose="02040503050406030204" pitchFamily="18" charset="0"/>
                      </a:rPr>
                      <m:t>)</m:t>
                    </m:r>
                  </m:oMath>
                </a14:m>
                <a:r>
                  <a:rPr lang="en-US" sz="2800" dirty="0"/>
                  <a:t> and </a:t>
                </a:r>
                <a14:m>
                  <m:oMath xmlns:m="http://schemas.openxmlformats.org/officeDocument/2006/math">
                    <m:r>
                      <a:rPr lang="en-US" sz="2800" b="1" i="1" dirty="0" smtClean="0">
                        <a:solidFill>
                          <a:srgbClr val="0066CC"/>
                        </a:solidFill>
                        <a:latin typeface="Cambria Math" panose="02040503050406030204" pitchFamily="18" charset="0"/>
                      </a:rPr>
                      <m:t>𝝌</m:t>
                    </m:r>
                    <m:r>
                      <a:rPr lang="en-US" sz="2800" b="1" i="1" dirty="0" smtClean="0">
                        <a:solidFill>
                          <a:srgbClr val="0066CC"/>
                        </a:solidFill>
                        <a:latin typeface="Cambria Math" panose="02040503050406030204" pitchFamily="18" charset="0"/>
                      </a:rPr>
                      <m:t>(</m:t>
                    </m:r>
                    <m:r>
                      <a:rPr lang="en-US" sz="2800" b="1" i="1" dirty="0" smtClean="0">
                        <a:solidFill>
                          <a:srgbClr val="0066CC"/>
                        </a:solidFill>
                        <a:latin typeface="Cambria Math" panose="02040503050406030204" pitchFamily="18" charset="0"/>
                      </a:rPr>
                      <m:t>𝒗</m:t>
                    </m:r>
                    <m:r>
                      <a:rPr lang="en-US" sz="2800" b="1" i="1" dirty="0" smtClean="0">
                        <a:solidFill>
                          <a:srgbClr val="0066CC"/>
                        </a:solidFill>
                        <a:latin typeface="Cambria Math" panose="02040503050406030204" pitchFamily="18" charset="0"/>
                      </a:rPr>
                      <m:t>)</m:t>
                    </m:r>
                  </m:oMath>
                </a14:m>
                <a:r>
                  <a:rPr lang="en-US" sz="2800" dirty="0"/>
                  <a:t>, are different. 	 	           “edges are not monochromatic”</a:t>
                </a:r>
              </a:p>
              <a:p>
                <a:endParaRPr lang="en-US" sz="1600" dirty="0"/>
              </a:p>
              <a:p>
                <a:pPr marL="0" indent="0">
                  <a:buNone/>
                </a:pPr>
                <a:r>
                  <a:rPr lang="en-US" sz="2800" b="1" dirty="0">
                    <a:solidFill>
                      <a:srgbClr val="695082"/>
                    </a:solidFill>
                  </a:rPr>
                  <a:t>2Color: </a:t>
                </a:r>
                <a:r>
                  <a:rPr lang="en-US" sz="2800" b="1" dirty="0">
                    <a:solidFill>
                      <a:srgbClr val="0066CC"/>
                    </a:solidFill>
                  </a:rPr>
                  <a:t>Given:</a:t>
                </a:r>
                <a:r>
                  <a:rPr lang="en-US" sz="2800" dirty="0"/>
                  <a:t> an undirected graph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Is </a:t>
                </a:r>
                <a14:m>
                  <m:oMath xmlns:m="http://schemas.openxmlformats.org/officeDocument/2006/math">
                    <m:r>
                      <a:rPr lang="en-US" sz="2800" b="1" i="1" dirty="0">
                        <a:solidFill>
                          <a:srgbClr val="0066CC"/>
                        </a:solidFill>
                        <a:latin typeface="Cambria Math" panose="02040503050406030204" pitchFamily="18" charset="0"/>
                      </a:rPr>
                      <m:t>𝑮</m:t>
                    </m:r>
                  </m:oMath>
                </a14:m>
                <a:r>
                  <a:rPr lang="en-US" sz="2800" dirty="0"/>
                  <a:t> 2-colorable?</a:t>
                </a:r>
              </a:p>
              <a:p>
                <a:endParaRPr lang="en-US" sz="600" dirty="0"/>
              </a:p>
              <a:p>
                <a:pPr marL="0" indent="0">
                  <a:buNone/>
                </a:pPr>
                <a:r>
                  <a:rPr lang="en-US" sz="2800" b="1" dirty="0">
                    <a:solidFill>
                      <a:srgbClr val="695082"/>
                    </a:solidFill>
                  </a:rPr>
                  <a:t>3Color: </a:t>
                </a:r>
                <a:r>
                  <a:rPr lang="en-US" sz="2800" b="1" dirty="0">
                    <a:solidFill>
                      <a:srgbClr val="0066CC"/>
                    </a:solidFill>
                  </a:rPr>
                  <a:t>Given:</a:t>
                </a:r>
                <a:r>
                  <a:rPr lang="en-US" sz="2800" dirty="0"/>
                  <a:t> an undirected graph </a:t>
                </a:r>
                <a14:m>
                  <m:oMath xmlns:m="http://schemas.openxmlformats.org/officeDocument/2006/math">
                    <m:r>
                      <a:rPr lang="en-US" sz="2800" b="1" i="1" dirty="0" smtClean="0">
                        <a:solidFill>
                          <a:srgbClr val="0066CC"/>
                        </a:solidFill>
                        <a:latin typeface="Cambria Math" panose="02040503050406030204" pitchFamily="18" charset="0"/>
                      </a:rPr>
                      <m:t>𝑮</m:t>
                    </m:r>
                  </m:oMath>
                </a14:m>
                <a:r>
                  <a:rPr lang="en-US" sz="2800" dirty="0"/>
                  <a:t>			    			   Is </a:t>
                </a:r>
                <a14:m>
                  <m:oMath xmlns:m="http://schemas.openxmlformats.org/officeDocument/2006/math">
                    <m:r>
                      <a:rPr lang="en-US" sz="2800" b="1" i="1" dirty="0">
                        <a:solidFill>
                          <a:srgbClr val="0066CC"/>
                        </a:solidFill>
                        <a:latin typeface="Cambria Math" panose="02040503050406030204" pitchFamily="18" charset="0"/>
                      </a:rPr>
                      <m:t>𝑮</m:t>
                    </m:r>
                  </m:oMath>
                </a14:m>
                <a:r>
                  <a:rPr lang="en-US" sz="2800" dirty="0"/>
                  <a:t> 3-colorable?</a:t>
                </a:r>
              </a:p>
              <a:p>
                <a:pPr marL="0" indent="0">
                  <a:buNone/>
                </a:pPr>
                <a:endParaRPr lang="en-US" dirty="0"/>
              </a:p>
            </p:txBody>
          </p:sp>
        </mc:Choice>
        <mc:Fallback>
          <p:sp>
            <p:nvSpPr>
              <p:cNvPr id="3" name="Content Placeholder 2">
                <a:extLst>
                  <a:ext uri="{FF2B5EF4-FFF2-40B4-BE49-F238E27FC236}">
                    <a16:creationId xmlns:a16="http://schemas.microsoft.com/office/drawing/2014/main" id="{7EECC50C-546C-4A49-8F7B-B8CDE790A8AC}"/>
                  </a:ext>
                </a:extLst>
              </p:cNvPr>
              <p:cNvSpPr>
                <a:spLocks noGrp="1" noRot="1" noChangeAspect="1" noMove="1" noResize="1" noEditPoints="1" noAdjustHandles="1" noChangeArrowheads="1" noChangeShapeType="1" noTextEdit="1"/>
              </p:cNvSpPr>
              <p:nvPr>
                <p:ph idx="1"/>
              </p:nvPr>
            </p:nvSpPr>
            <p:spPr>
              <a:xfrm>
                <a:off x="628649" y="1344335"/>
                <a:ext cx="9680007" cy="5200045"/>
              </a:xfrm>
              <a:blipFill>
                <a:blip r:embed="rId2"/>
                <a:stretch>
                  <a:fillRect l="-1259" t="-19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5E5C61-48EE-4B57-A95F-5879E94F4624}"/>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7</a:t>
            </a:fld>
            <a:endParaRPr lang="en-US" dirty="0"/>
          </a:p>
        </p:txBody>
      </p:sp>
      <p:grpSp>
        <p:nvGrpSpPr>
          <p:cNvPr id="5" name="Group 4" descr="A 5-cycle showing that a 2-coloring is impossible.">
            <a:extLst>
              <a:ext uri="{FF2B5EF4-FFF2-40B4-BE49-F238E27FC236}">
                <a16:creationId xmlns:a16="http://schemas.microsoft.com/office/drawing/2014/main" id="{43629BF5-BAF6-771E-7E1E-10F63A005BF7}"/>
              </a:ext>
            </a:extLst>
          </p:cNvPr>
          <p:cNvGrpSpPr/>
          <p:nvPr/>
        </p:nvGrpSpPr>
        <p:grpSpPr>
          <a:xfrm>
            <a:off x="6741387" y="3040730"/>
            <a:ext cx="1395595" cy="1222107"/>
            <a:chOff x="3616411" y="4477002"/>
            <a:chExt cx="1395595" cy="1222107"/>
          </a:xfrm>
        </p:grpSpPr>
        <p:sp>
          <p:nvSpPr>
            <p:cNvPr id="6" name="Oval 5">
              <a:extLst>
                <a:ext uri="{FF2B5EF4-FFF2-40B4-BE49-F238E27FC236}">
                  <a16:creationId xmlns:a16="http://schemas.microsoft.com/office/drawing/2014/main" id="{CAAF4BC0-E42F-6282-1548-29C5ABFAE4E3}"/>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 name="Oval 6">
              <a:extLst>
                <a:ext uri="{FF2B5EF4-FFF2-40B4-BE49-F238E27FC236}">
                  <a16:creationId xmlns:a16="http://schemas.microsoft.com/office/drawing/2014/main" id="{92564BF8-357C-FDBE-2D89-1E4E52771B2F}"/>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 name="Oval 7">
              <a:extLst>
                <a:ext uri="{FF2B5EF4-FFF2-40B4-BE49-F238E27FC236}">
                  <a16:creationId xmlns:a16="http://schemas.microsoft.com/office/drawing/2014/main" id="{83588795-4B42-4B75-95CD-D957F7870C92}"/>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 name="Oval 8">
              <a:extLst>
                <a:ext uri="{FF2B5EF4-FFF2-40B4-BE49-F238E27FC236}">
                  <a16:creationId xmlns:a16="http://schemas.microsoft.com/office/drawing/2014/main" id="{2231CC80-97A1-5ED5-C423-A82BE53287F4}"/>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0" name="Straight Connector 9">
              <a:extLst>
                <a:ext uri="{FF2B5EF4-FFF2-40B4-BE49-F238E27FC236}">
                  <a16:creationId xmlns:a16="http://schemas.microsoft.com/office/drawing/2014/main" id="{4124FA47-F86E-6A51-0C56-FD0B4F774D3C}"/>
                </a:ext>
              </a:extLst>
            </p:cNvPr>
            <p:cNvCxnSpPr>
              <a:stCxn id="7"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1EFDD7D0-18B4-6F4B-5263-E4AC33EFFEF1}"/>
                </a:ext>
              </a:extLst>
            </p:cNvPr>
            <p:cNvCxnSpPr>
              <a:stCxn id="7" idx="3"/>
              <a:endCxn id="6"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83D9D573-3FBF-8198-7E03-70F1FD93DBD8}"/>
                </a:ext>
              </a:extLst>
            </p:cNvPr>
            <p:cNvCxnSpPr>
              <a:stCxn id="6" idx="5"/>
              <a:endCxn id="9"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13" name="Oval 12">
              <a:extLst>
                <a:ext uri="{FF2B5EF4-FFF2-40B4-BE49-F238E27FC236}">
                  <a16:creationId xmlns:a16="http://schemas.microsoft.com/office/drawing/2014/main" id="{FCC6A83B-9A88-450B-9772-E06258FE61FC}"/>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927B6ACB-A003-B079-8AFD-5216887176B0}"/>
                </a:ext>
              </a:extLst>
            </p:cNvPr>
            <p:cNvCxnSpPr>
              <a:stCxn id="9" idx="6"/>
              <a:endCxn id="13"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D2D6C39D-F761-7B15-23D0-D1D6176FE06B}"/>
                </a:ext>
              </a:extLst>
            </p:cNvPr>
            <p:cNvCxnSpPr>
              <a:stCxn id="13" idx="0"/>
              <a:endCxn id="8"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p:grpSp>
        <p:nvGrpSpPr>
          <p:cNvPr id="16" name="Group 15" descr="A 5-cycle showing that a 2-coloring is impossible.">
            <a:extLst>
              <a:ext uri="{FF2B5EF4-FFF2-40B4-BE49-F238E27FC236}">
                <a16:creationId xmlns:a16="http://schemas.microsoft.com/office/drawing/2014/main" id="{DB8468D6-E92D-E47B-F58C-3511145824A4}"/>
              </a:ext>
            </a:extLst>
          </p:cNvPr>
          <p:cNvGrpSpPr/>
          <p:nvPr/>
        </p:nvGrpSpPr>
        <p:grpSpPr>
          <a:xfrm>
            <a:off x="9604181" y="3067512"/>
            <a:ext cx="1395595" cy="1222107"/>
            <a:chOff x="3616411" y="4477002"/>
            <a:chExt cx="1395595" cy="1222107"/>
          </a:xfrm>
        </p:grpSpPr>
        <p:sp>
          <p:nvSpPr>
            <p:cNvPr id="17" name="Oval 16">
              <a:extLst>
                <a:ext uri="{FF2B5EF4-FFF2-40B4-BE49-F238E27FC236}">
                  <a16:creationId xmlns:a16="http://schemas.microsoft.com/office/drawing/2014/main" id="{2D86E797-1673-3A07-2867-9F29B55037BA}"/>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8" name="Oval 17">
              <a:extLst>
                <a:ext uri="{FF2B5EF4-FFF2-40B4-BE49-F238E27FC236}">
                  <a16:creationId xmlns:a16="http://schemas.microsoft.com/office/drawing/2014/main" id="{E5C99353-C86B-C0E9-6B6E-87DF9B4A8CC9}"/>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9" name="Oval 18">
              <a:extLst>
                <a:ext uri="{FF2B5EF4-FFF2-40B4-BE49-F238E27FC236}">
                  <a16:creationId xmlns:a16="http://schemas.microsoft.com/office/drawing/2014/main" id="{63E266AF-D56F-6FD7-A67B-8F164C307CBA}"/>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0" name="Oval 19">
              <a:extLst>
                <a:ext uri="{FF2B5EF4-FFF2-40B4-BE49-F238E27FC236}">
                  <a16:creationId xmlns:a16="http://schemas.microsoft.com/office/drawing/2014/main" id="{9298AB81-EDE5-F667-E79F-7861544DE2D3}"/>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1" name="Straight Connector 20">
              <a:extLst>
                <a:ext uri="{FF2B5EF4-FFF2-40B4-BE49-F238E27FC236}">
                  <a16:creationId xmlns:a16="http://schemas.microsoft.com/office/drawing/2014/main" id="{AAAB5CF1-489B-A827-EEC3-80133C933167}"/>
                </a:ext>
              </a:extLst>
            </p:cNvPr>
            <p:cNvCxnSpPr>
              <a:stCxn id="18"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0DDC1CD0-C299-67AA-1BE4-0CDE73EDCA68}"/>
                </a:ext>
              </a:extLst>
            </p:cNvPr>
            <p:cNvCxnSpPr>
              <a:stCxn id="18" idx="3"/>
              <a:endCxn id="17"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23" name="Straight Connector 22">
              <a:extLst>
                <a:ext uri="{FF2B5EF4-FFF2-40B4-BE49-F238E27FC236}">
                  <a16:creationId xmlns:a16="http://schemas.microsoft.com/office/drawing/2014/main" id="{15E96945-DB14-EEDE-6637-62953B7E209B}"/>
                </a:ext>
              </a:extLst>
            </p:cNvPr>
            <p:cNvCxnSpPr>
              <a:stCxn id="17" idx="5"/>
              <a:endCxn id="20"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24" name="Oval 23">
              <a:extLst>
                <a:ext uri="{FF2B5EF4-FFF2-40B4-BE49-F238E27FC236}">
                  <a16:creationId xmlns:a16="http://schemas.microsoft.com/office/drawing/2014/main" id="{E6364BC0-087B-850B-B407-E56FDFCCE261}"/>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25" name="Straight Connector 24">
              <a:extLst>
                <a:ext uri="{FF2B5EF4-FFF2-40B4-BE49-F238E27FC236}">
                  <a16:creationId xmlns:a16="http://schemas.microsoft.com/office/drawing/2014/main" id="{4D486EDA-D909-88B9-1D54-CE8DD22D8AB2}"/>
                </a:ext>
              </a:extLst>
            </p:cNvPr>
            <p:cNvCxnSpPr>
              <a:stCxn id="20" idx="6"/>
              <a:endCxn id="24"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6" name="Straight Connector 25">
              <a:extLst>
                <a:ext uri="{FF2B5EF4-FFF2-40B4-BE49-F238E27FC236}">
                  <a16:creationId xmlns:a16="http://schemas.microsoft.com/office/drawing/2014/main" id="{536A6A77-50AA-7F5A-3C9E-83ECA57C9843}"/>
                </a:ext>
              </a:extLst>
            </p:cNvPr>
            <p:cNvCxnSpPr>
              <a:cxnSpLocks/>
              <a:stCxn id="24" idx="0"/>
              <a:endCxn id="18" idx="5"/>
            </p:cNvCxnSpPr>
            <p:nvPr/>
          </p:nvCxnSpPr>
          <p:spPr>
            <a:xfrm flipH="1" flipV="1">
              <a:off x="4314015" y="4633100"/>
              <a:ext cx="571847" cy="883129"/>
            </a:xfrm>
            <a:prstGeom prst="line">
              <a:avLst/>
            </a:prstGeom>
            <a:noFill/>
            <a:ln w="28575" cap="flat" cmpd="sng" algn="ctr">
              <a:solidFill>
                <a:schemeClr val="tx1"/>
              </a:solidFill>
              <a:prstDash val="solid"/>
              <a:miter lim="800000"/>
              <a:headEnd type="none" w="med" len="med"/>
              <a:tailEnd type="none" w="med" len="med"/>
            </a:ln>
            <a:effectLst/>
          </p:spPr>
        </p:cxnSp>
      </p:grpSp>
      <p:sp>
        <p:nvSpPr>
          <p:cNvPr id="28" name="TextBox 27">
            <a:extLst>
              <a:ext uri="{FF2B5EF4-FFF2-40B4-BE49-F238E27FC236}">
                <a16:creationId xmlns:a16="http://schemas.microsoft.com/office/drawing/2014/main" id="{20A5E928-A48F-64B2-4FC8-4BFC6FDF2CD4}"/>
              </a:ext>
            </a:extLst>
          </p:cNvPr>
          <p:cNvSpPr txBox="1"/>
          <p:nvPr/>
        </p:nvSpPr>
        <p:spPr>
          <a:xfrm>
            <a:off x="11199543" y="4015299"/>
            <a:ext cx="599267" cy="461665"/>
          </a:xfrm>
          <a:prstGeom prst="rect">
            <a:avLst/>
          </a:prstGeom>
          <a:noFill/>
        </p:spPr>
        <p:txBody>
          <a:bodyPr wrap="none" rtlCol="0">
            <a:spAutoFit/>
          </a:bodyPr>
          <a:lstStyle/>
          <a:p>
            <a:r>
              <a:rPr lang="en-US" sz="2400" b="1" dirty="0"/>
              <a:t>Yes</a:t>
            </a:r>
          </a:p>
        </p:txBody>
      </p:sp>
      <p:sp>
        <p:nvSpPr>
          <p:cNvPr id="29" name="TextBox 28">
            <a:extLst>
              <a:ext uri="{FF2B5EF4-FFF2-40B4-BE49-F238E27FC236}">
                <a16:creationId xmlns:a16="http://schemas.microsoft.com/office/drawing/2014/main" id="{78E0473A-A922-654F-3D1F-F673B45B7D4E}"/>
              </a:ext>
            </a:extLst>
          </p:cNvPr>
          <p:cNvSpPr txBox="1"/>
          <p:nvPr/>
        </p:nvSpPr>
        <p:spPr>
          <a:xfrm>
            <a:off x="8233355" y="3967346"/>
            <a:ext cx="551754" cy="461665"/>
          </a:xfrm>
          <a:prstGeom prst="rect">
            <a:avLst/>
          </a:prstGeom>
          <a:noFill/>
        </p:spPr>
        <p:txBody>
          <a:bodyPr wrap="none" rtlCol="0">
            <a:spAutoFit/>
          </a:bodyPr>
          <a:lstStyle/>
          <a:p>
            <a:r>
              <a:rPr lang="en-US" sz="2400" b="1" dirty="0"/>
              <a:t>No</a:t>
            </a:r>
          </a:p>
        </p:txBody>
      </p:sp>
      <p:grpSp>
        <p:nvGrpSpPr>
          <p:cNvPr id="44" name="Group 43">
            <a:extLst>
              <a:ext uri="{FF2B5EF4-FFF2-40B4-BE49-F238E27FC236}">
                <a16:creationId xmlns:a16="http://schemas.microsoft.com/office/drawing/2014/main" id="{342BDD52-C675-3FFB-F02A-F699874582D1}"/>
              </a:ext>
            </a:extLst>
          </p:cNvPr>
          <p:cNvGrpSpPr/>
          <p:nvPr/>
        </p:nvGrpSpPr>
        <p:grpSpPr>
          <a:xfrm>
            <a:off x="9695621" y="4983389"/>
            <a:ext cx="1395595" cy="1222107"/>
            <a:chOff x="9689018" y="5259623"/>
            <a:chExt cx="1395595" cy="1222107"/>
          </a:xfrm>
        </p:grpSpPr>
        <p:grpSp>
          <p:nvGrpSpPr>
            <p:cNvPr id="30" name="Group 29" descr="A 5-cycle showing that a 2-coloring is impossible.">
              <a:extLst>
                <a:ext uri="{FF2B5EF4-FFF2-40B4-BE49-F238E27FC236}">
                  <a16:creationId xmlns:a16="http://schemas.microsoft.com/office/drawing/2014/main" id="{D4F9E7CC-F12D-84C5-29C1-BF9880696548}"/>
                </a:ext>
              </a:extLst>
            </p:cNvPr>
            <p:cNvGrpSpPr/>
            <p:nvPr/>
          </p:nvGrpSpPr>
          <p:grpSpPr>
            <a:xfrm>
              <a:off x="9689018" y="5259623"/>
              <a:ext cx="1395595" cy="1222107"/>
              <a:chOff x="3616411" y="4477002"/>
              <a:chExt cx="1395595" cy="1222107"/>
            </a:xfrm>
          </p:grpSpPr>
          <p:sp>
            <p:nvSpPr>
              <p:cNvPr id="31" name="Oval 30">
                <a:extLst>
                  <a:ext uri="{FF2B5EF4-FFF2-40B4-BE49-F238E27FC236}">
                    <a16:creationId xmlns:a16="http://schemas.microsoft.com/office/drawing/2014/main" id="{39F81781-621B-17C1-B416-A0FD16C28B2A}"/>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2" name="Oval 31">
                <a:extLst>
                  <a:ext uri="{FF2B5EF4-FFF2-40B4-BE49-F238E27FC236}">
                    <a16:creationId xmlns:a16="http://schemas.microsoft.com/office/drawing/2014/main" id="{90A08DB0-5856-C7B5-0F8D-1875E932D421}"/>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5EB7743C-1BAB-4105-2317-6825998EF3AB}"/>
                  </a:ext>
                </a:extLst>
              </p:cNvPr>
              <p:cNvSpPr>
                <a:spLocks noChangeAspect="1"/>
              </p:cNvSpPr>
              <p:nvPr/>
            </p:nvSpPr>
            <p:spPr>
              <a:xfrm>
                <a:off x="4829126" y="4477002"/>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4" name="Oval 33">
                <a:extLst>
                  <a:ext uri="{FF2B5EF4-FFF2-40B4-BE49-F238E27FC236}">
                    <a16:creationId xmlns:a16="http://schemas.microsoft.com/office/drawing/2014/main" id="{D6BEF4E3-D381-2DCD-E161-51C2AEE77BC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a:extLst>
                  <a:ext uri="{FF2B5EF4-FFF2-40B4-BE49-F238E27FC236}">
                    <a16:creationId xmlns:a16="http://schemas.microsoft.com/office/drawing/2014/main" id="{B2178B2D-98F6-9891-BF13-EE1F6146043E}"/>
                  </a:ext>
                </a:extLst>
              </p:cNvPr>
              <p:cNvCxnSpPr>
                <a:stCxn id="32"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36" name="Straight Connector 35">
                <a:extLst>
                  <a:ext uri="{FF2B5EF4-FFF2-40B4-BE49-F238E27FC236}">
                    <a16:creationId xmlns:a16="http://schemas.microsoft.com/office/drawing/2014/main" id="{7D2619D7-4A7D-E491-2388-7DEA49440D44}"/>
                  </a:ext>
                </a:extLst>
              </p:cNvPr>
              <p:cNvCxnSpPr>
                <a:stCxn id="32" idx="3"/>
                <a:endCxn id="31"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9E119CA7-9EBC-E05E-5068-769ADAEE52EF}"/>
                  </a:ext>
                </a:extLst>
              </p:cNvPr>
              <p:cNvCxnSpPr>
                <a:stCxn id="31" idx="5"/>
                <a:endCxn id="34"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ECE34B2C-0017-0A6A-937B-883AEBD35335}"/>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9" name="Straight Connector 38">
                <a:extLst>
                  <a:ext uri="{FF2B5EF4-FFF2-40B4-BE49-F238E27FC236}">
                    <a16:creationId xmlns:a16="http://schemas.microsoft.com/office/drawing/2014/main" id="{57C54CB1-5BB4-2C99-F393-8AD93C0B637C}"/>
                  </a:ext>
                </a:extLst>
              </p:cNvPr>
              <p:cNvCxnSpPr>
                <a:stCxn id="34" idx="6"/>
                <a:endCxn id="38"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55ADF5D4-54A5-263B-1F24-EF118F1BCCC2}"/>
                  </a:ext>
                </a:extLst>
              </p:cNvPr>
              <p:cNvCxnSpPr>
                <a:stCxn id="38" idx="0"/>
                <a:endCxn id="33"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p:cxnSp>
          <p:nvCxnSpPr>
            <p:cNvPr id="41" name="Straight Connector 40">
              <a:extLst>
                <a:ext uri="{FF2B5EF4-FFF2-40B4-BE49-F238E27FC236}">
                  <a16:creationId xmlns:a16="http://schemas.microsoft.com/office/drawing/2014/main" id="{BF6980B7-5F51-52F9-AD2B-FE767CF1078C}"/>
                </a:ext>
              </a:extLst>
            </p:cNvPr>
            <p:cNvCxnSpPr>
              <a:cxnSpLocks/>
              <a:stCxn id="38" idx="1"/>
              <a:endCxn id="32" idx="5"/>
            </p:cNvCxnSpPr>
            <p:nvPr/>
          </p:nvCxnSpPr>
          <p:spPr>
            <a:xfrm flipH="1" flipV="1">
              <a:off x="10386622" y="5415721"/>
              <a:ext cx="507189" cy="909911"/>
            </a:xfrm>
            <a:prstGeom prst="line">
              <a:avLst/>
            </a:prstGeom>
            <a:noFill/>
            <a:ln w="28575" cap="flat" cmpd="sng" algn="ctr">
              <a:solidFill>
                <a:schemeClr val="tx1"/>
              </a:solidFill>
              <a:prstDash val="solid"/>
              <a:miter lim="800000"/>
              <a:headEnd type="none" w="med" len="med"/>
              <a:tailEnd type="none" w="med" len="med"/>
            </a:ln>
            <a:effectLst/>
          </p:spPr>
        </p:cxnSp>
      </p:grpSp>
      <p:sp>
        <p:nvSpPr>
          <p:cNvPr id="45" name="TextBox 44">
            <a:extLst>
              <a:ext uri="{FF2B5EF4-FFF2-40B4-BE49-F238E27FC236}">
                <a16:creationId xmlns:a16="http://schemas.microsoft.com/office/drawing/2014/main" id="{6A03EF0E-48D8-BFF4-5F26-BD002E7FB71B}"/>
              </a:ext>
            </a:extLst>
          </p:cNvPr>
          <p:cNvSpPr txBox="1"/>
          <p:nvPr/>
        </p:nvSpPr>
        <p:spPr>
          <a:xfrm>
            <a:off x="11199543" y="5883223"/>
            <a:ext cx="599267" cy="461665"/>
          </a:xfrm>
          <a:prstGeom prst="rect">
            <a:avLst/>
          </a:prstGeom>
          <a:noFill/>
        </p:spPr>
        <p:txBody>
          <a:bodyPr wrap="none" rtlCol="0">
            <a:spAutoFit/>
          </a:bodyPr>
          <a:lstStyle/>
          <a:p>
            <a:r>
              <a:rPr lang="en-US" sz="2400" b="1" dirty="0"/>
              <a:t>Yes</a:t>
            </a:r>
          </a:p>
        </p:txBody>
      </p:sp>
      <p:grpSp>
        <p:nvGrpSpPr>
          <p:cNvPr id="46" name="Group 45">
            <a:extLst>
              <a:ext uri="{FF2B5EF4-FFF2-40B4-BE49-F238E27FC236}">
                <a16:creationId xmlns:a16="http://schemas.microsoft.com/office/drawing/2014/main" id="{EDBCD78E-BA99-C188-7391-17F410E66908}"/>
              </a:ext>
            </a:extLst>
          </p:cNvPr>
          <p:cNvGrpSpPr/>
          <p:nvPr/>
        </p:nvGrpSpPr>
        <p:grpSpPr>
          <a:xfrm>
            <a:off x="6649947" y="4996202"/>
            <a:ext cx="1395595" cy="1222107"/>
            <a:chOff x="9689018" y="5259623"/>
            <a:chExt cx="1395595" cy="1222107"/>
          </a:xfrm>
        </p:grpSpPr>
        <p:grpSp>
          <p:nvGrpSpPr>
            <p:cNvPr id="47" name="Group 46" descr="A 5-cycle showing that a 2-coloring is impossible.">
              <a:extLst>
                <a:ext uri="{FF2B5EF4-FFF2-40B4-BE49-F238E27FC236}">
                  <a16:creationId xmlns:a16="http://schemas.microsoft.com/office/drawing/2014/main" id="{8CBD8CC3-C42E-001E-AF6B-4F4E33C5B2FE}"/>
                </a:ext>
              </a:extLst>
            </p:cNvPr>
            <p:cNvGrpSpPr/>
            <p:nvPr/>
          </p:nvGrpSpPr>
          <p:grpSpPr>
            <a:xfrm>
              <a:off x="9689018" y="5259623"/>
              <a:ext cx="1395595" cy="1222107"/>
              <a:chOff x="3616411" y="4477002"/>
              <a:chExt cx="1395595" cy="1222107"/>
            </a:xfrm>
          </p:grpSpPr>
          <p:sp>
            <p:nvSpPr>
              <p:cNvPr id="49" name="Oval 48">
                <a:extLst>
                  <a:ext uri="{FF2B5EF4-FFF2-40B4-BE49-F238E27FC236}">
                    <a16:creationId xmlns:a16="http://schemas.microsoft.com/office/drawing/2014/main" id="{17A0FC8D-8A57-2D79-E5BD-FA04A53C793A}"/>
                  </a:ext>
                </a:extLst>
              </p:cNvPr>
              <p:cNvSpPr>
                <a:spLocks noChangeAspect="1"/>
              </p:cNvSpPr>
              <p:nvPr/>
            </p:nvSpPr>
            <p:spPr>
              <a:xfrm>
                <a:off x="3616411" y="4917989"/>
                <a:ext cx="182880" cy="182880"/>
              </a:xfrm>
              <a:prstGeom prst="ellipse">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Oval 49">
                <a:extLst>
                  <a:ext uri="{FF2B5EF4-FFF2-40B4-BE49-F238E27FC236}">
                    <a16:creationId xmlns:a16="http://schemas.microsoft.com/office/drawing/2014/main" id="{A27C2A8C-98AD-E401-EF69-4ABC93129F6B}"/>
                  </a:ext>
                </a:extLst>
              </p:cNvPr>
              <p:cNvSpPr>
                <a:spLocks noChangeAspect="1"/>
              </p:cNvSpPr>
              <p:nvPr/>
            </p:nvSpPr>
            <p:spPr>
              <a:xfrm>
                <a:off x="4157917"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1" name="Oval 50">
                <a:extLst>
                  <a:ext uri="{FF2B5EF4-FFF2-40B4-BE49-F238E27FC236}">
                    <a16:creationId xmlns:a16="http://schemas.microsoft.com/office/drawing/2014/main" id="{D74D4FDB-58FA-1C88-06F2-5A9CCFA278F8}"/>
                  </a:ext>
                </a:extLst>
              </p:cNvPr>
              <p:cNvSpPr>
                <a:spLocks noChangeAspect="1"/>
              </p:cNvSpPr>
              <p:nvPr/>
            </p:nvSpPr>
            <p:spPr>
              <a:xfrm>
                <a:off x="4829126"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2" name="Oval 51">
                <a:extLst>
                  <a:ext uri="{FF2B5EF4-FFF2-40B4-BE49-F238E27FC236}">
                    <a16:creationId xmlns:a16="http://schemas.microsoft.com/office/drawing/2014/main" id="{7A857D47-3308-F603-74DB-D915EA3F4E41}"/>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3" name="Straight Connector 52">
                <a:extLst>
                  <a:ext uri="{FF2B5EF4-FFF2-40B4-BE49-F238E27FC236}">
                    <a16:creationId xmlns:a16="http://schemas.microsoft.com/office/drawing/2014/main" id="{D31367E1-EC04-E17D-FF79-0DE1EB350B22}"/>
                  </a:ext>
                </a:extLst>
              </p:cNvPr>
              <p:cNvCxnSpPr>
                <a:stCxn id="50"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54" name="Straight Connector 53">
                <a:extLst>
                  <a:ext uri="{FF2B5EF4-FFF2-40B4-BE49-F238E27FC236}">
                    <a16:creationId xmlns:a16="http://schemas.microsoft.com/office/drawing/2014/main" id="{6A4EA912-548C-6393-E643-CF61CC1C2495}"/>
                  </a:ext>
                </a:extLst>
              </p:cNvPr>
              <p:cNvCxnSpPr>
                <a:stCxn id="50" idx="3"/>
                <a:endCxn id="49"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55" name="Straight Connector 54">
                <a:extLst>
                  <a:ext uri="{FF2B5EF4-FFF2-40B4-BE49-F238E27FC236}">
                    <a16:creationId xmlns:a16="http://schemas.microsoft.com/office/drawing/2014/main" id="{7FF532E7-03B8-50EA-5071-D2D9F0A1EB3E}"/>
                  </a:ext>
                </a:extLst>
              </p:cNvPr>
              <p:cNvCxnSpPr>
                <a:stCxn id="49" idx="5"/>
                <a:endCxn id="52"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56" name="Oval 55">
                <a:extLst>
                  <a:ext uri="{FF2B5EF4-FFF2-40B4-BE49-F238E27FC236}">
                    <a16:creationId xmlns:a16="http://schemas.microsoft.com/office/drawing/2014/main" id="{29A931F3-BCFE-5468-5729-96D7402FE203}"/>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7" name="Straight Connector 56">
                <a:extLst>
                  <a:ext uri="{FF2B5EF4-FFF2-40B4-BE49-F238E27FC236}">
                    <a16:creationId xmlns:a16="http://schemas.microsoft.com/office/drawing/2014/main" id="{2A4CFA58-C011-49B6-3832-B8B3C15F66B7}"/>
                  </a:ext>
                </a:extLst>
              </p:cNvPr>
              <p:cNvCxnSpPr>
                <a:stCxn id="52" idx="6"/>
                <a:endCxn id="56"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58" name="Straight Connector 57">
                <a:extLst>
                  <a:ext uri="{FF2B5EF4-FFF2-40B4-BE49-F238E27FC236}">
                    <a16:creationId xmlns:a16="http://schemas.microsoft.com/office/drawing/2014/main" id="{501E7306-65D9-281B-0F40-BBDA93B13D2F}"/>
                  </a:ext>
                </a:extLst>
              </p:cNvPr>
              <p:cNvCxnSpPr>
                <a:stCxn id="56" idx="0"/>
                <a:endCxn id="51"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p:cxnSp>
          <p:nvCxnSpPr>
            <p:cNvPr id="48" name="Straight Connector 47">
              <a:extLst>
                <a:ext uri="{FF2B5EF4-FFF2-40B4-BE49-F238E27FC236}">
                  <a16:creationId xmlns:a16="http://schemas.microsoft.com/office/drawing/2014/main" id="{C02BCB21-A57B-00D9-3E1C-E0E585071F84}"/>
                </a:ext>
              </a:extLst>
            </p:cNvPr>
            <p:cNvCxnSpPr>
              <a:cxnSpLocks/>
              <a:stCxn id="56" idx="1"/>
              <a:endCxn id="49" idx="6"/>
            </p:cNvCxnSpPr>
            <p:nvPr/>
          </p:nvCxnSpPr>
          <p:spPr>
            <a:xfrm flipH="1" flipV="1">
              <a:off x="9871898" y="5792050"/>
              <a:ext cx="1021913" cy="533582"/>
            </a:xfrm>
            <a:prstGeom prst="line">
              <a:avLst/>
            </a:prstGeom>
            <a:noFill/>
            <a:ln w="28575" cap="flat" cmpd="sng" algn="ctr">
              <a:solidFill>
                <a:schemeClr val="tx1"/>
              </a:solidFill>
              <a:prstDash val="solid"/>
              <a:miter lim="800000"/>
              <a:headEnd type="none" w="med" len="med"/>
              <a:tailEnd type="none" w="med" len="med"/>
            </a:ln>
            <a:effectLst/>
          </p:spPr>
        </p:cxnSp>
      </p:grpSp>
      <p:cxnSp>
        <p:nvCxnSpPr>
          <p:cNvPr id="60" name="Straight Connector 59">
            <a:extLst>
              <a:ext uri="{FF2B5EF4-FFF2-40B4-BE49-F238E27FC236}">
                <a16:creationId xmlns:a16="http://schemas.microsoft.com/office/drawing/2014/main" id="{1472496E-8F20-6FAD-B456-D3B43D5FE882}"/>
              </a:ext>
            </a:extLst>
          </p:cNvPr>
          <p:cNvCxnSpPr>
            <a:cxnSpLocks/>
            <a:stCxn id="51" idx="3"/>
            <a:endCxn id="49" idx="6"/>
          </p:cNvCxnSpPr>
          <p:nvPr/>
        </p:nvCxnSpPr>
        <p:spPr>
          <a:xfrm flipH="1">
            <a:off x="6832827" y="5152300"/>
            <a:ext cx="1056617" cy="376329"/>
          </a:xfrm>
          <a:prstGeom prst="line">
            <a:avLst/>
          </a:prstGeom>
          <a:noFill/>
          <a:ln w="28575" cap="flat" cmpd="sng" algn="ctr">
            <a:solidFill>
              <a:schemeClr val="tx1"/>
            </a:solidFill>
            <a:prstDash val="solid"/>
            <a:miter lim="800000"/>
            <a:headEnd type="none" w="med" len="med"/>
            <a:tailEnd type="none" w="med" len="med"/>
          </a:ln>
          <a:effectLst/>
        </p:spPr>
      </p:cxnSp>
      <p:cxnSp>
        <p:nvCxnSpPr>
          <p:cNvPr id="63" name="Straight Connector 62">
            <a:extLst>
              <a:ext uri="{FF2B5EF4-FFF2-40B4-BE49-F238E27FC236}">
                <a16:creationId xmlns:a16="http://schemas.microsoft.com/office/drawing/2014/main" id="{C7731FD9-B4EB-179C-C50E-904C8EC306C9}"/>
              </a:ext>
            </a:extLst>
          </p:cNvPr>
          <p:cNvCxnSpPr>
            <a:cxnSpLocks/>
            <a:stCxn id="56" idx="1"/>
            <a:endCxn id="50" idx="5"/>
          </p:cNvCxnSpPr>
          <p:nvPr/>
        </p:nvCxnSpPr>
        <p:spPr>
          <a:xfrm flipH="1" flipV="1">
            <a:off x="7347551" y="5152300"/>
            <a:ext cx="507189" cy="909911"/>
          </a:xfrm>
          <a:prstGeom prst="line">
            <a:avLst/>
          </a:prstGeom>
          <a:noFill/>
          <a:ln w="28575" cap="flat" cmpd="sng" algn="ctr">
            <a:solidFill>
              <a:schemeClr val="tx1"/>
            </a:solidFill>
            <a:prstDash val="solid"/>
            <a:miter lim="800000"/>
            <a:headEnd type="none" w="med" len="med"/>
            <a:tailEnd type="none" w="med" len="med"/>
          </a:ln>
          <a:effectLst/>
        </p:spPr>
      </p:cxnSp>
      <p:sp>
        <p:nvSpPr>
          <p:cNvPr id="67" name="TextBox 66">
            <a:extLst>
              <a:ext uri="{FF2B5EF4-FFF2-40B4-BE49-F238E27FC236}">
                <a16:creationId xmlns:a16="http://schemas.microsoft.com/office/drawing/2014/main" id="{AEC10A58-3700-51F5-A513-5C3D873138CA}"/>
              </a:ext>
            </a:extLst>
          </p:cNvPr>
          <p:cNvSpPr txBox="1"/>
          <p:nvPr/>
        </p:nvSpPr>
        <p:spPr>
          <a:xfrm>
            <a:off x="8200797" y="5947881"/>
            <a:ext cx="551754" cy="461665"/>
          </a:xfrm>
          <a:prstGeom prst="rect">
            <a:avLst/>
          </a:prstGeom>
          <a:noFill/>
        </p:spPr>
        <p:txBody>
          <a:bodyPr wrap="none" rtlCol="0">
            <a:spAutoFit/>
          </a:bodyPr>
          <a:lstStyle/>
          <a:p>
            <a:r>
              <a:rPr lang="en-US" sz="2400" b="1" dirty="0"/>
              <a:t>No</a:t>
            </a:r>
          </a:p>
        </p:txBody>
      </p:sp>
    </p:spTree>
    <p:extLst>
      <p:ext uri="{BB962C8B-B14F-4D97-AF65-F5344CB8AC3E}">
        <p14:creationId xmlns:p14="http://schemas.microsoft.com/office/powerpoint/2010/main" val="159202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2Color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m:t>
                        </m:r>
                      </m:e>
                      <m:sub>
                        <m:r>
                          <a:rPr lang="en-US" b="1" i="1" dirty="0" smtClean="0">
                            <a:latin typeface="Cambria Math" panose="02040503050406030204" pitchFamily="18" charset="0"/>
                          </a:rPr>
                          <m:t>𝑷</m:t>
                        </m:r>
                      </m:sub>
                    </m:sSub>
                  </m:oMath>
                </a14:m>
                <a:r>
                  <a:rPr lang="en-US" dirty="0"/>
                  <a:t> 3Color</a:t>
                </a:r>
              </a:p>
            </p:txBody>
          </p:sp>
        </mc:Choice>
        <mc:Fallback xmlns="">
          <p:sp>
            <p:nvSpPr>
              <p:cNvPr id="2" name="Title 1">
                <a:extLst>
                  <a:ext uri="{FF2B5EF4-FFF2-40B4-BE49-F238E27FC236}">
                    <a16:creationId xmlns:a16="http://schemas.microsoft.com/office/drawing/2014/main" id="{075E8389-C402-49D6-A21E-381DAAE49995}"/>
                  </a:ext>
                </a:extLst>
              </p:cNvPr>
              <p:cNvSpPr>
                <a:spLocks noGrp="1" noRot="1" noChangeAspect="1" noMove="1" noResize="1" noEditPoints="1" noAdjustHandles="1" noChangeArrowheads="1" noChangeShapeType="1" noTextEdit="1"/>
              </p:cNvSpPr>
              <p:nvPr>
                <p:ph type="title"/>
              </p:nvPr>
            </p:nvSpPr>
            <p:spPr>
              <a:blipFill>
                <a:blip r:embed="rId2"/>
                <a:stretch>
                  <a:fillRect l="-1959" t="-13386" b="-25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a:xfrm>
                <a:off x="628650" y="1461292"/>
                <a:ext cx="10960168" cy="5200045"/>
              </a:xfrm>
            </p:spPr>
            <p:txBody>
              <a:bodyPr>
                <a:noAutofit/>
              </a:bodyPr>
              <a:lstStyle/>
              <a:p>
                <a:r>
                  <a:rPr lang="en-US" sz="2800" dirty="0"/>
                  <a:t>Given a graph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figure out whether it can be 2-colored, by using an algorithm that figures out whether it can be 3-colored.</a:t>
                </a:r>
              </a:p>
              <a:p>
                <a:endParaRPr lang="en-US" sz="2800" dirty="0"/>
              </a:p>
              <a:p>
                <a:pPr marL="0" indent="0">
                  <a:buNone/>
                </a:pPr>
                <a:r>
                  <a:rPr lang="en-US" sz="2800" dirty="0"/>
                  <a:t>Usual outline:</a:t>
                </a:r>
              </a:p>
              <a:p>
                <a:r>
                  <a:rPr lang="en-US" sz="2800" dirty="0"/>
                  <a:t>Transform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into an input for the </a:t>
                </a:r>
                <a:r>
                  <a:rPr lang="en-US" sz="2800" b="1" dirty="0">
                    <a:solidFill>
                      <a:srgbClr val="695082"/>
                    </a:solidFill>
                  </a:rPr>
                  <a:t>3Color</a:t>
                </a:r>
                <a:r>
                  <a:rPr lang="en-US" sz="2800" dirty="0"/>
                  <a:t> algorithm</a:t>
                </a:r>
              </a:p>
              <a:p>
                <a:r>
                  <a:rPr lang="en-US" sz="2800" dirty="0"/>
                  <a:t>Run the </a:t>
                </a:r>
                <a:r>
                  <a:rPr lang="en-US" sz="2800" b="1" dirty="0">
                    <a:solidFill>
                      <a:srgbClr val="695082"/>
                    </a:solidFill>
                  </a:rPr>
                  <a:t>3Color</a:t>
                </a:r>
                <a:r>
                  <a:rPr lang="en-US" sz="2800" dirty="0"/>
                  <a:t> algorithm</a:t>
                </a:r>
              </a:p>
              <a:p>
                <a:r>
                  <a:rPr lang="en-US" sz="2800" dirty="0"/>
                  <a:t>Use the answer from the </a:t>
                </a:r>
                <a:r>
                  <a:rPr lang="en-US" sz="2800" b="1" dirty="0">
                    <a:solidFill>
                      <a:srgbClr val="695082"/>
                    </a:solidFill>
                  </a:rPr>
                  <a:t>3Color</a:t>
                </a:r>
                <a:r>
                  <a:rPr lang="en-US" sz="2800" dirty="0"/>
                  <a:t> algorithm as the answer for </a:t>
                </a:r>
                <a14:m>
                  <m:oMath xmlns:m="http://schemas.openxmlformats.org/officeDocument/2006/math">
                    <m:r>
                      <a:rPr lang="en-US" sz="2800" b="1" i="1" smtClean="0">
                        <a:solidFill>
                          <a:srgbClr val="0066CC"/>
                        </a:solidFill>
                        <a:latin typeface="Cambria Math" panose="02040503050406030204" pitchFamily="18" charset="0"/>
                      </a:rPr>
                      <m:t>𝑮</m:t>
                    </m:r>
                  </m:oMath>
                </a14:m>
                <a:r>
                  <a:rPr lang="en-US" sz="2800" dirty="0"/>
                  <a:t> for </a:t>
                </a:r>
                <a:r>
                  <a:rPr lang="en-US" sz="2800" b="1" dirty="0">
                    <a:solidFill>
                      <a:srgbClr val="695082"/>
                    </a:solidFill>
                  </a:rPr>
                  <a:t>2Color</a:t>
                </a:r>
              </a:p>
              <a:p>
                <a:pPr marL="0" indent="0">
                  <a:buNone/>
                </a:pPr>
                <a:endParaRPr lang="en-US" dirty="0"/>
              </a:p>
            </p:txBody>
          </p:sp>
        </mc:Choice>
        <mc:Fallback>
          <p:sp>
            <p:nvSpPr>
              <p:cNvPr id="3" name="Content Placeholder 2">
                <a:extLst>
                  <a:ext uri="{FF2B5EF4-FFF2-40B4-BE49-F238E27FC236}">
                    <a16:creationId xmlns:a16="http://schemas.microsoft.com/office/drawing/2014/main" id="{7EECC50C-546C-4A49-8F7B-B8CDE790A8AC}"/>
                  </a:ext>
                </a:extLst>
              </p:cNvPr>
              <p:cNvSpPr>
                <a:spLocks noGrp="1" noRot="1" noChangeAspect="1" noMove="1" noResize="1" noEditPoints="1" noAdjustHandles="1" noChangeArrowheads="1" noChangeShapeType="1" noTextEdit="1"/>
              </p:cNvSpPr>
              <p:nvPr>
                <p:ph idx="1"/>
              </p:nvPr>
            </p:nvSpPr>
            <p:spPr>
              <a:xfrm>
                <a:off x="628650" y="1461292"/>
                <a:ext cx="10960168" cy="5200045"/>
              </a:xfrm>
              <a:blipFill>
                <a:blip r:embed="rId3"/>
                <a:stretch>
                  <a:fillRect l="-1112" t="-1993" r="-10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EC35C1-D24C-461C-A700-0A4A09C1823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8</a:t>
            </a:fld>
            <a:endParaRPr lang="en-US" dirty="0"/>
          </a:p>
        </p:txBody>
      </p:sp>
    </p:spTree>
    <p:extLst>
      <p:ext uri="{BB962C8B-B14F-4D97-AF65-F5344CB8AC3E}">
        <p14:creationId xmlns:p14="http://schemas.microsoft.com/office/powerpoint/2010/main" val="14762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640EC-5601-EC75-9670-A063C65494EC}"/>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9ADB625-6894-9541-2F9D-019A7784CC9F}"/>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66542E-E8AD-F299-B328-180D7CD618A1}"/>
              </a:ext>
            </a:extLst>
          </p:cNvPr>
          <p:cNvSpPr>
            <a:spLocks noGrp="1"/>
          </p:cNvSpPr>
          <p:nvPr>
            <p:ph type="title"/>
          </p:nvPr>
        </p:nvSpPr>
        <p:spPr>
          <a:xfrm>
            <a:off x="353084" y="-171592"/>
            <a:ext cx="11108813" cy="1325563"/>
          </a:xfrm>
        </p:spPr>
        <p:txBody>
          <a:bodyPr/>
          <a:lstStyle/>
          <a:p>
            <a:r>
              <a:rPr lang="en-US" dirty="0"/>
              <a:t>Reducing </a:t>
            </a:r>
            <a:r>
              <a:rPr lang="en-US" sz="4400" b="1" dirty="0">
                <a:solidFill>
                  <a:srgbClr val="695082"/>
                </a:solidFill>
              </a:rPr>
              <a:t>2Color</a:t>
            </a:r>
            <a:r>
              <a:rPr lang="en-US" dirty="0"/>
              <a:t> to </a:t>
            </a:r>
            <a:r>
              <a:rPr lang="en-US" sz="4400" b="1" dirty="0">
                <a:solidFill>
                  <a:srgbClr val="695082"/>
                </a:solidFill>
              </a:rPr>
              <a:t>3Color</a:t>
            </a:r>
            <a:endParaRPr lang="en-US" dirty="0"/>
          </a:p>
        </p:txBody>
      </p:sp>
      <p:sp>
        <p:nvSpPr>
          <p:cNvPr id="4" name="Slide Number Placeholder 3">
            <a:extLst>
              <a:ext uri="{FF2B5EF4-FFF2-40B4-BE49-F238E27FC236}">
                <a16:creationId xmlns:a16="http://schemas.microsoft.com/office/drawing/2014/main" id="{2317EC84-5EC4-8B01-C1C9-7879C1316321}"/>
              </a:ext>
            </a:extLst>
          </p:cNvPr>
          <p:cNvSpPr>
            <a:spLocks noGrp="1"/>
          </p:cNvSpPr>
          <p:nvPr>
            <p:ph type="sldNum" sz="quarter" idx="12"/>
          </p:nvPr>
        </p:nvSpPr>
        <p:spPr/>
        <p:txBody>
          <a:bodyPr/>
          <a:lstStyle/>
          <a:p>
            <a:fld id="{86BADE50-950A-4D58-BFB2-FA2C6A8B385D}" type="slidenum">
              <a:rPr lang="en-US" smtClean="0"/>
              <a:t>9</a:t>
            </a:fld>
            <a:endParaRPr lang="en-US"/>
          </a:p>
        </p:txBody>
      </p:sp>
      <p:sp>
        <p:nvSpPr>
          <p:cNvPr id="12" name="TextBox 11">
            <a:extLst>
              <a:ext uri="{FF2B5EF4-FFF2-40B4-BE49-F238E27FC236}">
                <a16:creationId xmlns:a16="http://schemas.microsoft.com/office/drawing/2014/main" id="{510261E0-51D8-9C66-53BB-E2F98B0C9499}"/>
              </a:ext>
            </a:extLst>
          </p:cNvPr>
          <p:cNvSpPr txBox="1"/>
          <p:nvPr/>
        </p:nvSpPr>
        <p:spPr>
          <a:xfrm>
            <a:off x="1615701" y="1403866"/>
            <a:ext cx="801823" cy="369332"/>
          </a:xfrm>
          <a:prstGeom prst="rect">
            <a:avLst/>
          </a:prstGeom>
          <a:noFill/>
        </p:spPr>
        <p:txBody>
          <a:bodyPr wrap="none" rtlCol="0">
            <a:spAutoFit/>
          </a:bodyPr>
          <a:lstStyle/>
          <a:p>
            <a:r>
              <a:rPr lang="en-US" sz="1800" b="1" dirty="0">
                <a:solidFill>
                  <a:srgbClr val="695082"/>
                </a:solidFill>
              </a:rPr>
              <a:t>2Color</a:t>
            </a:r>
            <a:endParaRPr lang="en-US" dirty="0"/>
          </a:p>
        </p:txBody>
      </p:sp>
      <p:sp>
        <p:nvSpPr>
          <p:cNvPr id="16" name="TextBox 15">
            <a:extLst>
              <a:ext uri="{FF2B5EF4-FFF2-40B4-BE49-F238E27FC236}">
                <a16:creationId xmlns:a16="http://schemas.microsoft.com/office/drawing/2014/main" id="{9FAC3835-903C-F3EA-CD38-FEA664A92227}"/>
              </a:ext>
            </a:extLst>
          </p:cNvPr>
          <p:cNvSpPr txBox="1"/>
          <p:nvPr/>
        </p:nvSpPr>
        <p:spPr>
          <a:xfrm>
            <a:off x="9056658" y="1338606"/>
            <a:ext cx="808235" cy="369332"/>
          </a:xfrm>
          <a:prstGeom prst="rect">
            <a:avLst/>
          </a:prstGeom>
          <a:noFill/>
        </p:spPr>
        <p:txBody>
          <a:bodyPr wrap="none" rtlCol="0">
            <a:spAutoFit/>
          </a:bodyPr>
          <a:lstStyle/>
          <a:p>
            <a:r>
              <a:rPr lang="en-US" b="1" dirty="0">
                <a:solidFill>
                  <a:srgbClr val="695082"/>
                </a:solidFill>
              </a:rPr>
              <a:t>3Color</a:t>
            </a:r>
            <a:endParaRPr lang="en-US" dirty="0"/>
          </a:p>
        </p:txBody>
      </p:sp>
      <p:sp>
        <p:nvSpPr>
          <p:cNvPr id="21" name="TextBox 20">
            <a:extLst>
              <a:ext uri="{FF2B5EF4-FFF2-40B4-BE49-F238E27FC236}">
                <a16:creationId xmlns:a16="http://schemas.microsoft.com/office/drawing/2014/main" id="{E9402160-AF10-DBED-4B7F-5DB1FE245044}"/>
              </a:ext>
            </a:extLst>
          </p:cNvPr>
          <p:cNvSpPr txBox="1"/>
          <p:nvPr/>
        </p:nvSpPr>
        <p:spPr>
          <a:xfrm>
            <a:off x="8454979" y="4873374"/>
            <a:ext cx="1957524" cy="646331"/>
          </a:xfrm>
          <a:prstGeom prst="rect">
            <a:avLst/>
          </a:prstGeom>
          <a:noFill/>
        </p:spPr>
        <p:txBody>
          <a:bodyPr wrap="none" rtlCol="0">
            <a:spAutoFit/>
          </a:bodyPr>
          <a:lstStyle/>
          <a:p>
            <a:r>
              <a:rPr lang="en-US" dirty="0"/>
              <a:t>Solution for </a:t>
            </a:r>
            <a:r>
              <a:rPr lang="en-US" b="1" dirty="0">
                <a:solidFill>
                  <a:srgbClr val="695082"/>
                </a:solidFill>
              </a:rPr>
              <a:t>3Color</a:t>
            </a:r>
            <a:endParaRPr lang="en-US" dirty="0"/>
          </a:p>
          <a:p>
            <a:endParaRPr lang="en-US" b="1" dirty="0"/>
          </a:p>
        </p:txBody>
      </p:sp>
      <p:sp>
        <p:nvSpPr>
          <p:cNvPr id="28" name="TextBox 27">
            <a:extLst>
              <a:ext uri="{FF2B5EF4-FFF2-40B4-BE49-F238E27FC236}">
                <a16:creationId xmlns:a16="http://schemas.microsoft.com/office/drawing/2014/main" id="{0CE133DA-49E9-189C-73A6-1F4155BC428A}"/>
              </a:ext>
            </a:extLst>
          </p:cNvPr>
          <p:cNvSpPr txBox="1"/>
          <p:nvPr/>
        </p:nvSpPr>
        <p:spPr>
          <a:xfrm>
            <a:off x="2378525" y="4727933"/>
            <a:ext cx="1957524" cy="646331"/>
          </a:xfrm>
          <a:prstGeom prst="rect">
            <a:avLst/>
          </a:prstGeom>
          <a:noFill/>
        </p:spPr>
        <p:txBody>
          <a:bodyPr wrap="none" rtlCol="0">
            <a:spAutoFit/>
          </a:bodyPr>
          <a:lstStyle/>
          <a:p>
            <a:r>
              <a:rPr lang="en-US" dirty="0"/>
              <a:t>Solution for </a:t>
            </a:r>
            <a:r>
              <a:rPr lang="en-US" b="1" dirty="0">
                <a:solidFill>
                  <a:srgbClr val="695082"/>
                </a:solidFill>
              </a:rPr>
              <a:t>2Color</a:t>
            </a:r>
            <a:endParaRPr lang="en-US" dirty="0"/>
          </a:p>
          <a:p>
            <a:endParaRPr lang="en-US" b="1" dirty="0"/>
          </a:p>
        </p:txBody>
      </p:sp>
      <p:sp>
        <p:nvSpPr>
          <p:cNvPr id="30" name="AutoShape 5">
            <a:extLst>
              <a:ext uri="{FF2B5EF4-FFF2-40B4-BE49-F238E27FC236}">
                <a16:creationId xmlns:a16="http://schemas.microsoft.com/office/drawing/2014/main" id="{A9D71569-214E-4A1C-C9FA-60370461856E}"/>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a:extLst>
              <a:ext uri="{FF2B5EF4-FFF2-40B4-BE49-F238E27FC236}">
                <a16:creationId xmlns:a16="http://schemas.microsoft.com/office/drawing/2014/main" id="{F0F18E8B-1316-6AE3-9492-CB3EFBAC1B43}"/>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a:extLst>
              <a:ext uri="{FF2B5EF4-FFF2-40B4-BE49-F238E27FC236}">
                <a16:creationId xmlns:a16="http://schemas.microsoft.com/office/drawing/2014/main" id="{FE5ED97B-5EF0-305A-B7BB-F1707A986C34}"/>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a:extLst>
              <a:ext uri="{FF2B5EF4-FFF2-40B4-BE49-F238E27FC236}">
                <a16:creationId xmlns:a16="http://schemas.microsoft.com/office/drawing/2014/main" id="{AEC721C1-13CF-956E-8451-F12D4ACB7851}"/>
              </a:ext>
            </a:extLst>
          </p:cNvPr>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279" name="Rectangle 278">
            <a:extLst>
              <a:ext uri="{FF2B5EF4-FFF2-40B4-BE49-F238E27FC236}">
                <a16:creationId xmlns:a16="http://schemas.microsoft.com/office/drawing/2014/main" id="{B9601468-FDD7-2981-4BC2-BD5EEC5D9A4F}"/>
              </a:ext>
            </a:extLst>
          </p:cNvPr>
          <p:cNvSpPr/>
          <p:nvPr/>
        </p:nvSpPr>
        <p:spPr>
          <a:xfrm>
            <a:off x="8937740" y="5242707"/>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E9727A3-FAC7-EC32-DFAC-ED6A71898B07}"/>
                  </a:ext>
                </a:extLst>
              </p:cNvPr>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B7ED323-F2F9-5A27-1E2B-24E55299C950}"/>
                  </a:ext>
                </a:extLst>
              </p:cNvPr>
              <p:cNvSpPr txBox="1"/>
              <p:nvPr/>
            </p:nvSpPr>
            <p:spPr>
              <a:xfrm>
                <a:off x="4474144" y="2476596"/>
                <a:ext cx="3040322" cy="1200329"/>
              </a:xfrm>
              <a:prstGeom prst="rect">
                <a:avLst/>
              </a:prstGeom>
              <a:noFill/>
            </p:spPr>
            <p:txBody>
              <a:bodyPr wrap="square" rtlCol="0">
                <a:spAutoFit/>
              </a:bodyPr>
              <a:lstStyle/>
              <a:p>
                <a:r>
                  <a:rPr lang="en-US" dirty="0"/>
                  <a:t>Transform given graph </a:t>
                </a:r>
                <a14:m>
                  <m:oMath xmlns:m="http://schemas.openxmlformats.org/officeDocument/2006/math">
                    <m:r>
                      <a:rPr lang="en-US" b="1" i="1">
                        <a:solidFill>
                          <a:srgbClr val="0066CC"/>
                        </a:solidFill>
                        <a:latin typeface="Cambria Math" panose="02040503050406030204" pitchFamily="18" charset="0"/>
                      </a:rPr>
                      <m:t>𝑮</m:t>
                    </m:r>
                  </m:oMath>
                </a14:m>
                <a:r>
                  <a:rPr lang="en-US" dirty="0"/>
                  <a:t> such that the output graph </a:t>
                </a:r>
                <a14:m>
                  <m:oMath xmlns:m="http://schemas.openxmlformats.org/officeDocument/2006/math">
                    <m:r>
                      <a:rPr lang="en-US" b="1" i="1" smtClean="0">
                        <a:solidFill>
                          <a:srgbClr val="0066CC"/>
                        </a:solidFill>
                        <a:latin typeface="Cambria Math" panose="02040503050406030204" pitchFamily="18" charset="0"/>
                      </a:rPr>
                      <m:t>𝑯</m:t>
                    </m:r>
                  </m:oMath>
                </a14:m>
                <a:r>
                  <a:rPr lang="en-US" dirty="0"/>
                  <a:t> was 3-colorable if and only if </a:t>
                </a:r>
                <a14:m>
                  <m:oMath xmlns:m="http://schemas.openxmlformats.org/officeDocument/2006/math">
                    <m:r>
                      <a:rPr lang="en-US" b="1" i="1">
                        <a:solidFill>
                          <a:srgbClr val="0066CC"/>
                        </a:solidFill>
                        <a:latin typeface="Cambria Math" panose="02040503050406030204" pitchFamily="18" charset="0"/>
                      </a:rPr>
                      <m:t>𝑮</m:t>
                    </m:r>
                  </m:oMath>
                </a14:m>
                <a:r>
                  <a:rPr lang="en-US" dirty="0"/>
                  <a:t> was 2-colorable</a:t>
                </a:r>
              </a:p>
            </p:txBody>
          </p:sp>
        </mc:Choice>
        <mc:Fallback>
          <p:sp>
            <p:nvSpPr>
              <p:cNvPr id="3" name="TextBox 2">
                <a:extLst>
                  <a:ext uri="{FF2B5EF4-FFF2-40B4-BE49-F238E27FC236}">
                    <a16:creationId xmlns:a16="http://schemas.microsoft.com/office/drawing/2014/main" id="{3B7ED323-F2F9-5A27-1E2B-24E55299C950}"/>
                  </a:ext>
                </a:extLst>
              </p:cNvPr>
              <p:cNvSpPr txBox="1">
                <a:spLocks noRot="1" noChangeAspect="1" noMove="1" noResize="1" noEditPoints="1" noAdjustHandles="1" noChangeArrowheads="1" noChangeShapeType="1" noTextEdit="1"/>
              </p:cNvSpPr>
              <p:nvPr/>
            </p:nvSpPr>
            <p:spPr>
              <a:xfrm>
                <a:off x="4474144" y="2476596"/>
                <a:ext cx="3040322" cy="1200329"/>
              </a:xfrm>
              <a:prstGeom prst="rect">
                <a:avLst/>
              </a:prstGeom>
              <a:blipFill>
                <a:blip r:embed="rId9"/>
                <a:stretch>
                  <a:fillRect l="-1804" t="-2538" b="-710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8E4C783-EE4E-9598-2920-4AE735347567}"/>
              </a:ext>
            </a:extLst>
          </p:cNvPr>
          <p:cNvSpPr txBox="1"/>
          <p:nvPr/>
        </p:nvSpPr>
        <p:spPr>
          <a:xfrm>
            <a:off x="9563665" y="3447731"/>
            <a:ext cx="2743200" cy="923330"/>
          </a:xfrm>
          <a:prstGeom prst="rect">
            <a:avLst/>
          </a:prstGeom>
          <a:noFill/>
        </p:spPr>
        <p:txBody>
          <a:bodyPr wrap="square" rtlCol="0">
            <a:spAutoFit/>
          </a:bodyPr>
          <a:lstStyle/>
          <a:p>
            <a:r>
              <a:rPr lang="en-US" dirty="0"/>
              <a:t>Algorithm for solving </a:t>
            </a:r>
            <a:r>
              <a:rPr lang="en-US" b="1" dirty="0">
                <a:solidFill>
                  <a:srgbClr val="695082"/>
                </a:solidFill>
              </a:rPr>
              <a:t>3Color</a:t>
            </a:r>
            <a:endParaRPr lang="en-US" dirty="0"/>
          </a:p>
          <a:p>
            <a:endParaRPr lang="en-US" dirty="0"/>
          </a:p>
        </p:txBody>
      </p:sp>
      <p:sp>
        <p:nvSpPr>
          <p:cNvPr id="6" name="TextBox 5">
            <a:extLst>
              <a:ext uri="{FF2B5EF4-FFF2-40B4-BE49-F238E27FC236}">
                <a16:creationId xmlns:a16="http://schemas.microsoft.com/office/drawing/2014/main" id="{951B6072-DE97-E5BB-9181-F250AB0FFE68}"/>
              </a:ext>
            </a:extLst>
          </p:cNvPr>
          <p:cNvSpPr txBox="1"/>
          <p:nvPr/>
        </p:nvSpPr>
        <p:spPr>
          <a:xfrm>
            <a:off x="5376556" y="4688708"/>
            <a:ext cx="2242022" cy="369332"/>
          </a:xfrm>
          <a:prstGeom prst="rect">
            <a:avLst/>
          </a:prstGeom>
          <a:noFill/>
        </p:spPr>
        <p:txBody>
          <a:bodyPr wrap="square" rtlCol="0">
            <a:spAutoFit/>
          </a:bodyPr>
          <a:lstStyle/>
          <a:p>
            <a:r>
              <a:rPr lang="en-US" dirty="0"/>
              <a:t>Use the same answer</a:t>
            </a:r>
          </a:p>
        </p:txBody>
      </p:sp>
      <p:sp>
        <p:nvSpPr>
          <p:cNvPr id="7" name="Rectangle 6">
            <a:extLst>
              <a:ext uri="{FF2B5EF4-FFF2-40B4-BE49-F238E27FC236}">
                <a16:creationId xmlns:a16="http://schemas.microsoft.com/office/drawing/2014/main" id="{4B18FB11-3E58-08A5-7121-13C32AE264EF}"/>
              </a:ext>
            </a:extLst>
          </p:cNvPr>
          <p:cNvSpPr/>
          <p:nvPr/>
        </p:nvSpPr>
        <p:spPr>
          <a:xfrm>
            <a:off x="1951027" y="5199521"/>
            <a:ext cx="1854307" cy="100488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Yes/No</a:t>
            </a:r>
          </a:p>
        </p:txBody>
      </p:sp>
      <p:grpSp>
        <p:nvGrpSpPr>
          <p:cNvPr id="8" name="Group 7" descr="A 5-cycle showing that a 2-coloring is impossible.">
            <a:extLst>
              <a:ext uri="{FF2B5EF4-FFF2-40B4-BE49-F238E27FC236}">
                <a16:creationId xmlns:a16="http://schemas.microsoft.com/office/drawing/2014/main" id="{BC9AE432-EF9C-AE42-4D94-E8DAD827D745}"/>
              </a:ext>
            </a:extLst>
          </p:cNvPr>
          <p:cNvGrpSpPr/>
          <p:nvPr/>
        </p:nvGrpSpPr>
        <p:grpSpPr>
          <a:xfrm>
            <a:off x="173363" y="2271983"/>
            <a:ext cx="1395595" cy="1222107"/>
            <a:chOff x="3616411" y="4477002"/>
            <a:chExt cx="1395595" cy="1222107"/>
          </a:xfrm>
        </p:grpSpPr>
        <p:sp>
          <p:nvSpPr>
            <p:cNvPr id="9" name="Oval 8">
              <a:extLst>
                <a:ext uri="{FF2B5EF4-FFF2-40B4-BE49-F238E27FC236}">
                  <a16:creationId xmlns:a16="http://schemas.microsoft.com/office/drawing/2014/main" id="{92E2BD69-92F4-65D0-5DF4-7292A409672C}"/>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0" name="Oval 9">
              <a:extLst>
                <a:ext uri="{FF2B5EF4-FFF2-40B4-BE49-F238E27FC236}">
                  <a16:creationId xmlns:a16="http://schemas.microsoft.com/office/drawing/2014/main" id="{D8A67ED9-9BA0-AD3A-EC8F-9DADFEEB4C3F}"/>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1" name="Oval 10">
              <a:extLst>
                <a:ext uri="{FF2B5EF4-FFF2-40B4-BE49-F238E27FC236}">
                  <a16:creationId xmlns:a16="http://schemas.microsoft.com/office/drawing/2014/main" id="{3A679418-7543-E545-1353-74BE97432698}"/>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3" name="Oval 12">
              <a:extLst>
                <a:ext uri="{FF2B5EF4-FFF2-40B4-BE49-F238E27FC236}">
                  <a16:creationId xmlns:a16="http://schemas.microsoft.com/office/drawing/2014/main" id="{B7167677-EF88-7544-D2AB-0F65DDC18E87}"/>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4" name="Straight Connector 13">
              <a:extLst>
                <a:ext uri="{FF2B5EF4-FFF2-40B4-BE49-F238E27FC236}">
                  <a16:creationId xmlns:a16="http://schemas.microsoft.com/office/drawing/2014/main" id="{66206013-87E4-15EB-56A6-506E5BBBBC74}"/>
                </a:ext>
              </a:extLst>
            </p:cNvPr>
            <p:cNvCxnSpPr>
              <a:stCxn id="10"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C1BD2CB9-422E-13B8-A0AB-264021073639}"/>
                </a:ext>
              </a:extLst>
            </p:cNvPr>
            <p:cNvCxnSpPr>
              <a:stCxn id="10" idx="3"/>
              <a:endCxn id="9"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17" name="Straight Connector 16">
              <a:extLst>
                <a:ext uri="{FF2B5EF4-FFF2-40B4-BE49-F238E27FC236}">
                  <a16:creationId xmlns:a16="http://schemas.microsoft.com/office/drawing/2014/main" id="{D653AF9F-A242-90EE-9DF4-8DFF196DC7E9}"/>
                </a:ext>
              </a:extLst>
            </p:cNvPr>
            <p:cNvCxnSpPr>
              <a:stCxn id="9" idx="5"/>
              <a:endCxn id="1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18" name="Oval 17">
              <a:extLst>
                <a:ext uri="{FF2B5EF4-FFF2-40B4-BE49-F238E27FC236}">
                  <a16:creationId xmlns:a16="http://schemas.microsoft.com/office/drawing/2014/main" id="{240D92C2-5BFE-9F95-4AC2-E2304D042893}"/>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19" name="Straight Connector 18">
              <a:extLst>
                <a:ext uri="{FF2B5EF4-FFF2-40B4-BE49-F238E27FC236}">
                  <a16:creationId xmlns:a16="http://schemas.microsoft.com/office/drawing/2014/main" id="{605DC34E-A6D7-E507-D867-05CC5ACAFDDC}"/>
                </a:ext>
              </a:extLst>
            </p:cNvPr>
            <p:cNvCxnSpPr>
              <a:stCxn id="13" idx="6"/>
              <a:endCxn id="18"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C28AB0C1-BDDC-917B-C5BD-FCE81CBA2548}"/>
                </a:ext>
              </a:extLst>
            </p:cNvPr>
            <p:cNvCxnSpPr>
              <a:cxnSpLocks/>
              <a:stCxn id="18" idx="0"/>
              <a:endCxn id="10" idx="5"/>
            </p:cNvCxnSpPr>
            <p:nvPr/>
          </p:nvCxnSpPr>
          <p:spPr>
            <a:xfrm flipH="1" flipV="1">
              <a:off x="4314015" y="4633100"/>
              <a:ext cx="571847" cy="883129"/>
            </a:xfrm>
            <a:prstGeom prst="line">
              <a:avLst/>
            </a:prstGeom>
            <a:noFill/>
            <a:ln w="28575" cap="flat" cmpd="sng" algn="ctr">
              <a:solidFill>
                <a:schemeClr val="tx1"/>
              </a:solidFill>
              <a:prstDash val="solid"/>
              <a:miter lim="800000"/>
              <a:headEnd type="none" w="med" len="med"/>
              <a:tailEnd type="none" w="med" len="med"/>
            </a:ln>
            <a:effectLst/>
          </p:spPr>
        </p:cxnSp>
      </p:grpSp>
      <p:grpSp>
        <p:nvGrpSpPr>
          <p:cNvPr id="25" name="Group 24" descr="A 5-cycle showing that a 2-coloring is impossible.">
            <a:extLst>
              <a:ext uri="{FF2B5EF4-FFF2-40B4-BE49-F238E27FC236}">
                <a16:creationId xmlns:a16="http://schemas.microsoft.com/office/drawing/2014/main" id="{8A31F60D-72E8-BB05-9501-9B09777CBB64}"/>
              </a:ext>
            </a:extLst>
          </p:cNvPr>
          <p:cNvGrpSpPr/>
          <p:nvPr/>
        </p:nvGrpSpPr>
        <p:grpSpPr>
          <a:xfrm>
            <a:off x="2388171" y="2232510"/>
            <a:ext cx="1395595" cy="1222107"/>
            <a:chOff x="3616411" y="4477002"/>
            <a:chExt cx="1395595" cy="1222107"/>
          </a:xfrm>
        </p:grpSpPr>
        <p:sp>
          <p:nvSpPr>
            <p:cNvPr id="26" name="Oval 25">
              <a:extLst>
                <a:ext uri="{FF2B5EF4-FFF2-40B4-BE49-F238E27FC236}">
                  <a16:creationId xmlns:a16="http://schemas.microsoft.com/office/drawing/2014/main" id="{D39907D5-3050-0124-5CE5-EC5AB7B7B0F3}"/>
                </a:ext>
              </a:extLst>
            </p:cNvPr>
            <p:cNvSpPr>
              <a:spLocks noChangeAspect="1"/>
            </p:cNvSpPr>
            <p:nvPr/>
          </p:nvSpPr>
          <p:spPr>
            <a:xfrm>
              <a:off x="3616411" y="491798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7" name="Oval 26">
              <a:extLst>
                <a:ext uri="{FF2B5EF4-FFF2-40B4-BE49-F238E27FC236}">
                  <a16:creationId xmlns:a16="http://schemas.microsoft.com/office/drawing/2014/main" id="{F4960512-B7DD-5AE5-720E-E107708012AD}"/>
                </a:ext>
              </a:extLst>
            </p:cNvPr>
            <p:cNvSpPr>
              <a:spLocks noChangeAspect="1"/>
            </p:cNvSpPr>
            <p:nvPr/>
          </p:nvSpPr>
          <p:spPr>
            <a:xfrm>
              <a:off x="4157917" y="4477002"/>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29" name="Oval 28">
              <a:extLst>
                <a:ext uri="{FF2B5EF4-FFF2-40B4-BE49-F238E27FC236}">
                  <a16:creationId xmlns:a16="http://schemas.microsoft.com/office/drawing/2014/main" id="{071EBD9D-9A92-69F3-5860-B5F3AA0ADFE8}"/>
                </a:ext>
              </a:extLst>
            </p:cNvPr>
            <p:cNvSpPr>
              <a:spLocks noChangeAspect="1"/>
            </p:cNvSpPr>
            <p:nvPr/>
          </p:nvSpPr>
          <p:spPr>
            <a:xfrm>
              <a:off x="4829126" y="4477002"/>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3" name="Oval 32">
              <a:extLst>
                <a:ext uri="{FF2B5EF4-FFF2-40B4-BE49-F238E27FC236}">
                  <a16:creationId xmlns:a16="http://schemas.microsoft.com/office/drawing/2014/main" id="{53B96AC5-1270-7ABB-8D0D-8227C346C319}"/>
                </a:ext>
              </a:extLst>
            </p:cNvPr>
            <p:cNvSpPr>
              <a:spLocks noChangeAspect="1"/>
            </p:cNvSpPr>
            <p:nvPr/>
          </p:nvSpPr>
          <p:spPr>
            <a:xfrm>
              <a:off x="4011862" y="5489447"/>
              <a:ext cx="182880" cy="182880"/>
            </a:xfrm>
            <a:prstGeom prst="ellipse">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36" name="Straight Connector 35">
              <a:extLst>
                <a:ext uri="{FF2B5EF4-FFF2-40B4-BE49-F238E27FC236}">
                  <a16:creationId xmlns:a16="http://schemas.microsoft.com/office/drawing/2014/main" id="{6FAD97CB-1B2B-EBA1-6B49-632FE109E14E}"/>
                </a:ext>
              </a:extLst>
            </p:cNvPr>
            <p:cNvCxnSpPr>
              <a:stCxn id="27" idx="6"/>
            </p:cNvCxnSpPr>
            <p:nvPr/>
          </p:nvCxnSpPr>
          <p:spPr>
            <a:xfrm>
              <a:off x="4340797" y="4568442"/>
              <a:ext cx="488329" cy="0"/>
            </a:xfrm>
            <a:prstGeom prst="line">
              <a:avLst/>
            </a:prstGeom>
            <a:noFill/>
            <a:ln w="28575" cap="flat"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301FA050-44F2-FE7F-F130-70B25207E6A4}"/>
                </a:ext>
              </a:extLst>
            </p:cNvPr>
            <p:cNvCxnSpPr>
              <a:stCxn id="27" idx="3"/>
              <a:endCxn id="26" idx="7"/>
            </p:cNvCxnSpPr>
            <p:nvPr/>
          </p:nvCxnSpPr>
          <p:spPr>
            <a:xfrm flipH="1">
              <a:off x="3772509" y="4633100"/>
              <a:ext cx="412190" cy="311671"/>
            </a:xfrm>
            <a:prstGeom prst="line">
              <a:avLst/>
            </a:prstGeom>
            <a:noFill/>
            <a:ln w="28575" cap="flat"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29806A36-DAA0-436E-32FE-21C430969095}"/>
                </a:ext>
              </a:extLst>
            </p:cNvPr>
            <p:cNvCxnSpPr>
              <a:stCxn id="26" idx="5"/>
              <a:endCxn id="33" idx="1"/>
            </p:cNvCxnSpPr>
            <p:nvPr/>
          </p:nvCxnSpPr>
          <p:spPr>
            <a:xfrm>
              <a:off x="3772509" y="5074087"/>
              <a:ext cx="266135" cy="442142"/>
            </a:xfrm>
            <a:prstGeom prst="line">
              <a:avLst/>
            </a:prstGeom>
            <a:noFill/>
            <a:ln w="28575" cap="flat" cmpd="sng" algn="ctr">
              <a:solidFill>
                <a:schemeClr val="tx1"/>
              </a:solidFill>
              <a:prstDash val="solid"/>
              <a:miter lim="800000"/>
              <a:headEnd type="none" w="med" len="med"/>
              <a:tailEnd type="none" w="med" len="med"/>
            </a:ln>
            <a:effectLst/>
          </p:spPr>
        </p:cxnSp>
        <p:sp>
          <p:nvSpPr>
            <p:cNvPr id="39" name="Oval 38">
              <a:extLst>
                <a:ext uri="{FF2B5EF4-FFF2-40B4-BE49-F238E27FC236}">
                  <a16:creationId xmlns:a16="http://schemas.microsoft.com/office/drawing/2014/main" id="{46BA3C8C-8C20-25E1-0346-0B53C12E8BDD}"/>
                </a:ext>
              </a:extLst>
            </p:cNvPr>
            <p:cNvSpPr>
              <a:spLocks noChangeAspect="1"/>
            </p:cNvSpPr>
            <p:nvPr/>
          </p:nvSpPr>
          <p:spPr>
            <a:xfrm>
              <a:off x="4794422" y="5516229"/>
              <a:ext cx="182880" cy="18288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0" name="Straight Connector 39">
              <a:extLst>
                <a:ext uri="{FF2B5EF4-FFF2-40B4-BE49-F238E27FC236}">
                  <a16:creationId xmlns:a16="http://schemas.microsoft.com/office/drawing/2014/main" id="{9492C1D2-C01B-44AF-70AE-C39BCF87C7DA}"/>
                </a:ext>
              </a:extLst>
            </p:cNvPr>
            <p:cNvCxnSpPr>
              <a:stCxn id="33" idx="6"/>
              <a:endCxn id="39" idx="2"/>
            </p:cNvCxnSpPr>
            <p:nvPr/>
          </p:nvCxnSpPr>
          <p:spPr>
            <a:xfrm>
              <a:off x="4194742" y="5580887"/>
              <a:ext cx="599680" cy="26782"/>
            </a:xfrm>
            <a:prstGeom prst="line">
              <a:avLst/>
            </a:prstGeom>
            <a:noFill/>
            <a:ln w="28575" cap="flat"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96796DCC-8B73-B5E6-F1CF-23F072E7703D}"/>
                </a:ext>
              </a:extLst>
            </p:cNvPr>
            <p:cNvCxnSpPr>
              <a:stCxn id="39" idx="0"/>
              <a:endCxn id="29" idx="4"/>
            </p:cNvCxnSpPr>
            <p:nvPr/>
          </p:nvCxnSpPr>
          <p:spPr>
            <a:xfrm flipV="1">
              <a:off x="4885862" y="4659882"/>
              <a:ext cx="34704" cy="856347"/>
            </a:xfrm>
            <a:prstGeom prst="line">
              <a:avLst/>
            </a:prstGeom>
            <a:noFill/>
            <a:ln w="28575" cap="flat" cmpd="sng" algn="ctr">
              <a:solidFill>
                <a:schemeClr val="tx1"/>
              </a:solidFill>
              <a:prstDash val="solid"/>
              <a:miter lim="800000"/>
              <a:headEnd type="none" w="med" len="med"/>
              <a:tailEnd type="none" w="med" len="med"/>
            </a:ln>
            <a:effectLst/>
          </p:spPr>
        </p:cxn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51E4B56-5A5F-7EFD-C74C-CBB401D42C51}"/>
                  </a:ext>
                </a:extLst>
              </p:cNvPr>
              <p:cNvSpPr txBox="1"/>
              <p:nvPr/>
            </p:nvSpPr>
            <p:spPr>
              <a:xfrm>
                <a:off x="8917760" y="1881734"/>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𝑯</m:t>
                      </m:r>
                    </m:oMath>
                  </m:oMathPara>
                </a14:m>
                <a:endParaRPr lang="en-US" sz="3200" dirty="0"/>
              </a:p>
            </p:txBody>
          </p:sp>
        </mc:Choice>
        <mc:Fallback>
          <p:sp>
            <p:nvSpPr>
              <p:cNvPr id="43" name="TextBox 42">
                <a:extLst>
                  <a:ext uri="{FF2B5EF4-FFF2-40B4-BE49-F238E27FC236}">
                    <a16:creationId xmlns:a16="http://schemas.microsoft.com/office/drawing/2014/main" id="{F51E4B56-5A5F-7EFD-C74C-CBB401D42C51}"/>
                  </a:ext>
                </a:extLst>
              </p:cNvPr>
              <p:cNvSpPr txBox="1">
                <a:spLocks noRot="1" noChangeAspect="1" noMove="1" noResize="1" noEditPoints="1" noAdjustHandles="1" noChangeArrowheads="1" noChangeShapeType="1" noTextEdit="1"/>
              </p:cNvSpPr>
              <p:nvPr/>
            </p:nvSpPr>
            <p:spPr>
              <a:xfrm>
                <a:off x="8917760" y="1881734"/>
                <a:ext cx="1685776" cy="5847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3F70A718-D824-5506-CCD4-1B92A01DB7E0}"/>
                  </a:ext>
                </a:extLst>
              </p:cNvPr>
              <p:cNvSpPr txBox="1"/>
              <p:nvPr/>
            </p:nvSpPr>
            <p:spPr>
              <a:xfrm>
                <a:off x="1118633" y="1787201"/>
                <a:ext cx="168577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66CC"/>
                          </a:solidFill>
                          <a:latin typeface="Cambria Math" panose="02040503050406030204" pitchFamily="18" charset="0"/>
                        </a:rPr>
                        <m:t>𝑮</m:t>
                      </m:r>
                    </m:oMath>
                  </m:oMathPara>
                </a14:m>
                <a:endParaRPr lang="en-US" sz="3200" dirty="0"/>
              </a:p>
            </p:txBody>
          </p:sp>
        </mc:Choice>
        <mc:Fallback>
          <p:sp>
            <p:nvSpPr>
              <p:cNvPr id="44" name="TextBox 43">
                <a:extLst>
                  <a:ext uri="{FF2B5EF4-FFF2-40B4-BE49-F238E27FC236}">
                    <a16:creationId xmlns:a16="http://schemas.microsoft.com/office/drawing/2014/main" id="{3F70A718-D824-5506-CCD4-1B92A01DB7E0}"/>
                  </a:ext>
                </a:extLst>
              </p:cNvPr>
              <p:cNvSpPr txBox="1">
                <a:spLocks noRot="1" noChangeAspect="1" noMove="1" noResize="1" noEditPoints="1" noAdjustHandles="1" noChangeArrowheads="1" noChangeShapeType="1" noTextEdit="1"/>
              </p:cNvSpPr>
              <p:nvPr/>
            </p:nvSpPr>
            <p:spPr>
              <a:xfrm>
                <a:off x="1118633" y="1787201"/>
                <a:ext cx="1685776" cy="584775"/>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4328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68981</TotalTime>
  <Words>4620</Words>
  <Application>Microsoft Office PowerPoint</Application>
  <PresentationFormat>Widescreen</PresentationFormat>
  <Paragraphs>698</Paragraphs>
  <Slides>52</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Aptos</vt:lpstr>
      <vt:lpstr>Arial</vt:lpstr>
      <vt:lpstr>Calibri</vt:lpstr>
      <vt:lpstr>Calibri Light</vt:lpstr>
      <vt:lpstr>Cambria Math</vt:lpstr>
      <vt:lpstr>Symbol</vt:lpstr>
      <vt:lpstr>Wingdings</vt:lpstr>
      <vt:lpstr>Office Theme</vt:lpstr>
      <vt:lpstr>Equation</vt:lpstr>
      <vt:lpstr>CSE 421 Winter 2025 Lecture 23: NP</vt:lpstr>
      <vt:lpstr>Polynomial Time Reduction </vt:lpstr>
      <vt:lpstr>Polynomial Time Reductions</vt:lpstr>
      <vt:lpstr>Polynomial Time Reductions (Decision Problems)</vt:lpstr>
      <vt:lpstr>Let’s do a reduction</vt:lpstr>
      <vt:lpstr>Let’s do a reduction</vt:lpstr>
      <vt:lpstr>Reduce 2Color to 3Color</vt:lpstr>
      <vt:lpstr>2Color ≤_P 3Color</vt:lpstr>
      <vt:lpstr>Reducing 2Color to 3Color</vt:lpstr>
      <vt:lpstr>Reduction</vt:lpstr>
      <vt:lpstr>Reducing 2Color to 3Color</vt:lpstr>
      <vt:lpstr>Let’s do a reduction</vt:lpstr>
      <vt:lpstr>Correctness</vt:lpstr>
      <vt:lpstr>Write two separate arguments</vt:lpstr>
      <vt:lpstr>Another proof of 2Color ≤_P 3Color</vt:lpstr>
      <vt:lpstr>Reducing 2Color to 3Color</vt:lpstr>
      <vt:lpstr>Two More Reductions</vt:lpstr>
      <vt:lpstr>Examples</vt:lpstr>
      <vt:lpstr>Examples</vt:lpstr>
      <vt:lpstr>Reducing Independent Set to Clique</vt:lpstr>
      <vt:lpstr>Independent-Set ≤_P Clique</vt:lpstr>
      <vt:lpstr>Reducing Independent Set to Clique</vt:lpstr>
      <vt:lpstr>Clique ≤_P Independent Set</vt:lpstr>
      <vt:lpstr>Reducing Clique to Independent Set</vt:lpstr>
      <vt:lpstr>Another Reduction</vt:lpstr>
      <vt:lpstr>Examples</vt:lpstr>
      <vt:lpstr>Reducing Independent Set to Vertex Cover</vt:lpstr>
      <vt:lpstr>Reducing Vertex Cover to Independent Set</vt:lpstr>
      <vt:lpstr>Reduction Idea</vt:lpstr>
      <vt:lpstr>Reduction for Clique ≤_P Vertex-Cover</vt:lpstr>
      <vt:lpstr>Reducing Clique to Vertex Cover</vt:lpstr>
      <vt:lpstr>Reducing Clique to Vertex Cover</vt:lpstr>
      <vt:lpstr>Polynomial time</vt:lpstr>
      <vt:lpstr>Polynomial Time Reduction </vt:lpstr>
      <vt:lpstr>Relationship among the problems so far</vt:lpstr>
      <vt:lpstr>Beyond P?</vt:lpstr>
      <vt:lpstr>Satisfiability</vt:lpstr>
      <vt:lpstr>Satisfiability</vt:lpstr>
      <vt:lpstr>Common property of these problems</vt:lpstr>
      <vt:lpstr>The complexity class NP</vt:lpstr>
      <vt:lpstr>More precise definition of NP</vt:lpstr>
      <vt:lpstr>Verifying the certificate is efficient</vt:lpstr>
      <vt:lpstr>Keys to showing that a problem is in NP</vt:lpstr>
      <vt:lpstr>Solving NP problems without hints</vt:lpstr>
      <vt:lpstr>What We Know</vt:lpstr>
      <vt:lpstr>NP-hardness &amp; NP-completeness</vt:lpstr>
      <vt:lpstr>Cook-Levin Theorem</vt:lpstr>
      <vt:lpstr>Another NP-complete problem: 3SAT ≤_P Independent-Set</vt:lpstr>
      <vt:lpstr>Another NP-complete problem: 3SAT ≤_P Independent-Set</vt:lpstr>
      <vt:lpstr>Correctness (⇒)</vt:lpstr>
      <vt:lpstr>Correctness (⇐)</vt:lpstr>
      <vt:lpstr>Many NP-complete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Brunelle</dc:creator>
  <cp:lastModifiedBy>Nathan Brunelle</cp:lastModifiedBy>
  <cp:revision>439</cp:revision>
  <cp:lastPrinted>2025-02-10T19:40:18Z</cp:lastPrinted>
  <dcterms:created xsi:type="dcterms:W3CDTF">2023-09-26T20:08:20Z</dcterms:created>
  <dcterms:modified xsi:type="dcterms:W3CDTF">2025-03-05T15:49:06Z</dcterms:modified>
</cp:coreProperties>
</file>