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</p:sldMasterIdLst>
  <p:notesMasterIdLst>
    <p:notesMasterId r:id="rId41"/>
  </p:notesMasterIdLst>
  <p:sldIdLst>
    <p:sldId id="287" r:id="rId3"/>
    <p:sldId id="304" r:id="rId4"/>
    <p:sldId id="357" r:id="rId5"/>
    <p:sldId id="332" r:id="rId6"/>
    <p:sldId id="333" r:id="rId7"/>
    <p:sldId id="310" r:id="rId8"/>
    <p:sldId id="334" r:id="rId9"/>
    <p:sldId id="335" r:id="rId10"/>
    <p:sldId id="336" r:id="rId11"/>
    <p:sldId id="345" r:id="rId12"/>
    <p:sldId id="346" r:id="rId13"/>
    <p:sldId id="338" r:id="rId14"/>
    <p:sldId id="353" r:id="rId15"/>
    <p:sldId id="339" r:id="rId16"/>
    <p:sldId id="340" r:id="rId17"/>
    <p:sldId id="344" r:id="rId18"/>
    <p:sldId id="341" r:id="rId19"/>
    <p:sldId id="342" r:id="rId20"/>
    <p:sldId id="354" r:id="rId21"/>
    <p:sldId id="343" r:id="rId22"/>
    <p:sldId id="347" r:id="rId23"/>
    <p:sldId id="355" r:id="rId24"/>
    <p:sldId id="348" r:id="rId25"/>
    <p:sldId id="349" r:id="rId26"/>
    <p:sldId id="356" r:id="rId27"/>
    <p:sldId id="315" r:id="rId28"/>
    <p:sldId id="316" r:id="rId29"/>
    <p:sldId id="358" r:id="rId30"/>
    <p:sldId id="359" r:id="rId31"/>
    <p:sldId id="360" r:id="rId32"/>
    <p:sldId id="362" r:id="rId33"/>
    <p:sldId id="363" r:id="rId34"/>
    <p:sldId id="364" r:id="rId35"/>
    <p:sldId id="365" r:id="rId36"/>
    <p:sldId id="366" r:id="rId37"/>
    <p:sldId id="352" r:id="rId38"/>
    <p:sldId id="327" r:id="rId39"/>
    <p:sldId id="351" r:id="rId40"/>
  </p:sldIdLst>
  <p:sldSz cx="20104100" cy="11309350"/>
  <p:notesSz cx="20104100" cy="11309350"/>
  <p:embeddedFontLst>
    <p:embeddedFont>
      <p:font typeface="Cambria Math" panose="02040503050406030204" pitchFamily="18" charset="0"/>
      <p:regular r:id="rId42"/>
    </p:embeddedFont>
    <p:embeddedFont>
      <p:font typeface="Comic Sans MS" panose="030F0902030302020204" pitchFamily="66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4D60"/>
    <a:srgbClr val="525353"/>
    <a:srgbClr val="CC0000"/>
    <a:srgbClr val="4F81BD"/>
    <a:srgbClr val="0066CC"/>
    <a:srgbClr val="FF78B0"/>
    <a:srgbClr val="008000"/>
    <a:srgbClr val="695082"/>
    <a:srgbClr val="FFE5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43"/>
    <p:restoredTop sz="94665"/>
  </p:normalViewPr>
  <p:slideViewPr>
    <p:cSldViewPr>
      <p:cViewPr varScale="1">
        <p:scale>
          <a:sx n="65" d="100"/>
          <a:sy n="65" d="100"/>
        </p:scale>
        <p:origin x="384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20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21992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 defTabSz="1021992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 defTabSz="1021992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 defTabSz="1021992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 defTabSz="1021992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algn="ctr" defTabSz="102199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algn="ctr" defTabSz="102199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algn="ctr" defTabSz="102199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algn="ctr" defTabSz="102199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C0E7DD-8182-43F6-96D3-A4EB08118FBC}" type="slidenum">
              <a:rPr lang="en-US" altLang="en-US" sz="1400">
                <a:latin typeface="Comic Sans MS" panose="030F0702030302020204" pitchFamily="66" charset="0"/>
              </a:rPr>
              <a:pPr/>
              <a:t>1</a:t>
            </a:fld>
            <a:endParaRPr lang="en-US" altLang="en-US" sz="1400">
              <a:latin typeface="Comic Sans MS" panose="030F0702030302020204" pitchFamily="66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48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5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69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D472-D30E-4D63-9BEF-9E30D396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19400"/>
            <a:ext cx="17340263" cy="47037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4ED09-2437-026E-B9D8-8DCD1B178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7567613"/>
            <a:ext cx="17340263" cy="2474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1D2FB-6CF1-C929-930D-9C20ECFFA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B7BF9-F276-38CD-1F65-750D1966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670C5-AF04-F77C-0466-35063DEB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2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13D2-211C-088F-512B-527FEB35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510AF-9774-DBE7-E665-7BEFB4FB3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713" y="3009900"/>
            <a:ext cx="8593137" cy="7177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E79AC-CBB1-1B76-1363-0D6B8E56B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28250" y="3009900"/>
            <a:ext cx="8593138" cy="7177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3982F-5AFA-5293-25D8-DF3083C6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7169B-8C30-F273-D538-0BCCF62F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94DA5-E64D-59F4-2211-25DE0839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98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8592F-C1BE-6625-C83A-640D8751A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601663"/>
            <a:ext cx="17340263" cy="21859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F0FEF-244D-CD5F-946A-03581CAB0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300" y="2771775"/>
            <a:ext cx="8505825" cy="13589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2AFF8-A0F9-5A4C-2EAF-0CBA5D093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300" y="4130675"/>
            <a:ext cx="8505825" cy="6076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3A66B-5309-2362-44FA-146651D17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463" y="2771775"/>
            <a:ext cx="8547100" cy="13589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E7F0D7-1272-DFDF-C7D0-742384473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463" y="4130675"/>
            <a:ext cx="8547100" cy="6076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F8D8AE-5299-A544-9949-3226ECBD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32883C-E341-0036-ED4E-E4DC595F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A2568-A837-3C48-7FB7-CA48C501C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16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693C-787B-27D0-01B5-7C784C59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98E3E5-1D8F-304B-8D94-31D34C464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980AF-8449-8D40-B804-FB6604CC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82BCE-F4D9-FDDF-59D1-767EF481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0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F6C3B-BF75-12D6-92F3-86A8879D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CFDB11-041A-74B5-038E-A924C047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E5AD-4FD1-3BDF-0EA1-D48AF820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71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E501-C688-3780-6FC8-041E7DF22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754063"/>
            <a:ext cx="6484938" cy="2638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9510-8D33-25CB-38DE-6A1D920F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100" y="1628775"/>
            <a:ext cx="10177463" cy="8035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77C87-CFFC-C4CF-A8D2-0FAB12428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300" y="3392488"/>
            <a:ext cx="6484938" cy="6286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A7840-DD1A-57E0-4FC5-EEA45C0B4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F7E95-0F17-3113-208E-EB1D7423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C6018-0634-167B-E09C-866C2D50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68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FF3A-F88F-7005-BDEA-A9909B67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754063"/>
            <a:ext cx="6484938" cy="2638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78996-8266-4A80-A630-47CFB1BA6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7100" y="1628775"/>
            <a:ext cx="10177463" cy="803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B6707-D14C-BC61-D7D8-D54656922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300" y="3392488"/>
            <a:ext cx="6484938" cy="6286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E6BBF-8766-D561-1461-9CC497EA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B5546-74C1-F18E-0538-A03F0F71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EB461-91E1-81F6-B639-9A7E13AE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26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B6E0E-4F83-D24E-84CB-B336486D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5B116-81AB-562B-9366-46EF4B442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37A80-9B1C-97CA-DE54-1A55251F7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EE2A6-1FAF-4C79-54AF-4626DBCD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5E58D-ADF0-4677-8D3E-488270F6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68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864011-87FF-E7E6-02E2-512DE68A4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7513" y="601663"/>
            <a:ext cx="4333875" cy="9585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C394E-72E7-A3C5-96F5-1BC297C0F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713" y="601663"/>
            <a:ext cx="12852400" cy="9585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2AD92-F640-80A1-7AD2-654EB508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453E1-74ED-C298-2F78-ACD5DA76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B440E-A4B8-CD1A-F991-F7E52BA0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7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4451" y="473075"/>
            <a:ext cx="18056264" cy="915669"/>
          </a:xfrm>
        </p:spPr>
        <p:txBody>
          <a:bodyPr lIns="0" tIns="0" rIns="0" bIns="0"/>
          <a:lstStyle>
            <a:lvl1pPr>
              <a:defRPr sz="7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778" y="3063875"/>
            <a:ext cx="17985370" cy="2806394"/>
          </a:xfrm>
        </p:spPr>
        <p:txBody>
          <a:bodyPr anchor="t" anchorCtr="0">
            <a:noAutofit/>
          </a:bodyPr>
          <a:lstStyle>
            <a:lvl1pPr algn="ctr">
              <a:defRPr sz="7200">
                <a:solidFill>
                  <a:srgbClr val="695082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6617" y="6040817"/>
            <a:ext cx="18039530" cy="2730474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rgbClr val="695082"/>
                </a:solidFill>
                <a:latin typeface="Helvetica" pitchFamily="2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618" y="10707233"/>
            <a:ext cx="3392567" cy="276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4613" y="10482095"/>
            <a:ext cx="5088850" cy="276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74952" y="10517695"/>
            <a:ext cx="4623943" cy="276999"/>
          </a:xfrm>
        </p:spPr>
        <p:txBody>
          <a:bodyPr/>
          <a:lstStyle/>
          <a:p>
            <a:fld id="{859767C1-1CFC-4BF3-A3D8-E4104FCBB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73C4-B32F-F648-DE00-3EA108A24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1025"/>
            <a:ext cx="15078075" cy="3937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F7EBC-D3DB-E7A4-569A-2CB0530DA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425"/>
            <a:ext cx="15078075" cy="273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2D79E-FBC1-0378-A75A-63092362D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9780-9B12-4563-CE01-862CC8DC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33D52-70C1-4B7B-5523-86CB200E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3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1FA9-142B-64DB-A341-00A8AE6C4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44CCD-8E96-2EC9-B8BD-FEC09A575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EB15E-911D-FB98-E877-ED3B3B38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42A3B-4CA6-708C-52A5-478714D0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022EE-CE08-B5D3-4A9F-A5EC04FE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44CCD-8E96-2EC9-B8BD-FEC09A57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713" y="758827"/>
            <a:ext cx="17338675" cy="94281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EB15E-911D-FB98-E877-ED3B3B38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42A3B-4CA6-708C-52A5-478714D0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022EE-CE08-B5D3-4A9F-A5EC04FE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8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4" y="777875"/>
            <a:ext cx="18093691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4" y="6492875"/>
            <a:ext cx="18093691" cy="3505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5"/>
            <a:ext cx="6433311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Helvetica" pitchFamily="2" charset="0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5E397-30B7-CD14-01AB-385C230EA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758826"/>
            <a:ext cx="17338675" cy="1395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50F5A-4DC7-B255-601E-785A5FBB9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713" y="2301875"/>
            <a:ext cx="17338675" cy="7885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F6D9A-3DC8-92B9-B762-13577901D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  <a:latin typeface="Helvetica" pitchFamily="2" charset="0"/>
              </a:defRPr>
            </a:lvl1pPr>
          </a:lstStyle>
          <a:p>
            <a:fld id="{33CE0887-A8DA-9B47-BBFA-DF4E31386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4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465138" indent="-465138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1382713" indent="-452438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2287588" indent="-465138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3205163" indent="-452438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4124325" indent="-45402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w.edu/42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5.jpg"/><Relationship Id="rId9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0778" y="1392617"/>
            <a:ext cx="17985370" cy="2806394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CSE 421 Winter 2025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Lecture 21: </a:t>
            </a:r>
            <a:r>
              <a:rPr lang="en-US" altLang="en-US" dirty="0">
                <a:solidFill>
                  <a:schemeClr val="tx1"/>
                </a:solidFill>
              </a:rPr>
              <a:t>Linear </a:t>
            </a:r>
            <a:r>
              <a:rPr lang="en-US" altLang="en-US" dirty="0">
                <a:solidFill>
                  <a:srgbClr val="7030A0"/>
                </a:solidFill>
              </a:rPr>
              <a:t>Duality</a:t>
            </a:r>
            <a:r>
              <a:rPr lang="en-US" altLang="en-US" dirty="0">
                <a:solidFill>
                  <a:schemeClr val="tx1"/>
                </a:solidFill>
              </a:rPr>
              <a:t> / </a:t>
            </a:r>
            <a:r>
              <a:rPr lang="en-US" altLang="en-US" dirty="0">
                <a:solidFill>
                  <a:schemeClr val="accent6"/>
                </a:solidFill>
              </a:rPr>
              <a:t>Relaxation</a:t>
            </a:r>
            <a:endParaRPr lang="en-US" altLang="en-US" dirty="0">
              <a:solidFill>
                <a:schemeClr val="accent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36617" y="4669217"/>
            <a:ext cx="18039530" cy="3728658"/>
          </a:xfrm>
        </p:spPr>
        <p:txBody>
          <a:bodyPr>
            <a:normAutofit/>
          </a:bodyPr>
          <a:lstStyle/>
          <a:p>
            <a:pPr eaLnBrk="1" hangingPunct="1"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Owen </a:t>
            </a:r>
            <a:r>
              <a:rPr lang="en-US" dirty="0" err="1">
                <a:solidFill>
                  <a:schemeClr val="tx1"/>
                </a:solidFill>
              </a:rPr>
              <a:t>Boseley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>
              <a:spcBef>
                <a:spcPts val="1000"/>
              </a:spcBef>
            </a:pPr>
            <a:r>
              <a:rPr lang="en-US" alt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http://www.cs.uw.edu/421</a:t>
            </a:r>
            <a:r>
              <a:rPr lang="en-US" altLang="en-US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BB12E7-437C-9909-B122-D2F8A8CEF397}"/>
              </a:ext>
            </a:extLst>
          </p:cNvPr>
          <p:cNvSpPr txBox="1"/>
          <p:nvPr/>
        </p:nvSpPr>
        <p:spPr>
          <a:xfrm>
            <a:off x="6434019" y="7483475"/>
            <a:ext cx="72360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000"/>
              </a:spcBef>
            </a:pPr>
            <a:r>
              <a:rPr lang="en-US" altLang="en-US" sz="4400" dirty="0">
                <a:latin typeface="Helvetica" pitchFamily="2" charset="0"/>
              </a:rPr>
              <a:t>throw new </a:t>
            </a:r>
            <a:r>
              <a:rPr lang="en-US" altLang="en-US" sz="4400" dirty="0" err="1">
                <a:latin typeface="Helvetica" pitchFamily="2" charset="0"/>
              </a:rPr>
              <a:t>NoPollEVFoundException</a:t>
            </a:r>
            <a:endParaRPr lang="en-US" altLang="en-US" sz="4400" dirty="0"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FA07A-34D3-067A-9421-556EC9FCE866}"/>
              </a:ext>
            </a:extLst>
          </p:cNvPr>
          <p:cNvSpPr txBox="1"/>
          <p:nvPr/>
        </p:nvSpPr>
        <p:spPr>
          <a:xfrm>
            <a:off x="12414251" y="2472648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44D323-5CFC-5557-31B5-984A8E2214C9}"/>
              </a:ext>
            </a:extLst>
          </p:cNvPr>
          <p:cNvSpPr txBox="1"/>
          <p:nvPr/>
        </p:nvSpPr>
        <p:spPr>
          <a:xfrm>
            <a:off x="13785850" y="3266019"/>
            <a:ext cx="199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2CA39F-A282-9318-9F0F-9BF1A1C82B5B}"/>
              </a:ext>
            </a:extLst>
          </p:cNvPr>
          <p:cNvSpPr txBox="1"/>
          <p:nvPr/>
        </p:nvSpPr>
        <p:spPr>
          <a:xfrm>
            <a:off x="15300031" y="3404518"/>
            <a:ext cx="140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Literal not LP</a:t>
            </a:r>
          </a:p>
        </p:txBody>
      </p:sp>
    </p:spTree>
    <p:extLst>
      <p:ext uri="{BB962C8B-B14F-4D97-AF65-F5344CB8AC3E}">
        <p14:creationId xmlns:p14="http://schemas.microsoft.com/office/powerpoint/2010/main" val="363582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96BCF-32B9-BFA8-F3BA-B47E620D3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B37B-26E4-173F-396F-577CE0F9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55FA1-94FE-FD51-A000-5981FDE24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Glenn and I love</a:t>
            </a:r>
            <a:r>
              <a:rPr lang="en-US" b="1" dirty="0"/>
              <a:t> </a:t>
            </a:r>
            <a:r>
              <a:rPr lang="en-US" dirty="0"/>
              <a:t>boba. So much that we want to buy out the entirety of Nathan’s store’s stock!</a:t>
            </a:r>
          </a:p>
          <a:p>
            <a:r>
              <a:rPr lang="en-US" dirty="0"/>
              <a:t>Our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Goal:</a:t>
            </a:r>
            <a:r>
              <a:rPr lang="en-US" dirty="0"/>
              <a:t> Buy all the tea and boba at minimal cost</a:t>
            </a:r>
          </a:p>
          <a:p>
            <a:pPr lvl="1"/>
            <a:r>
              <a:rPr lang="en-US" sz="3600" dirty="0"/>
              <a:t>Cause we are TAs and broke…</a:t>
            </a:r>
          </a:p>
          <a:p>
            <a:r>
              <a:rPr lang="en-US" dirty="0"/>
              <a:t>Our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Strategy: </a:t>
            </a:r>
            <a:r>
              <a:rPr lang="en-US" dirty="0"/>
              <a:t>Offer the shop a rate for each ingredient</a:t>
            </a:r>
          </a:p>
          <a:p>
            <a:pPr lvl="1"/>
            <a:r>
              <a:rPr lang="en-US" sz="3600" dirty="0"/>
              <a:t>We offer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3600" b="1" dirty="0"/>
              <a:t> cents / oz of boba,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y</a:t>
            </a:r>
            <a:r>
              <a:rPr lang="en-US" sz="3600" b="1" dirty="0"/>
              <a:t> cents / oz of tea</a:t>
            </a:r>
          </a:p>
        </p:txBody>
      </p:sp>
    </p:spTree>
    <p:extLst>
      <p:ext uri="{BB962C8B-B14F-4D97-AF65-F5344CB8AC3E}">
        <p14:creationId xmlns:p14="http://schemas.microsoft.com/office/powerpoint/2010/main" val="412745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E2F36-2548-882F-61E1-490933406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F23E-C2FC-588F-3DFE-7D9FA5FC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4FB75-B763-163A-2CC5-B0356AA76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Glenn and I love</a:t>
            </a:r>
            <a:r>
              <a:rPr lang="en-US" b="1" dirty="0"/>
              <a:t> </a:t>
            </a:r>
            <a:r>
              <a:rPr lang="en-US" dirty="0"/>
              <a:t>boba. So much that we want to buy out the entirety of Nathan’s store’s stock!</a:t>
            </a:r>
          </a:p>
          <a:p>
            <a:r>
              <a:rPr lang="en-US" dirty="0"/>
              <a:t>Our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Goal:</a:t>
            </a:r>
            <a:r>
              <a:rPr lang="en-US" dirty="0"/>
              <a:t> Buy all the tea and boba at minimal cost</a:t>
            </a:r>
          </a:p>
          <a:p>
            <a:pPr lvl="1"/>
            <a:r>
              <a:rPr lang="en-US" sz="3600" dirty="0"/>
              <a:t>Cause we are TAs and broke…</a:t>
            </a:r>
          </a:p>
          <a:p>
            <a:r>
              <a:rPr lang="en-US" dirty="0"/>
              <a:t>Our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Strategy: </a:t>
            </a:r>
            <a:r>
              <a:rPr lang="en-US" dirty="0"/>
              <a:t>Offer the shop a rate for each ingredient</a:t>
            </a:r>
          </a:p>
          <a:p>
            <a:pPr lvl="1"/>
            <a:r>
              <a:rPr lang="en-US" sz="3600" dirty="0"/>
              <a:t>We offer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3600" b="1" dirty="0"/>
              <a:t> cents / oz of boba,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y</a:t>
            </a:r>
            <a:r>
              <a:rPr lang="en-US" sz="3600" b="1" dirty="0"/>
              <a:t> cents / oz of tea</a:t>
            </a:r>
          </a:p>
          <a:p>
            <a:r>
              <a:rPr lang="en-US" dirty="0"/>
              <a:t>Our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Constraints:</a:t>
            </a:r>
            <a:r>
              <a:rPr lang="en-US" dirty="0"/>
              <a:t> Nathan wants us to buy through his standard and premium drinks</a:t>
            </a:r>
          </a:p>
          <a:p>
            <a:pPr lvl="1"/>
            <a:r>
              <a:rPr lang="en-US" sz="3600" dirty="0"/>
              <a:t>Our rates must behave as if we had bought standard drinks</a:t>
            </a:r>
          </a:p>
        </p:txBody>
      </p:sp>
    </p:spTree>
    <p:extLst>
      <p:ext uri="{BB962C8B-B14F-4D97-AF65-F5344CB8AC3E}">
        <p14:creationId xmlns:p14="http://schemas.microsoft.com/office/powerpoint/2010/main" val="2730265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873BD-48C1-4137-6AAF-C2996B92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ED937-6DE6-87A1-3C96-A6A90030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Claim, solve with an LP.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4FC2C-C1CB-0E24-2A52-70C7FCEA4889}"/>
              </a:ext>
            </a:extLst>
          </p:cNvPr>
          <p:cNvSpPr txBox="1"/>
          <p:nvPr/>
        </p:nvSpPr>
        <p:spPr>
          <a:xfrm>
            <a:off x="10731544" y="3822413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minimize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7CDA3C-B604-C11E-F67C-DD1128D27061}"/>
                  </a:ext>
                </a:extLst>
              </p:cNvPr>
              <p:cNvSpPr txBox="1"/>
              <p:nvPr/>
            </p:nvSpPr>
            <p:spPr>
              <a:xfrm>
                <a:off x="13703344" y="3822413"/>
                <a:ext cx="4467313" cy="280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1000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+3000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+0.9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7CDA3C-B604-C11E-F67C-DD1128D27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3344" y="3822413"/>
                <a:ext cx="4467313" cy="2800767"/>
              </a:xfrm>
              <a:prstGeom prst="rect">
                <a:avLst/>
              </a:prstGeom>
              <a:blipFill>
                <a:blip r:embed="rId2"/>
                <a:stretch>
                  <a:fillRect l="-2557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7E48C91C-1985-D32E-A5EA-2D8E4BBC3389}"/>
              </a:ext>
            </a:extLst>
          </p:cNvPr>
          <p:cNvSpPr/>
          <p:nvPr/>
        </p:nvSpPr>
        <p:spPr>
          <a:xfrm>
            <a:off x="10198144" y="3503911"/>
            <a:ext cx="8229600" cy="35814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80AD0-5C7B-DB54-7805-99F034FC1491}"/>
              </a:ext>
            </a:extLst>
          </p:cNvPr>
          <p:cNvSpPr txBox="1"/>
          <p:nvPr/>
        </p:nvSpPr>
        <p:spPr>
          <a:xfrm>
            <a:off x="1690728" y="3830107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52AB62-1DAC-5DDE-0F61-FC29CFACBD25}"/>
                  </a:ext>
                </a:extLst>
              </p:cNvPr>
              <p:cNvSpPr txBox="1"/>
              <p:nvPr/>
            </p:nvSpPr>
            <p:spPr>
              <a:xfrm>
                <a:off x="4541188" y="3830107"/>
                <a:ext cx="5044138" cy="292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+40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≤1000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≤3000</m:t>
                      </m:r>
                    </m:oMath>
                  </m:oMathPara>
                </a14:m>
                <a:br>
                  <a:rPr lang="en-US" sz="4400" b="0" i="1" dirty="0">
                    <a:latin typeface="Cambria Math" panose="02040503050406030204" pitchFamily="18" charset="0"/>
                  </a:rPr>
                </a:br>
                <a:r>
                  <a:rPr lang="en-US" sz="4400" b="0" i="1" dirty="0">
                    <a:latin typeface="Cambria Math" panose="020405030504060302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aln/>
                      </m:rPr>
                      <a:rPr lang="en-US" sz="4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52AB62-1DAC-5DDE-0F61-FC29CFACB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188" y="3830107"/>
                <a:ext cx="5044138" cy="2929007"/>
              </a:xfrm>
              <a:prstGeom prst="rect">
                <a:avLst/>
              </a:prstGeom>
              <a:blipFill>
                <a:blip r:embed="rId3"/>
                <a:stretch>
                  <a:fillRect l="-5025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D817ED6-D7B4-AE6C-91E7-30298D1D95C2}"/>
              </a:ext>
            </a:extLst>
          </p:cNvPr>
          <p:cNvSpPr/>
          <p:nvPr/>
        </p:nvSpPr>
        <p:spPr>
          <a:xfrm>
            <a:off x="1376363" y="3503911"/>
            <a:ext cx="8229600" cy="35814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C9D44-82A7-8AAC-405E-4828976F9A04}"/>
              </a:ext>
            </a:extLst>
          </p:cNvPr>
          <p:cNvSpPr txBox="1"/>
          <p:nvPr/>
        </p:nvSpPr>
        <p:spPr>
          <a:xfrm>
            <a:off x="3297293" y="7393574"/>
            <a:ext cx="43877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Original Problem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5ED4C-009A-C99E-0DA0-F1B0E7E6F915}"/>
              </a:ext>
            </a:extLst>
          </p:cNvPr>
          <p:cNvSpPr txBox="1"/>
          <p:nvPr/>
        </p:nvSpPr>
        <p:spPr>
          <a:xfrm>
            <a:off x="12620814" y="7403813"/>
            <a:ext cx="3384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Our 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498E7-BE5D-2819-3049-D26CCCB63A46}"/>
              </a:ext>
            </a:extLst>
          </p:cNvPr>
          <p:cNvSpPr txBox="1"/>
          <p:nvPr/>
        </p:nvSpPr>
        <p:spPr>
          <a:xfrm>
            <a:off x="6145659" y="9464675"/>
            <a:ext cx="7601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Try this on your own at home!</a:t>
            </a:r>
          </a:p>
        </p:txBody>
      </p:sp>
    </p:spTree>
    <p:extLst>
      <p:ext uri="{BB962C8B-B14F-4D97-AF65-F5344CB8AC3E}">
        <p14:creationId xmlns:p14="http://schemas.microsoft.com/office/powerpoint/2010/main" val="108761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1C27B-42F8-18EE-8300-68938292A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4648E-2132-7B56-D4B9-11ABC2B2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Claim, solve with an LP.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D3E9F-0593-525B-0A14-A057AD301C2F}"/>
              </a:ext>
            </a:extLst>
          </p:cNvPr>
          <p:cNvSpPr txBox="1"/>
          <p:nvPr/>
        </p:nvSpPr>
        <p:spPr>
          <a:xfrm>
            <a:off x="2127250" y="3103518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minimize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F45687-D6BE-1D33-F239-BE06B3E2FAD6}"/>
                  </a:ext>
                </a:extLst>
              </p:cNvPr>
              <p:cNvSpPr txBox="1"/>
              <p:nvPr/>
            </p:nvSpPr>
            <p:spPr>
              <a:xfrm>
                <a:off x="5099050" y="3103518"/>
                <a:ext cx="4467313" cy="280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1000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+3000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+0.9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F45687-D6BE-1D33-F239-BE06B3E2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050" y="3103518"/>
                <a:ext cx="4467313" cy="2800767"/>
              </a:xfrm>
              <a:prstGeom prst="rect">
                <a:avLst/>
              </a:prstGeom>
              <a:blipFill>
                <a:blip r:embed="rId2"/>
                <a:stretch>
                  <a:fillRect l="-2266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49143E8-546B-1608-1CDC-C494F8AB6E46}"/>
              </a:ext>
            </a:extLst>
          </p:cNvPr>
          <p:cNvSpPr/>
          <p:nvPr/>
        </p:nvSpPr>
        <p:spPr>
          <a:xfrm>
            <a:off x="1593850" y="2785016"/>
            <a:ext cx="8229600" cy="35814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196B5-17A0-A3A2-CF13-D4488FC8E710}"/>
              </a:ext>
            </a:extLst>
          </p:cNvPr>
          <p:cNvSpPr txBox="1"/>
          <p:nvPr/>
        </p:nvSpPr>
        <p:spPr>
          <a:xfrm>
            <a:off x="10814050" y="3216275"/>
            <a:ext cx="8250977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Hold on… this feels familiar?</a:t>
            </a:r>
          </a:p>
          <a:p>
            <a:pPr algn="l">
              <a:spcBef>
                <a:spcPts val="1000"/>
              </a:spcBef>
            </a:pPr>
            <a:endParaRPr lang="en-US" sz="4400" dirty="0">
              <a:latin typeface="Helvetica" pitchFamily="2" charset="0"/>
            </a:endParaRPr>
          </a:p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Question: How is this different</a:t>
            </a:r>
          </a:p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and similar to the boba problem </a:t>
            </a:r>
          </a:p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on Wednesday?</a:t>
            </a:r>
          </a:p>
          <a:p>
            <a:pPr algn="l">
              <a:spcBef>
                <a:spcPts val="1000"/>
              </a:spcBef>
            </a:pPr>
            <a:endParaRPr lang="en-US" sz="4400" dirty="0">
              <a:latin typeface="Helvetica" pitchFamily="2" charset="0"/>
            </a:endParaRPr>
          </a:p>
          <a:p>
            <a:pPr algn="l">
              <a:spcBef>
                <a:spcPts val="1000"/>
              </a:spcBef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2 min to discuss with those around you…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924AD-2D63-0D66-D796-97FD2C9DEF42}"/>
              </a:ext>
            </a:extLst>
          </p:cNvPr>
          <p:cNvSpPr txBox="1"/>
          <p:nvPr/>
        </p:nvSpPr>
        <p:spPr>
          <a:xfrm>
            <a:off x="1908215" y="7295320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09F952-3BFD-B718-4C4E-A7022E2FFD76}"/>
                  </a:ext>
                </a:extLst>
              </p:cNvPr>
              <p:cNvSpPr txBox="1"/>
              <p:nvPr/>
            </p:nvSpPr>
            <p:spPr>
              <a:xfrm>
                <a:off x="4758675" y="7295320"/>
                <a:ext cx="5044138" cy="292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+40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≤1000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≤3000</m:t>
                      </m:r>
                    </m:oMath>
                  </m:oMathPara>
                </a14:m>
                <a:br>
                  <a:rPr lang="en-US" sz="4400" b="0" i="1" dirty="0">
                    <a:latin typeface="Cambria Math" panose="02040503050406030204" pitchFamily="18" charset="0"/>
                  </a:rPr>
                </a:br>
                <a:r>
                  <a:rPr lang="en-US" sz="4400" b="0" i="1" dirty="0">
                    <a:latin typeface="Cambria Math" panose="020405030504060302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aln/>
                      </m:rPr>
                      <a:rPr lang="en-US" sz="4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09F952-3BFD-B718-4C4E-A7022E2F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675" y="7295320"/>
                <a:ext cx="5044138" cy="2929007"/>
              </a:xfrm>
              <a:prstGeom prst="rect">
                <a:avLst/>
              </a:prstGeom>
              <a:blipFill>
                <a:blip r:embed="rId3"/>
                <a:stretch>
                  <a:fillRect l="-4774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0BF42F7-0870-C8D7-69DA-A8B68E62431C}"/>
              </a:ext>
            </a:extLst>
          </p:cNvPr>
          <p:cNvSpPr/>
          <p:nvPr/>
        </p:nvSpPr>
        <p:spPr>
          <a:xfrm>
            <a:off x="1593850" y="6969124"/>
            <a:ext cx="8229600" cy="35814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82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A2B5E-E89A-44A9-31C5-7EE0FF659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4A41-B12E-49C1-17AA-A3646435E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Claim, solve with an LP.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88BD5-08CF-17B2-8FDE-53367F733243}"/>
              </a:ext>
            </a:extLst>
          </p:cNvPr>
          <p:cNvSpPr txBox="1"/>
          <p:nvPr/>
        </p:nvSpPr>
        <p:spPr>
          <a:xfrm>
            <a:off x="1916113" y="3077577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minimize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08CEBE-4BDE-2530-E803-EBB7CA2E2180}"/>
                  </a:ext>
                </a:extLst>
              </p:cNvPr>
              <p:cNvSpPr txBox="1"/>
              <p:nvPr/>
            </p:nvSpPr>
            <p:spPr>
              <a:xfrm>
                <a:off x="4887913" y="3077577"/>
                <a:ext cx="4467313" cy="280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1000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+3000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+0.9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08CEBE-4BDE-2530-E803-EBB7CA2E2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913" y="3077577"/>
                <a:ext cx="4467313" cy="2800767"/>
              </a:xfrm>
              <a:prstGeom prst="rect">
                <a:avLst/>
              </a:prstGeom>
              <a:blipFill>
                <a:blip r:embed="rId2"/>
                <a:stretch>
                  <a:fillRect l="-2266" b="-2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5D73E47-11CC-75DE-5A45-D3D5C4F1A436}"/>
              </a:ext>
            </a:extLst>
          </p:cNvPr>
          <p:cNvSpPr/>
          <p:nvPr/>
        </p:nvSpPr>
        <p:spPr>
          <a:xfrm>
            <a:off x="1382713" y="2759075"/>
            <a:ext cx="8229600" cy="35814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C576CB-2289-0135-25E7-FC3E502D51B5}"/>
              </a:ext>
            </a:extLst>
          </p:cNvPr>
          <p:cNvSpPr txBox="1"/>
          <p:nvPr/>
        </p:nvSpPr>
        <p:spPr>
          <a:xfrm>
            <a:off x="10585450" y="3368675"/>
            <a:ext cx="9481763" cy="622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Claim</a:t>
            </a:r>
            <a:r>
              <a:rPr lang="en-US" sz="4400" dirty="0">
                <a:latin typeface="Helvetica" pitchFamily="2" charset="0"/>
              </a:rPr>
              <a:t>: This is the “</a:t>
            </a:r>
            <a:r>
              <a:rPr lang="en-US" sz="4400" b="1" dirty="0">
                <a:solidFill>
                  <a:schemeClr val="accent5"/>
                </a:solidFill>
                <a:latin typeface="Helvetica" pitchFamily="2" charset="0"/>
              </a:rPr>
              <a:t>dual</a:t>
            </a:r>
            <a:r>
              <a:rPr lang="en-US" sz="4400" dirty="0">
                <a:latin typeface="Helvetica" pitchFamily="2" charset="0"/>
              </a:rPr>
              <a:t>” problem to</a:t>
            </a:r>
          </a:p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our boba problem from Wednesday.</a:t>
            </a:r>
          </a:p>
          <a:p>
            <a:pPr marL="571500" indent="-571500" algn="l">
              <a:spcBef>
                <a:spcPts val="1000"/>
              </a:spcBef>
              <a:buFontTx/>
              <a:buChar char="-"/>
            </a:pPr>
            <a:r>
              <a:rPr lang="en-US" sz="4400" dirty="0">
                <a:latin typeface="Helvetica" pitchFamily="2" charset="0"/>
              </a:rPr>
              <a:t>We are </a:t>
            </a:r>
            <a:r>
              <a:rPr lang="en-US" sz="4400" b="1" dirty="0">
                <a:latin typeface="Helvetica" pitchFamily="2" charset="0"/>
              </a:rPr>
              <a:t>buying</a:t>
            </a:r>
            <a:r>
              <a:rPr lang="en-US" sz="4400" dirty="0">
                <a:latin typeface="Helvetica" pitchFamily="2" charset="0"/>
              </a:rPr>
              <a:t> not selling</a:t>
            </a:r>
          </a:p>
          <a:p>
            <a:pPr marL="457200" indent="-457200" algn="l">
              <a:spcBef>
                <a:spcPts val="1000"/>
              </a:spcBef>
              <a:buFontTx/>
              <a:buChar char="-"/>
            </a:pPr>
            <a:r>
              <a:rPr lang="en-US" sz="4400" dirty="0">
                <a:latin typeface="Helvetica" pitchFamily="2" charset="0"/>
              </a:rPr>
              <a:t>We are </a:t>
            </a:r>
            <a:r>
              <a:rPr lang="en-US" sz="4400" b="1" dirty="0">
                <a:latin typeface="Helvetica" pitchFamily="2" charset="0"/>
              </a:rPr>
              <a:t>minimizing</a:t>
            </a:r>
            <a:r>
              <a:rPr lang="en-US" sz="4400" dirty="0">
                <a:latin typeface="Helvetica" pitchFamily="2" charset="0"/>
              </a:rPr>
              <a:t> not maximizing</a:t>
            </a:r>
          </a:p>
          <a:p>
            <a:pPr marL="457200" indent="-457200" algn="l">
              <a:spcBef>
                <a:spcPts val="1000"/>
              </a:spcBef>
              <a:buFontTx/>
              <a:buChar char="-"/>
            </a:pPr>
            <a:endParaRPr lang="en-US" sz="4400" dirty="0">
              <a:latin typeface="Helvetica" pitchFamily="2" charset="0"/>
            </a:endParaRPr>
          </a:p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But… are the solutions the same?</a:t>
            </a:r>
          </a:p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Short answer, </a:t>
            </a:r>
            <a:r>
              <a:rPr lang="en-US" sz="4400" b="1" dirty="0">
                <a:solidFill>
                  <a:srgbClr val="CC0000"/>
                </a:solidFill>
                <a:latin typeface="Helvetica" pitchFamily="2" charset="0"/>
              </a:rPr>
              <a:t>YES!!!!!</a:t>
            </a:r>
          </a:p>
          <a:p>
            <a:pPr marL="457200" indent="-457200" algn="l">
              <a:spcBef>
                <a:spcPts val="1000"/>
              </a:spcBef>
              <a:buFontTx/>
              <a:buChar char="-"/>
            </a:pPr>
            <a:endParaRPr lang="en-US" sz="3200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DF3FD-8A4A-37EA-D9A2-A9E8B1FC8A70}"/>
              </a:ext>
            </a:extLst>
          </p:cNvPr>
          <p:cNvSpPr txBox="1"/>
          <p:nvPr/>
        </p:nvSpPr>
        <p:spPr>
          <a:xfrm>
            <a:off x="1690728" y="7244314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E08A01-878E-9B58-BF29-5884066120CB}"/>
                  </a:ext>
                </a:extLst>
              </p:cNvPr>
              <p:cNvSpPr txBox="1"/>
              <p:nvPr/>
            </p:nvSpPr>
            <p:spPr>
              <a:xfrm>
                <a:off x="4541188" y="7244314"/>
                <a:ext cx="5044138" cy="292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+40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≤1000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≤3000</m:t>
                      </m:r>
                    </m:oMath>
                  </m:oMathPara>
                </a14:m>
                <a:br>
                  <a:rPr lang="en-US" sz="4400" b="0" i="1" dirty="0">
                    <a:latin typeface="Cambria Math" panose="02040503050406030204" pitchFamily="18" charset="0"/>
                  </a:rPr>
                </a:br>
                <a:r>
                  <a:rPr lang="en-US" sz="4400" b="0" i="1" dirty="0">
                    <a:latin typeface="Cambria Math" panose="020405030504060302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aln/>
                      </m:rPr>
                      <a:rPr lang="en-US" sz="4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E08A01-878E-9B58-BF29-588406612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188" y="7244314"/>
                <a:ext cx="5044138" cy="2929007"/>
              </a:xfrm>
              <a:prstGeom prst="rect">
                <a:avLst/>
              </a:prstGeom>
              <a:blipFill>
                <a:blip r:embed="rId3"/>
                <a:stretch>
                  <a:fillRect l="-5025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3C9EE4DA-2540-3C32-FC2B-875517F41FA2}"/>
              </a:ext>
            </a:extLst>
          </p:cNvPr>
          <p:cNvSpPr/>
          <p:nvPr/>
        </p:nvSpPr>
        <p:spPr>
          <a:xfrm>
            <a:off x="1376363" y="6918118"/>
            <a:ext cx="8229600" cy="35814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45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360C-C483-2372-C509-DEA90F59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Duality</a:t>
            </a:r>
            <a:r>
              <a:rPr lang="en-US" dirty="0"/>
              <a:t> Definition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1F101-D1A0-9BB6-E5E8-3621C45F7000}"/>
              </a:ext>
            </a:extLst>
          </p:cNvPr>
          <p:cNvSpPr txBox="1"/>
          <p:nvPr/>
        </p:nvSpPr>
        <p:spPr>
          <a:xfrm>
            <a:off x="12719050" y="7725777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EA556D-D4A4-454F-93D0-B78C83F7F9CE}"/>
                  </a:ext>
                </a:extLst>
              </p:cNvPr>
              <p:cNvSpPr txBox="1"/>
              <p:nvPr/>
            </p:nvSpPr>
            <p:spPr>
              <a:xfrm>
                <a:off x="15690850" y="7725777"/>
                <a:ext cx="2065245" cy="2325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EA556D-D4A4-454F-93D0-B78C83F7F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0850" y="7725777"/>
                <a:ext cx="2065245" cy="2325252"/>
              </a:xfrm>
              <a:prstGeom prst="rect">
                <a:avLst/>
              </a:prstGeom>
              <a:blipFill>
                <a:blip r:embed="rId2"/>
                <a:stretch>
                  <a:fillRect l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80D90E3-15E9-D976-3BCB-265DC3397444}"/>
              </a:ext>
            </a:extLst>
          </p:cNvPr>
          <p:cNvSpPr/>
          <p:nvPr/>
        </p:nvSpPr>
        <p:spPr>
          <a:xfrm>
            <a:off x="12185650" y="7407275"/>
            <a:ext cx="5943600" cy="293528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71DF75-1235-B489-AFCD-E60A2759A690}"/>
              </a:ext>
            </a:extLst>
          </p:cNvPr>
          <p:cNvCxnSpPr>
            <a:cxnSpLocks/>
          </p:cNvCxnSpPr>
          <p:nvPr/>
        </p:nvCxnSpPr>
        <p:spPr>
          <a:xfrm flipV="1">
            <a:off x="1136650" y="6701866"/>
            <a:ext cx="8458200" cy="443920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E3E1F2-59D1-6210-95DC-1CC4F1339A31}"/>
              </a:ext>
            </a:extLst>
          </p:cNvPr>
          <p:cNvSpPr txBox="1"/>
          <p:nvPr/>
        </p:nvSpPr>
        <p:spPr>
          <a:xfrm>
            <a:off x="12919898" y="10492903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2400" dirty="0">
                <a:latin typeface="Helvetica" pitchFamily="2" charset="0"/>
              </a:rPr>
              <a:t>See slides for other formulation….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4E509F-CF87-695F-53E7-CFBDE7DAC7F1}"/>
              </a:ext>
            </a:extLst>
          </p:cNvPr>
          <p:cNvCxnSpPr>
            <a:cxnSpLocks/>
          </p:cNvCxnSpPr>
          <p:nvPr/>
        </p:nvCxnSpPr>
        <p:spPr>
          <a:xfrm flipV="1">
            <a:off x="9594850" y="1501217"/>
            <a:ext cx="9906000" cy="5200649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9F43C1A-93BF-A9B5-F370-BA944E8886F1}"/>
              </a:ext>
            </a:extLst>
          </p:cNvPr>
          <p:cNvSpPr txBox="1"/>
          <p:nvPr/>
        </p:nvSpPr>
        <p:spPr>
          <a:xfrm>
            <a:off x="2203450" y="3687177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minimize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84A7BC-6014-32D2-6794-186F9FD99500}"/>
                  </a:ext>
                </a:extLst>
              </p:cNvPr>
              <p:cNvSpPr txBox="1"/>
              <p:nvPr/>
            </p:nvSpPr>
            <p:spPr>
              <a:xfrm>
                <a:off x="5175250" y="3687177"/>
                <a:ext cx="2667000" cy="2267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84A7BC-6014-32D2-6794-186F9FD99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250" y="3687177"/>
                <a:ext cx="2667000" cy="2267287"/>
              </a:xfrm>
              <a:prstGeom prst="rect">
                <a:avLst/>
              </a:prstGeom>
              <a:blipFill>
                <a:blip r:embed="rId3"/>
                <a:stretch>
                  <a:fillRect l="-7109" b="-8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4AC24ABA-306E-7F5D-432E-DF5418A04318}"/>
              </a:ext>
            </a:extLst>
          </p:cNvPr>
          <p:cNvSpPr/>
          <p:nvPr/>
        </p:nvSpPr>
        <p:spPr>
          <a:xfrm>
            <a:off x="1670050" y="3368675"/>
            <a:ext cx="5943600" cy="2935288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5E217D-09F6-2C7F-C905-2C78C3BA88FB}"/>
              </a:ext>
            </a:extLst>
          </p:cNvPr>
          <p:cNvSpPr txBox="1"/>
          <p:nvPr/>
        </p:nvSpPr>
        <p:spPr>
          <a:xfrm>
            <a:off x="2534542" y="6444959"/>
            <a:ext cx="4214615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The Dual</a:t>
            </a:r>
          </a:p>
          <a:p>
            <a:pPr algn="ct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“Buying Boba”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811F12-3B63-22A2-4A6A-D4679BA30C37}"/>
              </a:ext>
            </a:extLst>
          </p:cNvPr>
          <p:cNvSpPr txBox="1"/>
          <p:nvPr/>
        </p:nvSpPr>
        <p:spPr>
          <a:xfrm>
            <a:off x="13255726" y="5577884"/>
            <a:ext cx="4168129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The Primal</a:t>
            </a:r>
          </a:p>
          <a:p>
            <a:pPr algn="ct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“Selling Boba”</a:t>
            </a:r>
          </a:p>
        </p:txBody>
      </p:sp>
    </p:spTree>
    <p:extLst>
      <p:ext uri="{BB962C8B-B14F-4D97-AF65-F5344CB8AC3E}">
        <p14:creationId xmlns:p14="http://schemas.microsoft.com/office/powerpoint/2010/main" val="147044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21" grpId="0"/>
      <p:bldP spid="22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BF79F-670B-F31A-9A22-3217F19D9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FE2A8-923E-E2E1-92B3-32278D7A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Duals</a:t>
            </a:r>
          </a:p>
        </p:txBody>
      </p:sp>
    </p:spTree>
    <p:extLst>
      <p:ext uri="{BB962C8B-B14F-4D97-AF65-F5344CB8AC3E}">
        <p14:creationId xmlns:p14="http://schemas.microsoft.com/office/powerpoint/2010/main" val="105434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E30E0-0E5A-F4B1-2C17-EF8BF4F5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Duals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255AB-23CE-8E49-7CC5-EB25B136E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Property 1: The </a:t>
            </a:r>
            <a:r>
              <a:rPr lang="en-US" b="1" dirty="0"/>
              <a:t>Dual</a:t>
            </a:r>
            <a:r>
              <a:rPr lang="en-US" dirty="0"/>
              <a:t> of a </a:t>
            </a:r>
            <a:r>
              <a:rPr lang="en-US" b="1" dirty="0"/>
              <a:t>Dual</a:t>
            </a:r>
            <a:r>
              <a:rPr lang="en-US" dirty="0"/>
              <a:t> is the </a:t>
            </a:r>
            <a:r>
              <a:rPr lang="en-US" b="1" dirty="0"/>
              <a:t>Primal</a:t>
            </a:r>
            <a:r>
              <a:rPr lang="en-US" dirty="0"/>
              <a:t>.</a:t>
            </a:r>
          </a:p>
          <a:p>
            <a:pPr lvl="2"/>
            <a:r>
              <a:rPr lang="en-US" sz="3200" dirty="0"/>
              <a:t>Look at the definition to convince yourself</a:t>
            </a:r>
          </a:p>
          <a:p>
            <a:pPr marL="1822450" lvl="2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8859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DC396-D970-F844-47B2-B7B037826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6C217-3549-AAB7-2A22-B158D9C9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Duals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12399-03DA-A33D-F56D-82AC59F75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Property 1: The </a:t>
            </a:r>
            <a:r>
              <a:rPr lang="en-US" b="1" dirty="0"/>
              <a:t>Dual</a:t>
            </a:r>
            <a:r>
              <a:rPr lang="en-US" dirty="0"/>
              <a:t> of a </a:t>
            </a:r>
            <a:r>
              <a:rPr lang="en-US" b="1" dirty="0"/>
              <a:t>Dual</a:t>
            </a:r>
            <a:r>
              <a:rPr lang="en-US" dirty="0"/>
              <a:t> is the </a:t>
            </a:r>
            <a:r>
              <a:rPr lang="en-US" b="1" dirty="0"/>
              <a:t>Primal</a:t>
            </a:r>
            <a:r>
              <a:rPr lang="en-US" dirty="0"/>
              <a:t>.</a:t>
            </a:r>
          </a:p>
          <a:p>
            <a:pPr lvl="2"/>
            <a:r>
              <a:rPr lang="en-US" sz="3200" dirty="0"/>
              <a:t>Look at the definition to convince yourself</a:t>
            </a:r>
          </a:p>
          <a:p>
            <a:pPr lvl="2"/>
            <a:endParaRPr lang="en-US" sz="3200" dirty="0"/>
          </a:p>
          <a:p>
            <a:r>
              <a:rPr lang="en-US" dirty="0"/>
              <a:t>Property 2: </a:t>
            </a:r>
            <a:r>
              <a:rPr lang="en-US" b="1" dirty="0">
                <a:solidFill>
                  <a:schemeClr val="accent6"/>
                </a:solidFill>
              </a:rPr>
              <a:t>Weak Duality</a:t>
            </a:r>
          </a:p>
          <a:p>
            <a:pPr lvl="1"/>
            <a:r>
              <a:rPr lang="en-US" sz="4400" dirty="0"/>
              <a:t>Any feasible </a:t>
            </a:r>
            <a:r>
              <a:rPr lang="en-US" sz="4400" b="1" dirty="0"/>
              <a:t>Dual </a:t>
            </a:r>
            <a:r>
              <a:rPr lang="en-US" sz="4400" dirty="0"/>
              <a:t>solution is an upper bound for any feasible </a:t>
            </a:r>
            <a:r>
              <a:rPr lang="en-US" sz="4400" b="1" dirty="0"/>
              <a:t>Primal </a:t>
            </a:r>
            <a:r>
              <a:rPr lang="en-US" sz="4400" dirty="0"/>
              <a:t>solution.</a:t>
            </a:r>
          </a:p>
          <a:p>
            <a:pPr lvl="2"/>
            <a:r>
              <a:rPr lang="en-US" sz="3600" dirty="0"/>
              <a:t>In some sense, the dual is trying to minimize an upper bound on the primal. Think about the boba problem!</a:t>
            </a:r>
          </a:p>
          <a:p>
            <a:pPr lvl="2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5035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A5F2B-2093-3C75-15C0-C74EC8415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EE95-63F3-629B-42C5-EAF8A3E0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Duals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F470E-8E8D-182C-2B45-9D9339514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Property 1: The </a:t>
            </a:r>
            <a:r>
              <a:rPr lang="en-US" b="1" dirty="0"/>
              <a:t>Dual</a:t>
            </a:r>
            <a:r>
              <a:rPr lang="en-US" dirty="0"/>
              <a:t> of a </a:t>
            </a:r>
            <a:r>
              <a:rPr lang="en-US" b="1" dirty="0"/>
              <a:t>Dual</a:t>
            </a:r>
            <a:r>
              <a:rPr lang="en-US" dirty="0"/>
              <a:t> is the </a:t>
            </a:r>
            <a:r>
              <a:rPr lang="en-US" b="1" dirty="0"/>
              <a:t>Primal</a:t>
            </a:r>
            <a:r>
              <a:rPr lang="en-US" dirty="0"/>
              <a:t>.</a:t>
            </a:r>
          </a:p>
          <a:p>
            <a:pPr lvl="2"/>
            <a:r>
              <a:rPr lang="en-US" sz="3200" dirty="0"/>
              <a:t>Look at the definition to convince yourself</a:t>
            </a:r>
          </a:p>
          <a:p>
            <a:pPr lvl="2"/>
            <a:endParaRPr lang="en-US" sz="3200" dirty="0"/>
          </a:p>
          <a:p>
            <a:r>
              <a:rPr lang="en-US" dirty="0"/>
              <a:t>Property 2: </a:t>
            </a:r>
            <a:r>
              <a:rPr lang="en-US" b="1" dirty="0">
                <a:solidFill>
                  <a:schemeClr val="accent6"/>
                </a:solidFill>
              </a:rPr>
              <a:t>Weak Duality</a:t>
            </a:r>
          </a:p>
          <a:p>
            <a:pPr lvl="1"/>
            <a:r>
              <a:rPr lang="en-US" sz="4400" dirty="0"/>
              <a:t>Any feasible </a:t>
            </a:r>
            <a:r>
              <a:rPr lang="en-US" sz="4400" b="1" dirty="0"/>
              <a:t>Dual </a:t>
            </a:r>
            <a:r>
              <a:rPr lang="en-US" sz="4400" dirty="0"/>
              <a:t>solution is an upper bound for any feasible </a:t>
            </a:r>
            <a:r>
              <a:rPr lang="en-US" sz="4400" b="1" dirty="0"/>
              <a:t>Primal </a:t>
            </a:r>
            <a:r>
              <a:rPr lang="en-US" sz="4400" dirty="0"/>
              <a:t>solution.</a:t>
            </a:r>
          </a:p>
          <a:p>
            <a:pPr lvl="2"/>
            <a:r>
              <a:rPr lang="en-US" sz="3600" dirty="0"/>
              <a:t>In some sense, the dual is trying to minimize an upper bound on the primal. Think about the boba problem!</a:t>
            </a:r>
          </a:p>
          <a:p>
            <a:pPr lvl="2"/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73ABE-145D-FF9F-07AA-FDA82BF6AD87}"/>
              </a:ext>
            </a:extLst>
          </p:cNvPr>
          <p:cNvSpPr txBox="1"/>
          <p:nvPr/>
        </p:nvSpPr>
        <p:spPr>
          <a:xfrm>
            <a:off x="1382712" y="8474075"/>
            <a:ext cx="169793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solidFill>
                  <a:srgbClr val="525353"/>
                </a:solidFill>
                <a:latin typeface="Helvetica" pitchFamily="2" charset="0"/>
              </a:rPr>
              <a:t>Take 2 min to talk about why this might be true of the boba problem!</a:t>
            </a:r>
          </a:p>
        </p:txBody>
      </p:sp>
    </p:spTree>
    <p:extLst>
      <p:ext uri="{BB962C8B-B14F-4D97-AF65-F5344CB8AC3E}">
        <p14:creationId xmlns:p14="http://schemas.microsoft.com/office/powerpoint/2010/main" val="27410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7FCA-1233-617A-A01C-07E0F0C5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Hello.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82FC-33A6-7735-417C-713573595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850" y="3580020"/>
            <a:ext cx="9202737" cy="7885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My name is Owen! I’m uh. An undergrad who is obsessed with teaching and theory.</a:t>
            </a:r>
          </a:p>
          <a:p>
            <a:pPr marL="0" indent="0">
              <a:buNone/>
            </a:pPr>
            <a:r>
              <a:rPr lang="en-US" sz="3600" dirty="0"/>
              <a:t>{Resume = null, Teaching Credentials = null}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I’ll be available for questions after lecture! (only 10 min I have crypto </a:t>
            </a:r>
            <a:r>
              <a:rPr lang="en-US" sz="4400" dirty="0">
                <a:sym typeface="Wingdings" pitchFamily="2" charset="2"/>
              </a:rPr>
              <a:t>)</a:t>
            </a:r>
            <a:endParaRPr lang="en-US" sz="4400" dirty="0"/>
          </a:p>
        </p:txBody>
      </p:sp>
      <p:pic>
        <p:nvPicPr>
          <p:cNvPr id="5" name="Picture 4" descr="A person wearing glasses and smiling at the camera&#10;&#10;AI-generated content may be incorrect.">
            <a:extLst>
              <a:ext uri="{FF2B5EF4-FFF2-40B4-BE49-F238E27FC236}">
                <a16:creationId xmlns:a16="http://schemas.microsoft.com/office/drawing/2014/main" id="{51509C36-A0AB-55C9-D8AB-3815D9D94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650" y="3597275"/>
            <a:ext cx="4114800" cy="4114800"/>
          </a:xfrm>
          <a:prstGeom prst="rect">
            <a:avLst/>
          </a:prstGeom>
        </p:spPr>
      </p:pic>
      <p:pic>
        <p:nvPicPr>
          <p:cNvPr id="6" name="Picture 5" descr="A person with long hair wearing glasses&#10;&#10;AI-generated content may be incorrect.">
            <a:extLst>
              <a:ext uri="{FF2B5EF4-FFF2-40B4-BE49-F238E27FC236}">
                <a16:creationId xmlns:a16="http://schemas.microsoft.com/office/drawing/2014/main" id="{245250F1-8C7A-3677-1FAB-4D2244D7B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027" y="2797175"/>
            <a:ext cx="40821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16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FFC1E-381F-F93F-592B-829726F96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C1BE9-38C5-12A8-CD0C-991B5249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Duals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C2C77-1242-F68D-F541-D18CACB6C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Property 1: The </a:t>
            </a:r>
            <a:r>
              <a:rPr lang="en-US" b="1" dirty="0"/>
              <a:t>Dual</a:t>
            </a:r>
            <a:r>
              <a:rPr lang="en-US" dirty="0"/>
              <a:t> of a </a:t>
            </a:r>
            <a:r>
              <a:rPr lang="en-US" b="1" dirty="0"/>
              <a:t>Dual</a:t>
            </a:r>
            <a:r>
              <a:rPr lang="en-US" dirty="0"/>
              <a:t> is the </a:t>
            </a:r>
            <a:r>
              <a:rPr lang="en-US" b="1" dirty="0"/>
              <a:t>Primal</a:t>
            </a:r>
            <a:r>
              <a:rPr lang="en-US" dirty="0"/>
              <a:t>.</a:t>
            </a:r>
          </a:p>
          <a:p>
            <a:pPr lvl="2"/>
            <a:r>
              <a:rPr lang="en-US" sz="3200" dirty="0"/>
              <a:t>Look at the definition to convince yourself</a:t>
            </a:r>
          </a:p>
          <a:p>
            <a:pPr lvl="2"/>
            <a:endParaRPr lang="en-US" sz="3200" dirty="0"/>
          </a:p>
          <a:p>
            <a:r>
              <a:rPr lang="en-US" dirty="0"/>
              <a:t>Property 2: </a:t>
            </a:r>
            <a:r>
              <a:rPr lang="en-US" b="1" dirty="0">
                <a:solidFill>
                  <a:schemeClr val="accent6"/>
                </a:solidFill>
              </a:rPr>
              <a:t>Weak Duality</a:t>
            </a:r>
          </a:p>
          <a:p>
            <a:pPr lvl="1"/>
            <a:r>
              <a:rPr lang="en-US" dirty="0"/>
              <a:t>Any feasible </a:t>
            </a:r>
            <a:r>
              <a:rPr lang="en-US" b="1" dirty="0"/>
              <a:t>Dual </a:t>
            </a:r>
            <a:r>
              <a:rPr lang="en-US" dirty="0"/>
              <a:t>solution is an upper bound for any feasible </a:t>
            </a:r>
            <a:r>
              <a:rPr lang="en-US" b="1" dirty="0"/>
              <a:t>Primal </a:t>
            </a:r>
            <a:r>
              <a:rPr lang="en-US" dirty="0"/>
              <a:t>solution.</a:t>
            </a:r>
          </a:p>
          <a:p>
            <a:pPr lvl="2"/>
            <a:r>
              <a:rPr lang="en-US" sz="3600" dirty="0"/>
              <a:t>In some sense, the dual is trying to minimize an upper bound on the primal. Think about the boba problem!</a:t>
            </a:r>
          </a:p>
          <a:p>
            <a:pPr lvl="2"/>
            <a:endParaRPr lang="en-US" sz="3600" dirty="0"/>
          </a:p>
          <a:p>
            <a:r>
              <a:rPr lang="en-US" dirty="0"/>
              <a:t>Property 3: </a:t>
            </a:r>
            <a:r>
              <a:rPr lang="en-US" b="1" dirty="0">
                <a:solidFill>
                  <a:srgbClr val="C00000"/>
                </a:solidFill>
              </a:rPr>
              <a:t>Strong Duality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Optimal</a:t>
            </a:r>
            <a:r>
              <a:rPr lang="en-US" dirty="0"/>
              <a:t> </a:t>
            </a:r>
            <a:r>
              <a:rPr lang="en-US" b="1" dirty="0"/>
              <a:t>Dual = Optimal Primal </a:t>
            </a:r>
            <a:r>
              <a:rPr lang="en-US" sz="3600" b="1" dirty="0"/>
              <a:t>(if the primal and dual have a solution)</a:t>
            </a:r>
            <a:r>
              <a:rPr lang="en-US" sz="3600" dirty="0"/>
              <a:t>.</a:t>
            </a:r>
          </a:p>
          <a:p>
            <a:pPr lvl="2"/>
            <a:r>
              <a:rPr lang="en-US" sz="3600" dirty="0"/>
              <a:t>It turns out that they are actually equal (assuming a solution exists).</a:t>
            </a:r>
          </a:p>
        </p:txBody>
      </p:sp>
    </p:spTree>
    <p:extLst>
      <p:ext uri="{BB962C8B-B14F-4D97-AF65-F5344CB8AC3E}">
        <p14:creationId xmlns:p14="http://schemas.microsoft.com/office/powerpoint/2010/main" val="519366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95C9-7D11-7AD2-366D-26834AC17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 what is a dual? Why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9DDC4-B489-995F-8A42-E6D41C652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Duals are useful </a:t>
            </a:r>
            <a:r>
              <a:rPr lang="en-US" b="1" dirty="0"/>
              <a:t>compliments</a:t>
            </a:r>
            <a:r>
              <a:rPr lang="en-US" dirty="0"/>
              <a:t> to LPs!</a:t>
            </a:r>
          </a:p>
          <a:p>
            <a:r>
              <a:rPr lang="en-US" dirty="0"/>
              <a:t>They convey potentially new information and can also be used in creative proofs of seemingly different problems</a:t>
            </a:r>
          </a:p>
        </p:txBody>
      </p:sp>
      <p:pic>
        <p:nvPicPr>
          <p:cNvPr id="5" name="Picture 4" descr="A hammer and nails with a wooden handle&#10;&#10;AI-generated content may be incorrect.">
            <a:extLst>
              <a:ext uri="{FF2B5EF4-FFF2-40B4-BE49-F238E27FC236}">
                <a16:creationId xmlns:a16="http://schemas.microsoft.com/office/drawing/2014/main" id="{01BDF34C-182C-AA0A-8CB5-FF985EF16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50" y="5757862"/>
            <a:ext cx="4656137" cy="4656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D766A2-785B-540F-F402-ACE5E109D3AA}"/>
              </a:ext>
            </a:extLst>
          </p:cNvPr>
          <p:cNvSpPr txBox="1"/>
          <p:nvPr/>
        </p:nvSpPr>
        <p:spPr>
          <a:xfrm>
            <a:off x="12642850" y="7701209"/>
            <a:ext cx="4421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Tool in our toolkit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0899A-1F0F-2BA5-E372-39397F499AAD}"/>
              </a:ext>
            </a:extLst>
          </p:cNvPr>
          <p:cNvSpPr txBox="1"/>
          <p:nvPr/>
        </p:nvSpPr>
        <p:spPr>
          <a:xfrm>
            <a:off x="1819561" y="7701208"/>
            <a:ext cx="439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Something cool?</a:t>
            </a:r>
          </a:p>
        </p:txBody>
      </p:sp>
    </p:spTree>
    <p:extLst>
      <p:ext uri="{BB962C8B-B14F-4D97-AF65-F5344CB8AC3E}">
        <p14:creationId xmlns:p14="http://schemas.microsoft.com/office/powerpoint/2010/main" val="2157465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D0184-F2DA-3499-33D7-C6828FCBC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255A6-3766-4EE0-C32F-6BAC45DFA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 what is a dual? Why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428F-7CE9-30C7-1A89-AE26FC10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Intuitions</a:t>
            </a:r>
            <a:r>
              <a:rPr lang="en-US" dirty="0"/>
              <a:t> for the dual are sometimes not good… but to help motivate you guys to love duality, let’s look at some approaches to understand them!</a:t>
            </a:r>
          </a:p>
        </p:txBody>
      </p:sp>
    </p:spTree>
    <p:extLst>
      <p:ext uri="{BB962C8B-B14F-4D97-AF65-F5344CB8AC3E}">
        <p14:creationId xmlns:p14="http://schemas.microsoft.com/office/powerpoint/2010/main" val="1001525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AFFE-C9A3-011D-1EB6-E7E46C1F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 #1: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B9ACE-F49B-A3A0-EEA3-0DA0FAFC0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Primal</a:t>
            </a:r>
            <a:r>
              <a:rPr lang="en-US" dirty="0"/>
              <a:t>: We want to maximize our reward!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5"/>
              </a:solidFill>
            </a:endParaRPr>
          </a:p>
          <a:p>
            <a:r>
              <a:rPr lang="en-US" b="1" dirty="0">
                <a:solidFill>
                  <a:schemeClr val="accent5"/>
                </a:solidFill>
              </a:rPr>
              <a:t>Dual</a:t>
            </a:r>
            <a:r>
              <a:rPr lang="en-US" dirty="0"/>
              <a:t>: We want to minimize their reward!</a:t>
            </a:r>
          </a:p>
        </p:txBody>
      </p:sp>
      <p:pic>
        <p:nvPicPr>
          <p:cNvPr id="4" name="Picture 3" descr="A person with long hair wearing glasses&#10;&#10;AI-generated content may be incorrect.">
            <a:extLst>
              <a:ext uri="{FF2B5EF4-FFF2-40B4-BE49-F238E27FC236}">
                <a16:creationId xmlns:a16="http://schemas.microsoft.com/office/drawing/2014/main" id="{C289137A-0CDD-3D66-BE44-54028CB81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49" y="7740088"/>
            <a:ext cx="2231201" cy="3123681"/>
          </a:xfrm>
          <a:prstGeom prst="rect">
            <a:avLst/>
          </a:prstGeom>
        </p:spPr>
      </p:pic>
      <p:pic>
        <p:nvPicPr>
          <p:cNvPr id="5" name="Picture 4" descr="A person wearing glasses and smiling at the camera&#10;&#10;AI-generated content may be incorrect.">
            <a:extLst>
              <a:ext uri="{FF2B5EF4-FFF2-40B4-BE49-F238E27FC236}">
                <a16:creationId xmlns:a16="http://schemas.microsoft.com/office/drawing/2014/main" id="{A54EBC5A-B1DC-40FC-7A34-BB25FDB7C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0" y="8468024"/>
            <a:ext cx="2395745" cy="2395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39B26-3B32-CAF8-E9AE-43C69EC4BE4B}"/>
              </a:ext>
            </a:extLst>
          </p:cNvPr>
          <p:cNvSpPr txBox="1"/>
          <p:nvPr/>
        </p:nvSpPr>
        <p:spPr>
          <a:xfrm>
            <a:off x="8238212" y="8397875"/>
            <a:ext cx="5428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Buy Boba for Cheap!</a:t>
            </a:r>
          </a:p>
        </p:txBody>
      </p:sp>
      <p:pic>
        <p:nvPicPr>
          <p:cNvPr id="8" name="Picture 7" descr="A person with a beard and mustache wearing a blue shirt&#10;&#10;AI-generated content may be incorrect.">
            <a:extLst>
              <a:ext uri="{FF2B5EF4-FFF2-40B4-BE49-F238E27FC236}">
                <a16:creationId xmlns:a16="http://schemas.microsoft.com/office/drawing/2014/main" id="{FDAFFD8A-A7B0-878A-5914-66FDA0B89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0" y="3424957"/>
            <a:ext cx="2819400" cy="2819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BCA51D-F2BC-82BD-353B-AAEA569CFBB2}"/>
              </a:ext>
            </a:extLst>
          </p:cNvPr>
          <p:cNvSpPr txBox="1"/>
          <p:nvPr/>
        </p:nvSpPr>
        <p:spPr>
          <a:xfrm>
            <a:off x="6977429" y="4230788"/>
            <a:ext cx="4610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Sell Boba for lots!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0DE1B-84AE-33A0-F3AB-7595A360AB88}"/>
              </a:ext>
            </a:extLst>
          </p:cNvPr>
          <p:cNvSpPr txBox="1"/>
          <p:nvPr/>
        </p:nvSpPr>
        <p:spPr>
          <a:xfrm>
            <a:off x="13666301" y="5551883"/>
            <a:ext cx="281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8800" b="1" dirty="0">
                <a:latin typeface="Helvetica" pitchFamily="2" charset="0"/>
              </a:rPr>
              <a:t>VS.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627DB0-7533-B905-8A63-F12E6A081F3D}"/>
              </a:ext>
            </a:extLst>
          </p:cNvPr>
          <p:cNvSpPr txBox="1"/>
          <p:nvPr/>
        </p:nvSpPr>
        <p:spPr>
          <a:xfrm>
            <a:off x="13209002" y="10663714"/>
            <a:ext cx="6553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2000" dirty="0">
                <a:latin typeface="Helvetica" pitchFamily="2" charset="0"/>
              </a:rPr>
              <a:t>I’m sure Nathan would sell boba for reasonable prices…</a:t>
            </a:r>
          </a:p>
        </p:txBody>
      </p:sp>
    </p:spTree>
    <p:extLst>
      <p:ext uri="{BB962C8B-B14F-4D97-AF65-F5344CB8AC3E}">
        <p14:creationId xmlns:p14="http://schemas.microsoft.com/office/powerpoint/2010/main" val="253812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39FBA-0338-1A46-F882-53A2E09B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 #2: Geometric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D2EA8E-4D7E-FB77-8AC6-170E867D2CCC}"/>
              </a:ext>
            </a:extLst>
          </p:cNvPr>
          <p:cNvCxnSpPr>
            <a:cxnSpLocks/>
          </p:cNvCxnSpPr>
          <p:nvPr/>
        </p:nvCxnSpPr>
        <p:spPr>
          <a:xfrm>
            <a:off x="3346450" y="5959475"/>
            <a:ext cx="12344400" cy="0"/>
          </a:xfrm>
          <a:prstGeom prst="line">
            <a:avLst/>
          </a:prstGeom>
          <a:ln w="2540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A55D41-2A1B-20A1-114F-80D4A6DA8CD3}"/>
              </a:ext>
            </a:extLst>
          </p:cNvPr>
          <p:cNvCxnSpPr>
            <a:cxnSpLocks/>
          </p:cNvCxnSpPr>
          <p:nvPr/>
        </p:nvCxnSpPr>
        <p:spPr>
          <a:xfrm flipV="1">
            <a:off x="9290050" y="6264275"/>
            <a:ext cx="0" cy="3048000"/>
          </a:xfrm>
          <a:prstGeom prst="straightConnector1">
            <a:avLst/>
          </a:prstGeom>
          <a:ln w="1905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4474CC-9940-92DF-E46A-79CBA613047E}"/>
              </a:ext>
            </a:extLst>
          </p:cNvPr>
          <p:cNvSpPr txBox="1"/>
          <p:nvPr/>
        </p:nvSpPr>
        <p:spPr>
          <a:xfrm>
            <a:off x="10243052" y="7635875"/>
            <a:ext cx="5424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Primal is pushing up!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2DA5CB-AF32-42E6-2E64-B789822ED281}"/>
              </a:ext>
            </a:extLst>
          </p:cNvPr>
          <p:cNvSpPr txBox="1"/>
          <p:nvPr/>
        </p:nvSpPr>
        <p:spPr>
          <a:xfrm>
            <a:off x="3194050" y="3672135"/>
            <a:ext cx="5708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Dual is pushing down!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33970C-C931-2A0D-7693-CEDEB927425A}"/>
              </a:ext>
            </a:extLst>
          </p:cNvPr>
          <p:cNvCxnSpPr>
            <a:cxnSpLocks/>
          </p:cNvCxnSpPr>
          <p:nvPr/>
        </p:nvCxnSpPr>
        <p:spPr>
          <a:xfrm>
            <a:off x="9310204" y="3063875"/>
            <a:ext cx="0" cy="2590800"/>
          </a:xfrm>
          <a:prstGeom prst="straightConnector1">
            <a:avLst/>
          </a:prstGeom>
          <a:ln w="1905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C723C65-DA1E-8778-865F-3574DD366456}"/>
              </a:ext>
            </a:extLst>
          </p:cNvPr>
          <p:cNvSpPr txBox="1"/>
          <p:nvPr/>
        </p:nvSpPr>
        <p:spPr>
          <a:xfrm>
            <a:off x="357114" y="10550524"/>
            <a:ext cx="8744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3200" dirty="0">
                <a:latin typeface="Helvetica" pitchFamily="2" charset="0"/>
              </a:rPr>
              <a:t>There are more concrete geometric intuitions…</a:t>
            </a:r>
          </a:p>
        </p:txBody>
      </p:sp>
    </p:spTree>
    <p:extLst>
      <p:ext uri="{BB962C8B-B14F-4D97-AF65-F5344CB8AC3E}">
        <p14:creationId xmlns:p14="http://schemas.microsoft.com/office/powerpoint/2010/main" val="733253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06D6-A833-3F48-F199-9DEE96001A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fun things…</a:t>
            </a:r>
          </a:p>
        </p:txBody>
      </p:sp>
    </p:spTree>
    <p:extLst>
      <p:ext uri="{BB962C8B-B14F-4D97-AF65-F5344CB8AC3E}">
        <p14:creationId xmlns:p14="http://schemas.microsoft.com/office/powerpoint/2010/main" val="812232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C85E-DCB5-D70F-E336-6640C4BFE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Max Flow (Revisited)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0FF8B97-127B-EFC5-4529-60B87B2ED3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400" b="1" dirty="0"/>
                  <a:t>Input: </a:t>
                </a:r>
                <a:r>
                  <a:rPr lang="en-US" sz="4400" dirty="0"/>
                  <a:t>A flow network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/>
                  <a:t>, source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, sink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4400" dirty="0"/>
                  <a:t>, and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4400" b="1" i="1" spc="20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→</m:t>
                    </m:r>
                    <m:sSup>
                      <m:sSupPr>
                        <m:ctrlPr>
                          <a:rPr lang="en-US" sz="4400" b="1" i="1" spc="20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4400" b="1" i="1" spc="20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ℝ</m:t>
                        </m:r>
                      </m:e>
                      <m:sup>
                        <m:r>
                          <a:rPr lang="en-US" sz="4400" b="1" i="1" spc="20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≥</m:t>
                        </m:r>
                        <m:r>
                          <a:rPr lang="en-US" sz="4400" b="1" i="1" spc="20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</m:t>
                        </m:r>
                      </m:sup>
                    </m:sSup>
                  </m:oMath>
                </a14:m>
                <a:endParaRPr lang="en-US" sz="4400" b="1" i="1" dirty="0"/>
              </a:p>
              <a:p>
                <a:pPr marL="0" indent="0">
                  <a:buNone/>
                </a:pPr>
                <a:r>
                  <a:rPr lang="en-US" sz="4400" b="1" dirty="0"/>
                  <a:t>Goal:</a:t>
                </a:r>
              </a:p>
              <a:p>
                <a:pPr marL="1830388" indent="0">
                  <a:buNone/>
                </a:pPr>
                <a:r>
                  <a:rPr lang="en-US" sz="4400" b="1" dirty="0"/>
                  <a:t>maximize </a:t>
                </a:r>
                <a:r>
                  <a:rPr lang="en-US" sz="4400" dirty="0"/>
                  <a:t>flow out of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4400" b="1" dirty="0">
                  <a:solidFill>
                    <a:srgbClr val="0066CC"/>
                  </a:solidFill>
                </a:endParaRPr>
              </a:p>
              <a:p>
                <a:pPr marL="1830388" indent="0">
                  <a:buNone/>
                </a:pPr>
                <a:r>
                  <a:rPr lang="en-US" sz="4400" b="1" dirty="0"/>
                  <a:t>subject to </a:t>
                </a:r>
                <a:r>
                  <a:rPr lang="en-US" sz="4400" dirty="0"/>
                  <a:t>respecting capacities and flow conservation</a:t>
                </a: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dirty="0"/>
                  <a:t>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</m:sub>
                    </m:sSub>
                    <m:r>
                      <a:rPr lang="en-US" sz="4400" b="1" i="1" spc="114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-US" sz="4400" dirty="0"/>
                  <a:t> flow on edge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sz="4400" dirty="0"/>
                  <a:t>.</a:t>
                </a:r>
              </a:p>
              <a:p>
                <a:pPr marL="12700" indent="0">
                  <a:buNone/>
                </a:pPr>
                <a:endParaRPr lang="en-US" sz="44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0FF8B97-127B-EFC5-4529-60B87B2ED3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t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0E08CA7-5199-1CC9-D7FC-8DEF416CF94A}"/>
              </a:ext>
            </a:extLst>
          </p:cNvPr>
          <p:cNvSpPr txBox="1"/>
          <p:nvPr/>
        </p:nvSpPr>
        <p:spPr>
          <a:xfrm>
            <a:off x="3041650" y="7954377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DD35C0-CA77-13A8-3132-175727731437}"/>
                  </a:ext>
                </a:extLst>
              </p:cNvPr>
              <p:cNvSpPr txBox="1"/>
              <p:nvPr/>
            </p:nvSpPr>
            <p:spPr>
              <a:xfrm>
                <a:off x="6013451" y="7954377"/>
                <a:ext cx="11963399" cy="2391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spc="5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44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DD35C0-CA77-13A8-3132-175727731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451" y="7954377"/>
                <a:ext cx="11963399" cy="2391552"/>
              </a:xfrm>
              <a:prstGeom prst="rect">
                <a:avLst/>
              </a:prstGeom>
              <a:blipFill>
                <a:blip r:embed="rId3"/>
                <a:stretch>
                  <a:fillRect l="-7741" t="-46032" b="-68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F533595-4CB9-02CC-0873-828B033D0979}"/>
              </a:ext>
            </a:extLst>
          </p:cNvPr>
          <p:cNvSpPr/>
          <p:nvPr/>
        </p:nvSpPr>
        <p:spPr>
          <a:xfrm>
            <a:off x="2660650" y="7635875"/>
            <a:ext cx="15316200" cy="3043238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09CD1-699D-D90B-1FCF-DCF79F587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5F163-8476-49DB-39B7-97B0161D6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Max Flow (Revisited)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04C3CE-B120-5A95-3408-1FE2B4457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713" y="5349875"/>
            <a:ext cx="17338675" cy="4837113"/>
          </a:xfrm>
        </p:spPr>
        <p:txBody>
          <a:bodyPr>
            <a:normAutofit/>
          </a:bodyPr>
          <a:lstStyle/>
          <a:p>
            <a:pPr marL="12700" indent="0">
              <a:buNone/>
            </a:pPr>
            <a:r>
              <a:rPr lang="en-US" sz="4400" dirty="0"/>
              <a:t>In standard form: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3CFF2-A301-C161-61AE-FE27ABEEB602}"/>
              </a:ext>
            </a:extLst>
          </p:cNvPr>
          <p:cNvSpPr txBox="1"/>
          <p:nvPr/>
        </p:nvSpPr>
        <p:spPr>
          <a:xfrm>
            <a:off x="2889250" y="2454275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1D6C02-2C9A-B07C-03D7-CD60EC06EB12}"/>
                  </a:ext>
                </a:extLst>
              </p:cNvPr>
              <p:cNvSpPr txBox="1"/>
              <p:nvPr/>
            </p:nvSpPr>
            <p:spPr>
              <a:xfrm>
                <a:off x="5861051" y="2454275"/>
                <a:ext cx="11963399" cy="2391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spc="5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44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1D6C02-2C9A-B07C-03D7-CD60EC06E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1" y="2454275"/>
                <a:ext cx="11963399" cy="2391552"/>
              </a:xfrm>
              <a:prstGeom prst="rect">
                <a:avLst/>
              </a:prstGeom>
              <a:blipFill>
                <a:blip r:embed="rId2"/>
                <a:stretch>
                  <a:fillRect l="-7741" t="-46561" b="-68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D25BAA5-6818-49F1-6A95-77F8B3E8208D}"/>
              </a:ext>
            </a:extLst>
          </p:cNvPr>
          <p:cNvSpPr txBox="1"/>
          <p:nvPr/>
        </p:nvSpPr>
        <p:spPr>
          <a:xfrm>
            <a:off x="2889250" y="6645275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4AF768-E5AB-FA62-BE80-6C2AF6FB0DB6}"/>
                  </a:ext>
                </a:extLst>
              </p:cNvPr>
              <p:cNvSpPr txBox="1"/>
              <p:nvPr/>
            </p:nvSpPr>
            <p:spPr>
              <a:xfrm>
                <a:off x="5861050" y="6645275"/>
                <a:ext cx="13258799" cy="4002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4AF768-E5AB-FA62-BE80-6C2AF6F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0" y="6645275"/>
                <a:ext cx="13258799" cy="4002762"/>
              </a:xfrm>
              <a:prstGeom prst="rect">
                <a:avLst/>
              </a:prstGeom>
              <a:blipFill>
                <a:blip r:embed="rId3"/>
                <a:stretch>
                  <a:fillRect l="-6986" t="-27848" b="-21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6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534-F4FA-6E48-7BBC-A30DBFB5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Flow Dual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681BA7-6D2A-07AC-7D84-DEB2995D985C}"/>
              </a:ext>
            </a:extLst>
          </p:cNvPr>
          <p:cNvSpPr txBox="1"/>
          <p:nvPr/>
        </p:nvSpPr>
        <p:spPr>
          <a:xfrm>
            <a:off x="3346450" y="8405743"/>
            <a:ext cx="130452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Take 2-3 min to make the LP with those around you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B344DD-3555-7B85-B676-D10041A1636A}"/>
              </a:ext>
            </a:extLst>
          </p:cNvPr>
          <p:cNvSpPr/>
          <p:nvPr/>
        </p:nvSpPr>
        <p:spPr>
          <a:xfrm>
            <a:off x="8680450" y="2759075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U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5F3AF5-E6F0-980B-51DA-CC770098C2D9}"/>
              </a:ext>
            </a:extLst>
          </p:cNvPr>
          <p:cNvSpPr/>
          <p:nvPr/>
        </p:nvSpPr>
        <p:spPr>
          <a:xfrm>
            <a:off x="8680450" y="5667857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3205FCA-767F-1BFF-9681-C1E594202F27}"/>
              </a:ext>
            </a:extLst>
          </p:cNvPr>
          <p:cNvSpPr/>
          <p:nvPr/>
        </p:nvSpPr>
        <p:spPr>
          <a:xfrm>
            <a:off x="13564719" y="3983446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3C862A-D055-DF78-E731-411B77B48E8F}"/>
              </a:ext>
            </a:extLst>
          </p:cNvPr>
          <p:cNvCxnSpPr>
            <a:cxnSpLocks/>
            <a:stCxn id="46" idx="7"/>
            <a:endCxn id="35" idx="2"/>
          </p:cNvCxnSpPr>
          <p:nvPr/>
        </p:nvCxnSpPr>
        <p:spPr>
          <a:xfrm flipV="1">
            <a:off x="6456901" y="3456781"/>
            <a:ext cx="2223549" cy="100683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17F9BB3-331B-4B4F-B79C-C8AEA11D1B33}"/>
              </a:ext>
            </a:extLst>
          </p:cNvPr>
          <p:cNvCxnSpPr>
            <a:cxnSpLocks/>
            <a:stCxn id="46" idx="5"/>
            <a:endCxn id="36" idx="2"/>
          </p:cNvCxnSpPr>
          <p:nvPr/>
        </p:nvCxnSpPr>
        <p:spPr>
          <a:xfrm>
            <a:off x="6456901" y="5450322"/>
            <a:ext cx="2223549" cy="91524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C7F54A4-73A5-E73E-FBFA-A7014413D8F2}"/>
              </a:ext>
            </a:extLst>
          </p:cNvPr>
          <p:cNvCxnSpPr>
            <a:cxnSpLocks/>
            <a:stCxn id="36" idx="6"/>
            <a:endCxn id="37" idx="3"/>
          </p:cNvCxnSpPr>
          <p:nvPr/>
        </p:nvCxnSpPr>
        <p:spPr>
          <a:xfrm flipV="1">
            <a:off x="10052050" y="5174504"/>
            <a:ext cx="3713535" cy="119105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4C88566-008C-CF3D-D0A6-387416252D38}"/>
              </a:ext>
            </a:extLst>
          </p:cNvPr>
          <p:cNvCxnSpPr>
            <a:cxnSpLocks/>
            <a:stCxn id="35" idx="4"/>
            <a:endCxn id="36" idx="0"/>
          </p:cNvCxnSpPr>
          <p:nvPr/>
        </p:nvCxnSpPr>
        <p:spPr>
          <a:xfrm>
            <a:off x="9366250" y="4154486"/>
            <a:ext cx="0" cy="151337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99844AC-EBB5-E0D3-B1F4-6AEF80417614}"/>
              </a:ext>
            </a:extLst>
          </p:cNvPr>
          <p:cNvSpPr txBox="1"/>
          <p:nvPr/>
        </p:nvSpPr>
        <p:spPr>
          <a:xfrm>
            <a:off x="7059422" y="3128435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C2CEC4-60C2-EF15-5650-B599938DB9C6}"/>
              </a:ext>
            </a:extLst>
          </p:cNvPr>
          <p:cNvSpPr txBox="1"/>
          <p:nvPr/>
        </p:nvSpPr>
        <p:spPr>
          <a:xfrm>
            <a:off x="7091546" y="578774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A398C1-2F4B-52F8-E5E5-705E4683218E}"/>
              </a:ext>
            </a:extLst>
          </p:cNvPr>
          <p:cNvSpPr txBox="1"/>
          <p:nvPr/>
        </p:nvSpPr>
        <p:spPr>
          <a:xfrm>
            <a:off x="9499750" y="4498133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B2F997-91F8-E029-CC31-BD6691E395D6}"/>
              </a:ext>
            </a:extLst>
          </p:cNvPr>
          <p:cNvSpPr txBox="1"/>
          <p:nvPr/>
        </p:nvSpPr>
        <p:spPr>
          <a:xfrm>
            <a:off x="11872298" y="5885043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9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59FF547-D498-CFAE-673B-F0C92F067572}"/>
              </a:ext>
            </a:extLst>
          </p:cNvPr>
          <p:cNvSpPr/>
          <p:nvPr/>
        </p:nvSpPr>
        <p:spPr>
          <a:xfrm>
            <a:off x="5286167" y="4259264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053308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DB66C-9948-9722-4941-474C196C6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FE7ED-AAEB-5CE1-13DB-030C6992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Flow Dual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84A9F9-C4DC-5B31-DC9F-167A88AF2AB6}"/>
              </a:ext>
            </a:extLst>
          </p:cNvPr>
          <p:cNvSpPr/>
          <p:nvPr/>
        </p:nvSpPr>
        <p:spPr>
          <a:xfrm>
            <a:off x="374650" y="5490369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EEEB77-2A95-8996-A4A5-4DE8AACBBC83}"/>
              </a:ext>
            </a:extLst>
          </p:cNvPr>
          <p:cNvSpPr/>
          <p:nvPr/>
        </p:nvSpPr>
        <p:spPr>
          <a:xfrm>
            <a:off x="3727450" y="4035979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8F726F-14DB-62A4-6A05-3A2AB9EC5FAF}"/>
              </a:ext>
            </a:extLst>
          </p:cNvPr>
          <p:cNvSpPr/>
          <p:nvPr/>
        </p:nvSpPr>
        <p:spPr>
          <a:xfrm>
            <a:off x="3727450" y="6944761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78FB21-68DF-0DF8-F538-0F095931A5D3}"/>
              </a:ext>
            </a:extLst>
          </p:cNvPr>
          <p:cNvSpPr/>
          <p:nvPr/>
        </p:nvSpPr>
        <p:spPr>
          <a:xfrm>
            <a:off x="8611719" y="5260350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B940BC-8D32-73BC-1C0C-3179B6902791}"/>
              </a:ext>
            </a:extLst>
          </p:cNvPr>
          <p:cNvCxnSpPr>
            <a:cxnSpLocks/>
            <a:stCxn id="4" idx="7"/>
            <a:endCxn id="5" idx="2"/>
          </p:cNvCxnSpPr>
          <p:nvPr/>
        </p:nvCxnSpPr>
        <p:spPr>
          <a:xfrm flipV="1">
            <a:off x="1545384" y="4733685"/>
            <a:ext cx="2182066" cy="96103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BDA4E5-70CC-79AB-DBD1-D87430748958}"/>
              </a:ext>
            </a:extLst>
          </p:cNvPr>
          <p:cNvCxnSpPr>
            <a:cxnSpLocks/>
            <a:stCxn id="4" idx="5"/>
            <a:endCxn id="6" idx="2"/>
          </p:cNvCxnSpPr>
          <p:nvPr/>
        </p:nvCxnSpPr>
        <p:spPr>
          <a:xfrm>
            <a:off x="1545384" y="6681427"/>
            <a:ext cx="2182066" cy="96104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5B8A23-BA3D-F74F-EFF6-D8CBE9536523}"/>
              </a:ext>
            </a:extLst>
          </p:cNvPr>
          <p:cNvCxnSpPr>
            <a:cxnSpLocks/>
            <a:stCxn id="6" idx="6"/>
            <a:endCxn id="8" idx="3"/>
          </p:cNvCxnSpPr>
          <p:nvPr/>
        </p:nvCxnSpPr>
        <p:spPr>
          <a:xfrm flipV="1">
            <a:off x="5099050" y="6451408"/>
            <a:ext cx="3713535" cy="119105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4BB8F9-D497-7A4D-2594-591C95B52DA3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>
            <a:off x="4413250" y="5431390"/>
            <a:ext cx="0" cy="151337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477FF4C-25FF-78CC-C340-4AE9C8B1E3C6}"/>
              </a:ext>
            </a:extLst>
          </p:cNvPr>
          <p:cNvSpPr txBox="1"/>
          <p:nvPr/>
        </p:nvSpPr>
        <p:spPr>
          <a:xfrm>
            <a:off x="2106422" y="440533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15B9F7-6E86-BA1D-153F-71B3F2DD1DC8}"/>
              </a:ext>
            </a:extLst>
          </p:cNvPr>
          <p:cNvSpPr txBox="1"/>
          <p:nvPr/>
        </p:nvSpPr>
        <p:spPr>
          <a:xfrm>
            <a:off x="2138546" y="706465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FC4DC8-83F5-6107-5717-7B804BC07570}"/>
              </a:ext>
            </a:extLst>
          </p:cNvPr>
          <p:cNvSpPr txBox="1"/>
          <p:nvPr/>
        </p:nvSpPr>
        <p:spPr>
          <a:xfrm>
            <a:off x="4546750" y="577503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FFAC56-A49F-469E-1090-640AFD18F14B}"/>
              </a:ext>
            </a:extLst>
          </p:cNvPr>
          <p:cNvSpPr txBox="1"/>
          <p:nvPr/>
        </p:nvSpPr>
        <p:spPr>
          <a:xfrm>
            <a:off x="6919298" y="716194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E88FE3-C9CD-29CC-8C22-86E4AF11DD76}"/>
                  </a:ext>
                </a:extLst>
              </p:cNvPr>
              <p:cNvSpPr txBox="1"/>
              <p:nvPr/>
            </p:nvSpPr>
            <p:spPr>
              <a:xfrm>
                <a:off x="11576050" y="8340172"/>
                <a:ext cx="8229600" cy="2770502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28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8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280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8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E88FE3-C9CD-29CC-8C22-86E4AF11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050" y="8340172"/>
                <a:ext cx="8229600" cy="2770502"/>
              </a:xfrm>
              <a:prstGeom prst="rect">
                <a:avLst/>
              </a:prstGeom>
              <a:blipFill>
                <a:blip r:embed="rId2"/>
                <a:stretch>
                  <a:fillRect l="-6107" t="-22566" b="-14159"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045BC6-4B02-ECC7-9414-EB58A17D8B9C}"/>
                  </a:ext>
                </a:extLst>
              </p:cNvPr>
              <p:cNvSpPr txBox="1"/>
              <p:nvPr/>
            </p:nvSpPr>
            <p:spPr>
              <a:xfrm>
                <a:off x="9154954" y="2629861"/>
                <a:ext cx="10380599" cy="6406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:r>
                  <a:rPr lang="en-US" sz="4400" b="1" dirty="0">
                    <a:latin typeface="Helvetica" pitchFamily="2" charset="0"/>
                  </a:rPr>
                  <a:t>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𝟏</m:t>
                        </m:r>
                      </m:sub>
                    </m:sSub>
                    <m:r>
                      <a:rPr lang="en-US" sz="4400" b="1" i="1" spc="5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+</m:t>
                    </m:r>
                    <m:sSub>
                      <m:sSubPr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𝟐</m:t>
                        </m:r>
                      </m:sub>
                    </m:sSub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b="1" dirty="0">
                    <a:latin typeface="Helvetica" pitchFamily="2" charset="0"/>
                  </a:rPr>
                  <a:t>Subject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4400" b="0" i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endParaRPr lang="en-US" sz="4400" b="1" dirty="0">
                  <a:solidFill>
                    <a:srgbClr val="0066CC"/>
                  </a:solidFill>
                  <a:latin typeface="Helvetica" pitchFamily="2" charset="0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			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4400" b="1" i="1" dirty="0">
                  <a:solidFill>
                    <a:srgbClr val="0066CC"/>
                  </a:solidFill>
                  <a:latin typeface="Cambria Math" panose="02040503050406030204" pitchFamily="18" charset="0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			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			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4400" b="1" dirty="0">
                  <a:solidFill>
                    <a:srgbClr val="0066CC"/>
                  </a:solidFill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			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4400" b="1" i="1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1" i="1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400" b="1" i="1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1" i="1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			</a:t>
                </a:r>
              </a:p>
              <a:p>
                <a:pPr>
                  <a:spcBef>
                    <a:spcPts val="1000"/>
                  </a:spcBef>
                </a:pPr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045BC6-4B02-ECC7-9414-EB58A17D8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954" y="2629861"/>
                <a:ext cx="10380599" cy="6406882"/>
              </a:xfrm>
              <a:prstGeom prst="rect">
                <a:avLst/>
              </a:prstGeom>
              <a:blipFill>
                <a:blip r:embed="rId3"/>
                <a:stretch>
                  <a:fillRect l="-2320" t="-1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621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6AEA9-24DD-38C6-D3B8-A8AE7433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of the Day.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04AB-D7EC-2EB0-EB0A-E0D3EFEC2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Linear Programs Review</a:t>
            </a:r>
          </a:p>
          <a:p>
            <a:endParaRPr lang="en-US" dirty="0"/>
          </a:p>
          <a:p>
            <a:r>
              <a:rPr lang="en-US" dirty="0"/>
              <a:t>Linear Duality</a:t>
            </a:r>
          </a:p>
          <a:p>
            <a:endParaRPr lang="en-US" dirty="0"/>
          </a:p>
          <a:p>
            <a:r>
              <a:rPr lang="en-US" dirty="0"/>
              <a:t>Boba Buying</a:t>
            </a:r>
          </a:p>
        </p:txBody>
      </p:sp>
    </p:spTree>
    <p:extLst>
      <p:ext uri="{BB962C8B-B14F-4D97-AF65-F5344CB8AC3E}">
        <p14:creationId xmlns:p14="http://schemas.microsoft.com/office/powerpoint/2010/main" val="1282494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038E4-1F82-61A5-A557-3E09B9CBC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001E6-78B0-3BBB-D3F5-3B0016F9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Flow Dual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6836552-0B57-7F70-25E2-7416ADC76501}"/>
              </a:ext>
            </a:extLst>
          </p:cNvPr>
          <p:cNvSpPr/>
          <p:nvPr/>
        </p:nvSpPr>
        <p:spPr>
          <a:xfrm>
            <a:off x="374650" y="5490369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232BFD-614B-AEA8-E26B-8CE4840C9AAE}"/>
              </a:ext>
            </a:extLst>
          </p:cNvPr>
          <p:cNvSpPr/>
          <p:nvPr/>
        </p:nvSpPr>
        <p:spPr>
          <a:xfrm>
            <a:off x="3727450" y="4035979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17CE40-FA8A-74F4-F856-1FAAC17E6D30}"/>
              </a:ext>
            </a:extLst>
          </p:cNvPr>
          <p:cNvSpPr/>
          <p:nvPr/>
        </p:nvSpPr>
        <p:spPr>
          <a:xfrm>
            <a:off x="3727450" y="6944761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7AC537-D64C-360D-59F1-67340EF9068F}"/>
              </a:ext>
            </a:extLst>
          </p:cNvPr>
          <p:cNvSpPr/>
          <p:nvPr/>
        </p:nvSpPr>
        <p:spPr>
          <a:xfrm>
            <a:off x="8611719" y="5260350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F5C8B3-E135-A127-CA3A-8EA37F17A5D1}"/>
              </a:ext>
            </a:extLst>
          </p:cNvPr>
          <p:cNvCxnSpPr>
            <a:cxnSpLocks/>
            <a:stCxn id="4" idx="7"/>
            <a:endCxn id="5" idx="2"/>
          </p:cNvCxnSpPr>
          <p:nvPr/>
        </p:nvCxnSpPr>
        <p:spPr>
          <a:xfrm flipV="1">
            <a:off x="1545384" y="4733685"/>
            <a:ext cx="2182066" cy="96103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FA50DA5-E020-33A6-561F-35B292FF3221}"/>
              </a:ext>
            </a:extLst>
          </p:cNvPr>
          <p:cNvCxnSpPr>
            <a:cxnSpLocks/>
            <a:stCxn id="4" idx="5"/>
            <a:endCxn id="6" idx="2"/>
          </p:cNvCxnSpPr>
          <p:nvPr/>
        </p:nvCxnSpPr>
        <p:spPr>
          <a:xfrm>
            <a:off x="1545384" y="6681427"/>
            <a:ext cx="2182066" cy="96104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75747D-E4BA-4680-459B-F5F3EB877317}"/>
              </a:ext>
            </a:extLst>
          </p:cNvPr>
          <p:cNvCxnSpPr>
            <a:cxnSpLocks/>
            <a:stCxn id="6" idx="6"/>
            <a:endCxn id="8" idx="3"/>
          </p:cNvCxnSpPr>
          <p:nvPr/>
        </p:nvCxnSpPr>
        <p:spPr>
          <a:xfrm flipV="1">
            <a:off x="5099050" y="6451408"/>
            <a:ext cx="3713535" cy="119105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0E2BF7-6A26-5B2D-D76E-2A4FDE361EAF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>
            <a:off x="4413250" y="5431390"/>
            <a:ext cx="0" cy="151337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83B4BCD-7947-4488-EB46-40B7A9C39554}"/>
              </a:ext>
            </a:extLst>
          </p:cNvPr>
          <p:cNvSpPr txBox="1"/>
          <p:nvPr/>
        </p:nvSpPr>
        <p:spPr>
          <a:xfrm>
            <a:off x="2106422" y="440533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1900A5-AFD5-FBC0-3608-D7036940EEC1}"/>
              </a:ext>
            </a:extLst>
          </p:cNvPr>
          <p:cNvSpPr txBox="1"/>
          <p:nvPr/>
        </p:nvSpPr>
        <p:spPr>
          <a:xfrm>
            <a:off x="2138546" y="706465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2F67D6-3695-675F-DA60-EFC3D73A0DB5}"/>
              </a:ext>
            </a:extLst>
          </p:cNvPr>
          <p:cNvSpPr txBox="1"/>
          <p:nvPr/>
        </p:nvSpPr>
        <p:spPr>
          <a:xfrm>
            <a:off x="4546750" y="577503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2BCC67-115D-DCAE-2346-06A335CF8B7C}"/>
              </a:ext>
            </a:extLst>
          </p:cNvPr>
          <p:cNvSpPr txBox="1"/>
          <p:nvPr/>
        </p:nvSpPr>
        <p:spPr>
          <a:xfrm>
            <a:off x="6919298" y="716194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46E59B-0861-8DAC-C8D2-2DFDADC3DB88}"/>
                  </a:ext>
                </a:extLst>
              </p:cNvPr>
              <p:cNvSpPr txBox="1"/>
              <p:nvPr/>
            </p:nvSpPr>
            <p:spPr>
              <a:xfrm>
                <a:off x="11576050" y="8340172"/>
                <a:ext cx="8229600" cy="2770502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28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8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280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8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46E59B-0861-8DAC-C8D2-2DFDADC3D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050" y="8340172"/>
                <a:ext cx="8229600" cy="2770502"/>
              </a:xfrm>
              <a:prstGeom prst="rect">
                <a:avLst/>
              </a:prstGeom>
              <a:blipFill>
                <a:blip r:embed="rId2"/>
                <a:stretch>
                  <a:fillRect l="-6107" t="-22566" b="-14159"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148E44-874A-EF0E-7EAB-250CF73A8030}"/>
                  </a:ext>
                </a:extLst>
              </p:cNvPr>
              <p:cNvSpPr txBox="1"/>
              <p:nvPr/>
            </p:nvSpPr>
            <p:spPr>
              <a:xfrm>
                <a:off x="9154954" y="2629861"/>
                <a:ext cx="9753696" cy="6406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:r>
                  <a:rPr lang="en-US" sz="4400" b="1" dirty="0">
                    <a:latin typeface="Helvetica" pitchFamily="2" charset="0"/>
                  </a:rPr>
                  <a:t>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𝟔</m:t>
                        </m:r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𝒚</m:t>
                        </m:r>
                      </m:e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𝟏</m:t>
                        </m:r>
                      </m:sub>
                    </m:sSub>
                    <m:r>
                      <a:rPr lang="en-US" sz="4400" b="1" i="1" spc="5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+</m:t>
                    </m:r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𝟑</m:t>
                    </m:r>
                    <m:sSub>
                      <m:sSubPr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𝒚</m:t>
                        </m:r>
                      </m:e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𝟐</m:t>
                        </m:r>
                      </m:sub>
                    </m:sSub>
                    <m:r>
                      <a:rPr lang="en-US" sz="4400" b="1" i="1" spc="5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+</m:t>
                    </m:r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𝟓</m:t>
                    </m:r>
                    <m:sSub>
                      <m:sSubPr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𝒚</m:t>
                        </m:r>
                      </m:e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𝟑</m:t>
                        </m:r>
                      </m:sub>
                    </m:sSub>
                    <m:r>
                      <a:rPr lang="en-US" sz="4400" b="1" i="1" spc="5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+</m:t>
                    </m:r>
                    <m:sSub>
                      <m:sSubPr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𝟗</m:t>
                        </m:r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𝒚</m:t>
                        </m:r>
                      </m:e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𝟒</m:t>
                        </m:r>
                      </m:sub>
                    </m:sSub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b="1" dirty="0">
                    <a:latin typeface="Helvetica" pitchFamily="2" charset="0"/>
                  </a:rPr>
                  <a:t>Subject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dirty="0">
                  <a:solidFill>
                    <a:srgbClr val="0066CC"/>
                  </a:solidFill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>
                  <a:spcBef>
                    <a:spcPts val="1000"/>
                  </a:spcBef>
                </a:pPr>
                <a:endParaRPr lang="en-US" sz="4400" dirty="0">
                  <a:latin typeface="Helvetica" pitchFamily="2" charset="0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			</a:t>
                </a:r>
              </a:p>
              <a:p>
                <a:pPr>
                  <a:spcBef>
                    <a:spcPts val="1000"/>
                  </a:spcBef>
                </a:pPr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148E44-874A-EF0E-7EAB-250CF73A8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954" y="2629861"/>
                <a:ext cx="9753696" cy="6406882"/>
              </a:xfrm>
              <a:prstGeom prst="rect">
                <a:avLst/>
              </a:prstGeom>
              <a:blipFill>
                <a:blip r:embed="rId3"/>
                <a:stretch>
                  <a:fillRect l="-2471" t="-1779" r="-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6282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96D54-B7BB-F771-247A-51336E0D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D11E-6CC9-323C-EE27-2139BCBC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Flow Dual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BAC6E8-9C89-86F8-C8E2-E3566197584D}"/>
              </a:ext>
            </a:extLst>
          </p:cNvPr>
          <p:cNvSpPr/>
          <p:nvPr/>
        </p:nvSpPr>
        <p:spPr>
          <a:xfrm>
            <a:off x="374650" y="5490369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1F616E-E86F-0BA7-D745-0A453E9ACFF1}"/>
              </a:ext>
            </a:extLst>
          </p:cNvPr>
          <p:cNvSpPr/>
          <p:nvPr/>
        </p:nvSpPr>
        <p:spPr>
          <a:xfrm>
            <a:off x="3727450" y="4035979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6D2621-9D88-8A81-D8E9-88A17E453E19}"/>
              </a:ext>
            </a:extLst>
          </p:cNvPr>
          <p:cNvSpPr/>
          <p:nvPr/>
        </p:nvSpPr>
        <p:spPr>
          <a:xfrm>
            <a:off x="3727450" y="6944761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7CE91C-5061-31CD-4BC8-4D9471E2A387}"/>
              </a:ext>
            </a:extLst>
          </p:cNvPr>
          <p:cNvSpPr/>
          <p:nvPr/>
        </p:nvSpPr>
        <p:spPr>
          <a:xfrm>
            <a:off x="8611719" y="5260350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32B495-83A3-0DC0-F139-EC4A1CDBC44D}"/>
              </a:ext>
            </a:extLst>
          </p:cNvPr>
          <p:cNvCxnSpPr>
            <a:cxnSpLocks/>
            <a:stCxn id="4" idx="7"/>
            <a:endCxn id="5" idx="2"/>
          </p:cNvCxnSpPr>
          <p:nvPr/>
        </p:nvCxnSpPr>
        <p:spPr>
          <a:xfrm flipV="1">
            <a:off x="1545384" y="4733685"/>
            <a:ext cx="2182066" cy="96103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D1F81B-07A2-33BB-71F8-5094DC3B5409}"/>
              </a:ext>
            </a:extLst>
          </p:cNvPr>
          <p:cNvCxnSpPr>
            <a:cxnSpLocks/>
            <a:stCxn id="4" idx="5"/>
            <a:endCxn id="6" idx="2"/>
          </p:cNvCxnSpPr>
          <p:nvPr/>
        </p:nvCxnSpPr>
        <p:spPr>
          <a:xfrm>
            <a:off x="1545384" y="6681427"/>
            <a:ext cx="2182066" cy="96104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AFF365-A3A4-FBDB-141E-BCEE09C9D2FB}"/>
              </a:ext>
            </a:extLst>
          </p:cNvPr>
          <p:cNvCxnSpPr>
            <a:cxnSpLocks/>
            <a:stCxn id="6" idx="6"/>
            <a:endCxn id="8" idx="3"/>
          </p:cNvCxnSpPr>
          <p:nvPr/>
        </p:nvCxnSpPr>
        <p:spPr>
          <a:xfrm flipV="1">
            <a:off x="5099050" y="6451408"/>
            <a:ext cx="3713535" cy="119105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D5F9B2B-DDAB-23E3-36F5-0D877D2D55C5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>
            <a:off x="4413250" y="5431390"/>
            <a:ext cx="0" cy="151337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7786D4E-1DAF-82B7-FC3C-B694BD15BDCB}"/>
              </a:ext>
            </a:extLst>
          </p:cNvPr>
          <p:cNvSpPr txBox="1"/>
          <p:nvPr/>
        </p:nvSpPr>
        <p:spPr>
          <a:xfrm>
            <a:off x="1477783" y="392927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5D6A8B-1D5A-7EB8-EE7C-F66AC18BE174}"/>
              </a:ext>
            </a:extLst>
          </p:cNvPr>
          <p:cNvSpPr txBox="1"/>
          <p:nvPr/>
        </p:nvSpPr>
        <p:spPr>
          <a:xfrm>
            <a:off x="2038914" y="735883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7058C0-AE2E-D4EC-44BC-FE1C1B767121}"/>
              </a:ext>
            </a:extLst>
          </p:cNvPr>
          <p:cNvSpPr txBox="1"/>
          <p:nvPr/>
        </p:nvSpPr>
        <p:spPr>
          <a:xfrm>
            <a:off x="4774300" y="579543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0C040A-9D4D-5CE3-CDE1-0731D396CAF0}"/>
              </a:ext>
            </a:extLst>
          </p:cNvPr>
          <p:cNvSpPr txBox="1"/>
          <p:nvPr/>
        </p:nvSpPr>
        <p:spPr>
          <a:xfrm>
            <a:off x="6880078" y="7257745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8D6735-8A90-1236-5D2B-A000DF245CAA}"/>
                  </a:ext>
                </a:extLst>
              </p:cNvPr>
              <p:cNvSpPr txBox="1"/>
              <p:nvPr/>
            </p:nvSpPr>
            <p:spPr>
              <a:xfrm>
                <a:off x="11576050" y="8340172"/>
                <a:ext cx="8229600" cy="2770502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28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8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280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8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8D6735-8A90-1236-5D2B-A000DF24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050" y="8340172"/>
                <a:ext cx="8229600" cy="2770502"/>
              </a:xfrm>
              <a:prstGeom prst="rect">
                <a:avLst/>
              </a:prstGeom>
              <a:blipFill>
                <a:blip r:embed="rId2"/>
                <a:stretch>
                  <a:fillRect l="-6107" t="-22566" b="-14159"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134AA10-4190-D1DB-7612-4E8B79CC9C4E}"/>
              </a:ext>
            </a:extLst>
          </p:cNvPr>
          <p:cNvSpPr txBox="1"/>
          <p:nvPr/>
        </p:nvSpPr>
        <p:spPr>
          <a:xfrm>
            <a:off x="11576051" y="2846177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Optimal Solution:</a:t>
            </a:r>
            <a:endParaRPr lang="en-US" sz="4400" dirty="0">
              <a:latin typeface="Helvetica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9A788C-F8E2-4A6F-0F21-20A3BAE6587E}"/>
                  </a:ext>
                </a:extLst>
              </p:cNvPr>
              <p:cNvSpPr txBox="1"/>
              <p:nvPr/>
            </p:nvSpPr>
            <p:spPr>
              <a:xfrm>
                <a:off x="11546509" y="3697453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𝟏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9A788C-F8E2-4A6F-0F21-20A3BAE65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6509" y="3697453"/>
                <a:ext cx="1824442" cy="707886"/>
              </a:xfrm>
              <a:prstGeom prst="rect">
                <a:avLst/>
              </a:prstGeom>
              <a:blipFill>
                <a:blip r:embed="rId3"/>
                <a:stretch>
                  <a:fillRect l="-4861" t="-1754" r="-694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F6F2583-B8FE-FFAA-5D7C-24BB708F4619}"/>
                  </a:ext>
                </a:extLst>
              </p:cNvPr>
              <p:cNvSpPr txBox="1"/>
              <p:nvPr/>
            </p:nvSpPr>
            <p:spPr>
              <a:xfrm>
                <a:off x="13334136" y="3644847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𝟐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𝟏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F6F2583-B8FE-FFAA-5D7C-24BB708F4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4136" y="3644847"/>
                <a:ext cx="1824442" cy="707886"/>
              </a:xfrm>
              <a:prstGeom prst="rect">
                <a:avLst/>
              </a:prstGeom>
              <a:blipFill>
                <a:blip r:embed="rId4"/>
                <a:stretch>
                  <a:fillRect l="-4138" t="-178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CB57F9-C42A-FDB5-D528-B52AEA15EDE6}"/>
                  </a:ext>
                </a:extLst>
              </p:cNvPr>
              <p:cNvSpPr txBox="1"/>
              <p:nvPr/>
            </p:nvSpPr>
            <p:spPr>
              <a:xfrm>
                <a:off x="15121763" y="3622234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𝟑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𝟏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CB57F9-C42A-FDB5-D528-B52AEA15E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763" y="3622234"/>
                <a:ext cx="1824442" cy="707886"/>
              </a:xfrm>
              <a:prstGeom prst="rect">
                <a:avLst/>
              </a:prstGeom>
              <a:blipFill>
                <a:blip r:embed="rId5"/>
                <a:stretch>
                  <a:fillRect l="-4828" t="-178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B82E85-B863-10C7-258D-648A65F532A0}"/>
                  </a:ext>
                </a:extLst>
              </p:cNvPr>
              <p:cNvSpPr txBox="1"/>
              <p:nvPr/>
            </p:nvSpPr>
            <p:spPr>
              <a:xfrm>
                <a:off x="16909390" y="3547615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𝟒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B82E85-B863-10C7-258D-648A65F53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9390" y="3547615"/>
                <a:ext cx="1824442" cy="707886"/>
              </a:xfrm>
              <a:prstGeom prst="rect">
                <a:avLst/>
              </a:prstGeom>
              <a:blipFill>
                <a:blip r:embed="rId6"/>
                <a:stretch>
                  <a:fillRect l="-4828" t="-1754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8A27352-6433-1C71-71A0-FE2B42752544}"/>
                  </a:ext>
                </a:extLst>
              </p:cNvPr>
              <p:cNvSpPr txBox="1"/>
              <p:nvPr/>
            </p:nvSpPr>
            <p:spPr>
              <a:xfrm>
                <a:off x="11564679" y="4466894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𝟓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𝟏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8A27352-6433-1C71-71A0-FE2B42752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4679" y="4466894"/>
                <a:ext cx="1824442" cy="707886"/>
              </a:xfrm>
              <a:prstGeom prst="rect">
                <a:avLst/>
              </a:prstGeom>
              <a:blipFill>
                <a:blip r:embed="rId7"/>
                <a:stretch>
                  <a:fillRect l="-4828" t="-1754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842076B-40CE-9918-C75A-70A2364F359E}"/>
                  </a:ext>
                </a:extLst>
              </p:cNvPr>
              <p:cNvSpPr txBox="1"/>
              <p:nvPr/>
            </p:nvSpPr>
            <p:spPr>
              <a:xfrm>
                <a:off x="16909390" y="4379741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𝟖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842076B-40CE-9918-C75A-70A2364F3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9390" y="4379741"/>
                <a:ext cx="1824442" cy="707886"/>
              </a:xfrm>
              <a:prstGeom prst="rect">
                <a:avLst/>
              </a:prstGeom>
              <a:blipFill>
                <a:blip r:embed="rId8"/>
                <a:stretch>
                  <a:fillRect l="-4828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1D0FF4-279E-D9A9-7534-42F8345053E0}"/>
                  </a:ext>
                </a:extLst>
              </p:cNvPr>
              <p:cNvSpPr txBox="1"/>
              <p:nvPr/>
            </p:nvSpPr>
            <p:spPr>
              <a:xfrm>
                <a:off x="15213287" y="4439574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𝟕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1D0FF4-279E-D9A9-7534-42F834505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3287" y="4439574"/>
                <a:ext cx="1824442" cy="707886"/>
              </a:xfrm>
              <a:prstGeom prst="rect">
                <a:avLst/>
              </a:prstGeom>
              <a:blipFill>
                <a:blip r:embed="rId9"/>
                <a:stretch>
                  <a:fillRect l="-5556" t="-1754" r="-694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0E03D71-1F36-3BC7-9798-59C03E4A82FF}"/>
                  </a:ext>
                </a:extLst>
              </p:cNvPr>
              <p:cNvSpPr txBox="1"/>
              <p:nvPr/>
            </p:nvSpPr>
            <p:spPr>
              <a:xfrm>
                <a:off x="13388845" y="4457823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𝟔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0E03D71-1F36-3BC7-9798-59C03E4A8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8845" y="4457823"/>
                <a:ext cx="1824442" cy="707886"/>
              </a:xfrm>
              <a:prstGeom prst="rect">
                <a:avLst/>
              </a:prstGeom>
              <a:blipFill>
                <a:blip r:embed="rId10"/>
                <a:stretch>
                  <a:fillRect l="-4828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92E-7 -0.03468 L 5.87492E-7 -0.03454 C -0.00348 -0.03594 -0.00703 -0.03678 -0.01034 -0.03847 C -0.01461 -0.04057 -0.0184 -0.04394 -0.02266 -0.04619 C -0.02432 -0.04689 -0.02606 -0.04773 -0.0278 -0.04857 C -0.02914 -0.04941 -0.0304 -0.0504 -0.0319 -0.0511 C -0.04177 -0.05587 -0.05251 -0.0584 -0.06246 -0.06247 C -0.06562 -0.06373 -0.06862 -0.065 -0.0717 -0.06626 C -0.0751 -0.06766 -0.08165 -0.06963 -0.08504 -0.07131 C -0.08781 -0.07286 -0.09049 -0.07468 -0.09326 -0.07637 C -0.0946 -0.07721 -0.09594 -0.07833 -0.09736 -0.07889 C -0.10257 -0.08156 -0.10313 -0.08156 -0.10858 -0.08521 C -0.12097 -0.09363 -0.107 -0.08451 -0.11774 -0.09279 C -0.119 -0.09377 -0.1205 -0.09447 -0.12184 -0.09532 C -0.12358 -0.09658 -0.12516 -0.09812 -0.12697 -0.09911 C -0.13163 -0.10177 -0.13282 -0.10121 -0.13716 -0.1029 C -0.13929 -0.1036 -0.14127 -0.10458 -0.14332 -0.10542 C -0.1539 -0.105 -0.1644 -0.10486 -0.17506 -0.1043 C -0.17617 -0.10416 -0.17712 -0.10346 -0.17814 -0.1029 C -0.17988 -0.10177 -0.18154 -0.10051 -0.18328 -0.09911 C -0.18422 -0.0984 -0.18533 -0.09742 -0.18628 -0.09658 C -0.18699 -0.09489 -0.18746 -0.09307 -0.18833 -0.09167 C -0.1903 -0.0883 -0.19251 -0.08661 -0.19552 -0.08521 C -0.19686 -0.08451 -0.1982 -0.08437 -0.19962 -0.08395 C -0.20128 -0.08268 -0.20278 -0.08114 -0.20468 -0.08016 C -0.20594 -0.07945 -0.20744 -0.07931 -0.20878 -0.07889 C -0.20981 -0.07861 -0.21083 -0.07805 -0.21178 -0.07763 C -0.21715 -0.07861 -0.21928 -0.07875 -0.22418 -0.08016 C -0.22686 -0.081 -0.22955 -0.08198 -0.23239 -0.08268 C -0.24021 -0.08451 -0.23579 -0.08338 -0.24558 -0.08647 C -0.247 -0.08703 -0.24842 -0.08731 -0.24976 -0.08774 C -0.25174 -0.08858 -0.25371 -0.0897 -0.25584 -0.09026 C -0.25782 -0.09082 -0.25995 -0.09096 -0.262 -0.09167 C -0.28514 -0.09812 -0.27069 -0.0956 -0.28759 -0.09784 C -0.29027 -0.09868 -0.29304 -0.09995 -0.2958 -0.10037 C -0.30117 -0.10149 -0.31207 -0.1029 -0.31207 -0.10276 C -0.32533 -0.10767 -0.31317 -0.10374 -0.32644 -0.10669 C -0.32786 -0.10697 -0.3292 -0.10753 -0.33054 -0.10795 C -0.33157 -0.10837 -0.33252 -0.10921 -0.33362 -0.10921 C -0.34413 -0.11005 -0.35471 -0.11005 -0.36529 -0.11034 C -0.3855 -0.10963 -0.40556 -0.11005 -0.42562 -0.10795 C -0.42941 -0.10753 -0.43975 -0.10121 -0.44409 -0.09911 C -0.44812 -0.09728 -0.45246 -0.09644 -0.45633 -0.09405 C -0.45768 -0.09321 -0.4591 -0.09251 -0.46044 -0.09167 C -0.46147 -0.09068 -0.46241 -0.0897 -0.46344 -0.08914 C -0.4651 -0.08802 -0.46691 -0.08731 -0.46857 -0.08647 C -0.47015 -0.08451 -0.47623 -0.07833 -0.47789 -0.07384 C -0.47868 -0.07131 -0.47986 -0.06626 -0.47986 -0.06612 C -0.48026 -0.06078 -0.4805 -0.05531 -0.48089 -0.04984 C -0.48113 -0.04647 -0.48168 -0.0431 -0.48192 -0.03973 C -0.48421 -0.0052 -0.48144 -0.03004 -0.48397 -0.0132 C -0.48429 -0.01067 -0.48437 -0.00815 -0.485 -0.00562 C -0.48547 -0.00379 -0.48642 -0.00225 -0.48705 -0.00057 C -0.48776 0.0014 -0.48823 0.00379 -0.4891 0.00589 C -0.4906 0.00926 -0.49274 0.01235 -0.49424 0.01586 C -0.49684 0.02217 -0.49542 0.01937 -0.49834 0.02456 C -0.49866 0.02639 -0.49897 0.02807 -0.49937 0.02975 C -0.50087 0.03607 -0.50213 0.03832 -0.50237 0.04491 C -0.50261 0.05123 -0.50237 0.05755 -0.50237 0.064 " pathEditMode="relative" rAng="0" ptsTypes="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26" y="1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797E-6 -3.48681E-6 L -2.86797E-6 0.00014 C -0.00221 0.00407 -0.00426 0.008 -0.00631 0.01222 C -0.00742 0.01446 -0.00821 0.01727 -0.00939 0.01937 C -0.01066 0.02148 -0.01208 0.02316 -0.01358 0.02471 C -0.02266 0.03341 -0.02124 0.03229 -0.02819 0.03538 C -0.03608 0.04211 -0.02827 0.03594 -0.03853 0.0424 C -0.04201 0.04464 -0.04532 0.04773 -0.04895 0.04941 L -0.05622 0.05306 C -0.05898 0.05433 -0.06183 0.05517 -0.06451 0.05657 C -0.06735 0.05812 -0.06996 0.06064 -0.0728 0.06191 C -0.07936 0.06471 -0.09657 0.06991 -0.10502 0.07258 C -0.10889 0.0737 -0.1126 0.07552 -0.11647 0.07608 L -0.1404 0.07959 C -0.14419 0.08072 -0.14798 0.08296 -0.15184 0.0831 C -0.21975 0.08493 -0.18454 0.08268 -0.21833 0.07959 C -0.22662 0.07889 -0.23492 0.07847 -0.24321 0.07791 L -0.2973 0.07959 C -0.29903 0.07987 -0.31838 0.08956 -0.32533 0.09377 C -0.32714 0.09489 -0.32872 0.097 -0.33054 0.09728 C -0.33954 0.09882 -0.34854 0.09854 -0.35763 0.09911 C -0.35999 0.09967 -0.36252 0.09981 -0.36481 0.10079 C -0.39245 0.11216 -0.36979 0.10528 -0.38566 0.10977 C -0.38771 0.1109 -0.38968 0.11244 -0.3919 0.11328 C -0.39387 0.11412 -0.396 0.11412 -0.39813 0.11511 C -0.42238 0.12662 -0.40216 0.11918 -0.41582 0.12395 C -0.41756 0.12507 -0.41922 0.12634 -0.42095 0.12746 C -0.42198 0.12816 -0.42309 0.12858 -0.42411 0.12928 C -0.43304 0.13574 -0.42403 0.13041 -0.43138 0.13448 C -0.44046 0.15006 -0.42893 0.13111 -0.43762 0.14346 C -0.43872 0.14501 -0.43959 0.14711 -0.4407 0.14866 C -0.44164 0.15006 -0.44291 0.1509 -0.44385 0.15231 C -0.44599 0.15567 -0.44757 0.16017 -0.45009 0.16297 C -0.45104 0.1641 -0.45222 0.16508 -0.45317 0.16648 C -0.46202 0.17912 -0.4512 0.16648 -0.45941 0.17364 C -0.46052 0.17462 -0.4613 0.17701 -0.46249 0.17715 C -0.47733 0.17884 -0.49234 0.17827 -0.50726 0.17884 C -0.50963 0.17954 -0.51208 0.17996 -0.51445 0.18066 C -0.51792 0.18164 -0.52163 0.18403 -0.52487 0.18585 L -0.52803 0.18768 L -0.53103 0.18964 " pathEditMode="relative" rAng="0" ptsTypes="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56" y="9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7656E-6 -0.00491 L 3.67656E-6 -0.00477 C -0.00269 -0.00997 -0.0049 -0.01558 -0.00782 -0.01993 C -0.01635 -0.03313 -0.02488 -0.04043 -0.03491 -0.04983 C -0.04296 -0.05713 -0.05283 -0.06471 -0.06112 -0.06977 C -0.06847 -0.07412 -0.07589 -0.07833 -0.08339 -0.08128 C -0.09689 -0.08689 -0.10558 -0.08675 -0.11924 -0.08787 C -0.14972 -0.08493 -0.14624 -0.0918 -0.16772 -0.07313 C -0.17815 -0.06387 -0.20484 -0.03917 -0.21423 -0.0233 C -0.21802 -0.01671 -0.22355 -0.00772 -0.22679 1.70129E-6 C -0.23058 0.00912 -0.23445 0.01811 -0.23745 0.02821 C -0.24053 0.0386 -0.24463 0.05222 -0.24708 0.06302 C -0.24835 0.06822 -0.25103 0.08324 -0.25198 0.08955 C -0.25411 0.10471 -0.25537 0.1377 -0.25585 0.14276 C -0.25648 0.14991 -0.25672 0.15707 -0.25774 0.16423 C -0.26169 0.18978 -0.26524 0.21098 -0.27425 0.23231 C -0.27827 0.24186 -0.28285 0.2507 -0.28783 0.25884 C -0.29936 0.27737 -0.31041 0.2973 -0.32368 0.3119 C -0.33015 0.31906 -0.33631 0.32706 -0.34302 0.33352 C -0.37556 0.36454 -0.38219 0.36777 -0.41377 0.39163 C -0.41733 0.3943 -0.42104 0.39655 -0.42444 0.39977 C -0.42609 0.4016 -0.42751 0.4037 -0.42925 0.40483 C -0.43075 0.40595 -0.43249 0.40637 -0.43415 0.40665 C -0.44599 0.40806 -0.45799 0.40876 -0.46992 0.40988 L -0.48934 0.41479 C -0.50387 0.419 -0.51832 0.42434 -0.53293 0.42813 L -0.56681 0.43641 C -0.5931 0.44273 -0.56665 0.43725 -0.5901 0.44132 L -0.60747 0.44483 C -0.62564 0.44413 -0.64372 0.44455 -0.66172 0.44301 C -0.66354 0.44287 -0.66488 0.44048 -0.66662 0.43978 C -0.67025 0.43795 -0.67538 0.43767 -0.67925 0.43473 C -0.68052 0.43374 -0.68186 0.43276 -0.68312 0.43136 C -0.68407 0.43051 -0.6851 0.42939 -0.68596 0.42813 C -0.68968 0.42279 -0.68952 0.42237 -0.69173 0.41648 C -0.69149 0.40763 -0.69165 0.39865 -0.69086 0.38995 C -0.6907 0.38784 -0.68944 0.38672 -0.68889 0.38503 C -0.68723 0.37914 -0.68794 0.37535 -0.68794 0.36847 " pathEditMode="relative" rAng="0" ptsTypes="AAAAAAAAAAAAAAAAAAAAAAAAAAAAAAAAA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6" y="183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1099E-7 -8.81527E-7 L 2.21099E-7 -8.81527E-7 C -0.01066 0.0014 -0.01816 0.00183 -0.02898 0.00688 C -0.0473 0.01544 -0.06538 0.02555 -0.08362 0.03495 L -0.12437 0.05601 C -0.14427 0.06583 -0.16393 0.07608 -0.18407 0.08422 C -0.21913 0.0984 -0.23334 0.105 -0.26658 0.11581 C -0.29454 0.12493 -0.29319 0.12353 -0.3183 0.1297 C -0.34341 0.13616 -0.32107 0.13097 -0.33923 0.13504 C -0.33986 0.13855 -0.34026 0.1422 -0.3412 0.14557 C -0.34223 0.14936 -0.34357 0.15286 -0.34515 0.15609 C -0.34886 0.16367 -0.35155 0.17322 -0.35613 0.17897 C -0.35842 0.18192 -0.36063 0.18515 -0.36308 0.18782 C -0.36876 0.19413 -0.37682 0.20101 -0.38298 0.20536 C -0.38913 0.20971 -0.39569 0.21294 -0.40185 0.21758 C -0.40651 0.22122 -0.4114 0.22375 -0.41575 0.22824 C -0.42135 0.23386 -0.43178 0.24467 -0.43667 0.24747 C -0.43865 0.24874 -0.44054 0.25014 -0.44259 0.25098 C -0.44583 0.25253 -0.4516 0.25379 -0.45452 0.25463 L -0.53309 0.25098 C -0.53419 0.25098 -0.53514 0.24986 -0.53609 0.2493 C -0.53711 0.24747 -0.53775 0.24481 -0.53909 0.24396 C -0.54154 0.24242 -0.54438 0.24298 -0.54706 0.24228 C -0.55512 0.24017 -0.55038 0.24046 -0.55591 0.24046 " pathEditMode="relative" rAng="0" ptsTypes="AAAAAAAAAAAAAAAAAAAA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95" y="127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CAF7F-CD60-E9BA-A15C-10216D0AB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AE53-C08B-D6DF-C7CB-E276F7B3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Flow Dual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BE3EEF-38AD-2F4B-D46A-9467ECD2CA2E}"/>
              </a:ext>
            </a:extLst>
          </p:cNvPr>
          <p:cNvSpPr/>
          <p:nvPr/>
        </p:nvSpPr>
        <p:spPr>
          <a:xfrm>
            <a:off x="374650" y="5490369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35B26B-0D45-AD1C-2E69-01FAAFB38D13}"/>
              </a:ext>
            </a:extLst>
          </p:cNvPr>
          <p:cNvSpPr/>
          <p:nvPr/>
        </p:nvSpPr>
        <p:spPr>
          <a:xfrm>
            <a:off x="3727450" y="4035979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BD42B9-076E-C5F6-E766-3484864FF499}"/>
              </a:ext>
            </a:extLst>
          </p:cNvPr>
          <p:cNvSpPr/>
          <p:nvPr/>
        </p:nvSpPr>
        <p:spPr>
          <a:xfrm>
            <a:off x="3727450" y="6944761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DCAB32-626D-3FD0-1665-453B54B51D75}"/>
              </a:ext>
            </a:extLst>
          </p:cNvPr>
          <p:cNvSpPr/>
          <p:nvPr/>
        </p:nvSpPr>
        <p:spPr>
          <a:xfrm>
            <a:off x="8611719" y="5260350"/>
            <a:ext cx="1371600" cy="1395411"/>
          </a:xfrm>
          <a:prstGeom prst="ellipse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2F4A36-49EC-699C-E997-69F30F2A1534}"/>
              </a:ext>
            </a:extLst>
          </p:cNvPr>
          <p:cNvCxnSpPr>
            <a:cxnSpLocks/>
            <a:stCxn id="4" idx="7"/>
            <a:endCxn id="5" idx="2"/>
          </p:cNvCxnSpPr>
          <p:nvPr/>
        </p:nvCxnSpPr>
        <p:spPr>
          <a:xfrm flipV="1">
            <a:off x="1545384" y="4733685"/>
            <a:ext cx="2182066" cy="96103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DD041D-AC97-8C80-435E-62CFEE6791E4}"/>
              </a:ext>
            </a:extLst>
          </p:cNvPr>
          <p:cNvCxnSpPr>
            <a:cxnSpLocks/>
            <a:stCxn id="4" idx="5"/>
            <a:endCxn id="6" idx="2"/>
          </p:cNvCxnSpPr>
          <p:nvPr/>
        </p:nvCxnSpPr>
        <p:spPr>
          <a:xfrm>
            <a:off x="1545384" y="6681427"/>
            <a:ext cx="2182066" cy="96104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4F037A-0EB8-0CC7-E03F-CC9520E1257C}"/>
              </a:ext>
            </a:extLst>
          </p:cNvPr>
          <p:cNvCxnSpPr>
            <a:cxnSpLocks/>
            <a:stCxn id="6" idx="6"/>
            <a:endCxn id="8" idx="3"/>
          </p:cNvCxnSpPr>
          <p:nvPr/>
        </p:nvCxnSpPr>
        <p:spPr>
          <a:xfrm flipV="1">
            <a:off x="5099050" y="6451408"/>
            <a:ext cx="3713535" cy="119105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31031F-4252-3F26-8CAC-37E09D1494BE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>
            <a:off x="4413250" y="5431390"/>
            <a:ext cx="0" cy="151337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A3D5E57-2EE0-8AB0-E325-FB00B51C7DAD}"/>
              </a:ext>
            </a:extLst>
          </p:cNvPr>
          <p:cNvSpPr txBox="1"/>
          <p:nvPr/>
        </p:nvSpPr>
        <p:spPr>
          <a:xfrm>
            <a:off x="1477783" y="392927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6FD547-3012-C239-AC41-9E703FDC44ED}"/>
              </a:ext>
            </a:extLst>
          </p:cNvPr>
          <p:cNvSpPr txBox="1"/>
          <p:nvPr/>
        </p:nvSpPr>
        <p:spPr>
          <a:xfrm>
            <a:off x="2038914" y="735883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A10F37-6458-ADCF-AE97-9D99E7EE4792}"/>
              </a:ext>
            </a:extLst>
          </p:cNvPr>
          <p:cNvSpPr txBox="1"/>
          <p:nvPr/>
        </p:nvSpPr>
        <p:spPr>
          <a:xfrm>
            <a:off x="4774300" y="579543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6121DD-AD78-F7B7-F5BB-26C0210162BD}"/>
              </a:ext>
            </a:extLst>
          </p:cNvPr>
          <p:cNvSpPr txBox="1"/>
          <p:nvPr/>
        </p:nvSpPr>
        <p:spPr>
          <a:xfrm>
            <a:off x="6880078" y="7257745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288405-226A-6F05-18F1-1FB98594996D}"/>
                  </a:ext>
                </a:extLst>
              </p:cNvPr>
              <p:cNvSpPr txBox="1"/>
              <p:nvPr/>
            </p:nvSpPr>
            <p:spPr>
              <a:xfrm>
                <a:off x="11576050" y="8340172"/>
                <a:ext cx="8229600" cy="2770502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28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8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28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8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28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28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280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8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288405-226A-6F05-18F1-1FB985949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050" y="8340172"/>
                <a:ext cx="8229600" cy="2770502"/>
              </a:xfrm>
              <a:prstGeom prst="rect">
                <a:avLst/>
              </a:prstGeom>
              <a:blipFill>
                <a:blip r:embed="rId2"/>
                <a:stretch>
                  <a:fillRect l="-6107" t="-22566" b="-14159"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97A084B-F416-77DE-5226-57D252D1F548}"/>
              </a:ext>
            </a:extLst>
          </p:cNvPr>
          <p:cNvSpPr txBox="1"/>
          <p:nvPr/>
        </p:nvSpPr>
        <p:spPr>
          <a:xfrm>
            <a:off x="11576051" y="2846177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Optimal Solution:</a:t>
            </a:r>
            <a:endParaRPr lang="en-US" sz="4400" dirty="0">
              <a:latin typeface="Helvetica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C7B4B8-2022-0026-6880-185719044A6A}"/>
                  </a:ext>
                </a:extLst>
              </p:cNvPr>
              <p:cNvSpPr txBox="1"/>
              <p:nvPr/>
            </p:nvSpPr>
            <p:spPr>
              <a:xfrm>
                <a:off x="11546509" y="3697453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𝟏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C7B4B8-2022-0026-6880-1857190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6509" y="3697453"/>
                <a:ext cx="1824442" cy="707886"/>
              </a:xfrm>
              <a:prstGeom prst="rect">
                <a:avLst/>
              </a:prstGeom>
              <a:blipFill>
                <a:blip r:embed="rId3"/>
                <a:stretch>
                  <a:fillRect l="-4861" t="-1754" r="-694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9082F3-16C2-C5EF-83EB-63562E8534D1}"/>
                  </a:ext>
                </a:extLst>
              </p:cNvPr>
              <p:cNvSpPr txBox="1"/>
              <p:nvPr/>
            </p:nvSpPr>
            <p:spPr>
              <a:xfrm>
                <a:off x="13334136" y="3644847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𝟐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𝟏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9082F3-16C2-C5EF-83EB-63562E853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4136" y="3644847"/>
                <a:ext cx="1824442" cy="707886"/>
              </a:xfrm>
              <a:prstGeom prst="rect">
                <a:avLst/>
              </a:prstGeom>
              <a:blipFill>
                <a:blip r:embed="rId4"/>
                <a:stretch>
                  <a:fillRect l="-4138" t="-178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527D28-E69D-D60D-7EDB-E5F1FD58CEF3}"/>
                  </a:ext>
                </a:extLst>
              </p:cNvPr>
              <p:cNvSpPr txBox="1"/>
              <p:nvPr/>
            </p:nvSpPr>
            <p:spPr>
              <a:xfrm>
                <a:off x="15121763" y="3622234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𝟑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𝟏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527D28-E69D-D60D-7EDB-E5F1FD58C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763" y="3622234"/>
                <a:ext cx="1824442" cy="707886"/>
              </a:xfrm>
              <a:prstGeom prst="rect">
                <a:avLst/>
              </a:prstGeom>
              <a:blipFill>
                <a:blip r:embed="rId5"/>
                <a:stretch>
                  <a:fillRect l="-4828" t="-178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692593-7822-793F-7C6C-5E2E6CCFAA99}"/>
                  </a:ext>
                </a:extLst>
              </p:cNvPr>
              <p:cNvSpPr txBox="1"/>
              <p:nvPr/>
            </p:nvSpPr>
            <p:spPr>
              <a:xfrm>
                <a:off x="16909390" y="3547615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𝟒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692593-7822-793F-7C6C-5E2E6CCF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9390" y="3547615"/>
                <a:ext cx="1824442" cy="707886"/>
              </a:xfrm>
              <a:prstGeom prst="rect">
                <a:avLst/>
              </a:prstGeom>
              <a:blipFill>
                <a:blip r:embed="rId6"/>
                <a:stretch>
                  <a:fillRect l="-4828" t="-1754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62E47AA-FAEC-6244-5F67-4FBCC27D26C1}"/>
                  </a:ext>
                </a:extLst>
              </p:cNvPr>
              <p:cNvSpPr txBox="1"/>
              <p:nvPr/>
            </p:nvSpPr>
            <p:spPr>
              <a:xfrm>
                <a:off x="11564679" y="4466894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𝟓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𝟏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62E47AA-FAEC-6244-5F67-4FBCC27D2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4679" y="4466894"/>
                <a:ext cx="1824442" cy="707886"/>
              </a:xfrm>
              <a:prstGeom prst="rect">
                <a:avLst/>
              </a:prstGeom>
              <a:blipFill>
                <a:blip r:embed="rId7"/>
                <a:stretch>
                  <a:fillRect l="-4828" t="-1754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F16C7EF-DEB1-D991-452F-AF4D2A1CF77D}"/>
                  </a:ext>
                </a:extLst>
              </p:cNvPr>
              <p:cNvSpPr txBox="1"/>
              <p:nvPr/>
            </p:nvSpPr>
            <p:spPr>
              <a:xfrm>
                <a:off x="16909390" y="4379741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𝟖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F16C7EF-DEB1-D991-452F-AF4D2A1CF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9390" y="4379741"/>
                <a:ext cx="1824442" cy="707886"/>
              </a:xfrm>
              <a:prstGeom prst="rect">
                <a:avLst/>
              </a:prstGeom>
              <a:blipFill>
                <a:blip r:embed="rId8"/>
                <a:stretch>
                  <a:fillRect l="-4828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E6B96AB-11C3-FD3E-0DA8-3A6EEB9663BB}"/>
                  </a:ext>
                </a:extLst>
              </p:cNvPr>
              <p:cNvSpPr txBox="1"/>
              <p:nvPr/>
            </p:nvSpPr>
            <p:spPr>
              <a:xfrm>
                <a:off x="15213287" y="4439574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𝟕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E6B96AB-11C3-FD3E-0DA8-3A6EEB966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3287" y="4439574"/>
                <a:ext cx="1824442" cy="707886"/>
              </a:xfrm>
              <a:prstGeom prst="rect">
                <a:avLst/>
              </a:prstGeom>
              <a:blipFill>
                <a:blip r:embed="rId9"/>
                <a:stretch>
                  <a:fillRect l="-5556" t="-1754" r="-694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5FFE26-5549-32C9-2E03-1900D1584312}"/>
                  </a:ext>
                </a:extLst>
              </p:cNvPr>
              <p:cNvSpPr txBox="1"/>
              <p:nvPr/>
            </p:nvSpPr>
            <p:spPr>
              <a:xfrm>
                <a:off x="13388845" y="4457823"/>
                <a:ext cx="182444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𝒚</m:t>
                          </m:r>
                        </m:e>
                        <m:sub>
                          <m:r>
                            <a:rPr lang="en-US" sz="4000" b="1" i="1" spc="5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𝟔</m:t>
                          </m:r>
                        </m:sub>
                      </m:sSub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000" b="1" i="1" spc="5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5FFE26-5549-32C9-2E03-1900D1584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8845" y="4457823"/>
                <a:ext cx="1824442" cy="707886"/>
              </a:xfrm>
              <a:prstGeom prst="rect">
                <a:avLst/>
              </a:prstGeom>
              <a:blipFill>
                <a:blip r:embed="rId10"/>
                <a:stretch>
                  <a:fillRect l="-4828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B70BC34F-A7F9-9684-8807-D74EFBD120AA}"/>
              </a:ext>
            </a:extLst>
          </p:cNvPr>
          <p:cNvSpPr/>
          <p:nvPr/>
        </p:nvSpPr>
        <p:spPr>
          <a:xfrm rot="20126305">
            <a:off x="-339828" y="3331930"/>
            <a:ext cx="5952489" cy="3764547"/>
          </a:xfrm>
          <a:prstGeom prst="ellipse">
            <a:avLst/>
          </a:prstGeom>
          <a:solidFill>
            <a:srgbClr val="C94D60">
              <a:alpha val="4352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B84CC1-0FCD-E618-2C33-AE02D2DC58F4}"/>
              </a:ext>
            </a:extLst>
          </p:cNvPr>
          <p:cNvSpPr txBox="1"/>
          <p:nvPr/>
        </p:nvSpPr>
        <p:spPr>
          <a:xfrm>
            <a:off x="1727210" y="9205490"/>
            <a:ext cx="73052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This is just the minimum cut!</a:t>
            </a:r>
          </a:p>
        </p:txBody>
      </p:sp>
    </p:spTree>
    <p:extLst>
      <p:ext uri="{BB962C8B-B14F-4D97-AF65-F5344CB8AC3E}">
        <p14:creationId xmlns:p14="http://schemas.microsoft.com/office/powerpoint/2010/main" val="3569443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1577D-7991-BFDF-9AAF-390BE859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5A53-EF36-252F-4A85-7439939BE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713" y="2301875"/>
            <a:ext cx="18194337" cy="788511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6000" dirty="0"/>
              <a:t>The LP Dual of Maximum Flow is the Minimum Cut!</a:t>
            </a:r>
          </a:p>
        </p:txBody>
      </p:sp>
    </p:spTree>
    <p:extLst>
      <p:ext uri="{BB962C8B-B14F-4D97-AF65-F5344CB8AC3E}">
        <p14:creationId xmlns:p14="http://schemas.microsoft.com/office/powerpoint/2010/main" val="2369331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2E940-12BB-7F04-F377-8848EA632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992F6-421B-1FBA-E022-92D96895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(exam) </a:t>
            </a:r>
            <a:r>
              <a:rPr lang="en-US" dirty="0"/>
              <a:t>Tips to compute duality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2C5AD5-EDDA-8923-6890-45AF0DCB0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Convert the primal into standard form first!</a:t>
            </a:r>
          </a:p>
          <a:p>
            <a:endParaRPr lang="en-US" dirty="0"/>
          </a:p>
          <a:p>
            <a:r>
              <a:rPr lang="en-US" dirty="0"/>
              <a:t>Use the formula!</a:t>
            </a:r>
          </a:p>
          <a:p>
            <a:pPr lvl="1"/>
            <a:r>
              <a:rPr lang="en-US" sz="3200" dirty="0"/>
              <a:t>I recommend the linear algebra way because it is easier to remember (just transpose, swap, swap)</a:t>
            </a:r>
          </a:p>
          <a:p>
            <a:pPr lvl="1"/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BEB33-60B0-1EB7-735F-9D90467BF97F}"/>
              </a:ext>
            </a:extLst>
          </p:cNvPr>
          <p:cNvSpPr txBox="1"/>
          <p:nvPr/>
        </p:nvSpPr>
        <p:spPr>
          <a:xfrm>
            <a:off x="5477518" y="7116447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4A371D-537A-BD1F-33F6-27D77D0468B2}"/>
                  </a:ext>
                </a:extLst>
              </p:cNvPr>
              <p:cNvSpPr txBox="1"/>
              <p:nvPr/>
            </p:nvSpPr>
            <p:spPr>
              <a:xfrm>
                <a:off x="8449318" y="7116447"/>
                <a:ext cx="2065245" cy="2267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4A371D-537A-BD1F-33F6-27D77D046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318" y="7116447"/>
                <a:ext cx="2065245" cy="2267287"/>
              </a:xfrm>
              <a:prstGeom prst="rect">
                <a:avLst/>
              </a:prstGeom>
              <a:blipFill>
                <a:blip r:embed="rId2"/>
                <a:stretch>
                  <a:fillRect l="-4878" b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44F03B7-7316-1120-80ED-A31C1B481C8C}"/>
              </a:ext>
            </a:extLst>
          </p:cNvPr>
          <p:cNvSpPr/>
          <p:nvPr/>
        </p:nvSpPr>
        <p:spPr>
          <a:xfrm>
            <a:off x="4944118" y="6797945"/>
            <a:ext cx="5943600" cy="293528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8C9EE-2C1A-9EA2-B070-361E3FB73445}"/>
              </a:ext>
            </a:extLst>
          </p:cNvPr>
          <p:cNvSpPr txBox="1"/>
          <p:nvPr/>
        </p:nvSpPr>
        <p:spPr>
          <a:xfrm>
            <a:off x="13311187" y="7116447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minimize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3B1AC1-0782-463C-32B2-24B6CA27EBD0}"/>
                  </a:ext>
                </a:extLst>
              </p:cNvPr>
              <p:cNvSpPr txBox="1"/>
              <p:nvPr/>
            </p:nvSpPr>
            <p:spPr>
              <a:xfrm>
                <a:off x="16282987" y="7116447"/>
                <a:ext cx="2667000" cy="2267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3B1AC1-0782-463C-32B2-24B6CA27E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987" y="7116447"/>
                <a:ext cx="2667000" cy="2267287"/>
              </a:xfrm>
              <a:prstGeom prst="rect">
                <a:avLst/>
              </a:prstGeom>
              <a:blipFill>
                <a:blip r:embed="rId3"/>
                <a:stretch>
                  <a:fillRect l="-7109" b="-8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0CCEB75-D8AF-6339-D679-789E26F72B53}"/>
              </a:ext>
            </a:extLst>
          </p:cNvPr>
          <p:cNvSpPr/>
          <p:nvPr/>
        </p:nvSpPr>
        <p:spPr>
          <a:xfrm>
            <a:off x="12777787" y="6797945"/>
            <a:ext cx="5943600" cy="2935288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9DB29D-CA24-2EE2-4015-52C7EAF60B80}"/>
              </a:ext>
            </a:extLst>
          </p:cNvPr>
          <p:cNvSpPr txBox="1"/>
          <p:nvPr/>
        </p:nvSpPr>
        <p:spPr>
          <a:xfrm>
            <a:off x="272422" y="7861201"/>
            <a:ext cx="29770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Original LP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C486A8-92DF-9D9D-ADD8-FD9D6353BE0A}"/>
              </a:ext>
            </a:extLst>
          </p:cNvPr>
          <p:cNvCxnSpPr>
            <a:stCxn id="10" idx="3"/>
            <a:endCxn id="6" idx="1"/>
          </p:cNvCxnSpPr>
          <p:nvPr/>
        </p:nvCxnSpPr>
        <p:spPr>
          <a:xfrm>
            <a:off x="3249519" y="8245922"/>
            <a:ext cx="1694599" cy="19667"/>
          </a:xfrm>
          <a:prstGeom prst="straightConnector1">
            <a:avLst/>
          </a:prstGeom>
          <a:ln w="1270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FCAD21-84F0-E5A9-88C9-82E13888A1A7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10887718" y="8265589"/>
            <a:ext cx="1890069" cy="0"/>
          </a:xfrm>
          <a:prstGeom prst="straightConnector1">
            <a:avLst/>
          </a:prstGeom>
          <a:ln w="1270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F13A3CF-A7CB-D63F-8329-B7991F0C13EC}"/>
              </a:ext>
            </a:extLst>
          </p:cNvPr>
          <p:cNvSpPr txBox="1"/>
          <p:nvPr/>
        </p:nvSpPr>
        <p:spPr>
          <a:xfrm>
            <a:off x="6101930" y="9889170"/>
            <a:ext cx="3950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Standard Form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897C2E-48DE-F74D-2986-35F6329F2B0F}"/>
              </a:ext>
            </a:extLst>
          </p:cNvPr>
          <p:cNvSpPr txBox="1"/>
          <p:nvPr/>
        </p:nvSpPr>
        <p:spPr>
          <a:xfrm>
            <a:off x="14340387" y="9919034"/>
            <a:ext cx="28184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Dual Form</a:t>
            </a:r>
          </a:p>
        </p:txBody>
      </p:sp>
    </p:spTree>
    <p:extLst>
      <p:ext uri="{BB962C8B-B14F-4D97-AF65-F5344CB8AC3E}">
        <p14:creationId xmlns:p14="http://schemas.microsoft.com/office/powerpoint/2010/main" val="409626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/>
      <p:bldP spid="8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B3C7C-2E88-A4EB-0901-1F4601397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D2729-AE9C-34E3-ED23-321D8F295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(exam) </a:t>
            </a:r>
            <a:r>
              <a:rPr lang="en-US" dirty="0"/>
              <a:t>Tips to compute duality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0AA2A-2707-0B66-7972-FA99558BD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Convert the primal into standard form first!</a:t>
            </a:r>
          </a:p>
          <a:p>
            <a:endParaRPr lang="en-US" dirty="0"/>
          </a:p>
          <a:p>
            <a:r>
              <a:rPr lang="en-US" dirty="0"/>
              <a:t>Use the formula!</a:t>
            </a:r>
          </a:p>
          <a:p>
            <a:pPr lvl="1"/>
            <a:r>
              <a:rPr lang="en-US" sz="3200" dirty="0"/>
              <a:t>I recommend the linear algebra way because it is easier to remember (just transpose, swap, swap)</a:t>
            </a:r>
          </a:p>
          <a:p>
            <a:endParaRPr lang="en-US" dirty="0"/>
          </a:p>
          <a:p>
            <a:r>
              <a:rPr lang="en-US" dirty="0"/>
              <a:t>Remember that the variables of your dual are fundamentally </a:t>
            </a:r>
            <a:r>
              <a:rPr lang="en-US" b="1" dirty="0"/>
              <a:t>not </a:t>
            </a:r>
            <a:r>
              <a:rPr lang="en-US" dirty="0"/>
              <a:t>the same as your primal.</a:t>
            </a:r>
          </a:p>
          <a:p>
            <a:pPr lvl="1"/>
            <a:endParaRPr lang="en-US" dirty="0"/>
          </a:p>
          <a:p>
            <a:pPr marL="930275" lvl="1" indent="0">
              <a:buNone/>
            </a:pPr>
            <a:r>
              <a:rPr lang="en-US" dirty="0"/>
              <a:t>Boba Problem: Amount of drinks </a:t>
            </a:r>
            <a:r>
              <a:rPr lang="en-US" b="1" dirty="0"/>
              <a:t>vs </a:t>
            </a:r>
            <a:r>
              <a:rPr lang="en-US" dirty="0"/>
              <a:t>the rate of ingredients</a:t>
            </a:r>
          </a:p>
        </p:txBody>
      </p:sp>
    </p:spTree>
    <p:extLst>
      <p:ext uri="{BB962C8B-B14F-4D97-AF65-F5344CB8AC3E}">
        <p14:creationId xmlns:p14="http://schemas.microsoft.com/office/powerpoint/2010/main" val="3445115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02E8-B640-E788-5551-A0F0419B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(exam) </a:t>
            </a:r>
            <a:r>
              <a:rPr lang="en-US" dirty="0"/>
              <a:t>Tips to compute duality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5386DF-E585-C02D-C680-13FC3C42E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Convert the primal into standard form first!</a:t>
            </a:r>
          </a:p>
          <a:p>
            <a:endParaRPr lang="en-US" dirty="0"/>
          </a:p>
          <a:p>
            <a:r>
              <a:rPr lang="en-US" dirty="0"/>
              <a:t>Use the formula!</a:t>
            </a:r>
          </a:p>
          <a:p>
            <a:pPr lvl="1"/>
            <a:r>
              <a:rPr lang="en-US" sz="3200" dirty="0"/>
              <a:t>I recommend the linear algebra way because it is easier to remember (just transpose, swap, swap)</a:t>
            </a:r>
          </a:p>
          <a:p>
            <a:endParaRPr lang="en-US" dirty="0"/>
          </a:p>
          <a:p>
            <a:r>
              <a:rPr lang="en-US" dirty="0"/>
              <a:t>Remember that the variables of your dual are fundamentally </a:t>
            </a:r>
            <a:r>
              <a:rPr lang="en-US" b="1" dirty="0"/>
              <a:t>not </a:t>
            </a:r>
            <a:r>
              <a:rPr lang="en-US" dirty="0"/>
              <a:t>the same as your primal.</a:t>
            </a:r>
          </a:p>
          <a:p>
            <a:endParaRPr lang="en-US" dirty="0"/>
          </a:p>
          <a:p>
            <a:r>
              <a:rPr lang="en-US" dirty="0"/>
              <a:t>Remember the dual of an LP is its own LP, meaning it can be converted to standard form as well!</a:t>
            </a:r>
          </a:p>
        </p:txBody>
      </p:sp>
    </p:spTree>
    <p:extLst>
      <p:ext uri="{BB962C8B-B14F-4D97-AF65-F5344CB8AC3E}">
        <p14:creationId xmlns:p14="http://schemas.microsoft.com/office/powerpoint/2010/main" val="3815232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B68C0-7B4F-A745-0218-2A0796325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A4F5-EDB4-C54B-CF4C-DB8DC0D0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Sneak peek: Vertex Cover?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80D1755-429C-DCC5-88E0-C57EF0A6D0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400" b="1" dirty="0"/>
                  <a:t>LP Relaxation: </a:t>
                </a:r>
                <a:r>
                  <a:rPr lang="en-US" sz="4400" dirty="0"/>
                  <a:t>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:r>
                  <a:rPr lang="en-US" sz="4400" dirty="0"/>
                  <a:t>0 or 1 (out/in), have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dirty="0"/>
              </a:p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dirty="0"/>
                  <a:t>Might give </a:t>
                </a:r>
                <a:r>
                  <a:rPr lang="en-US" sz="4400" b="1" dirty="0"/>
                  <a:t>“fractional solutions”</a:t>
                </a:r>
                <a:r>
                  <a:rPr lang="en-US" sz="4400" dirty="0"/>
                  <a:t>:</a:t>
                </a:r>
              </a:p>
              <a:p>
                <a:pPr marL="0" indent="0">
                  <a:buNone/>
                </a:pPr>
                <a:r>
                  <a:rPr lang="en-US" sz="4400" dirty="0"/>
                  <a:t>LP optimum = 1.5, true optimum = 2</a:t>
                </a:r>
              </a:p>
              <a:p>
                <a:pPr marL="0" indent="0">
                  <a:buNone/>
                </a:pPr>
                <a:endParaRPr lang="en-US" sz="44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80D1755-429C-DCC5-88E0-C57EF0A6D0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t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E1F858D-3FB4-5E7C-37A1-F84A659423CF}"/>
              </a:ext>
            </a:extLst>
          </p:cNvPr>
          <p:cNvSpPr txBox="1"/>
          <p:nvPr/>
        </p:nvSpPr>
        <p:spPr>
          <a:xfrm>
            <a:off x="4108450" y="3839577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minimize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771B2B-1F2F-0247-A1D2-4DBB64A6DA03}"/>
                  </a:ext>
                </a:extLst>
              </p:cNvPr>
              <p:cNvSpPr txBox="1"/>
              <p:nvPr/>
            </p:nvSpPr>
            <p:spPr>
              <a:xfrm>
                <a:off x="7080251" y="3839577"/>
                <a:ext cx="8991599" cy="2380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∈</m:t>
                        </m:r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𝑽</m:t>
                        </m:r>
                      </m:sub>
                      <m:sup/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(</m:t>
                        </m:r>
                        <m:sSub>
                          <m:sSubPr>
                            <m:ctrlP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𝒗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4400" b="1" i="1" spc="5" dirty="0">
                    <a:solidFill>
                      <a:srgbClr val="0066CC"/>
                    </a:solidFill>
                    <a:latin typeface="Cambria Math" panose="02040503050406030204" pitchFamily="18" charset="0"/>
                    <a:cs typeface="Arial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dirty="0">
                    <a:latin typeface="Helvetica" pitchFamily="2" charset="0"/>
                  </a:rPr>
                  <a:t>for all edges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for all vertices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771B2B-1F2F-0247-A1D2-4DBB64A6D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251" y="3839577"/>
                <a:ext cx="8991599" cy="2380139"/>
              </a:xfrm>
              <a:prstGeom prst="rect">
                <a:avLst/>
              </a:prstGeom>
              <a:blipFill>
                <a:blip r:embed="rId3"/>
                <a:stretch>
                  <a:fillRect l="-10296" t="-46809"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79A1C5D-A121-28EC-B181-7B3D08241F8B}"/>
              </a:ext>
            </a:extLst>
          </p:cNvPr>
          <p:cNvSpPr/>
          <p:nvPr/>
        </p:nvSpPr>
        <p:spPr>
          <a:xfrm>
            <a:off x="3727450" y="3521075"/>
            <a:ext cx="12649200" cy="3013076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F2DA5A4F-F6A6-522A-1981-01F60DD5F899}"/>
              </a:ext>
            </a:extLst>
          </p:cNvPr>
          <p:cNvSpPr/>
          <p:nvPr/>
        </p:nvSpPr>
        <p:spPr>
          <a:xfrm rot="5400000">
            <a:off x="13214350" y="7597395"/>
            <a:ext cx="2286000" cy="1905000"/>
          </a:xfrm>
          <a:prstGeom prst="triangle">
            <a:avLst/>
          </a:prstGeom>
          <a:noFill/>
          <a:ln w="76200">
            <a:solidFill>
              <a:srgbClr val="C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B88EBD-C89A-11FB-8BC9-5CECE62F7A0A}"/>
              </a:ext>
            </a:extLst>
          </p:cNvPr>
          <p:cNvSpPr/>
          <p:nvPr/>
        </p:nvSpPr>
        <p:spPr>
          <a:xfrm>
            <a:off x="13267690" y="726973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4C192E-4712-BF22-F9D6-171A9C5289D6}"/>
              </a:ext>
            </a:extLst>
          </p:cNvPr>
          <p:cNvSpPr/>
          <p:nvPr/>
        </p:nvSpPr>
        <p:spPr>
          <a:xfrm>
            <a:off x="13267690" y="958315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8E3C3D-3AD7-191A-BAD1-274DF810FAA2}"/>
              </a:ext>
            </a:extLst>
          </p:cNvPr>
          <p:cNvSpPr/>
          <p:nvPr/>
        </p:nvSpPr>
        <p:spPr>
          <a:xfrm>
            <a:off x="15172690" y="841273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40617B-BE1D-B494-332A-92D94B806243}"/>
              </a:ext>
            </a:extLst>
          </p:cNvPr>
          <p:cNvSpPr txBox="1"/>
          <p:nvPr/>
        </p:nvSpPr>
        <p:spPr>
          <a:xfrm>
            <a:off x="12185650" y="9381034"/>
            <a:ext cx="970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solidFill>
                  <a:srgbClr val="0066CC"/>
                </a:solidFill>
                <a:latin typeface="Helvetica" pitchFamily="2" charset="0"/>
              </a:rPr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159B93-E333-15E4-3F9F-6334957470F2}"/>
              </a:ext>
            </a:extLst>
          </p:cNvPr>
          <p:cNvSpPr txBox="1"/>
          <p:nvPr/>
        </p:nvSpPr>
        <p:spPr>
          <a:xfrm>
            <a:off x="12191368" y="7032030"/>
            <a:ext cx="970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solidFill>
                  <a:srgbClr val="0066CC"/>
                </a:solidFill>
                <a:latin typeface="Helvetica" pitchFamily="2" charset="0"/>
              </a:rPr>
              <a:t>0.5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D2595B-0079-F4C0-4490-5F9384D263C1}"/>
              </a:ext>
            </a:extLst>
          </p:cNvPr>
          <p:cNvSpPr txBox="1"/>
          <p:nvPr/>
        </p:nvSpPr>
        <p:spPr>
          <a:xfrm>
            <a:off x="15586781" y="8165174"/>
            <a:ext cx="970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solidFill>
                  <a:srgbClr val="0066CC"/>
                </a:solidFill>
                <a:latin typeface="Helvetica" pitchFamily="2" charset="0"/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365437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019B-A8CD-0E85-E87E-ECDD5AD59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2" y="3140075"/>
            <a:ext cx="15078075" cy="3937000"/>
          </a:xfrm>
        </p:spPr>
        <p:txBody>
          <a:bodyPr/>
          <a:lstStyle/>
          <a:p>
            <a:r>
              <a:rPr lang="en-US" dirty="0"/>
              <a:t>Back to your regularly scheduled</a:t>
            </a:r>
            <a:br>
              <a:rPr lang="en-US" dirty="0"/>
            </a:br>
            <a:r>
              <a:rPr lang="en-US" dirty="0"/>
              <a:t>program….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Have a good weekend.</a:t>
            </a:r>
          </a:p>
        </p:txBody>
      </p:sp>
      <p:pic>
        <p:nvPicPr>
          <p:cNvPr id="5" name="Picture 4" descr="A person with long hair wearing glasses&#10;&#10;AI-generated content may be incorrect.">
            <a:extLst>
              <a:ext uri="{FF2B5EF4-FFF2-40B4-BE49-F238E27FC236}">
                <a16:creationId xmlns:a16="http://schemas.microsoft.com/office/drawing/2014/main" id="{0D816993-6CCF-EE07-6478-DD1A84216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115" y="5923915"/>
            <a:ext cx="3243943" cy="4541520"/>
          </a:xfrm>
          <a:prstGeom prst="rect">
            <a:avLst/>
          </a:prstGeom>
        </p:spPr>
      </p:pic>
      <p:pic>
        <p:nvPicPr>
          <p:cNvPr id="6" name="Picture 5" descr="A person wearing glasses and smiling at the camera&#10;&#10;AI-generated content may be incorrect.">
            <a:extLst>
              <a:ext uri="{FF2B5EF4-FFF2-40B4-BE49-F238E27FC236}">
                <a16:creationId xmlns:a16="http://schemas.microsoft.com/office/drawing/2014/main" id="{D0F531C7-7B6B-7337-3E55-98D96C81A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0" y="8769833"/>
            <a:ext cx="2395745" cy="2395745"/>
          </a:xfrm>
          <a:prstGeom prst="rect">
            <a:avLst/>
          </a:prstGeom>
        </p:spPr>
      </p:pic>
      <p:pic>
        <p:nvPicPr>
          <p:cNvPr id="7" name="Picture 6" descr="A person with a beard and mustache wearing a blue shirt&#10;&#10;AI-generated content may be incorrect.">
            <a:extLst>
              <a:ext uri="{FF2B5EF4-FFF2-40B4-BE49-F238E27FC236}">
                <a16:creationId xmlns:a16="http://schemas.microsoft.com/office/drawing/2014/main" id="{F45191F9-AD39-0B01-A4EE-8A1533D1C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136525"/>
            <a:ext cx="2819400" cy="2819400"/>
          </a:xfrm>
          <a:prstGeom prst="rect">
            <a:avLst/>
          </a:prstGeom>
        </p:spPr>
      </p:pic>
      <p:pic>
        <p:nvPicPr>
          <p:cNvPr id="9" name="Picture 8" descr="A person smiling in front of a tree&#10;&#10;AI-generated content may be incorrect.">
            <a:extLst>
              <a:ext uri="{FF2B5EF4-FFF2-40B4-BE49-F238E27FC236}">
                <a16:creationId xmlns:a16="http://schemas.microsoft.com/office/drawing/2014/main" id="{9A62C5E5-DE40-E322-6203-2F9F38472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32" y="521737"/>
            <a:ext cx="2261624" cy="2369606"/>
          </a:xfrm>
          <a:prstGeom prst="rect">
            <a:avLst/>
          </a:prstGeom>
        </p:spPr>
      </p:pic>
      <p:pic>
        <p:nvPicPr>
          <p:cNvPr id="11" name="Picture 10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2BDC1887-8F53-4C7D-98E2-DAD921DAE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050" y="7269693"/>
            <a:ext cx="3937000" cy="3937000"/>
          </a:xfrm>
          <a:prstGeom prst="rect">
            <a:avLst/>
          </a:prstGeom>
        </p:spPr>
      </p:pic>
      <p:pic>
        <p:nvPicPr>
          <p:cNvPr id="13" name="Picture 12" descr="A person with glasses and a mountain in the background&#10;&#10;AI-generated content may be incorrect.">
            <a:extLst>
              <a:ext uri="{FF2B5EF4-FFF2-40B4-BE49-F238E27FC236}">
                <a16:creationId xmlns:a16="http://schemas.microsoft.com/office/drawing/2014/main" id="{4A1A36BC-6BDE-FE58-0ED9-9DFCEEE870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450" y="456144"/>
            <a:ext cx="3434566" cy="3434566"/>
          </a:xfrm>
          <a:prstGeom prst="rect">
            <a:avLst/>
          </a:prstGeom>
        </p:spPr>
      </p:pic>
      <p:pic>
        <p:nvPicPr>
          <p:cNvPr id="15" name="Picture 14" descr="A person standing next to a dog&#10;&#10;AI-generated content may be incorrect.">
            <a:extLst>
              <a:ext uri="{FF2B5EF4-FFF2-40B4-BE49-F238E27FC236}">
                <a16:creationId xmlns:a16="http://schemas.microsoft.com/office/drawing/2014/main" id="{5588A40F-0E5C-C910-188D-798BF02FE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2" y="8263468"/>
            <a:ext cx="2182018" cy="2909357"/>
          </a:xfrm>
          <a:prstGeom prst="rect">
            <a:avLst/>
          </a:prstGeom>
        </p:spPr>
      </p:pic>
      <p:pic>
        <p:nvPicPr>
          <p:cNvPr id="17" name="Picture 16" descr="A person posing for the camera&#10;&#10;AI-generated content may be incorrect.">
            <a:extLst>
              <a:ext uri="{FF2B5EF4-FFF2-40B4-BE49-F238E27FC236}">
                <a16:creationId xmlns:a16="http://schemas.microsoft.com/office/drawing/2014/main" id="{3415C252-4641-4E98-13FE-5B6C7DD15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369786" y="610199"/>
            <a:ext cx="3162300" cy="2375821"/>
          </a:xfrm>
          <a:prstGeom prst="rect">
            <a:avLst/>
          </a:prstGeom>
        </p:spPr>
      </p:pic>
      <p:pic>
        <p:nvPicPr>
          <p:cNvPr id="19" name="Picture 18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B1A22021-A623-9062-8844-56182623D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72" y="7970306"/>
            <a:ext cx="2882900" cy="2882900"/>
          </a:xfrm>
          <a:prstGeom prst="rect">
            <a:avLst/>
          </a:prstGeom>
        </p:spPr>
      </p:pic>
      <p:pic>
        <p:nvPicPr>
          <p:cNvPr id="21" name="Picture 20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9B57F9D0-8A99-8E0A-B0AA-D5F76E4176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6" y="3639017"/>
            <a:ext cx="3152673" cy="3884673"/>
          </a:xfrm>
          <a:prstGeom prst="rect">
            <a:avLst/>
          </a:prstGeom>
        </p:spPr>
      </p:pic>
      <p:pic>
        <p:nvPicPr>
          <p:cNvPr id="23" name="Picture 22" descr="A person smiling at camera&#10;&#10;AI-generated content may be incorrect.">
            <a:extLst>
              <a:ext uri="{FF2B5EF4-FFF2-40B4-BE49-F238E27FC236}">
                <a16:creationId xmlns:a16="http://schemas.microsoft.com/office/drawing/2014/main" id="{7DCBF191-EC27-DF41-40A5-523103726C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497" y="365632"/>
            <a:ext cx="2882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4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7D211-522F-0BE3-B102-4D73CED5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review of LPs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C5C5B-5E2C-6111-0E0D-E0F0E460A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looked at a very general class of optimization problems</a:t>
            </a:r>
          </a:p>
          <a:p>
            <a:r>
              <a:rPr lang="en-US" dirty="0"/>
              <a:t>We looked at few ways of </a:t>
            </a:r>
            <a:r>
              <a:rPr lang="en-US" b="1" dirty="0"/>
              <a:t>understanding</a:t>
            </a:r>
            <a:r>
              <a:rPr lang="en-US" dirty="0"/>
              <a:t> them: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Geometric</a:t>
            </a:r>
            <a:r>
              <a:rPr lang="en-US" dirty="0"/>
              <a:t> View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Linear Algebraic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View</a:t>
            </a:r>
          </a:p>
          <a:p>
            <a:r>
              <a:rPr lang="en-US" dirty="0"/>
              <a:t>We looked at ways of </a:t>
            </a:r>
            <a:r>
              <a:rPr lang="en-US" b="1" dirty="0"/>
              <a:t>writing</a:t>
            </a:r>
            <a:r>
              <a:rPr lang="en-US" dirty="0"/>
              <a:t> them: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Standard</a:t>
            </a:r>
            <a:r>
              <a:rPr lang="en-US" dirty="0"/>
              <a:t> Form</a:t>
            </a:r>
          </a:p>
          <a:p>
            <a:r>
              <a:rPr lang="en-US" dirty="0"/>
              <a:t>We looked at ways of </a:t>
            </a:r>
            <a:r>
              <a:rPr lang="en-US" b="1" dirty="0"/>
              <a:t>applying</a:t>
            </a:r>
            <a:r>
              <a:rPr lang="en-US" dirty="0"/>
              <a:t> them to 421:</a:t>
            </a:r>
          </a:p>
          <a:p>
            <a:pPr lvl="1"/>
            <a:r>
              <a:rPr lang="en-US" b="1" dirty="0">
                <a:solidFill>
                  <a:schemeClr val="accent5"/>
                </a:solidFill>
              </a:rPr>
              <a:t>Max Flow / Min Cut</a:t>
            </a:r>
          </a:p>
          <a:p>
            <a:pPr lvl="1"/>
            <a:r>
              <a:rPr lang="en-US" b="1" dirty="0">
                <a:solidFill>
                  <a:schemeClr val="accent5"/>
                </a:solidFill>
              </a:rPr>
              <a:t>Selling Boba.. </a:t>
            </a:r>
            <a:r>
              <a:rPr lang="en-US" b="1" dirty="0" err="1">
                <a:solidFill>
                  <a:schemeClr val="accent5"/>
                </a:solidFill>
              </a:rPr>
              <a:t>lul</a:t>
            </a:r>
            <a:endParaRPr lang="en-US" b="1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11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5B491-4269-18DE-16CA-6998F2481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28ECB1-B7C8-CBB8-759E-2130AE938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650" y="547589"/>
            <a:ext cx="15544800" cy="102141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9503C77-FD10-AA60-ED6D-25718DDE3FCC}"/>
              </a:ext>
            </a:extLst>
          </p:cNvPr>
          <p:cNvSpPr/>
          <p:nvPr/>
        </p:nvSpPr>
        <p:spPr>
          <a:xfrm>
            <a:off x="4776716" y="3057099"/>
            <a:ext cx="8720920" cy="5186149"/>
          </a:xfrm>
          <a:custGeom>
            <a:avLst/>
            <a:gdLst>
              <a:gd name="connsiteX0" fmla="*/ 0 w 8720920"/>
              <a:gd name="connsiteY0" fmla="*/ 0 h 5186149"/>
              <a:gd name="connsiteX1" fmla="*/ 6550926 w 8720920"/>
              <a:gd name="connsiteY1" fmla="*/ 1296537 h 5186149"/>
              <a:gd name="connsiteX2" fmla="*/ 8720920 w 8720920"/>
              <a:gd name="connsiteY2" fmla="*/ 5186149 h 5186149"/>
              <a:gd name="connsiteX3" fmla="*/ 13648 w 8720920"/>
              <a:gd name="connsiteY3" fmla="*/ 5186149 h 5186149"/>
              <a:gd name="connsiteX4" fmla="*/ 0 w 8720920"/>
              <a:gd name="connsiteY4" fmla="*/ 0 h 518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0920" h="5186149">
                <a:moveTo>
                  <a:pt x="0" y="0"/>
                </a:moveTo>
                <a:lnTo>
                  <a:pt x="6550926" y="1296537"/>
                </a:lnTo>
                <a:lnTo>
                  <a:pt x="8720920" y="5186149"/>
                </a:lnTo>
                <a:lnTo>
                  <a:pt x="13648" y="5186149"/>
                </a:lnTo>
                <a:cubicBezTo>
                  <a:pt x="9099" y="3466531"/>
                  <a:pt x="4549" y="1746913"/>
                  <a:pt x="0" y="0"/>
                </a:cubicBezTo>
                <a:close/>
              </a:path>
            </a:pathLst>
          </a:custGeom>
          <a:solidFill>
            <a:srgbClr val="FFE5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DEE90-C500-A232-ADCB-833B055A191D}"/>
              </a:ext>
            </a:extLst>
          </p:cNvPr>
          <p:cNvSpPr txBox="1"/>
          <p:nvPr/>
        </p:nvSpPr>
        <p:spPr>
          <a:xfrm>
            <a:off x="6462265" y="4810145"/>
            <a:ext cx="4169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feasible region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631DAD-D78F-F7D2-A85B-1EB14E6F13B8}"/>
              </a:ext>
            </a:extLst>
          </p:cNvPr>
          <p:cNvCxnSpPr>
            <a:stCxn id="3" idx="3"/>
          </p:cNvCxnSpPr>
          <p:nvPr/>
        </p:nvCxnSpPr>
        <p:spPr>
          <a:xfrm flipV="1">
            <a:off x="4790364" y="5650173"/>
            <a:ext cx="1223086" cy="2593075"/>
          </a:xfrm>
          <a:prstGeom prst="straightConnector1">
            <a:avLst/>
          </a:prstGeom>
          <a:ln w="76200"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9BEE6F4-AC56-5562-DEEA-3CD59A4DE7DD}"/>
              </a:ext>
            </a:extLst>
          </p:cNvPr>
          <p:cNvSpPr/>
          <p:nvPr/>
        </p:nvSpPr>
        <p:spPr>
          <a:xfrm>
            <a:off x="4471916" y="2682875"/>
            <a:ext cx="609600" cy="609600"/>
          </a:xfrm>
          <a:prstGeom prst="ellipse">
            <a:avLst/>
          </a:prstGeom>
          <a:solidFill>
            <a:srgbClr val="FF7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FC70C9-4A1C-063A-3F55-EEFFF361405E}"/>
              </a:ext>
            </a:extLst>
          </p:cNvPr>
          <p:cNvSpPr/>
          <p:nvPr/>
        </p:nvSpPr>
        <p:spPr>
          <a:xfrm>
            <a:off x="11118850" y="4016941"/>
            <a:ext cx="609600" cy="609600"/>
          </a:xfrm>
          <a:prstGeom prst="ellipse">
            <a:avLst/>
          </a:prstGeom>
          <a:solidFill>
            <a:srgbClr val="FF7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BC6B0B-39A5-B2A0-5A4A-1536A77CCB13}"/>
              </a:ext>
            </a:extLst>
          </p:cNvPr>
          <p:cNvSpPr/>
          <p:nvPr/>
        </p:nvSpPr>
        <p:spPr>
          <a:xfrm>
            <a:off x="13206484" y="7937337"/>
            <a:ext cx="609600" cy="609600"/>
          </a:xfrm>
          <a:prstGeom prst="ellipse">
            <a:avLst/>
          </a:prstGeom>
          <a:solidFill>
            <a:srgbClr val="FF7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027CD08-964B-1318-DF6A-224F220E7282}"/>
                  </a:ext>
                </a:extLst>
              </p:cNvPr>
              <p:cNvSpPr/>
              <p:nvPr/>
            </p:nvSpPr>
            <p:spPr>
              <a:xfrm>
                <a:off x="17186820" y="7448528"/>
                <a:ext cx="914400" cy="91440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027CD08-964B-1318-DF6A-224F220E72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6820" y="7448528"/>
                <a:ext cx="914400" cy="914400"/>
              </a:xfrm>
              <a:prstGeom prst="rect">
                <a:avLst/>
              </a:prstGeom>
              <a:blipFill>
                <a:blip r:embed="rId3"/>
                <a:stretch>
                  <a:fillRect b="-411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D783C0-06E6-E5BC-6956-E42C58E53702}"/>
                  </a:ext>
                </a:extLst>
              </p:cNvPr>
              <p:cNvSpPr/>
              <p:nvPr/>
            </p:nvSpPr>
            <p:spPr>
              <a:xfrm>
                <a:off x="4794250" y="396875"/>
                <a:ext cx="914400" cy="91440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D783C0-06E6-E5BC-6956-E42C58E537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50" y="396875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86EF19-14CD-097D-ADC2-F28AA7CB3107}"/>
              </a:ext>
            </a:extLst>
          </p:cNvPr>
          <p:cNvCxnSpPr/>
          <p:nvPr/>
        </p:nvCxnSpPr>
        <p:spPr>
          <a:xfrm>
            <a:off x="2002880" y="6916165"/>
            <a:ext cx="5486400" cy="2743200"/>
          </a:xfrm>
          <a:prstGeom prst="line">
            <a:avLst/>
          </a:prstGeom>
          <a:ln w="76200">
            <a:solidFill>
              <a:srgbClr val="CC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8C5209-2E6E-C274-24F6-1299DF00A205}"/>
              </a:ext>
            </a:extLst>
          </p:cNvPr>
          <p:cNvCxnSpPr/>
          <p:nvPr/>
        </p:nvCxnSpPr>
        <p:spPr>
          <a:xfrm>
            <a:off x="2508250" y="5883275"/>
            <a:ext cx="5486400" cy="2743200"/>
          </a:xfrm>
          <a:prstGeom prst="line">
            <a:avLst/>
          </a:prstGeom>
          <a:ln w="76200">
            <a:solidFill>
              <a:srgbClr val="CC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B4DC8180-FF63-995F-752F-F593BDD43369}"/>
              </a:ext>
            </a:extLst>
          </p:cNvPr>
          <p:cNvSpPr txBox="1">
            <a:spLocks/>
          </p:cNvSpPr>
          <p:nvPr/>
        </p:nvSpPr>
        <p:spPr>
          <a:xfrm>
            <a:off x="10640381" y="683231"/>
            <a:ext cx="8229600" cy="1077331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A Geometric 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D58157-2761-DB53-FA49-8B5F20D3EEAF}"/>
              </a:ext>
            </a:extLst>
          </p:cNvPr>
          <p:cNvSpPr txBox="1"/>
          <p:nvPr/>
        </p:nvSpPr>
        <p:spPr>
          <a:xfrm>
            <a:off x="9608910" y="7590192"/>
            <a:ext cx="3445174" cy="52322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2800" dirty="0">
                <a:latin typeface="Helvetica" pitchFamily="2" charset="0"/>
              </a:rPr>
              <a:t>Region is a polytope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486643-3170-F9A5-2C8F-371E3141086C}"/>
              </a:ext>
            </a:extLst>
          </p:cNvPr>
          <p:cNvSpPr txBox="1"/>
          <p:nvPr/>
        </p:nvSpPr>
        <p:spPr>
          <a:xfrm>
            <a:off x="11458672" y="3368083"/>
            <a:ext cx="2803973" cy="52322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2800" dirty="0">
                <a:latin typeface="Helvetica" pitchFamily="2" charset="0"/>
              </a:rPr>
              <a:t>Possible optimal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00FED8-266D-E37C-56FA-065857843101}"/>
              </a:ext>
            </a:extLst>
          </p:cNvPr>
          <p:cNvSpPr txBox="1"/>
          <p:nvPr/>
        </p:nvSpPr>
        <p:spPr>
          <a:xfrm>
            <a:off x="13777715" y="7338760"/>
            <a:ext cx="2803973" cy="52322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2800" dirty="0">
                <a:latin typeface="Helvetica" pitchFamily="2" charset="0"/>
              </a:rPr>
              <a:t>Possible optimal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3ECFCA-8309-85EF-5A9C-29489E091F6B}"/>
              </a:ext>
            </a:extLst>
          </p:cNvPr>
          <p:cNvSpPr txBox="1"/>
          <p:nvPr/>
        </p:nvSpPr>
        <p:spPr>
          <a:xfrm>
            <a:off x="5060279" y="2163938"/>
            <a:ext cx="2803973" cy="52322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2800" dirty="0">
                <a:latin typeface="Helvetica" pitchFamily="2" charset="0"/>
              </a:rPr>
              <a:t>Possible optimal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E63ECC-4A8D-2068-580F-E535875EB601}"/>
              </a:ext>
            </a:extLst>
          </p:cNvPr>
          <p:cNvSpPr txBox="1"/>
          <p:nvPr/>
        </p:nvSpPr>
        <p:spPr>
          <a:xfrm>
            <a:off x="5942929" y="6205833"/>
            <a:ext cx="4083169" cy="52322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2800" dirty="0">
                <a:latin typeface="Helvetica" pitchFamily="2" charset="0"/>
              </a:rPr>
              <a:t>Direction of most reward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D01774-CF40-A043-2E23-ED0490679331}"/>
              </a:ext>
            </a:extLst>
          </p:cNvPr>
          <p:cNvSpPr txBox="1"/>
          <p:nvPr/>
        </p:nvSpPr>
        <p:spPr>
          <a:xfrm>
            <a:off x="6194922" y="9767601"/>
            <a:ext cx="3626314" cy="52322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2800" dirty="0">
                <a:latin typeface="Helvetica" pitchFamily="2" charset="0"/>
              </a:rPr>
              <a:t>Lines of equal reward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64F71B-7927-1492-72F7-034E6AFC105E}"/>
              </a:ext>
            </a:extLst>
          </p:cNvPr>
          <p:cNvSpPr txBox="1"/>
          <p:nvPr/>
        </p:nvSpPr>
        <p:spPr>
          <a:xfrm>
            <a:off x="1942107" y="8906785"/>
            <a:ext cx="2803973" cy="52322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2800" dirty="0">
                <a:latin typeface="Helvetica" pitchFamily="2" charset="0"/>
              </a:rPr>
              <a:t>Possible optimal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0FB0A0-C041-97A4-024D-B8F8EB50C736}"/>
              </a:ext>
            </a:extLst>
          </p:cNvPr>
          <p:cNvSpPr/>
          <p:nvPr/>
        </p:nvSpPr>
        <p:spPr>
          <a:xfrm>
            <a:off x="4441280" y="7982965"/>
            <a:ext cx="609600" cy="609600"/>
          </a:xfrm>
          <a:prstGeom prst="ellipse">
            <a:avLst/>
          </a:prstGeom>
          <a:solidFill>
            <a:srgbClr val="FF7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38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969B92-7488-FCCB-48F4-03A9F011D2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endParaRPr lang="en-US" sz="1200" b="1" dirty="0">
                  <a:solidFill>
                    <a:srgbClr val="008000"/>
                  </a:solidFill>
                </a:endParaRP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spcBef>
                    <a:spcPts val="1000"/>
                  </a:spcBef>
                  <a:buNone/>
                </a:pPr>
                <a:endParaRPr lang="en-US" sz="4400" dirty="0">
                  <a:latin typeface="Helvetica" pitchFamily="2" charset="0"/>
                </a:endParaRPr>
              </a:p>
              <a:p>
                <a:pPr marL="0" indent="0">
                  <a:spcBef>
                    <a:spcPts val="1000"/>
                  </a:spcBef>
                  <a:buNone/>
                </a:pPr>
                <a:endParaRPr lang="en-US" sz="4000" dirty="0"/>
              </a:p>
              <a:p>
                <a:pPr marL="0" indent="0">
                  <a:spcBef>
                    <a:spcPts val="1000"/>
                  </a:spcBef>
                  <a:buNone/>
                </a:pPr>
                <a:endParaRPr lang="en-US" sz="4000" dirty="0"/>
              </a:p>
              <a:p>
                <a:pPr marL="0" indent="0">
                  <a:spcBef>
                    <a:spcPts val="1000"/>
                  </a:spcBef>
                  <a:buNone/>
                </a:pPr>
                <a:r>
                  <a:rPr lang="en-US" sz="4000" dirty="0"/>
                  <a:t>This is </a:t>
                </a:r>
                <a:r>
                  <a:rPr lang="en-US" sz="4000" b="1" dirty="0">
                    <a:solidFill>
                      <a:schemeClr val="accent2"/>
                    </a:solidFill>
                  </a:rPr>
                  <a:t>standard form</a:t>
                </a:r>
                <a:r>
                  <a:rPr lang="en-US" sz="4000" b="1" dirty="0">
                    <a:solidFill>
                      <a:srgbClr val="008000"/>
                    </a:solidFill>
                  </a:rPr>
                  <a:t>:</a:t>
                </a:r>
              </a:p>
              <a:p>
                <a:pPr marL="1382713" indent="-692150"/>
                <a:r>
                  <a:rPr lang="en-US" sz="4000" dirty="0">
                    <a:solidFill>
                      <a:schemeClr val="tx1"/>
                    </a:solidFill>
                  </a:rPr>
                  <a:t>maximization</a:t>
                </a:r>
              </a:p>
              <a:p>
                <a:pPr marL="1382713" indent="-692150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inequalities with constant RHS</a:t>
                </a:r>
              </a:p>
              <a:p>
                <a:pPr marL="1382713" indent="-692150"/>
                <a:r>
                  <a:rPr lang="en-US" sz="4000" dirty="0">
                    <a:solidFill>
                      <a:schemeClr val="tx1"/>
                    </a:solidFill>
                  </a:rPr>
                  <a:t>nonnegative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’s</a:t>
                </a:r>
                <a:endParaRPr lang="en-US" sz="4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969B92-7488-FCCB-48F4-03A9F011D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2400191-1401-E011-0550-A01B500C654D}"/>
              </a:ext>
            </a:extLst>
          </p:cNvPr>
          <p:cNvSpPr txBox="1"/>
          <p:nvPr/>
        </p:nvSpPr>
        <p:spPr>
          <a:xfrm>
            <a:off x="1913075" y="3229977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8F59DD-AF54-B6C2-0243-3AA2FF02BA74}"/>
                  </a:ext>
                </a:extLst>
              </p:cNvPr>
              <p:cNvSpPr txBox="1"/>
              <p:nvPr/>
            </p:nvSpPr>
            <p:spPr>
              <a:xfrm>
                <a:off x="4884875" y="3229977"/>
                <a:ext cx="6638227" cy="3621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⋮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8F59DD-AF54-B6C2-0243-3AA2FF02B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875" y="3229977"/>
                <a:ext cx="6638227" cy="3621504"/>
              </a:xfrm>
              <a:prstGeom prst="rect">
                <a:avLst/>
              </a:prstGeom>
              <a:blipFill>
                <a:blip r:embed="rId3"/>
                <a:stretch>
                  <a:fillRect l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6D4CE81-BB97-C9D1-CAC0-80E2E0C04086}"/>
              </a:ext>
            </a:extLst>
          </p:cNvPr>
          <p:cNvSpPr/>
          <p:nvPr/>
        </p:nvSpPr>
        <p:spPr>
          <a:xfrm>
            <a:off x="1379675" y="2911475"/>
            <a:ext cx="10439400" cy="42672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B3C0B-4601-96AA-42F5-16EB4D588B1B}"/>
              </a:ext>
            </a:extLst>
          </p:cNvPr>
          <p:cNvSpPr txBox="1"/>
          <p:nvPr/>
        </p:nvSpPr>
        <p:spPr>
          <a:xfrm>
            <a:off x="13308150" y="4577764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BA78E5-CA67-7EBF-7B91-DAC61EF45B20}"/>
                  </a:ext>
                </a:extLst>
              </p:cNvPr>
              <p:cNvSpPr txBox="1"/>
              <p:nvPr/>
            </p:nvSpPr>
            <p:spPr>
              <a:xfrm>
                <a:off x="16279950" y="4577764"/>
                <a:ext cx="2065245" cy="2267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BA78E5-CA67-7EBF-7B91-DAC61EF45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9950" y="4577764"/>
                <a:ext cx="2065245" cy="2267287"/>
              </a:xfrm>
              <a:prstGeom prst="rect">
                <a:avLst/>
              </a:prstGeom>
              <a:blipFill>
                <a:blip r:embed="rId4"/>
                <a:stretch>
                  <a:fillRect l="-5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85012DE-1959-F4EF-BF9B-6C760AF84B26}"/>
              </a:ext>
            </a:extLst>
          </p:cNvPr>
          <p:cNvSpPr/>
          <p:nvPr/>
        </p:nvSpPr>
        <p:spPr>
          <a:xfrm>
            <a:off x="12774750" y="4259262"/>
            <a:ext cx="5943600" cy="2935288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EF3FA-7B2A-46C4-5AF5-AF3867B33C23}"/>
              </a:ext>
            </a:extLst>
          </p:cNvPr>
          <p:cNvSpPr txBox="1"/>
          <p:nvPr/>
        </p:nvSpPr>
        <p:spPr>
          <a:xfrm>
            <a:off x="13935213" y="3151047"/>
            <a:ext cx="35413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(equivalently)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63F70-1ECF-F077-EBA1-98E9534D59A7}"/>
              </a:ext>
            </a:extLst>
          </p:cNvPr>
          <p:cNvSpPr txBox="1">
            <a:spLocks/>
          </p:cNvSpPr>
          <p:nvPr/>
        </p:nvSpPr>
        <p:spPr>
          <a:xfrm>
            <a:off x="11271250" y="758827"/>
            <a:ext cx="8229600" cy="1077331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An Algebraic View</a:t>
            </a:r>
          </a:p>
        </p:txBody>
      </p:sp>
    </p:spTree>
    <p:extLst>
      <p:ext uri="{BB962C8B-B14F-4D97-AF65-F5344CB8AC3E}">
        <p14:creationId xmlns:p14="http://schemas.microsoft.com/office/powerpoint/2010/main" val="326122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3CA7A-033F-7939-CC7C-39A3B07E0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Now back to Boba…</a:t>
            </a:r>
          </a:p>
        </p:txBody>
      </p:sp>
    </p:spTree>
    <p:extLst>
      <p:ext uri="{BB962C8B-B14F-4D97-AF65-F5344CB8AC3E}">
        <p14:creationId xmlns:p14="http://schemas.microsoft.com/office/powerpoint/2010/main" val="2556665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159B-2573-D929-EDDF-BA909B03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room with tables and benches&#10;&#10;AI-generated content may be incorrect.">
            <a:extLst>
              <a:ext uri="{FF2B5EF4-FFF2-40B4-BE49-F238E27FC236}">
                <a16:creationId xmlns:a16="http://schemas.microsoft.com/office/drawing/2014/main" id="{C8035354-4045-E4AA-B9B3-1B92AB8AF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</p:spPr>
      </p:pic>
      <p:pic>
        <p:nvPicPr>
          <p:cNvPr id="7" name="Picture 6" descr="A person with long hair wearing glasses&#10;&#10;AI-generated content may be incorrect.">
            <a:extLst>
              <a:ext uri="{FF2B5EF4-FFF2-40B4-BE49-F238E27FC236}">
                <a16:creationId xmlns:a16="http://schemas.microsoft.com/office/drawing/2014/main" id="{A5149583-2D9A-9928-4539-84D54F3AE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50" y="5087521"/>
            <a:ext cx="3243943" cy="4541520"/>
          </a:xfrm>
          <a:prstGeom prst="rect">
            <a:avLst/>
          </a:prstGeom>
        </p:spPr>
      </p:pic>
      <p:pic>
        <p:nvPicPr>
          <p:cNvPr id="8" name="Picture 7" descr="A person wearing glasses and smiling at the camera&#10;&#10;AI-generated content may be incorrect.">
            <a:extLst>
              <a:ext uri="{FF2B5EF4-FFF2-40B4-BE49-F238E27FC236}">
                <a16:creationId xmlns:a16="http://schemas.microsoft.com/office/drawing/2014/main" id="{6B3B762C-1880-8EB4-D80D-02EE20AA1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250" y="6645275"/>
            <a:ext cx="3483174" cy="3483174"/>
          </a:xfrm>
          <a:prstGeom prst="rect">
            <a:avLst/>
          </a:prstGeom>
        </p:spPr>
      </p:pic>
      <p:pic>
        <p:nvPicPr>
          <p:cNvPr id="9" name="Picture 8" descr="A person with a beard and mustache wearing a blue shirt&#10;&#10;AI-generated content may be incorrect.">
            <a:extLst>
              <a:ext uri="{FF2B5EF4-FFF2-40B4-BE49-F238E27FC236}">
                <a16:creationId xmlns:a16="http://schemas.microsoft.com/office/drawing/2014/main" id="{FFD3B98D-9DBB-1561-5A7A-87F4FDBAD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74" y="4740275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6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DDD03-3CBF-B58F-18EA-55D74D08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E3DF1-F7B0-E75B-C1D2-CED4BD1AC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Glenn and I love</a:t>
            </a:r>
            <a:r>
              <a:rPr lang="en-US" b="1" dirty="0"/>
              <a:t> </a:t>
            </a:r>
            <a:r>
              <a:rPr lang="en-US" dirty="0"/>
              <a:t>boba. So much that we want to buy out the entirety of Nathan’s store’s stock!</a:t>
            </a:r>
          </a:p>
          <a:p>
            <a:r>
              <a:rPr lang="en-US" dirty="0"/>
              <a:t>Our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Goal:</a:t>
            </a:r>
            <a:r>
              <a:rPr lang="en-US" dirty="0"/>
              <a:t> Buy all the tea and boba at minimal cost</a:t>
            </a:r>
          </a:p>
          <a:p>
            <a:pPr lvl="1"/>
            <a:r>
              <a:rPr lang="en-US" sz="3600" dirty="0"/>
              <a:t>Cause we are TAs and broke…</a:t>
            </a:r>
          </a:p>
        </p:txBody>
      </p:sp>
    </p:spTree>
    <p:extLst>
      <p:ext uri="{BB962C8B-B14F-4D97-AF65-F5344CB8AC3E}">
        <p14:creationId xmlns:p14="http://schemas.microsoft.com/office/powerpoint/2010/main" val="3819589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Bef>
            <a:spcPts val="1000"/>
          </a:spcBef>
          <a:defRPr sz="4400" dirty="0" smtClean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13981</TotalTime>
  <Words>2131</Words>
  <Application>Microsoft Macintosh PowerPoint</Application>
  <PresentationFormat>Custom</PresentationFormat>
  <Paragraphs>391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Helvetica</vt:lpstr>
      <vt:lpstr>Cambria Math</vt:lpstr>
      <vt:lpstr>Calibri</vt:lpstr>
      <vt:lpstr>Wingdings</vt:lpstr>
      <vt:lpstr>Arial</vt:lpstr>
      <vt:lpstr>Comic Sans MS</vt:lpstr>
      <vt:lpstr>Office Theme</vt:lpstr>
      <vt:lpstr>Custom Design</vt:lpstr>
      <vt:lpstr>CSE 421 Winter 2025 Lecture 21: Linear Duality / Relaxation</vt:lpstr>
      <vt:lpstr>Hello.</vt:lpstr>
      <vt:lpstr>Topic of the Day.</vt:lpstr>
      <vt:lpstr>A review of LPs</vt:lpstr>
      <vt:lpstr>PowerPoint Presentation</vt:lpstr>
      <vt:lpstr>PowerPoint Presentation</vt:lpstr>
      <vt:lpstr>Now back to Boba…</vt:lpstr>
      <vt:lpstr>PowerPoint Presentation</vt:lpstr>
      <vt:lpstr>Setting.</vt:lpstr>
      <vt:lpstr>Setting.</vt:lpstr>
      <vt:lpstr>Setting.</vt:lpstr>
      <vt:lpstr>Claim, solve with an LP.</vt:lpstr>
      <vt:lpstr>Claim, solve with an LP.</vt:lpstr>
      <vt:lpstr>Claim, solve with an LP.</vt:lpstr>
      <vt:lpstr>Duality Definition</vt:lpstr>
      <vt:lpstr>Properties of Duals</vt:lpstr>
      <vt:lpstr>Properties of Duals</vt:lpstr>
      <vt:lpstr>Properties of Duals</vt:lpstr>
      <vt:lpstr>Properties of Duals</vt:lpstr>
      <vt:lpstr>Properties of Duals</vt:lpstr>
      <vt:lpstr>But… what is a dual? Why care?</vt:lpstr>
      <vt:lpstr>But… what is a dual? Why care?</vt:lpstr>
      <vt:lpstr>Intuition #1: Games</vt:lpstr>
      <vt:lpstr>Intuition #2: Geometric</vt:lpstr>
      <vt:lpstr>More fun things…</vt:lpstr>
      <vt:lpstr>Max Flow (Revisited)</vt:lpstr>
      <vt:lpstr>Max Flow (Revisited)</vt:lpstr>
      <vt:lpstr>Max Flow Dual</vt:lpstr>
      <vt:lpstr>Max Flow Dual</vt:lpstr>
      <vt:lpstr>Max Flow Dual</vt:lpstr>
      <vt:lpstr>Max Flow Dual</vt:lpstr>
      <vt:lpstr>Max Flow Dual</vt:lpstr>
      <vt:lpstr>Claim:</vt:lpstr>
      <vt:lpstr>(exam) Tips to compute duality </vt:lpstr>
      <vt:lpstr>(exam) Tips to compute duality </vt:lpstr>
      <vt:lpstr>(exam) Tips to compute duality </vt:lpstr>
      <vt:lpstr>Sneak peek: Vertex Cover?</vt:lpstr>
      <vt:lpstr>Back to your regularly scheduled program….  Have a good weekend.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linearprogramming</dc:title>
  <dc:creator>Paul Beame</dc:creator>
  <cp:lastModifiedBy>Owen L Boseley</cp:lastModifiedBy>
  <cp:revision>59</cp:revision>
  <dcterms:created xsi:type="dcterms:W3CDTF">2023-11-14T07:56:11Z</dcterms:created>
  <dcterms:modified xsi:type="dcterms:W3CDTF">2025-02-27T01:54:40Z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2021-11-29T00:00:00Z</vt:filetime>
  </property>
  <property fmtid="{D5CDD505-2E9C-101B-9397-08002B2CF9AE}" pid="3" name="LastSaved">
    <vt:filetime>2023-11-14T00:00:00Z</vt:filetime>
  </property>
</Properties>
</file>