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7" r:id="rId2"/>
  </p:sldMasterIdLst>
  <p:notesMasterIdLst>
    <p:notesMasterId r:id="rId28"/>
  </p:notesMasterIdLst>
  <p:sldIdLst>
    <p:sldId id="287" r:id="rId3"/>
    <p:sldId id="304" r:id="rId4"/>
    <p:sldId id="318" r:id="rId5"/>
    <p:sldId id="305" r:id="rId6"/>
    <p:sldId id="306" r:id="rId7"/>
    <p:sldId id="307" r:id="rId8"/>
    <p:sldId id="308" r:id="rId9"/>
    <p:sldId id="309" r:id="rId10"/>
    <p:sldId id="317" r:id="rId11"/>
    <p:sldId id="312" r:id="rId12"/>
    <p:sldId id="310" r:id="rId13"/>
    <p:sldId id="319" r:id="rId14"/>
    <p:sldId id="321" r:id="rId15"/>
    <p:sldId id="322" r:id="rId16"/>
    <p:sldId id="320" r:id="rId17"/>
    <p:sldId id="315" r:id="rId18"/>
    <p:sldId id="330" r:id="rId19"/>
    <p:sldId id="316" r:id="rId20"/>
    <p:sldId id="323" r:id="rId21"/>
    <p:sldId id="324" r:id="rId22"/>
    <p:sldId id="329" r:id="rId23"/>
    <p:sldId id="331" r:id="rId24"/>
    <p:sldId id="325" r:id="rId25"/>
    <p:sldId id="327" r:id="rId26"/>
    <p:sldId id="328" r:id="rId27"/>
  </p:sldIdLst>
  <p:sldSz cx="20104100" cy="11309350"/>
  <p:notesSz cx="20104100" cy="11309350"/>
  <p:embeddedFontLst>
    <p:embeddedFont>
      <p:font typeface="Cambria Math" panose="02040503050406030204" pitchFamily="18" charset="0"/>
      <p:regular r:id="rId29"/>
    </p:embeddedFont>
    <p:embeddedFont>
      <p:font typeface="Comic Sans MS" panose="030F0902030302020204" pitchFamily="66" charset="0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81BD"/>
    <a:srgbClr val="0066CC"/>
    <a:srgbClr val="FF78B0"/>
    <a:srgbClr val="008000"/>
    <a:srgbClr val="CC0000"/>
    <a:srgbClr val="695082"/>
    <a:srgbClr val="FFE5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57"/>
    <p:restoredTop sz="94648"/>
  </p:normalViewPr>
  <p:slideViewPr>
    <p:cSldViewPr>
      <p:cViewPr varScale="1">
        <p:scale>
          <a:sx n="46" d="100"/>
          <a:sy n="46" d="100"/>
        </p:scale>
        <p:origin x="168" y="96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2.fntdata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5208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1021992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5372" indent="-302066" defTabSz="1021992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08265" indent="-241653" defTabSz="1021992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91571" indent="-241653" defTabSz="1021992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4878" indent="-241653" defTabSz="1021992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58184" indent="-241653" algn="ctr" defTabSz="1021992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41490" indent="-241653" algn="ctr" defTabSz="1021992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24796" indent="-241653" algn="ctr" defTabSz="1021992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08102" indent="-241653" algn="ctr" defTabSz="1021992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AC0E7DD-8182-43F6-96D3-A4EB08118FBC}" type="slidenum">
              <a:rPr lang="en-US" altLang="en-US" sz="1400">
                <a:latin typeface="Comic Sans MS" panose="030F0702030302020204" pitchFamily="66" charset="0"/>
              </a:rPr>
              <a:pPr/>
              <a:t>1</a:t>
            </a:fld>
            <a:endParaRPr lang="en-US" altLang="en-US" sz="1400">
              <a:latin typeface="Comic Sans MS" panose="030F0702030302020204" pitchFamily="66" charset="0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77875" y="1200150"/>
            <a:ext cx="5759450" cy="3240088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04809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5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69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2/18/25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BD472-D30E-4D63-9BEF-9E30D3964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2819400"/>
            <a:ext cx="17340263" cy="47037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54ED09-2437-026E-B9D8-8DCD1B1787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7567613"/>
            <a:ext cx="17340263" cy="2474912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81D2FB-6CF1-C929-930D-9C20ECFFAD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82713" y="10482263"/>
            <a:ext cx="4522787" cy="601662"/>
          </a:xfrm>
          <a:prstGeom prst="rect">
            <a:avLst/>
          </a:prstGeom>
        </p:spPr>
        <p:txBody>
          <a:bodyPr/>
          <a:lstStyle/>
          <a:p>
            <a:fld id="{A526EB69-4B64-2B44-9E80-270188DCA471}" type="datetimeFigureOut">
              <a:rPr lang="en-US" smtClean="0"/>
              <a:t>2/18/25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FB7BF9-F276-38CD-1F65-750D19664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59563" y="10482263"/>
            <a:ext cx="6784975" cy="60166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4670C5-AF04-F77C-0466-35063DEB6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E0887-A8DA-9B47-BBFA-DF4E31386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2231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813D2-211C-088F-512B-527FEB351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5510AF-9774-DBE7-E665-7BEFB4FB38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82713" y="3009900"/>
            <a:ext cx="8593137" cy="71770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1E79AC-CBB1-1B76-1363-0D6B8E56BC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128250" y="3009900"/>
            <a:ext cx="8593138" cy="71770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43982F-5AFA-5293-25D8-DF3083C686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82713" y="10482263"/>
            <a:ext cx="4522787" cy="601662"/>
          </a:xfrm>
          <a:prstGeom prst="rect">
            <a:avLst/>
          </a:prstGeom>
        </p:spPr>
        <p:txBody>
          <a:bodyPr/>
          <a:lstStyle/>
          <a:p>
            <a:fld id="{A526EB69-4B64-2B44-9E80-270188DCA471}" type="datetimeFigureOut">
              <a:rPr lang="en-US" smtClean="0"/>
              <a:t>2/18/25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47169B-8C30-F273-D538-0BCCF62F3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59563" y="10482263"/>
            <a:ext cx="6784975" cy="60166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B94DA5-E64D-59F4-2211-25DE0839B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E0887-A8DA-9B47-BBFA-DF4E31386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3981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8592F-C1BE-6625-C83A-640D8751A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300" y="601663"/>
            <a:ext cx="17340263" cy="21859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CF0FEF-244D-CD5F-946A-03581CAB0D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84300" y="2771775"/>
            <a:ext cx="8505825" cy="13589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C2AFF8-A0F9-5A4C-2EAF-0CBA5D093D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84300" y="4130675"/>
            <a:ext cx="8505825" cy="60769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93A66B-5309-2362-44FA-146651D172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0177463" y="2771775"/>
            <a:ext cx="8547100" cy="13589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E7F0D7-1272-DFDF-C7D0-7423844730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0177463" y="4130675"/>
            <a:ext cx="8547100" cy="60769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DF8D8AE-5299-A544-9949-3226ECBD0F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82713" y="10482263"/>
            <a:ext cx="4522787" cy="601662"/>
          </a:xfrm>
          <a:prstGeom prst="rect">
            <a:avLst/>
          </a:prstGeom>
        </p:spPr>
        <p:txBody>
          <a:bodyPr/>
          <a:lstStyle/>
          <a:p>
            <a:fld id="{A526EB69-4B64-2B44-9E80-270188DCA471}" type="datetimeFigureOut">
              <a:rPr lang="en-US" smtClean="0"/>
              <a:t>2/18/25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32883C-E341-0036-ED4E-E4DC595F4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59563" y="10482263"/>
            <a:ext cx="6784975" cy="60166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6A2568-A837-3C48-7FB7-CA48C501C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E0887-A8DA-9B47-BBFA-DF4E31386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2165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4693C-787B-27D0-01B5-7C784C596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98E3E5-1D8F-304B-8D94-31D34C4649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82713" y="10482263"/>
            <a:ext cx="4522787" cy="601662"/>
          </a:xfrm>
          <a:prstGeom prst="rect">
            <a:avLst/>
          </a:prstGeom>
        </p:spPr>
        <p:txBody>
          <a:bodyPr/>
          <a:lstStyle/>
          <a:p>
            <a:fld id="{A526EB69-4B64-2B44-9E80-270188DCA471}" type="datetimeFigureOut">
              <a:rPr lang="en-US" smtClean="0"/>
              <a:t>2/18/25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0980AF-8449-8D40-B804-FB6604CC3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59563" y="10482263"/>
            <a:ext cx="6784975" cy="60166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482BCE-F4D9-FDDF-59D1-767EF4813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E0887-A8DA-9B47-BBFA-DF4E31386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5063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3F6C3B-BF75-12D6-92F3-86A8879DCA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82713" y="10482263"/>
            <a:ext cx="4522787" cy="601662"/>
          </a:xfrm>
          <a:prstGeom prst="rect">
            <a:avLst/>
          </a:prstGeom>
        </p:spPr>
        <p:txBody>
          <a:bodyPr/>
          <a:lstStyle/>
          <a:p>
            <a:fld id="{A526EB69-4B64-2B44-9E80-270188DCA471}" type="datetimeFigureOut">
              <a:rPr lang="en-US" smtClean="0"/>
              <a:t>2/18/25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CFDB11-041A-74B5-038E-A924C0472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59563" y="10482263"/>
            <a:ext cx="6784975" cy="60166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66E5AD-4FD1-3BDF-0EA1-D48AF8205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E0887-A8DA-9B47-BBFA-DF4E31386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9711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9E501-C688-3780-6FC8-041E7DF22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300" y="754063"/>
            <a:ext cx="6484938" cy="263842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B99510-8D33-25CB-38DE-6A1D920FB7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47100" y="1628775"/>
            <a:ext cx="10177463" cy="80359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777C87-CFFC-C4CF-A8D2-0FAB124284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84300" y="3392488"/>
            <a:ext cx="6484938" cy="62865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EA7840-DD1A-57E0-4FC5-EEA45C0B40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82713" y="10482263"/>
            <a:ext cx="4522787" cy="601662"/>
          </a:xfrm>
          <a:prstGeom prst="rect">
            <a:avLst/>
          </a:prstGeom>
        </p:spPr>
        <p:txBody>
          <a:bodyPr/>
          <a:lstStyle/>
          <a:p>
            <a:fld id="{A526EB69-4B64-2B44-9E80-270188DCA471}" type="datetimeFigureOut">
              <a:rPr lang="en-US" smtClean="0"/>
              <a:t>2/18/25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BF7E95-0F17-3113-208E-EB1D7423B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59563" y="10482263"/>
            <a:ext cx="6784975" cy="60166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8C6018-0634-167B-E09C-866C2D50A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E0887-A8DA-9B47-BBFA-DF4E31386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9683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9FF3A-F88F-7005-BDEA-A9909B677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300" y="754063"/>
            <a:ext cx="6484938" cy="263842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478996-8266-4A80-A630-47CFB1BA67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547100" y="1628775"/>
            <a:ext cx="10177463" cy="80359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8B6707-D14C-BC61-D7D8-D54656922D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84300" y="3392488"/>
            <a:ext cx="6484938" cy="62865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5E6BBF-8766-D561-1461-9CC497EAD8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82713" y="10482263"/>
            <a:ext cx="4522787" cy="601662"/>
          </a:xfrm>
          <a:prstGeom prst="rect">
            <a:avLst/>
          </a:prstGeom>
        </p:spPr>
        <p:txBody>
          <a:bodyPr/>
          <a:lstStyle/>
          <a:p>
            <a:fld id="{A526EB69-4B64-2B44-9E80-270188DCA471}" type="datetimeFigureOut">
              <a:rPr lang="en-US" smtClean="0"/>
              <a:t>2/18/25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6B5546-74C1-F18E-0538-A03F0F71B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59563" y="10482263"/>
            <a:ext cx="6784975" cy="60166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FEB461-91E1-81F6-B639-9A7E13AE1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E0887-A8DA-9B47-BBFA-DF4E31386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9266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6B6E0E-4F83-D24E-84CB-B336486DF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C5B116-81AB-562B-9366-46EF4B4429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637A80-9B1C-97CA-DE54-1A55251F7F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82713" y="10482263"/>
            <a:ext cx="4522787" cy="601662"/>
          </a:xfrm>
          <a:prstGeom prst="rect">
            <a:avLst/>
          </a:prstGeom>
        </p:spPr>
        <p:txBody>
          <a:bodyPr/>
          <a:lstStyle/>
          <a:p>
            <a:fld id="{A526EB69-4B64-2B44-9E80-270188DCA471}" type="datetimeFigureOut">
              <a:rPr lang="en-US" smtClean="0"/>
              <a:t>2/18/25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AEE2A6-1FAF-4C79-54AF-4626DBCDF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59563" y="10482263"/>
            <a:ext cx="6784975" cy="60166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D5E58D-ADF0-4677-8D3E-488270F67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E0887-A8DA-9B47-BBFA-DF4E31386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7683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3864011-87FF-E7E6-02E2-512DE68A44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4387513" y="601663"/>
            <a:ext cx="4333875" cy="95853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9C394E-72E7-A3C5-96F5-1BC297C0F0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382713" y="601663"/>
            <a:ext cx="12852400" cy="95853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72AD92-F640-80A1-7AD2-654EB508FD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82713" y="10482263"/>
            <a:ext cx="4522787" cy="601662"/>
          </a:xfrm>
          <a:prstGeom prst="rect">
            <a:avLst/>
          </a:prstGeom>
        </p:spPr>
        <p:txBody>
          <a:bodyPr/>
          <a:lstStyle/>
          <a:p>
            <a:fld id="{A526EB69-4B64-2B44-9E80-270188DCA471}" type="datetimeFigureOut">
              <a:rPr lang="en-US" smtClean="0"/>
              <a:t>2/18/25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7453E1-74ED-C298-2F78-ACD5DA767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59563" y="10482263"/>
            <a:ext cx="6784975" cy="60166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5B440E-A4B8-CD1A-F991-F7E52BA09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E0887-A8DA-9B47-BBFA-DF4E31386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871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64451" y="473075"/>
            <a:ext cx="18056264" cy="915669"/>
          </a:xfrm>
        </p:spPr>
        <p:txBody>
          <a:bodyPr lIns="0" tIns="0" rIns="0" bIns="0"/>
          <a:lstStyle>
            <a:lvl1pPr>
              <a:defRPr sz="70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2/18/25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0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3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3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2/18/25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0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2/18/25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2/18/25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778" y="3063875"/>
            <a:ext cx="17985370" cy="2806394"/>
          </a:xfrm>
        </p:spPr>
        <p:txBody>
          <a:bodyPr anchor="t" anchorCtr="0">
            <a:noAutofit/>
          </a:bodyPr>
          <a:lstStyle>
            <a:lvl1pPr algn="ctr">
              <a:defRPr sz="7200">
                <a:solidFill>
                  <a:srgbClr val="695082"/>
                </a:solidFill>
                <a:latin typeface="Helvetica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36617" y="6040817"/>
            <a:ext cx="18039530" cy="2730474"/>
          </a:xfrm>
        </p:spPr>
        <p:txBody>
          <a:bodyPr>
            <a:normAutofit/>
          </a:bodyPr>
          <a:lstStyle>
            <a:lvl1pPr marL="0" indent="0" algn="ctr">
              <a:buNone/>
              <a:defRPr sz="4800">
                <a:solidFill>
                  <a:srgbClr val="695082"/>
                </a:solidFill>
                <a:latin typeface="Helvetica" pitchFamily="2" charset="0"/>
              </a:defRPr>
            </a:lvl1pPr>
            <a:lvl2pPr marL="753923" indent="0" algn="ctr">
              <a:buNone/>
              <a:defRPr sz="3298"/>
            </a:lvl2pPr>
            <a:lvl3pPr marL="1507846" indent="0" algn="ctr">
              <a:buNone/>
              <a:defRPr sz="2968"/>
            </a:lvl3pPr>
            <a:lvl4pPr marL="2261768" indent="0" algn="ctr">
              <a:buNone/>
              <a:defRPr sz="2638"/>
            </a:lvl4pPr>
            <a:lvl5pPr marL="3015691" indent="0" algn="ctr">
              <a:buNone/>
              <a:defRPr sz="2638"/>
            </a:lvl5pPr>
            <a:lvl6pPr marL="3769614" indent="0" algn="ctr">
              <a:buNone/>
              <a:defRPr sz="2638"/>
            </a:lvl6pPr>
            <a:lvl7pPr marL="4523537" indent="0" algn="ctr">
              <a:buNone/>
              <a:defRPr sz="2638"/>
            </a:lvl7pPr>
            <a:lvl8pPr marL="5277460" indent="0" algn="ctr">
              <a:buNone/>
              <a:defRPr sz="2638"/>
            </a:lvl8pPr>
            <a:lvl9pPr marL="6031382" indent="0" algn="ctr">
              <a:buNone/>
              <a:defRPr sz="2638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36618" y="10707233"/>
            <a:ext cx="3392567" cy="27699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994613" y="10482095"/>
            <a:ext cx="5088850" cy="27699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474952" y="10517695"/>
            <a:ext cx="4623943" cy="276999"/>
          </a:xfrm>
        </p:spPr>
        <p:txBody>
          <a:bodyPr/>
          <a:lstStyle/>
          <a:p>
            <a:fld id="{859767C1-1CFC-4BF3-A3D8-E4104FCBB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62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B73C4-B32F-F648-DE00-3EA108A249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3013" y="1851025"/>
            <a:ext cx="15078075" cy="39370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5F7EBC-D3DB-E7A4-569A-2CB0530DA6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13013" y="5940425"/>
            <a:ext cx="15078075" cy="273050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72D79E-FBC1-0378-A75A-63092362D6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82713" y="10482263"/>
            <a:ext cx="4522787" cy="601662"/>
          </a:xfrm>
          <a:prstGeom prst="rect">
            <a:avLst/>
          </a:prstGeom>
        </p:spPr>
        <p:txBody>
          <a:bodyPr/>
          <a:lstStyle/>
          <a:p>
            <a:fld id="{A526EB69-4B64-2B44-9E80-270188DCA471}" type="datetimeFigureOut">
              <a:rPr lang="en-US" smtClean="0"/>
              <a:t>2/18/25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8E9780-9B12-4563-CE01-862CC8DCF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59563" y="10482263"/>
            <a:ext cx="6784975" cy="60166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833D52-70C1-4B7B-5523-86CB200ED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E0887-A8DA-9B47-BBFA-DF4E31386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235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81FA9-142B-64DB-A341-00A8AE6C4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744CCD-8E96-2EC9-B8BD-FEC09A575D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4EB15E-911D-FB98-E877-ED3B3B3876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82713" y="10482263"/>
            <a:ext cx="4522787" cy="601662"/>
          </a:xfrm>
          <a:prstGeom prst="rect">
            <a:avLst/>
          </a:prstGeom>
        </p:spPr>
        <p:txBody>
          <a:bodyPr/>
          <a:lstStyle/>
          <a:p>
            <a:fld id="{A526EB69-4B64-2B44-9E80-270188DCA471}" type="datetimeFigureOut">
              <a:rPr lang="en-US" smtClean="0"/>
              <a:t>2/18/25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942A3B-4CA6-708C-52A5-478714D0B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59563" y="10482263"/>
            <a:ext cx="6784975" cy="60166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6022EE-CE08-B5D3-4A9F-A5EC04FE3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E0887-A8DA-9B47-BBFA-DF4E31386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036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744CCD-8E96-2EC9-B8BD-FEC09A575D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2713" y="758827"/>
            <a:ext cx="17338675" cy="94281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4EB15E-911D-FB98-E877-ED3B3B3876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82713" y="10482263"/>
            <a:ext cx="4522787" cy="601662"/>
          </a:xfrm>
          <a:prstGeom prst="rect">
            <a:avLst/>
          </a:prstGeom>
        </p:spPr>
        <p:txBody>
          <a:bodyPr/>
          <a:lstStyle/>
          <a:p>
            <a:fld id="{A526EB69-4B64-2B44-9E80-270188DCA471}" type="datetimeFigureOut">
              <a:rPr lang="en-US" smtClean="0"/>
              <a:t>2/18/25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942A3B-4CA6-708C-52A5-478714D0B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59563" y="10482263"/>
            <a:ext cx="6784975" cy="60166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6022EE-CE08-B5D3-4A9F-A5EC04FE3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E0887-A8DA-9B47-BBFA-DF4E31386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1823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05204" y="777875"/>
            <a:ext cx="18093691" cy="10772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0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4" y="6492875"/>
            <a:ext cx="18093691" cy="3505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5"/>
            <a:ext cx="6433311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5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2/18/25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2" y="10517695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Helvetica" pitchFamily="2" charset="0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95E397-30B7-CD14-01AB-385C230EA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2713" y="758826"/>
            <a:ext cx="17338675" cy="13954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250F5A-4DC7-B255-601E-785A5FBB98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82713" y="2301875"/>
            <a:ext cx="17338675" cy="78851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6F6D9A-3DC8-92B9-B762-13577901D2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198600" y="10482263"/>
            <a:ext cx="4522788" cy="6016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82000"/>
                  </a:schemeClr>
                </a:solidFill>
                <a:latin typeface="Helvetica" pitchFamily="2" charset="0"/>
              </a:defRPr>
            </a:lvl1pPr>
          </a:lstStyle>
          <a:p>
            <a:fld id="{33CE0887-A8DA-9B47-BBFA-DF4E313865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143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7200" b="1" kern="1200">
          <a:solidFill>
            <a:schemeClr val="tx1"/>
          </a:solidFill>
          <a:latin typeface="Helvetica" pitchFamily="2" charset="0"/>
          <a:ea typeface="+mj-ea"/>
          <a:cs typeface="+mj-cs"/>
        </a:defRPr>
      </a:lvl1pPr>
    </p:titleStyle>
    <p:bodyStyle>
      <a:lvl1pPr marL="465138" indent="-465138" algn="l" defTabSz="914400" rtl="0" eaLnBrk="1" latinLnBrk="0" hangingPunct="1">
        <a:lnSpc>
          <a:spcPct val="100000"/>
        </a:lnSpc>
        <a:spcBef>
          <a:spcPts val="1000"/>
        </a:spcBef>
        <a:spcAft>
          <a:spcPts val="0"/>
        </a:spcAft>
        <a:buSzPct val="100000"/>
        <a:buFont typeface="Arial" panose="020B0604020202020204" pitchFamily="34" charset="0"/>
        <a:buChar char="•"/>
        <a:tabLst/>
        <a:defRPr sz="4800" kern="1200">
          <a:solidFill>
            <a:schemeClr val="tx1"/>
          </a:solidFill>
          <a:latin typeface="Helvetica" pitchFamily="2" charset="0"/>
          <a:ea typeface="+mn-ea"/>
          <a:cs typeface="+mn-cs"/>
        </a:defRPr>
      </a:lvl1pPr>
      <a:lvl2pPr marL="1382713" indent="-452438" algn="l" defTabSz="914400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SzPct val="100000"/>
        <a:buFont typeface="Arial" panose="020B0604020202020204" pitchFamily="34" charset="0"/>
        <a:buChar char="•"/>
        <a:tabLst/>
        <a:defRPr sz="4800" kern="1200">
          <a:solidFill>
            <a:schemeClr val="tx1"/>
          </a:solidFill>
          <a:latin typeface="Helvetica" pitchFamily="2" charset="0"/>
          <a:ea typeface="+mn-ea"/>
          <a:cs typeface="+mn-cs"/>
        </a:defRPr>
      </a:lvl2pPr>
      <a:lvl3pPr marL="2287588" indent="-465138" algn="l" defTabSz="914400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SzPct val="100000"/>
        <a:buFont typeface="Arial" panose="020B0604020202020204" pitchFamily="34" charset="0"/>
        <a:buChar char="•"/>
        <a:tabLst/>
        <a:defRPr sz="4800" kern="1200">
          <a:solidFill>
            <a:schemeClr val="tx1"/>
          </a:solidFill>
          <a:latin typeface="Helvetica" pitchFamily="2" charset="0"/>
          <a:ea typeface="+mn-ea"/>
          <a:cs typeface="+mn-cs"/>
        </a:defRPr>
      </a:lvl3pPr>
      <a:lvl4pPr marL="3205163" indent="-452438" algn="l" defTabSz="914400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SzPct val="100000"/>
        <a:buFont typeface="Arial" panose="020B0604020202020204" pitchFamily="34" charset="0"/>
        <a:buChar char="•"/>
        <a:tabLst/>
        <a:defRPr sz="4800" kern="1200">
          <a:solidFill>
            <a:schemeClr val="tx1"/>
          </a:solidFill>
          <a:latin typeface="Helvetica" pitchFamily="2" charset="0"/>
          <a:ea typeface="+mn-ea"/>
          <a:cs typeface="+mn-cs"/>
        </a:defRPr>
      </a:lvl4pPr>
      <a:lvl5pPr marL="4124325" indent="-454025" algn="l" defTabSz="914400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SzPct val="100000"/>
        <a:buFont typeface="Arial" panose="020B0604020202020204" pitchFamily="34" charset="0"/>
        <a:buChar char="•"/>
        <a:tabLst/>
        <a:defRPr sz="4800" kern="1200">
          <a:solidFill>
            <a:schemeClr val="tx1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uw.edu/421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0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desmos.com/calculator/4zlr9g7tnn" TargetMode="Externa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5" Type="http://schemas.openxmlformats.org/officeDocument/2006/relationships/image" Target="../media/image15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90778" y="1392617"/>
            <a:ext cx="17985370" cy="2806394"/>
          </a:xfrm>
        </p:spPr>
        <p:txBody>
          <a:bodyPr>
            <a:normAutofit/>
          </a:bodyPr>
          <a:lstStyle/>
          <a:p>
            <a:r>
              <a:rPr lang="en-US" b="0" dirty="0">
                <a:solidFill>
                  <a:schemeClr val="tx1"/>
                </a:solidFill>
              </a:rPr>
              <a:t>CSE 421 Winter 2025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Lecture 20: </a:t>
            </a:r>
            <a:r>
              <a:rPr lang="en-US" altLang="en-US" dirty="0">
                <a:solidFill>
                  <a:schemeClr val="tx1"/>
                </a:solidFill>
              </a:rPr>
              <a:t>Linear Programming</a:t>
            </a:r>
            <a:endParaRPr lang="en-US" altLang="en-US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36617" y="4669217"/>
            <a:ext cx="18039530" cy="3728658"/>
          </a:xfrm>
        </p:spPr>
        <p:txBody>
          <a:bodyPr>
            <a:normAutofit/>
          </a:bodyPr>
          <a:lstStyle/>
          <a:p>
            <a:pPr eaLnBrk="1" hangingPunct="1">
              <a:spcBef>
                <a:spcPts val="1000"/>
              </a:spcBef>
            </a:pPr>
            <a:r>
              <a:rPr lang="en-US" dirty="0">
                <a:solidFill>
                  <a:schemeClr val="tx1"/>
                </a:solidFill>
              </a:rPr>
              <a:t>Glenn Sun (substitute)</a:t>
            </a:r>
          </a:p>
          <a:p>
            <a:pPr eaLnBrk="1" hangingPunct="1">
              <a:spcBef>
                <a:spcPts val="1000"/>
              </a:spcBef>
            </a:pPr>
            <a:r>
              <a:rPr lang="en-US" altLang="en-US" dirty="0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http://www.cs.uw.edu/421</a:t>
            </a:r>
            <a:r>
              <a:rPr lang="en-US" altLang="en-US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BB12E7-437C-9909-B122-D2F8A8CEF397}"/>
              </a:ext>
            </a:extLst>
          </p:cNvPr>
          <p:cNvSpPr txBox="1"/>
          <p:nvPr/>
        </p:nvSpPr>
        <p:spPr>
          <a:xfrm>
            <a:off x="4142801" y="7550428"/>
            <a:ext cx="7236062" cy="30572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ts val="1000"/>
              </a:spcBef>
            </a:pPr>
            <a:r>
              <a:rPr lang="en-US" altLang="en-US" sz="4400" dirty="0">
                <a:solidFill>
                  <a:schemeClr val="tx1"/>
                </a:solidFill>
                <a:latin typeface="Helvetica" pitchFamily="2" charset="0"/>
              </a:rPr>
              <a:t>Today’s lecture will involve </a:t>
            </a:r>
            <a:r>
              <a:rPr lang="en-US" altLang="en-US" sz="4400" dirty="0" err="1">
                <a:solidFill>
                  <a:schemeClr val="tx1"/>
                </a:solidFill>
                <a:latin typeface="Helvetica" pitchFamily="2" charset="0"/>
              </a:rPr>
              <a:t>pollev.com</a:t>
            </a:r>
            <a:r>
              <a:rPr lang="en-US" altLang="en-US" sz="4400" dirty="0">
                <a:solidFill>
                  <a:schemeClr val="tx1"/>
                </a:solidFill>
                <a:latin typeface="Helvetica" pitchFamily="2" charset="0"/>
              </a:rPr>
              <a:t> (not graded).</a:t>
            </a:r>
          </a:p>
          <a:p>
            <a:pPr algn="ctr" eaLnBrk="1" hangingPunct="1">
              <a:spcBef>
                <a:spcPts val="1000"/>
              </a:spcBef>
            </a:pPr>
            <a:r>
              <a:rPr lang="en-US" altLang="en-US" sz="4400" u="sng" dirty="0" err="1">
                <a:solidFill>
                  <a:schemeClr val="accent1"/>
                </a:solidFill>
                <a:latin typeface="Helvetica" pitchFamily="2" charset="0"/>
              </a:rPr>
              <a:t>pollev.com</a:t>
            </a:r>
            <a:r>
              <a:rPr lang="en-US" altLang="en-US" sz="4400" u="sng" dirty="0">
                <a:solidFill>
                  <a:schemeClr val="accent1"/>
                </a:solidFill>
                <a:latin typeface="Helvetica" pitchFamily="2" charset="0"/>
              </a:rPr>
              <a:t>/</a:t>
            </a:r>
            <a:r>
              <a:rPr lang="en-US" altLang="en-US" sz="4400" u="sng" dirty="0" err="1">
                <a:solidFill>
                  <a:schemeClr val="accent1"/>
                </a:solidFill>
                <a:latin typeface="Helvetica" pitchFamily="2" charset="0"/>
              </a:rPr>
              <a:t>glennsun</a:t>
            </a:r>
            <a:endParaRPr lang="en-US" altLang="en-US" sz="4400" u="sng" dirty="0">
              <a:solidFill>
                <a:schemeClr val="accent1"/>
              </a:solidFill>
              <a:latin typeface="Helvetica" pitchFamily="2" charset="0"/>
            </a:endParaRPr>
          </a:p>
          <a:p>
            <a:pPr algn="ctr" eaLnBrk="1" hangingPunct="1">
              <a:spcBef>
                <a:spcPts val="1000"/>
              </a:spcBef>
            </a:pPr>
            <a:r>
              <a:rPr lang="en-US" altLang="en-US" sz="4400" dirty="0">
                <a:latin typeface="Helvetica" pitchFamily="2" charset="0"/>
              </a:rPr>
              <a:t>Use </a:t>
            </a:r>
            <a:r>
              <a:rPr lang="en-US" altLang="en-US" sz="4400" b="1" dirty="0">
                <a:latin typeface="Helvetica" pitchFamily="2" charset="0"/>
              </a:rPr>
              <a:t>UW login</a:t>
            </a:r>
            <a:r>
              <a:rPr lang="en-US" altLang="en-US" sz="4400" dirty="0">
                <a:latin typeface="Helvetica" pitchFamily="2" charset="0"/>
              </a:rPr>
              <a:t>, not guest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67B966-F554-87FC-7AD9-AD87FB0FFB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61850" y="7407275"/>
            <a:ext cx="3276600" cy="326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8269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6768B48D-5859-0C3D-4739-FFD9D1F3CEE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4400" b="1" dirty="0">
                    <a:solidFill>
                      <a:srgbClr val="008000"/>
                    </a:solidFill>
                  </a:rPr>
                  <a:t>Theorem. </a:t>
                </a:r>
                <a:r>
                  <a:rPr lang="en-US" sz="4400" dirty="0"/>
                  <a:t>(Fundamental Theorem of Linear Programming)</a:t>
                </a:r>
              </a:p>
              <a:p>
                <a:pPr marL="0" indent="0">
                  <a:buNone/>
                </a:pPr>
                <a:r>
                  <a:rPr lang="en-US" sz="4400" dirty="0"/>
                  <a:t>If the feasible region is bounded and nonempty, then </a:t>
                </a:r>
                <a:r>
                  <a:rPr lang="en-US" sz="4400" b="1" dirty="0"/>
                  <a:t>some vertex is an optimal solution</a:t>
                </a:r>
                <a:r>
                  <a:rPr lang="en-US" sz="4400" dirty="0"/>
                  <a:t>.</a:t>
                </a:r>
              </a:p>
              <a:p>
                <a:pPr marL="0" indent="0">
                  <a:buNone/>
                </a:pPr>
                <a:endParaRPr lang="en-US" sz="1200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4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4400" dirty="0"/>
                  <a:t> Brute force algorithm: Compute the objective at every vertex</a:t>
                </a:r>
              </a:p>
              <a:p>
                <a:pPr marL="0" indent="0">
                  <a:buNone/>
                </a:pPr>
                <a:endParaRPr lang="en-US" sz="4400" dirty="0"/>
              </a:p>
              <a:p>
                <a:pPr marL="0" indent="0">
                  <a:buNone/>
                </a:pPr>
                <a:r>
                  <a:rPr lang="en-US" sz="4400" dirty="0"/>
                  <a:t>But that takes exponential time.</a:t>
                </a:r>
              </a:p>
              <a:p>
                <a:pPr marL="1382713" indent="-692150"/>
                <a:r>
                  <a:rPr lang="en-US" sz="4400" dirty="0"/>
                  <a:t>An </a:t>
                </a:r>
                <a14:m>
                  <m:oMath xmlns:m="http://schemas.openxmlformats.org/officeDocument/2006/math">
                    <m:r>
                      <a:rPr lang="en-US" sz="4400" b="1" i="1" dirty="0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𝒏</m:t>
                    </m:r>
                  </m:oMath>
                </a14:m>
                <a:r>
                  <a:rPr lang="en-US" sz="4400" dirty="0"/>
                  <a:t>-dimensional cube is formed by </a:t>
                </a:r>
                <a14:m>
                  <m:oMath xmlns:m="http://schemas.openxmlformats.org/officeDocument/2006/math">
                    <m:r>
                      <a:rPr lang="en-US" sz="4400" b="1" i="1" dirty="0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4400" b="1" i="1" dirty="0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𝒏</m:t>
                    </m:r>
                  </m:oMath>
                </a14:m>
                <a:r>
                  <a:rPr lang="en-US" sz="4400" b="1" dirty="0">
                    <a:solidFill>
                      <a:srgbClr val="0066CC"/>
                    </a:solidFill>
                  </a:rPr>
                  <a:t> </a:t>
                </a:r>
                <a:r>
                  <a:rPr lang="en-US" sz="4400" dirty="0"/>
                  <a:t>constraints/faces and has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1" i="1" dirty="0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1" i="1" dirty="0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  <m:sup>
                        <m:r>
                          <a:rPr lang="en-US" sz="4400" b="1" i="1" dirty="0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sup>
                    </m:sSup>
                  </m:oMath>
                </a14:m>
                <a:r>
                  <a:rPr lang="en-US" sz="4400" dirty="0"/>
                  <a:t> vertices.</a:t>
                </a:r>
              </a:p>
              <a:p>
                <a:pPr marL="12700" indent="0">
                  <a:buNone/>
                </a:pPr>
                <a:endParaRPr lang="en-US" sz="4400" dirty="0"/>
              </a:p>
              <a:p>
                <a:pPr marL="12700" indent="0">
                  <a:buNone/>
                </a:pPr>
                <a:r>
                  <a:rPr lang="en-US" sz="4400" dirty="0"/>
                  <a:t>There </a:t>
                </a:r>
                <a:r>
                  <a:rPr lang="en-US" sz="4400" b="1" i="1" dirty="0"/>
                  <a:t>are</a:t>
                </a:r>
                <a:r>
                  <a:rPr lang="en-US" sz="4400" dirty="0"/>
                  <a:t> fast algorithms for linear programming. (Lecture 25)</a:t>
                </a:r>
              </a:p>
              <a:p>
                <a:pPr marL="12700" indent="0">
                  <a:buNone/>
                </a:pPr>
                <a:endParaRPr lang="en-US" sz="4400" dirty="0"/>
              </a:p>
              <a:p>
                <a:pPr marL="12700" indent="0">
                  <a:buNone/>
                </a:pPr>
                <a:r>
                  <a:rPr lang="en-US" sz="4400" b="1" dirty="0"/>
                  <a:t>Today: </a:t>
                </a:r>
                <a:r>
                  <a:rPr lang="en-US" sz="4400" dirty="0"/>
                  <a:t>How to </a:t>
                </a:r>
                <a:r>
                  <a:rPr lang="en-US" sz="4400" b="1" dirty="0"/>
                  <a:t>set up </a:t>
                </a:r>
                <a:r>
                  <a:rPr lang="en-US" sz="4400" dirty="0"/>
                  <a:t>various problems as linear programs.</a:t>
                </a:r>
              </a:p>
            </p:txBody>
          </p:sp>
        </mc:Choice>
        <mc:Fallback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6768B48D-5859-0C3D-4739-FFD9D1F3CEE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90" t="-1344" r="-1609" b="-48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60418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F969B92-7488-FCCB-48F4-03A9F011D23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endParaRPr lang="en-US" sz="1200" b="1" dirty="0">
                  <a:solidFill>
                    <a:srgbClr val="008000"/>
                  </a:solidFill>
                </a:endParaRPr>
              </a:p>
              <a:p>
                <a:pPr marL="0" indent="0">
                  <a:buNone/>
                </a:pPr>
                <a:r>
                  <a:rPr lang="en-US" sz="4400" b="1" dirty="0">
                    <a:solidFill>
                      <a:srgbClr val="008000"/>
                    </a:solidFill>
                  </a:rPr>
                  <a:t>Linear programming </a:t>
                </a:r>
                <a:r>
                  <a:rPr lang="en-US" sz="4400" dirty="0"/>
                  <a:t>solves problems of the form:</a:t>
                </a:r>
              </a:p>
              <a:p>
                <a:pPr marL="0" indent="0">
                  <a:buNone/>
                </a:pPr>
                <a:endParaRPr lang="en-US" sz="4400" dirty="0"/>
              </a:p>
              <a:p>
                <a:pPr marL="0" indent="0">
                  <a:buNone/>
                </a:pPr>
                <a:endParaRPr lang="en-US" sz="4400" dirty="0"/>
              </a:p>
              <a:p>
                <a:pPr marL="0" indent="0">
                  <a:buNone/>
                </a:pPr>
                <a:endParaRPr lang="en-US" sz="4400" dirty="0"/>
              </a:p>
              <a:p>
                <a:pPr marL="0" indent="0">
                  <a:buNone/>
                </a:pPr>
                <a:endParaRPr lang="en-US" sz="4400" dirty="0"/>
              </a:p>
              <a:p>
                <a:pPr marL="0" indent="0">
                  <a:buNone/>
                </a:pPr>
                <a:endParaRPr lang="en-US" sz="4400" dirty="0"/>
              </a:p>
              <a:p>
                <a:pPr marL="0" indent="0">
                  <a:buNone/>
                </a:pPr>
                <a:endParaRPr lang="en-US" sz="1400" dirty="0"/>
              </a:p>
              <a:p>
                <a:pPr marL="0" indent="0">
                  <a:buNone/>
                </a:pPr>
                <a:endParaRPr lang="en-US" sz="4400" dirty="0"/>
              </a:p>
              <a:p>
                <a:pPr marL="0" indent="0">
                  <a:spcBef>
                    <a:spcPts val="1000"/>
                  </a:spcBef>
                  <a:buNone/>
                </a:pPr>
                <a:r>
                  <a:rPr lang="en-US" sz="4400" dirty="0">
                    <a:latin typeface="Helvetica" pitchFamily="2" charset="0"/>
                  </a:rPr>
                  <a:t>This is </a:t>
                </a:r>
                <a:r>
                  <a:rPr lang="en-US" sz="4400" b="1" dirty="0">
                    <a:solidFill>
                      <a:srgbClr val="008000"/>
                    </a:solidFill>
                    <a:latin typeface="Helvetica" pitchFamily="2" charset="0"/>
                  </a:rPr>
                  <a:t>standard form:</a:t>
                </a:r>
              </a:p>
              <a:p>
                <a:pPr marL="1382713" indent="-692150"/>
                <a:r>
                  <a:rPr lang="en-US" sz="4400" dirty="0">
                    <a:solidFill>
                      <a:schemeClr val="tx1"/>
                    </a:solidFill>
                    <a:latin typeface="Helvetica" pitchFamily="2" charset="0"/>
                  </a:rPr>
                  <a:t>maximization</a:t>
                </a:r>
              </a:p>
              <a:p>
                <a:pPr marL="1382713" indent="-692150"/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US" sz="4400" dirty="0">
                    <a:solidFill>
                      <a:schemeClr val="tx1"/>
                    </a:solidFill>
                    <a:latin typeface="Helvetica" pitchFamily="2" charset="0"/>
                  </a:rPr>
                  <a:t> inequalities with constant RHS</a:t>
                </a:r>
              </a:p>
              <a:p>
                <a:pPr marL="1382713" indent="-692150"/>
                <a:r>
                  <a:rPr lang="en-US" sz="4400" dirty="0">
                    <a:solidFill>
                      <a:schemeClr val="tx1"/>
                    </a:solidFill>
                    <a:latin typeface="Helvetica" pitchFamily="2" charset="0"/>
                  </a:rPr>
                  <a:t>nonnegative </a:t>
                </a:r>
                <a14:m>
                  <m:oMath xmlns:m="http://schemas.openxmlformats.org/officeDocument/2006/math">
                    <m:r>
                      <a:rPr lang="en-US" sz="4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4400" dirty="0">
                    <a:solidFill>
                      <a:schemeClr val="tx1"/>
                    </a:solidFill>
                    <a:latin typeface="Helvetica" pitchFamily="2" charset="0"/>
                  </a:rPr>
                  <a:t>’s</a:t>
                </a:r>
                <a:endParaRPr lang="en-US" sz="4400" dirty="0">
                  <a:latin typeface="Helvetica" pitchFamily="2" charset="0"/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F969B92-7488-FCCB-48F4-03A9F011D23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90" b="-26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E2400191-1401-E011-0550-A01B500C654D}"/>
              </a:ext>
            </a:extLst>
          </p:cNvPr>
          <p:cNvSpPr txBox="1"/>
          <p:nvPr/>
        </p:nvSpPr>
        <p:spPr>
          <a:xfrm>
            <a:off x="1916112" y="2604502"/>
            <a:ext cx="2850460" cy="15747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Bef>
                <a:spcPts val="1000"/>
              </a:spcBef>
            </a:pPr>
            <a:r>
              <a:rPr lang="en-US" sz="4400" b="1" dirty="0">
                <a:latin typeface="Helvetica" pitchFamily="2" charset="0"/>
              </a:rPr>
              <a:t>maximize</a:t>
            </a:r>
          </a:p>
          <a:p>
            <a:pPr algn="r">
              <a:spcBef>
                <a:spcPts val="1000"/>
              </a:spcBef>
            </a:pPr>
            <a:r>
              <a:rPr lang="en-US" sz="4400" b="1" dirty="0">
                <a:latin typeface="Helvetica" pitchFamily="2" charset="0"/>
              </a:rPr>
              <a:t>subject to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E8F59DD-AF54-B6C2-0243-3AA2FF02BA74}"/>
                  </a:ext>
                </a:extLst>
              </p:cNvPr>
              <p:cNvSpPr txBox="1"/>
              <p:nvPr/>
            </p:nvSpPr>
            <p:spPr>
              <a:xfrm>
                <a:off x="4887912" y="2604502"/>
                <a:ext cx="6638227" cy="36215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spcBef>
                    <a:spcPts val="100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+…+</m:t>
                    </m:r>
                    <m:sSub>
                      <m:sSubPr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sSub>
                      <m:sSubPr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4400" dirty="0">
                    <a:latin typeface="Helvetica" pitchFamily="2" charset="0"/>
                  </a:rPr>
                  <a:t> </a:t>
                </a:r>
              </a:p>
              <a:p>
                <a:pPr algn="l">
                  <a:spcBef>
                    <a:spcPts val="1000"/>
                  </a:spcBef>
                </a:pPr>
                <a:endParaRPr lang="en-US" sz="100" dirty="0">
                  <a:latin typeface="Helvetica" pitchFamily="2" charset="0"/>
                </a:endParaRPr>
              </a:p>
              <a:p>
                <a:pPr algn="l">
                  <a:spcBef>
                    <a:spcPts val="100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sub>
                      </m:sSub>
                      <m:sSub>
                        <m:sSubPr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+…+</m:t>
                      </m:r>
                      <m:sSub>
                        <m:sSubPr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sSub>
                        <m:sSubPr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m:rPr>
                          <m:aln/>
                        </m:rPr>
                        <a:rPr lang="en-US" sz="4400" b="0" i="1" smtClean="0">
                          <a:latin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                               ⋮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+…+</m:t>
                      </m:r>
                      <m:sSub>
                        <m:sSubPr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𝑚𝑛</m:t>
                          </m:r>
                        </m:sub>
                      </m:sSub>
                      <m:sSub>
                        <m:sSubPr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m:rPr>
                          <m:aln/>
                        </m:rPr>
                        <a:rPr lang="en-US" sz="4400" b="0" i="1" smtClean="0">
                          <a:latin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,…,</m:t>
                      </m:r>
                      <m:sSub>
                        <m:sSubPr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m:rPr>
                          <m:aln/>
                        </m:rPr>
                        <a:rPr lang="en-US" sz="4400" b="0" i="1" smtClean="0">
                          <a:latin typeface="Cambria Math" panose="02040503050406030204" pitchFamily="18" charset="0"/>
                        </a:rPr>
                        <m:t>≥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4400" dirty="0">
                  <a:latin typeface="Helvetica" pitchFamily="2" charset="0"/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E8F59DD-AF54-B6C2-0243-3AA2FF02BA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7912" y="2604502"/>
                <a:ext cx="6638227" cy="3621504"/>
              </a:xfrm>
              <a:prstGeom prst="rect">
                <a:avLst/>
              </a:prstGeom>
              <a:blipFill>
                <a:blip r:embed="rId3"/>
                <a:stretch>
                  <a:fillRect l="-573" b="-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C6D4CE81-BB97-C9D1-CAC0-80E2E0C04086}"/>
              </a:ext>
            </a:extLst>
          </p:cNvPr>
          <p:cNvSpPr/>
          <p:nvPr/>
        </p:nvSpPr>
        <p:spPr>
          <a:xfrm>
            <a:off x="1382712" y="2286000"/>
            <a:ext cx="10439400" cy="4267200"/>
          </a:xfrm>
          <a:prstGeom prst="rect">
            <a:avLst/>
          </a:prstGeom>
          <a:noFill/>
          <a:ln w="76200">
            <a:solidFill>
              <a:srgbClr val="0066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5B3C0B-4601-96AA-42F5-16EB4D588B1B}"/>
              </a:ext>
            </a:extLst>
          </p:cNvPr>
          <p:cNvSpPr txBox="1"/>
          <p:nvPr/>
        </p:nvSpPr>
        <p:spPr>
          <a:xfrm>
            <a:off x="13311187" y="3952289"/>
            <a:ext cx="2850460" cy="15747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Bef>
                <a:spcPts val="1000"/>
              </a:spcBef>
            </a:pPr>
            <a:r>
              <a:rPr lang="en-US" sz="4400" b="1" dirty="0">
                <a:latin typeface="Helvetica" pitchFamily="2" charset="0"/>
              </a:rPr>
              <a:t>maximize</a:t>
            </a:r>
          </a:p>
          <a:p>
            <a:pPr algn="r">
              <a:spcBef>
                <a:spcPts val="1000"/>
              </a:spcBef>
            </a:pPr>
            <a:r>
              <a:rPr lang="en-US" sz="4400" b="1" dirty="0">
                <a:latin typeface="Helvetica" pitchFamily="2" charset="0"/>
              </a:rPr>
              <a:t>subject to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1BA78E5-CA67-7EBF-7B91-DAC61EF45B20}"/>
                  </a:ext>
                </a:extLst>
              </p:cNvPr>
              <p:cNvSpPr txBox="1"/>
              <p:nvPr/>
            </p:nvSpPr>
            <p:spPr>
              <a:xfrm>
                <a:off x="16282987" y="3952289"/>
                <a:ext cx="2065245" cy="22672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1000"/>
                  </a:spcBef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⊤</m:t>
                        </m:r>
                      </m:sup>
                    </m:sSup>
                    <m:r>
                      <a:rPr lang="en-US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4400" dirty="0">
                    <a:latin typeface="Helvetica" pitchFamily="2" charset="0"/>
                  </a:rPr>
                  <a:t> </a:t>
                </a:r>
              </a:p>
              <a:p>
                <a:pPr algn="l">
                  <a:spcBef>
                    <a:spcPts val="1000"/>
                  </a:spcBef>
                </a:pPr>
                <a:endParaRPr lang="en-US" sz="100" dirty="0">
                  <a:latin typeface="Helvetica" pitchFamily="2" charset="0"/>
                </a:endParaRPr>
              </a:p>
              <a:p>
                <a:pPr algn="l">
                  <a:spcBef>
                    <a:spcPts val="100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𝐴𝑥</m:t>
                      </m:r>
                      <m:r>
                        <m:rPr>
                          <m:aln/>
                        </m:rPr>
                        <a:rPr lang="en-US" sz="4400" b="0" i="1" smtClean="0"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𝑏</m:t>
                      </m:r>
                    </m:oMath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m:rPr>
                          <m:aln/>
                        </m:rPr>
                        <a:rPr lang="en-US" sz="4400" b="0" i="1" smtClean="0">
                          <a:latin typeface="Cambria Math" panose="02040503050406030204" pitchFamily="18" charset="0"/>
                        </a:rPr>
                        <m:t>≥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4400" dirty="0">
                  <a:latin typeface="Helvetica" pitchFamily="2" charset="0"/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1BA78E5-CA67-7EBF-7B91-DAC61EF45B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82987" y="3952289"/>
                <a:ext cx="2065245" cy="2267287"/>
              </a:xfrm>
              <a:prstGeom prst="rect">
                <a:avLst/>
              </a:prstGeom>
              <a:blipFill>
                <a:blip r:embed="rId4"/>
                <a:stretch>
                  <a:fillRect l="-5521" b="-5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285012DE-1959-F4EF-BF9B-6C760AF84B26}"/>
              </a:ext>
            </a:extLst>
          </p:cNvPr>
          <p:cNvSpPr/>
          <p:nvPr/>
        </p:nvSpPr>
        <p:spPr>
          <a:xfrm>
            <a:off x="12777787" y="3633787"/>
            <a:ext cx="5943600" cy="2935288"/>
          </a:xfrm>
          <a:prstGeom prst="rect">
            <a:avLst/>
          </a:prstGeom>
          <a:noFill/>
          <a:ln w="76200">
            <a:solidFill>
              <a:srgbClr val="0066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5EF3FA-7B2A-46C4-5AF5-AF3867B33C23}"/>
              </a:ext>
            </a:extLst>
          </p:cNvPr>
          <p:cNvSpPr txBox="1"/>
          <p:nvPr/>
        </p:nvSpPr>
        <p:spPr>
          <a:xfrm>
            <a:off x="13938250" y="2525572"/>
            <a:ext cx="354135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1000"/>
              </a:spcBef>
            </a:pPr>
            <a:r>
              <a:rPr lang="en-US" sz="4400" dirty="0">
                <a:latin typeface="Helvetica" pitchFamily="2" charset="0"/>
              </a:rPr>
              <a:t>(equivalently)</a:t>
            </a:r>
          </a:p>
        </p:txBody>
      </p:sp>
    </p:spTree>
    <p:extLst>
      <p:ext uri="{BB962C8B-B14F-4D97-AF65-F5344CB8AC3E}">
        <p14:creationId xmlns:p14="http://schemas.microsoft.com/office/powerpoint/2010/main" val="3261227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FC25D3-638C-FCFC-D2FE-DF4D29F1983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382713" y="2102642"/>
                <a:ext cx="9871075" cy="9428162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endParaRPr lang="en-US" sz="4400" dirty="0"/>
              </a:p>
              <a:p>
                <a:pPr marL="0" indent="0">
                  <a:buNone/>
                </a:pPr>
                <a:r>
                  <a:rPr lang="en-US" sz="4400" b="1" dirty="0"/>
                  <a:t>Which of these situations can be converted into standard form?</a:t>
                </a:r>
              </a:p>
              <a:p>
                <a:pPr marL="0" indent="0">
                  <a:buNone/>
                </a:pPr>
                <a:endParaRPr lang="en-US" sz="2400" dirty="0"/>
              </a:p>
              <a:p>
                <a:pPr marL="1382713" indent="-692150"/>
                <a:r>
                  <a:rPr lang="en-US" sz="4400" dirty="0"/>
                  <a:t>a constraint </a:t>
                </a:r>
                <a14:m>
                  <m:oMath xmlns:m="http://schemas.openxmlformats.org/officeDocument/2006/math"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𝒚</m:t>
                    </m:r>
                  </m:oMath>
                </a14:m>
                <a:endParaRPr lang="en-US" sz="4400" b="1" dirty="0"/>
              </a:p>
              <a:p>
                <a:pPr marL="1382713" indent="-692150"/>
                <a:r>
                  <a:rPr lang="en-US" sz="4400" dirty="0"/>
                  <a:t>a c</a:t>
                </a:r>
                <a:r>
                  <a:rPr lang="en-US" sz="4400" b="0" dirty="0"/>
                  <a:t>onstraint </a:t>
                </a:r>
                <a14:m>
                  <m:oMath xmlns:m="http://schemas.openxmlformats.org/officeDocument/2006/math"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𝟑</m:t>
                    </m:r>
                  </m:oMath>
                </a14:m>
                <a:endParaRPr lang="en-US" sz="4400" b="1" i="1" dirty="0">
                  <a:solidFill>
                    <a:srgbClr val="0066CC"/>
                  </a:solidFill>
                  <a:latin typeface="Cambria Math" panose="02040503050406030204" pitchFamily="18" charset="0"/>
                </a:endParaRPr>
              </a:p>
              <a:p>
                <a:pPr marL="1382713" indent="-692150"/>
                <a:r>
                  <a:rPr lang="en-US" sz="4400" b="0" dirty="0"/>
                  <a:t>a constraint </a:t>
                </a:r>
                <a14:m>
                  <m:oMath xmlns:m="http://schemas.openxmlformats.org/officeDocument/2006/math"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𝒙𝒚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𝟓</m:t>
                    </m:r>
                  </m:oMath>
                </a14:m>
                <a:endParaRPr lang="en-US" sz="4400" b="1" dirty="0"/>
              </a:p>
              <a:p>
                <a:pPr marL="1382713" indent="-692150"/>
                <a:r>
                  <a:rPr lang="en-US" sz="4400" b="0" dirty="0"/>
                  <a:t>a constraint </a:t>
                </a:r>
                <a14:m>
                  <m:oMath xmlns:m="http://schemas.openxmlformats.org/officeDocument/2006/math"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≤</m:t>
                    </m:r>
                    <m:func>
                      <m:funcPr>
                        <m:ctrlP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4400" b="1" i="0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𝐦𝐢𝐧</m:t>
                        </m:r>
                      </m:fName>
                      <m:e>
                        <m:d>
                          <m:dPr>
                            <m:ctrlPr>
                              <a:rPr lang="en-US" sz="4400" b="1" i="1" smtClean="0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4400" b="1" i="1" smtClean="0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  <m:r>
                              <a:rPr lang="en-US" sz="4400" b="1" i="1" smtClean="0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4400" b="1" i="1" smtClean="0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</a:rPr>
                              <m:t>𝒛</m:t>
                            </m:r>
                          </m:e>
                        </m:d>
                      </m:e>
                    </m:func>
                  </m:oMath>
                </a14:m>
                <a:endParaRPr lang="en-US" sz="4400" b="1" dirty="0"/>
              </a:p>
              <a:p>
                <a:pPr marL="1382713" indent="-692150"/>
                <a:r>
                  <a:rPr lang="en-US" sz="4400" dirty="0"/>
                  <a:t>an objective to minimize </a:t>
                </a:r>
                <a14:m>
                  <m:oMath xmlns:m="http://schemas.openxmlformats.org/officeDocument/2006/math"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𝒚</m:t>
                    </m:r>
                  </m:oMath>
                </a14:m>
                <a:endParaRPr lang="en-US" sz="4400" b="1" dirty="0"/>
              </a:p>
              <a:p>
                <a:pPr marL="1382713" indent="-692150"/>
                <a:r>
                  <a:rPr lang="en-US" sz="4400" dirty="0"/>
                  <a:t>an objective to maximize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4400" b="1" dirty="0"/>
              </a:p>
              <a:p>
                <a:pPr marL="1382713" indent="-692150"/>
                <a:r>
                  <a:rPr lang="en-US" sz="4400" dirty="0"/>
                  <a:t>a variable </a:t>
                </a:r>
                <a14:m>
                  <m:oMath xmlns:m="http://schemas.openxmlformats.org/officeDocument/2006/math">
                    <m:r>
                      <a:rPr lang="en-US" sz="4400" b="1" i="1" dirty="0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400" dirty="0"/>
                  <a:t>that may be negative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FC25D3-638C-FCFC-D2FE-DF4D29F1983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382713" y="2102642"/>
                <a:ext cx="9871075" cy="9428162"/>
              </a:xfrm>
              <a:blipFill>
                <a:blip r:embed="rId2"/>
                <a:stretch>
                  <a:fillRect l="-2439" r="-16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D0CA863A-5389-E657-AEC0-F2B3314BE7D2}"/>
              </a:ext>
            </a:extLst>
          </p:cNvPr>
          <p:cNvSpPr txBox="1"/>
          <p:nvPr/>
        </p:nvSpPr>
        <p:spPr>
          <a:xfrm>
            <a:off x="11253788" y="4068177"/>
            <a:ext cx="2545660" cy="13285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1000"/>
              </a:spcBef>
            </a:pPr>
            <a:r>
              <a:rPr lang="en-US" sz="3600" b="1" dirty="0">
                <a:latin typeface="Helvetica" pitchFamily="2" charset="0"/>
              </a:rPr>
              <a:t>maximize</a:t>
            </a:r>
          </a:p>
          <a:p>
            <a:pPr algn="r">
              <a:spcBef>
                <a:spcPts val="1000"/>
              </a:spcBef>
            </a:pPr>
            <a:r>
              <a:rPr lang="en-US" sz="3600" b="1" dirty="0">
                <a:latin typeface="Helvetica" pitchFamily="2" charset="0"/>
              </a:rPr>
              <a:t>subject to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880FE91-03F6-5985-EEE3-DEE3ED9A0F80}"/>
                  </a:ext>
                </a:extLst>
              </p:cNvPr>
              <p:cNvSpPr txBox="1"/>
              <p:nvPr/>
            </p:nvSpPr>
            <p:spPr>
              <a:xfrm>
                <a:off x="13920789" y="4068177"/>
                <a:ext cx="5410200" cy="30059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spcBef>
                    <a:spcPts val="100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+…+</m:t>
                    </m:r>
                    <m:sSub>
                      <m:sSubPr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sSub>
                      <m:sSubPr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3600" dirty="0">
                    <a:latin typeface="Helvetica" pitchFamily="2" charset="0"/>
                  </a:rPr>
                  <a:t> </a:t>
                </a:r>
              </a:p>
              <a:p>
                <a:pPr algn="l">
                  <a:spcBef>
                    <a:spcPts val="1000"/>
                  </a:spcBef>
                </a:pPr>
                <a:endParaRPr lang="en-US" sz="100" dirty="0">
                  <a:latin typeface="Helvetica" pitchFamily="2" charset="0"/>
                </a:endParaRPr>
              </a:p>
              <a:p>
                <a:pPr algn="l">
                  <a:spcBef>
                    <a:spcPts val="100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sub>
                      </m:sSub>
                      <m:sSub>
                        <m:sSub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+…+</m:t>
                      </m:r>
                      <m:sSub>
                        <m:sSub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sSub>
                        <m:sSub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m:rPr>
                          <m:aln/>
                        </m:rPr>
                        <a:rPr lang="en-US" sz="3600" b="0" i="1" smtClean="0">
                          <a:latin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                               ⋮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+…+</m:t>
                      </m:r>
                      <m:sSub>
                        <m:sSub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𝑚𝑛</m:t>
                          </m:r>
                        </m:sub>
                      </m:sSub>
                      <m:sSub>
                        <m:sSub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m:rPr>
                          <m:aln/>
                        </m:rPr>
                        <a:rPr lang="en-US" sz="3600" b="0" i="1" smtClean="0">
                          <a:latin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,…,</m:t>
                      </m:r>
                      <m:sSub>
                        <m:sSub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m:rPr>
                          <m:aln/>
                        </m:rPr>
                        <a:rPr lang="en-US" sz="3600" b="0" i="1" smtClean="0">
                          <a:latin typeface="Cambria Math" panose="02040503050406030204" pitchFamily="18" charset="0"/>
                        </a:rPr>
                        <m:t>≥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3600" dirty="0">
                  <a:latin typeface="Helvetica" pitchFamily="2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880FE91-03F6-5985-EEE3-DEE3ED9A0F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20789" y="4068177"/>
                <a:ext cx="5410200" cy="3005951"/>
              </a:xfrm>
              <a:prstGeom prst="rect">
                <a:avLst/>
              </a:prstGeom>
              <a:blipFill>
                <a:blip r:embed="rId3"/>
                <a:stretch>
                  <a:fillRect l="-4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C4A8DA6F-24FF-F17B-1E85-54A67658668A}"/>
              </a:ext>
            </a:extLst>
          </p:cNvPr>
          <p:cNvSpPr/>
          <p:nvPr/>
        </p:nvSpPr>
        <p:spPr>
          <a:xfrm>
            <a:off x="11118850" y="3749675"/>
            <a:ext cx="8288338" cy="3581400"/>
          </a:xfrm>
          <a:prstGeom prst="rect">
            <a:avLst/>
          </a:prstGeom>
          <a:noFill/>
          <a:ln w="76200">
            <a:solidFill>
              <a:srgbClr val="0066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D580D4-70A4-C997-CB39-8C38104F414C}"/>
              </a:ext>
            </a:extLst>
          </p:cNvPr>
          <p:cNvSpPr txBox="1"/>
          <p:nvPr/>
        </p:nvSpPr>
        <p:spPr>
          <a:xfrm>
            <a:off x="14319250" y="7649577"/>
            <a:ext cx="5257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1000"/>
              </a:spcBef>
              <a:buNone/>
            </a:pPr>
            <a:r>
              <a:rPr lang="en-US" sz="3600" dirty="0">
                <a:latin typeface="Helvetica" pitchFamily="2" charset="0"/>
              </a:rPr>
              <a:t>(standard form reminder)</a:t>
            </a:r>
            <a:endParaRPr lang="en-US" sz="3600" dirty="0">
              <a:solidFill>
                <a:schemeClr val="tx1"/>
              </a:solidFill>
              <a:latin typeface="Helvetica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D4FE058-932E-B50F-70F5-83E250122E2D}"/>
              </a:ext>
            </a:extLst>
          </p:cNvPr>
          <p:cNvSpPr/>
          <p:nvPr/>
        </p:nvSpPr>
        <p:spPr>
          <a:xfrm>
            <a:off x="5907881" y="396875"/>
            <a:ext cx="8288338" cy="2055703"/>
          </a:xfrm>
          <a:prstGeom prst="rect">
            <a:avLst/>
          </a:prstGeom>
          <a:solidFill>
            <a:schemeClr val="bg1"/>
          </a:solidFill>
          <a:ln w="76200">
            <a:solidFill>
              <a:srgbClr val="CC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000"/>
              </a:spcBef>
            </a:pPr>
            <a:r>
              <a:rPr lang="en-US" sz="4400" b="1" dirty="0">
                <a:solidFill>
                  <a:schemeClr val="tx1"/>
                </a:solidFill>
                <a:latin typeface="Helvetica" pitchFamily="2" charset="0"/>
              </a:rPr>
              <a:t>Vote now!</a:t>
            </a:r>
          </a:p>
          <a:p>
            <a:pPr algn="ctr">
              <a:spcBef>
                <a:spcPts val="1000"/>
              </a:spcBef>
            </a:pPr>
            <a:r>
              <a:rPr lang="en-US" sz="4400" u="sng" dirty="0" err="1">
                <a:solidFill>
                  <a:srgbClr val="4F81BD"/>
                </a:solidFill>
                <a:latin typeface="Helvetica" pitchFamily="2" charset="0"/>
              </a:rPr>
              <a:t>pollev.com</a:t>
            </a:r>
            <a:r>
              <a:rPr lang="en-US" sz="4400" u="sng" dirty="0">
                <a:solidFill>
                  <a:srgbClr val="4F81BD"/>
                </a:solidFill>
                <a:latin typeface="Helvetica" pitchFamily="2" charset="0"/>
              </a:rPr>
              <a:t>/</a:t>
            </a:r>
            <a:r>
              <a:rPr lang="en-US" sz="4400" u="sng" dirty="0" err="1">
                <a:solidFill>
                  <a:srgbClr val="4F81BD"/>
                </a:solidFill>
                <a:latin typeface="Helvetica" pitchFamily="2" charset="0"/>
              </a:rPr>
              <a:t>glennsun</a:t>
            </a:r>
            <a:endParaRPr lang="en-US" sz="4400" u="sng" dirty="0">
              <a:solidFill>
                <a:srgbClr val="4F81BD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82799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47C986-C6F8-2EC0-53D5-7A17078071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5C68457-4432-F063-0FC2-308CB7452F1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endParaRPr lang="en-US" sz="4400" b="1" dirty="0"/>
              </a:p>
              <a:p>
                <a:pPr marL="0" indent="0">
                  <a:buNone/>
                </a:pPr>
                <a:r>
                  <a:rPr lang="en-US" sz="4400" b="1" dirty="0"/>
                  <a:t>Which of these situations can be converted into standard form?</a:t>
                </a:r>
              </a:p>
              <a:p>
                <a:pPr marL="0" indent="0">
                  <a:buNone/>
                </a:pPr>
                <a:endParaRPr lang="en-US" sz="1200" dirty="0"/>
              </a:p>
              <a:p>
                <a:pPr marL="1382713" indent="-692150"/>
                <a:r>
                  <a:rPr lang="en-US" sz="4400" dirty="0"/>
                  <a:t>a constraint </a:t>
                </a:r>
                <a14:m>
                  <m:oMath xmlns:m="http://schemas.openxmlformats.org/officeDocument/2006/math"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𝒚</m:t>
                    </m:r>
                  </m:oMath>
                </a14:m>
                <a:endParaRPr lang="en-US" sz="4400" b="1" dirty="0"/>
              </a:p>
              <a:p>
                <a:pPr marL="2298700" indent="0">
                  <a:buNone/>
                </a:pPr>
                <a:r>
                  <a:rPr lang="en-US" sz="4400" b="1" dirty="0"/>
                  <a:t>Yes! </a:t>
                </a:r>
                <a14:m>
                  <m:oMath xmlns:m="http://schemas.openxmlformats.org/officeDocument/2006/math"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≤−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𝒚</m:t>
                    </m:r>
                  </m:oMath>
                </a14:m>
                <a:r>
                  <a:rPr lang="en-US" sz="4400" dirty="0"/>
                  <a:t>, then get</a:t>
                </a:r>
                <a:r>
                  <a:rPr lang="en-US" sz="4400" b="1" dirty="0"/>
                  <a:t> </a:t>
                </a:r>
                <a14:m>
                  <m:oMath xmlns:m="http://schemas.openxmlformats.org/officeDocument/2006/math"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endParaRPr lang="en-US" sz="4400" b="1" dirty="0"/>
              </a:p>
              <a:p>
                <a:pPr marL="2298700" indent="0">
                  <a:buNone/>
                </a:pPr>
                <a:endParaRPr lang="en-US" sz="1200" b="1" dirty="0"/>
              </a:p>
              <a:p>
                <a:pPr marL="1382713" indent="-692150"/>
                <a:r>
                  <a:rPr lang="en-US" sz="4400" dirty="0"/>
                  <a:t>a c</a:t>
                </a:r>
                <a:r>
                  <a:rPr lang="en-US" sz="4400" b="0" dirty="0"/>
                  <a:t>onstraint </a:t>
                </a:r>
                <a14:m>
                  <m:oMath xmlns:m="http://schemas.openxmlformats.org/officeDocument/2006/math"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𝟑</m:t>
                    </m:r>
                  </m:oMath>
                </a14:m>
                <a:endParaRPr lang="en-US" sz="4400" b="1" i="1" dirty="0">
                  <a:solidFill>
                    <a:srgbClr val="0066CC"/>
                  </a:solidFill>
                  <a:latin typeface="Cambria Math" panose="02040503050406030204" pitchFamily="18" charset="0"/>
                </a:endParaRPr>
              </a:p>
              <a:p>
                <a:pPr marL="2298700" indent="0">
                  <a:buNone/>
                </a:pPr>
                <a:r>
                  <a:rPr lang="en-US" sz="4400" b="1" dirty="0"/>
                  <a:t>Yes! </a:t>
                </a:r>
                <a14:m>
                  <m:oMath xmlns:m="http://schemas.openxmlformats.org/officeDocument/2006/math"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𝟑</m:t>
                    </m:r>
                  </m:oMath>
                </a14:m>
                <a:r>
                  <a:rPr lang="en-US" sz="4400" b="1" dirty="0">
                    <a:solidFill>
                      <a:srgbClr val="0066CC"/>
                    </a:solidFill>
                  </a:rPr>
                  <a:t> </a:t>
                </a:r>
                <a:r>
                  <a:rPr lang="en-US" sz="4400" dirty="0"/>
                  <a:t>and </a:t>
                </a:r>
                <a14:m>
                  <m:oMath xmlns:m="http://schemas.openxmlformats.org/officeDocument/2006/math"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𝟑</m:t>
                    </m:r>
                  </m:oMath>
                </a14:m>
                <a:r>
                  <a:rPr lang="en-US" sz="4400" b="1" dirty="0">
                    <a:solidFill>
                      <a:srgbClr val="0066CC"/>
                    </a:solidFill>
                  </a:rPr>
                  <a:t> </a:t>
                </a:r>
                <a:r>
                  <a:rPr lang="en-US" sz="4400" dirty="0"/>
                  <a:t>(i.e. </a:t>
                </a:r>
                <a14:m>
                  <m:oMath xmlns:m="http://schemas.openxmlformats.org/officeDocument/2006/math"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≤−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𝟑</m:t>
                    </m:r>
                  </m:oMath>
                </a14:m>
                <a:r>
                  <a:rPr lang="en-US" sz="4400" dirty="0"/>
                  <a:t>)</a:t>
                </a:r>
              </a:p>
              <a:p>
                <a:pPr marL="2298700" indent="0">
                  <a:buNone/>
                </a:pPr>
                <a:endParaRPr lang="en-US" sz="1200" dirty="0"/>
              </a:p>
              <a:p>
                <a:pPr marL="1382713" indent="-692150"/>
                <a:r>
                  <a:rPr lang="en-US" sz="4400" b="0" dirty="0"/>
                  <a:t>a constraint </a:t>
                </a:r>
                <a14:m>
                  <m:oMath xmlns:m="http://schemas.openxmlformats.org/officeDocument/2006/math"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𝒙𝒚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𝟓</m:t>
                    </m:r>
                  </m:oMath>
                </a14:m>
                <a:endParaRPr lang="en-US" sz="4400" b="1" dirty="0"/>
              </a:p>
              <a:p>
                <a:pPr marL="2298700" indent="0">
                  <a:buNone/>
                </a:pPr>
                <a:r>
                  <a:rPr lang="en-US" sz="4400" b="1" dirty="0"/>
                  <a:t>Not possible.</a:t>
                </a:r>
              </a:p>
              <a:p>
                <a:pPr marL="2298700" indent="0">
                  <a:buNone/>
                </a:pPr>
                <a:endParaRPr lang="en-US" sz="1200" b="1" dirty="0"/>
              </a:p>
              <a:p>
                <a:pPr marL="1382713" indent="-692150"/>
                <a:r>
                  <a:rPr lang="en-US" sz="4400" b="0" dirty="0"/>
                  <a:t>a constraint </a:t>
                </a:r>
                <a14:m>
                  <m:oMath xmlns:m="http://schemas.openxmlformats.org/officeDocument/2006/math"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≤</m:t>
                    </m:r>
                    <m:func>
                      <m:funcPr>
                        <m:ctrlP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4400" b="1" i="0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𝐦𝐢𝐧</m:t>
                        </m:r>
                      </m:fName>
                      <m:e>
                        <m:d>
                          <m:dPr>
                            <m:ctrlPr>
                              <a:rPr lang="en-US" sz="4400" b="1" i="1" smtClean="0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4400" b="1" i="1" smtClean="0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  <m:r>
                              <a:rPr lang="en-US" sz="4400" b="1" i="1" smtClean="0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4400" b="1" i="1" smtClean="0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</a:rPr>
                              <m:t>𝒛</m:t>
                            </m:r>
                          </m:e>
                        </m:d>
                      </m:e>
                    </m:func>
                  </m:oMath>
                </a14:m>
                <a:endParaRPr lang="en-US" sz="4400" b="1" dirty="0"/>
              </a:p>
              <a:p>
                <a:pPr marL="2298700" indent="0">
                  <a:buNone/>
                </a:pPr>
                <a:r>
                  <a:rPr lang="en-US" sz="4400" b="1" dirty="0"/>
                  <a:t>Yes! </a:t>
                </a:r>
                <a14:m>
                  <m:oMath xmlns:m="http://schemas.openxmlformats.org/officeDocument/2006/math"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𝒚</m:t>
                    </m:r>
                  </m:oMath>
                </a14:m>
                <a:r>
                  <a:rPr lang="en-US" sz="4400" b="1" dirty="0">
                    <a:solidFill>
                      <a:srgbClr val="0066CC"/>
                    </a:solidFill>
                  </a:rPr>
                  <a:t> </a:t>
                </a:r>
                <a:r>
                  <a:rPr lang="en-US" sz="4400" dirty="0"/>
                  <a:t>and </a:t>
                </a:r>
                <a14:m>
                  <m:oMath xmlns:m="http://schemas.openxmlformats.org/officeDocument/2006/math"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𝒛</m:t>
                    </m:r>
                  </m:oMath>
                </a14:m>
                <a:r>
                  <a:rPr lang="en-US" sz="4400" b="1" dirty="0"/>
                  <a:t> </a:t>
                </a:r>
                <a:r>
                  <a:rPr lang="en-US" sz="4400" dirty="0"/>
                  <a:t>(i.e. </a:t>
                </a:r>
                <a14:m>
                  <m:oMath xmlns:m="http://schemas.openxmlformats.org/officeDocument/2006/math"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US" sz="4400" b="1" dirty="0">
                    <a:solidFill>
                      <a:srgbClr val="0066CC"/>
                    </a:solidFill>
                  </a:rPr>
                  <a:t> </a:t>
                </a:r>
                <a:r>
                  <a:rPr lang="en-US" sz="4400" dirty="0"/>
                  <a:t>and </a:t>
                </a:r>
                <a14:m>
                  <m:oMath xmlns:m="http://schemas.openxmlformats.org/officeDocument/2006/math"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𝒛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US" sz="4400" dirty="0"/>
                  <a:t>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5C68457-4432-F063-0FC2-308CB7452F1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90" r="-293" b="-4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35220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8DF26E-28DB-9437-0E9B-139933EEAB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6DD2EDE-ACA8-ED0F-4E3F-9E1F0B85CBC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endParaRPr lang="en-US" sz="4400" b="1" dirty="0"/>
              </a:p>
              <a:p>
                <a:pPr marL="0" indent="0">
                  <a:buNone/>
                </a:pPr>
                <a:r>
                  <a:rPr lang="en-US" sz="4400" b="1" dirty="0"/>
                  <a:t>Which of these situations can be converted into standard form?</a:t>
                </a:r>
              </a:p>
              <a:p>
                <a:pPr marL="0" indent="0">
                  <a:buNone/>
                </a:pPr>
                <a:endParaRPr lang="en-US" sz="1200" dirty="0"/>
              </a:p>
              <a:p>
                <a:pPr marL="1382713" indent="-692150"/>
                <a:r>
                  <a:rPr lang="en-US" sz="4400" dirty="0"/>
                  <a:t>an objective to minimize </a:t>
                </a:r>
                <a14:m>
                  <m:oMath xmlns:m="http://schemas.openxmlformats.org/officeDocument/2006/math"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𝒚</m:t>
                    </m:r>
                  </m:oMath>
                </a14:m>
                <a:endParaRPr lang="en-US" sz="4400" b="1" dirty="0"/>
              </a:p>
              <a:p>
                <a:pPr marL="2298700" indent="0">
                  <a:buNone/>
                </a:pPr>
                <a:r>
                  <a:rPr lang="en-US" sz="4400" b="1" dirty="0"/>
                  <a:t>Yes! </a:t>
                </a:r>
                <a:r>
                  <a:rPr lang="en-US" sz="4400" dirty="0"/>
                  <a:t>maximize</a:t>
                </a:r>
                <a:r>
                  <a:rPr lang="en-US" sz="4400" b="1" dirty="0"/>
                  <a:t> </a:t>
                </a:r>
                <a14:m>
                  <m:oMath xmlns:m="http://schemas.openxmlformats.org/officeDocument/2006/math"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𝒚</m:t>
                    </m:r>
                  </m:oMath>
                </a14:m>
                <a:endParaRPr lang="en-US" sz="4400" b="1" dirty="0"/>
              </a:p>
              <a:p>
                <a:pPr marL="2298700" indent="0">
                  <a:buNone/>
                </a:pPr>
                <a:endParaRPr lang="en-US" sz="1200" b="1" dirty="0"/>
              </a:p>
              <a:p>
                <a:pPr marL="1382713" indent="-692150"/>
                <a:r>
                  <a:rPr lang="en-US" sz="4400" dirty="0"/>
                  <a:t>an objective to maximize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4400" b="1" dirty="0"/>
              </a:p>
              <a:p>
                <a:pPr marL="2298700" indent="0">
                  <a:buNone/>
                </a:pPr>
                <a:r>
                  <a:rPr lang="en-US" sz="4400" b="1" dirty="0"/>
                  <a:t>Not possible.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6DD2EDE-ACA8-ED0F-4E3F-9E1F0B85CBC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90" r="-2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46956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BE7CCA-D1E7-6D82-A861-9CFAF44217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858ABE0-9D5F-7359-1AA2-93020767CA7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endParaRPr lang="en-US" sz="4400" b="1" dirty="0"/>
              </a:p>
              <a:p>
                <a:pPr marL="0" indent="0">
                  <a:buNone/>
                </a:pPr>
                <a:r>
                  <a:rPr lang="en-US" sz="4400" b="1" dirty="0"/>
                  <a:t>Which of these situations can be converted into standard form?</a:t>
                </a:r>
              </a:p>
              <a:p>
                <a:pPr marL="2298700" indent="0">
                  <a:buNone/>
                </a:pPr>
                <a:endParaRPr lang="en-US" sz="1200" dirty="0"/>
              </a:p>
              <a:p>
                <a:pPr marL="1382713" indent="-692150"/>
                <a:r>
                  <a:rPr lang="en-US" sz="4400" dirty="0"/>
                  <a:t>a variable </a:t>
                </a:r>
                <a14:m>
                  <m:oMath xmlns:m="http://schemas.openxmlformats.org/officeDocument/2006/math">
                    <m:r>
                      <a:rPr lang="en-US" sz="4400" b="1" i="1" dirty="0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400" dirty="0"/>
                  <a:t>that may be negative</a:t>
                </a:r>
              </a:p>
              <a:p>
                <a:pPr marL="2298700" indent="0">
                  <a:buNone/>
                </a:pPr>
                <a:r>
                  <a:rPr lang="en-US" sz="4400" b="1" dirty="0"/>
                  <a:t>Yes! </a:t>
                </a:r>
                <a:r>
                  <a:rPr lang="en-US" sz="4400" dirty="0"/>
                  <a:t>Make two new variables </a:t>
                </a:r>
                <a14:m>
                  <m:oMath xmlns:m="http://schemas.openxmlformats.org/officeDocument/2006/math"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4400" dirty="0"/>
                  <a:t> and </a:t>
                </a:r>
                <a14:m>
                  <m:oMath xmlns:m="http://schemas.openxmlformats.org/officeDocument/2006/math"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′′</m:t>
                    </m:r>
                  </m:oMath>
                </a14:m>
                <a:r>
                  <a:rPr lang="en-US" sz="4400" dirty="0"/>
                  <a:t>, then replace every occurrence of </a:t>
                </a:r>
                <a14:m>
                  <m:oMath xmlns:m="http://schemas.openxmlformats.org/officeDocument/2006/math">
                    <m:r>
                      <a:rPr lang="en-US" sz="4400" b="1" i="1" dirty="0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sz="4400" dirty="0"/>
                  <a:t>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′′</m:t>
                    </m:r>
                  </m:oMath>
                </a14:m>
                <a:r>
                  <a:rPr lang="en-US" sz="4400" dirty="0"/>
                  <a:t>. We can now have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′′</m:t>
                        </m:r>
                      </m:sup>
                    </m:sSup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US" sz="4400" dirty="0"/>
                  <a:t>.</a:t>
                </a:r>
              </a:p>
              <a:p>
                <a:pPr marL="2298700" indent="0">
                  <a:buNone/>
                </a:pPr>
                <a:endParaRPr lang="en-US" sz="4400" b="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858ABE0-9D5F-7359-1AA2-93020767CA7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90" r="-11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200B5320-74BE-0C73-9F2B-5BD69E5A6BAA}"/>
              </a:ext>
            </a:extLst>
          </p:cNvPr>
          <p:cNvSpPr txBox="1"/>
          <p:nvPr/>
        </p:nvSpPr>
        <p:spPr>
          <a:xfrm>
            <a:off x="1916112" y="6277977"/>
            <a:ext cx="2850460" cy="15747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Bef>
                <a:spcPts val="1000"/>
              </a:spcBef>
            </a:pPr>
            <a:r>
              <a:rPr lang="en-US" sz="4400" b="1" dirty="0">
                <a:latin typeface="Helvetica" pitchFamily="2" charset="0"/>
              </a:rPr>
              <a:t>maximize</a:t>
            </a:r>
          </a:p>
          <a:p>
            <a:pPr algn="r">
              <a:spcBef>
                <a:spcPts val="1000"/>
              </a:spcBef>
            </a:pPr>
            <a:r>
              <a:rPr lang="en-US" sz="4400" b="1" dirty="0">
                <a:latin typeface="Helvetica" pitchFamily="2" charset="0"/>
              </a:rPr>
              <a:t>subject to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BF46433-6290-7618-6772-E204081C6977}"/>
                  </a:ext>
                </a:extLst>
              </p:cNvPr>
              <p:cNvSpPr txBox="1"/>
              <p:nvPr/>
            </p:nvSpPr>
            <p:spPr>
              <a:xfrm>
                <a:off x="4887912" y="6277977"/>
                <a:ext cx="3407728" cy="28007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spcBef>
                    <a:spcPts val="100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+3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sz="100" dirty="0">
                  <a:latin typeface="Helvetica" pitchFamily="2" charset="0"/>
                </a:endParaRPr>
              </a:p>
              <a:p>
                <a:pPr algn="l">
                  <a:spcBef>
                    <a:spcPts val="100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400" b="0" i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US" sz="4400" b="0" i="1" smtClean="0"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10</m:t>
                      </m:r>
                    </m:oMath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US" sz="4400" b="0" i="1" smtClean="0"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4</m:t>
                      </m:r>
                    </m:oMath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US" sz="4400" b="0" i="1" smtClean="0">
                          <a:latin typeface="Cambria Math" panose="02040503050406030204" pitchFamily="18" charset="0"/>
                        </a:rPr>
                        <m:t>≥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4400" dirty="0">
                  <a:latin typeface="Helvetica" pitchFamily="2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BF46433-6290-7618-6772-E204081C69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7912" y="6277977"/>
                <a:ext cx="3407728" cy="2800767"/>
              </a:xfrm>
              <a:prstGeom prst="rect">
                <a:avLst/>
              </a:prstGeom>
              <a:blipFill>
                <a:blip r:embed="rId3"/>
                <a:stretch>
                  <a:fillRect l="-1111" b="-27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>
            <a:extLst>
              <a:ext uri="{FF2B5EF4-FFF2-40B4-BE49-F238E27FC236}">
                <a16:creationId xmlns:a16="http://schemas.microsoft.com/office/drawing/2014/main" id="{7BD7C371-231B-A345-E4F7-9AA1CF0B9E30}"/>
              </a:ext>
            </a:extLst>
          </p:cNvPr>
          <p:cNvSpPr/>
          <p:nvPr/>
        </p:nvSpPr>
        <p:spPr>
          <a:xfrm>
            <a:off x="1382712" y="5959475"/>
            <a:ext cx="7162800" cy="3581400"/>
          </a:xfrm>
          <a:prstGeom prst="rect">
            <a:avLst/>
          </a:prstGeom>
          <a:noFill/>
          <a:ln w="76200">
            <a:solidFill>
              <a:srgbClr val="0066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CABD72-BB70-C94A-D415-213453D1EF94}"/>
              </a:ext>
            </a:extLst>
          </p:cNvPr>
          <p:cNvSpPr txBox="1"/>
          <p:nvPr/>
        </p:nvSpPr>
        <p:spPr>
          <a:xfrm>
            <a:off x="10526712" y="6277977"/>
            <a:ext cx="2850460" cy="15747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Bef>
                <a:spcPts val="1000"/>
              </a:spcBef>
            </a:pPr>
            <a:r>
              <a:rPr lang="en-US" sz="4400" b="1" dirty="0">
                <a:latin typeface="Helvetica" pitchFamily="2" charset="0"/>
              </a:rPr>
              <a:t>maximize</a:t>
            </a:r>
          </a:p>
          <a:p>
            <a:pPr algn="r">
              <a:spcBef>
                <a:spcPts val="1000"/>
              </a:spcBef>
            </a:pPr>
            <a:r>
              <a:rPr lang="en-US" sz="4400" b="1" dirty="0">
                <a:latin typeface="Helvetica" pitchFamily="2" charset="0"/>
              </a:rPr>
              <a:t>subject to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E6A3F6E-0F24-B638-649A-AB6BE5895897}"/>
                  </a:ext>
                </a:extLst>
              </p:cNvPr>
              <p:cNvSpPr txBox="1"/>
              <p:nvPr/>
            </p:nvSpPr>
            <p:spPr>
              <a:xfrm>
                <a:off x="13498512" y="6277977"/>
                <a:ext cx="5059911" cy="28007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spcBef>
                    <a:spcPts val="100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′′+3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sz="100" dirty="0">
                  <a:latin typeface="Helvetica" pitchFamily="2" charset="0"/>
                </a:endParaRPr>
              </a:p>
              <a:p>
                <a:pPr algn="l">
                  <a:spcBef>
                    <a:spcPts val="100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400" b="0" i="0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′′+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US" sz="4400" b="0" i="1" smtClean="0"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10</m:t>
                      </m:r>
                    </m:oMath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2</m:t>
                      </m:r>
                      <m:sSup>
                        <m:sSupPr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−2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′′+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US" sz="4400" b="0" i="1" smtClean="0"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4</m:t>
                      </m:r>
                    </m:oMath>
                    <m:oMath xmlns:m="http://schemas.openxmlformats.org/officeDocument/2006/math">
                      <m:sSup>
                        <m:sSupPr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′′</m:t>
                          </m:r>
                        </m:sup>
                      </m:sSup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US" sz="4400" b="0" i="1" smtClean="0">
                          <a:latin typeface="Cambria Math" panose="02040503050406030204" pitchFamily="18" charset="0"/>
                        </a:rPr>
                        <m:t>≥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4400" dirty="0">
                  <a:latin typeface="Helvetica" pitchFamily="2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E6A3F6E-0F24-B638-649A-AB6BE58958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98512" y="6277977"/>
                <a:ext cx="5059911" cy="2800767"/>
              </a:xfrm>
              <a:prstGeom prst="rect">
                <a:avLst/>
              </a:prstGeom>
              <a:blipFill>
                <a:blip r:embed="rId4"/>
                <a:stretch>
                  <a:fillRect l="-1750" b="-27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0FB88749-200B-AEB6-8A88-C3E19F60D87D}"/>
              </a:ext>
            </a:extLst>
          </p:cNvPr>
          <p:cNvSpPr/>
          <p:nvPr/>
        </p:nvSpPr>
        <p:spPr>
          <a:xfrm>
            <a:off x="9993312" y="5959475"/>
            <a:ext cx="8849416" cy="3581400"/>
          </a:xfrm>
          <a:prstGeom prst="rect">
            <a:avLst/>
          </a:prstGeom>
          <a:noFill/>
          <a:ln w="76200">
            <a:solidFill>
              <a:srgbClr val="0066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B95B522-A807-439F-9C4B-13BBC6D0A4BE}"/>
              </a:ext>
            </a:extLst>
          </p:cNvPr>
          <p:cNvCxnSpPr/>
          <p:nvPr/>
        </p:nvCxnSpPr>
        <p:spPr>
          <a:xfrm>
            <a:off x="8756650" y="7790259"/>
            <a:ext cx="990600" cy="0"/>
          </a:xfrm>
          <a:prstGeom prst="straightConnector1">
            <a:avLst/>
          </a:prstGeom>
          <a:ln w="76200">
            <a:solidFill>
              <a:srgbClr val="0066CC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6371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10" grpId="0" animBg="1"/>
      <p:bldP spid="11" grpId="0"/>
      <p:bldP spid="12" grpId="0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09C85E-DCB5-D70F-E336-6640C4BFE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695082"/>
                </a:solidFill>
              </a:rPr>
              <a:t>Max Flow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20FF8B97-127B-EFC5-4529-60B87B2ED38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4400" b="1" dirty="0"/>
                  <a:t>Input: </a:t>
                </a:r>
                <a:r>
                  <a:rPr lang="en-US" sz="4400" dirty="0"/>
                  <a:t>A flow network </a:t>
                </a:r>
                <a14:m>
                  <m:oMath xmlns:m="http://schemas.openxmlformats.org/officeDocument/2006/math">
                    <m:r>
                      <a:rPr lang="en-US" sz="4400" b="1" i="1" dirty="0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𝑮</m:t>
                    </m:r>
                    <m:r>
                      <a:rPr lang="en-US" sz="4400" b="1" i="1" dirty="0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=(</m:t>
                    </m:r>
                    <m:r>
                      <a:rPr lang="en-US" sz="4400" b="1" i="1" dirty="0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𝑽</m:t>
                    </m:r>
                    <m:r>
                      <a:rPr lang="en-US" sz="4400" b="1" i="1" dirty="0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4400" b="1" i="1" dirty="0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𝑬</m:t>
                    </m:r>
                    <m:r>
                      <a:rPr lang="en-US" sz="4400" b="1" i="1" dirty="0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4400" dirty="0"/>
                  <a:t>, source </a:t>
                </a:r>
                <a14:m>
                  <m:oMath xmlns:m="http://schemas.openxmlformats.org/officeDocument/2006/math">
                    <m:r>
                      <a:rPr lang="en-US" sz="4400" b="1" i="1" dirty="0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𝒔</m:t>
                    </m:r>
                  </m:oMath>
                </a14:m>
                <a:r>
                  <a:rPr lang="en-US" sz="4400" dirty="0"/>
                  <a:t>, sink </a:t>
                </a:r>
                <a14:m>
                  <m:oMath xmlns:m="http://schemas.openxmlformats.org/officeDocument/2006/math">
                    <m:r>
                      <a:rPr lang="en-US" sz="4400" b="1" i="1" dirty="0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𝒕</m:t>
                    </m:r>
                  </m:oMath>
                </a14:m>
                <a:r>
                  <a:rPr lang="en-US" sz="4400" dirty="0"/>
                  <a:t>, and </a:t>
                </a:r>
                <a14:m>
                  <m:oMath xmlns:m="http://schemas.openxmlformats.org/officeDocument/2006/math"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𝒄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 :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𝑬</m:t>
                    </m:r>
                    <m:r>
                      <a:rPr lang="en-US" sz="4400" b="1" i="1" spc="20" dirty="0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  <a:cs typeface="Arial"/>
                      </a:rPr>
                      <m:t>→</m:t>
                    </m:r>
                    <m:sSup>
                      <m:sSupPr>
                        <m:ctrlPr>
                          <a:rPr lang="en-US" sz="4400" b="1" i="1" spc="20" dirty="0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</m:ctrlPr>
                      </m:sSupPr>
                      <m:e>
                        <m:r>
                          <a:rPr lang="en-US" sz="4400" b="1" i="1" spc="20" dirty="0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/>
                          </a:rPr>
                          <m:t>ℝ</m:t>
                        </m:r>
                      </m:e>
                      <m:sup>
                        <m:r>
                          <a:rPr lang="en-US" sz="4400" b="1" i="1" spc="20" dirty="0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≥</m:t>
                        </m:r>
                        <m:r>
                          <a:rPr lang="en-US" sz="4400" b="1" i="1" spc="20" dirty="0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𝟎</m:t>
                        </m:r>
                      </m:sup>
                    </m:sSup>
                  </m:oMath>
                </a14:m>
                <a:endParaRPr lang="en-US" sz="4400" b="1" i="1" dirty="0"/>
              </a:p>
              <a:p>
                <a:pPr marL="0" indent="0">
                  <a:buNone/>
                </a:pPr>
                <a:r>
                  <a:rPr lang="en-US" sz="4400" b="1" dirty="0"/>
                  <a:t>Goal:</a:t>
                </a:r>
              </a:p>
              <a:p>
                <a:pPr marL="1830388" indent="0">
                  <a:buNone/>
                </a:pPr>
                <a:r>
                  <a:rPr lang="en-US" sz="4400" b="1" dirty="0"/>
                  <a:t>maximize </a:t>
                </a:r>
                <a:r>
                  <a:rPr lang="en-US" sz="4400" dirty="0"/>
                  <a:t>flow out of </a:t>
                </a:r>
                <a14:m>
                  <m:oMath xmlns:m="http://schemas.openxmlformats.org/officeDocument/2006/math">
                    <m:r>
                      <a:rPr lang="en-US" sz="4400" b="1" i="1" dirty="0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𝒔</m:t>
                    </m:r>
                  </m:oMath>
                </a14:m>
                <a:endParaRPr lang="en-US" sz="4400" b="1" dirty="0">
                  <a:solidFill>
                    <a:srgbClr val="0066CC"/>
                  </a:solidFill>
                </a:endParaRPr>
              </a:p>
              <a:p>
                <a:pPr marL="1830388" indent="0">
                  <a:buNone/>
                </a:pPr>
                <a:r>
                  <a:rPr lang="en-US" sz="4400" b="1" dirty="0"/>
                  <a:t>subject to </a:t>
                </a:r>
                <a:r>
                  <a:rPr lang="en-US" sz="4400" dirty="0"/>
                  <a:t>respecting capacities and flow conservation</a:t>
                </a:r>
              </a:p>
              <a:p>
                <a:pPr marL="0" indent="0">
                  <a:buNone/>
                </a:pPr>
                <a:endParaRPr lang="en-US" sz="4400" dirty="0"/>
              </a:p>
              <a:p>
                <a:pPr marL="0" indent="0">
                  <a:buNone/>
                </a:pPr>
                <a:r>
                  <a:rPr lang="en-US" sz="4400" dirty="0"/>
                  <a:t>We want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1" i="1" spc="114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</m:ctrlPr>
                      </m:sSubPr>
                      <m:e>
                        <m:r>
                          <a:rPr lang="en-US" sz="4400" b="1" i="1" spc="114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𝒙</m:t>
                        </m:r>
                      </m:e>
                      <m:sub>
                        <m:r>
                          <a:rPr lang="en-US" sz="4400" b="1" i="1" spc="114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𝒆</m:t>
                        </m:r>
                      </m:sub>
                    </m:sSub>
                    <m:r>
                      <a:rPr lang="en-US" sz="4400" b="1" i="1" spc="114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  <a:cs typeface="Arial"/>
                      </a:rPr>
                      <m:t>=</m:t>
                    </m:r>
                  </m:oMath>
                </a14:m>
                <a:r>
                  <a:rPr lang="en-US" sz="4400" dirty="0"/>
                  <a:t> flow on edge </a:t>
                </a:r>
                <a14:m>
                  <m:oMath xmlns:m="http://schemas.openxmlformats.org/officeDocument/2006/math">
                    <m:r>
                      <a:rPr lang="en-US" sz="4400" b="1" i="1" dirty="0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𝒆</m:t>
                    </m:r>
                    <m:r>
                      <a:rPr lang="en-US" sz="4400" b="1" i="1" dirty="0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4400" b="1" i="1" dirty="0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𝑬</m:t>
                    </m:r>
                  </m:oMath>
                </a14:m>
                <a:r>
                  <a:rPr lang="en-US" sz="4400" dirty="0"/>
                  <a:t>.</a:t>
                </a:r>
              </a:p>
              <a:p>
                <a:pPr marL="12700" indent="0">
                  <a:buNone/>
                </a:pPr>
                <a:endParaRPr lang="en-US" sz="4400" dirty="0"/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20FF8B97-127B-EFC5-4529-60B87B2ED38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90" t="-14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D0E08CA7-5199-1CC9-D7FC-8DEF416CF94A}"/>
              </a:ext>
            </a:extLst>
          </p:cNvPr>
          <p:cNvSpPr txBox="1"/>
          <p:nvPr/>
        </p:nvSpPr>
        <p:spPr>
          <a:xfrm>
            <a:off x="3041650" y="7954377"/>
            <a:ext cx="2850460" cy="1574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1000"/>
              </a:spcBef>
            </a:pPr>
            <a:r>
              <a:rPr lang="en-US" sz="4400" b="1" dirty="0">
                <a:latin typeface="Helvetica" pitchFamily="2" charset="0"/>
              </a:rPr>
              <a:t>maximize</a:t>
            </a:r>
          </a:p>
          <a:p>
            <a:pPr algn="r">
              <a:spcBef>
                <a:spcPts val="1000"/>
              </a:spcBef>
            </a:pPr>
            <a:r>
              <a:rPr lang="en-US" sz="4400" b="1" dirty="0">
                <a:latin typeface="Helvetica" pitchFamily="2" charset="0"/>
              </a:rPr>
              <a:t>subject to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8DD35C0-CA77-13A8-3132-175727731437}"/>
                  </a:ext>
                </a:extLst>
              </p:cNvPr>
              <p:cNvSpPr txBox="1"/>
              <p:nvPr/>
            </p:nvSpPr>
            <p:spPr>
              <a:xfrm>
                <a:off x="6013451" y="7954377"/>
                <a:ext cx="11963399" cy="2391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1000"/>
                  </a:spcBef>
                </a:pP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4400" b="1" i="1" spc="5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</m:ctrlPr>
                      </m:naryPr>
                      <m:sub>
                        <m:r>
                          <a:rPr lang="en-US" sz="44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𝒆</m:t>
                        </m:r>
                        <m:r>
                          <a:rPr lang="en-US" sz="44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4400" spc="5">
                            <a:latin typeface="Cambria Math" panose="02040503050406030204" pitchFamily="18" charset="0"/>
                            <a:cs typeface="Arial"/>
                          </a:rPr>
                          <m:t>out</m:t>
                        </m:r>
                        <m:r>
                          <a:rPr lang="en-US" sz="4400" spc="5">
                            <a:latin typeface="Cambria Math" panose="02040503050406030204" pitchFamily="18" charset="0"/>
                            <a:cs typeface="Arial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4400" spc="5">
                            <a:latin typeface="Cambria Math" panose="02040503050406030204" pitchFamily="18" charset="0"/>
                            <a:cs typeface="Arial"/>
                          </a:rPr>
                          <m:t>of</m:t>
                        </m:r>
                        <m:r>
                          <a:rPr lang="en-US" sz="44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 </m:t>
                        </m:r>
                        <m:r>
                          <a:rPr lang="en-US" sz="44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𝒔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4400" b="1" i="1" spc="5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</m:ctrlPr>
                          </m:sSubPr>
                          <m:e>
                            <m:r>
                              <a:rPr lang="en-US" sz="4400" b="1" i="1" spc="5" smtClean="0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(</m:t>
                            </m:r>
                            <m:r>
                              <a:rPr lang="en-US" sz="4400" b="1" i="1" spc="5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𝒙</m:t>
                            </m:r>
                          </m:e>
                          <m:sub>
                            <m:r>
                              <a:rPr lang="en-US" sz="4400" b="1" i="1" spc="5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𝒆</m:t>
                            </m:r>
                          </m:sub>
                        </m:sSub>
                        <m:r>
                          <a:rPr lang="en-US" sz="4400" b="1" i="1" spc="5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)</m:t>
                        </m:r>
                      </m:e>
                    </m:nary>
                  </m:oMath>
                </a14:m>
                <a:r>
                  <a:rPr lang="en-US" sz="100" dirty="0">
                    <a:latin typeface="Helvetica" pitchFamily="2" charset="0"/>
                  </a:rPr>
                  <a:t> </a:t>
                </a:r>
              </a:p>
              <a:p>
                <a:pPr marL="915988" indent="-915988" algn="l">
                  <a:spcBef>
                    <a:spcPts val="1000"/>
                  </a:spcBef>
                </a:pPr>
                <a14:m>
                  <m:oMath xmlns:m="http://schemas.openxmlformats.org/officeDocument/2006/math"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𝒄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𝒆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4400" b="1" dirty="0">
                    <a:solidFill>
                      <a:srgbClr val="0066CC"/>
                    </a:solidFill>
                    <a:latin typeface="Helvetica" pitchFamily="2" charset="0"/>
                  </a:rPr>
                  <a:t> </a:t>
                </a:r>
                <a:r>
                  <a:rPr lang="en-US" sz="4400" b="0" dirty="0">
                    <a:latin typeface="Helvetica" pitchFamily="2" charset="0"/>
                  </a:rPr>
                  <a:t>for all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</m:oMath>
                </a14:m>
                <a:endParaRPr lang="en-US" sz="4400" dirty="0">
                  <a:latin typeface="Helvetica" pitchFamily="2" charset="0"/>
                </a:endParaRPr>
              </a:p>
              <a:p>
                <a:pPr marL="12700" indent="-12700">
                  <a:spcBef>
                    <a:spcPts val="1000"/>
                  </a:spcBef>
                </a:pP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44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</m:ctrlPr>
                      </m:naryPr>
                      <m:sub>
                        <m:r>
                          <a:rPr lang="en-US" sz="44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𝒆</m:t>
                        </m:r>
                        <m:r>
                          <a:rPr lang="en-US" sz="44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4400" spc="5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out</m:t>
                        </m:r>
                        <m:r>
                          <a:rPr lang="en-US" sz="4400" spc="5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4400" spc="5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of</m:t>
                        </m:r>
                        <m:r>
                          <a:rPr lang="en-US" sz="44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 </m:t>
                        </m:r>
                        <m:r>
                          <a:rPr lang="en-US" sz="44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𝒗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4400" b="1" i="1" spc="5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</m:ctrlPr>
                          </m:sSubPr>
                          <m:e>
                            <m:r>
                              <a:rPr lang="en-US" sz="4400" b="1" i="1" spc="5" smtClean="0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(</m:t>
                            </m:r>
                            <m:r>
                              <a:rPr lang="en-US" sz="4400" b="1" i="1" spc="5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𝒙</m:t>
                            </m:r>
                          </m:e>
                          <m:sub>
                            <m:r>
                              <a:rPr lang="en-US" sz="4400" b="1" i="1" spc="5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𝒆</m:t>
                            </m:r>
                          </m:sub>
                        </m:sSub>
                        <m:r>
                          <a:rPr lang="en-US" sz="4400" b="1" i="1" spc="5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)</m:t>
                        </m:r>
                      </m:e>
                    </m:nary>
                    <m:r>
                      <a:rPr lang="en-US" sz="4400" spc="5">
                        <a:solidFill>
                          <a:srgbClr val="0066CC"/>
                        </a:solidFill>
                        <a:latin typeface="Cambria Math" panose="02040503050406030204" pitchFamily="18" charset="0"/>
                        <a:cs typeface="Arial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sz="44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</m:ctrlPr>
                      </m:naryPr>
                      <m:sub>
                        <m:r>
                          <a:rPr lang="en-US" sz="44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𝒆</m:t>
                        </m:r>
                        <m:r>
                          <a:rPr lang="en-US" sz="44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4400" spc="5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into</m:t>
                        </m:r>
                        <m:r>
                          <a:rPr lang="en-US" sz="44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 </m:t>
                        </m:r>
                        <m:r>
                          <a:rPr lang="en-US" sz="44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𝒗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4400" b="1" i="1" spc="5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</m:ctrlPr>
                          </m:sSubPr>
                          <m:e>
                            <m:r>
                              <a:rPr lang="en-US" sz="4400" b="1" i="1" spc="5" smtClean="0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(</m:t>
                            </m:r>
                            <m:r>
                              <a:rPr lang="en-US" sz="4400" b="1" i="1" spc="5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𝒙</m:t>
                            </m:r>
                          </m:e>
                          <m:sub>
                            <m:r>
                              <a:rPr lang="en-US" sz="4400" b="1" i="1" spc="5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𝒆</m:t>
                            </m:r>
                          </m:sub>
                        </m:sSub>
                        <m:r>
                          <a:rPr lang="en-US" sz="4400" b="1" i="1" spc="5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)</m:t>
                        </m:r>
                      </m:e>
                    </m:nary>
                  </m:oMath>
                </a14:m>
                <a:r>
                  <a:rPr lang="en-US" sz="4400" dirty="0">
                    <a:latin typeface="Helvetica" pitchFamily="2" charset="0"/>
                  </a:rPr>
                  <a:t> for all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  <m:r>
                      <m:rPr>
                        <m:lit/>
                      </m:rPr>
                      <a:rPr lang="en-US" sz="4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{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4400" dirty="0">
                    <a:latin typeface="Helvetica" pitchFamily="2" charset="0"/>
                  </a:rPr>
                  <a:t> 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8DD35C0-CA77-13A8-3132-1757277314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3451" y="7954377"/>
                <a:ext cx="11963399" cy="2391552"/>
              </a:xfrm>
              <a:prstGeom prst="rect">
                <a:avLst/>
              </a:prstGeom>
              <a:blipFill>
                <a:blip r:embed="rId3"/>
                <a:stretch>
                  <a:fillRect l="-7741" t="-46032" b="-68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AF533595-4CB9-02CC-0873-828B033D0979}"/>
              </a:ext>
            </a:extLst>
          </p:cNvPr>
          <p:cNvSpPr/>
          <p:nvPr/>
        </p:nvSpPr>
        <p:spPr>
          <a:xfrm>
            <a:off x="2660650" y="7635875"/>
            <a:ext cx="15316200" cy="3043238"/>
          </a:xfrm>
          <a:prstGeom prst="rect">
            <a:avLst/>
          </a:prstGeom>
          <a:noFill/>
          <a:ln w="76200">
            <a:solidFill>
              <a:srgbClr val="0066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268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B9DFC1-FA4C-24DC-5168-E4F42F2C7E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0E494-97B0-3621-9D4B-377C2BAAC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695082"/>
                </a:solidFill>
              </a:rPr>
              <a:t>Max Flow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EFFD0F2-4553-295B-45A8-55D71714DC2C}"/>
              </a:ext>
            </a:extLst>
          </p:cNvPr>
          <p:cNvSpPr/>
          <p:nvPr/>
        </p:nvSpPr>
        <p:spPr>
          <a:xfrm>
            <a:off x="1822450" y="8169275"/>
            <a:ext cx="274320" cy="2743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304E774-94EA-3C87-8A5B-07BE2D68A9C0}"/>
              </a:ext>
            </a:extLst>
          </p:cNvPr>
          <p:cNvSpPr/>
          <p:nvPr/>
        </p:nvSpPr>
        <p:spPr>
          <a:xfrm>
            <a:off x="4192560" y="6645275"/>
            <a:ext cx="274320" cy="2743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734356-4EB0-35CC-31FA-2DD4DBF6E763}"/>
              </a:ext>
            </a:extLst>
          </p:cNvPr>
          <p:cNvSpPr/>
          <p:nvPr/>
        </p:nvSpPr>
        <p:spPr>
          <a:xfrm>
            <a:off x="4192560" y="9769475"/>
            <a:ext cx="274320" cy="2743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8322932-19CA-CBC8-7BF3-5AF7525DBACE}"/>
              </a:ext>
            </a:extLst>
          </p:cNvPr>
          <p:cNvSpPr/>
          <p:nvPr/>
        </p:nvSpPr>
        <p:spPr>
          <a:xfrm>
            <a:off x="6699250" y="8169275"/>
            <a:ext cx="274320" cy="2743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1349278-39E4-A8C2-F5B7-EA852C072E87}"/>
              </a:ext>
            </a:extLst>
          </p:cNvPr>
          <p:cNvCxnSpPr>
            <a:stCxn id="9" idx="7"/>
            <a:endCxn id="10" idx="3"/>
          </p:cNvCxnSpPr>
          <p:nvPr/>
        </p:nvCxnSpPr>
        <p:spPr>
          <a:xfrm flipV="1">
            <a:off x="2056597" y="6879422"/>
            <a:ext cx="2176136" cy="1330026"/>
          </a:xfrm>
          <a:prstGeom prst="straightConnector1">
            <a:avLst/>
          </a:prstGeom>
          <a:ln w="76200">
            <a:solidFill>
              <a:srgbClr val="CC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392160A-6657-D261-3754-2BDDC73F90ED}"/>
              </a:ext>
            </a:extLst>
          </p:cNvPr>
          <p:cNvCxnSpPr>
            <a:stCxn id="9" idx="5"/>
            <a:endCxn id="11" idx="1"/>
          </p:cNvCxnSpPr>
          <p:nvPr/>
        </p:nvCxnSpPr>
        <p:spPr>
          <a:xfrm>
            <a:off x="2056597" y="8403422"/>
            <a:ext cx="2176136" cy="1406226"/>
          </a:xfrm>
          <a:prstGeom prst="straightConnector1">
            <a:avLst/>
          </a:prstGeom>
          <a:ln w="76200">
            <a:solidFill>
              <a:srgbClr val="CC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9570BB3-7298-0203-3B81-986E9B52E291}"/>
              </a:ext>
            </a:extLst>
          </p:cNvPr>
          <p:cNvCxnSpPr>
            <a:stCxn id="10" idx="4"/>
            <a:endCxn id="11" idx="0"/>
          </p:cNvCxnSpPr>
          <p:nvPr/>
        </p:nvCxnSpPr>
        <p:spPr>
          <a:xfrm>
            <a:off x="4329720" y="6919595"/>
            <a:ext cx="0" cy="2849880"/>
          </a:xfrm>
          <a:prstGeom prst="straightConnector1">
            <a:avLst/>
          </a:prstGeom>
          <a:ln w="76200">
            <a:solidFill>
              <a:srgbClr val="CC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9A3AC8D-F4BF-C8CE-5CBF-CBB7CA3B6FCC}"/>
              </a:ext>
            </a:extLst>
          </p:cNvPr>
          <p:cNvCxnSpPr>
            <a:stCxn id="10" idx="5"/>
            <a:endCxn id="12" idx="1"/>
          </p:cNvCxnSpPr>
          <p:nvPr/>
        </p:nvCxnSpPr>
        <p:spPr>
          <a:xfrm>
            <a:off x="4426707" y="6879422"/>
            <a:ext cx="2312716" cy="1330026"/>
          </a:xfrm>
          <a:prstGeom prst="straightConnector1">
            <a:avLst/>
          </a:prstGeom>
          <a:ln w="76200">
            <a:solidFill>
              <a:srgbClr val="CC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BD54842-52A3-60BC-AD64-741B254E9813}"/>
              </a:ext>
            </a:extLst>
          </p:cNvPr>
          <p:cNvCxnSpPr>
            <a:stCxn id="11" idx="7"/>
            <a:endCxn id="12" idx="3"/>
          </p:cNvCxnSpPr>
          <p:nvPr/>
        </p:nvCxnSpPr>
        <p:spPr>
          <a:xfrm flipV="1">
            <a:off x="4426707" y="8403422"/>
            <a:ext cx="2312716" cy="1406226"/>
          </a:xfrm>
          <a:prstGeom prst="straightConnector1">
            <a:avLst/>
          </a:prstGeom>
          <a:ln w="76200">
            <a:solidFill>
              <a:srgbClr val="CC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FCA91EA-02F0-E381-BF9C-21943C8D6925}"/>
                  </a:ext>
                </a:extLst>
              </p:cNvPr>
              <p:cNvSpPr txBox="1"/>
              <p:nvPr/>
            </p:nvSpPr>
            <p:spPr>
              <a:xfrm>
                <a:off x="1159365" y="7864475"/>
                <a:ext cx="61459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spcBef>
                    <a:spcPts val="1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i="1" dirty="0" smtClean="0"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en-US" sz="4400" dirty="0">
                  <a:latin typeface="Helvetica" pitchFamily="2" charset="0"/>
                </a:endParaRPr>
              </a:p>
            </p:txBody>
          </p:sp>
        </mc:Choice>
        <mc:Fallback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FCA91EA-02F0-E381-BF9C-21943C8D69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9365" y="7864475"/>
                <a:ext cx="614591" cy="76944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AB39BF3-6654-3149-9019-68DF50F1DF57}"/>
                  </a:ext>
                </a:extLst>
              </p:cNvPr>
              <p:cNvSpPr txBox="1"/>
              <p:nvPr/>
            </p:nvSpPr>
            <p:spPr>
              <a:xfrm>
                <a:off x="7080250" y="7921714"/>
                <a:ext cx="578363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spcBef>
                    <a:spcPts val="1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dirty="0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sz="4400" dirty="0">
                  <a:latin typeface="Helvetica" pitchFamily="2" charset="0"/>
                </a:endParaRPr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AB39BF3-6654-3149-9019-68DF50F1DF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0250" y="7921714"/>
                <a:ext cx="578363" cy="76944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F5D3C06-FB3D-D3C1-49F2-F9001A51FCC4}"/>
                  </a:ext>
                </a:extLst>
              </p:cNvPr>
              <p:cNvSpPr txBox="1"/>
              <p:nvPr/>
            </p:nvSpPr>
            <p:spPr>
              <a:xfrm>
                <a:off x="4022424" y="10043795"/>
                <a:ext cx="664476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spcBef>
                    <a:spcPts val="1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dirty="0" smtClean="0">
                          <a:latin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lang="en-US" sz="4400" dirty="0">
                  <a:latin typeface="Helvetica" pitchFamily="2" charset="0"/>
                </a:endParaRPr>
              </a:p>
            </p:txBody>
          </p:sp>
        </mc:Choice>
        <mc:Fallback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F5D3C06-FB3D-D3C1-49F2-F9001A51FC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2424" y="10043795"/>
                <a:ext cx="664476" cy="76944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544F10E-49AB-BA55-3B38-46A81FA221A2}"/>
                  </a:ext>
                </a:extLst>
              </p:cNvPr>
              <p:cNvSpPr txBox="1"/>
              <p:nvPr/>
            </p:nvSpPr>
            <p:spPr>
              <a:xfrm>
                <a:off x="3997482" y="5781522"/>
                <a:ext cx="679865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spcBef>
                    <a:spcPts val="1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dirty="0" smtClean="0"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en-US" sz="4400" dirty="0">
                  <a:latin typeface="Helvetica" pitchFamily="2" charset="0"/>
                </a:endParaRPr>
              </a:p>
            </p:txBody>
          </p:sp>
        </mc:Choice>
        <mc:Fallback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544F10E-49AB-BA55-3B38-46A81FA221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7482" y="5781522"/>
                <a:ext cx="679865" cy="76944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B3D43F1-DEBF-5D85-A96A-DCA981EBED50}"/>
                  </a:ext>
                </a:extLst>
              </p:cNvPr>
              <p:cNvSpPr txBox="1"/>
              <p:nvPr/>
            </p:nvSpPr>
            <p:spPr>
              <a:xfrm>
                <a:off x="2409319" y="6860391"/>
                <a:ext cx="715259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spcBef>
                    <a:spcPts val="1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dirty="0" smtClean="0">
                          <a:solidFill>
                            <a:srgbClr val="0066CC"/>
                          </a:solidFill>
                          <a:latin typeface="Cambria Math" panose="02040503050406030204" pitchFamily="18" charset="0"/>
                        </a:rPr>
                        <m:t>𝑨</m:t>
                      </m:r>
                    </m:oMath>
                  </m:oMathPara>
                </a14:m>
                <a:endParaRPr lang="en-US" sz="4400" b="1" dirty="0">
                  <a:solidFill>
                    <a:srgbClr val="0066CC"/>
                  </a:solidFill>
                  <a:latin typeface="Helvetica" pitchFamily="2" charset="0"/>
                </a:endParaRPr>
              </a:p>
            </p:txBody>
          </p:sp>
        </mc:Choice>
        <mc:Fallback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B3D43F1-DEBF-5D85-A96A-DCA981EBED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9319" y="6860391"/>
                <a:ext cx="715259" cy="769441"/>
              </a:xfrm>
              <a:prstGeom prst="rect">
                <a:avLst/>
              </a:prstGeom>
              <a:blipFill>
                <a:blip r:embed="rId6"/>
                <a:stretch>
                  <a:fillRect l="-1724" r="-17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DEA264A-159D-7504-0DEE-48BC84355769}"/>
                  </a:ext>
                </a:extLst>
              </p:cNvPr>
              <p:cNvSpPr txBox="1"/>
              <p:nvPr/>
            </p:nvSpPr>
            <p:spPr>
              <a:xfrm>
                <a:off x="2410202" y="9040207"/>
                <a:ext cx="750525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spcBef>
                    <a:spcPts val="1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dirty="0" smtClean="0">
                          <a:solidFill>
                            <a:srgbClr val="0066CC"/>
                          </a:solidFill>
                          <a:latin typeface="Cambria Math" panose="02040503050406030204" pitchFamily="18" charset="0"/>
                        </a:rPr>
                        <m:t>𝑩</m:t>
                      </m:r>
                    </m:oMath>
                  </m:oMathPara>
                </a14:m>
                <a:endParaRPr lang="en-US" sz="4400" b="1" dirty="0">
                  <a:solidFill>
                    <a:srgbClr val="0066CC"/>
                  </a:solidFill>
                  <a:latin typeface="Helvetica" pitchFamily="2" charset="0"/>
                </a:endParaRPr>
              </a:p>
            </p:txBody>
          </p:sp>
        </mc:Choice>
        <mc:Fallback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DEA264A-159D-7504-0DEE-48BC843557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0202" y="9040207"/>
                <a:ext cx="750525" cy="769441"/>
              </a:xfrm>
              <a:prstGeom prst="rect">
                <a:avLst/>
              </a:prstGeom>
              <a:blipFill>
                <a:blip r:embed="rId7"/>
                <a:stretch>
                  <a:fillRect l="-1667" r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369F0E13-2F25-3230-5819-4E58EB3204AF}"/>
                  </a:ext>
                </a:extLst>
              </p:cNvPr>
              <p:cNvSpPr txBox="1"/>
              <p:nvPr/>
            </p:nvSpPr>
            <p:spPr>
              <a:xfrm>
                <a:off x="5463228" y="9106535"/>
                <a:ext cx="712053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spcBef>
                    <a:spcPts val="1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dirty="0" smtClean="0">
                          <a:solidFill>
                            <a:srgbClr val="0066CC"/>
                          </a:solidFill>
                          <a:latin typeface="Cambria Math" panose="02040503050406030204" pitchFamily="18" charset="0"/>
                        </a:rPr>
                        <m:t>𝑬</m:t>
                      </m:r>
                    </m:oMath>
                  </m:oMathPara>
                </a14:m>
                <a:endParaRPr lang="en-US" sz="4400" b="1" dirty="0">
                  <a:solidFill>
                    <a:srgbClr val="0066CC"/>
                  </a:solidFill>
                  <a:latin typeface="Helvetica" pitchFamily="2" charset="0"/>
                </a:endParaRPr>
              </a:p>
            </p:txBody>
          </p:sp>
        </mc:Choice>
        <mc:Fallback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369F0E13-2F25-3230-5819-4E58EB3204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3228" y="9106535"/>
                <a:ext cx="712053" cy="769441"/>
              </a:xfrm>
              <a:prstGeom prst="rect">
                <a:avLst/>
              </a:prstGeom>
              <a:blipFill>
                <a:blip r:embed="rId8"/>
                <a:stretch>
                  <a:fillRect l="-1754" r="-1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56CB0B4-5754-DF30-EF19-E3B7D988FB4E}"/>
                  </a:ext>
                </a:extLst>
              </p:cNvPr>
              <p:cNvSpPr txBox="1"/>
              <p:nvPr/>
            </p:nvSpPr>
            <p:spPr>
              <a:xfrm>
                <a:off x="5534862" y="6860391"/>
                <a:ext cx="764953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spcBef>
                    <a:spcPts val="1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dirty="0" smtClean="0">
                          <a:solidFill>
                            <a:srgbClr val="0066CC"/>
                          </a:solidFill>
                          <a:latin typeface="Cambria Math" panose="02040503050406030204" pitchFamily="18" charset="0"/>
                        </a:rPr>
                        <m:t>𝑫</m:t>
                      </m:r>
                    </m:oMath>
                  </m:oMathPara>
                </a14:m>
                <a:endParaRPr lang="en-US" sz="4400" b="1" dirty="0">
                  <a:solidFill>
                    <a:srgbClr val="0066CC"/>
                  </a:solidFill>
                  <a:latin typeface="Helvetica" pitchFamily="2" charset="0"/>
                </a:endParaRPr>
              </a:p>
            </p:txBody>
          </p:sp>
        </mc:Choice>
        <mc:Fallback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56CB0B4-5754-DF30-EF19-E3B7D988FB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4862" y="6860391"/>
                <a:ext cx="764953" cy="769441"/>
              </a:xfrm>
              <a:prstGeom prst="rect">
                <a:avLst/>
              </a:prstGeom>
              <a:blipFill>
                <a:blip r:embed="rId9"/>
                <a:stretch>
                  <a:fillRect l="-1639" r="-3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1705DDF-3C75-DB03-6B56-AA5A549F4CEF}"/>
                  </a:ext>
                </a:extLst>
              </p:cNvPr>
              <p:cNvSpPr txBox="1"/>
              <p:nvPr/>
            </p:nvSpPr>
            <p:spPr>
              <a:xfrm>
                <a:off x="4322604" y="7925136"/>
                <a:ext cx="712053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spcBef>
                    <a:spcPts val="1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dirty="0" smtClean="0">
                          <a:solidFill>
                            <a:srgbClr val="0066CC"/>
                          </a:solidFill>
                          <a:latin typeface="Cambria Math" panose="02040503050406030204" pitchFamily="18" charset="0"/>
                        </a:rPr>
                        <m:t>𝑪</m:t>
                      </m:r>
                    </m:oMath>
                  </m:oMathPara>
                </a14:m>
                <a:endParaRPr lang="en-US" sz="4400" b="1" dirty="0">
                  <a:solidFill>
                    <a:srgbClr val="0066CC"/>
                  </a:solidFill>
                  <a:latin typeface="Helvetica" pitchFamily="2" charset="0"/>
                </a:endParaRPr>
              </a:p>
            </p:txBody>
          </p:sp>
        </mc:Choice>
        <mc:Fallback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1705DDF-3C75-DB03-6B56-AA5A549F4C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2604" y="7925136"/>
                <a:ext cx="712053" cy="769441"/>
              </a:xfrm>
              <a:prstGeom prst="rect">
                <a:avLst/>
              </a:prstGeom>
              <a:blipFill>
                <a:blip r:embed="rId10"/>
                <a:stretch>
                  <a:fillRect l="-1754" r="-1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E7E71568-2D73-3213-D311-296A774EE321}"/>
              </a:ext>
            </a:extLst>
          </p:cNvPr>
          <p:cNvSpPr txBox="1"/>
          <p:nvPr/>
        </p:nvSpPr>
        <p:spPr>
          <a:xfrm>
            <a:off x="3095555" y="7534920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1000"/>
              </a:spcBef>
            </a:pPr>
            <a:r>
              <a:rPr lang="en-US" sz="4400" dirty="0">
                <a:solidFill>
                  <a:srgbClr val="FF78B0"/>
                </a:solidFill>
                <a:latin typeface="Helvetica" pitchFamily="2" charset="0"/>
              </a:rPr>
              <a:t>3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965DE90-1B1A-D177-4925-0F43245D6A41}"/>
              </a:ext>
            </a:extLst>
          </p:cNvPr>
          <p:cNvSpPr txBox="1"/>
          <p:nvPr/>
        </p:nvSpPr>
        <p:spPr>
          <a:xfrm>
            <a:off x="3076148" y="8390977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1000"/>
              </a:spcBef>
            </a:pPr>
            <a:r>
              <a:rPr lang="en-US" sz="4400" dirty="0">
                <a:solidFill>
                  <a:srgbClr val="FF78B0"/>
                </a:solidFill>
                <a:latin typeface="Helvetica" pitchFamily="2" charset="0"/>
              </a:rPr>
              <a:t>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EDC8EA2-69EF-1A54-1BD7-0FDD89C6B956}"/>
              </a:ext>
            </a:extLst>
          </p:cNvPr>
          <p:cNvSpPr txBox="1"/>
          <p:nvPr/>
        </p:nvSpPr>
        <p:spPr>
          <a:xfrm>
            <a:off x="3789230" y="7900927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1000"/>
              </a:spcBef>
            </a:pPr>
            <a:r>
              <a:rPr lang="en-US" sz="4400" dirty="0">
                <a:solidFill>
                  <a:srgbClr val="FF78B0"/>
                </a:solidFill>
                <a:latin typeface="Helvetica" pitchFamily="2" charset="0"/>
              </a:rPr>
              <a:t>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291C92A-CF24-C645-E1DB-8B123B4FE968}"/>
              </a:ext>
            </a:extLst>
          </p:cNvPr>
          <p:cNvSpPr txBox="1"/>
          <p:nvPr/>
        </p:nvSpPr>
        <p:spPr>
          <a:xfrm>
            <a:off x="5107120" y="8390977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1000"/>
              </a:spcBef>
            </a:pPr>
            <a:r>
              <a:rPr lang="en-US" sz="4400" dirty="0">
                <a:solidFill>
                  <a:srgbClr val="FF78B0"/>
                </a:solidFill>
                <a:latin typeface="Helvetica" pitchFamily="2" charset="0"/>
              </a:rPr>
              <a:t>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B118491-5846-02E0-5823-6A738C6642D4}"/>
              </a:ext>
            </a:extLst>
          </p:cNvPr>
          <p:cNvSpPr txBox="1"/>
          <p:nvPr/>
        </p:nvSpPr>
        <p:spPr>
          <a:xfrm>
            <a:off x="5116392" y="7516206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1000"/>
              </a:spcBef>
            </a:pPr>
            <a:r>
              <a:rPr lang="en-US" sz="4400" dirty="0">
                <a:solidFill>
                  <a:srgbClr val="FF78B0"/>
                </a:solidFill>
                <a:latin typeface="Helvetica" pitchFamily="2" charset="0"/>
              </a:rPr>
              <a:t>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F205EAE-A7BC-DEDD-77F6-D1A080F5E719}"/>
              </a:ext>
            </a:extLst>
          </p:cNvPr>
          <p:cNvSpPr txBox="1"/>
          <p:nvPr/>
        </p:nvSpPr>
        <p:spPr>
          <a:xfrm>
            <a:off x="8680450" y="5637379"/>
            <a:ext cx="2850460" cy="1574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1000"/>
              </a:spcBef>
            </a:pPr>
            <a:r>
              <a:rPr lang="en-US" sz="4400" b="1" dirty="0">
                <a:latin typeface="Helvetica" pitchFamily="2" charset="0"/>
              </a:rPr>
              <a:t>maximize</a:t>
            </a:r>
          </a:p>
          <a:p>
            <a:pPr algn="r">
              <a:spcBef>
                <a:spcPts val="1000"/>
              </a:spcBef>
            </a:pPr>
            <a:r>
              <a:rPr lang="en-US" sz="4400" b="1" dirty="0">
                <a:latin typeface="Helvetica" pitchFamily="2" charset="0"/>
              </a:rPr>
              <a:t>subject to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5ECC913-A9AE-4B83-C04A-0236962EBE9A}"/>
                  </a:ext>
                </a:extLst>
              </p:cNvPr>
              <p:cNvSpPr txBox="1"/>
              <p:nvPr/>
            </p:nvSpPr>
            <p:spPr>
              <a:xfrm>
                <a:off x="11652251" y="5637379"/>
                <a:ext cx="3147903" cy="47806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100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1" i="1" spc="5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</m:ctrlPr>
                      </m:sSubPr>
                      <m:e>
                        <m:r>
                          <a:rPr lang="en-US" sz="4400" b="1" i="1" spc="5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𝒙</m:t>
                        </m:r>
                      </m:e>
                      <m:sub>
                        <m:r>
                          <a:rPr lang="en-US" sz="4400" b="1" i="1" spc="5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𝑨</m:t>
                        </m:r>
                      </m:sub>
                    </m:sSub>
                    <m:r>
                      <a:rPr lang="en-US" sz="4400" b="1" i="1" spc="5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  <a:cs typeface="Arial"/>
                      </a:rPr>
                      <m:t>+</m:t>
                    </m:r>
                    <m:sSub>
                      <m:sSubPr>
                        <m:ctrlPr>
                          <a:rPr lang="en-US" sz="4400" b="1" i="1" spc="5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</m:ctrlPr>
                      </m:sSubPr>
                      <m:e>
                        <m:r>
                          <a:rPr lang="en-US" sz="4400" b="1" i="1" spc="5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𝒙</m:t>
                        </m:r>
                      </m:e>
                      <m:sub>
                        <m:r>
                          <a:rPr lang="en-US" sz="4400" b="1" i="1" spc="5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𝑩</m:t>
                        </m:r>
                      </m:sub>
                    </m:sSub>
                  </m:oMath>
                </a14:m>
                <a:r>
                  <a:rPr lang="en-US" sz="100" dirty="0">
                    <a:latin typeface="Helvetica" pitchFamily="2" charset="0"/>
                  </a:rPr>
                  <a:t> </a:t>
                </a:r>
              </a:p>
              <a:p>
                <a:pPr marL="915988" indent="-915988" algn="l">
                  <a:spcBef>
                    <a:spcPts val="1000"/>
                  </a:spcBef>
                </a:pPr>
                <a14:m>
                  <m:oMath xmlns:m="http://schemas.openxmlformats.org/officeDocument/2006/math"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sub>
                    </m:sSub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𝟑</m:t>
                    </m:r>
                  </m:oMath>
                </a14:m>
                <a:r>
                  <a:rPr lang="en-US" sz="4400" b="0" dirty="0">
                    <a:latin typeface="Helvetica" pitchFamily="2" charset="0"/>
                  </a:rPr>
                  <a:t> </a:t>
                </a:r>
                <a:endParaRPr lang="en-US" sz="4400" dirty="0">
                  <a:latin typeface="Helvetica" pitchFamily="2" charset="0"/>
                </a:endParaRPr>
              </a:p>
              <a:p>
                <a:pPr marL="915988" indent="-915988">
                  <a:spcBef>
                    <a:spcPts val="1000"/>
                  </a:spcBef>
                </a:pPr>
                <a14:m>
                  <m:oMath xmlns:m="http://schemas.openxmlformats.org/officeDocument/2006/math">
                    <m:r>
                      <a:rPr lang="en-US" sz="4400" b="1" i="1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4400" b="1" i="1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lang="en-US" sz="4400" b="1" i="1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1" i="1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sub>
                    </m:sSub>
                    <m:r>
                      <a:rPr lang="en-US" sz="4400" b="1" i="1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r>
                  <a:rPr lang="en-US" sz="4400" dirty="0">
                    <a:latin typeface="Helvetica" pitchFamily="2" charset="0"/>
                  </a:rPr>
                  <a:t> </a:t>
                </a:r>
              </a:p>
              <a:p>
                <a:pPr marL="915988" indent="-915988">
                  <a:spcBef>
                    <a:spcPts val="1000"/>
                  </a:spcBef>
                </a:pPr>
                <a14:m>
                  <m:oMath xmlns:m="http://schemas.openxmlformats.org/officeDocument/2006/math">
                    <m:r>
                      <a:rPr lang="en-US" sz="4400" b="1" i="1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4400" b="1" i="1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lang="en-US" sz="4400" b="1" i="1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1" i="1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sub>
                    </m:sSub>
                    <m:r>
                      <a:rPr lang="en-US" sz="4400" b="1" i="1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US" sz="4400" dirty="0">
                    <a:latin typeface="Helvetica" pitchFamily="2" charset="0"/>
                  </a:rPr>
                  <a:t> </a:t>
                </a:r>
              </a:p>
              <a:p>
                <a:pPr marL="915988" indent="-915988">
                  <a:spcBef>
                    <a:spcPts val="1000"/>
                  </a:spcBef>
                </a:pPr>
                <a14:m>
                  <m:oMath xmlns:m="http://schemas.openxmlformats.org/officeDocument/2006/math">
                    <m:r>
                      <a:rPr lang="en-US" sz="4400" b="1" i="1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4400" b="1" i="1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lang="en-US" sz="4400" b="1" i="1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1" i="1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𝑫</m:t>
                        </m:r>
                      </m:sub>
                    </m:sSub>
                    <m:r>
                      <a:rPr lang="en-US" sz="4400" b="1" i="1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r>
                  <a:rPr lang="en-US" sz="4400" dirty="0">
                    <a:latin typeface="Helvetica" pitchFamily="2" charset="0"/>
                  </a:rPr>
                  <a:t> </a:t>
                </a:r>
              </a:p>
              <a:p>
                <a:pPr marL="915988" indent="-915988">
                  <a:spcBef>
                    <a:spcPts val="1000"/>
                  </a:spcBef>
                </a:pPr>
                <a14:m>
                  <m:oMath xmlns:m="http://schemas.openxmlformats.org/officeDocument/2006/math">
                    <m:r>
                      <a:rPr lang="en-US" sz="4400" b="1" i="1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4400" b="1" i="1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lang="en-US" sz="4400" b="1" i="1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1" i="1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</m:sub>
                    </m:sSub>
                    <m:r>
                      <a:rPr lang="en-US" sz="4400" b="1" i="1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𝟒</m:t>
                    </m:r>
                  </m:oMath>
                </a14:m>
                <a:r>
                  <a:rPr lang="en-US" sz="4400" dirty="0">
                    <a:latin typeface="Helvetica" pitchFamily="2" charset="0"/>
                  </a:rPr>
                  <a:t> </a:t>
                </a:r>
              </a:p>
            </p:txBody>
          </p:sp>
        </mc:Choice>
        <mc:Fallback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5ECC913-A9AE-4B83-C04A-0236962EBE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52251" y="5637379"/>
                <a:ext cx="3147903" cy="4780604"/>
              </a:xfrm>
              <a:prstGeom prst="rect">
                <a:avLst/>
              </a:prstGeom>
              <a:blipFill>
                <a:blip r:embed="rId11"/>
                <a:stretch>
                  <a:fillRect l="-3213" b="-2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EECC2153-AC45-5943-6C8F-2CC7BC7FE858}"/>
                  </a:ext>
                </a:extLst>
              </p:cNvPr>
              <p:cNvSpPr txBox="1"/>
              <p:nvPr/>
            </p:nvSpPr>
            <p:spPr>
              <a:xfrm>
                <a:off x="15478784" y="7508885"/>
                <a:ext cx="3634885" cy="15747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2700" indent="-12700">
                  <a:spcBef>
                    <a:spcPts val="100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1" i="1" spc="5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</m:ctrlPr>
                      </m:sSubPr>
                      <m:e>
                        <m:r>
                          <a:rPr lang="en-US" sz="4400" b="1" i="1" spc="5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𝒙</m:t>
                        </m:r>
                      </m:e>
                      <m:sub>
                        <m:r>
                          <a:rPr lang="en-US" sz="4400" b="1" i="1" spc="5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𝑪</m:t>
                        </m:r>
                      </m:sub>
                    </m:sSub>
                    <m:r>
                      <a:rPr lang="en-US" sz="4400" b="1" i="1" spc="5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  <a:cs typeface="Arial"/>
                      </a:rPr>
                      <m:t>+</m:t>
                    </m:r>
                    <m:sSub>
                      <m:sSubPr>
                        <m:ctrlPr>
                          <a:rPr lang="en-US" sz="4400" b="1" i="1" spc="5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</m:ctrlPr>
                      </m:sSubPr>
                      <m:e>
                        <m:r>
                          <a:rPr lang="en-US" sz="4400" b="1" i="1" spc="5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𝒙</m:t>
                        </m:r>
                      </m:e>
                      <m:sub>
                        <m:r>
                          <a:rPr lang="en-US" sz="4400" b="1" i="1" spc="5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𝑫</m:t>
                        </m:r>
                      </m:sub>
                    </m:sSub>
                    <m:r>
                      <a:rPr lang="en-US" sz="4400" b="1" i="1" spc="5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  <a:cs typeface="Arial"/>
                      </a:rPr>
                      <m:t>=</m:t>
                    </m:r>
                    <m:sSub>
                      <m:sSubPr>
                        <m:ctrlPr>
                          <a:rPr lang="en-US" sz="4400" b="1" i="1" spc="5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</m:ctrlPr>
                      </m:sSubPr>
                      <m:e>
                        <m:r>
                          <a:rPr lang="en-US" sz="4400" b="1" i="1" spc="5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𝒙</m:t>
                        </m:r>
                      </m:e>
                      <m:sub>
                        <m:r>
                          <a:rPr lang="en-US" sz="4400" b="1" i="1" spc="5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𝑨</m:t>
                        </m:r>
                      </m:sub>
                    </m:sSub>
                  </m:oMath>
                </a14:m>
                <a:r>
                  <a:rPr lang="en-US" sz="4400" b="1" spc="5" dirty="0">
                    <a:solidFill>
                      <a:srgbClr val="0066CC"/>
                    </a:solidFill>
                    <a:latin typeface="Helvetica" pitchFamily="2" charset="0"/>
                    <a:cs typeface="Arial"/>
                  </a:rPr>
                  <a:t> </a:t>
                </a:r>
              </a:p>
              <a:p>
                <a:pPr marL="12700" indent="-12700">
                  <a:spcBef>
                    <a:spcPts val="100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1" i="1" spc="5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</m:ctrlPr>
                      </m:sSubPr>
                      <m:e>
                        <m:r>
                          <a:rPr lang="en-US" sz="4400" b="1" i="1" spc="5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𝒙</m:t>
                        </m:r>
                      </m:e>
                      <m:sub>
                        <m:r>
                          <a:rPr lang="en-US" sz="4400" b="1" i="1" spc="5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𝑬</m:t>
                        </m:r>
                      </m:sub>
                    </m:sSub>
                    <m:r>
                      <a:rPr lang="en-US" sz="4400" b="1" i="1" spc="5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  <a:cs typeface="Arial"/>
                      </a:rPr>
                      <m:t>=</m:t>
                    </m:r>
                    <m:sSub>
                      <m:sSubPr>
                        <m:ctrlPr>
                          <a:rPr lang="en-US" sz="4400" b="1" i="1" spc="5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</m:ctrlPr>
                      </m:sSubPr>
                      <m:e>
                        <m:r>
                          <a:rPr lang="en-US" sz="4400" b="1" i="1" spc="5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𝒙</m:t>
                        </m:r>
                      </m:e>
                      <m:sub>
                        <m:r>
                          <a:rPr lang="en-US" sz="4400" b="1" i="1" spc="5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𝑩</m:t>
                        </m:r>
                      </m:sub>
                    </m:sSub>
                    <m:r>
                      <a:rPr lang="en-US" sz="4400" b="1" i="1" spc="5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  <a:cs typeface="Arial"/>
                      </a:rPr>
                      <m:t>+</m:t>
                    </m:r>
                    <m:sSub>
                      <m:sSubPr>
                        <m:ctrlPr>
                          <a:rPr lang="en-US" sz="4400" b="1" i="1" spc="5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</m:ctrlPr>
                      </m:sSubPr>
                      <m:e>
                        <m:r>
                          <a:rPr lang="en-US" sz="4400" b="1" i="1" spc="5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𝒙</m:t>
                        </m:r>
                      </m:e>
                      <m:sub>
                        <m:r>
                          <a:rPr lang="en-US" sz="4400" b="1" i="1" spc="5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𝑪</m:t>
                        </m:r>
                      </m:sub>
                    </m:sSub>
                  </m:oMath>
                </a14:m>
                <a:r>
                  <a:rPr lang="en-US" sz="4400" b="1" spc="5" dirty="0">
                    <a:solidFill>
                      <a:srgbClr val="0066CC"/>
                    </a:solidFill>
                    <a:latin typeface="Helvetica" pitchFamily="2" charset="0"/>
                    <a:cs typeface="Arial"/>
                  </a:rPr>
                  <a:t> </a:t>
                </a:r>
              </a:p>
            </p:txBody>
          </p:sp>
        </mc:Choice>
        <mc:Fallback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EECC2153-AC45-5943-6C8F-2CC7BC7FE8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78784" y="7508885"/>
                <a:ext cx="3634885" cy="1574790"/>
              </a:xfrm>
              <a:prstGeom prst="rect">
                <a:avLst/>
              </a:prstGeom>
              <a:blipFill>
                <a:blip r:embed="rId12"/>
                <a:stretch>
                  <a:fillRect l="-1394" b="-32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extBox 40">
            <a:extLst>
              <a:ext uri="{FF2B5EF4-FFF2-40B4-BE49-F238E27FC236}">
                <a16:creationId xmlns:a16="http://schemas.microsoft.com/office/drawing/2014/main" id="{DB316385-67B8-A18A-28E2-9DDC29579563}"/>
              </a:ext>
            </a:extLst>
          </p:cNvPr>
          <p:cNvSpPr txBox="1"/>
          <p:nvPr/>
        </p:nvSpPr>
        <p:spPr>
          <a:xfrm>
            <a:off x="2889250" y="2454275"/>
            <a:ext cx="2850460" cy="1574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1000"/>
              </a:spcBef>
            </a:pPr>
            <a:r>
              <a:rPr lang="en-US" sz="4400" b="1" dirty="0">
                <a:latin typeface="Helvetica" pitchFamily="2" charset="0"/>
              </a:rPr>
              <a:t>maximize</a:t>
            </a:r>
          </a:p>
          <a:p>
            <a:pPr algn="r">
              <a:spcBef>
                <a:spcPts val="1000"/>
              </a:spcBef>
            </a:pPr>
            <a:r>
              <a:rPr lang="en-US" sz="4400" b="1" dirty="0">
                <a:latin typeface="Helvetica" pitchFamily="2" charset="0"/>
              </a:rPr>
              <a:t>subject to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76641C62-361B-02F7-8D78-A37B6B8998F1}"/>
                  </a:ext>
                </a:extLst>
              </p:cNvPr>
              <p:cNvSpPr txBox="1"/>
              <p:nvPr/>
            </p:nvSpPr>
            <p:spPr>
              <a:xfrm>
                <a:off x="5861051" y="2454275"/>
                <a:ext cx="11963399" cy="2391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1000"/>
                  </a:spcBef>
                </a:pP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4400" b="1" i="1" spc="5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</m:ctrlPr>
                      </m:naryPr>
                      <m:sub>
                        <m:r>
                          <a:rPr lang="en-US" sz="44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𝒆</m:t>
                        </m:r>
                        <m:r>
                          <a:rPr lang="en-US" sz="44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4400" spc="5">
                            <a:latin typeface="Cambria Math" panose="02040503050406030204" pitchFamily="18" charset="0"/>
                            <a:cs typeface="Arial"/>
                          </a:rPr>
                          <m:t>out</m:t>
                        </m:r>
                        <m:r>
                          <a:rPr lang="en-US" sz="4400" spc="5">
                            <a:latin typeface="Cambria Math" panose="02040503050406030204" pitchFamily="18" charset="0"/>
                            <a:cs typeface="Arial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4400" spc="5">
                            <a:latin typeface="Cambria Math" panose="02040503050406030204" pitchFamily="18" charset="0"/>
                            <a:cs typeface="Arial"/>
                          </a:rPr>
                          <m:t>of</m:t>
                        </m:r>
                        <m:r>
                          <a:rPr lang="en-US" sz="44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 </m:t>
                        </m:r>
                        <m:r>
                          <a:rPr lang="en-US" sz="44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𝒔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4400" b="1" i="1" spc="5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</m:ctrlPr>
                          </m:sSubPr>
                          <m:e>
                            <m:r>
                              <a:rPr lang="en-US" sz="4400" b="1" i="1" spc="5" smtClean="0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(</m:t>
                            </m:r>
                            <m:r>
                              <a:rPr lang="en-US" sz="4400" b="1" i="1" spc="5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𝒙</m:t>
                            </m:r>
                          </m:e>
                          <m:sub>
                            <m:r>
                              <a:rPr lang="en-US" sz="4400" b="1" i="1" spc="5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𝒆</m:t>
                            </m:r>
                          </m:sub>
                        </m:sSub>
                        <m:r>
                          <a:rPr lang="en-US" sz="4400" b="1" i="1" spc="5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)</m:t>
                        </m:r>
                      </m:e>
                    </m:nary>
                  </m:oMath>
                </a14:m>
                <a:r>
                  <a:rPr lang="en-US" sz="100" dirty="0">
                    <a:latin typeface="Helvetica" pitchFamily="2" charset="0"/>
                  </a:rPr>
                  <a:t> </a:t>
                </a:r>
              </a:p>
              <a:p>
                <a:pPr marL="915988" indent="-915988" algn="l">
                  <a:spcBef>
                    <a:spcPts val="1000"/>
                  </a:spcBef>
                </a:pPr>
                <a14:m>
                  <m:oMath xmlns:m="http://schemas.openxmlformats.org/officeDocument/2006/math"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𝒄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𝒆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4400" b="1" dirty="0">
                    <a:solidFill>
                      <a:srgbClr val="0066CC"/>
                    </a:solidFill>
                    <a:latin typeface="Helvetica" pitchFamily="2" charset="0"/>
                  </a:rPr>
                  <a:t> </a:t>
                </a:r>
                <a:r>
                  <a:rPr lang="en-US" sz="4400" b="0" dirty="0">
                    <a:latin typeface="Helvetica" pitchFamily="2" charset="0"/>
                  </a:rPr>
                  <a:t>for all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</m:oMath>
                </a14:m>
                <a:endParaRPr lang="en-US" sz="4400" dirty="0">
                  <a:latin typeface="Helvetica" pitchFamily="2" charset="0"/>
                </a:endParaRPr>
              </a:p>
              <a:p>
                <a:pPr marL="12700" indent="-12700">
                  <a:spcBef>
                    <a:spcPts val="1000"/>
                  </a:spcBef>
                </a:pP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44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</m:ctrlPr>
                      </m:naryPr>
                      <m:sub>
                        <m:r>
                          <a:rPr lang="en-US" sz="44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𝒆</m:t>
                        </m:r>
                        <m:r>
                          <a:rPr lang="en-US" sz="44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4400" spc="5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out</m:t>
                        </m:r>
                        <m:r>
                          <a:rPr lang="en-US" sz="4400" spc="5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4400" spc="5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of</m:t>
                        </m:r>
                        <m:r>
                          <a:rPr lang="en-US" sz="44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 </m:t>
                        </m:r>
                        <m:r>
                          <a:rPr lang="en-US" sz="44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𝒗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4400" b="1" i="1" spc="5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</m:ctrlPr>
                          </m:sSubPr>
                          <m:e>
                            <m:r>
                              <a:rPr lang="en-US" sz="4400" b="1" i="1" spc="5" smtClean="0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(</m:t>
                            </m:r>
                            <m:r>
                              <a:rPr lang="en-US" sz="4400" b="1" i="1" spc="5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𝒙</m:t>
                            </m:r>
                          </m:e>
                          <m:sub>
                            <m:r>
                              <a:rPr lang="en-US" sz="4400" b="1" i="1" spc="5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𝒆</m:t>
                            </m:r>
                          </m:sub>
                        </m:sSub>
                        <m:r>
                          <a:rPr lang="en-US" sz="4400" b="1" i="1" spc="5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)</m:t>
                        </m:r>
                      </m:e>
                    </m:nary>
                    <m:r>
                      <a:rPr lang="en-US" sz="4400" spc="5">
                        <a:solidFill>
                          <a:srgbClr val="0066CC"/>
                        </a:solidFill>
                        <a:latin typeface="Cambria Math" panose="02040503050406030204" pitchFamily="18" charset="0"/>
                        <a:cs typeface="Arial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sz="44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</m:ctrlPr>
                      </m:naryPr>
                      <m:sub>
                        <m:r>
                          <a:rPr lang="en-US" sz="44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𝒆</m:t>
                        </m:r>
                        <m:r>
                          <a:rPr lang="en-US" sz="44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4400" spc="5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into</m:t>
                        </m:r>
                        <m:r>
                          <a:rPr lang="en-US" sz="44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 </m:t>
                        </m:r>
                        <m:r>
                          <a:rPr lang="en-US" sz="44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𝒗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4400" b="1" i="1" spc="5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</m:ctrlPr>
                          </m:sSubPr>
                          <m:e>
                            <m:r>
                              <a:rPr lang="en-US" sz="4400" b="1" i="1" spc="5" smtClean="0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(</m:t>
                            </m:r>
                            <m:r>
                              <a:rPr lang="en-US" sz="4400" b="1" i="1" spc="5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𝒙</m:t>
                            </m:r>
                          </m:e>
                          <m:sub>
                            <m:r>
                              <a:rPr lang="en-US" sz="4400" b="1" i="1" spc="5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𝒆</m:t>
                            </m:r>
                          </m:sub>
                        </m:sSub>
                        <m:r>
                          <a:rPr lang="en-US" sz="4400" b="1" i="1" spc="5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)</m:t>
                        </m:r>
                      </m:e>
                    </m:nary>
                  </m:oMath>
                </a14:m>
                <a:r>
                  <a:rPr lang="en-US" sz="4400" dirty="0">
                    <a:latin typeface="Helvetica" pitchFamily="2" charset="0"/>
                  </a:rPr>
                  <a:t> for all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  <m:r>
                      <m:rPr>
                        <m:lit/>
                      </m:rPr>
                      <a:rPr lang="en-US" sz="4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{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4400" dirty="0">
                    <a:latin typeface="Helvetica" pitchFamily="2" charset="0"/>
                  </a:rPr>
                  <a:t> </a:t>
                </a:r>
              </a:p>
            </p:txBody>
          </p:sp>
        </mc:Choice>
        <mc:Fallback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76641C62-361B-02F7-8D78-A37B6B8998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1051" y="2454275"/>
                <a:ext cx="11963399" cy="2391552"/>
              </a:xfrm>
              <a:prstGeom prst="rect">
                <a:avLst/>
              </a:prstGeom>
              <a:blipFill>
                <a:blip r:embed="rId13"/>
                <a:stretch>
                  <a:fillRect l="-7741" t="-46561" b="-68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Rectangle 42">
            <a:extLst>
              <a:ext uri="{FF2B5EF4-FFF2-40B4-BE49-F238E27FC236}">
                <a16:creationId xmlns:a16="http://schemas.microsoft.com/office/drawing/2014/main" id="{EA1F93FF-4D9A-04B3-A8E5-FB93FAEE847B}"/>
              </a:ext>
            </a:extLst>
          </p:cNvPr>
          <p:cNvSpPr/>
          <p:nvPr/>
        </p:nvSpPr>
        <p:spPr>
          <a:xfrm>
            <a:off x="8404016" y="5349875"/>
            <a:ext cx="11020634" cy="5397805"/>
          </a:xfrm>
          <a:prstGeom prst="rect">
            <a:avLst/>
          </a:prstGeom>
          <a:noFill/>
          <a:ln w="76200">
            <a:solidFill>
              <a:srgbClr val="0066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675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109CD1-699D-D90B-1FCF-DCF79F5877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5F163-8476-49DB-39B7-97B0161D6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695082"/>
                </a:solidFill>
              </a:rPr>
              <a:t>Max Flow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104C3CE-B120-5A95-3408-1FE2B4457C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2713" y="5349875"/>
            <a:ext cx="17338675" cy="4837113"/>
          </a:xfrm>
        </p:spPr>
        <p:txBody>
          <a:bodyPr>
            <a:normAutofit/>
          </a:bodyPr>
          <a:lstStyle/>
          <a:p>
            <a:pPr marL="12700" indent="0">
              <a:buNone/>
            </a:pPr>
            <a:r>
              <a:rPr lang="en-US" sz="4400" dirty="0"/>
              <a:t>In standard form: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93CFF2-A301-C161-61AE-FE27ABEEB602}"/>
              </a:ext>
            </a:extLst>
          </p:cNvPr>
          <p:cNvSpPr txBox="1"/>
          <p:nvPr/>
        </p:nvSpPr>
        <p:spPr>
          <a:xfrm>
            <a:off x="2889250" y="2454275"/>
            <a:ext cx="2850460" cy="1574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1000"/>
              </a:spcBef>
            </a:pPr>
            <a:r>
              <a:rPr lang="en-US" sz="4400" b="1" dirty="0">
                <a:latin typeface="Helvetica" pitchFamily="2" charset="0"/>
              </a:rPr>
              <a:t>maximize</a:t>
            </a:r>
          </a:p>
          <a:p>
            <a:pPr algn="r">
              <a:spcBef>
                <a:spcPts val="1000"/>
              </a:spcBef>
            </a:pPr>
            <a:r>
              <a:rPr lang="en-US" sz="4400" b="1" dirty="0">
                <a:latin typeface="Helvetica" pitchFamily="2" charset="0"/>
              </a:rPr>
              <a:t>subject to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B1D6C02-2C9A-B07C-03D7-CD60EC06EB12}"/>
                  </a:ext>
                </a:extLst>
              </p:cNvPr>
              <p:cNvSpPr txBox="1"/>
              <p:nvPr/>
            </p:nvSpPr>
            <p:spPr>
              <a:xfrm>
                <a:off x="5861051" y="2454275"/>
                <a:ext cx="11963399" cy="2391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1000"/>
                  </a:spcBef>
                </a:pP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4400" b="1" i="1" spc="5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</m:ctrlPr>
                      </m:naryPr>
                      <m:sub>
                        <m:r>
                          <a:rPr lang="en-US" sz="44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𝒆</m:t>
                        </m:r>
                        <m:r>
                          <a:rPr lang="en-US" sz="44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4400" spc="5">
                            <a:latin typeface="Cambria Math" panose="02040503050406030204" pitchFamily="18" charset="0"/>
                            <a:cs typeface="Arial"/>
                          </a:rPr>
                          <m:t>out</m:t>
                        </m:r>
                        <m:r>
                          <a:rPr lang="en-US" sz="4400" spc="5">
                            <a:latin typeface="Cambria Math" panose="02040503050406030204" pitchFamily="18" charset="0"/>
                            <a:cs typeface="Arial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4400" spc="5">
                            <a:latin typeface="Cambria Math" panose="02040503050406030204" pitchFamily="18" charset="0"/>
                            <a:cs typeface="Arial"/>
                          </a:rPr>
                          <m:t>of</m:t>
                        </m:r>
                        <m:r>
                          <a:rPr lang="en-US" sz="44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 </m:t>
                        </m:r>
                        <m:r>
                          <a:rPr lang="en-US" sz="44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𝒔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4400" b="1" i="1" spc="5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</m:ctrlPr>
                          </m:sSubPr>
                          <m:e>
                            <m:r>
                              <a:rPr lang="en-US" sz="4400" b="1" i="1" spc="5" smtClean="0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(</m:t>
                            </m:r>
                            <m:r>
                              <a:rPr lang="en-US" sz="4400" b="1" i="1" spc="5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𝒙</m:t>
                            </m:r>
                          </m:e>
                          <m:sub>
                            <m:r>
                              <a:rPr lang="en-US" sz="4400" b="1" i="1" spc="5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𝒆</m:t>
                            </m:r>
                          </m:sub>
                        </m:sSub>
                        <m:r>
                          <a:rPr lang="en-US" sz="4400" b="1" i="1" spc="5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)</m:t>
                        </m:r>
                      </m:e>
                    </m:nary>
                  </m:oMath>
                </a14:m>
                <a:r>
                  <a:rPr lang="en-US" sz="100" dirty="0">
                    <a:latin typeface="Helvetica" pitchFamily="2" charset="0"/>
                  </a:rPr>
                  <a:t> </a:t>
                </a:r>
              </a:p>
              <a:p>
                <a:pPr marL="915988" indent="-915988" algn="l">
                  <a:spcBef>
                    <a:spcPts val="1000"/>
                  </a:spcBef>
                </a:pPr>
                <a14:m>
                  <m:oMath xmlns:m="http://schemas.openxmlformats.org/officeDocument/2006/math"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𝒄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𝒆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4400" b="1" dirty="0">
                    <a:solidFill>
                      <a:srgbClr val="0066CC"/>
                    </a:solidFill>
                    <a:latin typeface="Helvetica" pitchFamily="2" charset="0"/>
                  </a:rPr>
                  <a:t> </a:t>
                </a:r>
                <a:r>
                  <a:rPr lang="en-US" sz="4400" b="0" dirty="0">
                    <a:latin typeface="Helvetica" pitchFamily="2" charset="0"/>
                  </a:rPr>
                  <a:t>for all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</m:oMath>
                </a14:m>
                <a:endParaRPr lang="en-US" sz="4400" dirty="0">
                  <a:latin typeface="Helvetica" pitchFamily="2" charset="0"/>
                </a:endParaRPr>
              </a:p>
              <a:p>
                <a:pPr marL="12700" indent="-12700">
                  <a:spcBef>
                    <a:spcPts val="1000"/>
                  </a:spcBef>
                </a:pP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44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</m:ctrlPr>
                      </m:naryPr>
                      <m:sub>
                        <m:r>
                          <a:rPr lang="en-US" sz="44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𝒆</m:t>
                        </m:r>
                        <m:r>
                          <a:rPr lang="en-US" sz="44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4400" spc="5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out</m:t>
                        </m:r>
                        <m:r>
                          <a:rPr lang="en-US" sz="4400" spc="5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4400" spc="5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of</m:t>
                        </m:r>
                        <m:r>
                          <a:rPr lang="en-US" sz="44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 </m:t>
                        </m:r>
                        <m:r>
                          <a:rPr lang="en-US" sz="44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𝒗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4400" b="1" i="1" spc="5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</m:ctrlPr>
                          </m:sSubPr>
                          <m:e>
                            <m:r>
                              <a:rPr lang="en-US" sz="4400" b="1" i="1" spc="5" smtClean="0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(</m:t>
                            </m:r>
                            <m:r>
                              <a:rPr lang="en-US" sz="4400" b="1" i="1" spc="5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𝒙</m:t>
                            </m:r>
                          </m:e>
                          <m:sub>
                            <m:r>
                              <a:rPr lang="en-US" sz="4400" b="1" i="1" spc="5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𝒆</m:t>
                            </m:r>
                          </m:sub>
                        </m:sSub>
                        <m:r>
                          <a:rPr lang="en-US" sz="4400" b="1" i="1" spc="5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)</m:t>
                        </m:r>
                      </m:e>
                    </m:nary>
                    <m:r>
                      <a:rPr lang="en-US" sz="4400" spc="5">
                        <a:solidFill>
                          <a:srgbClr val="0066CC"/>
                        </a:solidFill>
                        <a:latin typeface="Cambria Math" panose="02040503050406030204" pitchFamily="18" charset="0"/>
                        <a:cs typeface="Arial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sz="44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</m:ctrlPr>
                      </m:naryPr>
                      <m:sub>
                        <m:r>
                          <a:rPr lang="en-US" sz="44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𝒆</m:t>
                        </m:r>
                        <m:r>
                          <a:rPr lang="en-US" sz="44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4400" spc="5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into</m:t>
                        </m:r>
                        <m:r>
                          <a:rPr lang="en-US" sz="44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 </m:t>
                        </m:r>
                        <m:r>
                          <a:rPr lang="en-US" sz="44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𝒗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4400" b="1" i="1" spc="5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</m:ctrlPr>
                          </m:sSubPr>
                          <m:e>
                            <m:r>
                              <a:rPr lang="en-US" sz="4400" b="1" i="1" spc="5" smtClean="0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(</m:t>
                            </m:r>
                            <m:r>
                              <a:rPr lang="en-US" sz="4400" b="1" i="1" spc="5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𝒙</m:t>
                            </m:r>
                          </m:e>
                          <m:sub>
                            <m:r>
                              <a:rPr lang="en-US" sz="4400" b="1" i="1" spc="5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𝒆</m:t>
                            </m:r>
                          </m:sub>
                        </m:sSub>
                        <m:r>
                          <a:rPr lang="en-US" sz="4400" b="1" i="1" spc="5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)</m:t>
                        </m:r>
                      </m:e>
                    </m:nary>
                  </m:oMath>
                </a14:m>
                <a:r>
                  <a:rPr lang="en-US" sz="4400" dirty="0">
                    <a:latin typeface="Helvetica" pitchFamily="2" charset="0"/>
                  </a:rPr>
                  <a:t> for all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  <m:r>
                      <m:rPr>
                        <m:lit/>
                      </m:rPr>
                      <a:rPr lang="en-US" sz="4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{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4400" dirty="0">
                    <a:latin typeface="Helvetica" pitchFamily="2" charset="0"/>
                  </a:rPr>
                  <a:t> 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B1D6C02-2C9A-B07C-03D7-CD60EC06EB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1051" y="2454275"/>
                <a:ext cx="11963399" cy="2391552"/>
              </a:xfrm>
              <a:prstGeom prst="rect">
                <a:avLst/>
              </a:prstGeom>
              <a:blipFill>
                <a:blip r:embed="rId2"/>
                <a:stretch>
                  <a:fillRect l="-7741" t="-46561" b="-68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3D25BAA5-6818-49F1-6A95-77F8B3E8208D}"/>
              </a:ext>
            </a:extLst>
          </p:cNvPr>
          <p:cNvSpPr txBox="1"/>
          <p:nvPr/>
        </p:nvSpPr>
        <p:spPr>
          <a:xfrm>
            <a:off x="2889250" y="6645275"/>
            <a:ext cx="2850460" cy="1574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1000"/>
              </a:spcBef>
            </a:pPr>
            <a:r>
              <a:rPr lang="en-US" sz="4400" b="1" dirty="0">
                <a:latin typeface="Helvetica" pitchFamily="2" charset="0"/>
              </a:rPr>
              <a:t>maximize</a:t>
            </a:r>
          </a:p>
          <a:p>
            <a:pPr algn="r">
              <a:spcBef>
                <a:spcPts val="1000"/>
              </a:spcBef>
            </a:pPr>
            <a:r>
              <a:rPr lang="en-US" sz="4400" b="1" dirty="0">
                <a:latin typeface="Helvetica" pitchFamily="2" charset="0"/>
              </a:rPr>
              <a:t>subject to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A4AF768-E5AB-FA62-BE80-6C2AF6FB0DB6}"/>
                  </a:ext>
                </a:extLst>
              </p:cNvPr>
              <p:cNvSpPr txBox="1"/>
              <p:nvPr/>
            </p:nvSpPr>
            <p:spPr>
              <a:xfrm>
                <a:off x="5861050" y="6645275"/>
                <a:ext cx="13258799" cy="40027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1000"/>
                  </a:spcBef>
                </a:pP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4400" b="1" i="1" spc="5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</m:ctrlPr>
                      </m:naryPr>
                      <m:sub>
                        <m:r>
                          <a:rPr lang="en-US" sz="44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𝒆</m:t>
                        </m:r>
                        <m:r>
                          <a:rPr lang="en-US" sz="44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4400" spc="5">
                            <a:latin typeface="Cambria Math" panose="02040503050406030204" pitchFamily="18" charset="0"/>
                            <a:cs typeface="Arial"/>
                          </a:rPr>
                          <m:t>out</m:t>
                        </m:r>
                        <m:r>
                          <a:rPr lang="en-US" sz="4400" spc="5">
                            <a:latin typeface="Cambria Math" panose="02040503050406030204" pitchFamily="18" charset="0"/>
                            <a:cs typeface="Arial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4400" spc="5">
                            <a:latin typeface="Cambria Math" panose="02040503050406030204" pitchFamily="18" charset="0"/>
                            <a:cs typeface="Arial"/>
                          </a:rPr>
                          <m:t>of</m:t>
                        </m:r>
                        <m:r>
                          <a:rPr lang="en-US" sz="44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 </m:t>
                        </m:r>
                        <m:r>
                          <a:rPr lang="en-US" sz="44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𝒔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4400" b="1" i="1" spc="5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</m:ctrlPr>
                          </m:sSubPr>
                          <m:e>
                            <m:r>
                              <a:rPr lang="en-US" sz="4400" b="1" i="1" spc="5" smtClean="0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(</m:t>
                            </m:r>
                            <m:r>
                              <a:rPr lang="en-US" sz="4400" b="1" i="1" spc="5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𝒙</m:t>
                            </m:r>
                          </m:e>
                          <m:sub>
                            <m:r>
                              <a:rPr lang="en-US" sz="4400" b="1" i="1" spc="5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𝒆</m:t>
                            </m:r>
                          </m:sub>
                        </m:sSub>
                        <m:r>
                          <a:rPr lang="en-US" sz="4400" b="1" i="1" spc="5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)</m:t>
                        </m:r>
                      </m:e>
                    </m:nary>
                  </m:oMath>
                </a14:m>
                <a:r>
                  <a:rPr lang="en-US" sz="100" dirty="0">
                    <a:latin typeface="Helvetica" pitchFamily="2" charset="0"/>
                  </a:rPr>
                  <a:t> </a:t>
                </a:r>
              </a:p>
              <a:p>
                <a:pPr marL="915988" indent="-915988" algn="l">
                  <a:spcBef>
                    <a:spcPts val="100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𝒄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𝒆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4400" b="1" dirty="0">
                    <a:solidFill>
                      <a:srgbClr val="0066CC"/>
                    </a:solidFill>
                    <a:latin typeface="Helvetica" pitchFamily="2" charset="0"/>
                  </a:rPr>
                  <a:t> </a:t>
                </a:r>
                <a:r>
                  <a:rPr lang="en-US" sz="4400" b="0" dirty="0">
                    <a:latin typeface="Helvetica" pitchFamily="2" charset="0"/>
                  </a:rPr>
                  <a:t>for all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</m:oMath>
                </a14:m>
                <a:endParaRPr lang="en-US" sz="4400" dirty="0">
                  <a:latin typeface="Helvetica" pitchFamily="2" charset="0"/>
                </a:endParaRPr>
              </a:p>
              <a:p>
                <a:pPr marL="12700" indent="-12700">
                  <a:spcBef>
                    <a:spcPts val="1000"/>
                  </a:spcBef>
                </a:pP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44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</m:ctrlPr>
                      </m:naryPr>
                      <m:sub>
                        <m:r>
                          <a:rPr lang="en-US" sz="44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𝒆</m:t>
                        </m:r>
                        <m:r>
                          <a:rPr lang="en-US" sz="44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4400" spc="5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out</m:t>
                        </m:r>
                        <m:r>
                          <a:rPr lang="en-US" sz="4400" spc="5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4400" spc="5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of</m:t>
                        </m:r>
                        <m:r>
                          <a:rPr lang="en-US" sz="44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 </m:t>
                        </m:r>
                        <m:r>
                          <a:rPr lang="en-US" sz="44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𝒗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4400" b="1" i="1" spc="5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</m:ctrlPr>
                          </m:sSubPr>
                          <m:e>
                            <m:r>
                              <a:rPr lang="en-US" sz="4400" b="1" i="1" spc="5" smtClean="0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(</m:t>
                            </m:r>
                            <m:r>
                              <a:rPr lang="en-US" sz="4400" b="1" i="1" spc="5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𝒙</m:t>
                            </m:r>
                          </m:e>
                          <m:sub>
                            <m:r>
                              <a:rPr lang="en-US" sz="4400" b="1" i="1" spc="5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𝒆</m:t>
                            </m:r>
                          </m:sub>
                        </m:sSub>
                        <m:r>
                          <a:rPr lang="en-US" sz="4400" b="1" i="1" spc="5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)</m:t>
                        </m:r>
                      </m:e>
                    </m:nary>
                    <m:r>
                      <a:rPr lang="en-US" sz="4400" b="0" i="0" spc="5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  <a:cs typeface="Arial"/>
                      </a:rPr>
                      <m:t>−</m:t>
                    </m:r>
                    <m:nary>
                      <m:naryPr>
                        <m:chr m:val="∑"/>
                        <m:supHide m:val="on"/>
                        <m:ctrlPr>
                          <a:rPr lang="en-US" sz="44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</m:ctrlPr>
                      </m:naryPr>
                      <m:sub>
                        <m:r>
                          <a:rPr lang="en-US" sz="44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𝒆</m:t>
                        </m:r>
                        <m:r>
                          <a:rPr lang="en-US" sz="44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4400" spc="5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into</m:t>
                        </m:r>
                        <m:r>
                          <a:rPr lang="en-US" sz="44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 </m:t>
                        </m:r>
                        <m:r>
                          <a:rPr lang="en-US" sz="44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𝒗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4400" b="1" i="1" spc="5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</m:ctrlPr>
                          </m:sSubPr>
                          <m:e>
                            <m:r>
                              <a:rPr lang="en-US" sz="4400" b="1" i="1" spc="5" smtClean="0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(</m:t>
                            </m:r>
                            <m:r>
                              <a:rPr lang="en-US" sz="4400" b="1" i="1" spc="5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𝒙</m:t>
                            </m:r>
                          </m:e>
                          <m:sub>
                            <m:r>
                              <a:rPr lang="en-US" sz="4400" b="1" i="1" spc="5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𝒆</m:t>
                            </m:r>
                          </m:sub>
                        </m:sSub>
                        <m:r>
                          <a:rPr lang="en-US" sz="4400" b="1" i="1" spc="5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)</m:t>
                        </m:r>
                      </m:e>
                    </m:nary>
                    <m:r>
                      <a:rPr lang="en-US" sz="4400" b="1" i="1" spc="5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  <a:cs typeface="Arial"/>
                      </a:rPr>
                      <m:t>≤</m:t>
                    </m:r>
                    <m:r>
                      <a:rPr lang="en-US" sz="4400" b="1" i="1" spc="5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  <a:cs typeface="Arial"/>
                      </a:rPr>
                      <m:t>𝟎</m:t>
                    </m:r>
                  </m:oMath>
                </a14:m>
                <a:r>
                  <a:rPr lang="en-US" sz="4400" dirty="0">
                    <a:latin typeface="Helvetica" pitchFamily="2" charset="0"/>
                  </a:rPr>
                  <a:t> for all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  <m:r>
                      <m:rPr>
                        <m:lit/>
                      </m:rPr>
                      <a:rPr lang="en-US" sz="4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{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4400" dirty="0">
                    <a:latin typeface="Helvetica" pitchFamily="2" charset="0"/>
                  </a:rPr>
                  <a:t> </a:t>
                </a:r>
              </a:p>
              <a:p>
                <a:pPr marL="12700" indent="-12700">
                  <a:spcBef>
                    <a:spcPts val="1000"/>
                  </a:spcBef>
                </a:pP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4400" b="1" i="1" spc="5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</m:ctrlPr>
                      </m:naryPr>
                      <m:sub>
                        <m:r>
                          <a:rPr lang="en-US" sz="44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𝒆</m:t>
                        </m:r>
                        <m:r>
                          <a:rPr lang="en-US" sz="44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4400" b="0" i="0" spc="5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into</m:t>
                        </m:r>
                        <m:r>
                          <a:rPr lang="en-US" sz="44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 </m:t>
                        </m:r>
                        <m:r>
                          <a:rPr lang="en-US" sz="44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𝒗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4400" b="1" i="1" spc="5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</m:ctrlPr>
                          </m:sSubPr>
                          <m:e>
                            <m:r>
                              <a:rPr lang="en-US" sz="4400" b="1" i="1" spc="5" smtClean="0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(</m:t>
                            </m:r>
                            <m:r>
                              <a:rPr lang="en-US" sz="4400" b="1" i="1" spc="5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𝒙</m:t>
                            </m:r>
                          </m:e>
                          <m:sub>
                            <m:r>
                              <a:rPr lang="en-US" sz="4400" b="1" i="1" spc="5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𝒆</m:t>
                            </m:r>
                          </m:sub>
                        </m:sSub>
                        <m:r>
                          <a:rPr lang="en-US" sz="4400" b="1" i="1" spc="5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)</m:t>
                        </m:r>
                      </m:e>
                    </m:nary>
                    <m:r>
                      <a:rPr lang="en-US" sz="4400" b="0" i="0" spc="5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  <a:cs typeface="Arial"/>
                      </a:rPr>
                      <m:t>−</m:t>
                    </m:r>
                    <m:nary>
                      <m:naryPr>
                        <m:chr m:val="∑"/>
                        <m:supHide m:val="on"/>
                        <m:ctrlPr>
                          <a:rPr lang="en-US" sz="44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</m:ctrlPr>
                      </m:naryPr>
                      <m:sub>
                        <m:r>
                          <a:rPr lang="en-US" sz="44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𝒆</m:t>
                        </m:r>
                        <m:r>
                          <a:rPr lang="en-US" sz="44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4400" b="0" i="0" spc="5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out</m:t>
                        </m:r>
                        <m:r>
                          <a:rPr lang="en-US" sz="4400" b="0" i="0" spc="5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4400" b="0" i="0" spc="5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of</m:t>
                        </m:r>
                        <m:r>
                          <a:rPr lang="en-US" sz="44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 </m:t>
                        </m:r>
                        <m:r>
                          <a:rPr lang="en-US" sz="4400" b="1" i="1" spc="5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𝒗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4400" b="1" i="1" spc="5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</m:ctrlPr>
                          </m:sSubPr>
                          <m:e>
                            <m:r>
                              <a:rPr lang="en-US" sz="4400" b="1" i="1" spc="5" smtClean="0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(</m:t>
                            </m:r>
                            <m:r>
                              <a:rPr lang="en-US" sz="4400" b="1" i="1" spc="5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𝒙</m:t>
                            </m:r>
                          </m:e>
                          <m:sub>
                            <m:r>
                              <a:rPr lang="en-US" sz="4400" b="1" i="1" spc="5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𝒆</m:t>
                            </m:r>
                          </m:sub>
                        </m:sSub>
                        <m:r>
                          <a:rPr lang="en-US" sz="4400" b="1" i="1" spc="5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)</m:t>
                        </m:r>
                      </m:e>
                    </m:nary>
                    <m:r>
                      <a:rPr lang="en-US" sz="4400" b="1" i="1" spc="5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  <a:cs typeface="Arial"/>
                      </a:rPr>
                      <m:t>≤</m:t>
                    </m:r>
                    <m:r>
                      <a:rPr lang="en-US" sz="4400" b="1" i="1" spc="5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  <a:cs typeface="Arial"/>
                      </a:rPr>
                      <m:t>𝟎</m:t>
                    </m:r>
                  </m:oMath>
                </a14:m>
                <a:r>
                  <a:rPr lang="en-US" sz="4400" dirty="0">
                    <a:latin typeface="Helvetica" pitchFamily="2" charset="0"/>
                  </a:rPr>
                  <a:t> for all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  <m:r>
                      <m:rPr>
                        <m:lit/>
                      </m:rPr>
                      <a:rPr lang="en-US" sz="4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{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4400" dirty="0">
                    <a:latin typeface="Helvetica" pitchFamily="2" charset="0"/>
                  </a:rPr>
                  <a:t> </a:t>
                </a:r>
              </a:p>
              <a:p>
                <a:pPr marL="12700" indent="-12700">
                  <a:spcBef>
                    <a:spcPts val="100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US" sz="4400" b="1" dirty="0">
                    <a:solidFill>
                      <a:srgbClr val="0066CC"/>
                    </a:solidFill>
                    <a:latin typeface="Helvetica" pitchFamily="2" charset="0"/>
                  </a:rPr>
                  <a:t> </a:t>
                </a:r>
                <a:r>
                  <a:rPr lang="en-US" sz="4400" dirty="0">
                    <a:latin typeface="Helvetica" pitchFamily="2" charset="0"/>
                  </a:rPr>
                  <a:t>for all </a:t>
                </a:r>
                <a14:m>
                  <m:oMath xmlns:m="http://schemas.openxmlformats.org/officeDocument/2006/math">
                    <m:r>
                      <a:rPr lang="en-US" sz="4400" i="1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sz="4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4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</m:oMath>
                </a14:m>
                <a:endParaRPr lang="en-US" sz="4400" dirty="0">
                  <a:latin typeface="Helvetica" pitchFamily="2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A4AF768-E5AB-FA62-BE80-6C2AF6FB0D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1050" y="6645275"/>
                <a:ext cx="13258799" cy="4002762"/>
              </a:xfrm>
              <a:prstGeom prst="rect">
                <a:avLst/>
              </a:prstGeom>
              <a:blipFill>
                <a:blip r:embed="rId3"/>
                <a:stretch>
                  <a:fillRect l="-6986" t="-27848" b="-212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42642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3E76AF-1DB8-5F42-63F7-9D3A2F3956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0695E-9E42-99E4-3E2F-EA0A0F708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695082"/>
                </a:solidFill>
              </a:rPr>
              <a:t>Shortest Path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76ADAE72-8F88-391F-557E-AAB7E1AA8AF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4400" b="1" dirty="0"/>
                  <a:t>Input: </a:t>
                </a:r>
                <a:r>
                  <a:rPr lang="en-US" sz="4400" dirty="0"/>
                  <a:t>A directed graph </a:t>
                </a:r>
                <a14:m>
                  <m:oMath xmlns:m="http://schemas.openxmlformats.org/officeDocument/2006/math">
                    <m:r>
                      <a:rPr lang="en-US" sz="4400" b="1" i="1" dirty="0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𝑮</m:t>
                    </m:r>
                    <m:r>
                      <a:rPr lang="en-US" sz="4400" b="1" i="1" dirty="0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=(</m:t>
                    </m:r>
                    <m:r>
                      <a:rPr lang="en-US" sz="4400" b="1" i="1" dirty="0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𝑽</m:t>
                    </m:r>
                    <m:r>
                      <a:rPr lang="en-US" sz="4400" b="1" i="1" dirty="0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4400" b="1" i="1" dirty="0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𝑬</m:t>
                    </m:r>
                    <m:r>
                      <a:rPr lang="en-US" sz="4400" b="1" i="1" dirty="0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4400" dirty="0"/>
                  <a:t> with vertices </a:t>
                </a:r>
                <a14:m>
                  <m:oMath xmlns:m="http://schemas.openxmlformats.org/officeDocument/2006/math">
                    <m:r>
                      <a:rPr lang="en-US" sz="4400" b="1" i="1" dirty="0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𝒔</m:t>
                    </m:r>
                  </m:oMath>
                </a14:m>
                <a:r>
                  <a:rPr lang="en-US" sz="4400" dirty="0"/>
                  <a:t>, </a:t>
                </a:r>
                <a14:m>
                  <m:oMath xmlns:m="http://schemas.openxmlformats.org/officeDocument/2006/math">
                    <m:r>
                      <a:rPr lang="en-US" sz="4400" b="1" i="1" dirty="0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𝒕</m:t>
                    </m:r>
                  </m:oMath>
                </a14:m>
                <a:r>
                  <a:rPr lang="en-US" sz="4400" dirty="0"/>
                  <a:t>, and (possibly negative) weights </a:t>
                </a:r>
                <a14:m>
                  <m:oMath xmlns:m="http://schemas.openxmlformats.org/officeDocument/2006/math"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 :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𝑬</m:t>
                    </m:r>
                    <m:r>
                      <a:rPr lang="en-US" sz="4400" b="1" i="1" spc="20" dirty="0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  <a:cs typeface="Arial"/>
                      </a:rPr>
                      <m:t>→</m:t>
                    </m:r>
                    <m:r>
                      <a:rPr lang="en-US" sz="4400" b="1" i="1" spc="20" dirty="0">
                        <a:solidFill>
                          <a:srgbClr val="0066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</a:rPr>
                      <m:t>ℝ</m:t>
                    </m:r>
                  </m:oMath>
                </a14:m>
                <a:endParaRPr lang="en-US" sz="4400" b="1" dirty="0"/>
              </a:p>
              <a:p>
                <a:pPr marL="0" indent="0">
                  <a:buNone/>
                </a:pPr>
                <a:r>
                  <a:rPr lang="en-US" sz="4400" b="1" dirty="0"/>
                  <a:t>Goal: </a:t>
                </a:r>
                <a:r>
                  <a:rPr lang="en-US" sz="4400" dirty="0"/>
                  <a:t>compute length of shortest path from </a:t>
                </a:r>
                <a14:m>
                  <m:oMath xmlns:m="http://schemas.openxmlformats.org/officeDocument/2006/math">
                    <m:r>
                      <a:rPr lang="en-US" sz="4400" b="1" i="1" dirty="0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𝒔</m:t>
                    </m:r>
                  </m:oMath>
                </a14:m>
                <a:r>
                  <a:rPr lang="en-US" sz="4400" dirty="0"/>
                  <a:t> to </a:t>
                </a:r>
                <a14:m>
                  <m:oMath xmlns:m="http://schemas.openxmlformats.org/officeDocument/2006/math">
                    <m:r>
                      <a:rPr lang="en-US" sz="4400" b="1" i="1" dirty="0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𝒕</m:t>
                    </m:r>
                  </m:oMath>
                </a14:m>
                <a:endParaRPr lang="en-US" sz="4400" b="1" dirty="0">
                  <a:solidFill>
                    <a:srgbClr val="0066CC"/>
                  </a:solidFill>
                </a:endParaRPr>
              </a:p>
              <a:p>
                <a:pPr marL="0" indent="0">
                  <a:buNone/>
                </a:pPr>
                <a:endParaRPr lang="en-US" sz="4400" dirty="0"/>
              </a:p>
              <a:p>
                <a:pPr marL="0" indent="0">
                  <a:buNone/>
                </a:pPr>
                <a:r>
                  <a:rPr lang="en-US" sz="4400" dirty="0"/>
                  <a:t>We want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1" i="1" spc="114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</m:ctrlPr>
                      </m:sSubPr>
                      <m:e>
                        <m:r>
                          <a:rPr lang="en-US" sz="4400" b="1" i="1" spc="114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𝒙</m:t>
                        </m:r>
                      </m:e>
                      <m:sub>
                        <m:r>
                          <a:rPr lang="en-US" sz="4400" b="1" i="1" spc="114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𝒗</m:t>
                        </m:r>
                      </m:sub>
                    </m:sSub>
                    <m:r>
                      <a:rPr lang="en-US" sz="4400" b="1" i="1" spc="114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  <a:cs typeface="Arial"/>
                      </a:rPr>
                      <m:t>=</m:t>
                    </m:r>
                  </m:oMath>
                </a14:m>
                <a:r>
                  <a:rPr lang="en-US" sz="4400" dirty="0"/>
                  <a:t> length of shortest path from </a:t>
                </a:r>
                <a14:m>
                  <m:oMath xmlns:m="http://schemas.openxmlformats.org/officeDocument/2006/math"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𝒔</m:t>
                    </m:r>
                  </m:oMath>
                </a14:m>
                <a:r>
                  <a:rPr lang="en-US" sz="4400" dirty="0"/>
                  <a:t> to </a:t>
                </a:r>
                <a14:m>
                  <m:oMath xmlns:m="http://schemas.openxmlformats.org/officeDocument/2006/math"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𝒗</m:t>
                    </m:r>
                  </m:oMath>
                </a14:m>
                <a:r>
                  <a:rPr lang="en-US" sz="4400" dirty="0"/>
                  <a:t>.</a:t>
                </a:r>
              </a:p>
              <a:p>
                <a:pPr marL="0" indent="0">
                  <a:buNone/>
                </a:pPr>
                <a:endParaRPr lang="en-US" sz="4400" dirty="0"/>
              </a:p>
              <a:p>
                <a:pPr marL="0" indent="0">
                  <a:buNone/>
                </a:pPr>
                <a:endParaRPr lang="en-US" sz="4400" dirty="0"/>
              </a:p>
              <a:p>
                <a:pPr marL="0" indent="0">
                  <a:buNone/>
                </a:pPr>
                <a:endParaRPr lang="en-US" sz="4400" dirty="0"/>
              </a:p>
              <a:p>
                <a:pPr marL="0" indent="0">
                  <a:buNone/>
                </a:pPr>
                <a:endParaRPr lang="en-US" sz="4400" dirty="0"/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76ADAE72-8F88-391F-557E-AAB7E1AA8AF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90" t="-1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A3C46EF4-3165-CED3-0474-194DFDEA5E84}"/>
              </a:ext>
            </a:extLst>
          </p:cNvPr>
          <p:cNvSpPr txBox="1"/>
          <p:nvPr/>
        </p:nvSpPr>
        <p:spPr>
          <a:xfrm>
            <a:off x="3117850" y="7227301"/>
            <a:ext cx="2850460" cy="1574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1000"/>
              </a:spcBef>
            </a:pPr>
            <a:r>
              <a:rPr lang="en-US" sz="4400" b="1" dirty="0">
                <a:latin typeface="Helvetica" pitchFamily="2" charset="0"/>
              </a:rPr>
              <a:t>maximize</a:t>
            </a:r>
          </a:p>
          <a:p>
            <a:pPr algn="r">
              <a:spcBef>
                <a:spcPts val="1000"/>
              </a:spcBef>
            </a:pPr>
            <a:r>
              <a:rPr lang="en-US" sz="4400" b="1" dirty="0">
                <a:latin typeface="Helvetica" pitchFamily="2" charset="0"/>
              </a:rPr>
              <a:t>subject to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D8F4A40-0D5F-58C9-F51F-BA846C4F59DC}"/>
                  </a:ext>
                </a:extLst>
              </p:cNvPr>
              <p:cNvSpPr txBox="1"/>
              <p:nvPr/>
            </p:nvSpPr>
            <p:spPr>
              <a:xfrm>
                <a:off x="6089651" y="7227301"/>
                <a:ext cx="10972799" cy="23801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100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1" i="1" spc="5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</m:ctrlPr>
                      </m:sSubPr>
                      <m:e>
                        <m:r>
                          <a:rPr lang="en-US" sz="4400" b="1" i="1" spc="5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𝒙</m:t>
                        </m:r>
                      </m:e>
                      <m:sub>
                        <m:r>
                          <a:rPr lang="en-US" sz="4400" b="1" i="1" spc="5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𝒕</m:t>
                        </m:r>
                      </m:sub>
                    </m:sSub>
                  </m:oMath>
                </a14:m>
                <a:r>
                  <a:rPr lang="en-US" sz="4400" b="1" i="1" spc="5" dirty="0">
                    <a:solidFill>
                      <a:srgbClr val="0066CC"/>
                    </a:solidFill>
                    <a:latin typeface="Cambria Math" panose="02040503050406030204" pitchFamily="18" charset="0"/>
                    <a:cs typeface="Arial"/>
                  </a:rPr>
                  <a:t> </a:t>
                </a:r>
              </a:p>
              <a:p>
                <a:pPr marL="12700" indent="-12700">
                  <a:spcBef>
                    <a:spcPts val="100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sub>
                    </m:sSub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sub>
                    </m:sSub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𝒆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4400" b="1" dirty="0">
                    <a:solidFill>
                      <a:srgbClr val="0066CC"/>
                    </a:solidFill>
                    <a:latin typeface="Helvetica" pitchFamily="2" charset="0"/>
                  </a:rPr>
                  <a:t> </a:t>
                </a:r>
                <a:r>
                  <a:rPr lang="en-US" sz="4400" dirty="0">
                    <a:latin typeface="Helvetica" pitchFamily="2" charset="0"/>
                  </a:rPr>
                  <a:t>for all edges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d>
                    <m:r>
                      <a:rPr lang="en-US" sz="4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sz="4400" dirty="0">
                    <a:latin typeface="Helvetica" pitchFamily="2" charset="0"/>
                  </a:rPr>
                  <a:t>  </a:t>
                </a:r>
              </a:p>
              <a:p>
                <a:pPr marL="12700" indent="-12700">
                  <a:spcBef>
                    <a:spcPts val="100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1" i="1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1" i="1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</m:sSub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400" b="1" i="1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US" sz="4400" dirty="0">
                    <a:latin typeface="Helvetica" pitchFamily="2" charset="0"/>
                  </a:rPr>
                  <a:t> 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D8F4A40-0D5F-58C9-F51F-BA846C4F59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9651" y="7227301"/>
                <a:ext cx="10972799" cy="2380139"/>
              </a:xfrm>
              <a:prstGeom prst="rect">
                <a:avLst/>
              </a:prstGeom>
              <a:blipFill>
                <a:blip r:embed="rId3"/>
                <a:stretch>
                  <a:fillRect l="-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6D2F3417-E1D3-A022-31EF-871B955876D1}"/>
              </a:ext>
            </a:extLst>
          </p:cNvPr>
          <p:cNvSpPr/>
          <p:nvPr/>
        </p:nvSpPr>
        <p:spPr>
          <a:xfrm>
            <a:off x="2736850" y="6908799"/>
            <a:ext cx="14630400" cy="3013076"/>
          </a:xfrm>
          <a:prstGeom prst="rect">
            <a:avLst/>
          </a:prstGeom>
          <a:noFill/>
          <a:ln w="76200">
            <a:solidFill>
              <a:srgbClr val="0066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648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F7FCA-1233-617A-A01C-07E0F0C55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882FC-33A6-7735-417C-7135735957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2713" y="2301875"/>
            <a:ext cx="9202737" cy="78851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/>
              <a:t>I’m Glenn, one of your </a:t>
            </a:r>
            <a:r>
              <a:rPr lang="en-US" sz="4400" dirty="0" err="1"/>
              <a:t>TAs.</a:t>
            </a:r>
            <a:endParaRPr lang="en-US" sz="4400" dirty="0"/>
          </a:p>
          <a:p>
            <a:pPr marL="0" indent="0">
              <a:buNone/>
            </a:pPr>
            <a:r>
              <a:rPr lang="en-US" sz="4400" dirty="0">
                <a:solidFill>
                  <a:schemeClr val="bg1">
                    <a:lumMod val="65000"/>
                  </a:schemeClr>
                </a:solidFill>
              </a:rPr>
              <a:t>2nd year PhD student in Theory, under Paul </a:t>
            </a:r>
            <a:r>
              <a:rPr lang="en-US" sz="4400" dirty="0" err="1">
                <a:solidFill>
                  <a:schemeClr val="bg1">
                    <a:lumMod val="65000"/>
                  </a:schemeClr>
                </a:solidFill>
              </a:rPr>
              <a:t>Beame</a:t>
            </a:r>
            <a:endParaRPr lang="en-US" sz="4400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None/>
            </a:pPr>
            <a:endParaRPr lang="en-US" sz="4400" dirty="0"/>
          </a:p>
          <a:p>
            <a:pPr marL="0" indent="0">
              <a:buNone/>
            </a:pPr>
            <a:endParaRPr lang="en-US" sz="4400" dirty="0"/>
          </a:p>
          <a:p>
            <a:pPr marL="0" indent="0">
              <a:buNone/>
            </a:pPr>
            <a:r>
              <a:rPr lang="en-US" sz="4400" dirty="0"/>
              <a:t>Extra OH:</a:t>
            </a:r>
          </a:p>
          <a:p>
            <a:pPr marL="0" indent="0">
              <a:buNone/>
            </a:pPr>
            <a:r>
              <a:rPr lang="en-US" sz="4400" dirty="0"/>
              <a:t>In Nathan’s office after class today, 2:30pm–3:30pm </a:t>
            </a:r>
          </a:p>
        </p:txBody>
      </p:sp>
      <p:pic>
        <p:nvPicPr>
          <p:cNvPr id="5" name="Picture 4" descr="A person wearing glasses and smiling at the camera&#10;&#10;AI-generated content may be incorrect.">
            <a:extLst>
              <a:ext uri="{FF2B5EF4-FFF2-40B4-BE49-F238E27FC236}">
                <a16:creationId xmlns:a16="http://schemas.microsoft.com/office/drawing/2014/main" id="{51509C36-A0AB-55C9-D8AB-3815D9D941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8650" y="3597275"/>
            <a:ext cx="41148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0161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35543C-7CDA-3DCB-9FA3-414D86347A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F241988-FB1E-CBE7-DE64-67E8D6C7B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695082"/>
                </a:solidFill>
              </a:rPr>
              <a:t>Shortest Path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4F50680E-5C46-633B-2028-C93E61AFFE6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endParaRPr lang="en-US" sz="4400" dirty="0"/>
              </a:p>
              <a:p>
                <a:pPr marL="0" indent="0">
                  <a:buNone/>
                </a:pPr>
                <a:endParaRPr lang="en-US" sz="4400" dirty="0"/>
              </a:p>
              <a:p>
                <a:pPr marL="0" indent="0">
                  <a:buNone/>
                </a:pPr>
                <a:endParaRPr lang="en-US" sz="4400" dirty="0"/>
              </a:p>
              <a:p>
                <a:pPr marL="0" indent="0">
                  <a:buNone/>
                </a:pPr>
                <a:endParaRPr lang="en-US" sz="4400" dirty="0"/>
              </a:p>
              <a:p>
                <a:pPr marL="0" indent="0">
                  <a:buNone/>
                </a:pPr>
                <a:endParaRPr lang="en-US" sz="4400" dirty="0"/>
              </a:p>
              <a:p>
                <a:pPr marL="0" indent="0">
                  <a:buNone/>
                </a:pPr>
                <a:r>
                  <a:rPr lang="en-US" sz="4400" b="1" dirty="0"/>
                  <a:t>If</a:t>
                </a:r>
                <a:r>
                  <a:rPr lang="en-US" sz="4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1" i="1" spc="114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</m:ctrlPr>
                      </m:sSubPr>
                      <m:e>
                        <m:r>
                          <a:rPr lang="en-US" sz="4400" b="1" i="1" spc="114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𝒙</m:t>
                        </m:r>
                      </m:e>
                      <m:sub>
                        <m:r>
                          <a:rPr lang="en-US" sz="4400" b="1" i="1" spc="114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𝒗</m:t>
                        </m:r>
                      </m:sub>
                    </m:sSub>
                  </m:oMath>
                </a14:m>
                <a:r>
                  <a:rPr lang="en-US" sz="4400" dirty="0"/>
                  <a:t> = the length of the shortest path from </a:t>
                </a:r>
                <a14:m>
                  <m:oMath xmlns:m="http://schemas.openxmlformats.org/officeDocument/2006/math">
                    <m:r>
                      <a:rPr lang="en-US" sz="4400" b="1" i="1" dirty="0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𝒔</m:t>
                    </m:r>
                  </m:oMath>
                </a14:m>
                <a:r>
                  <a:rPr lang="en-US" sz="4400" dirty="0"/>
                  <a:t> to </a:t>
                </a:r>
                <a14:m>
                  <m:oMath xmlns:m="http://schemas.openxmlformats.org/officeDocument/2006/math">
                    <m:r>
                      <a:rPr lang="en-US" sz="4400" b="1" i="1" dirty="0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𝒗</m:t>
                    </m:r>
                  </m:oMath>
                </a14:m>
                <a:r>
                  <a:rPr lang="en-US" sz="4400" dirty="0"/>
                  <a:t>, </a:t>
                </a:r>
              </a:p>
              <a:p>
                <a:pPr marL="0" indent="0">
                  <a:buNone/>
                </a:pPr>
                <a:r>
                  <a:rPr lang="en-US" sz="4400" b="1" dirty="0"/>
                  <a:t>	then</a:t>
                </a:r>
                <a:r>
                  <a:rPr lang="en-US" sz="4400" dirty="0"/>
                  <a:t> it is true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1" i="1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1" i="1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4400" b="1" i="1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sub>
                    </m:sSub>
                    <m:r>
                      <a:rPr lang="en-US" sz="4400" b="1" i="1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lang="en-US" sz="4400" b="1" i="1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1" i="1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4400" b="1" i="1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sub>
                    </m:sSub>
                    <m:r>
                      <a:rPr lang="en-US" sz="4400" b="1" i="1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400" b="1" i="1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sz="4400" b="1" i="1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4400" b="1" i="1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𝒆</m:t>
                    </m:r>
                    <m:r>
                      <a:rPr lang="en-US" sz="4400" b="1" i="1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44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1" i="1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1" i="1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4400" b="1" i="1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</m:sSub>
                    <m:r>
                      <a:rPr lang="en-US" sz="4400" b="1" i="1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400" b="1" i="1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US" sz="4400" dirty="0"/>
                  <a:t>.</a:t>
                </a:r>
              </a:p>
              <a:p>
                <a:pPr marL="0" indent="0">
                  <a:buNone/>
                </a:pPr>
                <a:r>
                  <a:rPr lang="en-US" sz="4400" dirty="0"/>
                  <a:t>That’s why we could safely include this as a constraint.</a:t>
                </a:r>
              </a:p>
              <a:p>
                <a:pPr marL="0" indent="0">
                  <a:buNone/>
                </a:pPr>
                <a:endParaRPr lang="en-US" sz="4400" dirty="0"/>
              </a:p>
              <a:p>
                <a:pPr marL="0" indent="0">
                  <a:buNone/>
                </a:pPr>
                <a:r>
                  <a:rPr lang="en-US" sz="4400" b="1" dirty="0"/>
                  <a:t>To prove “LP computes shortest path”, we need the converse!</a:t>
                </a:r>
                <a:endParaRPr lang="en-US" sz="4400" dirty="0"/>
              </a:p>
            </p:txBody>
          </p:sp>
        </mc:Choice>
        <mc:Fallback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4F50680E-5C46-633B-2028-C93E61AFFE6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90" b="-43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76887C99-77ED-D3F5-78AE-59C027B4BF79}"/>
              </a:ext>
            </a:extLst>
          </p:cNvPr>
          <p:cNvSpPr txBox="1"/>
          <p:nvPr/>
        </p:nvSpPr>
        <p:spPr>
          <a:xfrm>
            <a:off x="3117850" y="2925177"/>
            <a:ext cx="2850460" cy="1574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1000"/>
              </a:spcBef>
            </a:pPr>
            <a:r>
              <a:rPr lang="en-US" sz="4400" b="1" dirty="0">
                <a:latin typeface="Helvetica" pitchFamily="2" charset="0"/>
              </a:rPr>
              <a:t>maximize</a:t>
            </a:r>
          </a:p>
          <a:p>
            <a:pPr algn="r">
              <a:spcBef>
                <a:spcPts val="1000"/>
              </a:spcBef>
            </a:pPr>
            <a:r>
              <a:rPr lang="en-US" sz="4400" b="1" dirty="0">
                <a:latin typeface="Helvetica" pitchFamily="2" charset="0"/>
              </a:rPr>
              <a:t>subject to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9C28862-2C09-0B5F-7672-15775ED901DB}"/>
                  </a:ext>
                </a:extLst>
              </p:cNvPr>
              <p:cNvSpPr txBox="1"/>
              <p:nvPr/>
            </p:nvSpPr>
            <p:spPr>
              <a:xfrm>
                <a:off x="6089651" y="2925177"/>
                <a:ext cx="10972799" cy="23801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100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1" i="1" spc="5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</m:ctrlPr>
                      </m:sSubPr>
                      <m:e>
                        <m:r>
                          <a:rPr lang="en-US" sz="4400" b="1" i="1" spc="5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𝒙</m:t>
                        </m:r>
                      </m:e>
                      <m:sub>
                        <m:r>
                          <a:rPr lang="en-US" sz="4400" b="1" i="1" spc="5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𝒕</m:t>
                        </m:r>
                      </m:sub>
                    </m:sSub>
                  </m:oMath>
                </a14:m>
                <a:r>
                  <a:rPr lang="en-US" sz="4400" b="1" i="1" spc="5" dirty="0">
                    <a:solidFill>
                      <a:srgbClr val="0066CC"/>
                    </a:solidFill>
                    <a:latin typeface="Cambria Math" panose="02040503050406030204" pitchFamily="18" charset="0"/>
                    <a:cs typeface="Arial"/>
                  </a:rPr>
                  <a:t> </a:t>
                </a:r>
              </a:p>
              <a:p>
                <a:pPr marL="12700" indent="-12700">
                  <a:spcBef>
                    <a:spcPts val="100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sub>
                    </m:sSub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sub>
                    </m:sSub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𝒆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4400" b="1" dirty="0">
                    <a:solidFill>
                      <a:srgbClr val="0066CC"/>
                    </a:solidFill>
                    <a:latin typeface="Helvetica" pitchFamily="2" charset="0"/>
                  </a:rPr>
                  <a:t> </a:t>
                </a:r>
                <a:r>
                  <a:rPr lang="en-US" sz="4400" dirty="0">
                    <a:latin typeface="Helvetica" pitchFamily="2" charset="0"/>
                  </a:rPr>
                  <a:t>for all edges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d>
                    <m:r>
                      <a:rPr lang="en-US" sz="4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sz="4400" dirty="0">
                    <a:latin typeface="Helvetica" pitchFamily="2" charset="0"/>
                  </a:rPr>
                  <a:t>  </a:t>
                </a:r>
              </a:p>
              <a:p>
                <a:pPr marL="12700" indent="-12700">
                  <a:spcBef>
                    <a:spcPts val="100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1" i="1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1" i="1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</m:sSub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400" b="1" i="1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US" sz="4400" dirty="0">
                    <a:latin typeface="Helvetica" pitchFamily="2" charset="0"/>
                  </a:rPr>
                  <a:t> 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9C28862-2C09-0B5F-7672-15775ED901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9651" y="2925177"/>
                <a:ext cx="10972799" cy="2380139"/>
              </a:xfrm>
              <a:prstGeom prst="rect">
                <a:avLst/>
              </a:prstGeom>
              <a:blipFill>
                <a:blip r:embed="rId3"/>
                <a:stretch>
                  <a:fillRect l="-462" b="-5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0610CEC4-80F0-7250-647D-14A64BC8E7A3}"/>
              </a:ext>
            </a:extLst>
          </p:cNvPr>
          <p:cNvSpPr/>
          <p:nvPr/>
        </p:nvSpPr>
        <p:spPr>
          <a:xfrm>
            <a:off x="2736850" y="2606675"/>
            <a:ext cx="14630400" cy="3013076"/>
          </a:xfrm>
          <a:prstGeom prst="rect">
            <a:avLst/>
          </a:prstGeom>
          <a:noFill/>
          <a:ln w="76200">
            <a:solidFill>
              <a:srgbClr val="0066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112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F3F978-84CF-F335-5A8B-A46DCDAEFE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FAF7489-1931-CAB9-C35D-C3601D437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695082"/>
                </a:solidFill>
              </a:rPr>
              <a:t>Shortest Path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B82B6BC0-FEF0-C292-9A6A-60D0E60AC4C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4400" b="1" dirty="0"/>
                  <a:t>Claim. </a:t>
                </a:r>
                <a:r>
                  <a:rPr lang="en-US" sz="4400" dirty="0"/>
                  <a:t>The LP calculates the shortest path from </a:t>
                </a:r>
                <a14:m>
                  <m:oMath xmlns:m="http://schemas.openxmlformats.org/officeDocument/2006/math"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𝒔</m:t>
                    </m:r>
                  </m:oMath>
                </a14:m>
                <a:r>
                  <a:rPr lang="en-US" sz="4400" dirty="0"/>
                  <a:t> to </a:t>
                </a:r>
                <a14:m>
                  <m:oMath xmlns:m="http://schemas.openxmlformats.org/officeDocument/2006/math"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𝒕</m:t>
                    </m:r>
                  </m:oMath>
                </a14:m>
                <a:r>
                  <a:rPr lang="en-US" sz="4400" dirty="0"/>
                  <a:t>. </a:t>
                </a:r>
              </a:p>
              <a:p>
                <a:pPr marL="0" indent="0">
                  <a:buNone/>
                </a:pPr>
                <a:r>
                  <a:rPr lang="en-US" sz="4400" i="1" dirty="0"/>
                  <a:t>Proof. </a:t>
                </a:r>
                <a:r>
                  <a:rPr lang="en-US" sz="4400" dirty="0"/>
                  <a:t>We will show that the length of the shortest path from </a:t>
                </a:r>
                <a14:m>
                  <m:oMath xmlns:m="http://schemas.openxmlformats.org/officeDocument/2006/math"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𝒔</m:t>
                    </m:r>
                  </m:oMath>
                </a14:m>
                <a:r>
                  <a:rPr lang="en-US" sz="4400" dirty="0"/>
                  <a:t> to </a:t>
                </a:r>
                <a14:m>
                  <m:oMath xmlns:m="http://schemas.openxmlformats.org/officeDocument/2006/math"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𝒕</m:t>
                    </m:r>
                  </m:oMath>
                </a14:m>
                <a:r>
                  <a:rPr lang="en-US" sz="4400" dirty="0"/>
                  <a:t> is the maximum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sub>
                    </m:sSub>
                  </m:oMath>
                </a14:m>
                <a:r>
                  <a:rPr lang="en-US" sz="4400" dirty="0"/>
                  <a:t> satisfying the constraints.</a:t>
                </a:r>
              </a:p>
              <a:p>
                <a:pPr marL="0" indent="0">
                  <a:buNone/>
                </a:pPr>
                <a:endParaRPr lang="en-US" sz="4400" dirty="0"/>
              </a:p>
              <a:p>
                <a:pPr marL="0" indent="0">
                  <a:buNone/>
                </a:pPr>
                <a:r>
                  <a:rPr lang="en-US" sz="4400" dirty="0"/>
                  <a:t>In general, “maximum” means: (1) possible, and (2) upper bound.</a:t>
                </a:r>
              </a:p>
              <a:p>
                <a:pPr marL="0" indent="0">
                  <a:buNone/>
                </a:pPr>
                <a:r>
                  <a:rPr lang="en-US" sz="4400" dirty="0"/>
                  <a:t>Here, need to show:</a:t>
                </a:r>
              </a:p>
              <a:p>
                <a:pPr marL="1371600" indent="-914400">
                  <a:buFont typeface="+mj-lt"/>
                  <a:buAutoNum type="arabicPeriod"/>
                </a:pPr>
                <a:r>
                  <a:rPr lang="en-US" sz="4400" dirty="0"/>
                  <a:t>“There is a feasible solution to the LP in which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1" i="1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1" i="1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4400" b="1" i="1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sub>
                    </m:sSub>
                  </m:oMath>
                </a14:m>
                <a:r>
                  <a:rPr lang="en-US" sz="4400" dirty="0"/>
                  <a:t> is the length of the shortest path from </a:t>
                </a:r>
                <a14:m>
                  <m:oMath xmlns:m="http://schemas.openxmlformats.org/officeDocument/2006/math">
                    <m:r>
                      <a:rPr lang="en-US" sz="4400" b="1" i="1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𝒔</m:t>
                    </m:r>
                  </m:oMath>
                </a14:m>
                <a:r>
                  <a:rPr lang="en-US" sz="4400" dirty="0"/>
                  <a:t> to </a:t>
                </a:r>
                <a14:m>
                  <m:oMath xmlns:m="http://schemas.openxmlformats.org/officeDocument/2006/math">
                    <m:r>
                      <a:rPr lang="en-US" sz="4400" b="1" i="1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𝒕</m:t>
                    </m:r>
                  </m:oMath>
                </a14:m>
                <a:r>
                  <a:rPr lang="en-US" sz="4400" dirty="0"/>
                  <a:t>.”</a:t>
                </a:r>
              </a:p>
              <a:p>
                <a:pPr marL="1371600" indent="-914400">
                  <a:buFont typeface="+mj-lt"/>
                  <a:buAutoNum type="arabicPeriod"/>
                </a:pPr>
                <a:r>
                  <a:rPr lang="en-US" sz="4400" dirty="0"/>
                  <a:t>“For all feasible solutions to the LP,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1" i="1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1" i="1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4400" b="1" i="1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sub>
                    </m:sSub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US" sz="4400" dirty="0"/>
                  <a:t> the length of the shortest path from </a:t>
                </a:r>
                <a14:m>
                  <m:oMath xmlns:m="http://schemas.openxmlformats.org/officeDocument/2006/math">
                    <m:r>
                      <a:rPr lang="en-US" sz="4400" b="1" i="1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𝒔</m:t>
                    </m:r>
                  </m:oMath>
                </a14:m>
                <a:r>
                  <a:rPr lang="en-US" sz="4400" dirty="0"/>
                  <a:t> to </a:t>
                </a:r>
                <a14:m>
                  <m:oMath xmlns:m="http://schemas.openxmlformats.org/officeDocument/2006/math">
                    <m:r>
                      <a:rPr lang="en-US" sz="4400" b="1" i="1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𝒕</m:t>
                    </m:r>
                  </m:oMath>
                </a14:m>
                <a:r>
                  <a:rPr lang="en-US" sz="4400" dirty="0"/>
                  <a:t>.”</a:t>
                </a:r>
              </a:p>
              <a:p>
                <a:pPr marL="457200" indent="0">
                  <a:buNone/>
                </a:pPr>
                <a:endParaRPr lang="en-US" sz="4400" dirty="0"/>
              </a:p>
            </p:txBody>
          </p:sp>
        </mc:Choice>
        <mc:Fallback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B82B6BC0-FEF0-C292-9A6A-60D0E60AC4C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90" t="-1608" r="-2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90118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03875B-F087-F98D-50DF-89F55040ED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C4BF253-2150-563A-28B0-8DB16D08D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695082"/>
                </a:solidFill>
              </a:rPr>
              <a:t>Shortest Path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D8953834-EC18-CD10-5E2A-19A2BFE10C6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1371600" indent="-914400">
                  <a:buFont typeface="+mj-lt"/>
                  <a:buAutoNum type="arabicPeriod"/>
                </a:pPr>
                <a:r>
                  <a:rPr lang="en-US" sz="4400" dirty="0"/>
                  <a:t>“There is a feasible solution to the LP in which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1" i="1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1" i="1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4400" b="1" i="1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sub>
                    </m:sSub>
                  </m:oMath>
                </a14:m>
                <a:r>
                  <a:rPr lang="en-US" sz="4400" dirty="0"/>
                  <a:t> is the length of the shortest path from </a:t>
                </a:r>
                <a14:m>
                  <m:oMath xmlns:m="http://schemas.openxmlformats.org/officeDocument/2006/math">
                    <m:r>
                      <a:rPr lang="en-US" sz="4400" b="1" i="1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𝒔</m:t>
                    </m:r>
                  </m:oMath>
                </a14:m>
                <a:r>
                  <a:rPr lang="en-US" sz="4400" dirty="0"/>
                  <a:t> to </a:t>
                </a:r>
                <a14:m>
                  <m:oMath xmlns:m="http://schemas.openxmlformats.org/officeDocument/2006/math">
                    <m:r>
                      <a:rPr lang="en-US" sz="4400" b="1" i="1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𝒕</m:t>
                    </m:r>
                  </m:oMath>
                </a14:m>
                <a:r>
                  <a:rPr lang="en-US" sz="4400" dirty="0"/>
                  <a:t>.”</a:t>
                </a:r>
              </a:p>
              <a:p>
                <a:pPr marL="26988" indent="0">
                  <a:buNone/>
                </a:pPr>
                <a:r>
                  <a:rPr lang="en-US" sz="4400" dirty="0"/>
                  <a:t>Setting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1" i="1" spc="114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</m:ctrlPr>
                      </m:sSubPr>
                      <m:e>
                        <m:r>
                          <a:rPr lang="en-US" sz="4400" b="1" i="1" spc="114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𝒙</m:t>
                        </m:r>
                      </m:e>
                      <m:sub>
                        <m:r>
                          <a:rPr lang="en-US" sz="4400" b="1" i="1" spc="114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𝒗</m:t>
                        </m:r>
                      </m:sub>
                    </m:sSub>
                    <m:r>
                      <a:rPr lang="en-US" sz="4400" b="1" i="1" spc="114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  <a:cs typeface="Arial"/>
                      </a:rPr>
                      <m:t>=</m:t>
                    </m:r>
                  </m:oMath>
                </a14:m>
                <a:r>
                  <a:rPr lang="en-US" sz="4400" dirty="0"/>
                  <a:t> length of shortest path from </a:t>
                </a:r>
                <a14:m>
                  <m:oMath xmlns:m="http://schemas.openxmlformats.org/officeDocument/2006/math"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𝒔</m:t>
                    </m:r>
                  </m:oMath>
                </a14:m>
                <a:r>
                  <a:rPr lang="en-US" sz="4400" dirty="0"/>
                  <a:t> for all </a:t>
                </a:r>
                <a14:m>
                  <m:oMath xmlns:m="http://schemas.openxmlformats.org/officeDocument/2006/math"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𝒗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𝑽</m:t>
                    </m:r>
                  </m:oMath>
                </a14:m>
                <a:r>
                  <a:rPr lang="en-US" sz="4400" b="1" dirty="0">
                    <a:solidFill>
                      <a:srgbClr val="0066CC"/>
                    </a:solidFill>
                  </a:rPr>
                  <a:t> </a:t>
                </a:r>
                <a:r>
                  <a:rPr lang="en-US" sz="4400" dirty="0"/>
                  <a:t>is feasible.</a:t>
                </a:r>
              </a:p>
              <a:p>
                <a:pPr marL="26988" indent="0">
                  <a:buNone/>
                </a:pPr>
                <a:endParaRPr lang="en-US" sz="1800" dirty="0"/>
              </a:p>
              <a:p>
                <a:pPr marL="1379538" indent="-911225">
                  <a:buFont typeface="+mj-lt"/>
                  <a:buAutoNum type="arabicPeriod" startAt="2"/>
                </a:pPr>
                <a:r>
                  <a:rPr lang="en-US" sz="4400" dirty="0"/>
                  <a:t>“For all feasible solutions to the LP,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1" i="1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1" i="1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4400" b="1" i="1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sub>
                    </m:sSub>
                    <m:r>
                      <a:rPr lang="en-US" sz="4400" b="1" i="1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US" sz="4400" dirty="0"/>
                  <a:t> the length of the shortest path from </a:t>
                </a:r>
                <a14:m>
                  <m:oMath xmlns:m="http://schemas.openxmlformats.org/officeDocument/2006/math">
                    <m:r>
                      <a:rPr lang="en-US" sz="4400" b="1" i="1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𝒔</m:t>
                    </m:r>
                  </m:oMath>
                </a14:m>
                <a:r>
                  <a:rPr lang="en-US" sz="4400" dirty="0"/>
                  <a:t> to </a:t>
                </a:r>
                <a14:m>
                  <m:oMath xmlns:m="http://schemas.openxmlformats.org/officeDocument/2006/math">
                    <m:r>
                      <a:rPr lang="en-US" sz="4400" b="1" i="1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𝒕</m:t>
                    </m:r>
                  </m:oMath>
                </a14:m>
                <a:r>
                  <a:rPr lang="en-US" sz="4400" dirty="0"/>
                  <a:t>.”</a:t>
                </a:r>
              </a:p>
              <a:p>
                <a:pPr marL="26988" indent="0">
                  <a:buNone/>
                </a:pPr>
                <a:r>
                  <a:rPr lang="en-US" sz="4400" dirty="0"/>
                  <a:t>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sub>
                    </m:sSub>
                  </m:oMath>
                </a14:m>
                <a:r>
                  <a:rPr lang="en-US" sz="4400" dirty="0"/>
                  <a:t> be a feasible solution and </a:t>
                </a:r>
                <a14:m>
                  <m:oMath xmlns:m="http://schemas.openxmlformats.org/officeDocument/2006/math"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𝒔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𝒌</m:t>
                        </m:r>
                      </m:sub>
                    </m:sSub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𝒕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4400" dirty="0"/>
                  <a:t> be a shortest path.</a:t>
                </a:r>
              </a:p>
              <a:p>
                <a:pPr marL="457200" indent="0">
                  <a:buNone/>
                </a:pPr>
                <a:endParaRPr lang="en-US" sz="4400" dirty="0"/>
              </a:p>
              <a:p>
                <a:pPr marL="457200" indent="0">
                  <a:buNone/>
                </a:pPr>
                <a:endParaRPr lang="en-US" sz="4400" dirty="0"/>
              </a:p>
              <a:p>
                <a:pPr marL="457200" indent="0">
                  <a:buNone/>
                </a:pPr>
                <a:endParaRPr lang="en-US" sz="4400" dirty="0"/>
              </a:p>
            </p:txBody>
          </p:sp>
        </mc:Choice>
        <mc:Fallback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D8953834-EC18-CD10-5E2A-19A2BFE10C6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44" t="-1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ABF0386-7B63-4AB7-70FD-13E8665CA406}"/>
                  </a:ext>
                </a:extLst>
              </p:cNvPr>
              <p:cNvSpPr txBox="1"/>
              <p:nvPr/>
            </p:nvSpPr>
            <p:spPr>
              <a:xfrm>
                <a:off x="4222750" y="7384098"/>
                <a:ext cx="11658600" cy="36045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400" b="1" i="1" smtClean="0">
                              <a:solidFill>
                                <a:srgbClr val="0066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1" i="1" smtClean="0">
                              <a:solidFill>
                                <a:srgbClr val="0066CC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sz="4400" b="1" i="1" smtClean="0">
                              <a:solidFill>
                                <a:srgbClr val="0066CC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sub>
                      </m:sSub>
                      <m:r>
                        <m:rPr>
                          <m:aln/>
                        </m:rPr>
                        <a:rPr lang="en-US" sz="4400" b="1" i="1" smtClean="0">
                          <a:solidFill>
                            <a:srgbClr val="0066CC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en-US" sz="4400" b="1" i="1" smtClean="0">
                              <a:solidFill>
                                <a:srgbClr val="0066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1" i="1" smtClean="0">
                              <a:solidFill>
                                <a:srgbClr val="0066CC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sSub>
                            <m:sSubPr>
                              <m:ctrlPr>
                                <a:rPr lang="en-US" sz="4400" b="1" i="1" smtClean="0">
                                  <a:solidFill>
                                    <a:srgbClr val="0066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400" b="1" i="1" smtClean="0">
                                  <a:solidFill>
                                    <a:srgbClr val="0066CC"/>
                                  </a:solidFill>
                                  <a:latin typeface="Cambria Math" panose="02040503050406030204" pitchFamily="18" charset="0"/>
                                </a:rPr>
                                <m:t>𝒗</m:t>
                              </m:r>
                            </m:e>
                            <m:sub>
                              <m:r>
                                <a:rPr lang="en-US" sz="4400" b="1" i="1" smtClean="0">
                                  <a:solidFill>
                                    <a:srgbClr val="0066CC"/>
                                  </a:solidFill>
                                  <a:latin typeface="Cambria Math" panose="02040503050406030204" pitchFamily="18" charset="0"/>
                                </a:rPr>
                                <m:t>𝒌</m:t>
                              </m:r>
                            </m:sub>
                          </m:sSub>
                        </m:sub>
                      </m:sSub>
                      <m:r>
                        <a:rPr lang="en-US" sz="4400" b="1" i="1" smtClean="0">
                          <a:solidFill>
                            <a:srgbClr val="0066CC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4400" b="1" i="1" smtClean="0">
                          <a:solidFill>
                            <a:srgbClr val="0066CC"/>
                          </a:solidFill>
                          <a:latin typeface="Cambria Math" panose="02040503050406030204" pitchFamily="18" charset="0"/>
                        </a:rPr>
                        <m:t>𝒘</m:t>
                      </m:r>
                      <m:d>
                        <m:dPr>
                          <m:ctrlPr>
                            <a:rPr lang="en-US" sz="4400" b="1" i="1" smtClean="0">
                              <a:solidFill>
                                <a:srgbClr val="0066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4400" b="1" i="1" smtClean="0">
                                  <a:solidFill>
                                    <a:srgbClr val="0066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400" b="1" i="1" smtClean="0">
                                  <a:solidFill>
                                    <a:srgbClr val="0066CC"/>
                                  </a:solidFill>
                                  <a:latin typeface="Cambria Math" panose="02040503050406030204" pitchFamily="18" charset="0"/>
                                </a:rPr>
                                <m:t>𝒗</m:t>
                              </m:r>
                            </m:e>
                            <m:sub>
                              <m:r>
                                <a:rPr lang="en-US" sz="4400" b="1" i="1" smtClean="0">
                                  <a:solidFill>
                                    <a:srgbClr val="0066CC"/>
                                  </a:solidFill>
                                  <a:latin typeface="Cambria Math" panose="02040503050406030204" pitchFamily="18" charset="0"/>
                                </a:rPr>
                                <m:t>𝒌</m:t>
                              </m:r>
                            </m:sub>
                          </m:sSub>
                          <m:r>
                            <a:rPr lang="en-US" sz="4400" b="1" i="1" smtClean="0">
                              <a:solidFill>
                                <a:srgbClr val="0066CC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4400" b="1" i="1" smtClean="0">
                              <a:solidFill>
                                <a:srgbClr val="0066CC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</m:d>
                    </m:oMath>
                    <m:oMath xmlns:m="http://schemas.openxmlformats.org/officeDocument/2006/math">
                      <m:r>
                        <m:rPr>
                          <m:aln/>
                        </m:rPr>
                        <a:rPr lang="en-US" sz="4400" b="1" i="1" smtClean="0">
                          <a:solidFill>
                            <a:srgbClr val="0066CC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en-US" sz="4400" b="1" i="1" smtClean="0">
                              <a:solidFill>
                                <a:srgbClr val="0066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1" i="1" smtClean="0">
                              <a:solidFill>
                                <a:srgbClr val="0066CC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sSub>
                            <m:sSubPr>
                              <m:ctrlPr>
                                <a:rPr lang="en-US" sz="4400" b="1" i="1" smtClean="0">
                                  <a:solidFill>
                                    <a:srgbClr val="0066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400" b="1" i="1" smtClean="0">
                                  <a:solidFill>
                                    <a:srgbClr val="0066CC"/>
                                  </a:solidFill>
                                  <a:latin typeface="Cambria Math" panose="02040503050406030204" pitchFamily="18" charset="0"/>
                                </a:rPr>
                                <m:t>𝒗</m:t>
                              </m:r>
                            </m:e>
                            <m:sub>
                              <m:r>
                                <a:rPr lang="en-US" sz="4400" b="1" i="1" smtClean="0">
                                  <a:solidFill>
                                    <a:srgbClr val="0066CC"/>
                                  </a:solidFill>
                                  <a:latin typeface="Cambria Math" panose="02040503050406030204" pitchFamily="18" charset="0"/>
                                </a:rPr>
                                <m:t>𝒌</m:t>
                              </m:r>
                              <m:r>
                                <a:rPr lang="en-US" sz="4400" b="1" i="1" smtClean="0">
                                  <a:solidFill>
                                    <a:srgbClr val="0066CC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4400" b="1" i="1" smtClean="0">
                                  <a:solidFill>
                                    <a:srgbClr val="0066CC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</m:sub>
                      </m:sSub>
                      <m:r>
                        <a:rPr lang="en-US" sz="4400" b="1" i="1" smtClean="0">
                          <a:solidFill>
                            <a:srgbClr val="0066CC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4400" b="1" i="1" smtClean="0">
                          <a:solidFill>
                            <a:srgbClr val="0066CC"/>
                          </a:solidFill>
                          <a:latin typeface="Cambria Math" panose="02040503050406030204" pitchFamily="18" charset="0"/>
                        </a:rPr>
                        <m:t>𝒘</m:t>
                      </m:r>
                      <m:d>
                        <m:dPr>
                          <m:ctrlPr>
                            <a:rPr lang="en-US" sz="4400" b="1" i="1" smtClean="0">
                              <a:solidFill>
                                <a:srgbClr val="0066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4400" b="1" i="1" smtClean="0">
                                  <a:solidFill>
                                    <a:srgbClr val="0066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400" b="1" i="1" smtClean="0">
                                  <a:solidFill>
                                    <a:srgbClr val="0066CC"/>
                                  </a:solidFill>
                                  <a:latin typeface="Cambria Math" panose="02040503050406030204" pitchFamily="18" charset="0"/>
                                </a:rPr>
                                <m:t>𝒗</m:t>
                              </m:r>
                            </m:e>
                            <m:sub>
                              <m:r>
                                <a:rPr lang="en-US" sz="4400" b="1" i="1" smtClean="0">
                                  <a:solidFill>
                                    <a:srgbClr val="0066CC"/>
                                  </a:solidFill>
                                  <a:latin typeface="Cambria Math" panose="02040503050406030204" pitchFamily="18" charset="0"/>
                                </a:rPr>
                                <m:t>𝒌</m:t>
                              </m:r>
                              <m:r>
                                <a:rPr lang="en-US" sz="4400" b="1" i="1" smtClean="0">
                                  <a:solidFill>
                                    <a:srgbClr val="0066CC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4400" b="1" i="1" smtClean="0">
                                  <a:solidFill>
                                    <a:srgbClr val="0066CC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  <m:r>
                            <a:rPr lang="en-US" sz="4400" b="1" i="1" smtClean="0">
                              <a:solidFill>
                                <a:srgbClr val="0066CC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4400" b="1" i="1" smtClean="0">
                                  <a:solidFill>
                                    <a:srgbClr val="0066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400" b="1" i="1" smtClean="0">
                                  <a:solidFill>
                                    <a:srgbClr val="0066CC"/>
                                  </a:solidFill>
                                  <a:latin typeface="Cambria Math" panose="02040503050406030204" pitchFamily="18" charset="0"/>
                                </a:rPr>
                                <m:t>𝒗</m:t>
                              </m:r>
                            </m:e>
                            <m:sub>
                              <m:r>
                                <a:rPr lang="en-US" sz="4400" b="1" i="1" smtClean="0">
                                  <a:solidFill>
                                    <a:srgbClr val="0066CC"/>
                                  </a:solidFill>
                                  <a:latin typeface="Cambria Math" panose="02040503050406030204" pitchFamily="18" charset="0"/>
                                </a:rPr>
                                <m:t>𝒌</m:t>
                              </m:r>
                            </m:sub>
                          </m:sSub>
                        </m:e>
                      </m:d>
                      <m:r>
                        <a:rPr lang="en-US" sz="4400" b="1" i="1" smtClean="0">
                          <a:solidFill>
                            <a:srgbClr val="0066CC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4400" b="1" i="1" smtClean="0">
                          <a:solidFill>
                            <a:srgbClr val="0066CC"/>
                          </a:solidFill>
                          <a:latin typeface="Cambria Math" panose="02040503050406030204" pitchFamily="18" charset="0"/>
                        </a:rPr>
                        <m:t>𝒘</m:t>
                      </m:r>
                      <m:r>
                        <a:rPr lang="en-US" sz="4400" b="1" i="1" smtClean="0">
                          <a:solidFill>
                            <a:srgbClr val="0066CC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4400" b="1" i="1" smtClean="0">
                              <a:solidFill>
                                <a:srgbClr val="0066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1" i="1" smtClean="0">
                              <a:solidFill>
                                <a:srgbClr val="0066CC"/>
                              </a:solidFill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  <m:sub>
                          <m:r>
                            <a:rPr lang="en-US" sz="4400" b="1" i="1" smtClean="0">
                              <a:solidFill>
                                <a:srgbClr val="0066CC"/>
                              </a:solidFill>
                              <a:latin typeface="Cambria Math" panose="02040503050406030204" pitchFamily="18" charset="0"/>
                            </a:rPr>
                            <m:t>𝒌</m:t>
                          </m:r>
                        </m:sub>
                      </m:sSub>
                      <m:r>
                        <a:rPr lang="en-US" sz="4400" b="1" i="1" smtClean="0">
                          <a:solidFill>
                            <a:srgbClr val="0066CC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4400" b="1" i="1" smtClean="0">
                          <a:solidFill>
                            <a:srgbClr val="0066CC"/>
                          </a:solidFill>
                          <a:latin typeface="Cambria Math" panose="02040503050406030204" pitchFamily="18" charset="0"/>
                        </a:rPr>
                        <m:t>𝒕</m:t>
                      </m:r>
                      <m:r>
                        <a:rPr lang="en-US" sz="4400" b="1" i="1" smtClean="0">
                          <a:solidFill>
                            <a:srgbClr val="0066CC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66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⋮</m:t>
                      </m:r>
                    </m:oMath>
                    <m:oMath xmlns:m="http://schemas.openxmlformats.org/officeDocument/2006/math">
                      <m:r>
                        <m:rPr>
                          <m:aln/>
                        </m:rPr>
                        <a:rPr lang="en-US" sz="4400" b="1" i="1" smtClean="0">
                          <a:solidFill>
                            <a:srgbClr val="0066CC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sz="4400" b="1" i="1">
                          <a:solidFill>
                            <a:srgbClr val="0066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  <m:r>
                        <a:rPr lang="en-US" sz="4400" b="1" i="1">
                          <a:solidFill>
                            <a:srgbClr val="0066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4400" b="1" i="1">
                          <a:solidFill>
                            <a:srgbClr val="0066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𝒘</m:t>
                      </m:r>
                      <m:d>
                        <m:dPr>
                          <m:ctrlPr>
                            <a:rPr lang="en-US" sz="4400" b="1" i="1">
                              <a:solidFill>
                                <a:srgbClr val="0066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400" b="1" i="1">
                              <a:solidFill>
                                <a:srgbClr val="0066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𝒔</m:t>
                          </m:r>
                          <m:r>
                            <a:rPr lang="en-US" sz="4400" b="1" i="1">
                              <a:solidFill>
                                <a:srgbClr val="0066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4400" b="1" i="1">
                                  <a:solidFill>
                                    <a:srgbClr val="0066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400" b="1" i="1">
                                  <a:solidFill>
                                    <a:srgbClr val="0066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𝒗</m:t>
                              </m:r>
                            </m:e>
                            <m:sub>
                              <m:r>
                                <a:rPr lang="en-US" sz="4400" b="1" i="1">
                                  <a:solidFill>
                                    <a:srgbClr val="0066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</m:e>
                      </m:d>
                      <m:r>
                        <a:rPr lang="en-US" sz="4400" b="1" i="1">
                          <a:solidFill>
                            <a:srgbClr val="0066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+…+</m:t>
                      </m:r>
                      <m:r>
                        <a:rPr lang="en-US" sz="4400" b="1" i="1">
                          <a:solidFill>
                            <a:srgbClr val="0066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𝒘</m:t>
                      </m:r>
                      <m:d>
                        <m:dPr>
                          <m:ctrlPr>
                            <a:rPr lang="en-US" sz="4400" b="1" i="1">
                              <a:solidFill>
                                <a:srgbClr val="0066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4400" b="1" i="1">
                                  <a:solidFill>
                                    <a:srgbClr val="0066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400" b="1" i="1">
                                  <a:solidFill>
                                    <a:srgbClr val="0066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𝒗</m:t>
                              </m:r>
                            </m:e>
                            <m:sub>
                              <m:r>
                                <a:rPr lang="en-US" sz="4400" b="1" i="1">
                                  <a:solidFill>
                                    <a:srgbClr val="0066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𝒌</m:t>
                              </m:r>
                            </m:sub>
                          </m:sSub>
                          <m:r>
                            <a:rPr lang="en-US" sz="4400" b="1" i="1">
                              <a:solidFill>
                                <a:srgbClr val="0066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4400" b="1" i="1">
                              <a:solidFill>
                                <a:srgbClr val="0066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𝒕</m:t>
                          </m:r>
                        </m:e>
                      </m:d>
                    </m:oMath>
                    <m:oMath xmlns:m="http://schemas.openxmlformats.org/officeDocument/2006/math">
                      <m:r>
                        <m:rPr>
                          <m:aln/>
                        </m:rPr>
                        <a:rPr lang="en-US" sz="4400" b="1" i="1" smtClean="0">
                          <a:solidFill>
                            <a:srgbClr val="0066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44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length</m:t>
                      </m:r>
                      <m:r>
                        <a:rPr lang="en-US" sz="44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44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of</m:t>
                      </m:r>
                      <m:r>
                        <a:rPr lang="en-US" sz="44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44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shortest</m:t>
                      </m:r>
                      <m:r>
                        <a:rPr lang="en-US" sz="44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44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path</m:t>
                      </m:r>
                      <m:r>
                        <a:rPr lang="en-US" sz="44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44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from</m:t>
                      </m:r>
                      <m:r>
                        <a:rPr lang="en-US" sz="44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4400" b="1" i="1" smtClean="0">
                          <a:solidFill>
                            <a:srgbClr val="0066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𝒔</m:t>
                      </m:r>
                      <m:r>
                        <a:rPr lang="en-US" sz="4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44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to</m:t>
                      </m:r>
                      <m:r>
                        <a:rPr lang="en-US" sz="4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4400" b="1" i="1" smtClean="0">
                          <a:solidFill>
                            <a:srgbClr val="0066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𝒕</m:t>
                      </m:r>
                    </m:oMath>
                  </m:oMathPara>
                </a14:m>
                <a:endParaRPr lang="en-US" sz="4400" b="1" dirty="0">
                  <a:ea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ABF0386-7B63-4AB7-70FD-13E8665CA4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2750" y="7384098"/>
                <a:ext cx="11658600" cy="3604577"/>
              </a:xfrm>
              <a:prstGeom prst="rect">
                <a:avLst/>
              </a:prstGeom>
              <a:blipFill>
                <a:blip r:embed="rId3"/>
                <a:stretch>
                  <a:fillRect b="-4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62087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1E6387-CA45-A549-2078-2E6CBE6FDC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B4336F-24B5-36AC-86A0-233FCAE48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695082"/>
                </a:solidFill>
              </a:rPr>
              <a:t>Sneak peek: Vertex Cover?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903E17ED-F9C6-6E37-0766-C2C9A4B56A0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4400" b="1" dirty="0"/>
                  <a:t>Input: </a:t>
                </a:r>
                <a:r>
                  <a:rPr lang="en-US" sz="4400" dirty="0"/>
                  <a:t>An undirected graph </a:t>
                </a:r>
                <a14:m>
                  <m:oMath xmlns:m="http://schemas.openxmlformats.org/officeDocument/2006/math">
                    <m:r>
                      <a:rPr lang="en-US" sz="4400" b="1" i="1" dirty="0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𝑮</m:t>
                    </m:r>
                    <m:r>
                      <a:rPr lang="en-US" sz="4400" b="1" i="1" dirty="0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=(</m:t>
                    </m:r>
                    <m:r>
                      <a:rPr lang="en-US" sz="4400" b="1" i="1" dirty="0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𝑽</m:t>
                    </m:r>
                    <m:r>
                      <a:rPr lang="en-US" sz="4400" b="1" i="1" dirty="0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4400" b="1" i="1" dirty="0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𝑬</m:t>
                    </m:r>
                    <m:r>
                      <a:rPr lang="en-US" sz="4400" b="1" i="1" dirty="0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4400" b="1" dirty="0"/>
              </a:p>
              <a:p>
                <a:pPr marL="0" indent="0">
                  <a:buNone/>
                </a:pPr>
                <a:r>
                  <a:rPr lang="en-US" sz="4400" b="1" dirty="0"/>
                  <a:t>Goal: </a:t>
                </a:r>
                <a:r>
                  <a:rPr lang="en-US" sz="4400" dirty="0"/>
                  <a:t>smallest subset of vertices touching all edges of </a:t>
                </a:r>
                <a14:m>
                  <m:oMath xmlns:m="http://schemas.openxmlformats.org/officeDocument/2006/math">
                    <m:r>
                      <a:rPr lang="en-US" sz="4400" b="1" i="1" dirty="0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𝑮</m:t>
                    </m:r>
                  </m:oMath>
                </a14:m>
                <a:endParaRPr lang="en-US" sz="4400" b="1" dirty="0">
                  <a:solidFill>
                    <a:srgbClr val="0066CC"/>
                  </a:solidFill>
                </a:endParaRPr>
              </a:p>
              <a:p>
                <a:pPr marL="0" indent="0">
                  <a:buNone/>
                </a:pPr>
                <a:endParaRPr lang="en-US" sz="4400" dirty="0"/>
              </a:p>
              <a:p>
                <a:pPr marL="0" indent="0">
                  <a:buNone/>
                </a:pPr>
                <a:endParaRPr lang="en-US" sz="4400" dirty="0"/>
              </a:p>
              <a:p>
                <a:pPr marL="0" indent="0">
                  <a:buNone/>
                </a:pPr>
                <a:endParaRPr lang="en-US" sz="4400" dirty="0"/>
              </a:p>
              <a:p>
                <a:pPr marL="0" indent="0">
                  <a:buNone/>
                </a:pPr>
                <a:endParaRPr lang="en-US" sz="4400" dirty="0"/>
              </a:p>
              <a:p>
                <a:pPr marL="0" indent="0">
                  <a:buNone/>
                </a:pPr>
                <a:endParaRPr lang="en-US" sz="4400" dirty="0"/>
              </a:p>
              <a:p>
                <a:pPr marL="0" indent="0">
                  <a:buNone/>
                </a:pPr>
                <a:r>
                  <a:rPr lang="en-US" sz="4400" b="1" dirty="0"/>
                  <a:t>What variables to pick?</a:t>
                </a:r>
              </a:p>
              <a:p>
                <a:pPr marL="0" indent="0">
                  <a:buNone/>
                </a:pPr>
                <a:r>
                  <a:rPr lang="en-US" sz="4400" dirty="0"/>
                  <a:t>No good choices — want to make a binary decision for vertices (in the vertex cover or not), but LPs work with real-valued variables.</a:t>
                </a:r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903E17ED-F9C6-6E37-0766-C2C9A4B56A0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90" t="-1608" b="-27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riangle 9">
            <a:extLst>
              <a:ext uri="{FF2B5EF4-FFF2-40B4-BE49-F238E27FC236}">
                <a16:creationId xmlns:a16="http://schemas.microsoft.com/office/drawing/2014/main" id="{C277741C-3FAF-D382-78D8-529ACD2F3085}"/>
              </a:ext>
            </a:extLst>
          </p:cNvPr>
          <p:cNvSpPr/>
          <p:nvPr/>
        </p:nvSpPr>
        <p:spPr>
          <a:xfrm rot="5400000">
            <a:off x="4588510" y="4839335"/>
            <a:ext cx="2286000" cy="1905000"/>
          </a:xfrm>
          <a:prstGeom prst="triangle">
            <a:avLst/>
          </a:prstGeom>
          <a:noFill/>
          <a:ln w="76200">
            <a:solidFill>
              <a:srgbClr val="CC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B7485D1-0F78-A619-8BAE-BAB2F67491BF}"/>
              </a:ext>
            </a:extLst>
          </p:cNvPr>
          <p:cNvSpPr/>
          <p:nvPr/>
        </p:nvSpPr>
        <p:spPr>
          <a:xfrm>
            <a:off x="4641850" y="4511675"/>
            <a:ext cx="274320" cy="2743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ED20DFF-A4A4-2F8A-B195-557DE55C2889}"/>
              </a:ext>
            </a:extLst>
          </p:cNvPr>
          <p:cNvSpPr/>
          <p:nvPr/>
        </p:nvSpPr>
        <p:spPr>
          <a:xfrm>
            <a:off x="4641850" y="6825095"/>
            <a:ext cx="274320" cy="2743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5576D45-CF13-728D-1E8B-8750AF335381}"/>
              </a:ext>
            </a:extLst>
          </p:cNvPr>
          <p:cNvSpPr/>
          <p:nvPr/>
        </p:nvSpPr>
        <p:spPr>
          <a:xfrm>
            <a:off x="6546850" y="5654675"/>
            <a:ext cx="274320" cy="2743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C190BC1-5C29-E08C-868B-24AB5B0734A5}"/>
              </a:ext>
            </a:extLst>
          </p:cNvPr>
          <p:cNvGrpSpPr/>
          <p:nvPr/>
        </p:nvGrpSpPr>
        <p:grpSpPr>
          <a:xfrm flipH="1">
            <a:off x="11271250" y="4816475"/>
            <a:ext cx="4676528" cy="2145780"/>
            <a:chOff x="11271250" y="4816475"/>
            <a:chExt cx="4676528" cy="2145780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0DE9B24-6BC7-4FE1-DC98-31F90D5E81E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377111" y="4916978"/>
              <a:ext cx="338534" cy="1356360"/>
            </a:xfrm>
            <a:prstGeom prst="line">
              <a:avLst/>
            </a:prstGeom>
            <a:ln w="76200">
              <a:solidFill>
                <a:srgbClr val="CC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193EA59-DBFE-F502-A6B1-9202D6124DBA}"/>
                </a:ext>
              </a:extLst>
            </p:cNvPr>
            <p:cNvCxnSpPr>
              <a:cxnSpLocks/>
            </p:cNvCxnSpPr>
            <p:nvPr/>
          </p:nvCxnSpPr>
          <p:spPr>
            <a:xfrm>
              <a:off x="11715645" y="4916978"/>
              <a:ext cx="1896269" cy="495300"/>
            </a:xfrm>
            <a:prstGeom prst="line">
              <a:avLst/>
            </a:prstGeom>
            <a:ln w="76200">
              <a:solidFill>
                <a:srgbClr val="CC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E22AB71-1790-5E7F-D027-F7C98B33D82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663779" y="5412278"/>
              <a:ext cx="948135" cy="1389856"/>
            </a:xfrm>
            <a:prstGeom prst="line">
              <a:avLst/>
            </a:prstGeom>
            <a:ln w="76200">
              <a:solidFill>
                <a:srgbClr val="CC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A15941B-A258-DEC8-EFF1-8E9684E3847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3611914" y="5412278"/>
              <a:ext cx="1075531" cy="1409700"/>
            </a:xfrm>
            <a:prstGeom prst="line">
              <a:avLst/>
            </a:prstGeom>
            <a:ln w="76200">
              <a:solidFill>
                <a:srgbClr val="CC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1BE0F77-902A-37B4-A1B3-45002E628C0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611914" y="5069378"/>
              <a:ext cx="2218531" cy="342900"/>
            </a:xfrm>
            <a:prstGeom prst="line">
              <a:avLst/>
            </a:prstGeom>
            <a:ln w="76200">
              <a:solidFill>
                <a:srgbClr val="CC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31B7E2A-79CF-00B3-79A3-442E8305801A}"/>
                </a:ext>
              </a:extLst>
            </p:cNvPr>
            <p:cNvCxnSpPr>
              <a:cxnSpLocks/>
            </p:cNvCxnSpPr>
            <p:nvPr/>
          </p:nvCxnSpPr>
          <p:spPr>
            <a:xfrm>
              <a:off x="11377111" y="6273338"/>
              <a:ext cx="1286668" cy="528796"/>
            </a:xfrm>
            <a:prstGeom prst="line">
              <a:avLst/>
            </a:prstGeom>
            <a:ln w="76200">
              <a:solidFill>
                <a:srgbClr val="CC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96880CEA-04BC-82C7-782C-769858043B25}"/>
                </a:ext>
              </a:extLst>
            </p:cNvPr>
            <p:cNvSpPr/>
            <p:nvPr/>
          </p:nvSpPr>
          <p:spPr>
            <a:xfrm>
              <a:off x="11582515" y="4816475"/>
              <a:ext cx="274320" cy="27432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2CA8A1FB-F6EE-1F90-5396-0CB77B75C5C6}"/>
                </a:ext>
              </a:extLst>
            </p:cNvPr>
            <p:cNvSpPr/>
            <p:nvPr/>
          </p:nvSpPr>
          <p:spPr>
            <a:xfrm>
              <a:off x="11271250" y="6154723"/>
              <a:ext cx="274320" cy="27432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F326E68C-1D85-FEF7-47DE-E3DAF769F6BF}"/>
                </a:ext>
              </a:extLst>
            </p:cNvPr>
            <p:cNvSpPr/>
            <p:nvPr/>
          </p:nvSpPr>
          <p:spPr>
            <a:xfrm>
              <a:off x="12526619" y="6687935"/>
              <a:ext cx="274320" cy="27432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EE5515FE-5C25-43B7-C4D5-832260C3361F}"/>
                </a:ext>
              </a:extLst>
            </p:cNvPr>
            <p:cNvSpPr/>
            <p:nvPr/>
          </p:nvSpPr>
          <p:spPr>
            <a:xfrm>
              <a:off x="13474754" y="5306457"/>
              <a:ext cx="274320" cy="27432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7BCA4483-D263-5974-7DBD-D0237825AB9C}"/>
                </a:ext>
              </a:extLst>
            </p:cNvPr>
            <p:cNvSpPr/>
            <p:nvPr/>
          </p:nvSpPr>
          <p:spPr>
            <a:xfrm>
              <a:off x="14550285" y="6669462"/>
              <a:ext cx="274320" cy="27432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532EB743-260C-2C5E-8D54-9091CBFC36C2}"/>
                </a:ext>
              </a:extLst>
            </p:cNvPr>
            <p:cNvSpPr/>
            <p:nvPr/>
          </p:nvSpPr>
          <p:spPr>
            <a:xfrm>
              <a:off x="15673458" y="4953635"/>
              <a:ext cx="274320" cy="27432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Oval 38">
            <a:extLst>
              <a:ext uri="{FF2B5EF4-FFF2-40B4-BE49-F238E27FC236}">
                <a16:creationId xmlns:a16="http://schemas.microsoft.com/office/drawing/2014/main" id="{E4AFD82C-66F8-4164-3EA5-79AD6BEB6998}"/>
              </a:ext>
            </a:extLst>
          </p:cNvPr>
          <p:cNvSpPr/>
          <p:nvPr/>
        </p:nvSpPr>
        <p:spPr>
          <a:xfrm>
            <a:off x="4321810" y="6505055"/>
            <a:ext cx="914400" cy="914400"/>
          </a:xfrm>
          <a:prstGeom prst="ellipse">
            <a:avLst/>
          </a:prstGeom>
          <a:noFill/>
          <a:ln w="76200">
            <a:solidFill>
              <a:srgbClr val="0066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AD0457B6-4B2D-036A-7E8B-07F30D087890}"/>
              </a:ext>
            </a:extLst>
          </p:cNvPr>
          <p:cNvSpPr/>
          <p:nvPr/>
        </p:nvSpPr>
        <p:spPr>
          <a:xfrm>
            <a:off x="4321810" y="4176395"/>
            <a:ext cx="914400" cy="914400"/>
          </a:xfrm>
          <a:prstGeom prst="ellipse">
            <a:avLst/>
          </a:prstGeom>
          <a:noFill/>
          <a:ln w="76200">
            <a:solidFill>
              <a:srgbClr val="0066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39DE3F19-1541-53AC-A3C6-AF9709AE1767}"/>
              </a:ext>
            </a:extLst>
          </p:cNvPr>
          <p:cNvSpPr/>
          <p:nvPr/>
        </p:nvSpPr>
        <p:spPr>
          <a:xfrm>
            <a:off x="13131195" y="4993709"/>
            <a:ext cx="914400" cy="914400"/>
          </a:xfrm>
          <a:prstGeom prst="ellipse">
            <a:avLst/>
          </a:prstGeom>
          <a:noFill/>
          <a:ln w="76200">
            <a:solidFill>
              <a:srgbClr val="0066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A682DCC7-CB4E-C138-484C-6B84181215F3}"/>
              </a:ext>
            </a:extLst>
          </p:cNvPr>
          <p:cNvSpPr/>
          <p:nvPr/>
        </p:nvSpPr>
        <p:spPr>
          <a:xfrm>
            <a:off x="15325090" y="5816138"/>
            <a:ext cx="914400" cy="914400"/>
          </a:xfrm>
          <a:prstGeom prst="ellipse">
            <a:avLst/>
          </a:prstGeom>
          <a:noFill/>
          <a:ln w="76200">
            <a:solidFill>
              <a:srgbClr val="0066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145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3B68C0-7B4F-A745-0218-2A0796325F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3A4F5-EDB4-C54B-CF4C-DB8DC0D0B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695082"/>
                </a:solidFill>
              </a:rPr>
              <a:t>Sneak peek: Vertex Cover?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980D1755-429C-DCC5-88E0-C57EF0A6D0D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4400" b="1" dirty="0"/>
                  <a:t>LP Relaxation: </a:t>
                </a:r>
                <a:r>
                  <a:rPr lang="en-US" sz="4400" dirty="0"/>
                  <a:t>Instead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sub>
                    </m:sSub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4400" b="1" dirty="0">
                    <a:solidFill>
                      <a:srgbClr val="0066CC"/>
                    </a:solidFill>
                  </a:rPr>
                  <a:t> </a:t>
                </a:r>
                <a:r>
                  <a:rPr lang="en-US" sz="4400" dirty="0"/>
                  <a:t>0 or 1 (out/in), have </a:t>
                </a:r>
                <a14:m>
                  <m:oMath xmlns:m="http://schemas.openxmlformats.org/officeDocument/2006/math"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sub>
                    </m:sSub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endParaRPr lang="en-US" sz="4400" b="1" dirty="0"/>
              </a:p>
              <a:p>
                <a:pPr marL="0" indent="0">
                  <a:buNone/>
                </a:pPr>
                <a:endParaRPr lang="en-US" sz="4400" b="1" dirty="0"/>
              </a:p>
              <a:p>
                <a:pPr marL="0" indent="0">
                  <a:buNone/>
                </a:pPr>
                <a:endParaRPr lang="en-US" sz="4400" b="1" dirty="0"/>
              </a:p>
              <a:p>
                <a:pPr marL="0" indent="0">
                  <a:buNone/>
                </a:pPr>
                <a:endParaRPr lang="en-US" sz="4400" b="1" dirty="0"/>
              </a:p>
              <a:p>
                <a:pPr marL="0" indent="0">
                  <a:buNone/>
                </a:pPr>
                <a:endParaRPr lang="en-US" sz="4400" b="1" dirty="0"/>
              </a:p>
              <a:p>
                <a:pPr marL="0" indent="0">
                  <a:buNone/>
                </a:pPr>
                <a:endParaRPr lang="en-US" sz="4400" b="1" dirty="0"/>
              </a:p>
              <a:p>
                <a:pPr marL="0" indent="0">
                  <a:buNone/>
                </a:pPr>
                <a:endParaRPr lang="en-US" sz="4400" dirty="0"/>
              </a:p>
              <a:p>
                <a:pPr marL="0" indent="0">
                  <a:buNone/>
                </a:pPr>
                <a:r>
                  <a:rPr lang="en-US" sz="4400" dirty="0"/>
                  <a:t>Might give </a:t>
                </a:r>
                <a:r>
                  <a:rPr lang="en-US" sz="4400" b="1" dirty="0"/>
                  <a:t>“fractional solutions”</a:t>
                </a:r>
                <a:r>
                  <a:rPr lang="en-US" sz="4400" dirty="0"/>
                  <a:t>:</a:t>
                </a:r>
              </a:p>
              <a:p>
                <a:pPr marL="0" indent="0">
                  <a:buNone/>
                </a:pPr>
                <a:r>
                  <a:rPr lang="en-US" sz="4400" dirty="0"/>
                  <a:t>LP optimum = 1.5, true optimum = 2</a:t>
                </a:r>
              </a:p>
              <a:p>
                <a:pPr marL="0" indent="0">
                  <a:buNone/>
                </a:pPr>
                <a:endParaRPr lang="en-US" sz="4400" dirty="0"/>
              </a:p>
              <a:p>
                <a:pPr marL="0" indent="0">
                  <a:buNone/>
                </a:pPr>
                <a:r>
                  <a:rPr lang="en-US" sz="4400" dirty="0"/>
                  <a:t>Still useful for </a:t>
                </a:r>
                <a:r>
                  <a:rPr lang="en-US" sz="4400" i="1" dirty="0"/>
                  <a:t>approximation algorithms</a:t>
                </a:r>
                <a:r>
                  <a:rPr lang="en-US" sz="4400" dirty="0"/>
                  <a:t>, wait for Lecture 24!</a:t>
                </a:r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980D1755-429C-DCC5-88E0-C57EF0A6D0D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90" t="-1608" b="-144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5E1F858D-3FB4-5E7C-37A1-F84A659423CF}"/>
              </a:ext>
            </a:extLst>
          </p:cNvPr>
          <p:cNvSpPr txBox="1"/>
          <p:nvPr/>
        </p:nvSpPr>
        <p:spPr>
          <a:xfrm>
            <a:off x="4108450" y="3839577"/>
            <a:ext cx="2850460" cy="1574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1000"/>
              </a:spcBef>
            </a:pPr>
            <a:r>
              <a:rPr lang="en-US" sz="4400" b="1" dirty="0">
                <a:latin typeface="Helvetica" pitchFamily="2" charset="0"/>
              </a:rPr>
              <a:t>minimize</a:t>
            </a:r>
          </a:p>
          <a:p>
            <a:pPr algn="r">
              <a:spcBef>
                <a:spcPts val="1000"/>
              </a:spcBef>
            </a:pPr>
            <a:r>
              <a:rPr lang="en-US" sz="4400" b="1" dirty="0">
                <a:latin typeface="Helvetica" pitchFamily="2" charset="0"/>
              </a:rPr>
              <a:t>subject to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A771B2B-1F2F-0247-A1D2-4DBB64A6DA03}"/>
                  </a:ext>
                </a:extLst>
              </p:cNvPr>
              <p:cNvSpPr txBox="1"/>
              <p:nvPr/>
            </p:nvSpPr>
            <p:spPr>
              <a:xfrm>
                <a:off x="7080251" y="3839577"/>
                <a:ext cx="8991599" cy="23801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1000"/>
                  </a:spcBef>
                </a:pPr>
                <a14:m>
                  <m:oMath xmlns:m="http://schemas.openxmlformats.org/officeDocument/2006/math"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US" sz="4400" b="1" i="1" spc="5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en-US" sz="4400" b="1" i="1" spc="5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𝒗</m:t>
                        </m:r>
                        <m:r>
                          <a:rPr lang="en-US" sz="4400" b="1" i="1" spc="5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/>
                          </a:rPr>
                          <m:t>∈</m:t>
                        </m:r>
                        <m:r>
                          <a:rPr lang="en-US" sz="4400" b="1" i="1" spc="5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/>
                          </a:rPr>
                          <m:t>𝑽</m:t>
                        </m:r>
                      </m:sub>
                      <m:sup/>
                      <m:e>
                        <m:r>
                          <a:rPr lang="en-US" sz="4400" b="1" i="1" spc="5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(</m:t>
                        </m:r>
                        <m:sSub>
                          <m:sSubPr>
                            <m:ctrlPr>
                              <a:rPr lang="en-US" sz="4400" b="1" i="1" spc="5" smtClean="0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</m:ctrlPr>
                          </m:sSubPr>
                          <m:e>
                            <m:r>
                              <a:rPr lang="en-US" sz="4400" b="1" i="1" spc="5" smtClean="0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𝒙</m:t>
                            </m:r>
                          </m:e>
                          <m:sub>
                            <m:r>
                              <a:rPr lang="en-US" sz="4400" b="1" i="1" spc="5" smtClean="0">
                                <a:solidFill>
                                  <a:srgbClr val="0066CC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𝒗</m:t>
                            </m:r>
                          </m:sub>
                        </m:sSub>
                        <m:r>
                          <a:rPr lang="en-US" sz="4400" b="1" i="1" spc="5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)</m:t>
                        </m:r>
                      </m:e>
                    </m:nary>
                  </m:oMath>
                </a14:m>
                <a:r>
                  <a:rPr lang="en-US" sz="4400" b="1" i="1" spc="5" dirty="0">
                    <a:solidFill>
                      <a:srgbClr val="0066CC"/>
                    </a:solidFill>
                    <a:latin typeface="Cambria Math" panose="02040503050406030204" pitchFamily="18" charset="0"/>
                    <a:cs typeface="Arial"/>
                  </a:rPr>
                  <a:t> </a:t>
                </a:r>
              </a:p>
              <a:p>
                <a:pPr marL="12700" indent="-12700">
                  <a:spcBef>
                    <a:spcPts val="100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sub>
                    </m:sSub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sub>
                    </m:sSub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US" sz="4400" b="1" dirty="0">
                    <a:solidFill>
                      <a:srgbClr val="0066CC"/>
                    </a:solidFill>
                    <a:latin typeface="Helvetica" pitchFamily="2" charset="0"/>
                  </a:rPr>
                  <a:t> </a:t>
                </a:r>
                <a:r>
                  <a:rPr lang="en-US" sz="4400" dirty="0">
                    <a:latin typeface="Helvetica" pitchFamily="2" charset="0"/>
                  </a:rPr>
                  <a:t>for all edges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d>
                    <m:r>
                      <a:rPr lang="en-US" sz="4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sz="4400" dirty="0">
                    <a:latin typeface="Helvetica" pitchFamily="2" charset="0"/>
                  </a:rPr>
                  <a:t>  </a:t>
                </a:r>
              </a:p>
              <a:p>
                <a:pPr marL="12700" indent="-12700">
                  <a:spcBef>
                    <a:spcPts val="100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1" i="1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≤</m:t>
                        </m:r>
                        <m:r>
                          <a:rPr lang="en-US" sz="4400" b="1" i="1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sub>
                    </m:sSub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US" sz="4400" dirty="0">
                    <a:latin typeface="Helvetica" pitchFamily="2" charset="0"/>
                  </a:rPr>
                  <a:t> for all vertices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</m:oMath>
                </a14:m>
                <a:endParaRPr lang="en-US" sz="4400" dirty="0">
                  <a:latin typeface="Helvetica" pitchFamily="2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A771B2B-1F2F-0247-A1D2-4DBB64A6DA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0251" y="3839577"/>
                <a:ext cx="8991599" cy="2380139"/>
              </a:xfrm>
              <a:prstGeom prst="rect">
                <a:avLst/>
              </a:prstGeom>
              <a:blipFill>
                <a:blip r:embed="rId3"/>
                <a:stretch>
                  <a:fillRect l="-10296" t="-46809" b="-117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379A1C5D-A121-28EC-B181-7B3D08241F8B}"/>
              </a:ext>
            </a:extLst>
          </p:cNvPr>
          <p:cNvSpPr/>
          <p:nvPr/>
        </p:nvSpPr>
        <p:spPr>
          <a:xfrm>
            <a:off x="3727450" y="3521075"/>
            <a:ext cx="12649200" cy="3013076"/>
          </a:xfrm>
          <a:prstGeom prst="rect">
            <a:avLst/>
          </a:prstGeom>
          <a:noFill/>
          <a:ln w="76200">
            <a:solidFill>
              <a:srgbClr val="0066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F2DA5A4F-F6A6-522A-1981-01F60DD5F899}"/>
              </a:ext>
            </a:extLst>
          </p:cNvPr>
          <p:cNvSpPr/>
          <p:nvPr/>
        </p:nvSpPr>
        <p:spPr>
          <a:xfrm rot="5400000">
            <a:off x="13214350" y="7597395"/>
            <a:ext cx="2286000" cy="1905000"/>
          </a:xfrm>
          <a:prstGeom prst="triangle">
            <a:avLst/>
          </a:prstGeom>
          <a:noFill/>
          <a:ln w="76200">
            <a:solidFill>
              <a:srgbClr val="CC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8B88EBD-C89A-11FB-8BC9-5CECE62F7A0A}"/>
              </a:ext>
            </a:extLst>
          </p:cNvPr>
          <p:cNvSpPr/>
          <p:nvPr/>
        </p:nvSpPr>
        <p:spPr>
          <a:xfrm>
            <a:off x="13267690" y="7269735"/>
            <a:ext cx="274320" cy="2743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14C192E-4712-BF22-F9D6-171A9C5289D6}"/>
              </a:ext>
            </a:extLst>
          </p:cNvPr>
          <p:cNvSpPr/>
          <p:nvPr/>
        </p:nvSpPr>
        <p:spPr>
          <a:xfrm>
            <a:off x="13267690" y="9583155"/>
            <a:ext cx="274320" cy="2743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48E3C3D-3AD7-191A-BAD1-274DF810FAA2}"/>
              </a:ext>
            </a:extLst>
          </p:cNvPr>
          <p:cNvSpPr/>
          <p:nvPr/>
        </p:nvSpPr>
        <p:spPr>
          <a:xfrm>
            <a:off x="15172690" y="8412735"/>
            <a:ext cx="274320" cy="2743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340617B-BE1D-B494-332A-92D94B806243}"/>
              </a:ext>
            </a:extLst>
          </p:cNvPr>
          <p:cNvSpPr txBox="1"/>
          <p:nvPr/>
        </p:nvSpPr>
        <p:spPr>
          <a:xfrm>
            <a:off x="12185650" y="9381034"/>
            <a:ext cx="9701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1000"/>
              </a:spcBef>
            </a:pPr>
            <a:r>
              <a:rPr lang="en-US" sz="4400" b="1" dirty="0">
                <a:solidFill>
                  <a:srgbClr val="0066CC"/>
                </a:solidFill>
                <a:latin typeface="Helvetica" pitchFamily="2" charset="0"/>
              </a:rPr>
              <a:t>0.5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159B93-E333-15E4-3F9F-6334957470F2}"/>
              </a:ext>
            </a:extLst>
          </p:cNvPr>
          <p:cNvSpPr txBox="1"/>
          <p:nvPr/>
        </p:nvSpPr>
        <p:spPr>
          <a:xfrm>
            <a:off x="12191368" y="7032030"/>
            <a:ext cx="9701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1000"/>
              </a:spcBef>
            </a:pPr>
            <a:r>
              <a:rPr lang="en-US" sz="4400" b="1" dirty="0">
                <a:solidFill>
                  <a:srgbClr val="0066CC"/>
                </a:solidFill>
                <a:latin typeface="Helvetica" pitchFamily="2" charset="0"/>
              </a:rPr>
              <a:t>0.5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0D2595B-0079-F4C0-4490-5F9384D263C1}"/>
              </a:ext>
            </a:extLst>
          </p:cNvPr>
          <p:cNvSpPr txBox="1"/>
          <p:nvPr/>
        </p:nvSpPr>
        <p:spPr>
          <a:xfrm>
            <a:off x="15586781" y="8165174"/>
            <a:ext cx="9701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1000"/>
              </a:spcBef>
            </a:pPr>
            <a:r>
              <a:rPr lang="en-US" sz="4400" b="1" dirty="0">
                <a:solidFill>
                  <a:srgbClr val="0066CC"/>
                </a:solidFill>
                <a:latin typeface="Helvetica" pitchFamily="2" charset="0"/>
              </a:rPr>
              <a:t>0.5</a:t>
            </a:r>
          </a:p>
        </p:txBody>
      </p:sp>
    </p:spTree>
    <p:extLst>
      <p:ext uri="{BB962C8B-B14F-4D97-AF65-F5344CB8AC3E}">
        <p14:creationId xmlns:p14="http://schemas.microsoft.com/office/powerpoint/2010/main" val="3654370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4" grpId="0"/>
      <p:bldP spid="15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CC91BD-1126-690E-A011-AC8FBE8606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0F4C9-4781-A937-8EE5-E2CC05257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Coming up on Friday…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98CE387-D727-32B1-6062-5626005186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4400" dirty="0"/>
          </a:p>
          <a:p>
            <a:pPr marL="0" indent="0">
              <a:buNone/>
            </a:pPr>
            <a:endParaRPr lang="en-US" sz="4400" dirty="0"/>
          </a:p>
          <a:p>
            <a:pPr marL="0" indent="0">
              <a:buNone/>
            </a:pPr>
            <a:r>
              <a:rPr lang="en-US" sz="4400" dirty="0"/>
              <a:t>Substitute instructor: </a:t>
            </a:r>
            <a:r>
              <a:rPr lang="en-US" sz="4400" b="1" dirty="0"/>
              <a:t>Owen</a:t>
            </a:r>
            <a:endParaRPr lang="en-US" sz="4400" dirty="0"/>
          </a:p>
          <a:p>
            <a:pPr marL="0" indent="0">
              <a:buNone/>
            </a:pPr>
            <a:endParaRPr lang="en-US" sz="4400" dirty="0"/>
          </a:p>
          <a:p>
            <a:pPr marL="0" indent="0">
              <a:buNone/>
            </a:pPr>
            <a:endParaRPr lang="en-US" sz="4400" dirty="0"/>
          </a:p>
          <a:p>
            <a:pPr marL="0" indent="0">
              <a:buNone/>
            </a:pPr>
            <a:endParaRPr lang="en-US" sz="4400" dirty="0"/>
          </a:p>
          <a:p>
            <a:pPr marL="0" indent="0">
              <a:buNone/>
            </a:pPr>
            <a:endParaRPr lang="en-US" sz="4400" dirty="0"/>
          </a:p>
          <a:p>
            <a:pPr marL="0" indent="0">
              <a:buNone/>
            </a:pPr>
            <a:endParaRPr lang="en-US" sz="4400" dirty="0"/>
          </a:p>
          <a:p>
            <a:pPr marL="0" indent="0">
              <a:buNone/>
            </a:pPr>
            <a:r>
              <a:rPr lang="en-US" sz="4400" b="1" dirty="0"/>
              <a:t>Duality in Linear Programming</a:t>
            </a:r>
          </a:p>
        </p:txBody>
      </p:sp>
      <p:pic>
        <p:nvPicPr>
          <p:cNvPr id="1026" name="Picture 2" descr="Owen Boseley">
            <a:extLst>
              <a:ext uri="{FF2B5EF4-FFF2-40B4-BE49-F238E27FC236}">
                <a16:creationId xmlns:a16="http://schemas.microsoft.com/office/drawing/2014/main" id="{65E4A414-525B-152D-1BA6-7B8F584D66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92" b="27764"/>
          <a:stretch/>
        </p:blipFill>
        <p:spPr bwMode="auto">
          <a:xfrm>
            <a:off x="12795250" y="2301875"/>
            <a:ext cx="4114800" cy="4019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32EF785-936A-7F21-97C3-110918563A3A}"/>
              </a:ext>
            </a:extLst>
          </p:cNvPr>
          <p:cNvSpPr txBox="1"/>
          <p:nvPr/>
        </p:nvSpPr>
        <p:spPr>
          <a:xfrm>
            <a:off x="12719050" y="7717840"/>
            <a:ext cx="2850460" cy="15747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Bef>
                <a:spcPts val="1000"/>
              </a:spcBef>
            </a:pPr>
            <a:r>
              <a:rPr lang="en-US" sz="4400" b="1" dirty="0">
                <a:latin typeface="Helvetica" pitchFamily="2" charset="0"/>
              </a:rPr>
              <a:t>minimize</a:t>
            </a:r>
          </a:p>
          <a:p>
            <a:pPr algn="r">
              <a:spcBef>
                <a:spcPts val="1000"/>
              </a:spcBef>
            </a:pPr>
            <a:r>
              <a:rPr lang="en-US" sz="4400" b="1" dirty="0">
                <a:latin typeface="Helvetica" pitchFamily="2" charset="0"/>
              </a:rPr>
              <a:t>subject to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C2B79ED-8E2F-7043-CD0C-AB51E1937CC7}"/>
                  </a:ext>
                </a:extLst>
              </p:cNvPr>
              <p:cNvSpPr txBox="1"/>
              <p:nvPr/>
            </p:nvSpPr>
            <p:spPr>
              <a:xfrm>
                <a:off x="15690850" y="7717840"/>
                <a:ext cx="2381870" cy="22672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1000"/>
                  </a:spcBef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⊤</m:t>
                        </m:r>
                      </m:sup>
                    </m:sSup>
                    <m:r>
                      <a:rPr lang="en-US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4400" dirty="0">
                    <a:latin typeface="Helvetica" pitchFamily="2" charset="0"/>
                  </a:rPr>
                  <a:t> </a:t>
                </a:r>
              </a:p>
              <a:p>
                <a:pPr algn="l">
                  <a:spcBef>
                    <a:spcPts val="1000"/>
                  </a:spcBef>
                </a:pPr>
                <a:endParaRPr lang="en-US" sz="100" dirty="0">
                  <a:latin typeface="Helvetica" pitchFamily="2" charset="0"/>
                </a:endParaRPr>
              </a:p>
              <a:p>
                <a:pPr>
                  <a:spcBef>
                    <a:spcPts val="100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US" sz="4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US" sz="4400" b="0" i="1" smtClean="0">
                          <a:latin typeface="Cambria Math" panose="02040503050406030204" pitchFamily="18" charset="0"/>
                        </a:rPr>
                        <m:t>≥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𝑐</m:t>
                      </m:r>
                    </m:oMath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aln/>
                        </m:rPr>
                        <a:rPr lang="en-US" sz="4400" b="0" i="1" smtClean="0">
                          <a:latin typeface="Cambria Math" panose="02040503050406030204" pitchFamily="18" charset="0"/>
                        </a:rPr>
                        <m:t>≥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4400" dirty="0">
                  <a:latin typeface="Helvetica" pitchFamily="2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C2B79ED-8E2F-7043-CD0C-AB51E1937C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90850" y="7717840"/>
                <a:ext cx="2381870" cy="2267287"/>
              </a:xfrm>
              <a:prstGeom prst="rect">
                <a:avLst/>
              </a:prstGeom>
              <a:blipFill>
                <a:blip r:embed="rId3"/>
                <a:stretch>
                  <a:fillRect l="-4762" b="-3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9ACC78BD-14A9-55CA-D250-E348EAEB87C0}"/>
              </a:ext>
            </a:extLst>
          </p:cNvPr>
          <p:cNvSpPr/>
          <p:nvPr/>
        </p:nvSpPr>
        <p:spPr>
          <a:xfrm>
            <a:off x="12185650" y="7399338"/>
            <a:ext cx="6096000" cy="2935288"/>
          </a:xfrm>
          <a:prstGeom prst="rect">
            <a:avLst/>
          </a:prstGeom>
          <a:noFill/>
          <a:ln w="76200">
            <a:solidFill>
              <a:srgbClr val="0066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9054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FA0358A-7822-AD24-0C6C-95EC25E6D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linear programming?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72B5E-FED2-AF5D-42ED-B0E3E3FD79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382713" indent="-692150"/>
            <a:endParaRPr lang="en-US" sz="4400" dirty="0"/>
          </a:p>
          <a:p>
            <a:pPr marL="1382713" indent="-692150"/>
            <a:endParaRPr lang="en-US" sz="4400" dirty="0"/>
          </a:p>
          <a:p>
            <a:pPr marL="1382713" indent="-692150"/>
            <a:endParaRPr lang="en-US" sz="4400" dirty="0"/>
          </a:p>
          <a:p>
            <a:pPr marL="1382713" indent="-692150"/>
            <a:r>
              <a:rPr lang="en-US" sz="4400" dirty="0"/>
              <a:t>Optimize </a:t>
            </a:r>
            <a:r>
              <a:rPr lang="en-US" sz="4400" b="1" dirty="0">
                <a:solidFill>
                  <a:srgbClr val="0066CC"/>
                </a:solidFill>
              </a:rPr>
              <a:t>real-valued, linear</a:t>
            </a:r>
            <a:r>
              <a:rPr lang="en-US" sz="4400" dirty="0"/>
              <a:t> functions with constraints</a:t>
            </a:r>
          </a:p>
          <a:p>
            <a:pPr marL="1382713" indent="-692150"/>
            <a:r>
              <a:rPr lang="en-US" sz="4400" dirty="0"/>
              <a:t>Widely used in business and operations modeling/research</a:t>
            </a:r>
          </a:p>
          <a:p>
            <a:pPr marL="1382713" indent="-692150"/>
            <a:r>
              <a:rPr lang="en-US" sz="4400" dirty="0"/>
              <a:t>Many packages for Python, Excel, etc.</a:t>
            </a:r>
          </a:p>
          <a:p>
            <a:pPr marL="1382713" indent="-692150"/>
            <a:r>
              <a:rPr lang="en-US" sz="4400" dirty="0"/>
              <a:t>We cover basics — take MATH 407 to learn more!</a:t>
            </a:r>
          </a:p>
        </p:txBody>
      </p:sp>
    </p:spTree>
    <p:extLst>
      <p:ext uri="{BB962C8B-B14F-4D97-AF65-F5344CB8AC3E}">
        <p14:creationId xmlns:p14="http://schemas.microsoft.com/office/powerpoint/2010/main" val="3019974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8F0DFB-DBF2-EBF5-B3A4-DF3F5F5B52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229EC084-9173-33D5-3DFF-6659E33634B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382713" y="758827"/>
                <a:ext cx="17338675" cy="6419848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US" sz="4400" dirty="0"/>
                  <a:t>A boba shop has </a:t>
                </a:r>
                <a:r>
                  <a:rPr lang="en-US" sz="4400" b="1" dirty="0">
                    <a:solidFill>
                      <a:srgbClr val="0066CC"/>
                    </a:solidFill>
                  </a:rPr>
                  <a:t>1000 oz of boba</a:t>
                </a:r>
                <a:r>
                  <a:rPr lang="en-US" sz="4400" dirty="0"/>
                  <a:t> and </a:t>
                </a:r>
                <a:r>
                  <a:rPr lang="en-US" sz="4400" b="1" dirty="0">
                    <a:solidFill>
                      <a:srgbClr val="0066CC"/>
                    </a:solidFill>
                  </a:rPr>
                  <a:t>3000 oz of tea </a:t>
                </a:r>
                <a:r>
                  <a:rPr lang="en-US" sz="4400" dirty="0"/>
                  <a:t>and can make drinks of any size.</a:t>
                </a:r>
              </a:p>
              <a:p>
                <a:pPr marL="0" indent="0">
                  <a:buNone/>
                </a:pPr>
                <a:r>
                  <a:rPr lang="en-US" sz="4400" dirty="0"/>
                  <a:t>A </a:t>
                </a:r>
                <a:r>
                  <a:rPr lang="en-US" sz="4400" b="1" dirty="0"/>
                  <a:t>standard</a:t>
                </a:r>
                <a:r>
                  <a:rPr lang="en-US" sz="4400" dirty="0"/>
                  <a:t> drink is </a:t>
                </a:r>
                <a:r>
                  <a:rPr lang="en-US" sz="4400" b="1" dirty="0">
                    <a:solidFill>
                      <a:srgbClr val="0066CC"/>
                    </a:solidFill>
                  </a:rPr>
                  <a:t>10% boba, 90% tea</a:t>
                </a:r>
                <a:r>
                  <a:rPr lang="en-US" sz="4400" dirty="0"/>
                  <a:t> and sells for </a:t>
                </a:r>
                <a:r>
                  <a:rPr lang="en-US" sz="4400" b="1" dirty="0">
                    <a:solidFill>
                      <a:srgbClr val="0066CC"/>
                    </a:solidFill>
                  </a:rPr>
                  <a:t>20 cents/oz</a:t>
                </a:r>
                <a:r>
                  <a:rPr lang="en-US" sz="4400" dirty="0"/>
                  <a:t>.</a:t>
                </a:r>
              </a:p>
              <a:p>
                <a:pPr marL="0" indent="0">
                  <a:buNone/>
                </a:pPr>
                <a:r>
                  <a:rPr lang="en-US" sz="4400" dirty="0"/>
                  <a:t>A </a:t>
                </a:r>
                <a:r>
                  <a:rPr lang="en-US" sz="4400" b="1" dirty="0"/>
                  <a:t>premium</a:t>
                </a:r>
                <a:r>
                  <a:rPr lang="en-US" sz="4400" dirty="0"/>
                  <a:t> drink is </a:t>
                </a:r>
                <a:r>
                  <a:rPr lang="en-US" sz="4400" b="1" dirty="0">
                    <a:solidFill>
                      <a:srgbClr val="0066CC"/>
                    </a:solidFill>
                  </a:rPr>
                  <a:t>50% boba, 50% tea</a:t>
                </a:r>
                <a:r>
                  <a:rPr lang="en-US" sz="4400" dirty="0"/>
                  <a:t> and sells for </a:t>
                </a:r>
                <a:r>
                  <a:rPr lang="en-US" sz="4400" b="1" dirty="0">
                    <a:solidFill>
                      <a:srgbClr val="0066CC"/>
                    </a:solidFill>
                  </a:rPr>
                  <a:t>40 cents/oz</a:t>
                </a:r>
                <a:r>
                  <a:rPr lang="en-US" sz="4400" dirty="0"/>
                  <a:t>.</a:t>
                </a:r>
              </a:p>
              <a:p>
                <a:pPr marL="0" indent="0">
                  <a:buNone/>
                </a:pPr>
                <a:r>
                  <a:rPr lang="en-US" sz="4400" dirty="0"/>
                  <a:t>What is the </a:t>
                </a:r>
                <a:r>
                  <a:rPr lang="en-US" sz="4400" b="1" dirty="0">
                    <a:solidFill>
                      <a:srgbClr val="0066CC"/>
                    </a:solidFill>
                  </a:rPr>
                  <a:t>maximum revenue</a:t>
                </a:r>
                <a:r>
                  <a:rPr lang="en-US" sz="4400" dirty="0"/>
                  <a:t> that the boba shop can make?</a:t>
                </a:r>
              </a:p>
              <a:p>
                <a:pPr marL="0" indent="0">
                  <a:buNone/>
                </a:pPr>
                <a:endParaRPr lang="en-US" sz="2400" dirty="0"/>
              </a:p>
              <a:p>
                <a:pPr marL="1382713" indent="-692150"/>
                <a14:m>
                  <m:oMath xmlns:m="http://schemas.openxmlformats.org/officeDocument/2006/math"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𝒔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4400" dirty="0"/>
                  <a:t> amount of </a:t>
                </a:r>
                <a:r>
                  <a:rPr lang="en-US" sz="4400" b="1" dirty="0"/>
                  <a:t>standard</a:t>
                </a:r>
                <a:r>
                  <a:rPr lang="en-US" sz="4400" dirty="0"/>
                  <a:t> drink produced in oz</a:t>
                </a:r>
              </a:p>
              <a:p>
                <a:pPr marL="1382713" indent="-692150"/>
                <a14:m>
                  <m:oMath xmlns:m="http://schemas.openxmlformats.org/officeDocument/2006/math"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𝒑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4400" dirty="0"/>
                  <a:t> amount of </a:t>
                </a:r>
                <a:r>
                  <a:rPr lang="en-US" sz="4400" b="1" dirty="0"/>
                  <a:t>premium</a:t>
                </a:r>
                <a:r>
                  <a:rPr lang="en-US" sz="4400" dirty="0"/>
                  <a:t> drink produced in oz</a:t>
                </a:r>
              </a:p>
              <a:p>
                <a:pPr marL="0" indent="0">
                  <a:buNone/>
                </a:pPr>
                <a:endParaRPr lang="en-US" sz="4400" dirty="0"/>
              </a:p>
            </p:txBody>
          </p:sp>
        </mc:Choice>
        <mc:Fallback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229EC084-9173-33D5-3DFF-6659E33634B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382713" y="758827"/>
                <a:ext cx="17338675" cy="6419848"/>
              </a:xfrm>
              <a:blipFill>
                <a:blip r:embed="rId2"/>
                <a:stretch>
                  <a:fillRect l="-1390" t="-1972" r="-19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AB5A0DA8-734D-104E-61AE-EBF6D730071D}"/>
              </a:ext>
            </a:extLst>
          </p:cNvPr>
          <p:cNvSpPr txBox="1"/>
          <p:nvPr/>
        </p:nvSpPr>
        <p:spPr>
          <a:xfrm>
            <a:off x="6318250" y="7497177"/>
            <a:ext cx="2850460" cy="15747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Bef>
                <a:spcPts val="1000"/>
              </a:spcBef>
            </a:pPr>
            <a:r>
              <a:rPr lang="en-US" sz="4400" b="1" dirty="0">
                <a:latin typeface="Helvetica" pitchFamily="2" charset="0"/>
              </a:rPr>
              <a:t>maximize</a:t>
            </a:r>
          </a:p>
          <a:p>
            <a:pPr algn="r">
              <a:spcBef>
                <a:spcPts val="1000"/>
              </a:spcBef>
            </a:pPr>
            <a:r>
              <a:rPr lang="en-US" sz="4400" b="1" dirty="0">
                <a:latin typeface="Helvetica" pitchFamily="2" charset="0"/>
              </a:rPr>
              <a:t>subject to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870EC83-C8C2-A281-1590-2970B3E39FA9}"/>
                  </a:ext>
                </a:extLst>
              </p:cNvPr>
              <p:cNvSpPr txBox="1"/>
              <p:nvPr/>
            </p:nvSpPr>
            <p:spPr>
              <a:xfrm>
                <a:off x="9290050" y="7497177"/>
                <a:ext cx="5156412" cy="29443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spcBef>
                    <a:spcPts val="1000"/>
                  </a:spcBef>
                </a:pPr>
                <a14:m>
                  <m:oMath xmlns:m="http://schemas.openxmlformats.org/officeDocument/2006/math">
                    <m:r>
                      <a:rPr lang="en-US" sz="440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+40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4400" dirty="0">
                    <a:latin typeface="Helvetica" pitchFamily="2" charset="0"/>
                  </a:rPr>
                  <a:t> </a:t>
                </a:r>
              </a:p>
              <a:p>
                <a:pPr algn="l">
                  <a:spcBef>
                    <a:spcPts val="1000"/>
                  </a:spcBef>
                </a:pPr>
                <a:endParaRPr lang="en-US" sz="100" dirty="0">
                  <a:latin typeface="Helvetica" pitchFamily="2" charset="0"/>
                </a:endParaRPr>
              </a:p>
              <a:p>
                <a:pPr algn="l">
                  <a:spcBef>
                    <a:spcPts val="100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0.1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+0.5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m:rPr>
                          <m:aln/>
                        </m:rPr>
                        <a:rPr lang="en-US" sz="4400" b="0" i="1" smtClean="0"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100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0.9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+0.5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m:rPr>
                          <m:aln/>
                        </m:rPr>
                        <a:rPr lang="en-US" sz="4400" b="0" i="1" smtClean="0"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300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m:rPr>
                          <m:aln/>
                        </m:rPr>
                        <a:rPr lang="en-US" sz="4400" b="0" i="1" smtClean="0">
                          <a:latin typeface="Cambria Math" panose="02040503050406030204" pitchFamily="18" charset="0"/>
                        </a:rPr>
                        <m:t>≥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4400" dirty="0">
                  <a:latin typeface="Helvetica" pitchFamily="2" charset="0"/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870EC83-C8C2-A281-1590-2970B3E39F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0050" y="7497177"/>
                <a:ext cx="5156412" cy="2944396"/>
              </a:xfrm>
              <a:prstGeom prst="rect">
                <a:avLst/>
              </a:prstGeom>
              <a:blipFill>
                <a:blip r:embed="rId3"/>
                <a:stretch>
                  <a:fillRect l="-1966" b="-25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3427E268-05A7-F944-8BA7-C2E73988673B}"/>
              </a:ext>
            </a:extLst>
          </p:cNvPr>
          <p:cNvSpPr/>
          <p:nvPr/>
        </p:nvSpPr>
        <p:spPr>
          <a:xfrm>
            <a:off x="5784850" y="7178675"/>
            <a:ext cx="8686800" cy="3581400"/>
          </a:xfrm>
          <a:prstGeom prst="rect">
            <a:avLst/>
          </a:prstGeom>
          <a:noFill/>
          <a:ln w="76200">
            <a:solidFill>
              <a:srgbClr val="0066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70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DFA8090-9E6D-6C49-8A19-38AD07C616F2}"/>
              </a:ext>
            </a:extLst>
          </p:cNvPr>
          <p:cNvSpPr txBox="1"/>
          <p:nvPr/>
        </p:nvSpPr>
        <p:spPr>
          <a:xfrm>
            <a:off x="3729393" y="5269954"/>
            <a:ext cx="1264531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u="sng" dirty="0">
                <a:solidFill>
                  <a:srgbClr val="4F81BD"/>
                </a:solidFill>
                <a:latin typeface="Helvetica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</a:t>
            </a:r>
            <a:r>
              <a:rPr lang="en-US" sz="4400" u="sng" dirty="0" err="1">
                <a:solidFill>
                  <a:srgbClr val="4F81BD"/>
                </a:solidFill>
                <a:latin typeface="Helvetica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www.desmos.com</a:t>
            </a:r>
            <a:r>
              <a:rPr lang="en-US" sz="4400" u="sng" dirty="0">
                <a:solidFill>
                  <a:srgbClr val="4F81BD"/>
                </a:solidFill>
                <a:latin typeface="Helvetica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/calculator/4zlr9g7tnn</a:t>
            </a:r>
            <a:endParaRPr lang="en-US" sz="4400" u="sng" dirty="0">
              <a:solidFill>
                <a:srgbClr val="4F81BD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65716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38797F4-622F-FAAD-8799-B74AE141E2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79650" y="547589"/>
            <a:ext cx="15544800" cy="10214171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BC282B64-B198-B020-CE93-8F073EBE67CF}"/>
              </a:ext>
            </a:extLst>
          </p:cNvPr>
          <p:cNvSpPr/>
          <p:nvPr/>
        </p:nvSpPr>
        <p:spPr>
          <a:xfrm>
            <a:off x="4776716" y="3057099"/>
            <a:ext cx="8720920" cy="5186149"/>
          </a:xfrm>
          <a:custGeom>
            <a:avLst/>
            <a:gdLst>
              <a:gd name="connsiteX0" fmla="*/ 0 w 8720920"/>
              <a:gd name="connsiteY0" fmla="*/ 0 h 5186149"/>
              <a:gd name="connsiteX1" fmla="*/ 6550926 w 8720920"/>
              <a:gd name="connsiteY1" fmla="*/ 1296537 h 5186149"/>
              <a:gd name="connsiteX2" fmla="*/ 8720920 w 8720920"/>
              <a:gd name="connsiteY2" fmla="*/ 5186149 h 5186149"/>
              <a:gd name="connsiteX3" fmla="*/ 13648 w 8720920"/>
              <a:gd name="connsiteY3" fmla="*/ 5186149 h 5186149"/>
              <a:gd name="connsiteX4" fmla="*/ 0 w 8720920"/>
              <a:gd name="connsiteY4" fmla="*/ 0 h 5186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20920" h="5186149">
                <a:moveTo>
                  <a:pt x="0" y="0"/>
                </a:moveTo>
                <a:lnTo>
                  <a:pt x="6550926" y="1296537"/>
                </a:lnTo>
                <a:lnTo>
                  <a:pt x="8720920" y="5186149"/>
                </a:lnTo>
                <a:lnTo>
                  <a:pt x="13648" y="5186149"/>
                </a:lnTo>
                <a:cubicBezTo>
                  <a:pt x="9099" y="3466531"/>
                  <a:pt x="4549" y="1746913"/>
                  <a:pt x="0" y="0"/>
                </a:cubicBezTo>
                <a:close/>
              </a:path>
            </a:pathLst>
          </a:custGeom>
          <a:solidFill>
            <a:srgbClr val="FFE5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9A19CF-93A1-BE0C-DB1C-599C36486ED7}"/>
              </a:ext>
            </a:extLst>
          </p:cNvPr>
          <p:cNvSpPr txBox="1"/>
          <p:nvPr/>
        </p:nvSpPr>
        <p:spPr>
          <a:xfrm>
            <a:off x="6470650" y="5650173"/>
            <a:ext cx="416973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1000"/>
              </a:spcBef>
            </a:pP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Helvetica" pitchFamily="2" charset="0"/>
              </a:rPr>
              <a:t>feasible region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7760737-0F02-FD93-DDE7-A4EA244A6563}"/>
                  </a:ext>
                </a:extLst>
              </p:cNvPr>
              <p:cNvSpPr txBox="1"/>
              <p:nvPr/>
            </p:nvSpPr>
            <p:spPr>
              <a:xfrm>
                <a:off x="9594850" y="9388475"/>
                <a:ext cx="9557909" cy="769441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66CC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1000"/>
                  </a:spcBef>
                </a:pPr>
                <a:r>
                  <a:rPr lang="en-US" sz="4400" dirty="0">
                    <a:latin typeface="Helvetica" pitchFamily="2" charset="0"/>
                  </a:rPr>
                  <a:t>Which point maximizes </a:t>
                </a:r>
                <a14:m>
                  <m:oMath xmlns:m="http://schemas.openxmlformats.org/officeDocument/2006/math">
                    <m:r>
                      <a:rPr lang="en-US" sz="4400" b="1" i="1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𝟐𝟎</m:t>
                    </m:r>
                    <m:r>
                      <a:rPr lang="en-US" sz="4400" b="1" i="1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𝒔</m:t>
                    </m:r>
                    <m:r>
                      <a:rPr lang="en-US" sz="4400" b="1" i="1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400" b="1" i="1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𝟒𝟎</m:t>
                    </m:r>
                    <m:r>
                      <a:rPr lang="en-US" sz="4400" b="1" i="1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𝒑</m:t>
                    </m:r>
                  </m:oMath>
                </a14:m>
                <a:r>
                  <a:rPr lang="en-US" sz="4400" dirty="0">
                    <a:latin typeface="Helvetica" pitchFamily="2" charset="0"/>
                  </a:rPr>
                  <a:t>?</a:t>
                </a: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7760737-0F02-FD93-DDE7-A4EA244A65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4850" y="9388475"/>
                <a:ext cx="9557909" cy="769441"/>
              </a:xfrm>
              <a:prstGeom prst="rect">
                <a:avLst/>
              </a:prstGeom>
              <a:blipFill>
                <a:blip r:embed="rId3"/>
                <a:stretch>
                  <a:fillRect t="-12308" b="-32308"/>
                </a:stretch>
              </a:blipFill>
              <a:ln w="38100">
                <a:solidFill>
                  <a:srgbClr val="0066CC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646B5E08-5BC9-01A9-C1E4-AA090F52FEA2}"/>
                  </a:ext>
                </a:extLst>
              </p:cNvPr>
              <p:cNvSpPr/>
              <p:nvPr/>
            </p:nvSpPr>
            <p:spPr>
              <a:xfrm>
                <a:off x="17186820" y="7448528"/>
                <a:ext cx="914400" cy="914400"/>
              </a:xfrm>
              <a:prstGeom prst="rect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66CC"/>
                          </a:solidFill>
                          <a:latin typeface="Cambria Math" panose="02040503050406030204" pitchFamily="18" charset="0"/>
                        </a:rPr>
                        <m:t>𝒔</m:t>
                      </m:r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  <a:latin typeface="Helvetica" pitchFamily="2" charset="0"/>
                </a:endParaRPr>
              </a:p>
            </p:txBody>
          </p:sp>
        </mc:Choice>
        <mc:Fallback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646B5E08-5BC9-01A9-C1E4-AA090F52FE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86820" y="7448528"/>
                <a:ext cx="914400" cy="91440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C9F3B4B-BFF0-6FDD-9FF3-80619FD036EB}"/>
                  </a:ext>
                </a:extLst>
              </p:cNvPr>
              <p:cNvSpPr/>
              <p:nvPr/>
            </p:nvSpPr>
            <p:spPr>
              <a:xfrm>
                <a:off x="4794250" y="396875"/>
                <a:ext cx="914400" cy="914400"/>
              </a:xfrm>
              <a:prstGeom prst="rect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66CC"/>
                          </a:solidFill>
                          <a:latin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  <a:latin typeface="Helvetica" pitchFamily="2" charset="0"/>
                </a:endParaRPr>
              </a:p>
            </p:txBody>
          </p:sp>
        </mc:Choice>
        <mc:Fallback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C9F3B4B-BFF0-6FDD-9FF3-80619FD036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4250" y="396875"/>
                <a:ext cx="914400" cy="914400"/>
              </a:xfrm>
              <a:prstGeom prst="rect">
                <a:avLst/>
              </a:prstGeom>
              <a:blipFill>
                <a:blip r:embed="rId5"/>
                <a:stretch>
                  <a:fillRect b="-4110"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63763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2F91687-2141-0A50-569D-963FA6E2C894}"/>
              </a:ext>
            </a:extLst>
          </p:cNvPr>
          <p:cNvCxnSpPr/>
          <p:nvPr/>
        </p:nvCxnSpPr>
        <p:spPr>
          <a:xfrm>
            <a:off x="12261850" y="5654675"/>
            <a:ext cx="5486400" cy="2743200"/>
          </a:xfrm>
          <a:prstGeom prst="line">
            <a:avLst/>
          </a:prstGeom>
          <a:ln w="76200">
            <a:solidFill>
              <a:srgbClr val="CC0000"/>
            </a:solidFill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DD6CEC1-ECCE-62EC-8D2F-80733A2BA19B}"/>
              </a:ext>
            </a:extLst>
          </p:cNvPr>
          <p:cNvCxnSpPr/>
          <p:nvPr/>
        </p:nvCxnSpPr>
        <p:spPr>
          <a:xfrm>
            <a:off x="12712700" y="4740275"/>
            <a:ext cx="5486400" cy="2743200"/>
          </a:xfrm>
          <a:prstGeom prst="line">
            <a:avLst/>
          </a:prstGeom>
          <a:ln w="76200">
            <a:solidFill>
              <a:srgbClr val="CC0000"/>
            </a:solidFill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67C2126-022A-3B2C-1F49-982BCB3D1508}"/>
              </a:ext>
            </a:extLst>
          </p:cNvPr>
          <p:cNvCxnSpPr/>
          <p:nvPr/>
        </p:nvCxnSpPr>
        <p:spPr>
          <a:xfrm>
            <a:off x="13150057" y="3825875"/>
            <a:ext cx="5486400" cy="2743200"/>
          </a:xfrm>
          <a:prstGeom prst="line">
            <a:avLst/>
          </a:prstGeom>
          <a:ln w="76200">
            <a:solidFill>
              <a:srgbClr val="CC0000"/>
            </a:solidFill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27F6FE4-94E6-55DC-0757-EC1411C724AF}"/>
              </a:ext>
            </a:extLst>
          </p:cNvPr>
          <p:cNvCxnSpPr/>
          <p:nvPr/>
        </p:nvCxnSpPr>
        <p:spPr>
          <a:xfrm>
            <a:off x="13587414" y="2951161"/>
            <a:ext cx="5486400" cy="2743200"/>
          </a:xfrm>
          <a:prstGeom prst="line">
            <a:avLst/>
          </a:prstGeom>
          <a:ln w="76200">
            <a:solidFill>
              <a:srgbClr val="CC0000"/>
            </a:solidFill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599E2B9-7FF8-17DB-083D-26C82310D13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382713" y="758827"/>
                <a:ext cx="17338675" cy="222884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4400" b="1" dirty="0"/>
                  <a:t>Intuition: </a:t>
                </a:r>
                <a:r>
                  <a:rPr lang="en-US" sz="4400" dirty="0"/>
                  <a:t>To maximize </a:t>
                </a:r>
                <a14:m>
                  <m:oMath xmlns:m="http://schemas.openxmlformats.org/officeDocument/2006/math">
                    <m:r>
                      <a:rPr lang="en-US" sz="4400" b="1" i="1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𝟐𝟎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𝒔</m:t>
                    </m:r>
                    <m:r>
                      <a:rPr lang="en-US" sz="4400" b="1" i="1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400" b="1" i="1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𝟒𝟎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𝒑</m:t>
                    </m:r>
                  </m:oMath>
                </a14:m>
                <a:r>
                  <a:rPr lang="en-US" sz="4400" dirty="0"/>
                  <a:t>, we should </a:t>
                </a:r>
                <a:r>
                  <a:rPr lang="en-US" sz="4400" b="1" dirty="0">
                    <a:solidFill>
                      <a:srgbClr val="008000"/>
                    </a:solidFill>
                  </a:rPr>
                  <a:t>go in the (20, 40) direction </a:t>
                </a:r>
                <a:r>
                  <a:rPr lang="en-US" sz="4400" dirty="0"/>
                  <a:t>as far as possible.</a:t>
                </a:r>
              </a:p>
              <a:p>
                <a:pPr marL="0" indent="0">
                  <a:buNone/>
                </a:pPr>
                <a:endParaRPr lang="en-US" sz="4400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599E2B9-7FF8-17DB-083D-26C82310D13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382713" y="758827"/>
                <a:ext cx="17338675" cy="2228848"/>
              </a:xfrm>
              <a:blipFill>
                <a:blip r:embed="rId2"/>
                <a:stretch>
                  <a:fillRect l="-1390" t="-56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63B3D7F-7421-9E39-433C-9C872B2977CF}"/>
              </a:ext>
            </a:extLst>
          </p:cNvPr>
          <p:cNvCxnSpPr/>
          <p:nvPr/>
        </p:nvCxnSpPr>
        <p:spPr>
          <a:xfrm flipV="1">
            <a:off x="14998700" y="5197475"/>
            <a:ext cx="914400" cy="1828800"/>
          </a:xfrm>
          <a:prstGeom prst="straightConnector1">
            <a:avLst/>
          </a:prstGeom>
          <a:ln w="76200">
            <a:solidFill>
              <a:srgbClr val="008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43504D8-BC20-85F9-10EB-8126C6BE0051}"/>
                  </a:ext>
                </a:extLst>
              </p:cNvPr>
              <p:cNvSpPr txBox="1"/>
              <p:nvPr/>
            </p:nvSpPr>
            <p:spPr>
              <a:xfrm>
                <a:off x="1382714" y="5055126"/>
                <a:ext cx="13330036" cy="63145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indent="0">
                  <a:buNone/>
                </a:pPr>
                <a:r>
                  <a:rPr lang="en-US" sz="4400" dirty="0">
                    <a:latin typeface="Helvetica" pitchFamily="2" charset="0"/>
                  </a:rPr>
                  <a:t>What I mean by this:</a:t>
                </a:r>
              </a:p>
              <a:p>
                <a:pPr marL="0" indent="0">
                  <a:buNone/>
                </a:pPr>
                <a:endParaRPr lang="en-US" sz="4400" dirty="0">
                  <a:latin typeface="Helvetica" pitchFamily="2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4400" b="1" i="1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𝟐𝟎</m:t>
                    </m:r>
                    <m:r>
                      <a:rPr lang="en-US" sz="4400" b="1" i="1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𝒔</m:t>
                    </m:r>
                    <m:r>
                      <a:rPr lang="en-US" sz="4400" b="1" i="1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400" b="1" i="1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𝟒𝟎</m:t>
                    </m:r>
                    <m:r>
                      <a:rPr lang="en-US" sz="4400" b="1" i="1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𝒑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US" sz="4400" b="1" dirty="0">
                    <a:solidFill>
                      <a:srgbClr val="0066CC"/>
                    </a:solidFill>
                    <a:latin typeface="Helvetica" pitchFamily="2" charset="0"/>
                  </a:rPr>
                  <a:t> </a:t>
                </a:r>
                <a:r>
                  <a:rPr lang="en-US" sz="4400" dirty="0">
                    <a:latin typeface="Helvetica" pitchFamily="2" charset="0"/>
                  </a:rPr>
                  <a:t>when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  <m: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4400" b="1" i="1" smtClean="0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</m:d>
                    <m:r>
                      <a:rPr lang="en-US" sz="4400" b="1" i="1">
                        <a:solidFill>
                          <a:srgbClr val="0066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⊥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4400" b="1" dirty="0">
                  <a:solidFill>
                    <a:srgbClr val="0066CC"/>
                  </a:solidFill>
                  <a:latin typeface="Helvetica" pitchFamily="2" charset="0"/>
                </a:endParaRPr>
              </a:p>
              <a:p>
                <a:pPr marL="0" indent="0">
                  <a:buNone/>
                </a:pPr>
                <a:endParaRPr lang="en-US" sz="4400" dirty="0">
                  <a:latin typeface="Helvetica" pitchFamily="2" charset="0"/>
                </a:endParaRPr>
              </a:p>
              <a:p>
                <a:r>
                  <a:rPr lang="en-US" sz="4400" dirty="0">
                    <a:latin typeface="Helvetica" pitchFamily="2" charset="0"/>
                  </a:rPr>
                  <a:t>So </a:t>
                </a:r>
                <a14:m>
                  <m:oMath xmlns:m="http://schemas.openxmlformats.org/officeDocument/2006/math">
                    <m:r>
                      <a:rPr lang="en-US" sz="4400" b="1" i="1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𝟐𝟎</m:t>
                    </m:r>
                    <m:r>
                      <a:rPr lang="en-US" sz="4400" b="1" i="1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𝒔</m:t>
                    </m:r>
                    <m:r>
                      <a:rPr lang="en-US" sz="4400" b="1" i="1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400" b="1" i="1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𝟒𝟎</m:t>
                    </m:r>
                    <m:r>
                      <a:rPr lang="en-US" sz="4400" b="1" i="1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𝒑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4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𝒌</m:t>
                    </m:r>
                  </m:oMath>
                </a14:m>
                <a:r>
                  <a:rPr lang="en-US" sz="4400" b="1" dirty="0">
                    <a:solidFill>
                      <a:srgbClr val="0066CC"/>
                    </a:solidFill>
                    <a:latin typeface="Helvetica" pitchFamily="2" charset="0"/>
                  </a:rPr>
                  <a:t> </a:t>
                </a:r>
                <a:r>
                  <a:rPr lang="en-US" sz="4400" dirty="0">
                    <a:latin typeface="Helvetica" pitchFamily="2" charset="0"/>
                  </a:rPr>
                  <a:t>are parallel lines.</a:t>
                </a:r>
              </a:p>
              <a:p>
                <a:pPr marL="0" indent="0">
                  <a:buNone/>
                </a:pPr>
                <a:endParaRPr lang="en-US" sz="4400" dirty="0">
                  <a:latin typeface="Helvetica" pitchFamily="2" charset="0"/>
                </a:endParaRPr>
              </a:p>
              <a:p>
                <a:pPr marL="0" indent="0">
                  <a:buNone/>
                </a:pPr>
                <a:r>
                  <a:rPr lang="en-US" sz="4400" dirty="0">
                    <a:latin typeface="Helvetica" pitchFamily="2" charset="0"/>
                  </a:rPr>
                  <a:t>To maximize, find the </a:t>
                </a:r>
                <a:r>
                  <a:rPr lang="en-US" sz="4400" b="1" dirty="0">
                    <a:latin typeface="Helvetica" pitchFamily="2" charset="0"/>
                  </a:rPr>
                  <a:t>farthest line </a:t>
                </a:r>
                <a:r>
                  <a:rPr lang="en-US" sz="4400" dirty="0">
                    <a:latin typeface="Helvetica" pitchFamily="2" charset="0"/>
                  </a:rPr>
                  <a:t>in the (20, 40) direction</a:t>
                </a:r>
                <a:r>
                  <a:rPr lang="en-US" sz="4400" b="1" dirty="0">
                    <a:latin typeface="Helvetica" pitchFamily="2" charset="0"/>
                  </a:rPr>
                  <a:t> </a:t>
                </a:r>
                <a:r>
                  <a:rPr lang="en-US" sz="4400" dirty="0">
                    <a:latin typeface="Helvetica" pitchFamily="2" charset="0"/>
                  </a:rPr>
                  <a:t>that still </a:t>
                </a:r>
                <a:r>
                  <a:rPr lang="en-US" sz="4400" b="1" dirty="0">
                    <a:latin typeface="Helvetica" pitchFamily="2" charset="0"/>
                  </a:rPr>
                  <a:t>touches the feasible region.</a:t>
                </a:r>
              </a:p>
              <a:p>
                <a:pPr algn="l">
                  <a:spcBef>
                    <a:spcPts val="1000"/>
                  </a:spcBef>
                </a:pPr>
                <a:endParaRPr lang="en-US" sz="4400" dirty="0">
                  <a:latin typeface="Helvetica" pitchFamily="2" charset="0"/>
                </a:endParaRP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43504D8-BC20-85F9-10EB-8126C6BE00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2714" y="5055126"/>
                <a:ext cx="13330036" cy="6314549"/>
              </a:xfrm>
              <a:prstGeom prst="rect">
                <a:avLst/>
              </a:prstGeom>
              <a:blipFill>
                <a:blip r:embed="rId3"/>
                <a:stretch>
                  <a:fillRect l="-1808" t="-1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B9D84C0E-76AE-024C-2201-C640E5A64B4D}"/>
              </a:ext>
            </a:extLst>
          </p:cNvPr>
          <p:cNvSpPr txBox="1"/>
          <p:nvPr/>
        </p:nvSpPr>
        <p:spPr>
          <a:xfrm>
            <a:off x="16199050" y="4997399"/>
            <a:ext cx="2183804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008000"/>
                </a:solidFill>
                <a:latin typeface="Helvetica" pitchFamily="2" charset="0"/>
              </a:rPr>
              <a:t>(10, 20)</a:t>
            </a:r>
            <a:endParaRPr lang="en-US" sz="4400" dirty="0">
              <a:latin typeface="Helvetica" pitchFamily="2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8AC282F-7300-59C2-4048-46F977FAB68F}"/>
                  </a:ext>
                </a:extLst>
              </p:cNvPr>
              <p:cNvSpPr txBox="1"/>
              <p:nvPr/>
            </p:nvSpPr>
            <p:spPr>
              <a:xfrm>
                <a:off x="7685186" y="5119517"/>
                <a:ext cx="4356496" cy="76944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CC0000"/>
                          </a:solidFill>
                          <a:latin typeface="Cambria Math" panose="02040503050406030204" pitchFamily="18" charset="0"/>
                        </a:rPr>
                        <m:t>𝟐𝟎</m:t>
                      </m:r>
                      <m:r>
                        <a:rPr lang="en-US" sz="4400" b="1" i="1" smtClean="0">
                          <a:solidFill>
                            <a:srgbClr val="CC0000"/>
                          </a:solidFill>
                          <a:latin typeface="Cambria Math" panose="02040503050406030204" pitchFamily="18" charset="0"/>
                        </a:rPr>
                        <m:t>𝒔</m:t>
                      </m:r>
                      <m:r>
                        <a:rPr lang="en-US" sz="4400" b="1" i="1">
                          <a:solidFill>
                            <a:srgbClr val="CC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4400" b="1" i="1">
                          <a:solidFill>
                            <a:srgbClr val="CC0000"/>
                          </a:solidFill>
                          <a:latin typeface="Cambria Math" panose="02040503050406030204" pitchFamily="18" charset="0"/>
                        </a:rPr>
                        <m:t>𝟒𝟎</m:t>
                      </m:r>
                      <m:r>
                        <a:rPr lang="en-US" sz="4400" b="1" i="1" smtClean="0">
                          <a:solidFill>
                            <a:srgbClr val="CC0000"/>
                          </a:solidFill>
                          <a:latin typeface="Cambria Math" panose="02040503050406030204" pitchFamily="18" charset="0"/>
                        </a:rPr>
                        <m:t>𝒑</m:t>
                      </m:r>
                      <m:r>
                        <a:rPr lang="en-US" sz="4400" b="1" i="1" smtClean="0">
                          <a:solidFill>
                            <a:srgbClr val="CC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4400" b="1" i="1" smtClean="0">
                          <a:solidFill>
                            <a:srgbClr val="CC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sz="4400" dirty="0">
                  <a:solidFill>
                    <a:srgbClr val="CC0000"/>
                  </a:solidFill>
                  <a:latin typeface="Helvetica" pitchFamily="2" charset="0"/>
                </a:endParaRPr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8AC282F-7300-59C2-4048-46F977FAB6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5186" y="5119517"/>
                <a:ext cx="4356496" cy="769441"/>
              </a:xfrm>
              <a:prstGeom prst="rect">
                <a:avLst/>
              </a:prstGeom>
              <a:blipFill>
                <a:blip r:embed="rId4"/>
                <a:stretch>
                  <a:fillRect r="-2326"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33A2D93-C728-17D5-AA94-BFA31F8273B7}"/>
                  </a:ext>
                </a:extLst>
              </p:cNvPr>
              <p:cNvSpPr txBox="1"/>
              <p:nvPr/>
            </p:nvSpPr>
            <p:spPr>
              <a:xfrm>
                <a:off x="7232650" y="4131008"/>
                <a:ext cx="5331915" cy="76944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CC0000"/>
                          </a:solidFill>
                          <a:latin typeface="Cambria Math" panose="02040503050406030204" pitchFamily="18" charset="0"/>
                        </a:rPr>
                        <m:t>𝟐𝟎</m:t>
                      </m:r>
                      <m:r>
                        <a:rPr lang="en-US" sz="4400" b="1" i="1" smtClean="0">
                          <a:solidFill>
                            <a:srgbClr val="CC0000"/>
                          </a:solidFill>
                          <a:latin typeface="Cambria Math" panose="02040503050406030204" pitchFamily="18" charset="0"/>
                        </a:rPr>
                        <m:t>𝒔</m:t>
                      </m:r>
                      <m:r>
                        <a:rPr lang="en-US" sz="4400" b="1" i="1" smtClean="0">
                          <a:solidFill>
                            <a:srgbClr val="CC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4400" b="1" i="1" smtClean="0">
                          <a:solidFill>
                            <a:srgbClr val="CC0000"/>
                          </a:solidFill>
                          <a:latin typeface="Cambria Math" panose="02040503050406030204" pitchFamily="18" charset="0"/>
                        </a:rPr>
                        <m:t>𝟒𝟎</m:t>
                      </m:r>
                      <m:r>
                        <a:rPr lang="en-US" sz="4400" b="1" i="1" smtClean="0">
                          <a:solidFill>
                            <a:srgbClr val="CC0000"/>
                          </a:solidFill>
                          <a:latin typeface="Cambria Math" panose="02040503050406030204" pitchFamily="18" charset="0"/>
                        </a:rPr>
                        <m:t>𝒑</m:t>
                      </m:r>
                      <m:r>
                        <a:rPr lang="en-US" sz="4400" b="1" i="1" smtClean="0">
                          <a:solidFill>
                            <a:srgbClr val="CC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4400" b="1" i="1" smtClean="0">
                          <a:solidFill>
                            <a:srgbClr val="CC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𝟏𝟎𝟎𝟎</m:t>
                      </m:r>
                    </m:oMath>
                  </m:oMathPara>
                </a14:m>
                <a:endParaRPr lang="en-US" sz="4400" dirty="0">
                  <a:solidFill>
                    <a:srgbClr val="CC0000"/>
                  </a:solidFill>
                  <a:latin typeface="Helvetica" pitchFamily="2" charset="0"/>
                </a:endParaRPr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33A2D93-C728-17D5-AA94-BFA31F8273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2650" y="4131008"/>
                <a:ext cx="5331915" cy="769441"/>
              </a:xfrm>
              <a:prstGeom prst="rect">
                <a:avLst/>
              </a:prstGeom>
              <a:blipFill>
                <a:blip r:embed="rId5"/>
                <a:stretch>
                  <a:fillRect r="-1900" b="-213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D3C07F2-3154-9F43-F4EC-4D97B53982F1}"/>
                  </a:ext>
                </a:extLst>
              </p:cNvPr>
              <p:cNvSpPr txBox="1"/>
              <p:nvPr/>
            </p:nvSpPr>
            <p:spPr>
              <a:xfrm>
                <a:off x="7599463" y="3209001"/>
                <a:ext cx="5331915" cy="76944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CC0000"/>
                          </a:solidFill>
                          <a:latin typeface="Cambria Math" panose="02040503050406030204" pitchFamily="18" charset="0"/>
                        </a:rPr>
                        <m:t>𝟐𝟎</m:t>
                      </m:r>
                      <m:r>
                        <a:rPr lang="en-US" sz="4400" b="1" i="1" smtClean="0">
                          <a:solidFill>
                            <a:srgbClr val="CC0000"/>
                          </a:solidFill>
                          <a:latin typeface="Cambria Math" panose="02040503050406030204" pitchFamily="18" charset="0"/>
                        </a:rPr>
                        <m:t>𝒔</m:t>
                      </m:r>
                      <m:r>
                        <a:rPr lang="en-US" sz="4400" b="1" i="1" smtClean="0">
                          <a:solidFill>
                            <a:srgbClr val="CC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4400" b="1" i="1" smtClean="0">
                          <a:solidFill>
                            <a:srgbClr val="CC0000"/>
                          </a:solidFill>
                          <a:latin typeface="Cambria Math" panose="02040503050406030204" pitchFamily="18" charset="0"/>
                        </a:rPr>
                        <m:t>𝟒𝟎</m:t>
                      </m:r>
                      <m:r>
                        <a:rPr lang="en-US" sz="4400" b="1" i="1" smtClean="0">
                          <a:solidFill>
                            <a:srgbClr val="CC0000"/>
                          </a:solidFill>
                          <a:latin typeface="Cambria Math" panose="02040503050406030204" pitchFamily="18" charset="0"/>
                        </a:rPr>
                        <m:t>𝒑</m:t>
                      </m:r>
                      <m:r>
                        <a:rPr lang="en-US" sz="4400" b="1" i="1" smtClean="0">
                          <a:solidFill>
                            <a:srgbClr val="CC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4400" b="1" i="1" smtClean="0">
                          <a:solidFill>
                            <a:srgbClr val="CC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𝟐𝟎𝟎𝟎</m:t>
                      </m:r>
                    </m:oMath>
                  </m:oMathPara>
                </a14:m>
                <a:endParaRPr lang="en-US" sz="4400" dirty="0">
                  <a:solidFill>
                    <a:srgbClr val="CC0000"/>
                  </a:solidFill>
                  <a:latin typeface="Helvetica" pitchFamily="2" charset="0"/>
                </a:endParaRPr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D3C07F2-3154-9F43-F4EC-4D97B53982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9463" y="3209001"/>
                <a:ext cx="5331915" cy="769441"/>
              </a:xfrm>
              <a:prstGeom prst="rect">
                <a:avLst/>
              </a:prstGeom>
              <a:blipFill>
                <a:blip r:embed="rId6"/>
                <a:stretch>
                  <a:fillRect r="-1900" b="-19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71CE499-542E-7DE6-BFBA-756DA085BBC5}"/>
                  </a:ext>
                </a:extLst>
              </p:cNvPr>
              <p:cNvSpPr txBox="1"/>
              <p:nvPr/>
            </p:nvSpPr>
            <p:spPr>
              <a:xfrm>
                <a:off x="8036820" y="2283046"/>
                <a:ext cx="5331915" cy="76944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CC0000"/>
                          </a:solidFill>
                          <a:latin typeface="Cambria Math" panose="02040503050406030204" pitchFamily="18" charset="0"/>
                        </a:rPr>
                        <m:t>𝟐𝟎</m:t>
                      </m:r>
                      <m:r>
                        <a:rPr lang="en-US" sz="4400" b="1" i="1" smtClean="0">
                          <a:solidFill>
                            <a:srgbClr val="CC0000"/>
                          </a:solidFill>
                          <a:latin typeface="Cambria Math" panose="02040503050406030204" pitchFamily="18" charset="0"/>
                        </a:rPr>
                        <m:t>𝒔</m:t>
                      </m:r>
                      <m:r>
                        <a:rPr lang="en-US" sz="4400" b="1" i="1" smtClean="0">
                          <a:solidFill>
                            <a:srgbClr val="CC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4400" b="1" i="1" smtClean="0">
                          <a:solidFill>
                            <a:srgbClr val="CC0000"/>
                          </a:solidFill>
                          <a:latin typeface="Cambria Math" panose="02040503050406030204" pitchFamily="18" charset="0"/>
                        </a:rPr>
                        <m:t>𝟒𝟎</m:t>
                      </m:r>
                      <m:r>
                        <a:rPr lang="en-US" sz="4400" b="1" i="1" smtClean="0">
                          <a:solidFill>
                            <a:srgbClr val="CC0000"/>
                          </a:solidFill>
                          <a:latin typeface="Cambria Math" panose="02040503050406030204" pitchFamily="18" charset="0"/>
                        </a:rPr>
                        <m:t>𝒑</m:t>
                      </m:r>
                      <m:r>
                        <a:rPr lang="en-US" sz="4400" b="1" i="1" smtClean="0">
                          <a:solidFill>
                            <a:srgbClr val="CC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4400" b="1" i="1" smtClean="0">
                          <a:solidFill>
                            <a:srgbClr val="CC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𝟑𝟎𝟎𝟎</m:t>
                      </m:r>
                    </m:oMath>
                  </m:oMathPara>
                </a14:m>
                <a:endParaRPr lang="en-US" sz="4400" dirty="0">
                  <a:solidFill>
                    <a:srgbClr val="CC0000"/>
                  </a:solidFill>
                  <a:latin typeface="Helvetica" pitchFamily="2" charset="0"/>
                </a:endParaRPr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71CE499-542E-7DE6-BFBA-756DA085BB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6820" y="2283046"/>
                <a:ext cx="5331915" cy="769441"/>
              </a:xfrm>
              <a:prstGeom prst="rect">
                <a:avLst/>
              </a:prstGeom>
              <a:blipFill>
                <a:blip r:embed="rId7"/>
                <a:stretch>
                  <a:fillRect r="-1900" b="-196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82051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88D172-7AAE-6A96-7426-F0D5A0AE03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3B0259-B381-5E81-7D7A-6C431AA7FB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79650" y="547589"/>
            <a:ext cx="15544800" cy="10214171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E1778CEA-4935-AA78-EE48-8945AD7CCDFA}"/>
              </a:ext>
            </a:extLst>
          </p:cNvPr>
          <p:cNvSpPr/>
          <p:nvPr/>
        </p:nvSpPr>
        <p:spPr>
          <a:xfrm>
            <a:off x="4776716" y="3057099"/>
            <a:ext cx="8720920" cy="5186149"/>
          </a:xfrm>
          <a:custGeom>
            <a:avLst/>
            <a:gdLst>
              <a:gd name="connsiteX0" fmla="*/ 0 w 8720920"/>
              <a:gd name="connsiteY0" fmla="*/ 0 h 5186149"/>
              <a:gd name="connsiteX1" fmla="*/ 6550926 w 8720920"/>
              <a:gd name="connsiteY1" fmla="*/ 1296537 h 5186149"/>
              <a:gd name="connsiteX2" fmla="*/ 8720920 w 8720920"/>
              <a:gd name="connsiteY2" fmla="*/ 5186149 h 5186149"/>
              <a:gd name="connsiteX3" fmla="*/ 13648 w 8720920"/>
              <a:gd name="connsiteY3" fmla="*/ 5186149 h 5186149"/>
              <a:gd name="connsiteX4" fmla="*/ 0 w 8720920"/>
              <a:gd name="connsiteY4" fmla="*/ 0 h 5186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20920" h="5186149">
                <a:moveTo>
                  <a:pt x="0" y="0"/>
                </a:moveTo>
                <a:lnTo>
                  <a:pt x="6550926" y="1296537"/>
                </a:lnTo>
                <a:lnTo>
                  <a:pt x="8720920" y="5186149"/>
                </a:lnTo>
                <a:lnTo>
                  <a:pt x="13648" y="5186149"/>
                </a:lnTo>
                <a:cubicBezTo>
                  <a:pt x="9099" y="3466531"/>
                  <a:pt x="4549" y="1746913"/>
                  <a:pt x="0" y="0"/>
                </a:cubicBezTo>
                <a:close/>
              </a:path>
            </a:pathLst>
          </a:custGeom>
          <a:solidFill>
            <a:srgbClr val="FFE5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787497-816C-1D9F-53F4-C03A7BB7976A}"/>
              </a:ext>
            </a:extLst>
          </p:cNvPr>
          <p:cNvSpPr txBox="1"/>
          <p:nvPr/>
        </p:nvSpPr>
        <p:spPr>
          <a:xfrm>
            <a:off x="6470650" y="5650173"/>
            <a:ext cx="416973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1000"/>
              </a:spcBef>
            </a:pP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Helvetica" pitchFamily="2" charset="0"/>
              </a:rPr>
              <a:t>feasible region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F34275C-B55A-13BF-6D1B-AAE2D4E6D2BD}"/>
                  </a:ext>
                </a:extLst>
              </p:cNvPr>
              <p:cNvSpPr txBox="1"/>
              <p:nvPr/>
            </p:nvSpPr>
            <p:spPr>
              <a:xfrm>
                <a:off x="9594850" y="9388475"/>
                <a:ext cx="9557909" cy="769441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66CC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1000"/>
                  </a:spcBef>
                </a:pPr>
                <a:r>
                  <a:rPr lang="en-US" sz="4400" dirty="0">
                    <a:latin typeface="Helvetica" pitchFamily="2" charset="0"/>
                  </a:rPr>
                  <a:t>Which point maximizes </a:t>
                </a:r>
                <a14:m>
                  <m:oMath xmlns:m="http://schemas.openxmlformats.org/officeDocument/2006/math">
                    <m:r>
                      <a:rPr lang="en-US" sz="4400" b="1" i="1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𝟐𝟎</m:t>
                    </m:r>
                    <m:r>
                      <a:rPr lang="en-US" sz="4400" b="1" i="1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𝒔</m:t>
                    </m:r>
                    <m:r>
                      <a:rPr lang="en-US" sz="4400" b="1" i="1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400" b="1" i="1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𝟒𝟎</m:t>
                    </m:r>
                    <m:r>
                      <a:rPr lang="en-US" sz="4400" b="1" i="1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𝒑</m:t>
                    </m:r>
                  </m:oMath>
                </a14:m>
                <a:r>
                  <a:rPr lang="en-US" sz="4400" dirty="0">
                    <a:latin typeface="Helvetica" pitchFamily="2" charset="0"/>
                  </a:rPr>
                  <a:t>?</a:t>
                </a: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F34275C-B55A-13BF-6D1B-AAE2D4E6D2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4850" y="9388475"/>
                <a:ext cx="9557909" cy="769441"/>
              </a:xfrm>
              <a:prstGeom prst="rect">
                <a:avLst/>
              </a:prstGeom>
              <a:blipFill>
                <a:blip r:embed="rId3"/>
                <a:stretch>
                  <a:fillRect t="-12308" b="-32308"/>
                </a:stretch>
              </a:blipFill>
              <a:ln w="38100">
                <a:solidFill>
                  <a:srgbClr val="0066CC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494D411-F1B0-06AA-F8E8-7BE9DB5254EA}"/>
              </a:ext>
            </a:extLst>
          </p:cNvPr>
          <p:cNvCxnSpPr>
            <a:stCxn id="3" idx="3"/>
          </p:cNvCxnSpPr>
          <p:nvPr/>
        </p:nvCxnSpPr>
        <p:spPr>
          <a:xfrm flipV="1">
            <a:off x="4790364" y="5650173"/>
            <a:ext cx="1223086" cy="2593075"/>
          </a:xfrm>
          <a:prstGeom prst="straightConnector1">
            <a:avLst/>
          </a:prstGeom>
          <a:ln w="76200">
            <a:solidFill>
              <a:srgbClr val="008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E04D4BAA-64F7-D717-E4F0-D3C5CECB8A7D}"/>
              </a:ext>
            </a:extLst>
          </p:cNvPr>
          <p:cNvSpPr/>
          <p:nvPr/>
        </p:nvSpPr>
        <p:spPr>
          <a:xfrm>
            <a:off x="4471916" y="2682875"/>
            <a:ext cx="609600" cy="609600"/>
          </a:xfrm>
          <a:prstGeom prst="ellipse">
            <a:avLst/>
          </a:prstGeom>
          <a:solidFill>
            <a:srgbClr val="FF78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04EE82B-60B2-2EF8-C21F-3103AFABBFE0}"/>
              </a:ext>
            </a:extLst>
          </p:cNvPr>
          <p:cNvSpPr/>
          <p:nvPr/>
        </p:nvSpPr>
        <p:spPr>
          <a:xfrm>
            <a:off x="6635323" y="3128127"/>
            <a:ext cx="609600" cy="609600"/>
          </a:xfrm>
          <a:prstGeom prst="ellipse">
            <a:avLst/>
          </a:prstGeom>
          <a:solidFill>
            <a:srgbClr val="FF78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F9D676E-3EC6-E0DD-A602-68CFA821E1E3}"/>
              </a:ext>
            </a:extLst>
          </p:cNvPr>
          <p:cNvSpPr/>
          <p:nvPr/>
        </p:nvSpPr>
        <p:spPr>
          <a:xfrm>
            <a:off x="11118850" y="4016941"/>
            <a:ext cx="609600" cy="609600"/>
          </a:xfrm>
          <a:prstGeom prst="ellipse">
            <a:avLst/>
          </a:prstGeom>
          <a:solidFill>
            <a:srgbClr val="FF78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69A51CB-A1C9-7329-2FC6-ABCE42ED5E7F}"/>
              </a:ext>
            </a:extLst>
          </p:cNvPr>
          <p:cNvSpPr/>
          <p:nvPr/>
        </p:nvSpPr>
        <p:spPr>
          <a:xfrm>
            <a:off x="13206484" y="7937337"/>
            <a:ext cx="609600" cy="609600"/>
          </a:xfrm>
          <a:prstGeom prst="ellipse">
            <a:avLst/>
          </a:prstGeom>
          <a:solidFill>
            <a:srgbClr val="FF78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D1D81BC-BD9F-3005-71FE-59D4F4268F3D}"/>
              </a:ext>
            </a:extLst>
          </p:cNvPr>
          <p:cNvSpPr/>
          <p:nvPr/>
        </p:nvSpPr>
        <p:spPr>
          <a:xfrm>
            <a:off x="6482923" y="2107185"/>
            <a:ext cx="914400" cy="914400"/>
          </a:xfrm>
          <a:prstGeom prst="rect">
            <a:avLst/>
          </a:prstGeom>
          <a:solidFill>
            <a:schemeClr val="bg1"/>
          </a:solidFill>
          <a:ln w="38100">
            <a:solidFill>
              <a:srgbClr val="0066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Helvetica" pitchFamily="2" charset="0"/>
              </a:rPr>
              <a:t>B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5F01D74-35B1-5CE4-C5E7-C9A7207A7F8F}"/>
              </a:ext>
            </a:extLst>
          </p:cNvPr>
          <p:cNvSpPr/>
          <p:nvPr/>
        </p:nvSpPr>
        <p:spPr>
          <a:xfrm>
            <a:off x="4333164" y="1649985"/>
            <a:ext cx="914400" cy="914400"/>
          </a:xfrm>
          <a:prstGeom prst="rect">
            <a:avLst/>
          </a:prstGeom>
          <a:solidFill>
            <a:schemeClr val="bg1"/>
          </a:solidFill>
          <a:ln w="38100">
            <a:solidFill>
              <a:srgbClr val="0066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Helvetica" pitchFamily="2" charset="0"/>
              </a:rPr>
              <a:t>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7CD4C6D-450E-8B43-EE61-3E02BF5F0A38}"/>
              </a:ext>
            </a:extLst>
          </p:cNvPr>
          <p:cNvSpPr/>
          <p:nvPr/>
        </p:nvSpPr>
        <p:spPr>
          <a:xfrm>
            <a:off x="10966450" y="2952363"/>
            <a:ext cx="914400" cy="914400"/>
          </a:xfrm>
          <a:prstGeom prst="rect">
            <a:avLst/>
          </a:prstGeom>
          <a:solidFill>
            <a:schemeClr val="bg1"/>
          </a:solidFill>
          <a:ln w="38100">
            <a:solidFill>
              <a:srgbClr val="0066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Helvetica" pitchFamily="2" charset="0"/>
              </a:rPr>
              <a:t>C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6399EF8-CD28-1C26-2286-C39317F7E508}"/>
              </a:ext>
            </a:extLst>
          </p:cNvPr>
          <p:cNvSpPr/>
          <p:nvPr/>
        </p:nvSpPr>
        <p:spPr>
          <a:xfrm>
            <a:off x="13054084" y="6835825"/>
            <a:ext cx="914400" cy="914400"/>
          </a:xfrm>
          <a:prstGeom prst="rect">
            <a:avLst/>
          </a:prstGeom>
          <a:solidFill>
            <a:schemeClr val="bg1"/>
          </a:solidFill>
          <a:ln w="38100">
            <a:solidFill>
              <a:srgbClr val="0066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Helvetica" pitchFamily="2" charset="0"/>
              </a:rPr>
              <a:t>D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23E2C2DF-EC49-2307-305E-6D5CA76B195E}"/>
                  </a:ext>
                </a:extLst>
              </p:cNvPr>
              <p:cNvSpPr/>
              <p:nvPr/>
            </p:nvSpPr>
            <p:spPr>
              <a:xfrm>
                <a:off x="17186820" y="7448528"/>
                <a:ext cx="914400" cy="914400"/>
              </a:xfrm>
              <a:prstGeom prst="rect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66CC"/>
                          </a:solidFill>
                          <a:latin typeface="Cambria Math" panose="02040503050406030204" pitchFamily="18" charset="0"/>
                        </a:rPr>
                        <m:t>𝒔</m:t>
                      </m:r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  <a:latin typeface="Helvetica" pitchFamily="2" charset="0"/>
                </a:endParaRPr>
              </a:p>
            </p:txBody>
          </p:sp>
        </mc:Choice>
        <mc:Fallback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23E2C2DF-EC49-2307-305E-6D5CA76B19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86820" y="7448528"/>
                <a:ext cx="914400" cy="91440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20">
            <a:extLst>
              <a:ext uri="{FF2B5EF4-FFF2-40B4-BE49-F238E27FC236}">
                <a16:creationId xmlns:a16="http://schemas.microsoft.com/office/drawing/2014/main" id="{2C9CCB14-BAA6-4970-9EA6-1DB49BF504F7}"/>
              </a:ext>
            </a:extLst>
          </p:cNvPr>
          <p:cNvSpPr/>
          <p:nvPr/>
        </p:nvSpPr>
        <p:spPr>
          <a:xfrm>
            <a:off x="12947650" y="627172"/>
            <a:ext cx="6042172" cy="2325191"/>
          </a:xfrm>
          <a:prstGeom prst="rect">
            <a:avLst/>
          </a:prstGeom>
          <a:solidFill>
            <a:schemeClr val="bg1"/>
          </a:solidFill>
          <a:ln w="76200">
            <a:solidFill>
              <a:srgbClr val="CC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000"/>
              </a:spcBef>
            </a:pPr>
            <a:r>
              <a:rPr lang="en-US" sz="4400" b="1" dirty="0">
                <a:solidFill>
                  <a:schemeClr val="tx1"/>
                </a:solidFill>
                <a:latin typeface="Helvetica" pitchFamily="2" charset="0"/>
              </a:rPr>
              <a:t>Vote now!</a:t>
            </a:r>
          </a:p>
          <a:p>
            <a:pPr algn="ctr">
              <a:spcBef>
                <a:spcPts val="1000"/>
              </a:spcBef>
            </a:pPr>
            <a:r>
              <a:rPr lang="en-US" sz="4400" u="sng" dirty="0" err="1">
                <a:solidFill>
                  <a:srgbClr val="4F81BD"/>
                </a:solidFill>
                <a:latin typeface="Helvetica" pitchFamily="2" charset="0"/>
              </a:rPr>
              <a:t>pollev.com</a:t>
            </a:r>
            <a:r>
              <a:rPr lang="en-US" sz="4400" u="sng" dirty="0">
                <a:solidFill>
                  <a:srgbClr val="4F81BD"/>
                </a:solidFill>
                <a:latin typeface="Helvetica" pitchFamily="2" charset="0"/>
              </a:rPr>
              <a:t>/</a:t>
            </a:r>
            <a:r>
              <a:rPr lang="en-US" sz="4400" u="sng" dirty="0" err="1">
                <a:solidFill>
                  <a:srgbClr val="4F81BD"/>
                </a:solidFill>
                <a:latin typeface="Helvetica" pitchFamily="2" charset="0"/>
              </a:rPr>
              <a:t>glennsun</a:t>
            </a:r>
            <a:endParaRPr lang="en-US" sz="4400" u="sng" dirty="0">
              <a:solidFill>
                <a:srgbClr val="4F81BD"/>
              </a:solidFill>
              <a:latin typeface="Helvetica" pitchFamily="2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FAC9AC7-F7C4-6697-54A7-C535C0919A73}"/>
                  </a:ext>
                </a:extLst>
              </p:cNvPr>
              <p:cNvSpPr/>
              <p:nvPr/>
            </p:nvSpPr>
            <p:spPr>
              <a:xfrm>
                <a:off x="4794250" y="396875"/>
                <a:ext cx="914400" cy="914400"/>
              </a:xfrm>
              <a:prstGeom prst="rect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66CC"/>
                          </a:solidFill>
                          <a:latin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  <a:latin typeface="Helvetica" pitchFamily="2" charset="0"/>
                </a:endParaRPr>
              </a:p>
            </p:txBody>
          </p:sp>
        </mc:Choice>
        <mc:Fallback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FAC9AC7-F7C4-6697-54A7-C535C0919A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4250" y="396875"/>
                <a:ext cx="914400" cy="914400"/>
              </a:xfrm>
              <a:prstGeom prst="rect">
                <a:avLst/>
              </a:prstGeom>
              <a:blipFill>
                <a:blip r:embed="rId5"/>
                <a:stretch>
                  <a:fillRect b="-4110"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C27C5DC-DD02-D9E2-2411-E4B8595A3A7C}"/>
              </a:ext>
            </a:extLst>
          </p:cNvPr>
          <p:cNvCxnSpPr/>
          <p:nvPr/>
        </p:nvCxnSpPr>
        <p:spPr>
          <a:xfrm>
            <a:off x="2002880" y="6916165"/>
            <a:ext cx="5486400" cy="2743200"/>
          </a:xfrm>
          <a:prstGeom prst="line">
            <a:avLst/>
          </a:prstGeom>
          <a:ln w="76200">
            <a:solidFill>
              <a:srgbClr val="CC0000"/>
            </a:solidFill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EB26275-C8CB-C057-B47E-4A98969CBC54}"/>
              </a:ext>
            </a:extLst>
          </p:cNvPr>
          <p:cNvCxnSpPr/>
          <p:nvPr/>
        </p:nvCxnSpPr>
        <p:spPr>
          <a:xfrm>
            <a:off x="2508250" y="5883275"/>
            <a:ext cx="5486400" cy="2743200"/>
          </a:xfrm>
          <a:prstGeom prst="line">
            <a:avLst/>
          </a:prstGeom>
          <a:ln w="76200">
            <a:solidFill>
              <a:srgbClr val="CC0000"/>
            </a:solidFill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83523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F7DF4C-3330-9A08-6324-6B5CCE165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DBBA0DD-AFCB-F7F7-65B9-9B6E1DF699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79650" y="547589"/>
            <a:ext cx="15544800" cy="10214171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E09ACD44-9048-9211-02CB-5FAABFAD0C00}"/>
              </a:ext>
            </a:extLst>
          </p:cNvPr>
          <p:cNvSpPr/>
          <p:nvPr/>
        </p:nvSpPr>
        <p:spPr>
          <a:xfrm>
            <a:off x="4776716" y="3057099"/>
            <a:ext cx="8720920" cy="5186149"/>
          </a:xfrm>
          <a:custGeom>
            <a:avLst/>
            <a:gdLst>
              <a:gd name="connsiteX0" fmla="*/ 0 w 8720920"/>
              <a:gd name="connsiteY0" fmla="*/ 0 h 5186149"/>
              <a:gd name="connsiteX1" fmla="*/ 6550926 w 8720920"/>
              <a:gd name="connsiteY1" fmla="*/ 1296537 h 5186149"/>
              <a:gd name="connsiteX2" fmla="*/ 8720920 w 8720920"/>
              <a:gd name="connsiteY2" fmla="*/ 5186149 h 5186149"/>
              <a:gd name="connsiteX3" fmla="*/ 13648 w 8720920"/>
              <a:gd name="connsiteY3" fmla="*/ 5186149 h 5186149"/>
              <a:gd name="connsiteX4" fmla="*/ 0 w 8720920"/>
              <a:gd name="connsiteY4" fmla="*/ 0 h 5186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20920" h="5186149">
                <a:moveTo>
                  <a:pt x="0" y="0"/>
                </a:moveTo>
                <a:lnTo>
                  <a:pt x="6550926" y="1296537"/>
                </a:lnTo>
                <a:lnTo>
                  <a:pt x="8720920" y="5186149"/>
                </a:lnTo>
                <a:lnTo>
                  <a:pt x="13648" y="5186149"/>
                </a:lnTo>
                <a:cubicBezTo>
                  <a:pt x="9099" y="3466531"/>
                  <a:pt x="4549" y="1746913"/>
                  <a:pt x="0" y="0"/>
                </a:cubicBezTo>
                <a:close/>
              </a:path>
            </a:pathLst>
          </a:custGeom>
          <a:solidFill>
            <a:srgbClr val="FFE5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5211B0-A7DF-0B27-267E-808AD8799B53}"/>
              </a:ext>
            </a:extLst>
          </p:cNvPr>
          <p:cNvSpPr txBox="1"/>
          <p:nvPr/>
        </p:nvSpPr>
        <p:spPr>
          <a:xfrm>
            <a:off x="6470650" y="5650173"/>
            <a:ext cx="416973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1000"/>
              </a:spcBef>
            </a:pP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Helvetica" pitchFamily="2" charset="0"/>
              </a:rPr>
              <a:t>feasible region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DB7B4D4-B22B-5352-FAFB-C6C527A2A211}"/>
                  </a:ext>
                </a:extLst>
              </p:cNvPr>
              <p:cNvSpPr txBox="1"/>
              <p:nvPr/>
            </p:nvSpPr>
            <p:spPr>
              <a:xfrm>
                <a:off x="9594850" y="9388475"/>
                <a:ext cx="9557909" cy="769441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66CC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1000"/>
                  </a:spcBef>
                </a:pPr>
                <a:r>
                  <a:rPr lang="en-US" sz="4400" dirty="0">
                    <a:latin typeface="Helvetica" pitchFamily="2" charset="0"/>
                  </a:rPr>
                  <a:t>Which point maximizes </a:t>
                </a:r>
                <a14:m>
                  <m:oMath xmlns:m="http://schemas.openxmlformats.org/officeDocument/2006/math">
                    <m:r>
                      <a:rPr lang="en-US" sz="4400" b="1" i="1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𝟐𝟎</m:t>
                    </m:r>
                    <m:r>
                      <a:rPr lang="en-US" sz="4400" b="1" i="1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𝒔</m:t>
                    </m:r>
                    <m:r>
                      <a:rPr lang="en-US" sz="4400" b="1" i="1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400" b="1" i="1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𝟒𝟎</m:t>
                    </m:r>
                    <m:r>
                      <a:rPr lang="en-US" sz="4400" b="1" i="1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𝒑</m:t>
                    </m:r>
                  </m:oMath>
                </a14:m>
                <a:r>
                  <a:rPr lang="en-US" sz="4400" dirty="0">
                    <a:latin typeface="Helvetica" pitchFamily="2" charset="0"/>
                  </a:rPr>
                  <a:t>?</a:t>
                </a: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DB7B4D4-B22B-5352-FAFB-C6C527A2A2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4850" y="9388475"/>
                <a:ext cx="9557909" cy="769441"/>
              </a:xfrm>
              <a:prstGeom prst="rect">
                <a:avLst/>
              </a:prstGeom>
              <a:blipFill>
                <a:blip r:embed="rId3"/>
                <a:stretch>
                  <a:fillRect t="-12308" b="-32308"/>
                </a:stretch>
              </a:blipFill>
              <a:ln w="38100">
                <a:solidFill>
                  <a:srgbClr val="0066CC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4E674DD-716C-BECA-0DB6-CA9A5D22B8B8}"/>
              </a:ext>
            </a:extLst>
          </p:cNvPr>
          <p:cNvCxnSpPr>
            <a:stCxn id="3" idx="3"/>
          </p:cNvCxnSpPr>
          <p:nvPr/>
        </p:nvCxnSpPr>
        <p:spPr>
          <a:xfrm flipV="1">
            <a:off x="4790364" y="5650173"/>
            <a:ext cx="1223086" cy="2593075"/>
          </a:xfrm>
          <a:prstGeom prst="straightConnector1">
            <a:avLst/>
          </a:prstGeom>
          <a:ln w="76200">
            <a:solidFill>
              <a:srgbClr val="008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104578AE-11C4-666E-ECAF-EA4AD94EDD26}"/>
              </a:ext>
            </a:extLst>
          </p:cNvPr>
          <p:cNvSpPr/>
          <p:nvPr/>
        </p:nvSpPr>
        <p:spPr>
          <a:xfrm>
            <a:off x="11118850" y="4016941"/>
            <a:ext cx="609600" cy="609600"/>
          </a:xfrm>
          <a:prstGeom prst="ellipse">
            <a:avLst/>
          </a:prstGeom>
          <a:solidFill>
            <a:srgbClr val="FF78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FF3456A-A51E-F8F6-6EC3-2B019CB54D42}"/>
              </a:ext>
            </a:extLst>
          </p:cNvPr>
          <p:cNvSpPr/>
          <p:nvPr/>
        </p:nvSpPr>
        <p:spPr>
          <a:xfrm>
            <a:off x="10966450" y="2952363"/>
            <a:ext cx="914400" cy="914400"/>
          </a:xfrm>
          <a:prstGeom prst="rect">
            <a:avLst/>
          </a:prstGeom>
          <a:solidFill>
            <a:schemeClr val="bg1"/>
          </a:solidFill>
          <a:ln w="38100">
            <a:solidFill>
              <a:srgbClr val="0066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Helvetica" pitchFamily="2" charset="0"/>
              </a:rPr>
              <a:t>C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D60AF58-560D-A8CC-44DE-B25C0535F950}"/>
                  </a:ext>
                </a:extLst>
              </p:cNvPr>
              <p:cNvSpPr/>
              <p:nvPr/>
            </p:nvSpPr>
            <p:spPr>
              <a:xfrm>
                <a:off x="17186820" y="7448528"/>
                <a:ext cx="914400" cy="914400"/>
              </a:xfrm>
              <a:prstGeom prst="rect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66CC"/>
                          </a:solidFill>
                          <a:latin typeface="Cambria Math" panose="02040503050406030204" pitchFamily="18" charset="0"/>
                        </a:rPr>
                        <m:t>𝒔</m:t>
                      </m:r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  <a:latin typeface="Helvetica" pitchFamily="2" charset="0"/>
                </a:endParaRPr>
              </a:p>
            </p:txBody>
          </p:sp>
        </mc:Choice>
        <mc:Fallback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D60AF58-560D-A8CC-44DE-B25C0535F9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86820" y="7448528"/>
                <a:ext cx="914400" cy="91440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8F6ED810-AE8B-6002-9BE4-3E4E5AC6DE4F}"/>
                  </a:ext>
                </a:extLst>
              </p:cNvPr>
              <p:cNvSpPr/>
              <p:nvPr/>
            </p:nvSpPr>
            <p:spPr>
              <a:xfrm>
                <a:off x="8451850" y="544056"/>
                <a:ext cx="10447087" cy="1955372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rgbClr val="0066C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ts val="1000"/>
                  </a:spcBef>
                </a:pPr>
                <a:r>
                  <a:rPr lang="en-US" sz="4400" dirty="0">
                    <a:solidFill>
                      <a:schemeClr val="tx1"/>
                    </a:solidFill>
                    <a:latin typeface="Helvetica" pitchFamily="2" charset="0"/>
                  </a:rPr>
                  <a:t>Maximum revenue is at C.</a:t>
                </a:r>
              </a:p>
              <a:p>
                <a:pPr algn="ctr">
                  <a:spcBef>
                    <a:spcPts val="1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0" smtClean="0">
                          <a:solidFill>
                            <a:srgbClr val="0066CC"/>
                          </a:solidFill>
                          <a:latin typeface="Cambria Math" panose="02040503050406030204" pitchFamily="18" charset="0"/>
                        </a:rPr>
                        <m:t>$</m:t>
                      </m:r>
                      <m:r>
                        <a:rPr lang="en-US" sz="4400" b="1" i="0" smtClean="0">
                          <a:solidFill>
                            <a:srgbClr val="0066CC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4400" b="1" i="0" smtClean="0">
                          <a:solidFill>
                            <a:srgbClr val="0066CC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4400" b="1" i="1" smtClean="0">
                          <a:solidFill>
                            <a:srgbClr val="0066CC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4400" b="1" i="1" smtClean="0">
                          <a:solidFill>
                            <a:srgbClr val="0066CC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d>
                        <m:dPr>
                          <m:ctrlPr>
                            <a:rPr lang="en-US" sz="4400" b="1" i="1" smtClean="0">
                              <a:solidFill>
                                <a:srgbClr val="0066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400" b="1" i="1" smtClean="0">
                              <a:solidFill>
                                <a:srgbClr val="0066CC"/>
                              </a:solidFill>
                              <a:latin typeface="Cambria Math" panose="02040503050406030204" pitchFamily="18" charset="0"/>
                            </a:rPr>
                            <m:t>𝟐𝟓𝟎</m:t>
                          </m:r>
                          <m:r>
                            <a:rPr lang="en-US" sz="4400" b="1" i="1" smtClean="0">
                              <a:solidFill>
                                <a:srgbClr val="0066CC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e>
                      </m:d>
                      <m:r>
                        <a:rPr lang="en-US" sz="4400" b="1" i="1" smtClean="0">
                          <a:solidFill>
                            <a:srgbClr val="0066CC"/>
                          </a:solidFill>
                          <a:latin typeface="Cambria Math" panose="02040503050406030204" pitchFamily="18" charset="0"/>
                        </a:rPr>
                        <m:t>+$</m:t>
                      </m:r>
                      <m:r>
                        <a:rPr lang="en-US" sz="4400" b="1" i="1" smtClean="0">
                          <a:solidFill>
                            <a:srgbClr val="0066CC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4400" b="1" i="1" smtClean="0">
                          <a:solidFill>
                            <a:srgbClr val="0066CC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4400" b="1" i="1" smtClean="0">
                          <a:solidFill>
                            <a:srgbClr val="0066CC"/>
                          </a:solidFill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en-US" sz="4400" b="1" i="1" smtClean="0">
                          <a:solidFill>
                            <a:srgbClr val="0066CC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d>
                        <m:dPr>
                          <m:ctrlPr>
                            <a:rPr lang="en-US" sz="4400" b="1" i="1" smtClean="0">
                              <a:solidFill>
                                <a:srgbClr val="0066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400" b="1" i="1" smtClean="0">
                              <a:solidFill>
                                <a:srgbClr val="0066CC"/>
                              </a:solidFill>
                              <a:latin typeface="Cambria Math" panose="02040503050406030204" pitchFamily="18" charset="0"/>
                            </a:rPr>
                            <m:t>𝟏𝟓𝟎</m:t>
                          </m:r>
                          <m:r>
                            <a:rPr lang="en-US" sz="4400" b="1" i="1" smtClean="0">
                              <a:solidFill>
                                <a:srgbClr val="0066CC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e>
                      </m:d>
                      <m:r>
                        <a:rPr lang="en-US" sz="4400" b="1" i="1" smtClean="0">
                          <a:solidFill>
                            <a:srgbClr val="0066CC"/>
                          </a:solidFill>
                          <a:latin typeface="Cambria Math" panose="02040503050406030204" pitchFamily="18" charset="0"/>
                        </a:rPr>
                        <m:t>=$</m:t>
                      </m:r>
                      <m:r>
                        <a:rPr lang="en-US" sz="4400" b="1" i="1" smtClean="0">
                          <a:solidFill>
                            <a:srgbClr val="0066CC"/>
                          </a:solidFill>
                          <a:latin typeface="Cambria Math" panose="02040503050406030204" pitchFamily="18" charset="0"/>
                        </a:rPr>
                        <m:t>𝟏𝟏𝟎𝟎</m:t>
                      </m:r>
                    </m:oMath>
                  </m:oMathPara>
                </a14:m>
                <a:endParaRPr lang="en-US" sz="4400" dirty="0">
                  <a:solidFill>
                    <a:srgbClr val="0066CC"/>
                  </a:solidFill>
                  <a:latin typeface="Helvetica" pitchFamily="2" charset="0"/>
                </a:endParaRPr>
              </a:p>
            </p:txBody>
          </p:sp>
        </mc:Choice>
        <mc:Fallback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8F6ED810-AE8B-6002-9BE4-3E4E5AC6DE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1850" y="544056"/>
                <a:ext cx="10447087" cy="195537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76200">
                <a:solidFill>
                  <a:srgbClr val="0066CC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D962B14-7F82-B1A1-5C0B-B8DA1C7E329B}"/>
                  </a:ext>
                </a:extLst>
              </p:cNvPr>
              <p:cNvSpPr/>
              <p:nvPr/>
            </p:nvSpPr>
            <p:spPr>
              <a:xfrm>
                <a:off x="4794250" y="396875"/>
                <a:ext cx="914400" cy="914400"/>
              </a:xfrm>
              <a:prstGeom prst="rect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66CC"/>
                          </a:solidFill>
                          <a:latin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  <a:latin typeface="Helvetica" pitchFamily="2" charset="0"/>
                </a:endParaRPr>
              </a:p>
            </p:txBody>
          </p:sp>
        </mc:Choice>
        <mc:Fallback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D962B14-7F82-B1A1-5C0B-B8DA1C7E32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4250" y="396875"/>
                <a:ext cx="914400" cy="914400"/>
              </a:xfrm>
              <a:prstGeom prst="rect">
                <a:avLst/>
              </a:prstGeom>
              <a:blipFill>
                <a:blip r:embed="rId6"/>
                <a:stretch>
                  <a:fillRect b="-4110"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0EB83AC-2032-7770-3259-29B9C7DC35D8}"/>
              </a:ext>
            </a:extLst>
          </p:cNvPr>
          <p:cNvCxnSpPr/>
          <p:nvPr/>
        </p:nvCxnSpPr>
        <p:spPr>
          <a:xfrm>
            <a:off x="8244988" y="2759075"/>
            <a:ext cx="5486400" cy="2743200"/>
          </a:xfrm>
          <a:prstGeom prst="line">
            <a:avLst/>
          </a:prstGeom>
          <a:ln w="76200">
            <a:solidFill>
              <a:srgbClr val="CC0000"/>
            </a:solidFill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31843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2857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spcBef>
            <a:spcPts val="1000"/>
          </a:spcBef>
          <a:defRPr sz="4400" dirty="0" smtClean="0">
            <a:latin typeface="Helvetica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6680</TotalTime>
  <Words>1738</Words>
  <Application>Microsoft Macintosh PowerPoint</Application>
  <PresentationFormat>Custom</PresentationFormat>
  <Paragraphs>302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Comic Sans MS</vt:lpstr>
      <vt:lpstr>Helvetica</vt:lpstr>
      <vt:lpstr>Cambria Math</vt:lpstr>
      <vt:lpstr>Calibri</vt:lpstr>
      <vt:lpstr>Office Theme</vt:lpstr>
      <vt:lpstr>Custom Design</vt:lpstr>
      <vt:lpstr>CSE 421 Winter 2025 Lecture 20: Linear Programming</vt:lpstr>
      <vt:lpstr>Hi!</vt:lpstr>
      <vt:lpstr>What is linear programming?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Max Flow</vt:lpstr>
      <vt:lpstr>Max Flow</vt:lpstr>
      <vt:lpstr>Max Flow</vt:lpstr>
      <vt:lpstr>Shortest Path</vt:lpstr>
      <vt:lpstr>Shortest Path</vt:lpstr>
      <vt:lpstr>Shortest Path</vt:lpstr>
      <vt:lpstr>Shortest Path</vt:lpstr>
      <vt:lpstr>Sneak peek: Vertex Cover?</vt:lpstr>
      <vt:lpstr>Sneak peek: Vertex Cover?</vt:lpstr>
      <vt:lpstr>Coming up on Friday…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linearprogramming</dc:title>
  <dc:creator>Paul Beame</dc:creator>
  <cp:lastModifiedBy>Glenn Sun</cp:lastModifiedBy>
  <cp:revision>52</cp:revision>
  <dcterms:created xsi:type="dcterms:W3CDTF">2023-11-14T07:56:11Z</dcterms:created>
  <dcterms:modified xsi:type="dcterms:W3CDTF">2025-02-20T22:51:16Z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2021-11-29T00:00:00Z</vt:filetime>
  </property>
  <property fmtid="{D5CDD505-2E9C-101B-9397-08002B2CF9AE}" pid="3" name="LastSaved">
    <vt:filetime>2023-11-14T00:00:00Z</vt:filetime>
  </property>
</Properties>
</file>