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78" r:id="rId4"/>
    <p:sldId id="279" r:id="rId5"/>
    <p:sldId id="258" r:id="rId6"/>
    <p:sldId id="277" r:id="rId7"/>
    <p:sldId id="261" r:id="rId8"/>
    <p:sldId id="262" r:id="rId9"/>
    <p:sldId id="263" r:id="rId10"/>
    <p:sldId id="264" r:id="rId11"/>
    <p:sldId id="280" r:id="rId12"/>
    <p:sldId id="276" r:id="rId13"/>
    <p:sldId id="309" r:id="rId14"/>
    <p:sldId id="281" r:id="rId15"/>
    <p:sldId id="304" r:id="rId16"/>
    <p:sldId id="305" r:id="rId17"/>
    <p:sldId id="270" r:id="rId18"/>
    <p:sldId id="296" r:id="rId19"/>
    <p:sldId id="297" r:id="rId20"/>
    <p:sldId id="298" r:id="rId21"/>
    <p:sldId id="273" r:id="rId22"/>
    <p:sldId id="300" r:id="rId23"/>
    <p:sldId id="306" r:id="rId24"/>
    <p:sldId id="307" r:id="rId25"/>
    <p:sldId id="308" r:id="rId26"/>
    <p:sldId id="275" r:id="rId27"/>
    <p:sldId id="301" r:id="rId28"/>
    <p:sldId id="302" r:id="rId29"/>
    <p:sldId id="30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A9476-F335-45DA-88BB-1EE6E26D573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933AE-D620-4DBA-8677-2A703E010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1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22E97F-EFBF-4042-BB42-620811933696}" type="slidenum">
              <a:rPr lang="en-US" altLang="en-US" sz="1300">
                <a:latin typeface="Comic Sans MS" panose="030F0702030302020204" pitchFamily="66" charset="0"/>
              </a:rPr>
              <a:pPr/>
              <a:t>17</a:t>
            </a:fld>
            <a:endParaRPr lang="en-US" altLang="en-US" sz="1300">
              <a:latin typeface="Comic Sans MS" panose="030F0702030302020204" pitchFamily="66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207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C19621-5A90-4875-8EA5-D832FCEBFB24}" type="slidenum">
              <a:rPr lang="en-US" altLang="en-US" sz="1300">
                <a:latin typeface="Comic Sans MS" panose="030F0702030302020204" pitchFamily="66" charset="0"/>
              </a:rPr>
              <a:pPr/>
              <a:t>29</a:t>
            </a:fld>
            <a:endParaRPr lang="en-US" altLang="en-US" sz="1300">
              <a:latin typeface="Comic Sans MS" panose="030F0702030302020204" pitchFamily="66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95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22E97F-EFBF-4042-BB42-620811933696}" type="slidenum">
              <a:rPr lang="en-US" altLang="en-US" sz="1300">
                <a:latin typeface="Comic Sans MS" panose="030F0702030302020204" pitchFamily="66" charset="0"/>
              </a:rPr>
              <a:pPr/>
              <a:t>18</a:t>
            </a:fld>
            <a:endParaRPr lang="en-US" altLang="en-US" sz="1300">
              <a:latin typeface="Comic Sans MS" panose="030F0702030302020204" pitchFamily="66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710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22E97F-EFBF-4042-BB42-620811933696}" type="slidenum">
              <a:rPr lang="en-US" altLang="en-US" sz="1300">
                <a:latin typeface="Comic Sans MS" panose="030F0702030302020204" pitchFamily="66" charset="0"/>
              </a:rPr>
              <a:pPr/>
              <a:t>19</a:t>
            </a:fld>
            <a:endParaRPr lang="en-US" altLang="en-US" sz="1300">
              <a:latin typeface="Comic Sans MS" panose="030F0702030302020204" pitchFamily="66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823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22E97F-EFBF-4042-BB42-620811933696}" type="slidenum">
              <a:rPr lang="en-US" altLang="en-US" sz="1300">
                <a:latin typeface="Comic Sans MS" panose="030F0702030302020204" pitchFamily="66" charset="0"/>
              </a:rPr>
              <a:pPr/>
              <a:t>20</a:t>
            </a:fld>
            <a:endParaRPr lang="en-US" altLang="en-US" sz="1300">
              <a:latin typeface="Comic Sans MS" panose="030F0702030302020204" pitchFamily="66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16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B577E6-829A-41A8-AAE3-6AEFE968E05A}" type="slidenum">
              <a:rPr lang="en-US" altLang="en-US" sz="1300">
                <a:latin typeface="Comic Sans MS" panose="030F0702030302020204" pitchFamily="66" charset="0"/>
              </a:rPr>
              <a:pPr/>
              <a:t>21</a:t>
            </a:fld>
            <a:endParaRPr lang="en-US" altLang="en-US" sz="1300">
              <a:latin typeface="Comic Sans MS" panose="030F0702030302020204" pitchFamily="66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Suffixes to check all 3 possible matchings: {A-B, C-D}, {A-C, B-D}, {A-D, B-C}</a:t>
            </a:r>
          </a:p>
        </p:txBody>
      </p:sp>
    </p:spTree>
    <p:extLst>
      <p:ext uri="{BB962C8B-B14F-4D97-AF65-F5344CB8AC3E}">
        <p14:creationId xmlns:p14="http://schemas.microsoft.com/office/powerpoint/2010/main" val="76517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E19DC4-9DA2-4945-903E-B15981B7EA0F}" type="slidenum">
              <a:rPr lang="en-US" altLang="en-US" sz="1300">
                <a:latin typeface="Comic Sans MS" panose="030F0702030302020204" pitchFamily="66" charset="0"/>
              </a:rPr>
              <a:pPr/>
              <a:t>22</a:t>
            </a:fld>
            <a:endParaRPr lang="en-US" altLang="en-US" sz="1300">
              <a:latin typeface="Comic Sans MS" panose="030F0702030302020204" pitchFamily="66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761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A818BA-CB09-4C95-8738-7BD685F6DFB8}" type="slidenum">
              <a:rPr lang="en-US" altLang="en-US" sz="1300">
                <a:latin typeface="Comic Sans MS" panose="030F0702030302020204" pitchFamily="66" charset="0"/>
              </a:rPr>
              <a:pPr/>
              <a:t>26</a:t>
            </a:fld>
            <a:endParaRPr lang="en-US" altLang="en-US" sz="1300">
              <a:latin typeface="Comic Sans MS" panose="030F0702030302020204" pitchFamily="66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stable matching is unique for worst-case instance</a:t>
            </a:r>
          </a:p>
        </p:txBody>
      </p:sp>
    </p:spTree>
    <p:extLst>
      <p:ext uri="{BB962C8B-B14F-4D97-AF65-F5344CB8AC3E}">
        <p14:creationId xmlns:p14="http://schemas.microsoft.com/office/powerpoint/2010/main" val="1796028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63540-07EA-47C7-98D8-DC56BF6D726E}" type="slidenum">
              <a:rPr lang="en-US" altLang="en-US" sz="1300">
                <a:latin typeface="Comic Sans MS" panose="030F0702030302020204" pitchFamily="66" charset="0"/>
              </a:rPr>
              <a:pPr/>
              <a:t>27</a:t>
            </a:fld>
            <a:endParaRPr lang="en-US" altLang="en-US" sz="1300">
              <a:latin typeface="Comic Sans MS" panose="030F0702030302020204" pitchFamily="66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484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C2E84F-2ECE-49FD-8A36-9FB9A28936FB}" type="slidenum">
              <a:rPr lang="en-US" altLang="en-US" sz="1300">
                <a:latin typeface="Comic Sans MS" panose="030F0702030302020204" pitchFamily="66" charset="0"/>
              </a:rPr>
              <a:pPr/>
              <a:t>28</a:t>
            </a:fld>
            <a:endParaRPr lang="en-US" altLang="en-US" sz="1300">
              <a:latin typeface="Comic Sans MS" panose="030F0702030302020204" pitchFamily="66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1175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4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1DCF-5FA9-3BBE-A6DC-4C4767E77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8AAD4-9F4E-2546-4A20-345BE6926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68BC9-B242-D863-6297-36224D35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D43E7-A090-881E-D908-BB9CC53DD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DFBC9-B9F9-85A6-26A1-9D7E515D0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09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24705-3181-4743-BF72-E5B55E627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9669D-6765-7CD2-C040-D4C5E44BA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5E7B0-5065-8FAA-2D02-01DC4905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87F4E-481E-5CA4-5AC0-EF15EBAF8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5C81A-1EC7-F85E-A5DB-0F7CA62E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7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F8F565-D4D2-A972-147D-1A41777B2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13695-1D6C-4A4F-7F94-134666381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AEB8A-EA17-E1E1-8CD3-B7AF8E3F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AF905-A88D-ED4C-DD07-098840D4A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A03B8-DD10-B6B6-6B59-3EB669F3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8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BB011-50E5-247E-0EB3-D47C59C4F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71371-A022-A3A5-E49C-D2CCEC4E2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F92F8-B436-FF4B-567C-6CF9F3F6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755B9-83BE-E117-954F-A47925F5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45716-8D01-8E2F-8276-3A903E607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7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264CF-1BBA-680C-4F96-017144A15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9E9BE-1B28-C587-A2C5-253ECF74E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3E68-CE19-CACB-1EDD-351F4F9C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49855-AB14-5CF9-EE88-AB42D1DF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E2C96-8A85-4C99-39A1-9B9DB31D7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89EEC-003E-DFFB-2D04-A2E70FE13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FE0F4-58A0-D6D9-6AAC-CD97965C2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E4C68-9C36-2696-B323-CF0642D6D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713B3-5A96-0F1A-CFE7-8563FD24B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D724B-C264-2548-CAFF-305FE7D3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93A13-EBDF-17F2-DF34-5BA3D793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19F2D-6C68-B3F6-3BC7-2A9EE6BE2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A2B36-9CB6-0E61-D14F-48AD642FC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51B63-A4A2-BD66-BF76-72528E69B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F4911-72D8-7120-897F-434F05D8D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54135-3D54-9447-778A-86081F047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52A4A-AE91-8A3A-8DE2-74205F39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FC667D-AA9E-21BF-66F2-755D86E7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8E628E-2723-30DA-D22D-BFF79CE0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7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41984-7865-CBC1-7E39-27325050C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41811-B828-6912-5458-2BC9266D2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DF831-0A64-24F5-806E-B3EBA559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FD212-56D6-B7F8-FC27-BC4BF738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6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03B13-E121-53F2-65F9-41E383C5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814793-9D7D-32F8-795A-31644DBAB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6B231-FE15-2561-B700-2506AC71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5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5398-EEBA-42F4-3948-4DF36A153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00E0-12D7-545A-0B4A-64A8B51A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85510-3798-210C-EC55-29C449719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698E8-2EE7-873D-A608-9A260F5DD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5F347-CF7A-10E6-8DC6-FA1E5DB6D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E452D-F82A-718F-94C2-C889F622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56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E1DDD-DB8D-6429-4235-465780A7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2B9E5-6756-3695-C94E-93A464783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70C60-CA85-5E67-14F6-3176093E5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25D70-D5F0-5123-66A9-63D9B82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7B62A-8600-7CE9-095E-82CDE4E17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8F328-EF42-0E10-9C29-12A53381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C2B57-F2EC-C92D-BAFA-C36FE7F3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AE8E8-3549-4143-3C3F-38529FA55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DEB0-3161-B686-27DF-345950BFF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93FBE-67AC-4C5C-B62E-CFFDEAF9BE53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5E12D-E358-B346-0620-4D8545C52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1C4BA-D22A-5462-8F71-6F616DC8F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D5A7D-FFFE-410B-BEE5-702232F4B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0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uw.edu/42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DA3_5982h8&amp;t=207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cs.uw.edu/42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029F-F4C6-FDAD-6A00-4E30C8EE8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883" y="1041400"/>
            <a:ext cx="10036233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CSE 421 Winter 2025</a:t>
            </a:r>
            <a:br>
              <a:rPr lang="en-US" dirty="0"/>
            </a:br>
            <a:r>
              <a:rPr lang="en-US" dirty="0"/>
              <a:t>Lecture 1: Intro, Stable Matching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6019E-F067-13A3-DC5B-9F49CCFEF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Nathan Brunelle</a:t>
            </a:r>
          </a:p>
          <a:p>
            <a:r>
              <a:rPr lang="en-US" dirty="0">
                <a:hlinkClick r:id="rId2"/>
              </a:rPr>
              <a:t>http://www.cs.uw.edu/421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0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A8D1F-DEAC-A74E-A67E-C68017303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C400-4330-F5F0-6E31-F9CB39145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8 Weekly individual homework exercises (60%)</a:t>
            </a:r>
          </a:p>
          <a:p>
            <a:pPr lvl="1"/>
            <a:r>
              <a:rPr lang="en-US" dirty="0"/>
              <a:t>Mechanical Problems (1 per each)</a:t>
            </a:r>
          </a:p>
          <a:p>
            <a:pPr lvl="2"/>
            <a:r>
              <a:rPr lang="en-US" dirty="0"/>
              <a:t>Apply knowledge of a specific algorithm</a:t>
            </a:r>
          </a:p>
          <a:p>
            <a:pPr lvl="1"/>
            <a:r>
              <a:rPr lang="en-US" dirty="0"/>
              <a:t>Long-Form Problems (3 per each)</a:t>
            </a:r>
          </a:p>
          <a:p>
            <a:pPr lvl="2"/>
            <a:r>
              <a:rPr lang="en-US" dirty="0"/>
              <a:t>Design and analyze a new algorithm</a:t>
            </a:r>
          </a:p>
          <a:p>
            <a:r>
              <a:rPr lang="en-US" dirty="0"/>
              <a:t>Midterm and final exam (40%)</a:t>
            </a:r>
          </a:p>
          <a:p>
            <a:pPr lvl="1"/>
            <a:r>
              <a:rPr lang="en-US" dirty="0"/>
              <a:t>Midterm: 15%</a:t>
            </a:r>
          </a:p>
          <a:p>
            <a:pPr lvl="2"/>
            <a:r>
              <a:rPr lang="en-US" dirty="0"/>
              <a:t>Wednesday Feb 19, 6:00pm-7:30pm</a:t>
            </a:r>
          </a:p>
          <a:p>
            <a:pPr lvl="1"/>
            <a:r>
              <a:rPr lang="en-US" dirty="0"/>
              <a:t>Final: 25%</a:t>
            </a:r>
          </a:p>
          <a:p>
            <a:pPr lvl="2"/>
            <a:r>
              <a:rPr lang="en-US" dirty="0"/>
              <a:t>Monday March 17, 2:30pm-5:20pm</a:t>
            </a:r>
          </a:p>
          <a:p>
            <a:pPr lvl="2"/>
            <a:r>
              <a:rPr lang="en-US" dirty="0"/>
              <a:t>cumulative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3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35CE-CF0C-8B70-CB10-60843BE0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305BD-9FD8-572F-6B78-A325835C8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Homework:</a:t>
            </a:r>
          </a:p>
          <a:p>
            <a:pPr lvl="1"/>
            <a:r>
              <a:rPr lang="en-US" dirty="0"/>
              <a:t>Each mechanical problem is worth 10 points</a:t>
            </a:r>
          </a:p>
          <a:p>
            <a:pPr lvl="1"/>
            <a:r>
              <a:rPr lang="en-US" dirty="0"/>
              <a:t>Each long-form problem is worth 25 points</a:t>
            </a:r>
          </a:p>
          <a:p>
            <a:pPr lvl="1"/>
            <a:r>
              <a:rPr lang="en-US" dirty="0"/>
              <a:t>We count your 7 best mechanical problems (1 dropped)</a:t>
            </a:r>
          </a:p>
          <a:p>
            <a:pPr lvl="1"/>
            <a:r>
              <a:rPr lang="en-US" dirty="0"/>
              <a:t>We count your 20 best long-form problems (4 dropped)</a:t>
            </a:r>
          </a:p>
          <a:p>
            <a:pPr lvl="1"/>
            <a:r>
              <a:rPr lang="en-US" dirty="0"/>
              <a:t>Score is therefore out of 570 points</a:t>
            </a:r>
          </a:p>
          <a:p>
            <a:r>
              <a:rPr lang="en-US" dirty="0"/>
              <a:t>Late Work:</a:t>
            </a:r>
          </a:p>
          <a:p>
            <a:pPr lvl="1"/>
            <a:r>
              <a:rPr lang="en-US" dirty="0"/>
              <a:t>Unless you talk to Nathan, nothing is accepted 48 hours after the deadline</a:t>
            </a:r>
          </a:p>
          <a:p>
            <a:pPr lvl="1"/>
            <a:r>
              <a:rPr lang="en-US" dirty="0"/>
              <a:t>You have 10 late problem-days. After those have been used, late problems will receive a 50% grade penalty (multiplicative)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397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C8940-3425-E859-8A0B-CB78D278E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E27FC-9976-8945-C5D6-5A52E3D3F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it yourself first</a:t>
            </a:r>
          </a:p>
          <a:p>
            <a:r>
              <a:rPr lang="en-US" dirty="0"/>
              <a:t>Collaborate with classmates (no external interactive help on assignments permitted)</a:t>
            </a:r>
          </a:p>
          <a:p>
            <a:pPr lvl="1"/>
            <a:r>
              <a:rPr lang="en-US" dirty="0"/>
              <a:t>Collaboration is “whiteboard only”</a:t>
            </a:r>
          </a:p>
          <a:p>
            <a:pPr lvl="1"/>
            <a:r>
              <a:rPr lang="en-US" dirty="0"/>
              <a:t>Looking for a collaborator? </a:t>
            </a:r>
          </a:p>
          <a:p>
            <a:r>
              <a:rPr lang="en-US" dirty="0"/>
              <a:t>Cite your sources!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27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(Your TODO List)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462643"/>
            <a:ext cx="10287000" cy="5200045"/>
          </a:xfrm>
        </p:spPr>
        <p:txBody>
          <a:bodyPr>
            <a:normAutofit/>
          </a:bodyPr>
          <a:lstStyle/>
          <a:p>
            <a:r>
              <a:rPr lang="en-US" sz="2800" dirty="0"/>
              <a:t>Make sure you are on Ed (a.k.a. </a:t>
            </a:r>
            <a:r>
              <a:rPr lang="en-US" sz="2800" dirty="0" err="1"/>
              <a:t>EdStem</a:t>
            </a:r>
            <a:r>
              <a:rPr lang="en-US" sz="2800" dirty="0"/>
              <a:t>)!</a:t>
            </a:r>
            <a:endParaRPr lang="en-US" sz="1600" dirty="0"/>
          </a:p>
          <a:p>
            <a:r>
              <a:rPr lang="en-US" sz="2800" dirty="0"/>
              <a:t>Attend your first Quiz Section Thursday!</a:t>
            </a:r>
            <a:endParaRPr lang="en-US" sz="1400" dirty="0"/>
          </a:p>
          <a:p>
            <a:r>
              <a:rPr lang="en-US" sz="2800" dirty="0"/>
              <a:t>Homework 1 will be out Wednesday </a:t>
            </a:r>
          </a:p>
          <a:p>
            <a:pPr lvl="1"/>
            <a:r>
              <a:rPr lang="en-US" sz="2400" dirty="0"/>
              <a:t>You will have enough to start on it after section Thursday </a:t>
            </a:r>
          </a:p>
          <a:p>
            <a:pPr lvl="1"/>
            <a:r>
              <a:rPr lang="en-US" sz="2400" dirty="0"/>
              <a:t>Start thinking about it right away after that </a:t>
            </a:r>
            <a:endParaRPr lang="en-US" sz="1100" dirty="0"/>
          </a:p>
          <a:p>
            <a:r>
              <a:rPr lang="en-US" sz="2800" dirty="0"/>
              <a:t>Sign up for CSE 490D</a:t>
            </a:r>
            <a:endParaRPr lang="en-US" sz="1200" dirty="0"/>
          </a:p>
          <a:p>
            <a:r>
              <a:rPr lang="en-US" sz="2800" dirty="0"/>
              <a:t>Attend lecture and participate</a:t>
            </a:r>
          </a:p>
          <a:p>
            <a:pPr lvl="1"/>
            <a:r>
              <a:rPr lang="en-US" sz="2400" dirty="0"/>
              <a:t>Students who participate do better on average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99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C4336-C33E-A54E-D57C-F5284BB1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Medical Residents to Hospitals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CC1EAF-1049-9D29-02D9-4003B56AEC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eaLnBrk="1" hangingPunct="1">
                  <a:lnSpc>
                    <a:spcPct val="100000"/>
                  </a:lnSpc>
                  <a:buNone/>
                </a:pPr>
                <a:r>
                  <a:rPr lang="en-US" altLang="en-US" sz="2800" b="1" dirty="0">
                    <a:solidFill>
                      <a:srgbClr val="695082"/>
                    </a:solidFill>
                  </a:rPr>
                  <a:t>Goal:</a:t>
                </a:r>
                <a:r>
                  <a:rPr lang="en-US" altLang="en-US" sz="2800" dirty="0"/>
                  <a:t>  </a:t>
                </a:r>
                <a:r>
                  <a:rPr lang="en-US" altLang="en-US" sz="2400" dirty="0"/>
                  <a:t>Given a set of preferences among hospitals and medical school residents (graduating medical students), design a </a:t>
                </a:r>
                <a:r>
                  <a:rPr lang="en-US" altLang="en-US" sz="2400" i="1" dirty="0"/>
                  <a:t>self-reinforcing</a:t>
                </a:r>
                <a:r>
                  <a:rPr lang="en-US" alt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en-US" sz="2400" dirty="0"/>
                  <a:t>admissions process.</a:t>
                </a:r>
              </a:p>
              <a:p>
                <a:pPr lvl="3" eaLnBrk="1" hangingPunct="1">
                  <a:lnSpc>
                    <a:spcPct val="80000"/>
                  </a:lnSpc>
                </a:pPr>
                <a:endParaRPr lang="en-US" altLang="en-US" sz="1200" dirty="0"/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US" altLang="en-US" sz="2400" dirty="0">
                    <a:solidFill>
                      <a:srgbClr val="C00000"/>
                    </a:solidFill>
                  </a:rPr>
                  <a:t>Unstable pair:  </a:t>
                </a:r>
                <a:r>
                  <a:rPr lang="en-US" altLang="en-US" sz="2400" dirty="0"/>
                  <a:t>applicant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en-US" sz="2400" dirty="0"/>
                  <a:t> and hospital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altLang="en-US" sz="2400" dirty="0"/>
                  <a:t> are </a:t>
                </a:r>
                <a:r>
                  <a:rPr lang="en-US" altLang="en-US" sz="2400" i="1" dirty="0">
                    <a:solidFill>
                      <a:srgbClr val="C00000"/>
                    </a:solidFill>
                  </a:rPr>
                  <a:t>unstable</a:t>
                </a:r>
                <a:r>
                  <a:rPr lang="en-US" altLang="en-US" sz="2400" dirty="0"/>
                  <a:t> if:</a:t>
                </a:r>
              </a:p>
              <a:p>
                <a:pPr lvl="1" eaLnBrk="1" hangingPunct="1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en-US" sz="2400" dirty="0"/>
                  <a:t> prefers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altLang="en-US" sz="2400" dirty="0"/>
                  <a:t> to their assigned hospital.</a:t>
                </a:r>
              </a:p>
              <a:p>
                <a:pPr lvl="1" eaLnBrk="1" hangingPunct="1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altLang="en-US" sz="2400" b="1" dirty="0">
                    <a:solidFill>
                      <a:srgbClr val="0033CC"/>
                    </a:solidFill>
                  </a:rPr>
                  <a:t> </a:t>
                </a:r>
                <a:r>
                  <a:rPr lang="en-US" altLang="en-US" sz="2400" dirty="0"/>
                  <a:t>prefers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en-US" sz="2400" dirty="0"/>
                  <a:t> to one of its admitted residents.</a:t>
                </a:r>
              </a:p>
              <a:p>
                <a:pPr lvl="1" eaLnBrk="1" hangingPunct="1">
                  <a:lnSpc>
                    <a:spcPct val="80000"/>
                  </a:lnSpc>
                </a:pPr>
                <a:endParaRPr lang="en-US" altLang="en-US" sz="2000" dirty="0"/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US" altLang="en-US" sz="2400" dirty="0">
                    <a:solidFill>
                      <a:srgbClr val="C00000"/>
                    </a:solidFill>
                  </a:rPr>
                  <a:t>Stable assignment.  </a:t>
                </a:r>
                <a:r>
                  <a:rPr lang="en-US" altLang="en-US" sz="2400" dirty="0"/>
                  <a:t>Assignment with no unstable pairs.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altLang="en-US" sz="2400" dirty="0"/>
                  <a:t>Natural and desirable condition.</a:t>
                </a:r>
              </a:p>
              <a:p>
                <a:pPr lvl="1" eaLnBrk="1" hangingPunct="1">
                  <a:lnSpc>
                    <a:spcPct val="80000"/>
                  </a:lnSpc>
                </a:pPr>
                <a:r>
                  <a:rPr lang="en-US" altLang="en-US" sz="2400" dirty="0"/>
                  <a:t>Individual self-interest will prevent any applicant/hospital side deal from being made.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CC1EAF-1049-9D29-02D9-4003B56AE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5806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DC1E4-A83B-8322-8C34-2274594E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Simplification: Stable Matching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2B4BD9-2D67-4EE3-4816-B4C3298C8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US" altLang="en-US" sz="2800" b="1" dirty="0">
                    <a:solidFill>
                      <a:srgbClr val="695082"/>
                    </a:solidFill>
                  </a:rPr>
                  <a:t>Goal:</a:t>
                </a:r>
                <a:r>
                  <a:rPr lang="en-US" altLang="en-US" sz="2800" dirty="0"/>
                  <a:t>  </a:t>
                </a:r>
                <a:r>
                  <a:rPr lang="en-US" altLang="en-US" sz="2400" dirty="0"/>
                  <a:t>Given two groups of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altLang="en-US" sz="2400" b="1" dirty="0">
                    <a:solidFill>
                      <a:srgbClr val="0033CC"/>
                    </a:solidFill>
                  </a:rPr>
                  <a:t> </a:t>
                </a:r>
                <a:r>
                  <a:rPr lang="en-US" altLang="en-US" sz="2400" dirty="0"/>
                  <a:t>people each, find a "suitable" matching.</a:t>
                </a:r>
              </a:p>
              <a:p>
                <a:pPr lvl="1" eaLnBrk="1" hangingPunct="1">
                  <a:lnSpc>
                    <a:spcPct val="100000"/>
                  </a:lnSpc>
                </a:pPr>
                <a:r>
                  <a:rPr lang="en-US" altLang="en-US" sz="2400" dirty="0"/>
                  <a:t>Participants rate members from opposite group.</a:t>
                </a:r>
              </a:p>
              <a:p>
                <a:pPr lvl="1" eaLnBrk="1" hangingPunct="1">
                  <a:lnSpc>
                    <a:spcPct val="100000"/>
                  </a:lnSpc>
                </a:pPr>
                <a:r>
                  <a:rPr lang="en-US" altLang="en-US" sz="2400" dirty="0"/>
                  <a:t>Each person lists members from the other group in order of preference from best to worst.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2B4BD9-2D67-4EE3-4816-B4C3298C8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B01F3040-AFFB-73AB-BA3D-CF4979AF8086}"/>
              </a:ext>
            </a:extLst>
          </p:cNvPr>
          <p:cNvGrpSpPr/>
          <p:nvPr/>
        </p:nvGrpSpPr>
        <p:grpSpPr>
          <a:xfrm>
            <a:off x="1828800" y="3997035"/>
            <a:ext cx="8529648" cy="2547938"/>
            <a:chOff x="1828800" y="3997035"/>
            <a:chExt cx="8529648" cy="254793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6F2D404-47F0-AD22-95C3-D49F679F05FA}"/>
                </a:ext>
              </a:extLst>
            </p:cNvPr>
            <p:cNvGrpSpPr/>
            <p:nvPr/>
          </p:nvGrpSpPr>
          <p:grpSpPr>
            <a:xfrm>
              <a:off x="1828800" y="3997035"/>
              <a:ext cx="4110048" cy="2547938"/>
              <a:chOff x="1828800" y="3997035"/>
              <a:chExt cx="4110048" cy="2547938"/>
            </a:xfrm>
          </p:grpSpPr>
          <p:sp>
            <p:nvSpPr>
              <p:cNvPr id="4" name="Rectangle 4">
                <a:extLst>
                  <a:ext uri="{FF2B5EF4-FFF2-40B4-BE49-F238E27FC236}">
                    <a16:creationId xmlns:a16="http://schemas.microsoft.com/office/drawing/2014/main" id="{3DA15320-92A9-71FD-DF75-B54A513DD2C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43089" y="5727410"/>
                <a:ext cx="992187" cy="414338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Z</a:t>
                </a:r>
              </a:p>
            </p:txBody>
          </p:sp>
          <p:sp>
            <p:nvSpPr>
              <p:cNvPr id="5" name="Rectangle 5">
                <a:extLst>
                  <a:ext uri="{FF2B5EF4-FFF2-40B4-BE49-F238E27FC236}">
                    <a16:creationId xmlns:a16="http://schemas.microsoft.com/office/drawing/2014/main" id="{8F2B69D8-5B37-214C-C4EA-95C57B27C3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5275" y="5727410"/>
                <a:ext cx="992188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A</a:t>
                </a:r>
              </a:p>
            </p:txBody>
          </p:sp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65F1E07C-442C-4F2B-391F-634505EAF0E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19650" y="5727410"/>
                <a:ext cx="990600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C</a:t>
                </a:r>
              </a:p>
            </p:txBody>
          </p:sp>
          <p:sp>
            <p:nvSpPr>
              <p:cNvPr id="7" name="Rectangle 7">
                <a:extLst>
                  <a:ext uri="{FF2B5EF4-FFF2-40B4-BE49-F238E27FC236}">
                    <a16:creationId xmlns:a16="http://schemas.microsoft.com/office/drawing/2014/main" id="{88DB4F50-97BD-EB69-0DCC-85C835AA4B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27464" y="5727410"/>
                <a:ext cx="992187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B</a:t>
                </a:r>
              </a:p>
            </p:txBody>
          </p:sp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0A724E99-E2A2-B93A-1A70-59769EAEA8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43089" y="5313074"/>
                <a:ext cx="992187" cy="414337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Y</a:t>
                </a:r>
              </a:p>
            </p:txBody>
          </p:sp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59552275-A7EF-A69F-9393-8CCA1B92F1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5275" y="5313074"/>
                <a:ext cx="992188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B</a:t>
                </a:r>
              </a:p>
            </p:txBody>
          </p:sp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25346369-8BEC-7BE6-7B41-6AAEB153072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19650" y="5313074"/>
                <a:ext cx="990600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C</a:t>
                </a: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64167653-9F98-A2EB-EE09-AACA4F1D2C2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27464" y="5313074"/>
                <a:ext cx="992187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A</a:t>
                </a:r>
              </a:p>
            </p:txBody>
          </p:sp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71A27E89-234D-FB66-FB37-85F18C10B36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43089" y="4898735"/>
                <a:ext cx="992187" cy="414338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X</a:t>
                </a: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38C8C952-CAAB-1E0C-89FE-89FCC4CE34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5275" y="4898735"/>
                <a:ext cx="992188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A</a:t>
                </a:r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C51B0D33-0F9E-A3C3-2E51-A4BED030D4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19650" y="4898735"/>
                <a:ext cx="990600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C</a:t>
                </a:r>
              </a:p>
            </p:txBody>
          </p:sp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6CB36C8C-EF3A-75EF-7C2A-AFF62FE11B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27464" y="4898735"/>
                <a:ext cx="992187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B</a:t>
                </a:r>
              </a:p>
            </p:txBody>
          </p:sp>
          <p:sp>
            <p:nvSpPr>
              <p:cNvPr id="16" name="Rectangle 16">
                <a:extLst>
                  <a:ext uri="{FF2B5EF4-FFF2-40B4-BE49-F238E27FC236}">
                    <a16:creationId xmlns:a16="http://schemas.microsoft.com/office/drawing/2014/main" id="{59231B62-B321-7769-0488-721FDBDFE0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5275" y="4487573"/>
                <a:ext cx="992188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1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st</a:t>
                </a:r>
              </a:p>
            </p:txBody>
          </p:sp>
          <p:sp>
            <p:nvSpPr>
              <p:cNvPr id="17" name="Rectangle 17">
                <a:extLst>
                  <a:ext uri="{FF2B5EF4-FFF2-40B4-BE49-F238E27FC236}">
                    <a16:creationId xmlns:a16="http://schemas.microsoft.com/office/drawing/2014/main" id="{4971D5F0-A95A-F36F-5E13-0979F8CC57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27464" y="4487573"/>
                <a:ext cx="992187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nd</a:t>
                </a:r>
              </a:p>
            </p:txBody>
          </p:sp>
          <p:sp>
            <p:nvSpPr>
              <p:cNvPr id="18" name="Rectangle 18">
                <a:extLst>
                  <a:ext uri="{FF2B5EF4-FFF2-40B4-BE49-F238E27FC236}">
                    <a16:creationId xmlns:a16="http://schemas.microsoft.com/office/drawing/2014/main" id="{661DE7A8-2549-0841-EA86-A74FC4BBB0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19650" y="4487573"/>
                <a:ext cx="990600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3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rd</a:t>
                </a:r>
              </a:p>
            </p:txBody>
          </p:sp>
          <p:sp>
            <p:nvSpPr>
              <p:cNvPr id="19" name="Rectangle 19">
                <a:extLst>
                  <a:ext uri="{FF2B5EF4-FFF2-40B4-BE49-F238E27FC236}">
                    <a16:creationId xmlns:a16="http://schemas.microsoft.com/office/drawing/2014/main" id="{2DBDFC92-5CB3-037F-FE88-09B94EFCA6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28800" y="6130635"/>
                <a:ext cx="3962400" cy="414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66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i="1" dirty="0">
                    <a:latin typeface="Comic Sans MS" panose="030F0702030302020204" pitchFamily="66" charset="0"/>
                  </a:rPr>
                  <a:t>Group </a:t>
                </a:r>
                <a:r>
                  <a:rPr lang="en-US" altLang="en-US" sz="1400" b="1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n-US" sz="1400" i="1" dirty="0">
                    <a:latin typeface="Comic Sans MS" panose="030F0702030302020204" pitchFamily="66" charset="0"/>
                  </a:rPr>
                  <a:t> Preference Profile</a:t>
                </a:r>
                <a:endParaRPr lang="en-US" altLang="en-US" sz="1400" i="1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0" name="Text Box 20">
                <a:extLst>
                  <a:ext uri="{FF2B5EF4-FFF2-40B4-BE49-F238E27FC236}">
                    <a16:creationId xmlns:a16="http://schemas.microsoft.com/office/drawing/2014/main" id="{F087D98F-07C6-9B69-2EF0-A5775BBBD8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1339" y="3997035"/>
                <a:ext cx="586699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kumimoji="1" lang="en-US" altLang="en-US" sz="1200">
                    <a:latin typeface="Comic Sans MS" panose="030F0702030302020204" pitchFamily="66" charset="0"/>
                  </a:rPr>
                  <a:t>favorite</a:t>
                </a:r>
              </a:p>
            </p:txBody>
          </p:sp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D10625EE-0A81-2DF5-6E48-012D4A0D0D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3001" y="3997035"/>
                <a:ext cx="98584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kumimoji="1" lang="en-US" altLang="en-US" sz="1200">
                    <a:latin typeface="Comic Sans MS" panose="030F0702030302020204" pitchFamily="66" charset="0"/>
                  </a:rPr>
                  <a:t>least favorite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125C242-6A67-528E-530E-8F20EE6B2D11}"/>
                </a:ext>
              </a:extLst>
            </p:cNvPr>
            <p:cNvGrpSpPr/>
            <p:nvPr/>
          </p:nvGrpSpPr>
          <p:grpSpPr>
            <a:xfrm>
              <a:off x="6248400" y="3997035"/>
              <a:ext cx="4110048" cy="2547938"/>
              <a:chOff x="6248400" y="3997035"/>
              <a:chExt cx="4110048" cy="2547938"/>
            </a:xfrm>
          </p:grpSpPr>
          <p:sp>
            <p:nvSpPr>
              <p:cNvPr id="22" name="Rectangle 22">
                <a:extLst>
                  <a:ext uri="{FF2B5EF4-FFF2-40B4-BE49-F238E27FC236}">
                    <a16:creationId xmlns:a16="http://schemas.microsoft.com/office/drawing/2014/main" id="{279C6280-A909-2C69-FFD9-03B0332454D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62689" y="5727410"/>
                <a:ext cx="992187" cy="414338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C</a:t>
                </a:r>
              </a:p>
            </p:txBody>
          </p:sp>
          <p:sp>
            <p:nvSpPr>
              <p:cNvPr id="23" name="Rectangle 23">
                <a:extLst>
                  <a:ext uri="{FF2B5EF4-FFF2-40B4-BE49-F238E27FC236}">
                    <a16:creationId xmlns:a16="http://schemas.microsoft.com/office/drawing/2014/main" id="{E288F561-08D5-61FC-ECF4-70318DE4DCE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54875" y="5727410"/>
                <a:ext cx="992188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X</a:t>
                </a:r>
              </a:p>
            </p:txBody>
          </p:sp>
          <p:sp>
            <p:nvSpPr>
              <p:cNvPr id="24" name="Rectangle 24">
                <a:extLst>
                  <a:ext uri="{FF2B5EF4-FFF2-40B4-BE49-F238E27FC236}">
                    <a16:creationId xmlns:a16="http://schemas.microsoft.com/office/drawing/2014/main" id="{1B731DED-7169-44E4-D12D-23B8DD153D0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9250" y="5727410"/>
                <a:ext cx="990600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Z</a:t>
                </a:r>
              </a:p>
            </p:txBody>
          </p:sp>
          <p:sp>
            <p:nvSpPr>
              <p:cNvPr id="25" name="Rectangle 25">
                <a:extLst>
                  <a:ext uri="{FF2B5EF4-FFF2-40B4-BE49-F238E27FC236}">
                    <a16:creationId xmlns:a16="http://schemas.microsoft.com/office/drawing/2014/main" id="{CB72914A-C970-645E-2FEC-A8B06FFA74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47064" y="5727410"/>
                <a:ext cx="992187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Y</a:t>
                </a:r>
              </a:p>
            </p:txBody>
          </p:sp>
          <p:sp>
            <p:nvSpPr>
              <p:cNvPr id="26" name="Rectangle 26">
                <a:extLst>
                  <a:ext uri="{FF2B5EF4-FFF2-40B4-BE49-F238E27FC236}">
                    <a16:creationId xmlns:a16="http://schemas.microsoft.com/office/drawing/2014/main" id="{86A6D14C-ACED-EF2C-7F47-7115AB0BA5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62689" y="5313074"/>
                <a:ext cx="992187" cy="414337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B</a:t>
                </a:r>
              </a:p>
            </p:txBody>
          </p:sp>
          <p:sp>
            <p:nvSpPr>
              <p:cNvPr id="27" name="Rectangle 27">
                <a:extLst>
                  <a:ext uri="{FF2B5EF4-FFF2-40B4-BE49-F238E27FC236}">
                    <a16:creationId xmlns:a16="http://schemas.microsoft.com/office/drawing/2014/main" id="{943BC0C3-D49A-987E-435C-10F0846AF40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54875" y="5313074"/>
                <a:ext cx="992188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X</a:t>
                </a:r>
              </a:p>
            </p:txBody>
          </p:sp>
          <p:sp>
            <p:nvSpPr>
              <p:cNvPr id="28" name="Rectangle 28">
                <a:extLst>
                  <a:ext uri="{FF2B5EF4-FFF2-40B4-BE49-F238E27FC236}">
                    <a16:creationId xmlns:a16="http://schemas.microsoft.com/office/drawing/2014/main" id="{D542A80B-2381-4669-4D64-18BEF6A9AE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9250" y="5313074"/>
                <a:ext cx="990600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Z</a:t>
                </a:r>
              </a:p>
            </p:txBody>
          </p:sp>
          <p:sp>
            <p:nvSpPr>
              <p:cNvPr id="29" name="Rectangle 29">
                <a:extLst>
                  <a:ext uri="{FF2B5EF4-FFF2-40B4-BE49-F238E27FC236}">
                    <a16:creationId xmlns:a16="http://schemas.microsoft.com/office/drawing/2014/main" id="{3AC40A3D-F1FA-6C31-2F47-9B32578CAE8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47064" y="5313074"/>
                <a:ext cx="992187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Y</a:t>
                </a:r>
              </a:p>
            </p:txBody>
          </p:sp>
          <p:sp>
            <p:nvSpPr>
              <p:cNvPr id="30" name="Rectangle 30">
                <a:extLst>
                  <a:ext uri="{FF2B5EF4-FFF2-40B4-BE49-F238E27FC236}">
                    <a16:creationId xmlns:a16="http://schemas.microsoft.com/office/drawing/2014/main" id="{0B08CD86-E9B9-8BF6-7D17-1FFD545940F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62689" y="4898735"/>
                <a:ext cx="992187" cy="414338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</a:t>
                </a:r>
              </a:p>
            </p:txBody>
          </p:sp>
          <p:sp>
            <p:nvSpPr>
              <p:cNvPr id="31" name="Rectangle 31">
                <a:extLst>
                  <a:ext uri="{FF2B5EF4-FFF2-40B4-BE49-F238E27FC236}">
                    <a16:creationId xmlns:a16="http://schemas.microsoft.com/office/drawing/2014/main" id="{9467462D-95B6-3B9C-4F63-661FFA8EF9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54875" y="4898735"/>
                <a:ext cx="992188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Y</a:t>
                </a:r>
              </a:p>
            </p:txBody>
          </p:sp>
          <p:sp>
            <p:nvSpPr>
              <p:cNvPr id="32" name="Rectangle 32">
                <a:extLst>
                  <a:ext uri="{FF2B5EF4-FFF2-40B4-BE49-F238E27FC236}">
                    <a16:creationId xmlns:a16="http://schemas.microsoft.com/office/drawing/2014/main" id="{A84BEB7C-C6B2-CB20-E827-DE420C500F4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9250" y="4898735"/>
                <a:ext cx="990600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Z</a:t>
                </a:r>
              </a:p>
            </p:txBody>
          </p:sp>
          <p:sp>
            <p:nvSpPr>
              <p:cNvPr id="33" name="Rectangle 33">
                <a:extLst>
                  <a:ext uri="{FF2B5EF4-FFF2-40B4-BE49-F238E27FC236}">
                    <a16:creationId xmlns:a16="http://schemas.microsoft.com/office/drawing/2014/main" id="{693EE934-6A09-6B0E-B079-9794AB2278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47064" y="4898735"/>
                <a:ext cx="992187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X</a:t>
                </a:r>
              </a:p>
            </p:txBody>
          </p:sp>
          <p:sp>
            <p:nvSpPr>
              <p:cNvPr id="34" name="Rectangle 34">
                <a:extLst>
                  <a:ext uri="{FF2B5EF4-FFF2-40B4-BE49-F238E27FC236}">
                    <a16:creationId xmlns:a16="http://schemas.microsoft.com/office/drawing/2014/main" id="{43FEB5CE-8479-0AC9-600B-27F6C922F9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54875" y="4487573"/>
                <a:ext cx="992188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1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st</a:t>
                </a:r>
              </a:p>
            </p:txBody>
          </p:sp>
          <p:sp>
            <p:nvSpPr>
              <p:cNvPr id="35" name="Rectangle 35">
                <a:extLst>
                  <a:ext uri="{FF2B5EF4-FFF2-40B4-BE49-F238E27FC236}">
                    <a16:creationId xmlns:a16="http://schemas.microsoft.com/office/drawing/2014/main" id="{732DCA72-1CB0-85A9-E871-A3B044B223E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47064" y="4487573"/>
                <a:ext cx="992187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nd</a:t>
                </a:r>
              </a:p>
            </p:txBody>
          </p:sp>
          <p:sp>
            <p:nvSpPr>
              <p:cNvPr id="36" name="Rectangle 36">
                <a:extLst>
                  <a:ext uri="{FF2B5EF4-FFF2-40B4-BE49-F238E27FC236}">
                    <a16:creationId xmlns:a16="http://schemas.microsoft.com/office/drawing/2014/main" id="{6DC4891B-D33C-7DCB-77A9-9B66D594454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9250" y="4487573"/>
                <a:ext cx="990600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3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rd</a:t>
                </a:r>
              </a:p>
            </p:txBody>
          </p:sp>
          <p:sp>
            <p:nvSpPr>
              <p:cNvPr id="37" name="Rectangle 37">
                <a:extLst>
                  <a:ext uri="{FF2B5EF4-FFF2-40B4-BE49-F238E27FC236}">
                    <a16:creationId xmlns:a16="http://schemas.microsoft.com/office/drawing/2014/main" id="{1FFE57A6-6B6F-4C12-4D1C-EAAB999CF4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48400" y="6130635"/>
                <a:ext cx="3962400" cy="414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66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i="1" dirty="0">
                    <a:latin typeface="Comic Sans MS" panose="030F0702030302020204" pitchFamily="66" charset="0"/>
                  </a:rPr>
                  <a:t>Group </a:t>
                </a:r>
                <a:r>
                  <a:rPr lang="en-US" altLang="en-US" sz="1400" b="1" i="1" dirty="0">
                    <a:latin typeface="Comic Sans MS" panose="030F0702030302020204" pitchFamily="66" charset="0"/>
                  </a:rPr>
                  <a:t>R</a:t>
                </a:r>
                <a:r>
                  <a:rPr lang="en-US" altLang="en-US" sz="1400" i="1" dirty="0">
                    <a:latin typeface="Comic Sans MS" panose="030F0702030302020204" pitchFamily="66" charset="0"/>
                  </a:rPr>
                  <a:t> Preference Profile</a:t>
                </a:r>
                <a:endParaRPr lang="en-US" altLang="en-US" sz="1400" i="1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8" name="Text Box 38">
                <a:extLst>
                  <a:ext uri="{FF2B5EF4-FFF2-40B4-BE49-F238E27FC236}">
                    <a16:creationId xmlns:a16="http://schemas.microsoft.com/office/drawing/2014/main" id="{CBF9F1F1-9A3B-FC81-918E-099E592FF6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00939" y="3997035"/>
                <a:ext cx="586699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kumimoji="1" lang="en-US" altLang="en-US" sz="1200">
                    <a:latin typeface="Comic Sans MS" panose="030F0702030302020204" pitchFamily="66" charset="0"/>
                  </a:rPr>
                  <a:t>favorite</a:t>
                </a:r>
              </a:p>
            </p:txBody>
          </p:sp>
          <p:sp>
            <p:nvSpPr>
              <p:cNvPr id="39" name="Text Box 39">
                <a:extLst>
                  <a:ext uri="{FF2B5EF4-FFF2-40B4-BE49-F238E27FC236}">
                    <a16:creationId xmlns:a16="http://schemas.microsoft.com/office/drawing/2014/main" id="{D1DD08BE-62EF-D2D3-9F50-853C8AF5E9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72601" y="3997035"/>
                <a:ext cx="98584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kumimoji="1" lang="en-US" altLang="en-US" sz="1200" dirty="0">
                    <a:latin typeface="Comic Sans MS" panose="030F0702030302020204" pitchFamily="66" charset="0"/>
                  </a:rPr>
                  <a:t>least favorite</a:t>
                </a:r>
              </a:p>
            </p:txBody>
          </p:sp>
        </p:grpSp>
        <p:grpSp>
          <p:nvGrpSpPr>
            <p:cNvPr id="40" name="Group 39" descr="Arrows connecting labels to corresponding columns&#10;">
              <a:extLst>
                <a:ext uri="{FF2B5EF4-FFF2-40B4-BE49-F238E27FC236}">
                  <a16:creationId xmlns:a16="http://schemas.microsoft.com/office/drawing/2014/main" id="{A481980E-713A-5C82-71E0-5041FDBDCD10}"/>
                </a:ext>
              </a:extLst>
            </p:cNvPr>
            <p:cNvGrpSpPr/>
            <p:nvPr/>
          </p:nvGrpSpPr>
          <p:grpSpPr>
            <a:xfrm>
              <a:off x="3352800" y="4225635"/>
              <a:ext cx="6324600" cy="163513"/>
              <a:chOff x="3352800" y="3352800"/>
              <a:chExt cx="6324600" cy="163513"/>
            </a:xfrm>
          </p:grpSpPr>
          <p:sp>
            <p:nvSpPr>
              <p:cNvPr id="41" name="Line 40">
                <a:extLst>
                  <a:ext uri="{FF2B5EF4-FFF2-40B4-BE49-F238E27FC236}">
                    <a16:creationId xmlns:a16="http://schemas.microsoft.com/office/drawing/2014/main" id="{F761C6A2-6EC7-46FC-8B84-940CF0972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77400" y="3363913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  <p:sp>
            <p:nvSpPr>
              <p:cNvPr id="42" name="Line 41">
                <a:extLst>
                  <a:ext uri="{FF2B5EF4-FFF2-40B4-BE49-F238E27FC236}">
                    <a16:creationId xmlns:a16="http://schemas.microsoft.com/office/drawing/2014/main" id="{8A4A07D5-CE6B-796D-0DE9-657A807544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2400" y="33528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  <p:sp>
            <p:nvSpPr>
              <p:cNvPr id="43" name="Line 42">
                <a:extLst>
                  <a:ext uri="{FF2B5EF4-FFF2-40B4-BE49-F238E27FC236}">
                    <a16:creationId xmlns:a16="http://schemas.microsoft.com/office/drawing/2014/main" id="{4A9F69CD-1BC1-7E16-2E15-67FFF41435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0200" y="33528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  <p:sp>
            <p:nvSpPr>
              <p:cNvPr id="44" name="Line 43">
                <a:extLst>
                  <a:ext uri="{FF2B5EF4-FFF2-40B4-BE49-F238E27FC236}">
                    <a16:creationId xmlns:a16="http://schemas.microsoft.com/office/drawing/2014/main" id="{71E07CF8-C276-CE25-F126-4278E0149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2800" y="33528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5199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C3F96-EC6D-1F68-39E7-461F1883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Matching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3">
                <a:extLst>
                  <a:ext uri="{FF2B5EF4-FFF2-40B4-BE49-F238E27FC236}">
                    <a16:creationId xmlns:a16="http://schemas.microsoft.com/office/drawing/2014/main" id="{443DCA0C-5875-486E-AD44-EFB4EC23D3D4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28649" y="1620585"/>
                <a:ext cx="9117469" cy="4364579"/>
              </a:xfrm>
            </p:spPr>
            <p:txBody>
              <a:bodyPr/>
              <a:lstStyle/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US" altLang="en-US" sz="2000" b="1" dirty="0">
                    <a:solidFill>
                      <a:srgbClr val="695082"/>
                    </a:solidFill>
                  </a:rPr>
                  <a:t>Perfect matching:  </a:t>
                </a:r>
                <a:r>
                  <a:rPr lang="en-US" altLang="en-US" sz="2000" dirty="0"/>
                  <a:t>everyone is matched to precisely one person from the other group </a:t>
                </a:r>
              </a:p>
              <a:p>
                <a:pPr eaLnBrk="1" hangingPunct="1">
                  <a:lnSpc>
                    <a:spcPct val="80000"/>
                  </a:lnSpc>
                </a:pPr>
                <a:endParaRPr lang="en-US" altLang="en-US" sz="2000" dirty="0"/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r>
                  <a:rPr lang="en-US" altLang="en-US" sz="2000" b="1" dirty="0">
                    <a:solidFill>
                      <a:srgbClr val="695082"/>
                    </a:solidFill>
                  </a:rPr>
                  <a:t>Stability:</a:t>
                </a:r>
                <a:r>
                  <a:rPr lang="en-US" altLang="en-US" sz="2000" dirty="0"/>
                  <a:t> self-reinforcing, i.e. no pair has incentive to defect from their assignment.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en-US" sz="1800" dirty="0"/>
                  <a:t>For a matching </a:t>
                </a:r>
                <a14:m>
                  <m:oMath xmlns:m="http://schemas.openxmlformats.org/officeDocument/2006/math">
                    <m:r>
                      <a:rPr lang="en-US" altLang="en-US" sz="1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altLang="en-US" sz="1800" dirty="0"/>
                  <a:t>, an unmatched pair </a:t>
                </a:r>
                <a14:m>
                  <m:oMath xmlns:m="http://schemas.openxmlformats.org/officeDocument/2006/math">
                    <m:r>
                      <a:rPr lang="en-US" altLang="en-US" sz="18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1800" b="1" dirty="0">
                    <a:solidFill>
                      <a:srgbClr val="0066CC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en-US" sz="18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1800" dirty="0"/>
                  <a:t> from different groups is </a:t>
                </a:r>
                <a:r>
                  <a:rPr lang="en-US" altLang="en-US" sz="1800" i="1" dirty="0">
                    <a:solidFill>
                      <a:srgbClr val="C00000"/>
                    </a:solidFill>
                  </a:rPr>
                  <a:t>unstable</a:t>
                </a:r>
                <a:r>
                  <a:rPr lang="en-US" altLang="en-US" sz="1800" dirty="0"/>
                  <a:t> if </a:t>
                </a:r>
                <a14:m>
                  <m:oMath xmlns:m="http://schemas.openxmlformats.org/officeDocument/2006/math">
                    <m:r>
                      <a:rPr lang="en-US" altLang="en-US" sz="1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altLang="en-US" sz="1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1800" dirty="0"/>
                  <a:t> prefer each other to current partners.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en-US" sz="1800" dirty="0"/>
                  <a:t>Unstable pair </a:t>
                </a:r>
                <a14:m>
                  <m:oMath xmlns:m="http://schemas.openxmlformats.org/officeDocument/2006/math">
                    <m:r>
                      <a:rPr lang="en-US" altLang="en-US" sz="18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1800" b="1" dirty="0">
                    <a:solidFill>
                      <a:srgbClr val="0066CC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en-US" sz="18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1800" dirty="0"/>
                  <a:t> could each improve by ignoring the assignment.</a:t>
                </a:r>
              </a:p>
              <a:p>
                <a:pPr lvl="1" eaLnBrk="1" hangingPunct="1">
                  <a:lnSpc>
                    <a:spcPct val="80000"/>
                  </a:lnSpc>
                </a:pPr>
                <a:endParaRPr lang="en-US" altLang="en-US" sz="1800" dirty="0"/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US" altLang="en-US" sz="2000" b="1" dirty="0">
                    <a:solidFill>
                      <a:srgbClr val="695082"/>
                    </a:solidFill>
                  </a:rPr>
                  <a:t>Stable matching: </a:t>
                </a:r>
                <a:r>
                  <a:rPr lang="en-US" altLang="en-US" sz="2000" dirty="0"/>
                  <a:t> perfect matching with no unstable pairs.</a:t>
                </a:r>
              </a:p>
              <a:p>
                <a:pPr eaLnBrk="1" hangingPunct="1">
                  <a:lnSpc>
                    <a:spcPct val="80000"/>
                  </a:lnSpc>
                </a:pPr>
                <a:endParaRPr lang="en-US" altLang="en-US" sz="2000" dirty="0"/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r>
                  <a:rPr lang="en-US" altLang="en-US" sz="2000" b="1" dirty="0">
                    <a:solidFill>
                      <a:srgbClr val="695082"/>
                    </a:solidFill>
                  </a:rPr>
                  <a:t>Stable matching problem:  </a:t>
                </a:r>
                <a:r>
                  <a:rPr lang="en-US" altLang="en-US" sz="2000" dirty="0"/>
                  <a:t>Given the preference lists of </a:t>
                </a:r>
                <a14:m>
                  <m:oMath xmlns:m="http://schemas.openxmlformats.org/officeDocument/2006/math">
                    <m:r>
                      <a:rPr lang="en-US" altLang="en-US" sz="20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altLang="en-US" sz="2000" dirty="0"/>
                  <a:t> people from each of two groups, find a stable matching between the two groups if one exists.</a:t>
                </a:r>
                <a:endParaRPr lang="en-US" altLang="en-US" sz="2000" dirty="0">
                  <a:solidFill>
                    <a:schemeClr val="hlink"/>
                  </a:solidFill>
                </a:endParaRPr>
              </a:p>
            </p:txBody>
          </p:sp>
        </mc:Choice>
        <mc:Fallback>
          <p:sp>
            <p:nvSpPr>
              <p:cNvPr id="53" name="Rectangle 3">
                <a:extLst>
                  <a:ext uri="{FF2B5EF4-FFF2-40B4-BE49-F238E27FC236}">
                    <a16:creationId xmlns:a16="http://schemas.microsoft.com/office/drawing/2014/main" id="{443DCA0C-5875-486E-AD44-EFB4EC23D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620585"/>
                <a:ext cx="9117469" cy="4364579"/>
              </a:xfrm>
              <a:blipFill>
                <a:blip r:embed="rId2"/>
                <a:stretch>
                  <a:fillRect l="-668" t="-2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9D9D77F-5D15-C363-7772-3E89129F627A}"/>
              </a:ext>
            </a:extLst>
          </p:cNvPr>
          <p:cNvCxnSpPr>
            <a:stCxn id="61" idx="6"/>
            <a:endCxn id="68" idx="2"/>
          </p:cNvCxnSpPr>
          <p:nvPr/>
        </p:nvCxnSpPr>
        <p:spPr>
          <a:xfrm flipV="1">
            <a:off x="10399290" y="2271253"/>
            <a:ext cx="1198384" cy="501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D966629-B45A-6D90-0A92-00DABF7714FC}"/>
              </a:ext>
            </a:extLst>
          </p:cNvPr>
          <p:cNvCxnSpPr>
            <a:stCxn id="62" idx="6"/>
            <a:endCxn id="71" idx="1"/>
          </p:cNvCxnSpPr>
          <p:nvPr/>
        </p:nvCxnSpPr>
        <p:spPr>
          <a:xfrm>
            <a:off x="10399290" y="2754500"/>
            <a:ext cx="1211775" cy="91913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63B5E65-EBFB-4D9C-F5DF-9266068C0EF8}"/>
              </a:ext>
            </a:extLst>
          </p:cNvPr>
          <p:cNvCxnSpPr>
            <a:stCxn id="63" idx="6"/>
            <a:endCxn id="69" idx="2"/>
          </p:cNvCxnSpPr>
          <p:nvPr/>
        </p:nvCxnSpPr>
        <p:spPr>
          <a:xfrm flipV="1">
            <a:off x="10399290" y="2749489"/>
            <a:ext cx="1198384" cy="48324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D961D2D-164B-21FC-1289-3B036FA3116D}"/>
              </a:ext>
            </a:extLst>
          </p:cNvPr>
          <p:cNvCxnSpPr>
            <a:endCxn id="70" idx="2"/>
          </p:cNvCxnSpPr>
          <p:nvPr/>
        </p:nvCxnSpPr>
        <p:spPr>
          <a:xfrm flipV="1">
            <a:off x="10399290" y="3227725"/>
            <a:ext cx="1198384" cy="142897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5246F9B-991B-586B-2700-89B2B6744717}"/>
              </a:ext>
            </a:extLst>
          </p:cNvPr>
          <p:cNvCxnSpPr>
            <a:endCxn id="73" idx="1"/>
          </p:cNvCxnSpPr>
          <p:nvPr/>
        </p:nvCxnSpPr>
        <p:spPr>
          <a:xfrm>
            <a:off x="10418228" y="3729910"/>
            <a:ext cx="1192837" cy="90019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566F29C-BCFC-26C0-4CA7-A616468C65B8}"/>
              </a:ext>
            </a:extLst>
          </p:cNvPr>
          <p:cNvCxnSpPr>
            <a:stCxn id="65" idx="6"/>
            <a:endCxn id="72" idx="2"/>
          </p:cNvCxnSpPr>
          <p:nvPr/>
        </p:nvCxnSpPr>
        <p:spPr>
          <a:xfrm flipV="1">
            <a:off x="10399290" y="4184197"/>
            <a:ext cx="1198384" cy="501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89FB05-B866-AB8E-A62C-C2D5080BD19B}"/>
              </a:ext>
            </a:extLst>
          </p:cNvPr>
          <p:cNvGrpSpPr/>
          <p:nvPr/>
        </p:nvGrpSpPr>
        <p:grpSpPr>
          <a:xfrm>
            <a:off x="10307850" y="2230544"/>
            <a:ext cx="91440" cy="2482618"/>
            <a:chOff x="10608932" y="656600"/>
            <a:chExt cx="91440" cy="2482618"/>
          </a:xfrm>
          <a:solidFill>
            <a:srgbClr val="FF0000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A779FBA-33F3-40BA-A8FE-3410D1D22F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656600"/>
              <a:ext cx="91440" cy="91440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7657FC6-97A8-FE8E-878D-33B4169849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1134836"/>
              <a:ext cx="91440" cy="91440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D5C758F-05CD-5F88-4855-6203648EE6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1613072"/>
              <a:ext cx="91440" cy="91440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7D7AD53-E7D8-806F-6EDD-FAAA0CD403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2091308"/>
              <a:ext cx="91440" cy="91440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3ABC38C-92F5-4F5E-DB37-043CCDFA97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2569544"/>
              <a:ext cx="91440" cy="91440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28A999C-63D9-6F38-E4C1-B1D25EF943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3047778"/>
              <a:ext cx="91440" cy="91440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156FA0C-9F38-A827-9450-54D834D45747}"/>
              </a:ext>
            </a:extLst>
          </p:cNvPr>
          <p:cNvGrpSpPr/>
          <p:nvPr/>
        </p:nvGrpSpPr>
        <p:grpSpPr>
          <a:xfrm>
            <a:off x="11597674" y="2225533"/>
            <a:ext cx="91440" cy="2482618"/>
            <a:chOff x="10608932" y="656600"/>
            <a:chExt cx="91440" cy="2482618"/>
          </a:xfrm>
          <a:solidFill>
            <a:srgbClr val="006600"/>
          </a:solidFill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07905F4-EEFF-B2A1-AF36-0C8C9938D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656600"/>
              <a:ext cx="91440" cy="91440"/>
            </a:xfrm>
            <a:prstGeom prst="ellipse">
              <a:avLst/>
            </a:prstGeom>
            <a:grpFill/>
            <a:ln w="571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4CE3437-6C17-951C-4FDC-5DEF78D420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1134836"/>
              <a:ext cx="91440" cy="91440"/>
            </a:xfrm>
            <a:prstGeom prst="ellipse">
              <a:avLst/>
            </a:prstGeom>
            <a:grpFill/>
            <a:ln w="571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98CE0FC-A03C-0E34-4C9A-7D36AEB279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1613072"/>
              <a:ext cx="91440" cy="91440"/>
            </a:xfrm>
            <a:prstGeom prst="ellipse">
              <a:avLst/>
            </a:prstGeom>
            <a:grpFill/>
            <a:ln w="571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AAB9AA0-D7DC-23F9-E805-99F4E213BE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2091308"/>
              <a:ext cx="91440" cy="91440"/>
            </a:xfrm>
            <a:prstGeom prst="ellipse">
              <a:avLst/>
            </a:prstGeom>
            <a:grpFill/>
            <a:ln w="571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DA5433F-6C53-5D44-D186-65C1E73CAF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2569544"/>
              <a:ext cx="91440" cy="91440"/>
            </a:xfrm>
            <a:prstGeom prst="ellipse">
              <a:avLst/>
            </a:prstGeom>
            <a:grpFill/>
            <a:ln w="571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6A33662-FC2A-7696-78C8-850131B1D4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8932" y="3047778"/>
              <a:ext cx="91440" cy="91440"/>
            </a:xfrm>
            <a:prstGeom prst="ellipse">
              <a:avLst/>
            </a:prstGeom>
            <a:grpFill/>
            <a:ln w="571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93350F8-0857-2246-DD26-10AD28C85EE9}"/>
              </a:ext>
            </a:extLst>
          </p:cNvPr>
          <p:cNvCxnSpPr>
            <a:stCxn id="64" idx="6"/>
            <a:endCxn id="71" idx="2"/>
          </p:cNvCxnSpPr>
          <p:nvPr/>
        </p:nvCxnSpPr>
        <p:spPr>
          <a:xfrm flipV="1">
            <a:off x="10399290" y="3705961"/>
            <a:ext cx="1198384" cy="5011"/>
          </a:xfrm>
          <a:prstGeom prst="line">
            <a:avLst/>
          </a:prstGeom>
          <a:noFill/>
          <a:ln w="57150" cap="flat" cmpd="sng" algn="ctr">
            <a:solidFill>
              <a:srgbClr val="0066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F3CD631-F428-A501-D8C2-F6B6A08870E3}"/>
                  </a:ext>
                </a:extLst>
              </p:cNvPr>
              <p:cNvSpPr txBox="1"/>
              <p:nvPr/>
            </p:nvSpPr>
            <p:spPr>
              <a:xfrm>
                <a:off x="10022441" y="3556629"/>
                <a:ext cx="2164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000" b="1" dirty="0">
                  <a:solidFill>
                    <a:srgbClr val="0066CC"/>
                  </a:solidFill>
                </a:endParaRPr>
              </a:p>
            </p:txBody>
          </p:sp>
        </mc:Choice>
        <mc:Fallback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F3CD631-F428-A501-D8C2-F6B6A0887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2441" y="3556629"/>
                <a:ext cx="216406" cy="307777"/>
              </a:xfrm>
              <a:prstGeom prst="rect">
                <a:avLst/>
              </a:prstGeom>
              <a:blipFill>
                <a:blip r:embed="rId3"/>
                <a:stretch>
                  <a:fillRect l="-27778" r="-30556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6E1B3FF-8638-2225-47CD-2C9B08D30684}"/>
                  </a:ext>
                </a:extLst>
              </p:cNvPr>
              <p:cNvSpPr txBox="1"/>
              <p:nvPr/>
            </p:nvSpPr>
            <p:spPr>
              <a:xfrm>
                <a:off x="11771508" y="3519743"/>
                <a:ext cx="19556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66CC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000" b="1" dirty="0">
                  <a:solidFill>
                    <a:srgbClr val="0066CC"/>
                  </a:solidFill>
                </a:endParaRPr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6E1B3FF-8638-2225-47CD-2C9B08D30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1508" y="3519743"/>
                <a:ext cx="195566" cy="307777"/>
              </a:xfrm>
              <a:prstGeom prst="rect">
                <a:avLst/>
              </a:prstGeom>
              <a:blipFill>
                <a:blip r:embed="rId4"/>
                <a:stretch>
                  <a:fillRect l="-18750" r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39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uiExpand="1" build="p"/>
      <p:bldP spid="75" grpId="0"/>
      <p:bldP spid="75" grpId="1"/>
      <p:bldP spid="76" grpId="0"/>
      <p:bldP spid="7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 descr="Arrows connecting labels to corresponding columns&#10;">
            <a:extLst>
              <a:ext uri="{FF2B5EF4-FFF2-40B4-BE49-F238E27FC236}">
                <a16:creationId xmlns:a16="http://schemas.microsoft.com/office/drawing/2014/main" id="{1DF772C5-0552-42E2-9D24-FE0C1A751184}"/>
              </a:ext>
            </a:extLst>
          </p:cNvPr>
          <p:cNvGrpSpPr/>
          <p:nvPr/>
        </p:nvGrpSpPr>
        <p:grpSpPr>
          <a:xfrm>
            <a:off x="3352800" y="3352800"/>
            <a:ext cx="6324600" cy="163513"/>
            <a:chOff x="3352800" y="3352800"/>
            <a:chExt cx="6324600" cy="163513"/>
          </a:xfrm>
        </p:grpSpPr>
        <p:sp>
          <p:nvSpPr>
            <p:cNvPr id="46" name="Line 40">
              <a:extLst>
                <a:ext uri="{FF2B5EF4-FFF2-40B4-BE49-F238E27FC236}">
                  <a16:creationId xmlns:a16="http://schemas.microsoft.com/office/drawing/2014/main" id="{73DD6684-D570-4E48-8008-8C08302D97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77400" y="3363913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7" name="Line 41">
              <a:extLst>
                <a:ext uri="{FF2B5EF4-FFF2-40B4-BE49-F238E27FC236}">
                  <a16:creationId xmlns:a16="http://schemas.microsoft.com/office/drawing/2014/main" id="{D2D54DF5-2C2A-4C6C-95A9-1B3B3BCCF9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24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8" name="Line 42">
              <a:extLst>
                <a:ext uri="{FF2B5EF4-FFF2-40B4-BE49-F238E27FC236}">
                  <a16:creationId xmlns:a16="http://schemas.microsoft.com/office/drawing/2014/main" id="{A5F66149-1E29-4E6B-9FD8-FA38AD12A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02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9" name="Line 43">
              <a:extLst>
                <a:ext uri="{FF2B5EF4-FFF2-40B4-BE49-F238E27FC236}">
                  <a16:creationId xmlns:a16="http://schemas.microsoft.com/office/drawing/2014/main" id="{4E3191B8-B173-4AA9-BD51-2ABBBD3C6F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8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</p:grp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Stable Matching Problem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1200" dirty="0"/>
          </a:p>
          <a:p>
            <a:pPr marL="0" indent="0" eaLnBrk="1" hangingPunct="1">
              <a:buNone/>
            </a:pPr>
            <a:r>
              <a:rPr lang="en-US" altLang="en-US" dirty="0"/>
              <a:t>  </a:t>
            </a:r>
            <a:r>
              <a:rPr lang="en-US" altLang="en-US" b="1" dirty="0">
                <a:solidFill>
                  <a:srgbClr val="695082"/>
                </a:solidFill>
              </a:rPr>
              <a:t>Q:</a:t>
            </a:r>
            <a:r>
              <a:rPr lang="en-US" altLang="en-US" dirty="0"/>
              <a:t> Is matching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(X,C)</a:t>
            </a:r>
            <a:r>
              <a:rPr lang="en-US" altLang="en-US" sz="2800" dirty="0">
                <a:latin typeface="Comic Sans MS" panose="030F0702030302020204" pitchFamily="66" charset="0"/>
              </a:rPr>
              <a:t>,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(Y,B)</a:t>
            </a:r>
            <a:r>
              <a:rPr lang="en-US" altLang="en-US" sz="2800" dirty="0">
                <a:latin typeface="Comic Sans MS" panose="030F0702030302020204" pitchFamily="66" charset="0"/>
              </a:rPr>
              <a:t>,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(Z,A)</a:t>
            </a:r>
            <a:r>
              <a:rPr lang="en-US" altLang="en-US" sz="2800" dirty="0">
                <a:latin typeface="Comic Sans MS" panose="030F0702030302020204" pitchFamily="66" charset="0"/>
              </a:rPr>
              <a:t> </a:t>
            </a:r>
            <a:r>
              <a:rPr lang="en-US" altLang="en-US" dirty="0"/>
              <a:t>stable?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4CB71-DD7F-4444-9604-E7C9A1AB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17</a:t>
            </a:fld>
            <a:endParaRPr lang="en-US"/>
          </a:p>
        </p:txBody>
      </p:sp>
      <p:sp>
        <p:nvSpPr>
          <p:cNvPr id="8197" name="Rectangle 4"/>
          <p:cNvSpPr>
            <a:spLocks noChangeAspect="1" noChangeArrowheads="1"/>
          </p:cNvSpPr>
          <p:nvPr/>
        </p:nvSpPr>
        <p:spPr bwMode="auto">
          <a:xfrm>
            <a:off x="1843089" y="4854575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198" name="Rectangle 5"/>
          <p:cNvSpPr>
            <a:spLocks noChangeAspect="1" noChangeArrowheads="1"/>
          </p:cNvSpPr>
          <p:nvPr/>
        </p:nvSpPr>
        <p:spPr bwMode="auto">
          <a:xfrm>
            <a:off x="2835275" y="4854575"/>
            <a:ext cx="992188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199" name="Rectangle 6"/>
          <p:cNvSpPr>
            <a:spLocks noChangeAspect="1" noChangeArrowheads="1"/>
          </p:cNvSpPr>
          <p:nvPr/>
        </p:nvSpPr>
        <p:spPr bwMode="auto">
          <a:xfrm>
            <a:off x="4819650" y="4854575"/>
            <a:ext cx="990600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0" name="Rectangle 7"/>
          <p:cNvSpPr>
            <a:spLocks noChangeAspect="1" noChangeArrowheads="1"/>
          </p:cNvSpPr>
          <p:nvPr/>
        </p:nvSpPr>
        <p:spPr bwMode="auto">
          <a:xfrm>
            <a:off x="3827464" y="4854575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1" name="Rectangle 8"/>
          <p:cNvSpPr>
            <a:spLocks noChangeAspect="1" noChangeArrowheads="1"/>
          </p:cNvSpPr>
          <p:nvPr/>
        </p:nvSpPr>
        <p:spPr bwMode="auto">
          <a:xfrm>
            <a:off x="1843089" y="4440239"/>
            <a:ext cx="992187" cy="414337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02" name="Rectangle 9"/>
          <p:cNvSpPr>
            <a:spLocks noChangeAspect="1" noChangeArrowheads="1"/>
          </p:cNvSpPr>
          <p:nvPr/>
        </p:nvSpPr>
        <p:spPr bwMode="auto">
          <a:xfrm>
            <a:off x="2835275" y="4440239"/>
            <a:ext cx="992188" cy="414337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3" name="Rectangle 10"/>
          <p:cNvSpPr>
            <a:spLocks noChangeAspect="1" noChangeArrowheads="1"/>
          </p:cNvSpPr>
          <p:nvPr/>
        </p:nvSpPr>
        <p:spPr bwMode="auto">
          <a:xfrm>
            <a:off x="4819650" y="4440239"/>
            <a:ext cx="990600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4" name="Rectangle 11"/>
          <p:cNvSpPr>
            <a:spLocks noChangeAspect="1" noChangeArrowheads="1"/>
          </p:cNvSpPr>
          <p:nvPr/>
        </p:nvSpPr>
        <p:spPr bwMode="auto">
          <a:xfrm>
            <a:off x="3827464" y="4440239"/>
            <a:ext cx="992187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05" name="Rectangle 12"/>
          <p:cNvSpPr>
            <a:spLocks noChangeAspect="1" noChangeArrowheads="1"/>
          </p:cNvSpPr>
          <p:nvPr/>
        </p:nvSpPr>
        <p:spPr bwMode="auto">
          <a:xfrm>
            <a:off x="1843089" y="4025900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06" name="Rectangle 13"/>
          <p:cNvSpPr>
            <a:spLocks noChangeAspect="1" noChangeArrowheads="1"/>
          </p:cNvSpPr>
          <p:nvPr/>
        </p:nvSpPr>
        <p:spPr bwMode="auto">
          <a:xfrm>
            <a:off x="2835275" y="4014787"/>
            <a:ext cx="992188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07" name="Rectangle 14"/>
          <p:cNvSpPr>
            <a:spLocks noChangeAspect="1" noChangeArrowheads="1"/>
          </p:cNvSpPr>
          <p:nvPr/>
        </p:nvSpPr>
        <p:spPr bwMode="auto">
          <a:xfrm>
            <a:off x="4819650" y="4025900"/>
            <a:ext cx="990600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8" name="Rectangle 15"/>
          <p:cNvSpPr>
            <a:spLocks noChangeAspect="1" noChangeArrowheads="1"/>
          </p:cNvSpPr>
          <p:nvPr/>
        </p:nvSpPr>
        <p:spPr bwMode="auto">
          <a:xfrm>
            <a:off x="3827464" y="4025900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9" name="Rectangle 16"/>
          <p:cNvSpPr>
            <a:spLocks noChangeAspect="1" noChangeArrowheads="1"/>
          </p:cNvSpPr>
          <p:nvPr/>
        </p:nvSpPr>
        <p:spPr bwMode="auto">
          <a:xfrm>
            <a:off x="2835275" y="3614738"/>
            <a:ext cx="992188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8210" name="Rectangle 17"/>
          <p:cNvSpPr>
            <a:spLocks noChangeAspect="1" noChangeArrowheads="1"/>
          </p:cNvSpPr>
          <p:nvPr/>
        </p:nvSpPr>
        <p:spPr bwMode="auto">
          <a:xfrm>
            <a:off x="3827464" y="3614738"/>
            <a:ext cx="992187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8211" name="Rectangle 18"/>
          <p:cNvSpPr>
            <a:spLocks noChangeAspect="1" noChangeArrowheads="1"/>
          </p:cNvSpPr>
          <p:nvPr/>
        </p:nvSpPr>
        <p:spPr bwMode="auto">
          <a:xfrm>
            <a:off x="4819650" y="3614738"/>
            <a:ext cx="990600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8212" name="Rectangle 19"/>
          <p:cNvSpPr>
            <a:spLocks noChangeAspect="1" noChangeArrowheads="1"/>
          </p:cNvSpPr>
          <p:nvPr/>
        </p:nvSpPr>
        <p:spPr bwMode="auto">
          <a:xfrm>
            <a:off x="1828800" y="5257800"/>
            <a:ext cx="39624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Group </a:t>
            </a:r>
            <a:r>
              <a:rPr lang="en-US" altLang="en-US" sz="1400" b="1" i="1" dirty="0">
                <a:latin typeface="Comic Sans MS" panose="030F0702030302020204" pitchFamily="66" charset="0"/>
              </a:rPr>
              <a:t>P</a:t>
            </a:r>
            <a:r>
              <a:rPr lang="en-US" altLang="en-US" sz="1400" i="1" dirty="0">
                <a:latin typeface="Comic Sans MS" panose="030F0702030302020204" pitchFamily="66" charset="0"/>
              </a:rPr>
              <a:t> Preference Profile</a:t>
            </a:r>
            <a:endParaRPr lang="en-US" altLang="en-US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213" name="Rectangle 20"/>
          <p:cNvSpPr>
            <a:spLocks noChangeAspect="1" noChangeArrowheads="1"/>
          </p:cNvSpPr>
          <p:nvPr/>
        </p:nvSpPr>
        <p:spPr bwMode="auto">
          <a:xfrm>
            <a:off x="6262689" y="4854575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14" name="Rectangle 21"/>
          <p:cNvSpPr>
            <a:spLocks noChangeAspect="1" noChangeArrowheads="1"/>
          </p:cNvSpPr>
          <p:nvPr/>
        </p:nvSpPr>
        <p:spPr bwMode="auto">
          <a:xfrm>
            <a:off x="7254875" y="4854575"/>
            <a:ext cx="992188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15" name="Rectangle 22"/>
          <p:cNvSpPr>
            <a:spLocks noChangeAspect="1" noChangeArrowheads="1"/>
          </p:cNvSpPr>
          <p:nvPr/>
        </p:nvSpPr>
        <p:spPr bwMode="auto">
          <a:xfrm>
            <a:off x="9239250" y="4854575"/>
            <a:ext cx="990600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16" name="Rectangle 23"/>
          <p:cNvSpPr>
            <a:spLocks noChangeAspect="1" noChangeArrowheads="1"/>
          </p:cNvSpPr>
          <p:nvPr/>
        </p:nvSpPr>
        <p:spPr bwMode="auto">
          <a:xfrm>
            <a:off x="8247064" y="4854575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17" name="Rectangle 24"/>
          <p:cNvSpPr>
            <a:spLocks noChangeAspect="1" noChangeArrowheads="1"/>
          </p:cNvSpPr>
          <p:nvPr/>
        </p:nvSpPr>
        <p:spPr bwMode="auto">
          <a:xfrm>
            <a:off x="6262689" y="4440239"/>
            <a:ext cx="992187" cy="414337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18" name="Rectangle 25"/>
          <p:cNvSpPr>
            <a:spLocks noChangeAspect="1" noChangeArrowheads="1"/>
          </p:cNvSpPr>
          <p:nvPr/>
        </p:nvSpPr>
        <p:spPr bwMode="auto">
          <a:xfrm>
            <a:off x="7254875" y="4440239"/>
            <a:ext cx="992188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19" name="Rectangle 26"/>
          <p:cNvSpPr>
            <a:spLocks noChangeAspect="1" noChangeArrowheads="1"/>
          </p:cNvSpPr>
          <p:nvPr/>
        </p:nvSpPr>
        <p:spPr bwMode="auto">
          <a:xfrm>
            <a:off x="9239250" y="4440239"/>
            <a:ext cx="990600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20" name="Rectangle 27"/>
          <p:cNvSpPr>
            <a:spLocks noChangeAspect="1" noChangeArrowheads="1"/>
          </p:cNvSpPr>
          <p:nvPr/>
        </p:nvSpPr>
        <p:spPr bwMode="auto">
          <a:xfrm>
            <a:off x="8247064" y="4440239"/>
            <a:ext cx="992187" cy="414337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21" name="Rectangle 28"/>
          <p:cNvSpPr>
            <a:spLocks noChangeAspect="1" noChangeArrowheads="1"/>
          </p:cNvSpPr>
          <p:nvPr/>
        </p:nvSpPr>
        <p:spPr bwMode="auto">
          <a:xfrm>
            <a:off x="6262689" y="4025900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22" name="Rectangle 29"/>
          <p:cNvSpPr>
            <a:spLocks noChangeAspect="1" noChangeArrowheads="1"/>
          </p:cNvSpPr>
          <p:nvPr/>
        </p:nvSpPr>
        <p:spPr bwMode="auto">
          <a:xfrm>
            <a:off x="7254875" y="4025900"/>
            <a:ext cx="992188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23" name="Rectangle 30"/>
          <p:cNvSpPr>
            <a:spLocks noChangeAspect="1" noChangeArrowheads="1"/>
          </p:cNvSpPr>
          <p:nvPr/>
        </p:nvSpPr>
        <p:spPr bwMode="auto">
          <a:xfrm>
            <a:off x="9239250" y="4025900"/>
            <a:ext cx="990600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24" name="Rectangle 31"/>
          <p:cNvSpPr>
            <a:spLocks noChangeAspect="1" noChangeArrowheads="1"/>
          </p:cNvSpPr>
          <p:nvPr/>
        </p:nvSpPr>
        <p:spPr bwMode="auto">
          <a:xfrm>
            <a:off x="8247064" y="4025900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25" name="Rectangle 32"/>
          <p:cNvSpPr>
            <a:spLocks noChangeAspect="1" noChangeArrowheads="1"/>
          </p:cNvSpPr>
          <p:nvPr/>
        </p:nvSpPr>
        <p:spPr bwMode="auto">
          <a:xfrm>
            <a:off x="7254875" y="3614738"/>
            <a:ext cx="992188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8226" name="Rectangle 33"/>
          <p:cNvSpPr>
            <a:spLocks noChangeAspect="1" noChangeArrowheads="1"/>
          </p:cNvSpPr>
          <p:nvPr/>
        </p:nvSpPr>
        <p:spPr bwMode="auto">
          <a:xfrm>
            <a:off x="8247064" y="3614738"/>
            <a:ext cx="992187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8227" name="Rectangle 34"/>
          <p:cNvSpPr>
            <a:spLocks noChangeAspect="1" noChangeArrowheads="1"/>
          </p:cNvSpPr>
          <p:nvPr/>
        </p:nvSpPr>
        <p:spPr bwMode="auto">
          <a:xfrm>
            <a:off x="9239250" y="3614738"/>
            <a:ext cx="990600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8228" name="Rectangle 35"/>
          <p:cNvSpPr>
            <a:spLocks noChangeAspect="1" noChangeArrowheads="1"/>
          </p:cNvSpPr>
          <p:nvPr/>
        </p:nvSpPr>
        <p:spPr bwMode="auto">
          <a:xfrm>
            <a:off x="6248400" y="5257800"/>
            <a:ext cx="39624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Group </a:t>
            </a:r>
            <a:r>
              <a:rPr lang="en-US" altLang="en-US" sz="1400" b="1" i="1" dirty="0">
                <a:latin typeface="Comic Sans MS" panose="030F0702030302020204" pitchFamily="66" charset="0"/>
              </a:rPr>
              <a:t>R</a:t>
            </a:r>
            <a:r>
              <a:rPr lang="en-US" altLang="en-US" sz="1400" i="1" dirty="0">
                <a:latin typeface="Comic Sans MS" panose="030F0702030302020204" pitchFamily="66" charset="0"/>
              </a:rPr>
              <a:t> Preference Profile</a:t>
            </a:r>
            <a:endParaRPr lang="en-US" altLang="en-US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229" name="Text Box 36"/>
          <p:cNvSpPr txBox="1">
            <a:spLocks noChangeArrowheads="1"/>
          </p:cNvSpPr>
          <p:nvPr/>
        </p:nvSpPr>
        <p:spPr bwMode="auto">
          <a:xfrm>
            <a:off x="3081339" y="3124200"/>
            <a:ext cx="5866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favorite</a:t>
            </a:r>
          </a:p>
        </p:txBody>
      </p:sp>
      <p:sp>
        <p:nvSpPr>
          <p:cNvPr id="8230" name="Text Box 37"/>
          <p:cNvSpPr txBox="1">
            <a:spLocks noChangeArrowheads="1"/>
          </p:cNvSpPr>
          <p:nvPr/>
        </p:nvSpPr>
        <p:spPr bwMode="auto">
          <a:xfrm>
            <a:off x="4897439" y="3124200"/>
            <a:ext cx="9858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least favorite</a:t>
            </a:r>
          </a:p>
        </p:txBody>
      </p:sp>
      <p:sp>
        <p:nvSpPr>
          <p:cNvPr id="8231" name="Text Box 38"/>
          <p:cNvSpPr txBox="1">
            <a:spLocks noChangeArrowheads="1"/>
          </p:cNvSpPr>
          <p:nvPr/>
        </p:nvSpPr>
        <p:spPr bwMode="auto">
          <a:xfrm>
            <a:off x="7500939" y="3124200"/>
            <a:ext cx="5866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favorite</a:t>
            </a:r>
          </a:p>
        </p:txBody>
      </p:sp>
      <p:sp>
        <p:nvSpPr>
          <p:cNvPr id="8235" name="Text Box 42"/>
          <p:cNvSpPr txBox="1">
            <a:spLocks noChangeArrowheads="1"/>
          </p:cNvSpPr>
          <p:nvPr/>
        </p:nvSpPr>
        <p:spPr bwMode="auto">
          <a:xfrm>
            <a:off x="9275764" y="3121025"/>
            <a:ext cx="9858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least favorite</a:t>
            </a:r>
          </a:p>
        </p:txBody>
      </p:sp>
    </p:spTree>
    <p:extLst>
      <p:ext uri="{BB962C8B-B14F-4D97-AF65-F5344CB8AC3E}">
        <p14:creationId xmlns:p14="http://schemas.microsoft.com/office/powerpoint/2010/main" val="341857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Stable Matching Problem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1200" dirty="0"/>
          </a:p>
          <a:p>
            <a:pPr marL="0" indent="0" eaLnBrk="1" hangingPunct="1">
              <a:buNone/>
            </a:pPr>
            <a:r>
              <a:rPr lang="en-US" altLang="en-US" dirty="0"/>
              <a:t>  </a:t>
            </a:r>
            <a:r>
              <a:rPr lang="en-US" altLang="en-US" b="1" dirty="0">
                <a:solidFill>
                  <a:srgbClr val="695082"/>
                </a:solidFill>
              </a:rPr>
              <a:t>Q:</a:t>
            </a:r>
            <a:r>
              <a:rPr lang="en-US" altLang="en-US" dirty="0"/>
              <a:t> Is matching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(X,C)</a:t>
            </a:r>
            <a:r>
              <a:rPr lang="en-US" altLang="en-US" sz="2800" dirty="0">
                <a:latin typeface="Comic Sans MS" panose="030F0702030302020204" pitchFamily="66" charset="0"/>
              </a:rPr>
              <a:t>,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(Y,B)</a:t>
            </a:r>
            <a:r>
              <a:rPr lang="en-US" altLang="en-US" sz="2800" dirty="0">
                <a:latin typeface="Comic Sans MS" panose="030F0702030302020204" pitchFamily="66" charset="0"/>
              </a:rPr>
              <a:t>,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(Z,A)</a:t>
            </a:r>
            <a:r>
              <a:rPr lang="en-US" altLang="en-US" sz="2800" dirty="0">
                <a:latin typeface="Comic Sans MS" panose="030F0702030302020204" pitchFamily="66" charset="0"/>
              </a:rPr>
              <a:t> </a:t>
            </a:r>
            <a:r>
              <a:rPr lang="en-US" altLang="en-US" dirty="0"/>
              <a:t>stable?</a:t>
            </a:r>
          </a:p>
          <a:p>
            <a:pPr marL="0" lvl="0" indent="0">
              <a:buNone/>
            </a:pPr>
            <a:r>
              <a:rPr lang="en-US" altLang="en-US" dirty="0"/>
              <a:t>  </a:t>
            </a:r>
            <a:r>
              <a:rPr lang="en-US" altLang="en-US" b="1" dirty="0">
                <a:solidFill>
                  <a:srgbClr val="695082"/>
                </a:solidFill>
              </a:rPr>
              <a:t>A:</a:t>
            </a:r>
            <a:r>
              <a:rPr lang="en-US" altLang="en-US" dirty="0">
                <a:solidFill>
                  <a:srgbClr val="695082"/>
                </a:solidFill>
              </a:rPr>
              <a:t> </a:t>
            </a:r>
            <a:r>
              <a:rPr lang="en-US" altLang="en-US" dirty="0">
                <a:solidFill>
                  <a:prstClr val="black"/>
                </a:solidFill>
              </a:rPr>
              <a:t>No.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B</a:t>
            </a:r>
            <a:r>
              <a:rPr lang="en-US" altLang="en-US" dirty="0">
                <a:solidFill>
                  <a:prstClr val="black"/>
                </a:solidFill>
              </a:rPr>
              <a:t> and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X</a:t>
            </a:r>
            <a:r>
              <a:rPr lang="en-US" altLang="en-US" dirty="0">
                <a:solidFill>
                  <a:prstClr val="black"/>
                </a:solidFill>
              </a:rPr>
              <a:t> prefer each other.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4CB71-DD7F-4444-9604-E7C9A1AB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18</a:t>
            </a:fld>
            <a:endParaRPr lang="en-US"/>
          </a:p>
        </p:txBody>
      </p:sp>
      <p:sp>
        <p:nvSpPr>
          <p:cNvPr id="8197" name="Rectangle 4"/>
          <p:cNvSpPr>
            <a:spLocks noChangeAspect="1" noChangeArrowheads="1"/>
          </p:cNvSpPr>
          <p:nvPr/>
        </p:nvSpPr>
        <p:spPr bwMode="auto">
          <a:xfrm>
            <a:off x="1843089" y="4854575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198" name="Rectangle 5"/>
          <p:cNvSpPr>
            <a:spLocks noChangeAspect="1" noChangeArrowheads="1"/>
          </p:cNvSpPr>
          <p:nvPr/>
        </p:nvSpPr>
        <p:spPr bwMode="auto">
          <a:xfrm>
            <a:off x="2835275" y="4854575"/>
            <a:ext cx="992188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199" name="Rectangle 6"/>
          <p:cNvSpPr>
            <a:spLocks noChangeAspect="1" noChangeArrowheads="1"/>
          </p:cNvSpPr>
          <p:nvPr/>
        </p:nvSpPr>
        <p:spPr bwMode="auto">
          <a:xfrm>
            <a:off x="4819650" y="4854575"/>
            <a:ext cx="990600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0" name="Rectangle 7"/>
          <p:cNvSpPr>
            <a:spLocks noChangeAspect="1" noChangeArrowheads="1"/>
          </p:cNvSpPr>
          <p:nvPr/>
        </p:nvSpPr>
        <p:spPr bwMode="auto">
          <a:xfrm>
            <a:off x="3827464" y="4854575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1" name="Rectangle 8"/>
          <p:cNvSpPr>
            <a:spLocks noChangeAspect="1" noChangeArrowheads="1"/>
          </p:cNvSpPr>
          <p:nvPr/>
        </p:nvSpPr>
        <p:spPr bwMode="auto">
          <a:xfrm>
            <a:off x="1843089" y="4440239"/>
            <a:ext cx="992187" cy="414337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02" name="Rectangle 9"/>
          <p:cNvSpPr>
            <a:spLocks noChangeAspect="1" noChangeArrowheads="1"/>
          </p:cNvSpPr>
          <p:nvPr/>
        </p:nvSpPr>
        <p:spPr bwMode="auto">
          <a:xfrm>
            <a:off x="2835275" y="4440239"/>
            <a:ext cx="992188" cy="414337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3" name="Rectangle 10"/>
          <p:cNvSpPr>
            <a:spLocks noChangeAspect="1" noChangeArrowheads="1"/>
          </p:cNvSpPr>
          <p:nvPr/>
        </p:nvSpPr>
        <p:spPr bwMode="auto">
          <a:xfrm>
            <a:off x="4819650" y="4440239"/>
            <a:ext cx="990600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4" name="Rectangle 11"/>
          <p:cNvSpPr>
            <a:spLocks noChangeAspect="1" noChangeArrowheads="1"/>
          </p:cNvSpPr>
          <p:nvPr/>
        </p:nvSpPr>
        <p:spPr bwMode="auto">
          <a:xfrm>
            <a:off x="3827464" y="4440239"/>
            <a:ext cx="992187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05" name="Rectangle 12"/>
          <p:cNvSpPr>
            <a:spLocks noChangeAspect="1" noChangeArrowheads="1"/>
          </p:cNvSpPr>
          <p:nvPr/>
        </p:nvSpPr>
        <p:spPr bwMode="auto">
          <a:xfrm>
            <a:off x="1843089" y="4025900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06" name="Rectangle 13"/>
          <p:cNvSpPr>
            <a:spLocks noChangeAspect="1" noChangeArrowheads="1"/>
          </p:cNvSpPr>
          <p:nvPr/>
        </p:nvSpPr>
        <p:spPr bwMode="auto">
          <a:xfrm>
            <a:off x="2835275" y="4014787"/>
            <a:ext cx="992188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07" name="Rectangle 14"/>
          <p:cNvSpPr>
            <a:spLocks noChangeAspect="1" noChangeArrowheads="1"/>
          </p:cNvSpPr>
          <p:nvPr/>
        </p:nvSpPr>
        <p:spPr bwMode="auto">
          <a:xfrm>
            <a:off x="4819650" y="4025900"/>
            <a:ext cx="990600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8" name="Rectangle 15"/>
          <p:cNvSpPr>
            <a:spLocks noChangeAspect="1" noChangeArrowheads="1"/>
          </p:cNvSpPr>
          <p:nvPr/>
        </p:nvSpPr>
        <p:spPr bwMode="auto">
          <a:xfrm>
            <a:off x="3827464" y="4025900"/>
            <a:ext cx="992187" cy="4143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9" name="Rectangle 16"/>
          <p:cNvSpPr>
            <a:spLocks noChangeAspect="1" noChangeArrowheads="1"/>
          </p:cNvSpPr>
          <p:nvPr/>
        </p:nvSpPr>
        <p:spPr bwMode="auto">
          <a:xfrm>
            <a:off x="2835275" y="3614738"/>
            <a:ext cx="992188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8210" name="Rectangle 17"/>
          <p:cNvSpPr>
            <a:spLocks noChangeAspect="1" noChangeArrowheads="1"/>
          </p:cNvSpPr>
          <p:nvPr/>
        </p:nvSpPr>
        <p:spPr bwMode="auto">
          <a:xfrm>
            <a:off x="3827464" y="3614738"/>
            <a:ext cx="992187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8211" name="Rectangle 18"/>
          <p:cNvSpPr>
            <a:spLocks noChangeAspect="1" noChangeArrowheads="1"/>
          </p:cNvSpPr>
          <p:nvPr/>
        </p:nvSpPr>
        <p:spPr bwMode="auto">
          <a:xfrm>
            <a:off x="4819650" y="3614738"/>
            <a:ext cx="990600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8212" name="Rectangle 19"/>
          <p:cNvSpPr>
            <a:spLocks noChangeAspect="1" noChangeArrowheads="1"/>
          </p:cNvSpPr>
          <p:nvPr/>
        </p:nvSpPr>
        <p:spPr bwMode="auto">
          <a:xfrm>
            <a:off x="1828800" y="5257800"/>
            <a:ext cx="39624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Group </a:t>
            </a:r>
            <a:r>
              <a:rPr lang="en-US" altLang="en-US" sz="1400" b="1" i="1" dirty="0">
                <a:latin typeface="Comic Sans MS" panose="030F0702030302020204" pitchFamily="66" charset="0"/>
              </a:rPr>
              <a:t>P</a:t>
            </a:r>
            <a:r>
              <a:rPr lang="en-US" altLang="en-US" sz="1400" i="1" dirty="0">
                <a:latin typeface="Comic Sans MS" panose="030F0702030302020204" pitchFamily="66" charset="0"/>
              </a:rPr>
              <a:t> Preference Profile</a:t>
            </a:r>
            <a:endParaRPr lang="en-US" altLang="en-US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213" name="Rectangle 20"/>
          <p:cNvSpPr>
            <a:spLocks noChangeAspect="1" noChangeArrowheads="1"/>
          </p:cNvSpPr>
          <p:nvPr/>
        </p:nvSpPr>
        <p:spPr bwMode="auto">
          <a:xfrm>
            <a:off x="6262689" y="4854575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14" name="Rectangle 21"/>
          <p:cNvSpPr>
            <a:spLocks noChangeAspect="1" noChangeArrowheads="1"/>
          </p:cNvSpPr>
          <p:nvPr/>
        </p:nvSpPr>
        <p:spPr bwMode="auto">
          <a:xfrm>
            <a:off x="7254875" y="4854575"/>
            <a:ext cx="992188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15" name="Rectangle 22"/>
          <p:cNvSpPr>
            <a:spLocks noChangeAspect="1" noChangeArrowheads="1"/>
          </p:cNvSpPr>
          <p:nvPr/>
        </p:nvSpPr>
        <p:spPr bwMode="auto">
          <a:xfrm>
            <a:off x="9239250" y="4854575"/>
            <a:ext cx="990600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16" name="Rectangle 23"/>
          <p:cNvSpPr>
            <a:spLocks noChangeAspect="1" noChangeArrowheads="1"/>
          </p:cNvSpPr>
          <p:nvPr/>
        </p:nvSpPr>
        <p:spPr bwMode="auto">
          <a:xfrm>
            <a:off x="8247064" y="4854575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17" name="Rectangle 24"/>
          <p:cNvSpPr>
            <a:spLocks noChangeAspect="1" noChangeArrowheads="1"/>
          </p:cNvSpPr>
          <p:nvPr/>
        </p:nvSpPr>
        <p:spPr bwMode="auto">
          <a:xfrm>
            <a:off x="6262689" y="4440239"/>
            <a:ext cx="992187" cy="414337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18" name="Rectangle 25"/>
          <p:cNvSpPr>
            <a:spLocks noChangeAspect="1" noChangeArrowheads="1"/>
          </p:cNvSpPr>
          <p:nvPr/>
        </p:nvSpPr>
        <p:spPr bwMode="auto">
          <a:xfrm>
            <a:off x="7254875" y="4440239"/>
            <a:ext cx="992188" cy="4143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19" name="Rectangle 26"/>
          <p:cNvSpPr>
            <a:spLocks noChangeAspect="1" noChangeArrowheads="1"/>
          </p:cNvSpPr>
          <p:nvPr/>
        </p:nvSpPr>
        <p:spPr bwMode="auto">
          <a:xfrm>
            <a:off x="9239250" y="4440239"/>
            <a:ext cx="990600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20" name="Rectangle 27"/>
          <p:cNvSpPr>
            <a:spLocks noChangeAspect="1" noChangeArrowheads="1"/>
          </p:cNvSpPr>
          <p:nvPr/>
        </p:nvSpPr>
        <p:spPr bwMode="auto">
          <a:xfrm>
            <a:off x="8247064" y="4440239"/>
            <a:ext cx="992187" cy="414337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21" name="Rectangle 28"/>
          <p:cNvSpPr>
            <a:spLocks noChangeAspect="1" noChangeArrowheads="1"/>
          </p:cNvSpPr>
          <p:nvPr/>
        </p:nvSpPr>
        <p:spPr bwMode="auto">
          <a:xfrm>
            <a:off x="6262689" y="4025900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22" name="Rectangle 29"/>
          <p:cNvSpPr>
            <a:spLocks noChangeAspect="1" noChangeArrowheads="1"/>
          </p:cNvSpPr>
          <p:nvPr/>
        </p:nvSpPr>
        <p:spPr bwMode="auto">
          <a:xfrm>
            <a:off x="7254875" y="4025900"/>
            <a:ext cx="992188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23" name="Rectangle 30"/>
          <p:cNvSpPr>
            <a:spLocks noChangeAspect="1" noChangeArrowheads="1"/>
          </p:cNvSpPr>
          <p:nvPr/>
        </p:nvSpPr>
        <p:spPr bwMode="auto">
          <a:xfrm>
            <a:off x="9239250" y="4025900"/>
            <a:ext cx="990600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24" name="Rectangle 31"/>
          <p:cNvSpPr>
            <a:spLocks noChangeAspect="1" noChangeArrowheads="1"/>
          </p:cNvSpPr>
          <p:nvPr/>
        </p:nvSpPr>
        <p:spPr bwMode="auto">
          <a:xfrm>
            <a:off x="8247064" y="4025900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25" name="Rectangle 32"/>
          <p:cNvSpPr>
            <a:spLocks noChangeAspect="1" noChangeArrowheads="1"/>
          </p:cNvSpPr>
          <p:nvPr/>
        </p:nvSpPr>
        <p:spPr bwMode="auto">
          <a:xfrm>
            <a:off x="7254875" y="3614738"/>
            <a:ext cx="992188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8226" name="Rectangle 33"/>
          <p:cNvSpPr>
            <a:spLocks noChangeAspect="1" noChangeArrowheads="1"/>
          </p:cNvSpPr>
          <p:nvPr/>
        </p:nvSpPr>
        <p:spPr bwMode="auto">
          <a:xfrm>
            <a:off x="8247064" y="3614738"/>
            <a:ext cx="992187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8227" name="Rectangle 34"/>
          <p:cNvSpPr>
            <a:spLocks noChangeAspect="1" noChangeArrowheads="1"/>
          </p:cNvSpPr>
          <p:nvPr/>
        </p:nvSpPr>
        <p:spPr bwMode="auto">
          <a:xfrm>
            <a:off x="9239250" y="3614738"/>
            <a:ext cx="990600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8228" name="Rectangle 35"/>
          <p:cNvSpPr>
            <a:spLocks noChangeAspect="1" noChangeArrowheads="1"/>
          </p:cNvSpPr>
          <p:nvPr/>
        </p:nvSpPr>
        <p:spPr bwMode="auto">
          <a:xfrm>
            <a:off x="6248400" y="5257800"/>
            <a:ext cx="39624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Group </a:t>
            </a:r>
            <a:r>
              <a:rPr lang="en-US" altLang="en-US" sz="1400" b="1" i="1" dirty="0">
                <a:latin typeface="Comic Sans MS" panose="030F0702030302020204" pitchFamily="66" charset="0"/>
              </a:rPr>
              <a:t>R</a:t>
            </a:r>
            <a:r>
              <a:rPr lang="en-US" altLang="en-US" sz="1400" i="1" dirty="0">
                <a:latin typeface="Comic Sans MS" panose="030F0702030302020204" pitchFamily="66" charset="0"/>
              </a:rPr>
              <a:t> Preference Profile</a:t>
            </a:r>
            <a:endParaRPr lang="en-US" altLang="en-US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229" name="Text Box 36"/>
          <p:cNvSpPr txBox="1">
            <a:spLocks noChangeArrowheads="1"/>
          </p:cNvSpPr>
          <p:nvPr/>
        </p:nvSpPr>
        <p:spPr bwMode="auto">
          <a:xfrm>
            <a:off x="3081339" y="3124200"/>
            <a:ext cx="5866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favorite</a:t>
            </a:r>
          </a:p>
        </p:txBody>
      </p:sp>
      <p:sp>
        <p:nvSpPr>
          <p:cNvPr id="8230" name="Text Box 37"/>
          <p:cNvSpPr txBox="1">
            <a:spLocks noChangeArrowheads="1"/>
          </p:cNvSpPr>
          <p:nvPr/>
        </p:nvSpPr>
        <p:spPr bwMode="auto">
          <a:xfrm>
            <a:off x="4897439" y="3124200"/>
            <a:ext cx="9858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least favorite</a:t>
            </a:r>
          </a:p>
        </p:txBody>
      </p:sp>
      <p:sp>
        <p:nvSpPr>
          <p:cNvPr id="8231" name="Text Box 38"/>
          <p:cNvSpPr txBox="1">
            <a:spLocks noChangeArrowheads="1"/>
          </p:cNvSpPr>
          <p:nvPr/>
        </p:nvSpPr>
        <p:spPr bwMode="auto">
          <a:xfrm>
            <a:off x="7500939" y="3124200"/>
            <a:ext cx="5866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favorite</a:t>
            </a:r>
          </a:p>
        </p:txBody>
      </p:sp>
      <p:sp>
        <p:nvSpPr>
          <p:cNvPr id="8235" name="Text Box 42"/>
          <p:cNvSpPr txBox="1">
            <a:spLocks noChangeArrowheads="1"/>
          </p:cNvSpPr>
          <p:nvPr/>
        </p:nvSpPr>
        <p:spPr bwMode="auto">
          <a:xfrm>
            <a:off x="9275764" y="3121025"/>
            <a:ext cx="9858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least favorite</a:t>
            </a:r>
          </a:p>
        </p:txBody>
      </p:sp>
      <p:grpSp>
        <p:nvGrpSpPr>
          <p:cNvPr id="45" name="Group 44" descr="Arrows connecting labels to corresponding columns&#10;">
            <a:extLst>
              <a:ext uri="{FF2B5EF4-FFF2-40B4-BE49-F238E27FC236}">
                <a16:creationId xmlns:a16="http://schemas.microsoft.com/office/drawing/2014/main" id="{DBE06C16-6FBC-4B7C-B6EA-22A828593209}"/>
              </a:ext>
            </a:extLst>
          </p:cNvPr>
          <p:cNvGrpSpPr/>
          <p:nvPr/>
        </p:nvGrpSpPr>
        <p:grpSpPr>
          <a:xfrm>
            <a:off x="3352800" y="3352800"/>
            <a:ext cx="6324600" cy="163513"/>
            <a:chOff x="3352800" y="3352800"/>
            <a:chExt cx="6324600" cy="163513"/>
          </a:xfrm>
        </p:grpSpPr>
        <p:sp>
          <p:nvSpPr>
            <p:cNvPr id="46" name="Line 40">
              <a:extLst>
                <a:ext uri="{FF2B5EF4-FFF2-40B4-BE49-F238E27FC236}">
                  <a16:creationId xmlns:a16="http://schemas.microsoft.com/office/drawing/2014/main" id="{45DC71AF-8DCD-4D35-A4DD-2C9D709509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77400" y="3363913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7" name="Line 41">
              <a:extLst>
                <a:ext uri="{FF2B5EF4-FFF2-40B4-BE49-F238E27FC236}">
                  <a16:creationId xmlns:a16="http://schemas.microsoft.com/office/drawing/2014/main" id="{40CCDD73-8FB4-4573-9F87-29CF2A896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24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8" name="Line 42">
              <a:extLst>
                <a:ext uri="{FF2B5EF4-FFF2-40B4-BE49-F238E27FC236}">
                  <a16:creationId xmlns:a16="http://schemas.microsoft.com/office/drawing/2014/main" id="{62AF328D-511B-4B55-BFE9-3246E5F9D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02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9" name="Line 43">
              <a:extLst>
                <a:ext uri="{FF2B5EF4-FFF2-40B4-BE49-F238E27FC236}">
                  <a16:creationId xmlns:a16="http://schemas.microsoft.com/office/drawing/2014/main" id="{4AB99223-0DF3-400C-ABB8-6F2D32C0A3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8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7830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Stable Matching Problem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1200" dirty="0"/>
          </a:p>
          <a:p>
            <a:pPr marL="0" indent="0" eaLnBrk="1" hangingPunct="1">
              <a:buNone/>
            </a:pPr>
            <a:r>
              <a:rPr lang="en-US" altLang="en-US" dirty="0"/>
              <a:t>  </a:t>
            </a:r>
            <a:r>
              <a:rPr lang="en-US" altLang="en-US" b="1" dirty="0">
                <a:solidFill>
                  <a:srgbClr val="695082"/>
                </a:solidFill>
              </a:rPr>
              <a:t>Q:</a:t>
            </a:r>
            <a:r>
              <a:rPr lang="en-US" altLang="en-US" dirty="0"/>
              <a:t> Is matching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(X,A)</a:t>
            </a:r>
            <a:r>
              <a:rPr lang="en-US" altLang="en-US" sz="2800" dirty="0">
                <a:latin typeface="Comic Sans MS" panose="030F0702030302020204" pitchFamily="66" charset="0"/>
              </a:rPr>
              <a:t>,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(Y,B)</a:t>
            </a:r>
            <a:r>
              <a:rPr lang="en-US" altLang="en-US" sz="2800" dirty="0">
                <a:latin typeface="Comic Sans MS" panose="030F0702030302020204" pitchFamily="66" charset="0"/>
              </a:rPr>
              <a:t>,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(Z,C)</a:t>
            </a:r>
            <a:r>
              <a:rPr lang="en-US" altLang="en-US" sz="2800" dirty="0">
                <a:latin typeface="Comic Sans MS" panose="030F0702030302020204" pitchFamily="66" charset="0"/>
              </a:rPr>
              <a:t> </a:t>
            </a:r>
            <a:r>
              <a:rPr lang="en-US" altLang="en-US" dirty="0"/>
              <a:t>stable?</a:t>
            </a:r>
          </a:p>
          <a:p>
            <a:pPr marL="0" lvl="0" indent="0">
              <a:buNone/>
            </a:pPr>
            <a:r>
              <a:rPr lang="en-US" altLang="en-US" dirty="0"/>
              <a:t>   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4CB71-DD7F-4444-9604-E7C9A1AB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19</a:t>
            </a:fld>
            <a:endParaRPr lang="en-US"/>
          </a:p>
        </p:txBody>
      </p:sp>
      <p:sp>
        <p:nvSpPr>
          <p:cNvPr id="8197" name="Rectangle 4"/>
          <p:cNvSpPr>
            <a:spLocks noChangeAspect="1" noChangeArrowheads="1"/>
          </p:cNvSpPr>
          <p:nvPr/>
        </p:nvSpPr>
        <p:spPr bwMode="auto">
          <a:xfrm>
            <a:off x="1843089" y="4854575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198" name="Rectangle 5"/>
          <p:cNvSpPr>
            <a:spLocks noChangeAspect="1" noChangeArrowheads="1"/>
          </p:cNvSpPr>
          <p:nvPr/>
        </p:nvSpPr>
        <p:spPr bwMode="auto">
          <a:xfrm>
            <a:off x="2835275" y="4854575"/>
            <a:ext cx="992188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199" name="Rectangle 6"/>
          <p:cNvSpPr>
            <a:spLocks noChangeAspect="1" noChangeArrowheads="1"/>
          </p:cNvSpPr>
          <p:nvPr/>
        </p:nvSpPr>
        <p:spPr bwMode="auto">
          <a:xfrm>
            <a:off x="4819650" y="4854575"/>
            <a:ext cx="990600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0" name="Rectangle 7"/>
          <p:cNvSpPr>
            <a:spLocks noChangeAspect="1" noChangeArrowheads="1"/>
          </p:cNvSpPr>
          <p:nvPr/>
        </p:nvSpPr>
        <p:spPr bwMode="auto">
          <a:xfrm>
            <a:off x="3827464" y="4854575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1" name="Rectangle 8"/>
          <p:cNvSpPr>
            <a:spLocks noChangeAspect="1" noChangeArrowheads="1"/>
          </p:cNvSpPr>
          <p:nvPr/>
        </p:nvSpPr>
        <p:spPr bwMode="auto">
          <a:xfrm>
            <a:off x="1843089" y="4440239"/>
            <a:ext cx="992187" cy="414337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02" name="Rectangle 9"/>
          <p:cNvSpPr>
            <a:spLocks noChangeAspect="1" noChangeArrowheads="1"/>
          </p:cNvSpPr>
          <p:nvPr/>
        </p:nvSpPr>
        <p:spPr bwMode="auto">
          <a:xfrm>
            <a:off x="2835275" y="4440239"/>
            <a:ext cx="992188" cy="414337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3" name="Rectangle 10"/>
          <p:cNvSpPr>
            <a:spLocks noChangeAspect="1" noChangeArrowheads="1"/>
          </p:cNvSpPr>
          <p:nvPr/>
        </p:nvSpPr>
        <p:spPr bwMode="auto">
          <a:xfrm>
            <a:off x="4819650" y="4440239"/>
            <a:ext cx="990600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4" name="Rectangle 11"/>
          <p:cNvSpPr>
            <a:spLocks noChangeAspect="1" noChangeArrowheads="1"/>
          </p:cNvSpPr>
          <p:nvPr/>
        </p:nvSpPr>
        <p:spPr bwMode="auto">
          <a:xfrm>
            <a:off x="3827464" y="4440239"/>
            <a:ext cx="992187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05" name="Rectangle 12"/>
          <p:cNvSpPr>
            <a:spLocks noChangeAspect="1" noChangeArrowheads="1"/>
          </p:cNvSpPr>
          <p:nvPr/>
        </p:nvSpPr>
        <p:spPr bwMode="auto">
          <a:xfrm>
            <a:off x="1843089" y="4025900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06" name="Rectangle 13"/>
          <p:cNvSpPr>
            <a:spLocks noChangeAspect="1" noChangeArrowheads="1"/>
          </p:cNvSpPr>
          <p:nvPr/>
        </p:nvSpPr>
        <p:spPr bwMode="auto">
          <a:xfrm>
            <a:off x="2835275" y="4014787"/>
            <a:ext cx="992188" cy="427740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07" name="Rectangle 14"/>
          <p:cNvSpPr>
            <a:spLocks noChangeAspect="1" noChangeArrowheads="1"/>
          </p:cNvSpPr>
          <p:nvPr/>
        </p:nvSpPr>
        <p:spPr bwMode="auto">
          <a:xfrm>
            <a:off x="4819650" y="4025900"/>
            <a:ext cx="990600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8" name="Rectangle 15"/>
          <p:cNvSpPr>
            <a:spLocks noChangeAspect="1" noChangeArrowheads="1"/>
          </p:cNvSpPr>
          <p:nvPr/>
        </p:nvSpPr>
        <p:spPr bwMode="auto">
          <a:xfrm>
            <a:off x="3827464" y="4025900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9" name="Rectangle 16"/>
          <p:cNvSpPr>
            <a:spLocks noChangeAspect="1" noChangeArrowheads="1"/>
          </p:cNvSpPr>
          <p:nvPr/>
        </p:nvSpPr>
        <p:spPr bwMode="auto">
          <a:xfrm>
            <a:off x="2835275" y="3614738"/>
            <a:ext cx="992188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8210" name="Rectangle 17"/>
          <p:cNvSpPr>
            <a:spLocks noChangeAspect="1" noChangeArrowheads="1"/>
          </p:cNvSpPr>
          <p:nvPr/>
        </p:nvSpPr>
        <p:spPr bwMode="auto">
          <a:xfrm>
            <a:off x="3827464" y="3614738"/>
            <a:ext cx="992187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8211" name="Rectangle 18"/>
          <p:cNvSpPr>
            <a:spLocks noChangeAspect="1" noChangeArrowheads="1"/>
          </p:cNvSpPr>
          <p:nvPr/>
        </p:nvSpPr>
        <p:spPr bwMode="auto">
          <a:xfrm>
            <a:off x="4819650" y="3614738"/>
            <a:ext cx="990600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8212" name="Rectangle 19"/>
          <p:cNvSpPr>
            <a:spLocks noChangeAspect="1" noChangeArrowheads="1"/>
          </p:cNvSpPr>
          <p:nvPr/>
        </p:nvSpPr>
        <p:spPr bwMode="auto">
          <a:xfrm>
            <a:off x="1828800" y="5257800"/>
            <a:ext cx="39624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Group </a:t>
            </a:r>
            <a:r>
              <a:rPr lang="en-US" altLang="en-US" sz="1400" b="1" i="1" dirty="0">
                <a:latin typeface="Comic Sans MS" panose="030F0702030302020204" pitchFamily="66" charset="0"/>
              </a:rPr>
              <a:t>P</a:t>
            </a:r>
            <a:r>
              <a:rPr lang="en-US" altLang="en-US" sz="1400" i="1" dirty="0">
                <a:latin typeface="Comic Sans MS" panose="030F0702030302020204" pitchFamily="66" charset="0"/>
              </a:rPr>
              <a:t> Preference Profile</a:t>
            </a:r>
            <a:endParaRPr lang="en-US" altLang="en-US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213" name="Rectangle 20"/>
          <p:cNvSpPr>
            <a:spLocks noChangeAspect="1" noChangeArrowheads="1"/>
          </p:cNvSpPr>
          <p:nvPr/>
        </p:nvSpPr>
        <p:spPr bwMode="auto">
          <a:xfrm>
            <a:off x="6262689" y="4854575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14" name="Rectangle 21"/>
          <p:cNvSpPr>
            <a:spLocks noChangeAspect="1" noChangeArrowheads="1"/>
          </p:cNvSpPr>
          <p:nvPr/>
        </p:nvSpPr>
        <p:spPr bwMode="auto">
          <a:xfrm>
            <a:off x="7254875" y="4854575"/>
            <a:ext cx="992188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15" name="Rectangle 22"/>
          <p:cNvSpPr>
            <a:spLocks noChangeAspect="1" noChangeArrowheads="1"/>
          </p:cNvSpPr>
          <p:nvPr/>
        </p:nvSpPr>
        <p:spPr bwMode="auto">
          <a:xfrm>
            <a:off x="9239250" y="4854575"/>
            <a:ext cx="990600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16" name="Rectangle 23"/>
          <p:cNvSpPr>
            <a:spLocks noChangeAspect="1" noChangeArrowheads="1"/>
          </p:cNvSpPr>
          <p:nvPr/>
        </p:nvSpPr>
        <p:spPr bwMode="auto">
          <a:xfrm>
            <a:off x="8247064" y="4854575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17" name="Rectangle 24"/>
          <p:cNvSpPr>
            <a:spLocks noChangeAspect="1" noChangeArrowheads="1"/>
          </p:cNvSpPr>
          <p:nvPr/>
        </p:nvSpPr>
        <p:spPr bwMode="auto">
          <a:xfrm>
            <a:off x="6262689" y="4440239"/>
            <a:ext cx="992187" cy="414337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18" name="Rectangle 25"/>
          <p:cNvSpPr>
            <a:spLocks noChangeAspect="1" noChangeArrowheads="1"/>
          </p:cNvSpPr>
          <p:nvPr/>
        </p:nvSpPr>
        <p:spPr bwMode="auto">
          <a:xfrm>
            <a:off x="7254875" y="4440239"/>
            <a:ext cx="992188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19" name="Rectangle 26"/>
          <p:cNvSpPr>
            <a:spLocks noChangeAspect="1" noChangeArrowheads="1"/>
          </p:cNvSpPr>
          <p:nvPr/>
        </p:nvSpPr>
        <p:spPr bwMode="auto">
          <a:xfrm>
            <a:off x="9239250" y="4440239"/>
            <a:ext cx="990600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20" name="Rectangle 27"/>
          <p:cNvSpPr>
            <a:spLocks noChangeAspect="1" noChangeArrowheads="1"/>
          </p:cNvSpPr>
          <p:nvPr/>
        </p:nvSpPr>
        <p:spPr bwMode="auto">
          <a:xfrm>
            <a:off x="8247064" y="4440239"/>
            <a:ext cx="992187" cy="414337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21" name="Rectangle 28"/>
          <p:cNvSpPr>
            <a:spLocks noChangeAspect="1" noChangeArrowheads="1"/>
          </p:cNvSpPr>
          <p:nvPr/>
        </p:nvSpPr>
        <p:spPr bwMode="auto">
          <a:xfrm>
            <a:off x="6262689" y="4025900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22" name="Rectangle 29"/>
          <p:cNvSpPr>
            <a:spLocks noChangeAspect="1" noChangeArrowheads="1"/>
          </p:cNvSpPr>
          <p:nvPr/>
        </p:nvSpPr>
        <p:spPr bwMode="auto">
          <a:xfrm>
            <a:off x="7254875" y="4025900"/>
            <a:ext cx="992188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23" name="Rectangle 30"/>
          <p:cNvSpPr>
            <a:spLocks noChangeAspect="1" noChangeArrowheads="1"/>
          </p:cNvSpPr>
          <p:nvPr/>
        </p:nvSpPr>
        <p:spPr bwMode="auto">
          <a:xfrm>
            <a:off x="9239250" y="4025900"/>
            <a:ext cx="990600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24" name="Rectangle 31"/>
          <p:cNvSpPr>
            <a:spLocks noChangeAspect="1" noChangeArrowheads="1"/>
          </p:cNvSpPr>
          <p:nvPr/>
        </p:nvSpPr>
        <p:spPr bwMode="auto">
          <a:xfrm>
            <a:off x="8247064" y="4025900"/>
            <a:ext cx="992187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25" name="Rectangle 32"/>
          <p:cNvSpPr>
            <a:spLocks noChangeAspect="1" noChangeArrowheads="1"/>
          </p:cNvSpPr>
          <p:nvPr/>
        </p:nvSpPr>
        <p:spPr bwMode="auto">
          <a:xfrm>
            <a:off x="7254875" y="3614738"/>
            <a:ext cx="992188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8226" name="Rectangle 33"/>
          <p:cNvSpPr>
            <a:spLocks noChangeAspect="1" noChangeArrowheads="1"/>
          </p:cNvSpPr>
          <p:nvPr/>
        </p:nvSpPr>
        <p:spPr bwMode="auto">
          <a:xfrm>
            <a:off x="8247064" y="3614738"/>
            <a:ext cx="992187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8227" name="Rectangle 34"/>
          <p:cNvSpPr>
            <a:spLocks noChangeAspect="1" noChangeArrowheads="1"/>
          </p:cNvSpPr>
          <p:nvPr/>
        </p:nvSpPr>
        <p:spPr bwMode="auto">
          <a:xfrm>
            <a:off x="9239250" y="3614738"/>
            <a:ext cx="990600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8228" name="Rectangle 35"/>
          <p:cNvSpPr>
            <a:spLocks noChangeAspect="1" noChangeArrowheads="1"/>
          </p:cNvSpPr>
          <p:nvPr/>
        </p:nvSpPr>
        <p:spPr bwMode="auto">
          <a:xfrm>
            <a:off x="6248400" y="5257800"/>
            <a:ext cx="39624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Group </a:t>
            </a:r>
            <a:r>
              <a:rPr lang="en-US" altLang="en-US" sz="1400" b="1" i="1" dirty="0">
                <a:latin typeface="Comic Sans MS" panose="030F0702030302020204" pitchFamily="66" charset="0"/>
              </a:rPr>
              <a:t>R</a:t>
            </a:r>
            <a:r>
              <a:rPr lang="en-US" altLang="en-US" sz="1400" i="1" dirty="0">
                <a:latin typeface="Comic Sans MS" panose="030F0702030302020204" pitchFamily="66" charset="0"/>
              </a:rPr>
              <a:t> Preference Profile</a:t>
            </a:r>
            <a:endParaRPr lang="en-US" altLang="en-US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229" name="Text Box 36"/>
          <p:cNvSpPr txBox="1">
            <a:spLocks noChangeArrowheads="1"/>
          </p:cNvSpPr>
          <p:nvPr/>
        </p:nvSpPr>
        <p:spPr bwMode="auto">
          <a:xfrm>
            <a:off x="3081339" y="3124200"/>
            <a:ext cx="5866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favorite</a:t>
            </a:r>
          </a:p>
        </p:txBody>
      </p:sp>
      <p:sp>
        <p:nvSpPr>
          <p:cNvPr id="8230" name="Text Box 37"/>
          <p:cNvSpPr txBox="1">
            <a:spLocks noChangeArrowheads="1"/>
          </p:cNvSpPr>
          <p:nvPr/>
        </p:nvSpPr>
        <p:spPr bwMode="auto">
          <a:xfrm>
            <a:off x="4897439" y="3124200"/>
            <a:ext cx="9858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least favorite</a:t>
            </a:r>
          </a:p>
        </p:txBody>
      </p:sp>
      <p:sp>
        <p:nvSpPr>
          <p:cNvPr id="8231" name="Text Box 38"/>
          <p:cNvSpPr txBox="1">
            <a:spLocks noChangeArrowheads="1"/>
          </p:cNvSpPr>
          <p:nvPr/>
        </p:nvSpPr>
        <p:spPr bwMode="auto">
          <a:xfrm>
            <a:off x="7500939" y="3124200"/>
            <a:ext cx="5866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favorite</a:t>
            </a:r>
          </a:p>
        </p:txBody>
      </p:sp>
      <p:sp>
        <p:nvSpPr>
          <p:cNvPr id="8235" name="Text Box 42"/>
          <p:cNvSpPr txBox="1">
            <a:spLocks noChangeArrowheads="1"/>
          </p:cNvSpPr>
          <p:nvPr/>
        </p:nvSpPr>
        <p:spPr bwMode="auto">
          <a:xfrm>
            <a:off x="9275764" y="3121025"/>
            <a:ext cx="9858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least favorite</a:t>
            </a:r>
          </a:p>
        </p:txBody>
      </p:sp>
      <p:grpSp>
        <p:nvGrpSpPr>
          <p:cNvPr id="45" name="Group 44" descr="Arrows connecting labels to corresponding columns&#10;">
            <a:extLst>
              <a:ext uri="{FF2B5EF4-FFF2-40B4-BE49-F238E27FC236}">
                <a16:creationId xmlns:a16="http://schemas.microsoft.com/office/drawing/2014/main" id="{F9E8719F-9D03-42EB-A593-C88E549A22DD}"/>
              </a:ext>
            </a:extLst>
          </p:cNvPr>
          <p:cNvGrpSpPr/>
          <p:nvPr/>
        </p:nvGrpSpPr>
        <p:grpSpPr>
          <a:xfrm>
            <a:off x="3352800" y="3352800"/>
            <a:ext cx="6324600" cy="163513"/>
            <a:chOff x="3352800" y="3352800"/>
            <a:chExt cx="6324600" cy="163513"/>
          </a:xfrm>
        </p:grpSpPr>
        <p:sp>
          <p:nvSpPr>
            <p:cNvPr id="46" name="Line 40">
              <a:extLst>
                <a:ext uri="{FF2B5EF4-FFF2-40B4-BE49-F238E27FC236}">
                  <a16:creationId xmlns:a16="http://schemas.microsoft.com/office/drawing/2014/main" id="{A1E20A0B-5757-41EF-8A3D-AB620A949C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77400" y="3363913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7" name="Line 41">
              <a:extLst>
                <a:ext uri="{FF2B5EF4-FFF2-40B4-BE49-F238E27FC236}">
                  <a16:creationId xmlns:a16="http://schemas.microsoft.com/office/drawing/2014/main" id="{D6493719-8756-4AFA-9778-22FB86ED0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24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8" name="Line 42">
              <a:extLst>
                <a:ext uri="{FF2B5EF4-FFF2-40B4-BE49-F238E27FC236}">
                  <a16:creationId xmlns:a16="http://schemas.microsoft.com/office/drawing/2014/main" id="{45B7DD64-EFAD-496B-9D0C-1513493D9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02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9" name="Line 43">
              <a:extLst>
                <a:ext uri="{FF2B5EF4-FFF2-40B4-BE49-F238E27FC236}">
                  <a16:creationId xmlns:a16="http://schemas.microsoft.com/office/drawing/2014/main" id="{50FDF22F-B6A7-45CA-B1AB-9DB050504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8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6493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403F-6049-28C1-8A06-B4838DCE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5280D-4DB2-A501-42A7-CD23BCB75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n-US" dirty="0"/>
              <a:t>Two Goals: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Learn specific noteworthy algorithms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Hone insights on how to design algorithms for novel problems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39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Stable Matching Problem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1200" dirty="0"/>
          </a:p>
          <a:p>
            <a:pPr marL="0" indent="0" eaLnBrk="1" hangingPunct="1">
              <a:buNone/>
            </a:pPr>
            <a:r>
              <a:rPr lang="en-US" altLang="en-US" dirty="0"/>
              <a:t>  </a:t>
            </a:r>
            <a:r>
              <a:rPr lang="en-US" altLang="en-US" b="1" dirty="0">
                <a:solidFill>
                  <a:srgbClr val="695082"/>
                </a:solidFill>
              </a:rPr>
              <a:t>Q:</a:t>
            </a:r>
            <a:r>
              <a:rPr lang="en-US" altLang="en-US" dirty="0"/>
              <a:t> Is matching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(X,A)</a:t>
            </a:r>
            <a:r>
              <a:rPr lang="en-US" altLang="en-US" sz="2800" dirty="0">
                <a:latin typeface="Comic Sans MS" panose="030F0702030302020204" pitchFamily="66" charset="0"/>
              </a:rPr>
              <a:t>,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(Y,B)</a:t>
            </a:r>
            <a:r>
              <a:rPr lang="en-US" altLang="en-US" sz="2800" dirty="0">
                <a:latin typeface="Comic Sans MS" panose="030F0702030302020204" pitchFamily="66" charset="0"/>
              </a:rPr>
              <a:t>, </a:t>
            </a:r>
            <a:r>
              <a:rPr lang="en-US" alt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(Z,C)</a:t>
            </a:r>
            <a:r>
              <a:rPr lang="en-US" altLang="en-US" sz="2800" dirty="0">
                <a:latin typeface="Comic Sans MS" panose="030F0702030302020204" pitchFamily="66" charset="0"/>
              </a:rPr>
              <a:t> </a:t>
            </a:r>
            <a:r>
              <a:rPr lang="en-US" altLang="en-US" dirty="0"/>
              <a:t>stable?</a:t>
            </a:r>
          </a:p>
          <a:p>
            <a:pPr marL="0" indent="0" eaLnBrk="1" hangingPunct="1">
              <a:buNone/>
            </a:pPr>
            <a:r>
              <a:rPr lang="en-US" altLang="en-US" dirty="0"/>
              <a:t>  </a:t>
            </a:r>
            <a:r>
              <a:rPr lang="en-US" altLang="en-US" b="1" dirty="0">
                <a:solidFill>
                  <a:srgbClr val="695082"/>
                </a:solidFill>
              </a:rPr>
              <a:t>A:</a:t>
            </a:r>
            <a:r>
              <a:rPr lang="en-US" altLang="en-US" dirty="0"/>
              <a:t> Yes</a:t>
            </a:r>
          </a:p>
          <a:p>
            <a:pPr marL="0" lvl="0" indent="0">
              <a:buNone/>
            </a:pPr>
            <a:r>
              <a:rPr lang="en-US" altLang="en-US" dirty="0"/>
              <a:t>   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4CB71-DD7F-4444-9604-E7C9A1AB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20</a:t>
            </a:fld>
            <a:endParaRPr lang="en-US"/>
          </a:p>
        </p:txBody>
      </p:sp>
      <p:sp>
        <p:nvSpPr>
          <p:cNvPr id="8197" name="Rectangle 4"/>
          <p:cNvSpPr>
            <a:spLocks noChangeAspect="1" noChangeArrowheads="1"/>
          </p:cNvSpPr>
          <p:nvPr/>
        </p:nvSpPr>
        <p:spPr bwMode="auto">
          <a:xfrm>
            <a:off x="1843089" y="4854575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198" name="Rectangle 5"/>
          <p:cNvSpPr>
            <a:spLocks noChangeAspect="1" noChangeArrowheads="1"/>
          </p:cNvSpPr>
          <p:nvPr/>
        </p:nvSpPr>
        <p:spPr bwMode="auto">
          <a:xfrm>
            <a:off x="2835275" y="4854575"/>
            <a:ext cx="992188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199" name="Rectangle 6"/>
          <p:cNvSpPr>
            <a:spLocks noChangeAspect="1" noChangeArrowheads="1"/>
          </p:cNvSpPr>
          <p:nvPr/>
        </p:nvSpPr>
        <p:spPr bwMode="auto">
          <a:xfrm>
            <a:off x="4819650" y="4854575"/>
            <a:ext cx="990600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0" name="Rectangle 7"/>
          <p:cNvSpPr>
            <a:spLocks noChangeAspect="1" noChangeArrowheads="1"/>
          </p:cNvSpPr>
          <p:nvPr/>
        </p:nvSpPr>
        <p:spPr bwMode="auto">
          <a:xfrm>
            <a:off x="3827464" y="4854575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1" name="Rectangle 8"/>
          <p:cNvSpPr>
            <a:spLocks noChangeAspect="1" noChangeArrowheads="1"/>
          </p:cNvSpPr>
          <p:nvPr/>
        </p:nvSpPr>
        <p:spPr bwMode="auto">
          <a:xfrm>
            <a:off x="1843089" y="4440239"/>
            <a:ext cx="992187" cy="414337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02" name="Rectangle 9"/>
          <p:cNvSpPr>
            <a:spLocks noChangeAspect="1" noChangeArrowheads="1"/>
          </p:cNvSpPr>
          <p:nvPr/>
        </p:nvSpPr>
        <p:spPr bwMode="auto">
          <a:xfrm>
            <a:off x="2835275" y="4440239"/>
            <a:ext cx="992188" cy="414337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3" name="Rectangle 10"/>
          <p:cNvSpPr>
            <a:spLocks noChangeAspect="1" noChangeArrowheads="1"/>
          </p:cNvSpPr>
          <p:nvPr/>
        </p:nvSpPr>
        <p:spPr bwMode="auto">
          <a:xfrm>
            <a:off x="4819650" y="4440239"/>
            <a:ext cx="990600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4" name="Rectangle 11"/>
          <p:cNvSpPr>
            <a:spLocks noChangeAspect="1" noChangeArrowheads="1"/>
          </p:cNvSpPr>
          <p:nvPr/>
        </p:nvSpPr>
        <p:spPr bwMode="auto">
          <a:xfrm>
            <a:off x="3827464" y="4440239"/>
            <a:ext cx="992187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05" name="Rectangle 12"/>
          <p:cNvSpPr>
            <a:spLocks noChangeAspect="1" noChangeArrowheads="1"/>
          </p:cNvSpPr>
          <p:nvPr/>
        </p:nvSpPr>
        <p:spPr bwMode="auto">
          <a:xfrm>
            <a:off x="1843089" y="4025900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06" name="Rectangle 13"/>
          <p:cNvSpPr>
            <a:spLocks noChangeAspect="1" noChangeArrowheads="1"/>
          </p:cNvSpPr>
          <p:nvPr/>
        </p:nvSpPr>
        <p:spPr bwMode="auto">
          <a:xfrm>
            <a:off x="2835275" y="4014787"/>
            <a:ext cx="992188" cy="427740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07" name="Rectangle 14"/>
          <p:cNvSpPr>
            <a:spLocks noChangeAspect="1" noChangeArrowheads="1"/>
          </p:cNvSpPr>
          <p:nvPr/>
        </p:nvSpPr>
        <p:spPr bwMode="auto">
          <a:xfrm>
            <a:off x="4819650" y="4025900"/>
            <a:ext cx="990600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08" name="Rectangle 15"/>
          <p:cNvSpPr>
            <a:spLocks noChangeAspect="1" noChangeArrowheads="1"/>
          </p:cNvSpPr>
          <p:nvPr/>
        </p:nvSpPr>
        <p:spPr bwMode="auto">
          <a:xfrm>
            <a:off x="3827464" y="4025900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09" name="Rectangle 16"/>
          <p:cNvSpPr>
            <a:spLocks noChangeAspect="1" noChangeArrowheads="1"/>
          </p:cNvSpPr>
          <p:nvPr/>
        </p:nvSpPr>
        <p:spPr bwMode="auto">
          <a:xfrm>
            <a:off x="2835275" y="3614738"/>
            <a:ext cx="992188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8210" name="Rectangle 17"/>
          <p:cNvSpPr>
            <a:spLocks noChangeAspect="1" noChangeArrowheads="1"/>
          </p:cNvSpPr>
          <p:nvPr/>
        </p:nvSpPr>
        <p:spPr bwMode="auto">
          <a:xfrm>
            <a:off x="3827464" y="3614738"/>
            <a:ext cx="992187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8211" name="Rectangle 18"/>
          <p:cNvSpPr>
            <a:spLocks noChangeAspect="1" noChangeArrowheads="1"/>
          </p:cNvSpPr>
          <p:nvPr/>
        </p:nvSpPr>
        <p:spPr bwMode="auto">
          <a:xfrm>
            <a:off x="4819650" y="3614738"/>
            <a:ext cx="990600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8212" name="Rectangle 19"/>
          <p:cNvSpPr>
            <a:spLocks noChangeAspect="1" noChangeArrowheads="1"/>
          </p:cNvSpPr>
          <p:nvPr/>
        </p:nvSpPr>
        <p:spPr bwMode="auto">
          <a:xfrm>
            <a:off x="1828800" y="5257800"/>
            <a:ext cx="39624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Group </a:t>
            </a:r>
            <a:r>
              <a:rPr lang="en-US" altLang="en-US" sz="1400" b="1" i="1" dirty="0">
                <a:latin typeface="Comic Sans MS" panose="030F0702030302020204" pitchFamily="66" charset="0"/>
              </a:rPr>
              <a:t>P</a:t>
            </a:r>
            <a:r>
              <a:rPr lang="en-US" altLang="en-US" sz="1400" i="1" dirty="0">
                <a:latin typeface="Comic Sans MS" panose="030F0702030302020204" pitchFamily="66" charset="0"/>
              </a:rPr>
              <a:t> Preference Profile</a:t>
            </a:r>
            <a:endParaRPr lang="en-US" altLang="en-US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213" name="Rectangle 20"/>
          <p:cNvSpPr>
            <a:spLocks noChangeAspect="1" noChangeArrowheads="1"/>
          </p:cNvSpPr>
          <p:nvPr/>
        </p:nvSpPr>
        <p:spPr bwMode="auto">
          <a:xfrm>
            <a:off x="6262689" y="4854575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8214" name="Rectangle 21"/>
          <p:cNvSpPr>
            <a:spLocks noChangeAspect="1" noChangeArrowheads="1"/>
          </p:cNvSpPr>
          <p:nvPr/>
        </p:nvSpPr>
        <p:spPr bwMode="auto">
          <a:xfrm>
            <a:off x="7254875" y="4854575"/>
            <a:ext cx="992188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15" name="Rectangle 22"/>
          <p:cNvSpPr>
            <a:spLocks noChangeAspect="1" noChangeArrowheads="1"/>
          </p:cNvSpPr>
          <p:nvPr/>
        </p:nvSpPr>
        <p:spPr bwMode="auto">
          <a:xfrm>
            <a:off x="9239250" y="4854575"/>
            <a:ext cx="990600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16" name="Rectangle 23"/>
          <p:cNvSpPr>
            <a:spLocks noChangeAspect="1" noChangeArrowheads="1"/>
          </p:cNvSpPr>
          <p:nvPr/>
        </p:nvSpPr>
        <p:spPr bwMode="auto">
          <a:xfrm>
            <a:off x="8247064" y="4854575"/>
            <a:ext cx="992187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17" name="Rectangle 24"/>
          <p:cNvSpPr>
            <a:spLocks noChangeAspect="1" noChangeArrowheads="1"/>
          </p:cNvSpPr>
          <p:nvPr/>
        </p:nvSpPr>
        <p:spPr bwMode="auto">
          <a:xfrm>
            <a:off x="6262689" y="4440239"/>
            <a:ext cx="992187" cy="414337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8218" name="Rectangle 25"/>
          <p:cNvSpPr>
            <a:spLocks noChangeAspect="1" noChangeArrowheads="1"/>
          </p:cNvSpPr>
          <p:nvPr/>
        </p:nvSpPr>
        <p:spPr bwMode="auto">
          <a:xfrm>
            <a:off x="7254875" y="4440239"/>
            <a:ext cx="992188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19" name="Rectangle 26"/>
          <p:cNvSpPr>
            <a:spLocks noChangeAspect="1" noChangeArrowheads="1"/>
          </p:cNvSpPr>
          <p:nvPr/>
        </p:nvSpPr>
        <p:spPr bwMode="auto">
          <a:xfrm>
            <a:off x="9239250" y="4440239"/>
            <a:ext cx="990600" cy="414337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20" name="Rectangle 27"/>
          <p:cNvSpPr>
            <a:spLocks noChangeAspect="1" noChangeArrowheads="1"/>
          </p:cNvSpPr>
          <p:nvPr/>
        </p:nvSpPr>
        <p:spPr bwMode="auto">
          <a:xfrm>
            <a:off x="8247064" y="4440239"/>
            <a:ext cx="992187" cy="414337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21" name="Rectangle 28"/>
          <p:cNvSpPr>
            <a:spLocks noChangeAspect="1" noChangeArrowheads="1"/>
          </p:cNvSpPr>
          <p:nvPr/>
        </p:nvSpPr>
        <p:spPr bwMode="auto">
          <a:xfrm>
            <a:off x="6262689" y="4025900"/>
            <a:ext cx="992187" cy="4143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222" name="Rectangle 29"/>
          <p:cNvSpPr>
            <a:spLocks noChangeAspect="1" noChangeArrowheads="1"/>
          </p:cNvSpPr>
          <p:nvPr/>
        </p:nvSpPr>
        <p:spPr bwMode="auto">
          <a:xfrm>
            <a:off x="7254875" y="4025900"/>
            <a:ext cx="992188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223" name="Rectangle 30"/>
          <p:cNvSpPr>
            <a:spLocks noChangeAspect="1" noChangeArrowheads="1"/>
          </p:cNvSpPr>
          <p:nvPr/>
        </p:nvSpPr>
        <p:spPr bwMode="auto">
          <a:xfrm>
            <a:off x="9239250" y="4025900"/>
            <a:ext cx="990600" cy="41433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8224" name="Rectangle 31"/>
          <p:cNvSpPr>
            <a:spLocks noChangeAspect="1" noChangeArrowheads="1"/>
          </p:cNvSpPr>
          <p:nvPr/>
        </p:nvSpPr>
        <p:spPr bwMode="auto">
          <a:xfrm>
            <a:off x="8247064" y="4025900"/>
            <a:ext cx="992187" cy="414338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8225" name="Rectangle 32"/>
          <p:cNvSpPr>
            <a:spLocks noChangeAspect="1" noChangeArrowheads="1"/>
          </p:cNvSpPr>
          <p:nvPr/>
        </p:nvSpPr>
        <p:spPr bwMode="auto">
          <a:xfrm>
            <a:off x="7254875" y="3614738"/>
            <a:ext cx="992188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8226" name="Rectangle 33"/>
          <p:cNvSpPr>
            <a:spLocks noChangeAspect="1" noChangeArrowheads="1"/>
          </p:cNvSpPr>
          <p:nvPr/>
        </p:nvSpPr>
        <p:spPr bwMode="auto">
          <a:xfrm>
            <a:off x="8247064" y="3614738"/>
            <a:ext cx="992187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8227" name="Rectangle 34"/>
          <p:cNvSpPr>
            <a:spLocks noChangeAspect="1" noChangeArrowheads="1"/>
          </p:cNvSpPr>
          <p:nvPr/>
        </p:nvSpPr>
        <p:spPr bwMode="auto">
          <a:xfrm>
            <a:off x="9239250" y="3614738"/>
            <a:ext cx="990600" cy="411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altLang="en-US" sz="160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8228" name="Rectangle 35"/>
          <p:cNvSpPr>
            <a:spLocks noChangeAspect="1" noChangeArrowheads="1"/>
          </p:cNvSpPr>
          <p:nvPr/>
        </p:nvSpPr>
        <p:spPr bwMode="auto">
          <a:xfrm>
            <a:off x="6248400" y="5257800"/>
            <a:ext cx="39624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Group </a:t>
            </a:r>
            <a:r>
              <a:rPr lang="en-US" altLang="en-US" sz="1400" b="1" i="1" dirty="0">
                <a:latin typeface="Comic Sans MS" panose="030F0702030302020204" pitchFamily="66" charset="0"/>
              </a:rPr>
              <a:t>R</a:t>
            </a:r>
            <a:r>
              <a:rPr lang="en-US" altLang="en-US" sz="1400" i="1" dirty="0">
                <a:latin typeface="Comic Sans MS" panose="030F0702030302020204" pitchFamily="66" charset="0"/>
              </a:rPr>
              <a:t> Preference Profile</a:t>
            </a:r>
            <a:endParaRPr lang="en-US" altLang="en-US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229" name="Text Box 36"/>
          <p:cNvSpPr txBox="1">
            <a:spLocks noChangeArrowheads="1"/>
          </p:cNvSpPr>
          <p:nvPr/>
        </p:nvSpPr>
        <p:spPr bwMode="auto">
          <a:xfrm>
            <a:off x="3081339" y="3124200"/>
            <a:ext cx="5866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favorite</a:t>
            </a:r>
          </a:p>
        </p:txBody>
      </p:sp>
      <p:sp>
        <p:nvSpPr>
          <p:cNvPr id="8230" name="Text Box 37"/>
          <p:cNvSpPr txBox="1">
            <a:spLocks noChangeArrowheads="1"/>
          </p:cNvSpPr>
          <p:nvPr/>
        </p:nvSpPr>
        <p:spPr bwMode="auto">
          <a:xfrm>
            <a:off x="4897439" y="3124200"/>
            <a:ext cx="9858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least favorite</a:t>
            </a:r>
          </a:p>
        </p:txBody>
      </p:sp>
      <p:sp>
        <p:nvSpPr>
          <p:cNvPr id="8231" name="Text Box 38"/>
          <p:cNvSpPr txBox="1">
            <a:spLocks noChangeArrowheads="1"/>
          </p:cNvSpPr>
          <p:nvPr/>
        </p:nvSpPr>
        <p:spPr bwMode="auto">
          <a:xfrm>
            <a:off x="7500939" y="3124200"/>
            <a:ext cx="5866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favorite</a:t>
            </a:r>
          </a:p>
        </p:txBody>
      </p:sp>
      <p:sp>
        <p:nvSpPr>
          <p:cNvPr id="8235" name="Text Box 42"/>
          <p:cNvSpPr txBox="1">
            <a:spLocks noChangeArrowheads="1"/>
          </p:cNvSpPr>
          <p:nvPr/>
        </p:nvSpPr>
        <p:spPr bwMode="auto">
          <a:xfrm>
            <a:off x="9275764" y="3121025"/>
            <a:ext cx="9858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kumimoji="1" lang="en-US" altLang="en-US" sz="1200">
                <a:latin typeface="Comic Sans MS" panose="030F0702030302020204" pitchFamily="66" charset="0"/>
              </a:rPr>
              <a:t>least favorite</a:t>
            </a:r>
          </a:p>
        </p:txBody>
      </p:sp>
      <p:grpSp>
        <p:nvGrpSpPr>
          <p:cNvPr id="45" name="Group 44" descr="Arrows connecting labels to corresponding columns&#10;">
            <a:extLst>
              <a:ext uri="{FF2B5EF4-FFF2-40B4-BE49-F238E27FC236}">
                <a16:creationId xmlns:a16="http://schemas.microsoft.com/office/drawing/2014/main" id="{66E09A81-B338-4B2C-A487-F3A32337DB31}"/>
              </a:ext>
            </a:extLst>
          </p:cNvPr>
          <p:cNvGrpSpPr/>
          <p:nvPr/>
        </p:nvGrpSpPr>
        <p:grpSpPr>
          <a:xfrm>
            <a:off x="3352800" y="3352800"/>
            <a:ext cx="6324600" cy="163513"/>
            <a:chOff x="3352800" y="3352800"/>
            <a:chExt cx="6324600" cy="163513"/>
          </a:xfrm>
        </p:grpSpPr>
        <p:sp>
          <p:nvSpPr>
            <p:cNvPr id="46" name="Line 40">
              <a:extLst>
                <a:ext uri="{FF2B5EF4-FFF2-40B4-BE49-F238E27FC236}">
                  <a16:creationId xmlns:a16="http://schemas.microsoft.com/office/drawing/2014/main" id="{8B978C50-B8DF-4DAF-810D-8574975C6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77400" y="3363913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7" name="Line 41">
              <a:extLst>
                <a:ext uri="{FF2B5EF4-FFF2-40B4-BE49-F238E27FC236}">
                  <a16:creationId xmlns:a16="http://schemas.microsoft.com/office/drawing/2014/main" id="{A1225E9D-510E-48B7-A930-BE68E8290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24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8" name="Line 42">
              <a:extLst>
                <a:ext uri="{FF2B5EF4-FFF2-40B4-BE49-F238E27FC236}">
                  <a16:creationId xmlns:a16="http://schemas.microsoft.com/office/drawing/2014/main" id="{3C2263E7-956D-42EC-95F7-D461B7A927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02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9" name="Line 43">
              <a:extLst>
                <a:ext uri="{FF2B5EF4-FFF2-40B4-BE49-F238E27FC236}">
                  <a16:creationId xmlns:a16="http://schemas.microsoft.com/office/drawing/2014/main" id="{EEFE8EDD-913C-47DE-979A-A33083C13F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800" y="3352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3047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32262" y="365125"/>
            <a:ext cx="11130742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500" dirty="0"/>
              <a:t>Variant:  “Stable Roommate” Problem (one set rather than 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496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28650" y="1695399"/>
                <a:ext cx="8879492" cy="5200045"/>
              </a:xfrm>
            </p:spPr>
            <p:txBody>
              <a:bodyPr/>
              <a:lstStyle/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US" altLang="en-US" sz="2000" b="1" dirty="0">
                    <a:solidFill>
                      <a:srgbClr val="695082"/>
                    </a:solidFill>
                  </a:rPr>
                  <a:t>Q.</a:t>
                </a:r>
                <a:r>
                  <a:rPr lang="en-US" altLang="en-US" sz="2000" dirty="0"/>
                  <a:t>  Do stable matchings always exist?</a:t>
                </a:r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r>
                  <a:rPr lang="en-US" altLang="en-US" sz="2000" b="1" dirty="0">
                    <a:solidFill>
                      <a:srgbClr val="695082"/>
                    </a:solidFill>
                  </a:rPr>
                  <a:t>A.</a:t>
                </a:r>
                <a:r>
                  <a:rPr lang="en-US" altLang="en-US" sz="2000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en-US" sz="2000" dirty="0"/>
                  <a:t> Not exactly obvious…</a:t>
                </a:r>
              </a:p>
              <a:p>
                <a:pPr eaLnBrk="1" hangingPunct="1">
                  <a:lnSpc>
                    <a:spcPct val="80000"/>
                  </a:lnSpc>
                </a:pPr>
                <a:endParaRPr lang="en-US" altLang="en-US" sz="2000" dirty="0"/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r>
                  <a:rPr lang="en-US" altLang="en-US" sz="2000" b="1" dirty="0">
                    <a:solidFill>
                      <a:srgbClr val="695082"/>
                    </a:solidFill>
                  </a:rPr>
                  <a:t>Stable roommate problem</a:t>
                </a:r>
                <a:r>
                  <a:rPr lang="en-US" altLang="en-US" sz="2000" dirty="0">
                    <a:solidFill>
                      <a:schemeClr val="accent2"/>
                    </a:solidFill>
                  </a:rPr>
                  <a:t>:</a:t>
                </a:r>
              </a:p>
              <a:p>
                <a:pPr lvl="1" eaLnBrk="1" hangingPunct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en-US" sz="1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1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altLang="en-US" sz="1800" dirty="0"/>
                  <a:t> people; each person ranks others from </a:t>
                </a:r>
                <a14:m>
                  <m:oMath xmlns:m="http://schemas.openxmlformats.org/officeDocument/2006/math">
                    <m:r>
                      <a:rPr lang="en-US" altLang="en-US" sz="1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en-US" sz="1800" dirty="0"/>
                  <a:t> to </a:t>
                </a:r>
                <a14:m>
                  <m:oMath xmlns:m="http://schemas.openxmlformats.org/officeDocument/2006/math">
                    <m:r>
                      <a:rPr lang="en-US" altLang="en-US" sz="1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1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en-US" sz="1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sz="1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en-US" sz="1800" dirty="0"/>
                  <a:t>.</a:t>
                </a:r>
              </a:p>
              <a:p>
                <a:pPr lvl="1" eaLnBrk="1" hangingPunct="1">
                  <a:lnSpc>
                    <a:spcPct val="100000"/>
                  </a:lnSpc>
                </a:pPr>
                <a:r>
                  <a:rPr lang="en-US" altLang="en-US" sz="1800" dirty="0"/>
                  <a:t>Assign roommate pairs so that no unstable pairs.</a:t>
                </a:r>
              </a:p>
              <a:p>
                <a:pPr lvl="1" eaLnBrk="1" hangingPunct="1">
                  <a:lnSpc>
                    <a:spcPct val="80000"/>
                  </a:lnSpc>
                </a:pPr>
                <a:endParaRPr lang="en-US" altLang="en-US" sz="1800" dirty="0"/>
              </a:p>
              <a:p>
                <a:pPr lvl="1" eaLnBrk="1" hangingPunct="1">
                  <a:lnSpc>
                    <a:spcPct val="80000"/>
                  </a:lnSpc>
                </a:pPr>
                <a:endParaRPr lang="en-US" altLang="en-US" sz="1800" dirty="0"/>
              </a:p>
              <a:p>
                <a:pPr lvl="1" eaLnBrk="1" hangingPunct="1">
                  <a:lnSpc>
                    <a:spcPct val="80000"/>
                  </a:lnSpc>
                </a:pPr>
                <a:endParaRPr lang="en-US" altLang="en-US" sz="1800" dirty="0"/>
              </a:p>
              <a:p>
                <a:pPr lvl="1" eaLnBrk="1" hangingPunct="1">
                  <a:lnSpc>
                    <a:spcPct val="80000"/>
                  </a:lnSpc>
                </a:pPr>
                <a:endParaRPr lang="en-US" altLang="en-US" sz="1800" dirty="0"/>
              </a:p>
              <a:p>
                <a:pPr marL="457200" lvl="1" indent="0">
                  <a:lnSpc>
                    <a:spcPct val="80000"/>
                  </a:lnSpc>
                  <a:buNone/>
                </a:pPr>
                <a:endParaRPr lang="en-US" altLang="en-US" sz="1800" dirty="0"/>
              </a:p>
              <a:p>
                <a:pPr lvl="1" eaLnBrk="1" hangingPunct="1">
                  <a:lnSpc>
                    <a:spcPct val="80000"/>
                  </a:lnSpc>
                </a:pPr>
                <a:endParaRPr lang="en-US" altLang="en-US" sz="1800" dirty="0"/>
              </a:p>
              <a:p>
                <a:pPr marL="457200" lvl="1" indent="0">
                  <a:lnSpc>
                    <a:spcPct val="80000"/>
                  </a:lnSpc>
                  <a:buNone/>
                </a:pPr>
                <a:endParaRPr lang="en-US" altLang="en-US" sz="1800" dirty="0"/>
              </a:p>
              <a:p>
                <a:pPr lvl="1" eaLnBrk="1" hangingPunct="1">
                  <a:lnSpc>
                    <a:spcPct val="80000"/>
                  </a:lnSpc>
                </a:pPr>
                <a:endParaRPr lang="en-US" altLang="en-US" sz="1800" dirty="0"/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US" altLang="en-US" sz="2000" b="1" dirty="0">
                    <a:solidFill>
                      <a:srgbClr val="695082"/>
                    </a:solidFill>
                  </a:rPr>
                  <a:t>Observation:  </a:t>
                </a:r>
                <a:r>
                  <a:rPr lang="en-US" altLang="en-US" sz="2000" dirty="0"/>
                  <a:t>Stable matchings do not always exist for stable roommate problem.</a:t>
                </a:r>
              </a:p>
            </p:txBody>
          </p:sp>
        </mc:Choice>
        <mc:Fallback>
          <p:sp>
            <p:nvSpPr>
              <p:cNvPr id="4249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650" y="1695399"/>
                <a:ext cx="8879492" cy="5200045"/>
              </a:xfrm>
              <a:blipFill>
                <a:blip r:embed="rId3"/>
                <a:stretch>
                  <a:fillRect l="-686" t="-1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4849091" y="4361614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1272" name="Rectangle 5"/>
          <p:cNvSpPr>
            <a:spLocks noChangeArrowheads="1"/>
          </p:cNvSpPr>
          <p:nvPr/>
        </p:nvSpPr>
        <p:spPr bwMode="auto">
          <a:xfrm>
            <a:off x="3858491" y="4741026"/>
            <a:ext cx="990600" cy="37941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1273" name="Rectangle 6"/>
          <p:cNvSpPr>
            <a:spLocks noChangeArrowheads="1"/>
          </p:cNvSpPr>
          <p:nvPr/>
        </p:nvSpPr>
        <p:spPr bwMode="auto">
          <a:xfrm>
            <a:off x="3858491" y="5122026"/>
            <a:ext cx="990600" cy="37941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274" name="Rectangle 7"/>
          <p:cNvSpPr>
            <a:spLocks noChangeArrowheads="1"/>
          </p:cNvSpPr>
          <p:nvPr/>
        </p:nvSpPr>
        <p:spPr bwMode="auto">
          <a:xfrm>
            <a:off x="3858491" y="4361614"/>
            <a:ext cx="990600" cy="37941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5763491" y="4361614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276" name="Rectangle 9"/>
          <p:cNvSpPr>
            <a:spLocks noChangeArrowheads="1"/>
          </p:cNvSpPr>
          <p:nvPr/>
        </p:nvSpPr>
        <p:spPr bwMode="auto">
          <a:xfrm>
            <a:off x="5763491" y="4741026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277" name="Rectangle 10"/>
          <p:cNvSpPr>
            <a:spLocks noChangeArrowheads="1"/>
          </p:cNvSpPr>
          <p:nvPr/>
        </p:nvSpPr>
        <p:spPr bwMode="auto">
          <a:xfrm>
            <a:off x="5763491" y="5122026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1278" name="Rectangle 11"/>
          <p:cNvSpPr>
            <a:spLocks noChangeArrowheads="1"/>
          </p:cNvSpPr>
          <p:nvPr/>
        </p:nvSpPr>
        <p:spPr bwMode="auto">
          <a:xfrm>
            <a:off x="6677891" y="4741026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1279" name="Rectangle 12"/>
          <p:cNvSpPr>
            <a:spLocks noChangeArrowheads="1"/>
          </p:cNvSpPr>
          <p:nvPr/>
        </p:nvSpPr>
        <p:spPr bwMode="auto">
          <a:xfrm>
            <a:off x="6677891" y="5122026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1280" name="Rectangle 13"/>
          <p:cNvSpPr>
            <a:spLocks noChangeArrowheads="1"/>
          </p:cNvSpPr>
          <p:nvPr/>
        </p:nvSpPr>
        <p:spPr bwMode="auto">
          <a:xfrm>
            <a:off x="3858491" y="5503026"/>
            <a:ext cx="990600" cy="37941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i="1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1281" name="Rectangle 14"/>
          <p:cNvSpPr>
            <a:spLocks noChangeArrowheads="1"/>
          </p:cNvSpPr>
          <p:nvPr/>
        </p:nvSpPr>
        <p:spPr bwMode="auto">
          <a:xfrm>
            <a:off x="4849091" y="5503026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282" name="Rectangle 15"/>
          <p:cNvSpPr>
            <a:spLocks noChangeArrowheads="1"/>
          </p:cNvSpPr>
          <p:nvPr/>
        </p:nvSpPr>
        <p:spPr bwMode="auto">
          <a:xfrm>
            <a:off x="5763491" y="5503026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1283" name="Rectangle 16"/>
          <p:cNvSpPr>
            <a:spLocks noChangeArrowheads="1"/>
          </p:cNvSpPr>
          <p:nvPr/>
        </p:nvSpPr>
        <p:spPr bwMode="auto">
          <a:xfrm>
            <a:off x="6677891" y="5503026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284" name="Rectangle 17"/>
          <p:cNvSpPr>
            <a:spLocks noChangeArrowheads="1"/>
          </p:cNvSpPr>
          <p:nvPr/>
        </p:nvSpPr>
        <p:spPr bwMode="auto">
          <a:xfrm>
            <a:off x="6677891" y="4361614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1285" name="Rectangle 18"/>
          <p:cNvSpPr>
            <a:spLocks noChangeArrowheads="1"/>
          </p:cNvSpPr>
          <p:nvPr/>
        </p:nvSpPr>
        <p:spPr bwMode="auto">
          <a:xfrm>
            <a:off x="4849091" y="4741026"/>
            <a:ext cx="914400" cy="37941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286" name="Rectangle 19"/>
          <p:cNvSpPr>
            <a:spLocks noChangeArrowheads="1"/>
          </p:cNvSpPr>
          <p:nvPr/>
        </p:nvSpPr>
        <p:spPr bwMode="auto">
          <a:xfrm>
            <a:off x="4849091" y="5120439"/>
            <a:ext cx="914400" cy="382588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287" name="Rectangle 20"/>
          <p:cNvSpPr>
            <a:spLocks noChangeArrowheads="1"/>
          </p:cNvSpPr>
          <p:nvPr/>
        </p:nvSpPr>
        <p:spPr bwMode="auto">
          <a:xfrm>
            <a:off x="4849091" y="3979026"/>
            <a:ext cx="91440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>
                <a:latin typeface="Comic Sans MS" panose="030F0702030302020204" pitchFamily="66" charset="0"/>
              </a:rPr>
              <a:t>1</a:t>
            </a:r>
            <a:r>
              <a:rPr lang="en-US" altLang="en-US" sz="1400" i="1" baseline="30000"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11288" name="Rectangle 21"/>
          <p:cNvSpPr>
            <a:spLocks noChangeArrowheads="1"/>
          </p:cNvSpPr>
          <p:nvPr/>
        </p:nvSpPr>
        <p:spPr bwMode="auto">
          <a:xfrm>
            <a:off x="5763491" y="3979026"/>
            <a:ext cx="91440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>
                <a:latin typeface="Comic Sans MS" panose="030F0702030302020204" pitchFamily="66" charset="0"/>
              </a:rPr>
              <a:t>2</a:t>
            </a:r>
            <a:r>
              <a:rPr lang="en-US" altLang="en-US" sz="1400" i="1" baseline="30000"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11289" name="Rectangle 22"/>
          <p:cNvSpPr>
            <a:spLocks noChangeArrowheads="1"/>
          </p:cNvSpPr>
          <p:nvPr/>
        </p:nvSpPr>
        <p:spPr bwMode="auto">
          <a:xfrm>
            <a:off x="6677891" y="3979026"/>
            <a:ext cx="91440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3</a:t>
            </a:r>
            <a:r>
              <a:rPr lang="en-US" altLang="en-US" sz="1400" i="1" baseline="30000" dirty="0"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424983" name="Rectangle 23"/>
          <p:cNvSpPr>
            <a:spLocks noChangeArrowheads="1"/>
          </p:cNvSpPr>
          <p:nvPr/>
        </p:nvSpPr>
        <p:spPr bwMode="auto">
          <a:xfrm>
            <a:off x="7974014" y="4547495"/>
            <a:ext cx="2884829" cy="92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kumimoji="1" lang="en-US" altLang="en-US" sz="1600" dirty="0">
                <a:latin typeface="Comic Sans MS" panose="030F0702030302020204" pitchFamily="66" charset="0"/>
              </a:rPr>
              <a:t>(A,B), (C,D) </a:t>
            </a:r>
            <a:r>
              <a:rPr kumimoji="1" lang="en-US" altLang="en-US" sz="1600" dirty="0">
                <a:latin typeface="Comic Sans MS" panose="030F0702030302020204" pitchFamily="66" charset="0"/>
                <a:sym typeface="Symbol" panose="05050102010706020507" pitchFamily="18" charset="2"/>
              </a:rPr>
              <a:t></a:t>
            </a:r>
            <a:r>
              <a:rPr kumimoji="1" lang="en-US" altLang="en-US" sz="1600" dirty="0">
                <a:latin typeface="Comic Sans MS" panose="030F0702030302020204" pitchFamily="66" charset="0"/>
              </a:rPr>
              <a:t>  B-C </a:t>
            </a:r>
            <a:r>
              <a:rPr kumimoji="1" lang="en-US" altLang="en-US" sz="1800" dirty="0">
                <a:latin typeface="+mn-lt"/>
              </a:rPr>
              <a:t>unstable</a:t>
            </a:r>
            <a:br>
              <a:rPr kumimoji="1" lang="en-US" altLang="en-US" sz="1600" dirty="0">
                <a:latin typeface="+mn-lt"/>
              </a:rPr>
            </a:br>
            <a:r>
              <a:rPr kumimoji="1" lang="en-US" altLang="en-US" sz="1600" dirty="0">
                <a:latin typeface="Comic Sans MS" panose="030F0702030302020204" pitchFamily="66" charset="0"/>
              </a:rPr>
              <a:t>(A,C), (B,D) </a:t>
            </a:r>
            <a:r>
              <a:rPr kumimoji="1" lang="en-US" altLang="en-US" sz="1600" dirty="0">
                <a:latin typeface="Comic Sans MS" panose="030F0702030302020204" pitchFamily="66" charset="0"/>
                <a:sym typeface="Symbol" panose="05050102010706020507" pitchFamily="18" charset="2"/>
              </a:rPr>
              <a:t></a:t>
            </a:r>
            <a:r>
              <a:rPr kumimoji="1" lang="en-US" altLang="en-US" sz="1600" dirty="0">
                <a:latin typeface="Comic Sans MS" panose="030F0702030302020204" pitchFamily="66" charset="0"/>
              </a:rPr>
              <a:t>  A-B </a:t>
            </a:r>
            <a:r>
              <a:rPr kumimoji="1" lang="en-US" altLang="en-US" sz="1800" dirty="0">
                <a:latin typeface="+mn-lt"/>
              </a:rPr>
              <a:t>unstable</a:t>
            </a:r>
            <a:br>
              <a:rPr kumimoji="1" lang="en-US" altLang="en-US" sz="1600" dirty="0">
                <a:latin typeface="+mn-lt"/>
              </a:rPr>
            </a:br>
            <a:r>
              <a:rPr kumimoji="1" lang="en-US" altLang="en-US" sz="1600" dirty="0">
                <a:latin typeface="Comic Sans MS" panose="030F0702030302020204" pitchFamily="66" charset="0"/>
              </a:rPr>
              <a:t>(A,D), (B,C) </a:t>
            </a:r>
            <a:r>
              <a:rPr kumimoji="1" lang="en-US" altLang="en-US" sz="1600" dirty="0">
                <a:latin typeface="Comic Sans MS" panose="030F0702030302020204" pitchFamily="66" charset="0"/>
                <a:sym typeface="Symbol" panose="05050102010706020507" pitchFamily="18" charset="2"/>
              </a:rPr>
              <a:t> </a:t>
            </a:r>
            <a:r>
              <a:rPr kumimoji="1" lang="en-US" altLang="en-US" sz="1600" dirty="0">
                <a:latin typeface="Comic Sans MS" panose="030F0702030302020204" pitchFamily="66" charset="0"/>
              </a:rPr>
              <a:t> A-C </a:t>
            </a:r>
            <a:r>
              <a:rPr kumimoji="1" lang="en-US" altLang="en-US" sz="1800" dirty="0">
                <a:latin typeface="+mn-lt"/>
              </a:rPr>
              <a:t>unstable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4FE641-F5AF-4879-990F-58626CBD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424963" grpId="0" uiExpand="1" build="p"/>
      <p:bldP spid="11271" grpId="0" animBg="1"/>
      <p:bldP spid="11272" grpId="0" animBg="1"/>
      <p:bldP spid="11273" grpId="0" animBg="1"/>
      <p:bldP spid="11274" grpId="0" animBg="1"/>
      <p:bldP spid="11275" grpId="0" animBg="1"/>
      <p:bldP spid="11276" grpId="0" animBg="1"/>
      <p:bldP spid="11277" grpId="0" animBg="1"/>
      <p:bldP spid="11278" grpId="0" animBg="1"/>
      <p:bldP spid="11279" grpId="0" animBg="1"/>
      <p:bldP spid="11280" grpId="0" animBg="1"/>
      <p:bldP spid="11281" grpId="0" animBg="1"/>
      <p:bldP spid="11282" grpId="0" animBg="1"/>
      <p:bldP spid="11283" grpId="0" animBg="1"/>
      <p:bldP spid="11284" grpId="0" animBg="1"/>
      <p:bldP spid="11285" grpId="0" animBg="1"/>
      <p:bldP spid="11286" grpId="0" animBg="1"/>
      <p:bldP spid="11287" grpId="0"/>
      <p:bldP spid="11288" grpId="0"/>
      <p:bldP spid="1128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Propose-And-Reject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292" name="Rectangle 4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28650" y="1354579"/>
                <a:ext cx="10287506" cy="520004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sz="2400" b="1" dirty="0">
                    <a:solidFill>
                      <a:srgbClr val="695082"/>
                    </a:solidFill>
                  </a:rPr>
                  <a:t>Propose-and-reject algorithm:</a:t>
                </a:r>
                <a:r>
                  <a:rPr lang="en-US" altLang="en-US" sz="2400" dirty="0"/>
                  <a:t>  </a:t>
                </a:r>
                <a:r>
                  <a:rPr lang="en-US" altLang="en-US" sz="2400" dirty="0">
                    <a:solidFill>
                      <a:schemeClr val="hlink"/>
                    </a:solidFill>
                  </a:rPr>
                  <a:t>[Gale-Shapley 1962]</a:t>
                </a:r>
                <a:r>
                  <a:rPr lang="en-US" altLang="en-US" sz="2400" dirty="0"/>
                  <a:t>          </a:t>
                </a:r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r>
                  <a:rPr lang="en-US" altLang="en-US" sz="2400" dirty="0"/>
                  <a:t>Intuitive method that guarantees to find a stable matching.</a:t>
                </a:r>
                <a:endParaRPr lang="en-US" altLang="en-US" sz="2000" dirty="0"/>
              </a:p>
              <a:p>
                <a:pPr eaLnBrk="1" hangingPunct="1"/>
                <a:r>
                  <a:rPr lang="en-US" altLang="en-US" sz="2400" dirty="0"/>
                  <a:t>Members of one group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altLang="en-US" sz="2400" dirty="0"/>
                  <a:t> make </a:t>
                </a:r>
                <a:r>
                  <a:rPr lang="en-US" altLang="en-US" sz="2400" i="1" dirty="0"/>
                  <a:t>proposals</a:t>
                </a:r>
                <a:r>
                  <a:rPr lang="en-US" altLang="en-US" sz="2400" dirty="0"/>
                  <a:t>, the other group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altLang="en-US" sz="2400" dirty="0"/>
                  <a:t> </a:t>
                </a:r>
                <a:r>
                  <a:rPr lang="en-US" altLang="en-US" sz="2400" i="1" dirty="0"/>
                  <a:t>receives </a:t>
                </a:r>
                <a:r>
                  <a:rPr lang="en-US" altLang="en-US" sz="2400" dirty="0"/>
                  <a:t>proposals</a:t>
                </a:r>
              </a:p>
            </p:txBody>
          </p:sp>
        </mc:Choice>
        <mc:Fallback>
          <p:sp>
            <p:nvSpPr>
              <p:cNvPr id="12292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650" y="1354579"/>
                <a:ext cx="10287506" cy="5200045"/>
              </a:xfrm>
              <a:blipFill>
                <a:blip r:embed="rId3"/>
                <a:stretch>
                  <a:fillRect l="-889" t="-1641" r="-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190452" y="2878689"/>
            <a:ext cx="9402945" cy="3429144"/>
          </a:xfrm>
          <a:prstGeom prst="rect">
            <a:avLst/>
          </a:prstGeom>
          <a:solidFill>
            <a:srgbClr val="FFCF01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2880" tIns="91440" rIns="137160" bIns="9144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altLang="en-US" sz="1600" b="1" dirty="0">
                <a:latin typeface="Courier New" panose="02070309020205020404" pitchFamily="49" charset="0"/>
              </a:rPr>
              <a:t>Initialize each person to be </a:t>
            </a:r>
            <a:r>
              <a:rPr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.</a:t>
            </a:r>
          </a:p>
          <a:p>
            <a:pPr>
              <a:lnSpc>
                <a:spcPts val="2300"/>
              </a:lnSpc>
            </a:pPr>
            <a:r>
              <a:rPr lang="en-US" altLang="en-US" sz="1600" b="1" dirty="0">
                <a:solidFill>
                  <a:srgbClr val="695082"/>
                </a:solidFill>
                <a:latin typeface="Courier New" panose="02070309020205020404" pitchFamily="49" charset="0"/>
              </a:rPr>
              <a:t>while</a:t>
            </a: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 </a:t>
            </a:r>
            <a:r>
              <a:rPr lang="en-US" altLang="en-US" sz="1600" b="1" dirty="0">
                <a:latin typeface="Courier New" panose="02070309020205020404" pitchFamily="49" charset="0"/>
              </a:rPr>
              <a:t>(some </a:t>
            </a:r>
            <a:r>
              <a:rPr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lang="en-US" altLang="en-US" sz="1600" b="1" dirty="0">
                <a:latin typeface="Courier New" panose="02070309020205020404" pitchFamily="49" charset="0"/>
              </a:rPr>
              <a:t> in </a:t>
            </a:r>
            <a:r>
              <a:rPr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lang="en-US" altLang="en-US" sz="1600" b="1" dirty="0">
                <a:latin typeface="Courier New" panose="02070309020205020404" pitchFamily="49" charset="0"/>
              </a:rPr>
              <a:t> is </a:t>
            </a:r>
            <a:r>
              <a:rPr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  <a:r>
              <a:rPr lang="en-US" altLang="en-US" sz="1600" b="1" dirty="0">
                <a:latin typeface="Courier New" panose="02070309020205020404" pitchFamily="49" charset="0"/>
              </a:rPr>
              <a:t>) {</a:t>
            </a:r>
          </a:p>
          <a:p>
            <a:pPr>
              <a:lnSpc>
                <a:spcPts val="2300"/>
              </a:lnSpc>
            </a:pP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    </a:t>
            </a:r>
            <a:r>
              <a:rPr lang="en-US" altLang="en-US" sz="1600" b="1" dirty="0">
                <a:latin typeface="Courier New" panose="02070309020205020404" pitchFamily="49" charset="0"/>
              </a:rPr>
              <a:t>Choose some </a:t>
            </a:r>
            <a:r>
              <a:rPr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  <a:r>
              <a:rPr lang="en-US" altLang="en-US" sz="1600" b="1" dirty="0">
                <a:latin typeface="Courier New" panose="02070309020205020404" pitchFamily="49" charset="0"/>
              </a:rPr>
              <a:t> </a:t>
            </a:r>
            <a:r>
              <a:rPr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 </a:t>
            </a:r>
            <a:r>
              <a:rPr lang="en-US" altLang="en-US" sz="1600" b="1" dirty="0">
                <a:latin typeface="Courier New" panose="02070309020205020404" pitchFamily="49" charset="0"/>
              </a:rPr>
              <a:t>in</a:t>
            </a: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 </a:t>
            </a:r>
            <a:r>
              <a:rPr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endParaRPr lang="en-US" altLang="en-US" sz="1600" b="1" dirty="0">
              <a:solidFill>
                <a:srgbClr val="0066CC"/>
              </a:solidFill>
            </a:endParaRPr>
          </a:p>
          <a:p>
            <a:pPr>
              <a:lnSpc>
                <a:spcPts val="2300"/>
              </a:lnSpc>
            </a:pP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   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r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= 1</a:t>
            </a:r>
            <a:r>
              <a:rPr kumimoji="1" lang="en-US" altLang="en-US" sz="1600" b="1" baseline="30000" dirty="0">
                <a:latin typeface="Courier New" panose="02070309020205020404" pitchFamily="49" charset="0"/>
              </a:rPr>
              <a:t>st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person on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's preference list to whom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has not yet proposed</a:t>
            </a: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latin typeface="Courier New" panose="02070309020205020404" pitchFamily="49" charset="0"/>
              </a:rPr>
              <a:t>    </a:t>
            </a:r>
            <a:r>
              <a:rPr kumimoji="1" lang="en-US" altLang="en-US" sz="1600" b="1" dirty="0">
                <a:solidFill>
                  <a:srgbClr val="695082"/>
                </a:solidFill>
                <a:latin typeface="Courier New" panose="02070309020205020404" pitchFamily="49" charset="0"/>
              </a:rPr>
              <a:t>if</a:t>
            </a:r>
            <a:r>
              <a:rPr kumimoji="1" lang="en-US" altLang="en-US" sz="1600" b="1" dirty="0">
                <a:solidFill>
                  <a:srgbClr val="003399"/>
                </a:solidFill>
                <a:latin typeface="Courier New" panose="02070309020205020404" pitchFamily="49" charset="0"/>
              </a:rPr>
              <a:t>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(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r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is </a:t>
            </a:r>
            <a:r>
              <a:rPr kumimoji="1"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)</a:t>
            </a: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latin typeface="Courier New" panose="02070309020205020404" pitchFamily="49" charset="0"/>
              </a:rPr>
              <a:t>        tentatively match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(</a:t>
            </a:r>
            <a:r>
              <a:rPr kumimoji="1" lang="en-US" altLang="en-US" sz="1600" b="1" dirty="0" err="1">
                <a:solidFill>
                  <a:srgbClr val="0066CC"/>
                </a:solidFill>
                <a:latin typeface="Courier New" panose="02070309020205020404" pitchFamily="49" charset="0"/>
              </a:rPr>
              <a:t>p,r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)</a:t>
            </a:r>
            <a:r>
              <a:rPr kumimoji="1" lang="en-US" altLang="en-US" sz="1600" b="1" dirty="0">
                <a:solidFill>
                  <a:srgbClr val="0000FF"/>
                </a:solidFill>
                <a:latin typeface="Courier New" panose="02070309020205020404" pitchFamily="49" charset="0"/>
              </a:rPr>
              <a:t>  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//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and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r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both </a:t>
            </a:r>
            <a:r>
              <a:rPr kumimoji="1" lang="en-US" altLang="en-US" sz="1600" b="1" dirty="0">
                <a:solidFill>
                  <a:srgbClr val="006600"/>
                </a:solidFill>
                <a:latin typeface="Courier New" panose="02070309020205020404" pitchFamily="49" charset="0"/>
              </a:rPr>
              <a:t>engaged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, no longer </a:t>
            </a:r>
            <a:r>
              <a:rPr kumimoji="1"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  <a:endParaRPr kumimoji="1" lang="en-US" altLang="en-US" sz="1600" b="1" dirty="0">
              <a:solidFill>
                <a:schemeClr val="hlink"/>
              </a:solidFill>
              <a:latin typeface="Courier New" panose="02070309020205020404" pitchFamily="49" charset="0"/>
            </a:endParaRP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latin typeface="Courier New" panose="02070309020205020404" pitchFamily="49" charset="0"/>
              </a:rPr>
              <a:t>    </a:t>
            </a:r>
            <a:r>
              <a:rPr kumimoji="1" lang="en-US" altLang="en-US" sz="1600" b="1" dirty="0">
                <a:solidFill>
                  <a:srgbClr val="695082"/>
                </a:solidFill>
                <a:latin typeface="Courier New" panose="02070309020205020404" pitchFamily="49" charset="0"/>
              </a:rPr>
              <a:t>else if </a:t>
            </a:r>
            <a:r>
              <a:rPr kumimoji="1" lang="en-US" altLang="en-US" sz="1600" b="1" dirty="0">
                <a:solidFill>
                  <a:srgbClr val="003399"/>
                </a:solidFill>
                <a:latin typeface="Courier New" panose="02070309020205020404" pitchFamily="49" charset="0"/>
              </a:rPr>
              <a:t>(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r</a:t>
            </a:r>
            <a:r>
              <a:rPr kumimoji="1" lang="en-US" altLang="en-US" sz="1600" b="1" dirty="0">
                <a:solidFill>
                  <a:srgbClr val="003399"/>
                </a:solidFill>
                <a:latin typeface="Courier New" panose="02070309020205020404" pitchFamily="49" charset="0"/>
              </a:rPr>
              <a:t>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prefers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to current tentative match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p’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)</a:t>
            </a: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latin typeface="Courier New" panose="02070309020205020404" pitchFamily="49" charset="0"/>
              </a:rPr>
              <a:t>        replace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(</a:t>
            </a:r>
            <a:r>
              <a:rPr kumimoji="1" lang="en-US" altLang="en-US" sz="1600" b="1" dirty="0" err="1">
                <a:solidFill>
                  <a:srgbClr val="0066CC"/>
                </a:solidFill>
                <a:latin typeface="Courier New" panose="02070309020205020404" pitchFamily="49" charset="0"/>
              </a:rPr>
              <a:t>p’,r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)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by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(</a:t>
            </a:r>
            <a:r>
              <a:rPr kumimoji="1" lang="en-US" altLang="en-US" sz="1600" b="1" dirty="0" err="1">
                <a:solidFill>
                  <a:srgbClr val="0066CC"/>
                </a:solidFill>
                <a:latin typeface="Courier New" panose="02070309020205020404" pitchFamily="49" charset="0"/>
              </a:rPr>
              <a:t>p,r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)  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//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kumimoji="1" lang="en-US" altLang="en-US" sz="1600" b="1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now </a:t>
            </a:r>
            <a:r>
              <a:rPr kumimoji="1" lang="en-US" altLang="en-US" sz="1600" b="1" dirty="0">
                <a:solidFill>
                  <a:srgbClr val="006600"/>
                </a:solidFill>
                <a:latin typeface="Courier New" panose="02070309020205020404" pitchFamily="49" charset="0"/>
              </a:rPr>
              <a:t>engaged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,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p’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now </a:t>
            </a:r>
            <a:r>
              <a:rPr kumimoji="1"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solidFill>
                  <a:srgbClr val="695082"/>
                </a:solidFill>
                <a:latin typeface="Courier New" panose="02070309020205020404" pitchFamily="49" charset="0"/>
              </a:rPr>
              <a:t>    else</a:t>
            </a: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solidFill>
                  <a:srgbClr val="003399"/>
                </a:solidFill>
                <a:latin typeface="Courier New" panose="02070309020205020404" pitchFamily="49" charset="0"/>
              </a:rPr>
              <a:t>       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r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rejects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endParaRPr kumimoji="1" lang="en-US" altLang="en-US" sz="1600" b="1" dirty="0">
              <a:solidFill>
                <a:srgbClr val="0066CC"/>
              </a:solidFill>
            </a:endParaRP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latin typeface="Courier New" panose="02070309020205020404" pitchFamily="49" charset="0"/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D7EF3F-84E2-45B4-A264-8EEFA83A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14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DC286-094F-D3B7-1FF6-17E08180C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 and Reject Algorithm Example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CB2122-167F-747F-FE4E-3E7FBEB75611}"/>
              </a:ext>
            </a:extLst>
          </p:cNvPr>
          <p:cNvGrpSpPr/>
          <p:nvPr/>
        </p:nvGrpSpPr>
        <p:grpSpPr>
          <a:xfrm>
            <a:off x="74813" y="4405218"/>
            <a:ext cx="8529648" cy="2547938"/>
            <a:chOff x="1828800" y="3997035"/>
            <a:chExt cx="8529648" cy="25479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20C8B5-0C80-A764-D641-46D919E68731}"/>
                </a:ext>
              </a:extLst>
            </p:cNvPr>
            <p:cNvGrpSpPr/>
            <p:nvPr/>
          </p:nvGrpSpPr>
          <p:grpSpPr>
            <a:xfrm>
              <a:off x="1828800" y="3997035"/>
              <a:ext cx="4110048" cy="2547938"/>
              <a:chOff x="1828800" y="3997035"/>
              <a:chExt cx="4110048" cy="2547938"/>
            </a:xfrm>
          </p:grpSpPr>
          <p:sp>
            <p:nvSpPr>
              <p:cNvPr id="30" name="Rectangle 4">
                <a:extLst>
                  <a:ext uri="{FF2B5EF4-FFF2-40B4-BE49-F238E27FC236}">
                    <a16:creationId xmlns:a16="http://schemas.microsoft.com/office/drawing/2014/main" id="{A64B556E-54C9-E13D-0137-1897F4DD81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43089" y="5727410"/>
                <a:ext cx="992187" cy="414338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Z</a:t>
                </a:r>
              </a:p>
            </p:txBody>
          </p:sp>
          <p:sp>
            <p:nvSpPr>
              <p:cNvPr id="31" name="Rectangle 5">
                <a:extLst>
                  <a:ext uri="{FF2B5EF4-FFF2-40B4-BE49-F238E27FC236}">
                    <a16:creationId xmlns:a16="http://schemas.microsoft.com/office/drawing/2014/main" id="{59E5046B-E511-82F4-0060-9B8F99848D1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5275" y="5727410"/>
                <a:ext cx="992188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A</a:t>
                </a:r>
              </a:p>
            </p:txBody>
          </p:sp>
          <p:sp>
            <p:nvSpPr>
              <p:cNvPr id="32" name="Rectangle 6">
                <a:extLst>
                  <a:ext uri="{FF2B5EF4-FFF2-40B4-BE49-F238E27FC236}">
                    <a16:creationId xmlns:a16="http://schemas.microsoft.com/office/drawing/2014/main" id="{05C994A0-6C47-EF8E-CDEE-E4CAA6AC249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19650" y="5727410"/>
                <a:ext cx="990600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C</a:t>
                </a:r>
              </a:p>
            </p:txBody>
          </p:sp>
          <p:sp>
            <p:nvSpPr>
              <p:cNvPr id="33" name="Rectangle 7">
                <a:extLst>
                  <a:ext uri="{FF2B5EF4-FFF2-40B4-BE49-F238E27FC236}">
                    <a16:creationId xmlns:a16="http://schemas.microsoft.com/office/drawing/2014/main" id="{5B7D7BB1-7139-9BBA-81C3-280CAC0A8C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27464" y="5727410"/>
                <a:ext cx="992187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B</a:t>
                </a:r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:a16="http://schemas.microsoft.com/office/drawing/2014/main" id="{0AC326A5-6E23-0921-AE2F-25D59416098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43089" y="5313074"/>
                <a:ext cx="992187" cy="414337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Y</a:t>
                </a:r>
              </a:p>
            </p:txBody>
          </p:sp>
          <p:sp>
            <p:nvSpPr>
              <p:cNvPr id="35" name="Rectangle 9">
                <a:extLst>
                  <a:ext uri="{FF2B5EF4-FFF2-40B4-BE49-F238E27FC236}">
                    <a16:creationId xmlns:a16="http://schemas.microsoft.com/office/drawing/2014/main" id="{724ADC6F-BE2F-BDE2-A96D-0036D621D23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5275" y="5313074"/>
                <a:ext cx="992188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B</a:t>
                </a:r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5AC1CCEB-BFF7-CCE5-6E60-4EDF7874C4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19650" y="5313074"/>
                <a:ext cx="990600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C</a:t>
                </a:r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C13BCB34-4186-4223-387B-D3686F86C45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27464" y="5313074"/>
                <a:ext cx="992187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A</a:t>
                </a:r>
              </a:p>
            </p:txBody>
          </p:sp>
          <p:sp>
            <p:nvSpPr>
              <p:cNvPr id="38" name="Rectangle 12">
                <a:extLst>
                  <a:ext uri="{FF2B5EF4-FFF2-40B4-BE49-F238E27FC236}">
                    <a16:creationId xmlns:a16="http://schemas.microsoft.com/office/drawing/2014/main" id="{1E46A1B4-6F02-4FE3-6E52-590B55F6E8F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43089" y="4898735"/>
                <a:ext cx="992187" cy="414338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X</a:t>
                </a:r>
              </a:p>
            </p:txBody>
          </p:sp>
          <p:sp>
            <p:nvSpPr>
              <p:cNvPr id="39" name="Rectangle 13">
                <a:extLst>
                  <a:ext uri="{FF2B5EF4-FFF2-40B4-BE49-F238E27FC236}">
                    <a16:creationId xmlns:a16="http://schemas.microsoft.com/office/drawing/2014/main" id="{6B6B1AE0-6231-E298-F610-95B4182F30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5275" y="4898735"/>
                <a:ext cx="992188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A</a:t>
                </a:r>
              </a:p>
            </p:txBody>
          </p:sp>
          <p:sp>
            <p:nvSpPr>
              <p:cNvPr id="40" name="Rectangle 14">
                <a:extLst>
                  <a:ext uri="{FF2B5EF4-FFF2-40B4-BE49-F238E27FC236}">
                    <a16:creationId xmlns:a16="http://schemas.microsoft.com/office/drawing/2014/main" id="{12E04246-9132-690D-52C3-5C5C9F5A02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19650" y="4898735"/>
                <a:ext cx="990600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C</a:t>
                </a:r>
              </a:p>
            </p:txBody>
          </p:sp>
          <p:sp>
            <p:nvSpPr>
              <p:cNvPr id="41" name="Rectangle 15">
                <a:extLst>
                  <a:ext uri="{FF2B5EF4-FFF2-40B4-BE49-F238E27FC236}">
                    <a16:creationId xmlns:a16="http://schemas.microsoft.com/office/drawing/2014/main" id="{B6A39D1E-AD66-691C-8258-B6E2C6E1EA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27464" y="4898735"/>
                <a:ext cx="992187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B</a:t>
                </a:r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AFF3E408-B80D-E30C-8237-CF1CF2CB9E7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5275" y="4487573"/>
                <a:ext cx="992188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1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st</a:t>
                </a:r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97121A26-A4F1-D59B-EA7B-E15EF1F6B45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27464" y="4487573"/>
                <a:ext cx="992187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nd</a:t>
                </a:r>
              </a:p>
            </p:txBody>
          </p:sp>
          <p:sp>
            <p:nvSpPr>
              <p:cNvPr id="44" name="Rectangle 18">
                <a:extLst>
                  <a:ext uri="{FF2B5EF4-FFF2-40B4-BE49-F238E27FC236}">
                    <a16:creationId xmlns:a16="http://schemas.microsoft.com/office/drawing/2014/main" id="{0F37C209-4E1A-38FE-E4BE-86D07F3D49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19650" y="4487573"/>
                <a:ext cx="990600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3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rd</a:t>
                </a:r>
              </a:p>
            </p:txBody>
          </p:sp>
          <p:sp>
            <p:nvSpPr>
              <p:cNvPr id="45" name="Rectangle 19">
                <a:extLst>
                  <a:ext uri="{FF2B5EF4-FFF2-40B4-BE49-F238E27FC236}">
                    <a16:creationId xmlns:a16="http://schemas.microsoft.com/office/drawing/2014/main" id="{31C0F8AE-BD59-F6DC-5428-A41158F39B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28800" y="6130635"/>
                <a:ext cx="3962400" cy="414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66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i="1" dirty="0">
                    <a:latin typeface="Comic Sans MS" panose="030F0702030302020204" pitchFamily="66" charset="0"/>
                  </a:rPr>
                  <a:t>Group </a:t>
                </a:r>
                <a:r>
                  <a:rPr lang="en-US" altLang="en-US" sz="1400" b="1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n-US" sz="1400" i="1" dirty="0">
                    <a:latin typeface="Comic Sans MS" panose="030F0702030302020204" pitchFamily="66" charset="0"/>
                  </a:rPr>
                  <a:t> Preference Profile</a:t>
                </a:r>
                <a:endParaRPr lang="en-US" altLang="en-US" sz="1400" i="1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6" name="Text Box 20">
                <a:extLst>
                  <a:ext uri="{FF2B5EF4-FFF2-40B4-BE49-F238E27FC236}">
                    <a16:creationId xmlns:a16="http://schemas.microsoft.com/office/drawing/2014/main" id="{B934F44D-C3C3-7B26-C56F-61ACEF8660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1339" y="3997035"/>
                <a:ext cx="586699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kumimoji="1" lang="en-US" altLang="en-US" sz="1200">
                    <a:latin typeface="Comic Sans MS" panose="030F0702030302020204" pitchFamily="66" charset="0"/>
                  </a:rPr>
                  <a:t>favorite</a:t>
                </a:r>
              </a:p>
            </p:txBody>
          </p:sp>
          <p:sp>
            <p:nvSpPr>
              <p:cNvPr id="47" name="Text Box 21">
                <a:extLst>
                  <a:ext uri="{FF2B5EF4-FFF2-40B4-BE49-F238E27FC236}">
                    <a16:creationId xmlns:a16="http://schemas.microsoft.com/office/drawing/2014/main" id="{56F1CB0D-2F8F-B2FC-F157-D075F26C22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3001" y="3997035"/>
                <a:ext cx="98584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kumimoji="1" lang="en-US" altLang="en-US" sz="1200">
                    <a:latin typeface="Comic Sans MS" panose="030F0702030302020204" pitchFamily="66" charset="0"/>
                  </a:rPr>
                  <a:t>least favorite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5C6FC8B-33A2-8CE9-0648-2DE898611291}"/>
                </a:ext>
              </a:extLst>
            </p:cNvPr>
            <p:cNvGrpSpPr/>
            <p:nvPr/>
          </p:nvGrpSpPr>
          <p:grpSpPr>
            <a:xfrm>
              <a:off x="6248400" y="3997035"/>
              <a:ext cx="4110048" cy="2547938"/>
              <a:chOff x="6248400" y="3997035"/>
              <a:chExt cx="4110048" cy="2547938"/>
            </a:xfrm>
          </p:grpSpPr>
          <p:sp>
            <p:nvSpPr>
              <p:cNvPr id="12" name="Rectangle 22">
                <a:extLst>
                  <a:ext uri="{FF2B5EF4-FFF2-40B4-BE49-F238E27FC236}">
                    <a16:creationId xmlns:a16="http://schemas.microsoft.com/office/drawing/2014/main" id="{B3812A53-AB5A-D2B2-D455-C6B513E23E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62689" y="5727410"/>
                <a:ext cx="992187" cy="414338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C</a:t>
                </a:r>
              </a:p>
            </p:txBody>
          </p:sp>
          <p:sp>
            <p:nvSpPr>
              <p:cNvPr id="13" name="Rectangle 23">
                <a:extLst>
                  <a:ext uri="{FF2B5EF4-FFF2-40B4-BE49-F238E27FC236}">
                    <a16:creationId xmlns:a16="http://schemas.microsoft.com/office/drawing/2014/main" id="{C92BCA0C-4739-FED0-BB73-6C60E60FFD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54875" y="5727410"/>
                <a:ext cx="992188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X</a:t>
                </a:r>
              </a:p>
            </p:txBody>
          </p:sp>
          <p:sp>
            <p:nvSpPr>
              <p:cNvPr id="14" name="Rectangle 24">
                <a:extLst>
                  <a:ext uri="{FF2B5EF4-FFF2-40B4-BE49-F238E27FC236}">
                    <a16:creationId xmlns:a16="http://schemas.microsoft.com/office/drawing/2014/main" id="{E75C1B41-99F0-680B-8AED-9E35D1E0C60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9250" y="5727410"/>
                <a:ext cx="990600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Z</a:t>
                </a:r>
              </a:p>
            </p:txBody>
          </p:sp>
          <p:sp>
            <p:nvSpPr>
              <p:cNvPr id="15" name="Rectangle 25">
                <a:extLst>
                  <a:ext uri="{FF2B5EF4-FFF2-40B4-BE49-F238E27FC236}">
                    <a16:creationId xmlns:a16="http://schemas.microsoft.com/office/drawing/2014/main" id="{64D77037-8A39-ADEC-B4CF-1F9E08E61D0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47064" y="5727410"/>
                <a:ext cx="992187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Y</a:t>
                </a:r>
              </a:p>
            </p:txBody>
          </p:sp>
          <p:sp>
            <p:nvSpPr>
              <p:cNvPr id="16" name="Rectangle 26">
                <a:extLst>
                  <a:ext uri="{FF2B5EF4-FFF2-40B4-BE49-F238E27FC236}">
                    <a16:creationId xmlns:a16="http://schemas.microsoft.com/office/drawing/2014/main" id="{BEE71083-07C2-FD26-62F0-D98A203E65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62689" y="5313074"/>
                <a:ext cx="992187" cy="414337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B</a:t>
                </a:r>
              </a:p>
            </p:txBody>
          </p:sp>
          <p:sp>
            <p:nvSpPr>
              <p:cNvPr id="17" name="Rectangle 27">
                <a:extLst>
                  <a:ext uri="{FF2B5EF4-FFF2-40B4-BE49-F238E27FC236}">
                    <a16:creationId xmlns:a16="http://schemas.microsoft.com/office/drawing/2014/main" id="{28EC6E32-9520-3B57-EFAC-7C403483572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54875" y="5313074"/>
                <a:ext cx="992188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X</a:t>
                </a:r>
              </a:p>
            </p:txBody>
          </p:sp>
          <p:sp>
            <p:nvSpPr>
              <p:cNvPr id="18" name="Rectangle 28">
                <a:extLst>
                  <a:ext uri="{FF2B5EF4-FFF2-40B4-BE49-F238E27FC236}">
                    <a16:creationId xmlns:a16="http://schemas.microsoft.com/office/drawing/2014/main" id="{C4C6CBE7-E781-75C5-33BA-AD0DC336449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9250" y="5313074"/>
                <a:ext cx="990600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Z</a:t>
                </a:r>
              </a:p>
            </p:txBody>
          </p:sp>
          <p:sp>
            <p:nvSpPr>
              <p:cNvPr id="19" name="Rectangle 29">
                <a:extLst>
                  <a:ext uri="{FF2B5EF4-FFF2-40B4-BE49-F238E27FC236}">
                    <a16:creationId xmlns:a16="http://schemas.microsoft.com/office/drawing/2014/main" id="{C7F3FEA8-CB89-D7A7-8600-C03CAF0F5F0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47064" y="5313074"/>
                <a:ext cx="992187" cy="414337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Y</a:t>
                </a:r>
              </a:p>
            </p:txBody>
          </p:sp>
          <p:sp>
            <p:nvSpPr>
              <p:cNvPr id="20" name="Rectangle 30">
                <a:extLst>
                  <a:ext uri="{FF2B5EF4-FFF2-40B4-BE49-F238E27FC236}">
                    <a16:creationId xmlns:a16="http://schemas.microsoft.com/office/drawing/2014/main" id="{FA4D38B7-AF16-0167-CE22-D85F57785C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62689" y="4898735"/>
                <a:ext cx="992187" cy="414338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A</a:t>
                </a:r>
              </a:p>
            </p:txBody>
          </p:sp>
          <p:sp>
            <p:nvSpPr>
              <p:cNvPr id="21" name="Rectangle 31">
                <a:extLst>
                  <a:ext uri="{FF2B5EF4-FFF2-40B4-BE49-F238E27FC236}">
                    <a16:creationId xmlns:a16="http://schemas.microsoft.com/office/drawing/2014/main" id="{A5BF9CBE-2746-57CA-B349-75DDA012BE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54875" y="4898735"/>
                <a:ext cx="992188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Y</a:t>
                </a:r>
              </a:p>
            </p:txBody>
          </p:sp>
          <p:sp>
            <p:nvSpPr>
              <p:cNvPr id="22" name="Rectangle 32">
                <a:extLst>
                  <a:ext uri="{FF2B5EF4-FFF2-40B4-BE49-F238E27FC236}">
                    <a16:creationId xmlns:a16="http://schemas.microsoft.com/office/drawing/2014/main" id="{7DCA5DB6-F301-AFDF-58DC-CA3DE7DDD19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9250" y="4898735"/>
                <a:ext cx="990600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Z</a:t>
                </a:r>
              </a:p>
            </p:txBody>
          </p:sp>
          <p:sp>
            <p:nvSpPr>
              <p:cNvPr id="23" name="Rectangle 33">
                <a:extLst>
                  <a:ext uri="{FF2B5EF4-FFF2-40B4-BE49-F238E27FC236}">
                    <a16:creationId xmlns:a16="http://schemas.microsoft.com/office/drawing/2014/main" id="{E8406DCC-C527-972D-2DD7-6ECCB79A01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47064" y="4898735"/>
                <a:ext cx="992187" cy="414338"/>
              </a:xfrm>
              <a:prstGeom prst="rect">
                <a:avLst/>
              </a:prstGeom>
              <a:solidFill>
                <a:srgbClr val="FFCF0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>
                    <a:latin typeface="Comic Sans MS" panose="030F0702030302020204" pitchFamily="66" charset="0"/>
                  </a:rPr>
                  <a:t>X</a:t>
                </a:r>
              </a:p>
            </p:txBody>
          </p:sp>
          <p:sp>
            <p:nvSpPr>
              <p:cNvPr id="24" name="Rectangle 34">
                <a:extLst>
                  <a:ext uri="{FF2B5EF4-FFF2-40B4-BE49-F238E27FC236}">
                    <a16:creationId xmlns:a16="http://schemas.microsoft.com/office/drawing/2014/main" id="{86E1076E-B1D7-455F-92F7-62A0CB5B08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54875" y="4487573"/>
                <a:ext cx="992188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1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st</a:t>
                </a:r>
              </a:p>
            </p:txBody>
          </p:sp>
          <p:sp>
            <p:nvSpPr>
              <p:cNvPr id="25" name="Rectangle 35">
                <a:extLst>
                  <a:ext uri="{FF2B5EF4-FFF2-40B4-BE49-F238E27FC236}">
                    <a16:creationId xmlns:a16="http://schemas.microsoft.com/office/drawing/2014/main" id="{C8C59B76-4D6D-C4EE-E6AF-026B980964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47064" y="4487573"/>
                <a:ext cx="992187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nd</a:t>
                </a:r>
              </a:p>
            </p:txBody>
          </p:sp>
          <p:sp>
            <p:nvSpPr>
              <p:cNvPr id="26" name="Rectangle 36">
                <a:extLst>
                  <a:ext uri="{FF2B5EF4-FFF2-40B4-BE49-F238E27FC236}">
                    <a16:creationId xmlns:a16="http://schemas.microsoft.com/office/drawing/2014/main" id="{87504BEB-BF88-9D96-03BF-2BD1A67790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39250" y="4487573"/>
                <a:ext cx="990600" cy="411162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3</a:t>
                </a:r>
                <a:r>
                  <a:rPr lang="en-US" altLang="en-US" sz="1600" baseline="3000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rd</a:t>
                </a:r>
              </a:p>
            </p:txBody>
          </p:sp>
          <p:sp>
            <p:nvSpPr>
              <p:cNvPr id="27" name="Rectangle 37">
                <a:extLst>
                  <a:ext uri="{FF2B5EF4-FFF2-40B4-BE49-F238E27FC236}">
                    <a16:creationId xmlns:a16="http://schemas.microsoft.com/office/drawing/2014/main" id="{E34CBF93-37C7-C774-132E-45FE2D8B007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48400" y="6130635"/>
                <a:ext cx="3962400" cy="414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66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400" i="1" dirty="0">
                    <a:latin typeface="Comic Sans MS" panose="030F0702030302020204" pitchFamily="66" charset="0"/>
                  </a:rPr>
                  <a:t>Group </a:t>
                </a:r>
                <a:r>
                  <a:rPr lang="en-US" altLang="en-US" sz="1400" b="1" i="1" dirty="0">
                    <a:latin typeface="Comic Sans MS" panose="030F0702030302020204" pitchFamily="66" charset="0"/>
                  </a:rPr>
                  <a:t>R</a:t>
                </a:r>
                <a:r>
                  <a:rPr lang="en-US" altLang="en-US" sz="1400" i="1" dirty="0">
                    <a:latin typeface="Comic Sans MS" panose="030F0702030302020204" pitchFamily="66" charset="0"/>
                  </a:rPr>
                  <a:t> Preference Profile</a:t>
                </a:r>
                <a:endParaRPr lang="en-US" altLang="en-US" sz="1400" i="1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8" name="Text Box 38">
                <a:extLst>
                  <a:ext uri="{FF2B5EF4-FFF2-40B4-BE49-F238E27FC236}">
                    <a16:creationId xmlns:a16="http://schemas.microsoft.com/office/drawing/2014/main" id="{BBB9CD1F-87F2-4FE3-A72B-CCFB96C4FB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00939" y="3997035"/>
                <a:ext cx="586699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kumimoji="1" lang="en-US" altLang="en-US" sz="1200">
                    <a:latin typeface="Comic Sans MS" panose="030F0702030302020204" pitchFamily="66" charset="0"/>
                  </a:rPr>
                  <a:t>favorite</a:t>
                </a:r>
              </a:p>
            </p:txBody>
          </p:sp>
          <p:sp>
            <p:nvSpPr>
              <p:cNvPr id="29" name="Text Box 39">
                <a:extLst>
                  <a:ext uri="{FF2B5EF4-FFF2-40B4-BE49-F238E27FC236}">
                    <a16:creationId xmlns:a16="http://schemas.microsoft.com/office/drawing/2014/main" id="{B09A71F5-C023-6596-DD5E-4CAFE34D5E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72601" y="3997035"/>
                <a:ext cx="98584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19175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kumimoji="1" lang="en-US" altLang="en-US" sz="1200" dirty="0">
                    <a:latin typeface="Comic Sans MS" panose="030F0702030302020204" pitchFamily="66" charset="0"/>
                  </a:rPr>
                  <a:t>least favorite</a:t>
                </a:r>
              </a:p>
            </p:txBody>
          </p:sp>
        </p:grpSp>
        <p:grpSp>
          <p:nvGrpSpPr>
            <p:cNvPr id="7" name="Group 6" descr="Arrows connecting labels to corresponding columns&#10;">
              <a:extLst>
                <a:ext uri="{FF2B5EF4-FFF2-40B4-BE49-F238E27FC236}">
                  <a16:creationId xmlns:a16="http://schemas.microsoft.com/office/drawing/2014/main" id="{BC4EE7A5-B43F-3033-909C-56038382C936}"/>
                </a:ext>
              </a:extLst>
            </p:cNvPr>
            <p:cNvGrpSpPr/>
            <p:nvPr/>
          </p:nvGrpSpPr>
          <p:grpSpPr>
            <a:xfrm>
              <a:off x="3352800" y="4225635"/>
              <a:ext cx="6324600" cy="163513"/>
              <a:chOff x="3352800" y="3352800"/>
              <a:chExt cx="6324600" cy="163513"/>
            </a:xfrm>
          </p:grpSpPr>
          <p:sp>
            <p:nvSpPr>
              <p:cNvPr id="8" name="Line 40">
                <a:extLst>
                  <a:ext uri="{FF2B5EF4-FFF2-40B4-BE49-F238E27FC236}">
                    <a16:creationId xmlns:a16="http://schemas.microsoft.com/office/drawing/2014/main" id="{944D96CC-FF47-8ACA-6C9D-CB31DC52F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77400" y="3363913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  <p:sp>
            <p:nvSpPr>
              <p:cNvPr id="9" name="Line 41">
                <a:extLst>
                  <a:ext uri="{FF2B5EF4-FFF2-40B4-BE49-F238E27FC236}">
                    <a16:creationId xmlns:a16="http://schemas.microsoft.com/office/drawing/2014/main" id="{168606EC-8EC6-CB0E-6197-26BA2928D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2400" y="33528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  <p:sp>
            <p:nvSpPr>
              <p:cNvPr id="10" name="Line 42">
                <a:extLst>
                  <a:ext uri="{FF2B5EF4-FFF2-40B4-BE49-F238E27FC236}">
                    <a16:creationId xmlns:a16="http://schemas.microsoft.com/office/drawing/2014/main" id="{F4F1577A-5792-4FEF-571B-B72970268C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0200" y="33528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  <p:sp>
            <p:nvSpPr>
              <p:cNvPr id="11" name="Line 43">
                <a:extLst>
                  <a:ext uri="{FF2B5EF4-FFF2-40B4-BE49-F238E27FC236}">
                    <a16:creationId xmlns:a16="http://schemas.microsoft.com/office/drawing/2014/main" id="{45189C56-AFB3-4B02-4CA1-2D7EBA81A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2800" y="3352800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</p:grpSp>
      </p:grpSp>
      <p:sp>
        <p:nvSpPr>
          <p:cNvPr id="48" name="Text Box 5">
            <a:extLst>
              <a:ext uri="{FF2B5EF4-FFF2-40B4-BE49-F238E27FC236}">
                <a16:creationId xmlns:a16="http://schemas.microsoft.com/office/drawing/2014/main" id="{9FA2715D-9566-4F5D-1576-82B32E09E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" y="1368187"/>
            <a:ext cx="9402945" cy="3429144"/>
          </a:xfrm>
          <a:prstGeom prst="rect">
            <a:avLst/>
          </a:prstGeom>
          <a:solidFill>
            <a:srgbClr val="FFCF01">
              <a:alpha val="3607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2880" tIns="91440" rIns="137160" bIns="9144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300"/>
              </a:lnSpc>
            </a:pPr>
            <a:r>
              <a:rPr lang="en-US" altLang="en-US" sz="1600" b="1" dirty="0">
                <a:latin typeface="Courier New" panose="02070309020205020404" pitchFamily="49" charset="0"/>
              </a:rPr>
              <a:t>Initialize each person to be </a:t>
            </a:r>
            <a:r>
              <a:rPr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.</a:t>
            </a:r>
          </a:p>
          <a:p>
            <a:pPr>
              <a:lnSpc>
                <a:spcPts val="2300"/>
              </a:lnSpc>
            </a:pPr>
            <a:r>
              <a:rPr lang="en-US" altLang="en-US" sz="1600" b="1" dirty="0">
                <a:solidFill>
                  <a:srgbClr val="695082"/>
                </a:solidFill>
                <a:latin typeface="Courier New" panose="02070309020205020404" pitchFamily="49" charset="0"/>
              </a:rPr>
              <a:t>while</a:t>
            </a: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 </a:t>
            </a:r>
            <a:r>
              <a:rPr lang="en-US" altLang="en-US" sz="1600" b="1" dirty="0">
                <a:latin typeface="Courier New" panose="02070309020205020404" pitchFamily="49" charset="0"/>
              </a:rPr>
              <a:t>(some </a:t>
            </a:r>
            <a:r>
              <a:rPr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lang="en-US" altLang="en-US" sz="1600" b="1" dirty="0">
                <a:latin typeface="Courier New" panose="02070309020205020404" pitchFamily="49" charset="0"/>
              </a:rPr>
              <a:t> in </a:t>
            </a:r>
            <a:r>
              <a:rPr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lang="en-US" altLang="en-US" sz="1600" b="1" dirty="0">
                <a:latin typeface="Courier New" panose="02070309020205020404" pitchFamily="49" charset="0"/>
              </a:rPr>
              <a:t> is </a:t>
            </a:r>
            <a:r>
              <a:rPr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  <a:r>
              <a:rPr lang="en-US" altLang="en-US" sz="1600" b="1" dirty="0">
                <a:latin typeface="Courier New" panose="02070309020205020404" pitchFamily="49" charset="0"/>
              </a:rPr>
              <a:t>) {</a:t>
            </a:r>
          </a:p>
          <a:p>
            <a:pPr>
              <a:lnSpc>
                <a:spcPts val="2300"/>
              </a:lnSpc>
            </a:pP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    </a:t>
            </a:r>
            <a:r>
              <a:rPr lang="en-US" altLang="en-US" sz="1600" b="1" dirty="0">
                <a:latin typeface="Courier New" panose="02070309020205020404" pitchFamily="49" charset="0"/>
              </a:rPr>
              <a:t>Choose some </a:t>
            </a:r>
            <a:r>
              <a:rPr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  <a:r>
              <a:rPr lang="en-US" altLang="en-US" sz="1600" b="1" dirty="0">
                <a:latin typeface="Courier New" panose="02070309020205020404" pitchFamily="49" charset="0"/>
              </a:rPr>
              <a:t> </a:t>
            </a:r>
            <a:r>
              <a:rPr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 </a:t>
            </a:r>
            <a:r>
              <a:rPr lang="en-US" altLang="en-US" sz="1600" b="1" dirty="0">
                <a:latin typeface="Courier New" panose="02070309020205020404" pitchFamily="49" charset="0"/>
              </a:rPr>
              <a:t>in</a:t>
            </a: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 </a:t>
            </a:r>
            <a:r>
              <a:rPr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endParaRPr lang="en-US" altLang="en-US" sz="1600" b="1" dirty="0">
              <a:solidFill>
                <a:srgbClr val="0066CC"/>
              </a:solidFill>
            </a:endParaRPr>
          </a:p>
          <a:p>
            <a:pPr>
              <a:lnSpc>
                <a:spcPts val="2300"/>
              </a:lnSpc>
            </a:pPr>
            <a:r>
              <a:rPr lang="en-US" altLang="en-US" sz="1600" b="1" dirty="0">
                <a:solidFill>
                  <a:schemeClr val="bg2"/>
                </a:solidFill>
                <a:latin typeface="Courier New" panose="02070309020205020404" pitchFamily="49" charset="0"/>
              </a:rPr>
              <a:t>   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r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= 1</a:t>
            </a:r>
            <a:r>
              <a:rPr kumimoji="1" lang="en-US" altLang="en-US" sz="1600" b="1" baseline="30000" dirty="0">
                <a:latin typeface="Courier New" panose="02070309020205020404" pitchFamily="49" charset="0"/>
              </a:rPr>
              <a:t>st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person on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's preference list to whom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has not yet proposed</a:t>
            </a: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latin typeface="Courier New" panose="02070309020205020404" pitchFamily="49" charset="0"/>
              </a:rPr>
              <a:t>    </a:t>
            </a:r>
            <a:r>
              <a:rPr kumimoji="1" lang="en-US" altLang="en-US" sz="1600" b="1" dirty="0">
                <a:solidFill>
                  <a:srgbClr val="695082"/>
                </a:solidFill>
                <a:latin typeface="Courier New" panose="02070309020205020404" pitchFamily="49" charset="0"/>
              </a:rPr>
              <a:t>if</a:t>
            </a:r>
            <a:r>
              <a:rPr kumimoji="1" lang="en-US" altLang="en-US" sz="1600" b="1" dirty="0">
                <a:solidFill>
                  <a:srgbClr val="003399"/>
                </a:solidFill>
                <a:latin typeface="Courier New" panose="02070309020205020404" pitchFamily="49" charset="0"/>
              </a:rPr>
              <a:t>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(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r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is </a:t>
            </a:r>
            <a:r>
              <a:rPr kumimoji="1"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)</a:t>
            </a: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latin typeface="Courier New" panose="02070309020205020404" pitchFamily="49" charset="0"/>
              </a:rPr>
              <a:t>        tentatively match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(</a:t>
            </a:r>
            <a:r>
              <a:rPr kumimoji="1" lang="en-US" altLang="en-US" sz="1600" b="1" dirty="0" err="1">
                <a:solidFill>
                  <a:srgbClr val="0066CC"/>
                </a:solidFill>
                <a:latin typeface="Courier New" panose="02070309020205020404" pitchFamily="49" charset="0"/>
              </a:rPr>
              <a:t>p,r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)</a:t>
            </a:r>
            <a:r>
              <a:rPr kumimoji="1" lang="en-US" altLang="en-US" sz="1600" b="1" dirty="0">
                <a:solidFill>
                  <a:srgbClr val="0000FF"/>
                </a:solidFill>
                <a:latin typeface="Courier New" panose="02070309020205020404" pitchFamily="49" charset="0"/>
              </a:rPr>
              <a:t>  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//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and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r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both </a:t>
            </a:r>
            <a:r>
              <a:rPr kumimoji="1" lang="en-US" altLang="en-US" sz="1600" b="1" dirty="0">
                <a:solidFill>
                  <a:srgbClr val="006600"/>
                </a:solidFill>
                <a:latin typeface="Courier New" panose="02070309020205020404" pitchFamily="49" charset="0"/>
              </a:rPr>
              <a:t>engaged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, no longer </a:t>
            </a:r>
            <a:r>
              <a:rPr kumimoji="1"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  <a:endParaRPr kumimoji="1" lang="en-US" altLang="en-US" sz="1600" b="1" dirty="0">
              <a:solidFill>
                <a:schemeClr val="hlink"/>
              </a:solidFill>
              <a:latin typeface="Courier New" panose="02070309020205020404" pitchFamily="49" charset="0"/>
            </a:endParaRP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latin typeface="Courier New" panose="02070309020205020404" pitchFamily="49" charset="0"/>
              </a:rPr>
              <a:t>    </a:t>
            </a:r>
            <a:r>
              <a:rPr kumimoji="1" lang="en-US" altLang="en-US" sz="1600" b="1" dirty="0">
                <a:solidFill>
                  <a:srgbClr val="695082"/>
                </a:solidFill>
                <a:latin typeface="Courier New" panose="02070309020205020404" pitchFamily="49" charset="0"/>
              </a:rPr>
              <a:t>else if </a:t>
            </a:r>
            <a:r>
              <a:rPr kumimoji="1" lang="en-US" altLang="en-US" sz="1600" b="1" dirty="0">
                <a:solidFill>
                  <a:srgbClr val="003399"/>
                </a:solidFill>
                <a:latin typeface="Courier New" panose="02070309020205020404" pitchFamily="49" charset="0"/>
              </a:rPr>
              <a:t>(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r</a:t>
            </a:r>
            <a:r>
              <a:rPr kumimoji="1" lang="en-US" altLang="en-US" sz="1600" b="1" dirty="0">
                <a:solidFill>
                  <a:srgbClr val="003399"/>
                </a:solidFill>
                <a:latin typeface="Courier New" panose="02070309020205020404" pitchFamily="49" charset="0"/>
              </a:rPr>
              <a:t>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prefers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to current tentative match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p’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)</a:t>
            </a: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latin typeface="Courier New" panose="02070309020205020404" pitchFamily="49" charset="0"/>
              </a:rPr>
              <a:t>        replace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(</a:t>
            </a:r>
            <a:r>
              <a:rPr kumimoji="1" lang="en-US" altLang="en-US" sz="1600" b="1" dirty="0" err="1">
                <a:solidFill>
                  <a:srgbClr val="0066CC"/>
                </a:solidFill>
                <a:latin typeface="Courier New" panose="02070309020205020404" pitchFamily="49" charset="0"/>
              </a:rPr>
              <a:t>p’,r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)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by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(</a:t>
            </a:r>
            <a:r>
              <a:rPr kumimoji="1" lang="en-US" altLang="en-US" sz="1600" b="1" dirty="0" err="1">
                <a:solidFill>
                  <a:srgbClr val="0066CC"/>
                </a:solidFill>
                <a:latin typeface="Courier New" panose="02070309020205020404" pitchFamily="49" charset="0"/>
              </a:rPr>
              <a:t>p,r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)  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//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r>
              <a:rPr kumimoji="1" lang="en-US" altLang="en-US" sz="1600" b="1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now </a:t>
            </a:r>
            <a:r>
              <a:rPr kumimoji="1" lang="en-US" altLang="en-US" sz="1600" b="1" dirty="0">
                <a:solidFill>
                  <a:srgbClr val="006600"/>
                </a:solidFill>
                <a:latin typeface="Courier New" panose="02070309020205020404" pitchFamily="49" charset="0"/>
              </a:rPr>
              <a:t>engaged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,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p’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now </a:t>
            </a:r>
            <a:r>
              <a:rPr kumimoji="1" lang="en-US" altLang="en-US" sz="1600" b="1" dirty="0">
                <a:solidFill>
                  <a:srgbClr val="C00000"/>
                </a:solidFill>
                <a:latin typeface="Courier New" panose="02070309020205020404" pitchFamily="49" charset="0"/>
              </a:rPr>
              <a:t>free</a:t>
            </a: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solidFill>
                  <a:srgbClr val="695082"/>
                </a:solidFill>
                <a:latin typeface="Courier New" panose="02070309020205020404" pitchFamily="49" charset="0"/>
              </a:rPr>
              <a:t>    else</a:t>
            </a: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solidFill>
                  <a:srgbClr val="003399"/>
                </a:solidFill>
                <a:latin typeface="Courier New" panose="02070309020205020404" pitchFamily="49" charset="0"/>
              </a:rPr>
              <a:t>       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r</a:t>
            </a:r>
            <a:r>
              <a:rPr kumimoji="1" lang="en-US" altLang="en-US" sz="1600" b="1" dirty="0">
                <a:latin typeface="Courier New" panose="02070309020205020404" pitchFamily="49" charset="0"/>
              </a:rPr>
              <a:t> rejects </a:t>
            </a:r>
            <a:r>
              <a:rPr kumimoji="1" lang="en-US" altLang="en-US" sz="1600" b="1" dirty="0">
                <a:solidFill>
                  <a:srgbClr val="0066CC"/>
                </a:solidFill>
                <a:latin typeface="Courier New" panose="02070309020205020404" pitchFamily="49" charset="0"/>
              </a:rPr>
              <a:t>p</a:t>
            </a:r>
            <a:endParaRPr kumimoji="1" lang="en-US" altLang="en-US" sz="1600" b="1" dirty="0">
              <a:solidFill>
                <a:srgbClr val="0066CC"/>
              </a:solidFill>
            </a:endParaRPr>
          </a:p>
          <a:p>
            <a:pPr>
              <a:lnSpc>
                <a:spcPts val="2300"/>
              </a:lnSpc>
            </a:pPr>
            <a:r>
              <a:rPr kumimoji="1" lang="en-US" altLang="en-US" sz="1600" b="1" dirty="0">
                <a:latin typeface="Courier New" panose="02070309020205020404" pitchFamily="49" charset="0"/>
              </a:rPr>
              <a:t>}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A0F4A5-699D-B767-2FD2-1CAD7FA3640A}"/>
              </a:ext>
            </a:extLst>
          </p:cNvPr>
          <p:cNvSpPr txBox="1"/>
          <p:nvPr/>
        </p:nvSpPr>
        <p:spPr>
          <a:xfrm>
            <a:off x="9966960" y="2093912"/>
            <a:ext cx="1961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Tentative Matches: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31CB6727-7E83-FF9B-0A3F-DD2E170983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43892" y="3483727"/>
            <a:ext cx="992187" cy="414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7E487267-ED0B-77B5-73E1-F2E27FD48A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936078" y="3483727"/>
            <a:ext cx="992188" cy="414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Rectangle 8">
            <a:extLst>
              <a:ext uri="{FF2B5EF4-FFF2-40B4-BE49-F238E27FC236}">
                <a16:creationId xmlns:a16="http://schemas.microsoft.com/office/drawing/2014/main" id="{8413D2DD-B2BB-00D6-BD8E-DFFAA92459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43892" y="3069391"/>
            <a:ext cx="992187" cy="414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423F58A7-044E-0411-9FCB-D0B94A8B44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936078" y="3069391"/>
            <a:ext cx="992188" cy="414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Rectangle 12">
            <a:extLst>
              <a:ext uri="{FF2B5EF4-FFF2-40B4-BE49-F238E27FC236}">
                <a16:creationId xmlns:a16="http://schemas.microsoft.com/office/drawing/2014/main" id="{C579033D-1DFB-250F-D6C3-529BA1EA5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43892" y="2655052"/>
            <a:ext cx="992187" cy="414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7" name="Rectangle 13">
            <a:extLst>
              <a:ext uri="{FF2B5EF4-FFF2-40B4-BE49-F238E27FC236}">
                <a16:creationId xmlns:a16="http://schemas.microsoft.com/office/drawing/2014/main" id="{25D0A8F9-0802-1123-D4E6-0B0EB82486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936078" y="2655052"/>
            <a:ext cx="992188" cy="414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124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383E-8940-79D0-8BEB-1732CFAF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3E04D-5D4F-6CD1-D451-307DA8B0F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we need to know before we’re convinced that this algorithm is “correct”?</a:t>
            </a:r>
          </a:p>
        </p:txBody>
      </p:sp>
    </p:spTree>
    <p:extLst>
      <p:ext uri="{BB962C8B-B14F-4D97-AF65-F5344CB8AC3E}">
        <p14:creationId xmlns:p14="http://schemas.microsoft.com/office/powerpoint/2010/main" val="4170474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D30F6-7818-0F1F-DFD9-BC07FC163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98CB-32A5-4F4F-5F95-41B2B9DD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3DF81-5AE4-2F0D-FC41-45BCB2916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we need to know before we’re convinced that this algorithm is “correct”?</a:t>
            </a:r>
          </a:p>
          <a:p>
            <a:pPr lvl="1"/>
            <a:r>
              <a:rPr lang="en-US" dirty="0"/>
              <a:t>That is terminates (no infinite loop)</a:t>
            </a:r>
          </a:p>
          <a:p>
            <a:pPr lvl="1"/>
            <a:r>
              <a:rPr lang="en-US" dirty="0"/>
              <a:t>That it produces a stable matching</a:t>
            </a:r>
          </a:p>
          <a:p>
            <a:pPr lvl="2"/>
            <a:r>
              <a:rPr lang="en-US" dirty="0"/>
              <a:t>It’s perfect (everyone gets paired with exactly one partner)</a:t>
            </a:r>
          </a:p>
          <a:p>
            <a:pPr lvl="2"/>
            <a:r>
              <a:rPr lang="en-US" dirty="0"/>
              <a:t>It’s stable (no unmatched pair mutually prefer each other)</a:t>
            </a:r>
          </a:p>
        </p:txBody>
      </p:sp>
    </p:spTree>
    <p:extLst>
      <p:ext uri="{BB962C8B-B14F-4D97-AF65-F5344CB8AC3E}">
        <p14:creationId xmlns:p14="http://schemas.microsoft.com/office/powerpoint/2010/main" val="3006203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/>
              <a:t>Proof of Correctness:  Termination (not obvious from the code)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905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28649" y="1412765"/>
                <a:ext cx="10891157" cy="5200045"/>
              </a:xfrm>
            </p:spPr>
            <p:txBody>
              <a:bodyPr>
                <a:noAutofit/>
              </a:bodyPr>
              <a:lstStyle/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US" altLang="en-US" sz="2000" b="1" dirty="0">
                    <a:solidFill>
                      <a:srgbClr val="695082"/>
                    </a:solidFill>
                  </a:rPr>
                  <a:t>Observation 1:</a:t>
                </a:r>
                <a:r>
                  <a:rPr lang="en-US" altLang="en-US" sz="2000" dirty="0"/>
                  <a:t>  Members of </a:t>
                </a:r>
                <a14:m>
                  <m:oMath xmlns:m="http://schemas.openxmlformats.org/officeDocument/2006/math">
                    <m:r>
                      <a:rPr lang="en-US" altLang="en-US" sz="20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altLang="en-US" sz="2000" dirty="0"/>
                  <a:t> propose in decreasing order of preference.</a:t>
                </a:r>
              </a:p>
              <a:p>
                <a:pPr lvl="2">
                  <a:lnSpc>
                    <a:spcPct val="80000"/>
                  </a:lnSpc>
                </a:pPr>
                <a:endParaRPr lang="en-US" altLang="en-US" sz="1600" dirty="0"/>
              </a:p>
              <a:p>
                <a:pPr lvl="2" eaLnBrk="1" hangingPunct="1">
                  <a:lnSpc>
                    <a:spcPct val="80000"/>
                  </a:lnSpc>
                </a:pPr>
                <a:endParaRPr lang="en-US" altLang="en-US" sz="1400" dirty="0"/>
              </a:p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US" altLang="en-US" sz="2000" b="1" dirty="0">
                    <a:solidFill>
                      <a:srgbClr val="695082"/>
                    </a:solidFill>
                  </a:rPr>
                  <a:t>Claim: </a:t>
                </a:r>
                <a:r>
                  <a:rPr lang="en-US" altLang="en-US" sz="2000" dirty="0"/>
                  <a:t>The Gale-Shapley Algorithm terminates after at most </a:t>
                </a:r>
                <a14:m>
                  <m:oMath xmlns:m="http://schemas.openxmlformats.org/officeDocument/2006/math">
                    <m:r>
                      <a:rPr lang="en-US" altLang="en-US" sz="20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en-US" sz="2000" b="1" i="1" baseline="30000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0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/>
                  <a:t>iterations.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en-US" sz="2000" b="1" dirty="0">
                    <a:solidFill>
                      <a:srgbClr val="006600"/>
                    </a:solidFill>
                  </a:rPr>
                  <a:t>Proof:  </a:t>
                </a:r>
                <a:r>
                  <a:rPr lang="en-US" altLang="en-US" sz="2000" dirty="0"/>
                  <a:t>Proposals are never repeated (by Observation 1) and there are only</a:t>
                </a:r>
                <a:r>
                  <a:rPr lang="en-US" altLang="en-US" sz="2000" b="1" dirty="0">
                    <a:solidFill>
                      <a:srgbClr val="0066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en-US" sz="2000" b="1" i="1" baseline="30000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en-US" sz="2000" dirty="0"/>
                  <a:t> possible proposals.</a:t>
                </a:r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endParaRPr lang="en-US" altLang="en-US" sz="2000" dirty="0"/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r>
                  <a:rPr lang="en-US" altLang="en-US" sz="2000" dirty="0"/>
                  <a:t>It could be nearly that bad…</a:t>
                </a:r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endParaRPr lang="en-US" altLang="en-US" sz="20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en-US" sz="2000" dirty="0"/>
                  <a:t>General form of this example will                                                                                                                         take </a:t>
                </a:r>
                <a14:m>
                  <m:oMath xmlns:m="http://schemas.openxmlformats.org/officeDocument/2006/math">
                    <m:r>
                      <a:rPr lang="en-US" altLang="en-US" sz="20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en-US" sz="20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0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en-US" sz="20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sz="20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en-US" sz="20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altLang="en-US" sz="20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en-US" sz="2000" dirty="0"/>
                  <a:t> proposals.</a:t>
                </a:r>
              </a:p>
            </p:txBody>
          </p:sp>
        </mc:Choice>
        <mc:Fallback>
          <p:sp>
            <p:nvSpPr>
              <p:cNvPr id="429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412765"/>
                <a:ext cx="10891157" cy="5200045"/>
              </a:xfrm>
              <a:blipFill>
                <a:blip r:embed="rId3"/>
                <a:stretch>
                  <a:fillRect l="-560" t="-1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57DB5-0511-40D7-9B69-2694F2FF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26</a:t>
            </a:fld>
            <a:endParaRPr lang="en-US"/>
          </a:p>
        </p:txBody>
      </p:sp>
      <p:sp>
        <p:nvSpPr>
          <p:cNvPr id="13320" name="Rectangle 5"/>
          <p:cNvSpPr>
            <a:spLocks noChangeArrowheads="1"/>
          </p:cNvSpPr>
          <p:nvPr/>
        </p:nvSpPr>
        <p:spPr bwMode="auto">
          <a:xfrm>
            <a:off x="4715512" y="4291652"/>
            <a:ext cx="795016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3321" name="Rectangle 6"/>
          <p:cNvSpPr>
            <a:spLocks noChangeArrowheads="1"/>
          </p:cNvSpPr>
          <p:nvPr/>
        </p:nvSpPr>
        <p:spPr bwMode="auto">
          <a:xfrm>
            <a:off x="4715512" y="3934720"/>
            <a:ext cx="795016" cy="356931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3322" name="Rectangle 7"/>
          <p:cNvSpPr>
            <a:spLocks noChangeArrowheads="1"/>
          </p:cNvSpPr>
          <p:nvPr/>
        </p:nvSpPr>
        <p:spPr bwMode="auto">
          <a:xfrm>
            <a:off x="5510528" y="3575817"/>
            <a:ext cx="490148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1000" baseline="3000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13323" name="Rectangle 8"/>
          <p:cNvSpPr>
            <a:spLocks noChangeArrowheads="1"/>
          </p:cNvSpPr>
          <p:nvPr/>
        </p:nvSpPr>
        <p:spPr bwMode="auto">
          <a:xfrm>
            <a:off x="5510528" y="3934720"/>
            <a:ext cx="490148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324" name="Rectangle 9"/>
          <p:cNvSpPr>
            <a:spLocks noChangeArrowheads="1"/>
          </p:cNvSpPr>
          <p:nvPr/>
        </p:nvSpPr>
        <p:spPr bwMode="auto">
          <a:xfrm>
            <a:off x="5510528" y="4291652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3325" name="Rectangle 10"/>
          <p:cNvSpPr>
            <a:spLocks noChangeArrowheads="1"/>
          </p:cNvSpPr>
          <p:nvPr/>
        </p:nvSpPr>
        <p:spPr bwMode="auto">
          <a:xfrm>
            <a:off x="6000676" y="3575817"/>
            <a:ext cx="488463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00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13326" name="Rectangle 11"/>
          <p:cNvSpPr>
            <a:spLocks noChangeArrowheads="1"/>
          </p:cNvSpPr>
          <p:nvPr/>
        </p:nvSpPr>
        <p:spPr bwMode="auto">
          <a:xfrm>
            <a:off x="6489139" y="3934720"/>
            <a:ext cx="490148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3327" name="Rectangle 12"/>
          <p:cNvSpPr>
            <a:spLocks noChangeArrowheads="1"/>
          </p:cNvSpPr>
          <p:nvPr/>
        </p:nvSpPr>
        <p:spPr bwMode="auto">
          <a:xfrm>
            <a:off x="6489139" y="4291652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3328" name="Rectangle 13"/>
          <p:cNvSpPr>
            <a:spLocks noChangeArrowheads="1"/>
          </p:cNvSpPr>
          <p:nvPr/>
        </p:nvSpPr>
        <p:spPr bwMode="auto">
          <a:xfrm>
            <a:off x="6489139" y="3575817"/>
            <a:ext cx="490148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altLang="en-US" sz="100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13329" name="Rectangle 14"/>
          <p:cNvSpPr>
            <a:spLocks noChangeArrowheads="1"/>
          </p:cNvSpPr>
          <p:nvPr/>
        </p:nvSpPr>
        <p:spPr bwMode="auto">
          <a:xfrm>
            <a:off x="6000676" y="4291652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3330" name="Rectangle 15"/>
          <p:cNvSpPr>
            <a:spLocks noChangeArrowheads="1"/>
          </p:cNvSpPr>
          <p:nvPr/>
        </p:nvSpPr>
        <p:spPr bwMode="auto">
          <a:xfrm>
            <a:off x="6000676" y="3934720"/>
            <a:ext cx="488463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3331" name="Rectangle 16"/>
          <p:cNvSpPr>
            <a:spLocks noChangeArrowheads="1"/>
          </p:cNvSpPr>
          <p:nvPr/>
        </p:nvSpPr>
        <p:spPr bwMode="auto">
          <a:xfrm>
            <a:off x="5510528" y="5366390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332" name="Rectangle 17"/>
          <p:cNvSpPr>
            <a:spLocks noChangeArrowheads="1"/>
          </p:cNvSpPr>
          <p:nvPr/>
        </p:nvSpPr>
        <p:spPr bwMode="auto">
          <a:xfrm>
            <a:off x="4715512" y="5366390"/>
            <a:ext cx="795016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13333" name="Rectangle 18"/>
          <p:cNvSpPr>
            <a:spLocks noChangeArrowheads="1"/>
          </p:cNvSpPr>
          <p:nvPr/>
        </p:nvSpPr>
        <p:spPr bwMode="auto">
          <a:xfrm>
            <a:off x="4715512" y="5009458"/>
            <a:ext cx="795016" cy="356931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3334" name="Rectangle 19"/>
          <p:cNvSpPr>
            <a:spLocks noChangeArrowheads="1"/>
          </p:cNvSpPr>
          <p:nvPr/>
        </p:nvSpPr>
        <p:spPr bwMode="auto">
          <a:xfrm>
            <a:off x="4715512" y="4650555"/>
            <a:ext cx="795016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3335" name="Rectangle 20"/>
          <p:cNvSpPr>
            <a:spLocks noChangeArrowheads="1"/>
          </p:cNvSpPr>
          <p:nvPr/>
        </p:nvSpPr>
        <p:spPr bwMode="auto">
          <a:xfrm>
            <a:off x="5510528" y="4650555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3336" name="Rectangle 21"/>
          <p:cNvSpPr>
            <a:spLocks noChangeArrowheads="1"/>
          </p:cNvSpPr>
          <p:nvPr/>
        </p:nvSpPr>
        <p:spPr bwMode="auto">
          <a:xfrm>
            <a:off x="5510528" y="5009458"/>
            <a:ext cx="490148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3337" name="Rectangle 22"/>
          <p:cNvSpPr>
            <a:spLocks noChangeArrowheads="1"/>
          </p:cNvSpPr>
          <p:nvPr/>
        </p:nvSpPr>
        <p:spPr bwMode="auto">
          <a:xfrm>
            <a:off x="6489139" y="4650555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338" name="Rectangle 23"/>
          <p:cNvSpPr>
            <a:spLocks noChangeArrowheads="1"/>
          </p:cNvSpPr>
          <p:nvPr/>
        </p:nvSpPr>
        <p:spPr bwMode="auto">
          <a:xfrm>
            <a:off x="6489139" y="5009458"/>
            <a:ext cx="490148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3339" name="Rectangle 24"/>
          <p:cNvSpPr>
            <a:spLocks noChangeArrowheads="1"/>
          </p:cNvSpPr>
          <p:nvPr/>
        </p:nvSpPr>
        <p:spPr bwMode="auto">
          <a:xfrm>
            <a:off x="6000676" y="5366390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3340" name="Rectangle 25"/>
          <p:cNvSpPr>
            <a:spLocks noChangeArrowheads="1"/>
          </p:cNvSpPr>
          <p:nvPr/>
        </p:nvSpPr>
        <p:spPr bwMode="auto">
          <a:xfrm>
            <a:off x="6000676" y="5009458"/>
            <a:ext cx="488463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341" name="Rectangle 26"/>
          <p:cNvSpPr>
            <a:spLocks noChangeArrowheads="1"/>
          </p:cNvSpPr>
          <p:nvPr/>
        </p:nvSpPr>
        <p:spPr bwMode="auto">
          <a:xfrm>
            <a:off x="6000676" y="4650555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3342" name="Rectangle 27"/>
          <p:cNvSpPr>
            <a:spLocks noChangeArrowheads="1"/>
          </p:cNvSpPr>
          <p:nvPr/>
        </p:nvSpPr>
        <p:spPr bwMode="auto">
          <a:xfrm>
            <a:off x="6489139" y="5366390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3343" name="Rectangle 28"/>
          <p:cNvSpPr>
            <a:spLocks noChangeArrowheads="1"/>
          </p:cNvSpPr>
          <p:nvPr/>
        </p:nvSpPr>
        <p:spPr bwMode="auto">
          <a:xfrm>
            <a:off x="6979287" y="3575817"/>
            <a:ext cx="490148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r>
              <a:rPr lang="en-US" altLang="en-US" sz="1000" baseline="30000">
                <a:solidFill>
                  <a:schemeClr val="bg1"/>
                </a:solidFill>
                <a:latin typeface="Comic Sans MS" panose="030F0702030302020204" pitchFamily="66" charset="0"/>
              </a:rPr>
              <a:t>th</a:t>
            </a:r>
          </a:p>
        </p:txBody>
      </p:sp>
      <p:sp>
        <p:nvSpPr>
          <p:cNvPr id="13344" name="Rectangle 29"/>
          <p:cNvSpPr>
            <a:spLocks noChangeArrowheads="1"/>
          </p:cNvSpPr>
          <p:nvPr/>
        </p:nvSpPr>
        <p:spPr bwMode="auto">
          <a:xfrm>
            <a:off x="7469435" y="3934720"/>
            <a:ext cx="488463" cy="356931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3345" name="Rectangle 30"/>
          <p:cNvSpPr>
            <a:spLocks noChangeArrowheads="1"/>
          </p:cNvSpPr>
          <p:nvPr/>
        </p:nvSpPr>
        <p:spPr bwMode="auto">
          <a:xfrm>
            <a:off x="7469435" y="4291652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3346" name="Rectangle 31"/>
          <p:cNvSpPr>
            <a:spLocks noChangeArrowheads="1"/>
          </p:cNvSpPr>
          <p:nvPr/>
        </p:nvSpPr>
        <p:spPr bwMode="auto">
          <a:xfrm>
            <a:off x="7469435" y="3575817"/>
            <a:ext cx="488463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r>
              <a:rPr lang="en-US" altLang="en-US" sz="1000" baseline="30000">
                <a:solidFill>
                  <a:schemeClr val="bg1"/>
                </a:solidFill>
                <a:latin typeface="Comic Sans MS" panose="030F0702030302020204" pitchFamily="66" charset="0"/>
              </a:rPr>
              <a:t>th</a:t>
            </a:r>
          </a:p>
        </p:txBody>
      </p:sp>
      <p:sp>
        <p:nvSpPr>
          <p:cNvPr id="13347" name="Rectangle 32"/>
          <p:cNvSpPr>
            <a:spLocks noChangeArrowheads="1"/>
          </p:cNvSpPr>
          <p:nvPr/>
        </p:nvSpPr>
        <p:spPr bwMode="auto">
          <a:xfrm>
            <a:off x="6979287" y="4291652"/>
            <a:ext cx="490148" cy="358903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348" name="Rectangle 33"/>
          <p:cNvSpPr>
            <a:spLocks noChangeArrowheads="1"/>
          </p:cNvSpPr>
          <p:nvPr/>
        </p:nvSpPr>
        <p:spPr bwMode="auto">
          <a:xfrm>
            <a:off x="6979287" y="3934720"/>
            <a:ext cx="490148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3349" name="Rectangle 34"/>
          <p:cNvSpPr>
            <a:spLocks noChangeArrowheads="1"/>
          </p:cNvSpPr>
          <p:nvPr/>
        </p:nvSpPr>
        <p:spPr bwMode="auto">
          <a:xfrm>
            <a:off x="7469435" y="4650555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3350" name="Rectangle 35"/>
          <p:cNvSpPr>
            <a:spLocks noChangeArrowheads="1"/>
          </p:cNvSpPr>
          <p:nvPr/>
        </p:nvSpPr>
        <p:spPr bwMode="auto">
          <a:xfrm>
            <a:off x="7469435" y="5009458"/>
            <a:ext cx="488463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3351" name="Rectangle 36"/>
          <p:cNvSpPr>
            <a:spLocks noChangeArrowheads="1"/>
          </p:cNvSpPr>
          <p:nvPr/>
        </p:nvSpPr>
        <p:spPr bwMode="auto">
          <a:xfrm>
            <a:off x="6979287" y="5366390"/>
            <a:ext cx="490148" cy="358903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3352" name="Rectangle 37"/>
          <p:cNvSpPr>
            <a:spLocks noChangeArrowheads="1"/>
          </p:cNvSpPr>
          <p:nvPr/>
        </p:nvSpPr>
        <p:spPr bwMode="auto">
          <a:xfrm>
            <a:off x="6979287" y="5009458"/>
            <a:ext cx="490148" cy="356931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3353" name="Rectangle 38"/>
          <p:cNvSpPr>
            <a:spLocks noChangeArrowheads="1"/>
          </p:cNvSpPr>
          <p:nvPr/>
        </p:nvSpPr>
        <p:spPr bwMode="auto">
          <a:xfrm>
            <a:off x="6979287" y="4650555"/>
            <a:ext cx="490148" cy="358903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3354" name="Rectangle 39"/>
          <p:cNvSpPr>
            <a:spLocks noChangeArrowheads="1"/>
          </p:cNvSpPr>
          <p:nvPr/>
        </p:nvSpPr>
        <p:spPr bwMode="auto">
          <a:xfrm>
            <a:off x="7469435" y="5366390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3355" name="Rectangle 40"/>
          <p:cNvSpPr>
            <a:spLocks noChangeArrowheads="1"/>
          </p:cNvSpPr>
          <p:nvPr/>
        </p:nvSpPr>
        <p:spPr bwMode="auto">
          <a:xfrm>
            <a:off x="8264451" y="4291652"/>
            <a:ext cx="795016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3356" name="Rectangle 41"/>
          <p:cNvSpPr>
            <a:spLocks noChangeArrowheads="1"/>
          </p:cNvSpPr>
          <p:nvPr/>
        </p:nvSpPr>
        <p:spPr bwMode="auto">
          <a:xfrm>
            <a:off x="8264451" y="3934720"/>
            <a:ext cx="795016" cy="356931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357" name="Rectangle 42"/>
          <p:cNvSpPr>
            <a:spLocks noChangeArrowheads="1"/>
          </p:cNvSpPr>
          <p:nvPr/>
        </p:nvSpPr>
        <p:spPr bwMode="auto">
          <a:xfrm>
            <a:off x="9059467" y="3575817"/>
            <a:ext cx="490148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1000" baseline="3000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</a:p>
        </p:txBody>
      </p:sp>
      <p:sp>
        <p:nvSpPr>
          <p:cNvPr id="13358" name="Rectangle 43"/>
          <p:cNvSpPr>
            <a:spLocks noChangeArrowheads="1"/>
          </p:cNvSpPr>
          <p:nvPr/>
        </p:nvSpPr>
        <p:spPr bwMode="auto">
          <a:xfrm>
            <a:off x="9059467" y="3934720"/>
            <a:ext cx="490148" cy="356931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3359" name="Rectangle 44"/>
          <p:cNvSpPr>
            <a:spLocks noChangeArrowheads="1"/>
          </p:cNvSpPr>
          <p:nvPr/>
        </p:nvSpPr>
        <p:spPr bwMode="auto">
          <a:xfrm>
            <a:off x="9059467" y="4291652"/>
            <a:ext cx="490148" cy="358903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3360" name="Rectangle 45"/>
          <p:cNvSpPr>
            <a:spLocks noChangeArrowheads="1"/>
          </p:cNvSpPr>
          <p:nvPr/>
        </p:nvSpPr>
        <p:spPr bwMode="auto">
          <a:xfrm>
            <a:off x="9549615" y="3575817"/>
            <a:ext cx="488463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1000" baseline="3000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</a:p>
        </p:txBody>
      </p:sp>
      <p:sp>
        <p:nvSpPr>
          <p:cNvPr id="13361" name="Rectangle 46"/>
          <p:cNvSpPr>
            <a:spLocks noChangeArrowheads="1"/>
          </p:cNvSpPr>
          <p:nvPr/>
        </p:nvSpPr>
        <p:spPr bwMode="auto">
          <a:xfrm>
            <a:off x="10038078" y="3934720"/>
            <a:ext cx="490148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3362" name="Rectangle 47"/>
          <p:cNvSpPr>
            <a:spLocks noChangeArrowheads="1"/>
          </p:cNvSpPr>
          <p:nvPr/>
        </p:nvSpPr>
        <p:spPr bwMode="auto">
          <a:xfrm>
            <a:off x="10038078" y="4291652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13363" name="Rectangle 48"/>
          <p:cNvSpPr>
            <a:spLocks noChangeArrowheads="1"/>
          </p:cNvSpPr>
          <p:nvPr/>
        </p:nvSpPr>
        <p:spPr bwMode="auto">
          <a:xfrm>
            <a:off x="10038078" y="3575817"/>
            <a:ext cx="490148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altLang="en-US" sz="1000" baseline="30000">
                <a:solidFill>
                  <a:schemeClr val="bg1"/>
                </a:solidFill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13364" name="Rectangle 49"/>
          <p:cNvSpPr>
            <a:spLocks noChangeArrowheads="1"/>
          </p:cNvSpPr>
          <p:nvPr/>
        </p:nvSpPr>
        <p:spPr bwMode="auto">
          <a:xfrm>
            <a:off x="9549615" y="4291652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3365" name="Rectangle 50"/>
          <p:cNvSpPr>
            <a:spLocks noChangeArrowheads="1"/>
          </p:cNvSpPr>
          <p:nvPr/>
        </p:nvSpPr>
        <p:spPr bwMode="auto">
          <a:xfrm>
            <a:off x="9549615" y="3934720"/>
            <a:ext cx="488463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3366" name="Rectangle 51"/>
          <p:cNvSpPr>
            <a:spLocks noChangeArrowheads="1"/>
          </p:cNvSpPr>
          <p:nvPr/>
        </p:nvSpPr>
        <p:spPr bwMode="auto">
          <a:xfrm>
            <a:off x="9059467" y="5366390"/>
            <a:ext cx="490148" cy="358903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3367" name="Rectangle 52"/>
          <p:cNvSpPr>
            <a:spLocks noChangeArrowheads="1"/>
          </p:cNvSpPr>
          <p:nvPr/>
        </p:nvSpPr>
        <p:spPr bwMode="auto">
          <a:xfrm>
            <a:off x="8264451" y="5366390"/>
            <a:ext cx="795016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3368" name="Rectangle 53"/>
          <p:cNvSpPr>
            <a:spLocks noChangeArrowheads="1"/>
          </p:cNvSpPr>
          <p:nvPr/>
        </p:nvSpPr>
        <p:spPr bwMode="auto">
          <a:xfrm>
            <a:off x="8264451" y="5009458"/>
            <a:ext cx="795016" cy="356931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3369" name="Rectangle 54"/>
          <p:cNvSpPr>
            <a:spLocks noChangeArrowheads="1"/>
          </p:cNvSpPr>
          <p:nvPr/>
        </p:nvSpPr>
        <p:spPr bwMode="auto">
          <a:xfrm>
            <a:off x="8264451" y="4650555"/>
            <a:ext cx="795016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3370" name="Rectangle 55"/>
          <p:cNvSpPr>
            <a:spLocks noChangeArrowheads="1"/>
          </p:cNvSpPr>
          <p:nvPr/>
        </p:nvSpPr>
        <p:spPr bwMode="auto">
          <a:xfrm>
            <a:off x="9059467" y="4650555"/>
            <a:ext cx="490148" cy="358903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3371" name="Rectangle 56"/>
          <p:cNvSpPr>
            <a:spLocks noChangeArrowheads="1"/>
          </p:cNvSpPr>
          <p:nvPr/>
        </p:nvSpPr>
        <p:spPr bwMode="auto">
          <a:xfrm>
            <a:off x="9059467" y="5009458"/>
            <a:ext cx="490148" cy="356931"/>
          </a:xfrm>
          <a:prstGeom prst="rect">
            <a:avLst/>
          </a:prstGeom>
          <a:solidFill>
            <a:srgbClr val="C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13372" name="Rectangle 57"/>
          <p:cNvSpPr>
            <a:spLocks noChangeArrowheads="1"/>
          </p:cNvSpPr>
          <p:nvPr/>
        </p:nvSpPr>
        <p:spPr bwMode="auto">
          <a:xfrm>
            <a:off x="10038078" y="4650555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3373" name="Rectangle 58"/>
          <p:cNvSpPr>
            <a:spLocks noChangeArrowheads="1"/>
          </p:cNvSpPr>
          <p:nvPr/>
        </p:nvSpPr>
        <p:spPr bwMode="auto">
          <a:xfrm>
            <a:off x="10038078" y="5009458"/>
            <a:ext cx="490148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3374" name="Rectangle 59"/>
          <p:cNvSpPr>
            <a:spLocks noChangeArrowheads="1"/>
          </p:cNvSpPr>
          <p:nvPr/>
        </p:nvSpPr>
        <p:spPr bwMode="auto">
          <a:xfrm>
            <a:off x="9549615" y="5366390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3375" name="Rectangle 60"/>
          <p:cNvSpPr>
            <a:spLocks noChangeArrowheads="1"/>
          </p:cNvSpPr>
          <p:nvPr/>
        </p:nvSpPr>
        <p:spPr bwMode="auto">
          <a:xfrm>
            <a:off x="9549615" y="5009458"/>
            <a:ext cx="488463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3376" name="Rectangle 61"/>
          <p:cNvSpPr>
            <a:spLocks noChangeArrowheads="1"/>
          </p:cNvSpPr>
          <p:nvPr/>
        </p:nvSpPr>
        <p:spPr bwMode="auto">
          <a:xfrm>
            <a:off x="9549615" y="4650555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13377" name="Rectangle 62"/>
          <p:cNvSpPr>
            <a:spLocks noChangeArrowheads="1"/>
          </p:cNvSpPr>
          <p:nvPr/>
        </p:nvSpPr>
        <p:spPr bwMode="auto">
          <a:xfrm>
            <a:off x="10038078" y="5366390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3378" name="Rectangle 63"/>
          <p:cNvSpPr>
            <a:spLocks noChangeArrowheads="1"/>
          </p:cNvSpPr>
          <p:nvPr/>
        </p:nvSpPr>
        <p:spPr bwMode="auto">
          <a:xfrm>
            <a:off x="10528226" y="3575817"/>
            <a:ext cx="488463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r>
              <a:rPr lang="en-US" altLang="en-US" sz="1000" baseline="30000">
                <a:solidFill>
                  <a:schemeClr val="bg1"/>
                </a:solidFill>
                <a:latin typeface="Comic Sans MS" panose="030F0702030302020204" pitchFamily="66" charset="0"/>
              </a:rPr>
              <a:t>th</a:t>
            </a:r>
          </a:p>
        </p:txBody>
      </p:sp>
      <p:sp>
        <p:nvSpPr>
          <p:cNvPr id="13379" name="Rectangle 64"/>
          <p:cNvSpPr>
            <a:spLocks noChangeArrowheads="1"/>
          </p:cNvSpPr>
          <p:nvPr/>
        </p:nvSpPr>
        <p:spPr bwMode="auto">
          <a:xfrm>
            <a:off x="11016689" y="3934720"/>
            <a:ext cx="490148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3380" name="Rectangle 65"/>
          <p:cNvSpPr>
            <a:spLocks noChangeArrowheads="1"/>
          </p:cNvSpPr>
          <p:nvPr/>
        </p:nvSpPr>
        <p:spPr bwMode="auto">
          <a:xfrm>
            <a:off x="11016689" y="4291652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3381" name="Rectangle 66"/>
          <p:cNvSpPr>
            <a:spLocks noChangeArrowheads="1"/>
          </p:cNvSpPr>
          <p:nvPr/>
        </p:nvSpPr>
        <p:spPr bwMode="auto">
          <a:xfrm>
            <a:off x="11016689" y="3575817"/>
            <a:ext cx="490148" cy="358903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r>
              <a:rPr lang="en-US" altLang="en-US" sz="1000" baseline="30000">
                <a:solidFill>
                  <a:schemeClr val="bg1"/>
                </a:solidFill>
                <a:latin typeface="Comic Sans MS" panose="030F0702030302020204" pitchFamily="66" charset="0"/>
              </a:rPr>
              <a:t>th</a:t>
            </a:r>
          </a:p>
        </p:txBody>
      </p:sp>
      <p:sp>
        <p:nvSpPr>
          <p:cNvPr id="13382" name="Rectangle 67"/>
          <p:cNvSpPr>
            <a:spLocks noChangeArrowheads="1"/>
          </p:cNvSpPr>
          <p:nvPr/>
        </p:nvSpPr>
        <p:spPr bwMode="auto">
          <a:xfrm>
            <a:off x="10528226" y="4291652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3383" name="Rectangle 68"/>
          <p:cNvSpPr>
            <a:spLocks noChangeArrowheads="1"/>
          </p:cNvSpPr>
          <p:nvPr/>
        </p:nvSpPr>
        <p:spPr bwMode="auto">
          <a:xfrm>
            <a:off x="10528226" y="3934720"/>
            <a:ext cx="488463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13384" name="Rectangle 69"/>
          <p:cNvSpPr>
            <a:spLocks noChangeArrowheads="1"/>
          </p:cNvSpPr>
          <p:nvPr/>
        </p:nvSpPr>
        <p:spPr bwMode="auto">
          <a:xfrm>
            <a:off x="11016689" y="4650555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3385" name="Rectangle 70"/>
          <p:cNvSpPr>
            <a:spLocks noChangeArrowheads="1"/>
          </p:cNvSpPr>
          <p:nvPr/>
        </p:nvSpPr>
        <p:spPr bwMode="auto">
          <a:xfrm>
            <a:off x="11016689" y="5009458"/>
            <a:ext cx="490148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3386" name="Rectangle 71"/>
          <p:cNvSpPr>
            <a:spLocks noChangeArrowheads="1"/>
          </p:cNvSpPr>
          <p:nvPr/>
        </p:nvSpPr>
        <p:spPr bwMode="auto">
          <a:xfrm>
            <a:off x="10528226" y="5366390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3387" name="Rectangle 72"/>
          <p:cNvSpPr>
            <a:spLocks noChangeArrowheads="1"/>
          </p:cNvSpPr>
          <p:nvPr/>
        </p:nvSpPr>
        <p:spPr bwMode="auto">
          <a:xfrm>
            <a:off x="10528226" y="5009458"/>
            <a:ext cx="488463" cy="356931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3388" name="Rectangle 73"/>
          <p:cNvSpPr>
            <a:spLocks noChangeArrowheads="1"/>
          </p:cNvSpPr>
          <p:nvPr/>
        </p:nvSpPr>
        <p:spPr bwMode="auto">
          <a:xfrm>
            <a:off x="10528226" y="4650555"/>
            <a:ext cx="488463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3389" name="Rectangle 74"/>
          <p:cNvSpPr>
            <a:spLocks noChangeArrowheads="1"/>
          </p:cNvSpPr>
          <p:nvPr/>
        </p:nvSpPr>
        <p:spPr bwMode="auto">
          <a:xfrm>
            <a:off x="11016689" y="5366390"/>
            <a:ext cx="490148" cy="358903"/>
          </a:xfrm>
          <a:prstGeom prst="rect">
            <a:avLst/>
          </a:prstGeom>
          <a:solidFill>
            <a:srgbClr val="FFCF0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en-US" sz="100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78" name="Rectangle 42"/>
          <p:cNvSpPr>
            <a:spLocks noChangeAspect="1" noChangeArrowheads="1"/>
          </p:cNvSpPr>
          <p:nvPr/>
        </p:nvSpPr>
        <p:spPr bwMode="auto">
          <a:xfrm>
            <a:off x="5555310" y="5788427"/>
            <a:ext cx="2402588" cy="3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Preference Profile for P</a:t>
            </a:r>
            <a:endParaRPr lang="en-US" altLang="en-US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9" name="Rectangle 42"/>
          <p:cNvSpPr>
            <a:spLocks noChangeAspect="1" noChangeArrowheads="1"/>
          </p:cNvSpPr>
          <p:nvPr/>
        </p:nvSpPr>
        <p:spPr bwMode="auto">
          <a:xfrm>
            <a:off x="9118766" y="5735344"/>
            <a:ext cx="2818920" cy="34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i="1" dirty="0">
                <a:latin typeface="Comic Sans MS" panose="030F0702030302020204" pitchFamily="66" charset="0"/>
              </a:rPr>
              <a:t>Preference Profile for R</a:t>
            </a:r>
            <a:endParaRPr lang="en-US" altLang="en-US" sz="1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 descr="q.e.d."/>
          <p:cNvSpPr/>
          <p:nvPr/>
        </p:nvSpPr>
        <p:spPr>
          <a:xfrm>
            <a:off x="10880627" y="2853970"/>
            <a:ext cx="45719" cy="64737"/>
          </a:xfrm>
          <a:prstGeom prst="rect">
            <a:avLst/>
          </a:prstGeom>
          <a:solidFill>
            <a:srgbClr val="006600"/>
          </a:solidFill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2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59" grpId="0" uiExpand="1" build="p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6" grpId="0" animBg="1"/>
      <p:bldP spid="13337" grpId="0" animBg="1"/>
      <p:bldP spid="13338" grpId="0" animBg="1"/>
      <p:bldP spid="13339" grpId="0" animBg="1"/>
      <p:bldP spid="13340" grpId="0" animBg="1"/>
      <p:bldP spid="13341" grpId="0" animBg="1"/>
      <p:bldP spid="13342" grpId="0" animBg="1"/>
      <p:bldP spid="13343" grpId="0" animBg="1"/>
      <p:bldP spid="13344" grpId="0" animBg="1"/>
      <p:bldP spid="13345" grpId="0" animBg="1"/>
      <p:bldP spid="13346" grpId="0" animBg="1"/>
      <p:bldP spid="13347" grpId="0" animBg="1"/>
      <p:bldP spid="13348" grpId="0" animBg="1"/>
      <p:bldP spid="13349" grpId="0" animBg="1"/>
      <p:bldP spid="13350" grpId="0" animBg="1"/>
      <p:bldP spid="13351" grpId="0" animBg="1"/>
      <p:bldP spid="13352" grpId="0" animBg="1"/>
      <p:bldP spid="13353" grpId="0" animBg="1"/>
      <p:bldP spid="13354" grpId="0" animBg="1"/>
      <p:bldP spid="13355" grpId="0" animBg="1"/>
      <p:bldP spid="13356" grpId="0" animBg="1"/>
      <p:bldP spid="13357" grpId="0" animBg="1"/>
      <p:bldP spid="13358" grpId="0" animBg="1"/>
      <p:bldP spid="13359" grpId="0" animBg="1"/>
      <p:bldP spid="13360" grpId="0" animBg="1"/>
      <p:bldP spid="13361" grpId="0" animBg="1"/>
      <p:bldP spid="13362" grpId="0" animBg="1"/>
      <p:bldP spid="13363" grpId="0" animBg="1"/>
      <p:bldP spid="13364" grpId="0" animBg="1"/>
      <p:bldP spid="13365" grpId="0" animBg="1"/>
      <p:bldP spid="13366" grpId="0" animBg="1"/>
      <p:bldP spid="13367" grpId="0" animBg="1"/>
      <p:bldP spid="13368" grpId="0" animBg="1"/>
      <p:bldP spid="13369" grpId="0" animBg="1"/>
      <p:bldP spid="13370" grpId="0" animBg="1"/>
      <p:bldP spid="13371" grpId="0" animBg="1"/>
      <p:bldP spid="13372" grpId="0" animBg="1"/>
      <p:bldP spid="13373" grpId="0" animBg="1"/>
      <p:bldP spid="13374" grpId="0" animBg="1"/>
      <p:bldP spid="13375" grpId="0" animBg="1"/>
      <p:bldP spid="13376" grpId="0" animBg="1"/>
      <p:bldP spid="13377" grpId="0" animBg="1"/>
      <p:bldP spid="13378" grpId="0" animBg="1"/>
      <p:bldP spid="13379" grpId="0" animBg="1"/>
      <p:bldP spid="13380" grpId="0" animBg="1"/>
      <p:bldP spid="13381" grpId="0" animBg="1"/>
      <p:bldP spid="13382" grpId="0" animBg="1"/>
      <p:bldP spid="13383" grpId="0" animBg="1"/>
      <p:bldP spid="13384" grpId="0" animBg="1"/>
      <p:bldP spid="13385" grpId="0" animBg="1"/>
      <p:bldP spid="13386" grpId="0" animBg="1"/>
      <p:bldP spid="13387" grpId="0" animBg="1"/>
      <p:bldP spid="13388" grpId="0" animBg="1"/>
      <p:bldP spid="13389" grpId="0" animBg="1"/>
      <p:bldP spid="78" grpId="0"/>
      <p:bldP spid="79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Proof of Correctness:  Perfection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110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28650" y="1562395"/>
                <a:ext cx="9648236" cy="5200045"/>
              </a:xfrm>
            </p:spPr>
            <p:txBody>
              <a:bodyPr>
                <a:noAutofit/>
              </a:bodyPr>
              <a:lstStyle/>
              <a:p>
                <a:pPr marL="0" lvl="0" indent="0">
                  <a:lnSpc>
                    <a:spcPct val="100000"/>
                  </a:lnSpc>
                  <a:buNone/>
                </a:pPr>
                <a:r>
                  <a:rPr lang="en-US" altLang="en-US" sz="2400" b="1" dirty="0">
                    <a:solidFill>
                      <a:srgbClr val="695082"/>
                    </a:solidFill>
                  </a:rPr>
                  <a:t>Observation 2:</a:t>
                </a:r>
                <a:r>
                  <a:rPr lang="en-US" altLang="en-US" sz="2400" dirty="0">
                    <a:solidFill>
                      <a:prstClr val="black"/>
                    </a:solidFill>
                  </a:rPr>
                  <a:t>  Once a member of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</a:rPr>
                  <a:t> is matched, they never become free; 	                they only "trade up.“</a:t>
                </a:r>
              </a:p>
              <a:p>
                <a:pPr marL="0" lvl="0" indent="0">
                  <a:lnSpc>
                    <a:spcPct val="80000"/>
                  </a:lnSpc>
                  <a:buNone/>
                </a:pPr>
                <a:endParaRPr lang="en-US" altLang="en-US" sz="2400" dirty="0">
                  <a:solidFill>
                    <a:prstClr val="black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en-US" altLang="en-US" sz="2800" b="1" dirty="0">
                    <a:solidFill>
                      <a:srgbClr val="695082"/>
                    </a:solidFill>
                  </a:rPr>
                  <a:t>Claim:</a:t>
                </a:r>
                <a:r>
                  <a:rPr lang="en-US" altLang="en-US" sz="2800" dirty="0"/>
                  <a:t>  Everyone gets matched.</a:t>
                </a:r>
              </a:p>
              <a:p>
                <a:pPr marL="0" indent="0" eaLnBrk="1" hangingPunct="1">
                  <a:buNone/>
                </a:pPr>
                <a:r>
                  <a:rPr lang="en-US" altLang="en-US" sz="2400" b="1" dirty="0">
                    <a:solidFill>
                      <a:srgbClr val="006600"/>
                    </a:solidFill>
                  </a:rPr>
                  <a:t>Proof: 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en-US" sz="2400" dirty="0"/>
                  <a:t>If no proposer is free then everyone is matched.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en-US" sz="2400" dirty="0"/>
                  <a:t>After some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dirty="0"/>
                  <a:t> proposes to the last person on their list, all the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altLang="en-US" sz="2400" dirty="0"/>
                  <a:t> have been proposed to by someone (by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dirty="0"/>
                  <a:t> at least).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en-US" sz="2400" dirty="0"/>
                  <a:t>By Observation 2, every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2400" dirty="0"/>
                  <a:t> </a:t>
                </a:r>
                <a:r>
                  <a:rPr lang="en-US" altLang="en-US" sz="2400" dirty="0">
                    <a:solidFill>
                      <a:prstClr val="black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en-US" sz="2400" dirty="0"/>
                  <a:t>is matched at that point.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en-US" sz="2400" dirty="0">
                    <a:solidFill>
                      <a:prstClr val="black"/>
                    </a:solidFill>
                  </a:rPr>
                  <a:t>Since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en-US" sz="2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en-US" altLang="en-US" sz="2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en-US" sz="2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b="1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en-US" altLang="en-US" sz="2400" dirty="0"/>
                  <a:t> every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altLang="en-US" sz="2400" dirty="0">
                    <a:solidFill>
                      <a:prstClr val="black"/>
                    </a:solidFill>
                  </a:rPr>
                  <a:t> is also matched.</a:t>
                </a:r>
                <a:endParaRPr lang="en-US" altLang="en-US" sz="2400" dirty="0"/>
              </a:p>
            </p:txBody>
          </p:sp>
        </mc:Choice>
        <mc:Fallback>
          <p:sp>
            <p:nvSpPr>
              <p:cNvPr id="4311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62395"/>
                <a:ext cx="9648236" cy="5200045"/>
              </a:xfrm>
              <a:blipFill>
                <a:blip r:embed="rId3"/>
                <a:stretch>
                  <a:fillRect l="-1263" t="-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90D83E-010B-40A5-A2BF-5AF2D32F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 descr="q.e.d."/>
          <p:cNvSpPr/>
          <p:nvPr/>
        </p:nvSpPr>
        <p:spPr>
          <a:xfrm>
            <a:off x="7324678" y="5593983"/>
            <a:ext cx="45719" cy="64737"/>
          </a:xfrm>
          <a:prstGeom prst="rect">
            <a:avLst/>
          </a:prstGeom>
          <a:solidFill>
            <a:srgbClr val="006600"/>
          </a:solidFill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7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7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Proof of Correctness:  Stability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31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28649" y="1562395"/>
                <a:ext cx="10028561" cy="5200045"/>
              </a:xfrm>
            </p:spPr>
            <p:txBody>
              <a:bodyPr>
                <a:noAutofit/>
              </a:bodyPr>
              <a:lstStyle/>
              <a:p>
                <a:pPr marL="0" indent="0" eaLnBrk="1" hangingPunct="1">
                  <a:lnSpc>
                    <a:spcPct val="80000"/>
                  </a:lnSpc>
                  <a:buNone/>
                </a:pPr>
                <a:r>
                  <a:rPr lang="en-US" altLang="en-US" sz="2800" b="1" dirty="0">
                    <a:solidFill>
                      <a:srgbClr val="695082"/>
                    </a:solidFill>
                  </a:rPr>
                  <a:t>Claim:</a:t>
                </a:r>
                <a:r>
                  <a:rPr lang="en-US" altLang="en-US" sz="2800" dirty="0"/>
                  <a:t>  No unstable pairs in the final Gale-Shapley matching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endParaRPr lang="en-US" altLang="en-US" sz="2800" b="1" dirty="0">
                  <a:solidFill>
                    <a:srgbClr val="0066CC"/>
                  </a:solidFill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altLang="en-US" sz="2400" b="1" dirty="0">
                  <a:solidFill>
                    <a:srgbClr val="006600"/>
                  </a:solidFill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altLang="en-US" sz="2400" b="1" dirty="0">
                    <a:solidFill>
                      <a:srgbClr val="006600"/>
                    </a:solidFill>
                  </a:rPr>
                  <a:t>Proof:  </a:t>
                </a:r>
                <a:r>
                  <a:rPr lang="en-US" altLang="en-US" sz="2400" dirty="0"/>
                  <a:t>Consider a pair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b="1" dirty="0">
                    <a:solidFill>
                      <a:srgbClr val="0066CC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2400" b="1" dirty="0">
                    <a:solidFill>
                      <a:srgbClr val="0066CC"/>
                    </a:solidFill>
                  </a:rPr>
                  <a:t> </a:t>
                </a:r>
                <a:r>
                  <a:rPr lang="en-US" altLang="en-US" sz="2400" dirty="0"/>
                  <a:t>not matched by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endParaRPr lang="en-US" altLang="en-US" sz="2400" b="1" dirty="0">
                  <a:solidFill>
                    <a:srgbClr val="0066CC"/>
                  </a:solidFill>
                </a:endParaRPr>
              </a:p>
              <a:p>
                <a:pPr lvl="5">
                  <a:lnSpc>
                    <a:spcPct val="80000"/>
                  </a:lnSpc>
                </a:pPr>
                <a:endParaRPr lang="en-US" altLang="en-US" sz="1000" dirty="0"/>
              </a:p>
              <a:p>
                <a:pPr marL="457200" lvl="1" indent="0" eaLnBrk="1" hangingPunct="1">
                  <a:lnSpc>
                    <a:spcPct val="100000"/>
                  </a:lnSpc>
                  <a:buNone/>
                </a:pPr>
                <a:r>
                  <a:rPr lang="en-US" altLang="en-US" sz="2400" dirty="0">
                    <a:solidFill>
                      <a:srgbClr val="006600"/>
                    </a:solidFill>
                  </a:rPr>
                  <a:t>Case 1:</a:t>
                </a:r>
                <a:r>
                  <a:rPr lang="en-US" altLang="en-US" sz="2400" dirty="0"/>
                  <a:t> 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dirty="0"/>
                  <a:t> never proposed to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2400" dirty="0"/>
                  <a:t>.</a:t>
                </a:r>
              </a:p>
              <a:p>
                <a:pPr lvl="1">
                  <a:lnSpc>
                    <a:spcPct val="100000"/>
                  </a:lnSpc>
                  <a:buNone/>
                </a:pPr>
                <a:r>
                  <a:rPr lang="en-US" altLang="en-US" sz="2400" dirty="0">
                    <a:sym typeface="Symbol" panose="05050102010706020507" pitchFamily="18" charset="2"/>
                  </a:rPr>
                  <a:t>      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dirty="0"/>
                  <a:t> prefers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altLang="en-US" sz="2400" dirty="0"/>
                  <a:t>-partner to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2400" dirty="0"/>
                  <a:t>. </a:t>
                </a:r>
              </a:p>
              <a:p>
                <a:pPr lvl="1">
                  <a:lnSpc>
                    <a:spcPct val="80000"/>
                  </a:lnSpc>
                  <a:buNone/>
                </a:pPr>
                <a:r>
                  <a:rPr lang="en-US" altLang="en-US" sz="2400" dirty="0">
                    <a:sym typeface="Symbol" panose="05050102010706020507" pitchFamily="18" charset="2"/>
                  </a:rPr>
                  <a:t>       </a:t>
                </a:r>
                <a14:m>
                  <m:oMath xmlns:m="http://schemas.openxmlformats.org/officeDocument/2006/math">
                    <m:r>
                      <a:rPr lang="en-US" altLang="en-US" sz="2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b="1" dirty="0">
                    <a:solidFill>
                      <a:srgbClr val="0066CC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2400" dirty="0"/>
                  <a:t> is not unstable for </a:t>
                </a:r>
                <a14:m>
                  <m:oMath xmlns:m="http://schemas.openxmlformats.org/officeDocument/2006/math">
                    <m:r>
                      <a:rPr lang="en-US" altLang="en-US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altLang="en-US" sz="2400" dirty="0"/>
                  <a:t>.</a:t>
                </a:r>
              </a:p>
              <a:p>
                <a:pPr lvl="1" eaLnBrk="1" hangingPunct="1">
                  <a:lnSpc>
                    <a:spcPct val="80000"/>
                  </a:lnSpc>
                </a:pPr>
                <a:endParaRPr lang="en-US" altLang="en-US" sz="2400" dirty="0"/>
              </a:p>
              <a:p>
                <a:pPr marL="457200" lvl="1" indent="0">
                  <a:lnSpc>
                    <a:spcPct val="80000"/>
                  </a:lnSpc>
                  <a:buNone/>
                </a:pPr>
                <a:r>
                  <a:rPr lang="en-US" altLang="en-US" sz="2400" dirty="0">
                    <a:solidFill>
                      <a:srgbClr val="006600"/>
                    </a:solidFill>
                  </a:rPr>
                  <a:t>Case 2:</a:t>
                </a:r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dirty="0"/>
                  <a:t> proposed to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2400" dirty="0"/>
                  <a:t>.</a:t>
                </a:r>
              </a:p>
              <a:p>
                <a:pPr lvl="1">
                  <a:lnSpc>
                    <a:spcPct val="100000"/>
                  </a:lnSpc>
                  <a:buNone/>
                </a:pPr>
                <a:r>
                  <a:rPr lang="en-US" altLang="en-US" sz="2400" dirty="0"/>
                  <a:t>      </a:t>
                </a:r>
                <a:r>
                  <a:rPr lang="en-US" altLang="en-US" sz="2400" dirty="0">
                    <a:sym typeface="Symbol" panose="05050102010706020507" pitchFamily="18" charset="2"/>
                  </a:rPr>
                  <a:t></a:t>
                </a:r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2400" dirty="0"/>
                  <a:t> rejected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dirty="0"/>
                  <a:t> (right away or later when trading up)</a:t>
                </a:r>
              </a:p>
              <a:p>
                <a:pPr lvl="1">
                  <a:lnSpc>
                    <a:spcPct val="100000"/>
                  </a:lnSpc>
                  <a:buNone/>
                </a:pPr>
                <a:r>
                  <a:rPr lang="en-US" altLang="en-US" sz="2400" dirty="0">
                    <a:sym typeface="Symbol" panose="05050102010706020507" pitchFamily="18" charset="2"/>
                  </a:rPr>
                  <a:t>	  </a:t>
                </a:r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2400" dirty="0"/>
                  <a:t> prefers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altLang="en-US" sz="2400" dirty="0"/>
                  <a:t>-partner to 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dirty="0"/>
                  <a:t>.</a:t>
                </a:r>
              </a:p>
              <a:p>
                <a:pPr lvl="1">
                  <a:lnSpc>
                    <a:spcPct val="100000"/>
                  </a:lnSpc>
                  <a:buNone/>
                </a:pPr>
                <a:r>
                  <a:rPr lang="en-US" altLang="en-US" sz="2400" dirty="0">
                    <a:sym typeface="Symbol" panose="05050102010706020507" pitchFamily="18" charset="2"/>
                  </a:rPr>
                  <a:t>      </a:t>
                </a:r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400" b="1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altLang="en-US" sz="2400" b="1" dirty="0">
                    <a:solidFill>
                      <a:srgbClr val="0066CC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en-US" sz="2400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en-US" sz="2400" dirty="0"/>
                  <a:t> is not unstable for </a:t>
                </a:r>
                <a14:m>
                  <m:oMath xmlns:m="http://schemas.openxmlformats.org/officeDocument/2006/math">
                    <m:r>
                      <a:rPr lang="en-US" altLang="en-US" b="1" i="1" dirty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altLang="en-US" sz="2400" dirty="0"/>
                  <a:t>.</a:t>
                </a:r>
              </a:p>
              <a:p>
                <a:pPr marL="457200" lvl="1" indent="0" eaLnBrk="1" hangingPunct="1">
                  <a:lnSpc>
                    <a:spcPct val="80000"/>
                  </a:lnSpc>
                  <a:buNone/>
                </a:pPr>
                <a:endParaRPr lang="en-US" altLang="en-US" sz="2000" dirty="0">
                  <a:solidFill>
                    <a:srgbClr val="990033"/>
                  </a:solidFill>
                </a:endParaRPr>
              </a:p>
            </p:txBody>
          </p:sp>
        </mc:Choice>
        <mc:Fallback>
          <p:sp>
            <p:nvSpPr>
              <p:cNvPr id="433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649" y="1562395"/>
                <a:ext cx="10028561" cy="5200045"/>
              </a:xfrm>
              <a:blipFill>
                <a:blip r:embed="rId3"/>
                <a:stretch>
                  <a:fillRect l="-1216" t="-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A0708A-58C0-4E51-99B3-3564C272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28</a:t>
            </a:fld>
            <a:endParaRPr lang="en-US"/>
          </a:p>
        </p:txBody>
      </p:sp>
      <p:sp>
        <p:nvSpPr>
          <p:cNvPr id="14" name="Rectangle 13" descr="q.e.d."/>
          <p:cNvSpPr/>
          <p:nvPr/>
        </p:nvSpPr>
        <p:spPr>
          <a:xfrm>
            <a:off x="5514083" y="6095526"/>
            <a:ext cx="45719" cy="64737"/>
          </a:xfrm>
          <a:prstGeom prst="rect">
            <a:avLst/>
          </a:prstGeom>
          <a:solidFill>
            <a:srgbClr val="006600"/>
          </a:solidFill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8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55" grpId="0" uiExpand="1" build="p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388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28650" y="1620584"/>
                <a:ext cx="10724476" cy="5200045"/>
              </a:xfrm>
            </p:spPr>
            <p:txBody>
              <a:bodyPr>
                <a:noAutofit/>
              </a:bodyPr>
              <a:lstStyle/>
              <a:p>
                <a:pPr marL="0" indent="0" eaLnBrk="1" hangingPunct="1">
                  <a:lnSpc>
                    <a:spcPct val="110000"/>
                  </a:lnSpc>
                  <a:buNone/>
                </a:pPr>
                <a:r>
                  <a:rPr lang="en-US" altLang="en-US" sz="2800" b="1" dirty="0">
                    <a:solidFill>
                      <a:srgbClr val="695082"/>
                    </a:solidFill>
                  </a:rPr>
                  <a:t>Stable matching problem:</a:t>
                </a:r>
                <a:r>
                  <a:rPr lang="en-US" altLang="en-US" sz="2800" dirty="0"/>
                  <a:t>  Given </a:t>
                </a:r>
                <a14:m>
                  <m:oMath xmlns:m="http://schemas.openxmlformats.org/officeDocument/2006/math">
                    <m:r>
                      <a:rPr lang="en-US" altLang="en-US" sz="2800" b="1" i="1" dirty="0" smtClean="0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altLang="en-US" sz="2800" dirty="0"/>
                  <a:t> people in each of two groups, and their preferences, find a stable matching if one exists.</a:t>
                </a:r>
              </a:p>
              <a:p>
                <a:pPr eaLnBrk="1" hangingPunct="1">
                  <a:lnSpc>
                    <a:spcPct val="80000"/>
                  </a:lnSpc>
                </a:pPr>
                <a:endParaRPr lang="en-US" altLang="en-US" sz="2800" dirty="0"/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endParaRPr lang="en-US" altLang="en-US" sz="2800" b="1" dirty="0">
                  <a:solidFill>
                    <a:srgbClr val="695082"/>
                  </a:solidFill>
                </a:endParaRPr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r>
                  <a:rPr lang="en-US" altLang="en-US" sz="2800" b="1" dirty="0">
                    <a:solidFill>
                      <a:srgbClr val="695082"/>
                    </a:solidFill>
                  </a:rPr>
                  <a:t>Gale-Shapley algorithm:  </a:t>
                </a:r>
                <a:r>
                  <a:rPr lang="en-US" altLang="en-US" sz="2800" dirty="0"/>
                  <a:t>Guarantees to find a stable matching for </a:t>
                </a:r>
                <a:r>
                  <a:rPr lang="en-US" altLang="en-US" sz="2800" i="1" dirty="0"/>
                  <a:t>any</a:t>
                </a:r>
                <a:r>
                  <a:rPr lang="en-US" altLang="en-US" sz="2800" dirty="0"/>
                  <a:t> problem instance.</a:t>
                </a:r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endParaRPr lang="en-US" altLang="en-US" sz="2800" dirty="0"/>
              </a:p>
              <a:p>
                <a:pPr marL="0" indent="0" eaLnBrk="1" hangingPunct="1">
                  <a:lnSpc>
                    <a:spcPct val="100000"/>
                  </a:lnSpc>
                  <a:buNone/>
                </a:pPr>
                <a:r>
                  <a:rPr lang="en-US" alt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 </a:t>
                </a:r>
                <a:r>
                  <a:rPr lang="en-US" altLang="en-US" sz="2800" dirty="0"/>
                  <a:t>Stable matching always exists!</a:t>
                </a:r>
              </a:p>
            </p:txBody>
          </p:sp>
        </mc:Choice>
        <mc:Fallback>
          <p:sp>
            <p:nvSpPr>
              <p:cNvPr id="1638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8650" y="1620584"/>
                <a:ext cx="10724476" cy="5200045"/>
              </a:xfrm>
              <a:blipFill>
                <a:blip r:embed="rId3"/>
                <a:stretch>
                  <a:fillRect l="-1137" t="-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59DE1-CFCA-4A64-BB22-E043DF2CB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767C1-1CFC-4BF3-A3D8-E4104FCBBC17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88935" y="2663248"/>
            <a:ext cx="9420051" cy="36997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kumimoji="1" lang="en-US" altLang="en-US" sz="1800" dirty="0">
                <a:solidFill>
                  <a:srgbClr val="C00000"/>
                </a:solidFill>
                <a:latin typeface="+mn-lt"/>
              </a:rPr>
              <a:t>Stable: No pair of people both prefer to be with each other rather than with their assigned partner</a:t>
            </a:r>
          </a:p>
        </p:txBody>
      </p:sp>
    </p:spTree>
    <p:extLst>
      <p:ext uri="{BB962C8B-B14F-4D97-AF65-F5344CB8AC3E}">
        <p14:creationId xmlns:p14="http://schemas.microsoft.com/office/powerpoint/2010/main" val="145912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FBF9-4281-2526-B763-B5122C1A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algorithm?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8E01F-1218-E630-C4DE-8096B336D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finite sequence of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mathematically rigorous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instructions</a:t>
            </a:r>
            <a:r>
              <a:rPr lang="en-US" dirty="0"/>
              <a:t>, typically used to </a:t>
            </a:r>
            <a:r>
              <a:rPr lang="en-US" b="1" dirty="0">
                <a:solidFill>
                  <a:srgbClr val="FF0000"/>
                </a:solidFill>
              </a:rPr>
              <a:t>solve</a:t>
            </a:r>
            <a:r>
              <a:rPr lang="en-US" dirty="0"/>
              <a:t> a class of specific problems or to perform a </a:t>
            </a:r>
            <a:r>
              <a:rPr lang="en-US" b="1" dirty="0">
                <a:solidFill>
                  <a:srgbClr val="7030A0"/>
                </a:solidFill>
              </a:rPr>
              <a:t>computation</a:t>
            </a:r>
            <a:r>
              <a:rPr lang="en-US" dirty="0"/>
              <a:t>. [January 2025]</a:t>
            </a:r>
          </a:p>
          <a:p>
            <a:r>
              <a:rPr lang="en-US" dirty="0"/>
              <a:t>a finite sequence of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well-defined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instructions</a:t>
            </a:r>
            <a:r>
              <a:rPr lang="en-US" dirty="0"/>
              <a:t>, typically used to </a:t>
            </a:r>
            <a:r>
              <a:rPr lang="en-US" b="1" dirty="0">
                <a:solidFill>
                  <a:srgbClr val="FF0000"/>
                </a:solidFill>
              </a:rPr>
              <a:t>solve</a:t>
            </a:r>
            <a:r>
              <a:rPr lang="en-US" dirty="0"/>
              <a:t> a class of specific problems or to perform a </a:t>
            </a:r>
            <a:r>
              <a:rPr lang="en-US" b="1" dirty="0">
                <a:solidFill>
                  <a:srgbClr val="7030A0"/>
                </a:solidFill>
              </a:rPr>
              <a:t>computation</a:t>
            </a:r>
            <a:r>
              <a:rPr lang="en-US" dirty="0"/>
              <a:t>. [November 2021]</a:t>
            </a:r>
          </a:p>
          <a:p>
            <a:r>
              <a:rPr lang="en-US" dirty="0"/>
              <a:t>a set of </a:t>
            </a:r>
            <a:r>
              <a:rPr lang="en-US" b="1" dirty="0">
                <a:solidFill>
                  <a:srgbClr val="0070C0"/>
                </a:solidFill>
              </a:rPr>
              <a:t>instructions</a:t>
            </a:r>
            <a:r>
              <a:rPr lang="en-US" dirty="0"/>
              <a:t>, typically to </a:t>
            </a:r>
            <a:r>
              <a:rPr lang="en-US" b="1" dirty="0">
                <a:solidFill>
                  <a:srgbClr val="FF0000"/>
                </a:solidFill>
              </a:rPr>
              <a:t>solve</a:t>
            </a:r>
            <a:r>
              <a:rPr lang="en-US" dirty="0"/>
              <a:t> a class of problems or perform a </a:t>
            </a:r>
            <a:r>
              <a:rPr lang="en-US" b="1" dirty="0">
                <a:solidFill>
                  <a:srgbClr val="7030A0"/>
                </a:solidFill>
              </a:rPr>
              <a:t>computation</a:t>
            </a:r>
            <a:r>
              <a:rPr lang="en-US" dirty="0"/>
              <a:t>. [August 2019]</a:t>
            </a:r>
          </a:p>
          <a:p>
            <a:r>
              <a:rPr lang="en-US" dirty="0"/>
              <a:t>an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unambiguous</a:t>
            </a:r>
            <a:r>
              <a:rPr lang="en-US" dirty="0"/>
              <a:t> specification of how to </a:t>
            </a:r>
            <a:r>
              <a:rPr lang="en-US" b="1" dirty="0">
                <a:solidFill>
                  <a:srgbClr val="FF0000"/>
                </a:solidFill>
              </a:rPr>
              <a:t>solve</a:t>
            </a:r>
            <a:r>
              <a:rPr lang="en-US" dirty="0"/>
              <a:t> a class of problems. [September 2018]</a:t>
            </a:r>
          </a:p>
          <a:p>
            <a:r>
              <a:rPr lang="en-US" dirty="0">
                <a:hlinkClick r:id="rId2"/>
              </a:rPr>
              <a:t>How it will sometimes feel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65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1BF8D-D4B9-F858-4E2B-8E17C3477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36FD-B5E3-2294-7BD8-B7DE93DE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163F6-8337-39F3-82C3-590A208CD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n-US" strike="sngStrike" dirty="0"/>
              <a:t>Two Goals: </a:t>
            </a:r>
            <a:r>
              <a:rPr lang="en-US" dirty="0">
                <a:solidFill>
                  <a:srgbClr val="FF0000"/>
                </a:solidFill>
              </a:rPr>
              <a:t>Three Goals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Learn specific noteworthy algorithms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Hone insights on how to design algorithms for novel problems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rgbClr val="FF0000"/>
                </a:solidFill>
              </a:rPr>
              <a:t>Have Fun!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C5FF31-FC57-1E10-F720-03CFEB7DA020}"/>
              </a:ext>
            </a:extLst>
          </p:cNvPr>
          <p:cNvGrpSpPr/>
          <p:nvPr/>
        </p:nvGrpSpPr>
        <p:grpSpPr>
          <a:xfrm>
            <a:off x="1524000" y="3752137"/>
            <a:ext cx="9144000" cy="3504872"/>
            <a:chOff x="0" y="3753178"/>
            <a:chExt cx="9144000" cy="35048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9FCC194-8A39-CB93-E1C0-CF5524503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91125"/>
              <a:ext cx="2762250" cy="20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D96432-A364-4EB2-70C0-8EA5F87FED61}"/>
                </a:ext>
              </a:extLst>
            </p:cNvPr>
            <p:cNvSpPr txBox="1"/>
            <p:nvPr/>
          </p:nvSpPr>
          <p:spPr>
            <a:xfrm>
              <a:off x="95126" y="4724400"/>
              <a:ext cx="310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Hopefully not you…</a:t>
              </a:r>
            </a:p>
          </p:txBody>
        </p: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AAB63760-CE11-62A7-A73B-619158FB0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0" y="5191125"/>
              <a:ext cx="2009775" cy="166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709A500-2E49-1E7F-AADC-670061BB5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025" y="5191125"/>
              <a:ext cx="1568733" cy="1695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C16ADB1F-A318-1FD8-8939-68C73320E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758" y="5191125"/>
              <a:ext cx="2000250" cy="192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ounded Rectangular Callout 8">
              <a:extLst>
                <a:ext uri="{FF2B5EF4-FFF2-40B4-BE49-F238E27FC236}">
                  <a16:creationId xmlns:a16="http://schemas.microsoft.com/office/drawing/2014/main" id="{F1AE8F35-8F44-0424-267E-FBFE68EFA6C6}"/>
                </a:ext>
              </a:extLst>
            </p:cNvPr>
            <p:cNvSpPr/>
            <p:nvPr/>
          </p:nvSpPr>
          <p:spPr>
            <a:xfrm>
              <a:off x="7475483" y="3753178"/>
              <a:ext cx="1668517" cy="1000125"/>
            </a:xfrm>
            <a:prstGeom prst="wedgeRoundRectCallout">
              <a:avLst>
                <a:gd name="adj1" fmla="val -41523"/>
                <a:gd name="adj2" fmla="val 11396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I Quit!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32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C8AA9-C94F-8609-A901-4BC22630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 Brunelle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0BEA8-5AF6-9440-1E6A-D3FEC51EB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51" y="1793728"/>
            <a:ext cx="10515600" cy="4351338"/>
          </a:xfrm>
        </p:spPr>
        <p:txBody>
          <a:bodyPr/>
          <a:lstStyle/>
          <a:p>
            <a:r>
              <a:rPr lang="en-US" dirty="0"/>
              <a:t>Born: Virginia Beach, VA</a:t>
            </a:r>
          </a:p>
          <a:p>
            <a:r>
              <a:rPr lang="en-US" dirty="0" err="1"/>
              <a:t>Ugrad</a:t>
            </a:r>
            <a:r>
              <a:rPr lang="en-US" dirty="0"/>
              <a:t>: Math and CS at University of Virginia</a:t>
            </a:r>
          </a:p>
          <a:p>
            <a:r>
              <a:rPr lang="en-US" dirty="0"/>
              <a:t>Grad: CS at University of Virginia</a:t>
            </a:r>
          </a:p>
          <a:p>
            <a:r>
              <a:rPr lang="en-US" dirty="0"/>
              <a:t>Taught at UVA for 6 years</a:t>
            </a:r>
          </a:p>
          <a:p>
            <a:pPr lvl="1"/>
            <a:r>
              <a:rPr lang="en-US" dirty="0"/>
              <a:t>Intro to programming (e.g. 121)</a:t>
            </a:r>
          </a:p>
          <a:p>
            <a:pPr lvl="1"/>
            <a:r>
              <a:rPr lang="en-US" dirty="0"/>
              <a:t>Discrete Math (e.g. 311)</a:t>
            </a:r>
          </a:p>
          <a:p>
            <a:pPr lvl="1"/>
            <a:r>
              <a:rPr lang="en-US" dirty="0"/>
              <a:t>Algorithms (e.g. 412)</a:t>
            </a:r>
          </a:p>
          <a:p>
            <a:pPr lvl="1"/>
            <a:r>
              <a:rPr lang="en-US" dirty="0"/>
              <a:t>Theory of Computation (e.g. 431)</a:t>
            </a:r>
          </a:p>
          <a:p>
            <a:pPr lvl="1"/>
            <a:endParaRPr lang="en-US" dirty="0"/>
          </a:p>
        </p:txBody>
      </p:sp>
      <p:pic>
        <p:nvPicPr>
          <p:cNvPr id="1026" name="Picture 2" descr="A Question of Priorities at the University of Virginia">
            <a:extLst>
              <a:ext uri="{FF2B5EF4-FFF2-40B4-BE49-F238E27FC236}">
                <a16:creationId xmlns:a16="http://schemas.microsoft.com/office/drawing/2014/main" id="{0C99FA16-DA2F-005C-192A-81ED6A61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317" y="95693"/>
            <a:ext cx="3531765" cy="236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taking a selfie in a car&#10;&#10;Description automatically generated">
            <a:extLst>
              <a:ext uri="{FF2B5EF4-FFF2-40B4-BE49-F238E27FC236}">
                <a16:creationId xmlns:a16="http://schemas.microsoft.com/office/drawing/2014/main" id="{A2C920E7-831E-5E23-C3AD-7DAA5137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45132" y="2999194"/>
            <a:ext cx="3253563" cy="2440172"/>
          </a:xfrm>
          <a:prstGeom prst="rect">
            <a:avLst/>
          </a:prstGeom>
        </p:spPr>
      </p:pic>
      <p:pic>
        <p:nvPicPr>
          <p:cNvPr id="11" name="Picture 10" descr="A roll of cookies with green heart on top&#10;&#10;Description automatically generated">
            <a:extLst>
              <a:ext uri="{FF2B5EF4-FFF2-40B4-BE49-F238E27FC236}">
                <a16:creationId xmlns:a16="http://schemas.microsoft.com/office/drawing/2014/main" id="{484E48A8-C976-1543-2D65-88912CA42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9884" r="16628" b="26667"/>
          <a:stretch/>
        </p:blipFill>
        <p:spPr>
          <a:xfrm>
            <a:off x="4973432" y="95693"/>
            <a:ext cx="3121489" cy="2052692"/>
          </a:xfrm>
          <a:prstGeom prst="rect">
            <a:avLst/>
          </a:prstGeom>
        </p:spPr>
      </p:pic>
      <p:pic>
        <p:nvPicPr>
          <p:cNvPr id="13" name="Picture 12" descr="A person and person standing in front of a house&#10;&#10;Description automatically generated">
            <a:extLst>
              <a:ext uri="{FF2B5EF4-FFF2-40B4-BE49-F238E27FC236}">
                <a16:creationId xmlns:a16="http://schemas.microsoft.com/office/drawing/2014/main" id="{D5C9ECF5-ACF9-5649-EE72-EF47EE3ABB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18760" r="24515"/>
          <a:stretch/>
        </p:blipFill>
        <p:spPr>
          <a:xfrm>
            <a:off x="5394251" y="2794518"/>
            <a:ext cx="3876887" cy="3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0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EB74-DCC0-E529-08E9-F6D7F115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Amazing TAs!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176CD-EC73-6FEB-92A0-1A505ADF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302" y="1978325"/>
            <a:ext cx="1670138" cy="1675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43CC7-E4E5-7E70-34B4-C96892FE3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226" y="2703394"/>
            <a:ext cx="1670138" cy="1673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B9F44E-1109-53F5-732D-3BD299F85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78" y="1334210"/>
            <a:ext cx="1670138" cy="1595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4CC3A6-ABF7-DB58-E79D-EC13D5D7E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52" y="1218385"/>
            <a:ext cx="1670138" cy="1824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84B9FA-85A7-2C7A-B032-7D5F83DE7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341" y="4300105"/>
            <a:ext cx="1968763" cy="16751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D65768-1C74-1038-8F93-6F2F5106C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8532" y="4879675"/>
            <a:ext cx="1968763" cy="161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2085A5-8828-250E-21C9-824123B6AE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825" y="4593315"/>
            <a:ext cx="1961812" cy="16751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08DBC7-611F-E8A0-0F54-19903955A4F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601"/>
          <a:stretch/>
        </p:blipFill>
        <p:spPr>
          <a:xfrm>
            <a:off x="10077018" y="2979840"/>
            <a:ext cx="1961813" cy="18247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B39749-B8EE-BBF1-E3AC-B49A7943E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8278" y="365125"/>
            <a:ext cx="2197480" cy="16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59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2EEE-E291-81C3-3729-2452DA16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46981-7DD0-33EB-DDDE-67F6CAECD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Text:</a:t>
            </a:r>
          </a:p>
          <a:p>
            <a:pPr lvl="1"/>
            <a:r>
              <a:rPr lang="en-US" dirty="0"/>
              <a:t>Kleinberg and </a:t>
            </a:r>
            <a:r>
              <a:rPr lang="en-US" dirty="0" err="1"/>
              <a:t>Tardos</a:t>
            </a:r>
            <a:r>
              <a:rPr lang="en-US" dirty="0"/>
              <a:t> Algorithm Design</a:t>
            </a:r>
          </a:p>
          <a:p>
            <a:pPr lvl="2"/>
            <a:r>
              <a:rPr lang="en-US" dirty="0"/>
              <a:t>Recommended but not required</a:t>
            </a:r>
          </a:p>
          <a:p>
            <a:pPr lvl="1"/>
            <a:r>
              <a:rPr lang="en-US" dirty="0"/>
              <a:t>Other supplements, which we’ll make available</a:t>
            </a:r>
          </a:p>
          <a:p>
            <a:r>
              <a:rPr lang="en-US" dirty="0"/>
              <a:t>Course Page:</a:t>
            </a:r>
          </a:p>
          <a:p>
            <a:pPr lvl="1"/>
            <a:r>
              <a:rPr lang="en-US" dirty="0">
                <a:hlinkClick r:id="rId2"/>
              </a:rPr>
              <a:t>http://www.cs.uw.edu/421</a:t>
            </a:r>
            <a:r>
              <a:rPr lang="en-US" dirty="0"/>
              <a:t>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Content Placeholder 8" descr="Photograph of Kleinberg-Tardos textbook cover">
            <a:extLst>
              <a:ext uri="{FF2B5EF4-FFF2-40B4-BE49-F238E27FC236}">
                <a16:creationId xmlns:a16="http://schemas.microsoft.com/office/drawing/2014/main" id="{BA8205D1-C428-8E22-074A-89C1DAD27C6B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535" y="1588833"/>
            <a:ext cx="3810000" cy="43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6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D1C4-32C9-C928-22E1-2D94F8DCF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3632C-96D3-A3C3-CE76-2CD5B8CF8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EdStem</a:t>
            </a:r>
            <a:r>
              <a:rPr lang="en-US" dirty="0"/>
              <a:t> Discussion board</a:t>
            </a:r>
          </a:p>
          <a:p>
            <a:pPr lvl="1"/>
            <a:r>
              <a:rPr lang="en-US" dirty="0"/>
              <a:t>Your first stop for questions about course content &amp; assignments</a:t>
            </a:r>
          </a:p>
          <a:p>
            <a:pPr lvl="1"/>
            <a:r>
              <a:rPr lang="en-US" dirty="0"/>
              <a:t>Course announcements will be made there</a:t>
            </a:r>
          </a:p>
          <a:p>
            <a:pPr lvl="2"/>
            <a:r>
              <a:rPr lang="en-US" dirty="0"/>
              <a:t>Announcements will be forwarded to your email as well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5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EB222-7E82-0C93-E214-18245CB5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915B4-B4FD-42EB-71F0-F8AD56CA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/>
              <a:t>Lecture</a:t>
            </a:r>
          </a:p>
          <a:p>
            <a:pPr lvl="1"/>
            <a:r>
              <a:rPr lang="en-US" altLang="en-US" dirty="0"/>
              <a:t>Materials posted (slides before class, inked slides after)</a:t>
            </a:r>
          </a:p>
          <a:p>
            <a:pPr lvl="1"/>
            <a:r>
              <a:rPr lang="en-US" altLang="en-US" dirty="0"/>
              <a:t>Recorded using Panopto</a:t>
            </a:r>
          </a:p>
          <a:p>
            <a:pPr lvl="1"/>
            <a:r>
              <a:rPr lang="en-US" altLang="en-US" dirty="0"/>
              <a:t>Ask questions, focus on key ideas (rarely coding details)</a:t>
            </a:r>
          </a:p>
          <a:p>
            <a:endParaRPr lang="en-US" altLang="en-US" sz="800" dirty="0"/>
          </a:p>
          <a:p>
            <a:r>
              <a:rPr lang="en-US" altLang="en-US" sz="2400" dirty="0"/>
              <a:t>Section</a:t>
            </a:r>
          </a:p>
          <a:p>
            <a:pPr lvl="1"/>
            <a:r>
              <a:rPr lang="en-US" altLang="en-US" dirty="0"/>
              <a:t>Practice problems!</a:t>
            </a:r>
          </a:p>
          <a:p>
            <a:pPr lvl="1"/>
            <a:r>
              <a:rPr lang="en-US" altLang="en-US" dirty="0"/>
              <a:t>Answer content/homework questions</a:t>
            </a:r>
          </a:p>
          <a:p>
            <a:pPr lvl="1"/>
            <a:endParaRPr lang="en-US" altLang="en-US" sz="800" dirty="0"/>
          </a:p>
          <a:p>
            <a:r>
              <a:rPr lang="en-US" altLang="en-US" sz="2400" dirty="0"/>
              <a:t>Office hours </a:t>
            </a:r>
          </a:p>
          <a:p>
            <a:pPr lvl="1"/>
            <a:r>
              <a:rPr lang="en-US" altLang="en-US" dirty="0"/>
              <a:t>Use them: </a:t>
            </a:r>
            <a:r>
              <a:rPr lang="en-US" altLang="en-US" i="1" dirty="0"/>
              <a:t>please visit us!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984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2178</Words>
  <Application>Microsoft Office PowerPoint</Application>
  <PresentationFormat>Widescreen</PresentationFormat>
  <Paragraphs>559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Cambria Math</vt:lpstr>
      <vt:lpstr>Comic Sans MS</vt:lpstr>
      <vt:lpstr>Courier New</vt:lpstr>
      <vt:lpstr>Symbol</vt:lpstr>
      <vt:lpstr>Office Theme</vt:lpstr>
      <vt:lpstr>CSE 421 Winter 2025 Lecture 1: Intro, Stable Matching</vt:lpstr>
      <vt:lpstr>Course Goals</vt:lpstr>
      <vt:lpstr>What is an algorithm?</vt:lpstr>
      <vt:lpstr>Course Goals</vt:lpstr>
      <vt:lpstr>Nathan Brunelle</vt:lpstr>
      <vt:lpstr>Our Amazing TAs!</vt:lpstr>
      <vt:lpstr>Course Info</vt:lpstr>
      <vt:lpstr>Communication</vt:lpstr>
      <vt:lpstr>Course Meetings</vt:lpstr>
      <vt:lpstr>Tasks</vt:lpstr>
      <vt:lpstr>Grading</vt:lpstr>
      <vt:lpstr>Collaboration</vt:lpstr>
      <vt:lpstr>Getting Started (Your TODO List)</vt:lpstr>
      <vt:lpstr>Matching Medical Residents to Hospitals</vt:lpstr>
      <vt:lpstr>Simplification: Stable Matching Problem</vt:lpstr>
      <vt:lpstr>Stable Matching Problem</vt:lpstr>
      <vt:lpstr>Stable Matching Problem</vt:lpstr>
      <vt:lpstr>Stable Matching Problem</vt:lpstr>
      <vt:lpstr>Stable Matching Problem</vt:lpstr>
      <vt:lpstr>Stable Matching Problem</vt:lpstr>
      <vt:lpstr>Variant:  “Stable Roommate” Problem (one set rather than 2)</vt:lpstr>
      <vt:lpstr>Propose-And-Reject Algorithm</vt:lpstr>
      <vt:lpstr>Propose and Reject Algorithm Example</vt:lpstr>
      <vt:lpstr>Why Does This Work?</vt:lpstr>
      <vt:lpstr>Why Does This Work?</vt:lpstr>
      <vt:lpstr>Proof of Correctness:  Termination (not obvious from the code)</vt:lpstr>
      <vt:lpstr>Proof of Correctness:  Perfection</vt:lpstr>
      <vt:lpstr>Proof of Correctness:  Stability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332 Autumn 2023 Lecture 1: Intro to ADTs, Stacks, Queues</dc:title>
  <dc:creator>Nathan Brunelle</dc:creator>
  <cp:lastModifiedBy>Nathan Brunelle</cp:lastModifiedBy>
  <cp:revision>24</cp:revision>
  <dcterms:created xsi:type="dcterms:W3CDTF">2023-09-26T20:08:20Z</dcterms:created>
  <dcterms:modified xsi:type="dcterms:W3CDTF">2025-01-06T18:44:03Z</dcterms:modified>
</cp:coreProperties>
</file>